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4463" r:id="rId2"/>
  </p:sldMasterIdLst>
  <p:notesMasterIdLst>
    <p:notesMasterId r:id="rId26"/>
  </p:notesMasterIdLst>
  <p:handoutMasterIdLst>
    <p:handoutMasterId r:id="rId27"/>
  </p:handoutMasterIdLst>
  <p:sldIdLst>
    <p:sldId id="456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1" r:id="rId19"/>
    <p:sldId id="442" r:id="rId20"/>
    <p:sldId id="443" r:id="rId21"/>
    <p:sldId id="444" r:id="rId22"/>
    <p:sldId id="445" r:id="rId23"/>
    <p:sldId id="447" r:id="rId24"/>
    <p:sldId id="45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1128" autoAdjust="0"/>
  </p:normalViewPr>
  <p:slideViewPr>
    <p:cSldViewPr>
      <p:cViewPr varScale="1">
        <p:scale>
          <a:sx n="66" d="100"/>
          <a:sy n="66" d="100"/>
        </p:scale>
        <p:origin x="1710" y="30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、提出需求，带领学员分析如何实现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、按之前所学无法合理解决问题，不能让防盗门继承门的同时又继承锁，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原因两点：第一，防盗门不是锁，不符合继承中</a:t>
            </a:r>
            <a:r>
              <a:rPr lang="en-US" altLang="zh-CN">
                <a:ea typeface="宋体" charset="-122"/>
              </a:rPr>
              <a:t>is a</a:t>
            </a:r>
            <a:r>
              <a:rPr lang="zh-CN" altLang="en-US">
                <a:ea typeface="宋体" charset="-122"/>
              </a:rPr>
              <a:t>的关系；第二，</a:t>
            </a:r>
            <a:r>
              <a:rPr lang="en-US" altLang="zh-CN">
                <a:ea typeface="宋体" charset="-122"/>
              </a:rPr>
              <a:t>Java</a:t>
            </a:r>
            <a:r>
              <a:rPr lang="zh-CN" altLang="en-US">
                <a:ea typeface="宋体" charset="-122"/>
              </a:rPr>
              <a:t>只支持单继承。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、说明解决办法，由此引出接口的讲解。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60AD7-A02A-4569-944F-399DA707E5F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2500F-CA2D-4777-99F2-35E45873AAA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F8A270-7CB0-42A5-B388-EB0B875805A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E33220-A6A6-4C1B-AEDB-06D8C662DA0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07201-A4BF-45F1-A919-F93BF3315C6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时间要求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4282" y="785794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2024743" cy="5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71612"/>
            <a:ext cx="8791303" cy="4784874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/>
              <a:t>第四级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481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47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 typeface="Wingdings" pitchFamily="2" charset="2"/>
              <a:buChar char="n"/>
              <a:defRPr/>
            </a:lvl3pPr>
            <a:lvl4pPr>
              <a:buFont typeface="Wingdings" pitchFamily="2" charset="2"/>
              <a:buChar char="n"/>
              <a:defRPr/>
            </a:lvl4pPr>
            <a:lvl5pP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4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375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800"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itchFamily="49" charset="-122"/>
                <a:ea typeface="黑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056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3145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094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5526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667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880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单击图标添加表格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6443680" cy="42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3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第十二讲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接口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实现防盗门功能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防盗门是一个门</a:t>
            </a:r>
            <a:endParaRPr lang="en-US" altLang="zh-CN" dirty="0"/>
          </a:p>
          <a:p>
            <a:pPr eaLnBrk="1" hangingPunct="1"/>
            <a:r>
              <a:rPr lang="zh-CN" altLang="en-US" dirty="0"/>
              <a:t>防盗门有一个锁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上锁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开锁</a:t>
            </a:r>
          </a:p>
        </p:txBody>
      </p:sp>
      <p:sp>
        <p:nvSpPr>
          <p:cNvPr id="722966" name="AutoShape 22"/>
          <p:cNvSpPr>
            <a:spLocks noChangeArrowheads="1"/>
          </p:cNvSpPr>
          <p:nvPr/>
        </p:nvSpPr>
        <p:spPr bwMode="gray">
          <a:xfrm>
            <a:off x="3143240" y="5067314"/>
            <a:ext cx="107157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能力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gray">
          <a:xfrm>
            <a:off x="4429124" y="3857628"/>
            <a:ext cx="2079625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endParaRPr lang="en-US" altLang="en-US" sz="2000" b="1" dirty="0"/>
          </a:p>
          <a:p>
            <a:pPr marL="0" lvl="1" algn="l" eaLnBrk="0" hangingPunct="0">
              <a:defRPr/>
            </a:pPr>
            <a:r>
              <a:rPr lang="en-US" altLang="en-US" sz="2000" b="1" dirty="0"/>
              <a:t>is a</a:t>
            </a:r>
            <a:r>
              <a:rPr lang="zh-CN" altLang="en-US" sz="2000" b="1" dirty="0"/>
              <a:t>的关系</a:t>
            </a:r>
            <a:endParaRPr lang="en-US" altLang="zh-CN" sz="2000" b="1" dirty="0"/>
          </a:p>
          <a:p>
            <a:pPr algn="l" eaLnBrk="0" hangingPunct="0">
              <a:defRPr/>
            </a:pPr>
            <a:endParaRPr lang="zh-CN" altLang="en-US" sz="2000" b="1" dirty="0"/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gray">
          <a:xfrm>
            <a:off x="4429124" y="4429132"/>
            <a:ext cx="2079625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0" lvl="1" algn="l" eaLnBrk="0" hangingPunct="0">
              <a:defRPr/>
            </a:pPr>
            <a:r>
              <a:rPr lang="en-US" altLang="en-US" sz="2000" b="1" dirty="0"/>
              <a:t>has a</a:t>
            </a:r>
            <a:r>
              <a:rPr lang="zh-CN" altLang="en-US" sz="2000" b="1" dirty="0"/>
              <a:t>的关系</a:t>
            </a:r>
          </a:p>
        </p:txBody>
      </p:sp>
      <p:pic>
        <p:nvPicPr>
          <p:cNvPr id="14346" name="Picture 2" descr="图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928813"/>
            <a:ext cx="472281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0" y="3429000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9" name="AutoShape 15"/>
          <p:cNvSpPr>
            <a:spLocks/>
          </p:cNvSpPr>
          <p:nvPr/>
        </p:nvSpPr>
        <p:spPr bwMode="auto">
          <a:xfrm rot="10800000" flipH="1">
            <a:off x="2571736" y="4929198"/>
            <a:ext cx="358775" cy="714380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6" grpId="0" animBg="1"/>
      <p:bldP spid="16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实现过程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5072063" y="4143375"/>
            <a:ext cx="282575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Lock</a:t>
            </a:r>
            <a:r>
              <a:rPr lang="zh-CN" altLang="en-US" sz="2000" b="1" dirty="0"/>
              <a:t>接口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929454" y="2857496"/>
            <a:ext cx="1411970" cy="776383"/>
          </a:xfrm>
          <a:prstGeom prst="wedgeRoundRectCallout">
            <a:avLst>
              <a:gd name="adj1" fmla="val 19906"/>
              <a:gd name="adj2" fmla="val -498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具备上锁、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开锁的能力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28625" y="3786188"/>
            <a:ext cx="1411970" cy="776383"/>
          </a:xfrm>
          <a:prstGeom prst="wedgeRoundRectCallout">
            <a:avLst>
              <a:gd name="adj1" fmla="val 51130"/>
              <a:gd name="adj2" fmla="val 176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具有开门、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关门的功能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gray">
          <a:xfrm>
            <a:off x="3203574" y="4797425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</a:t>
            </a:r>
            <a:r>
              <a:rPr lang="en-US" altLang="en-US" sz="2000" b="1" dirty="0" err="1"/>
              <a:t>TheftproofDoor</a:t>
            </a:r>
            <a:r>
              <a:rPr lang="zh-CN" altLang="en-US" sz="2000" b="1" dirty="0"/>
              <a:t>类</a:t>
            </a: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429375" y="5357826"/>
            <a:ext cx="1846756" cy="408623"/>
          </a:xfrm>
          <a:prstGeom prst="wedgeRoundRectCallout">
            <a:avLst>
              <a:gd name="adj1" fmla="val -31856"/>
              <a:gd name="adj2" fmla="val -4892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继承类实现接口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203574" y="5410200"/>
            <a:ext cx="2940061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编写测试类</a:t>
            </a: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28625" y="5214938"/>
            <a:ext cx="2103457" cy="776383"/>
          </a:xfrm>
          <a:prstGeom prst="wedgeRoundRectCallout">
            <a:avLst>
              <a:gd name="adj1" fmla="val 49575"/>
              <a:gd name="adj2" fmla="val -176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让防盗门关门、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上锁、开锁、开门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2357438" y="4143375"/>
            <a:ext cx="242887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定义</a:t>
            </a:r>
            <a:r>
              <a:rPr lang="en-US" altLang="en-US" sz="2000" b="1" dirty="0"/>
              <a:t>Door </a:t>
            </a:r>
            <a:r>
              <a:rPr lang="zh-CN" altLang="en-US" sz="2000" b="1" dirty="0"/>
              <a:t>抽象类</a:t>
            </a:r>
          </a:p>
        </p:txBody>
      </p:sp>
      <p:pic>
        <p:nvPicPr>
          <p:cNvPr id="15373" name="图片 23" descr="类图01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1571625"/>
            <a:ext cx="31511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箭头连接符 27"/>
          <p:cNvCxnSpPr>
            <a:endCxn id="20" idx="4"/>
          </p:cNvCxnSpPr>
          <p:nvPr/>
        </p:nvCxnSpPr>
        <p:spPr bwMode="auto">
          <a:xfrm>
            <a:off x="6143636" y="5000649"/>
            <a:ext cx="620814" cy="3615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6715140" y="3705318"/>
            <a:ext cx="848861" cy="438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1"/>
            <a:endCxn id="22" idx="4"/>
          </p:cNvCxnSpPr>
          <p:nvPr/>
        </p:nvCxnSpPr>
        <p:spPr bwMode="auto">
          <a:xfrm rot="10800000">
            <a:off x="2523142" y="5466284"/>
            <a:ext cx="680432" cy="160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 rot="10800000">
            <a:off x="1856550" y="4143380"/>
            <a:ext cx="500872" cy="18916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面向接口编程</a:t>
            </a:r>
            <a:r>
              <a:rPr lang="en-US" altLang="zh-CN"/>
              <a:t>3-3</a:t>
            </a:r>
            <a:endParaRPr lang="zh-CN" alt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扩展防盗门门铃功能，主要是实现拍照存档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722968" name="AutoShape 24"/>
          <p:cNvSpPr>
            <a:spLocks noChangeArrowheads="1"/>
          </p:cNvSpPr>
          <p:nvPr/>
        </p:nvSpPr>
        <p:spPr bwMode="auto">
          <a:xfrm>
            <a:off x="1928794" y="1428736"/>
            <a:ext cx="4500594" cy="107157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/>
              <a:t>一个人可以具有多项能力</a:t>
            </a:r>
            <a:endParaRPr lang="en-US" altLang="zh-CN" sz="2400" b="1" dirty="0"/>
          </a:p>
          <a:p>
            <a:pPr algn="l">
              <a:defRPr/>
            </a:pPr>
            <a:r>
              <a:rPr lang="zh-CN" altLang="en-US" sz="2400" b="1" dirty="0"/>
              <a:t>一个类可以实现多个接口 </a:t>
            </a:r>
          </a:p>
        </p:txBody>
      </p:sp>
      <p:pic>
        <p:nvPicPr>
          <p:cNvPr id="16" name="图片 15" descr="图4.4框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2788" y="3500438"/>
            <a:ext cx="5160962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学员</a:t>
            </a:r>
            <a:r>
              <a:rPr lang="zh-CN" altLang="en-US" sz="2800"/>
              <a:t>操作</a:t>
            </a:r>
            <a:r>
              <a:rPr lang="en-US" altLang="zh-CN" sz="2800"/>
              <a:t>—</a:t>
            </a:r>
            <a:r>
              <a:rPr lang="zh-CN" sz="2800"/>
              <a:t>使用</a:t>
            </a:r>
            <a:r>
              <a:rPr lang="zh-CN" sz="2800" dirty="0"/>
              <a:t>接口实现防盗门功能</a:t>
            </a:r>
            <a:endParaRPr lang="zh-CN" altLang="en-US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使用面向接口编程实现防盗门的功能。</a:t>
            </a:r>
          </a:p>
          <a:p>
            <a:pPr lvl="2" eaLnBrk="1" hangingPunct="1"/>
            <a:r>
              <a:rPr lang="zh-CN" altLang="en-US" dirty="0">
                <a:ea typeface="宋体" charset="-122"/>
              </a:rPr>
              <a:t>开门、关门</a:t>
            </a:r>
            <a:endParaRPr lang="en-US" altLang="zh-CN" dirty="0">
              <a:ea typeface="宋体" charset="-122"/>
            </a:endParaRPr>
          </a:p>
          <a:p>
            <a:pPr lvl="2" eaLnBrk="1" hangingPunct="1"/>
            <a:r>
              <a:rPr lang="zh-CN" altLang="en-US" dirty="0">
                <a:ea typeface="宋体" charset="-122"/>
              </a:rPr>
              <a:t>上锁、开锁</a:t>
            </a:r>
            <a:endParaRPr lang="en-US" altLang="zh-CN" dirty="0">
              <a:ea typeface="宋体" charset="-122"/>
            </a:endParaRPr>
          </a:p>
          <a:p>
            <a:pPr lvl="2" eaLnBrk="1" hangingPunct="1"/>
            <a:r>
              <a:rPr lang="zh-CN" altLang="en-US" dirty="0">
                <a:ea typeface="宋体" charset="-122"/>
              </a:rPr>
              <a:t>拍照存档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3736" name="AutoShape 8"/>
          <p:cNvSpPr>
            <a:spLocks noChangeArrowheads="1"/>
          </p:cNvSpPr>
          <p:nvPr/>
        </p:nvSpPr>
        <p:spPr bwMode="gray">
          <a:xfrm>
            <a:off x="1571604" y="4071942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</a:t>
            </a:r>
            <a:r>
              <a:rPr lang="en-US" altLang="en-US" b="1" dirty="0" err="1"/>
              <a:t>TheftproofDoor</a:t>
            </a:r>
            <a:r>
              <a:rPr lang="zh-CN" altLang="en-US" b="1" dirty="0"/>
              <a:t>类 </a:t>
            </a:r>
          </a:p>
        </p:txBody>
      </p:sp>
      <p:sp>
        <p:nvSpPr>
          <p:cNvPr id="713737" name="AutoShape 9"/>
          <p:cNvSpPr>
            <a:spLocks noChangeArrowheads="1"/>
          </p:cNvSpPr>
          <p:nvPr/>
        </p:nvSpPr>
        <p:spPr bwMode="gray">
          <a:xfrm>
            <a:off x="5000628" y="4071942"/>
            <a:ext cx="3168650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编写测试类 </a:t>
            </a:r>
          </a:p>
        </p:txBody>
      </p:sp>
      <p:sp>
        <p:nvSpPr>
          <p:cNvPr id="713738" name="AutoShape 10"/>
          <p:cNvSpPr>
            <a:spLocks noChangeArrowheads="1"/>
          </p:cNvSpPr>
          <p:nvPr/>
        </p:nvSpPr>
        <p:spPr bwMode="gray">
          <a:xfrm>
            <a:off x="3857620" y="3214686"/>
            <a:ext cx="3500437" cy="642942"/>
          </a:xfrm>
          <a:prstGeom prst="roundRect">
            <a:avLst>
              <a:gd name="adj" fmla="val 1163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Door</a:t>
            </a:r>
            <a:r>
              <a:rPr lang="zh-CN" altLang="en-US" b="1" dirty="0"/>
              <a:t>抽象类</a:t>
            </a:r>
          </a:p>
          <a:p>
            <a:pPr algn="l" eaLnBrk="0" hangingPunct="0">
              <a:defRPr/>
            </a:pPr>
            <a:r>
              <a:rPr lang="zh-CN" altLang="en-US" b="1" dirty="0"/>
              <a:t>定义</a:t>
            </a:r>
            <a:r>
              <a:rPr lang="en-US" altLang="en-US" b="1" dirty="0"/>
              <a:t>Lock</a:t>
            </a:r>
            <a:r>
              <a:rPr lang="zh-CN" altLang="en-US" b="1" dirty="0"/>
              <a:t>、</a:t>
            </a:r>
            <a:r>
              <a:rPr lang="en-US" altLang="en-US" b="1" dirty="0"/>
              <a:t> </a:t>
            </a:r>
            <a:r>
              <a:rPr lang="en-US" altLang="en-US" b="1" dirty="0" err="1"/>
              <a:t>DoorBell</a:t>
            </a:r>
            <a:r>
              <a:rPr lang="zh-CN" altLang="en-US" b="1" dirty="0"/>
              <a:t>接口</a:t>
            </a:r>
          </a:p>
        </p:txBody>
      </p:sp>
      <p:pic>
        <p:nvPicPr>
          <p:cNvPr id="17417" name="图片 10" descr="图4.4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643446"/>
            <a:ext cx="4527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9"/>
          <p:cNvGrpSpPr/>
          <p:nvPr/>
        </p:nvGrpSpPr>
        <p:grpSpPr>
          <a:xfrm>
            <a:off x="71406" y="879510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642620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6" grpId="0" animBg="1"/>
      <p:bldP spid="713737" grpId="0" animBg="1"/>
      <p:bldP spid="7137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617595" cy="40526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</a:t>
            </a:r>
            <a:r>
              <a:rPr lang="zh-CN" altLang="en-US" sz="2800"/>
              <a:t>操作</a:t>
            </a:r>
            <a:r>
              <a:rPr lang="en-US" altLang="zh-CN" sz="2800"/>
              <a:t>—</a:t>
            </a:r>
            <a:r>
              <a:rPr lang="zh-CN" sz="2800"/>
              <a:t>使用</a:t>
            </a:r>
            <a:r>
              <a:rPr lang="zh-CN" sz="2800" dirty="0"/>
              <a:t>接口实现手机功能</a:t>
            </a:r>
            <a:r>
              <a:rPr lang="en-US" altLang="zh-CN" sz="2800" dirty="0"/>
              <a:t>2-1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训练要点：</a:t>
            </a:r>
          </a:p>
          <a:p>
            <a:pPr lvl="1" eaLnBrk="1" hangingPunct="1"/>
            <a:r>
              <a:rPr lang="zh-CN" altLang="en-US" dirty="0"/>
              <a:t>接口的基础知识。</a:t>
            </a:r>
          </a:p>
          <a:p>
            <a:pPr lvl="1" eaLnBrk="1" hangingPunct="1"/>
            <a:r>
              <a:rPr lang="zh-CN" altLang="en-US" dirty="0"/>
              <a:t>接口表示一种能力。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原始的手机，可以发短信，通电话。随着发展，手机增加了功能：音频、视频播放、拍照、上网。</a:t>
            </a:r>
          </a:p>
        </p:txBody>
      </p:sp>
      <p:pic>
        <p:nvPicPr>
          <p:cNvPr id="18437" name="Picture 2" descr="图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977628"/>
            <a:ext cx="4354064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 descr="类图0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3227407"/>
            <a:ext cx="69977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2123" y="288942"/>
            <a:ext cx="6403281" cy="40526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学员</a:t>
            </a:r>
            <a:r>
              <a:rPr lang="zh-CN" altLang="en-US" sz="2800"/>
              <a:t>操作</a:t>
            </a:r>
            <a:r>
              <a:rPr lang="en-US" altLang="zh-CN" sz="2800"/>
              <a:t>—</a:t>
            </a:r>
            <a:r>
              <a:rPr lang="zh-CN" sz="2800"/>
              <a:t>使用</a:t>
            </a:r>
            <a:r>
              <a:rPr lang="zh-CN" sz="2800" dirty="0"/>
              <a:t>接口实现手机功能</a:t>
            </a:r>
            <a:r>
              <a:rPr lang="en-US" altLang="zh-CN" sz="2800" dirty="0"/>
              <a:t>2-2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实现思路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编写类及接口，参照以下类的结构图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编写测试类，让普通手机播放音频、发信息和通电话，让智能手机上网、播放视频、照相、发信息和通电话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428625" y="3286122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照相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3071802" y="3286124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连接网络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gray">
          <a:xfrm>
            <a:off x="7572375" y="5357826"/>
            <a:ext cx="1214438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普通手机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7715250" y="3214684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播放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gray">
          <a:xfrm>
            <a:off x="1000125" y="5357809"/>
            <a:ext cx="1214438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智能手机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gray">
          <a:xfrm>
            <a:off x="6429375" y="3209922"/>
            <a:ext cx="1143000" cy="43338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手机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16200000" flipV="1">
            <a:off x="1178695" y="3750471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>
            <a:off x="2214546" y="5643578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43768" y="5641990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8071668" y="3786190"/>
            <a:ext cx="286546" cy="7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43636" y="3429000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3571074" y="385683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8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2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2928926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5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30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如何理解接口是一种能力？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>
            <a:off x="1500166" y="2285992"/>
            <a:ext cx="6357982" cy="285752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接口有比抽象类更好的特性：</a:t>
            </a:r>
            <a:endParaRPr lang="en-US" altLang="zh-CN" sz="2400" b="1" dirty="0"/>
          </a:p>
          <a:p>
            <a:pPr algn="l" eaLnBrk="0" hangingPunct="0">
              <a:defRPr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可以被多继承</a:t>
            </a:r>
          </a:p>
          <a:p>
            <a:pPr algn="l" eaLnBrk="0" hangingPunct="0">
              <a:defRPr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设计和实现完全分离</a:t>
            </a:r>
          </a:p>
          <a:p>
            <a:pPr algn="l" eaLnBrk="0" hangingPunct="0">
              <a:defRPr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更自然的使用多态</a:t>
            </a:r>
          </a:p>
          <a:p>
            <a:pPr algn="l" eaLnBrk="0" hangingPunct="0">
              <a:defRPr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更容易搭建程序框架</a:t>
            </a:r>
          </a:p>
          <a:p>
            <a:pPr algn="l" eaLnBrk="0" hangingPunct="0">
              <a:defRPr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更容易更换实现</a:t>
            </a:r>
          </a:p>
          <a:p>
            <a:pPr algn="l" eaLnBrk="0" hangingPunct="0">
              <a:defRPr/>
            </a:pPr>
            <a:r>
              <a:rPr lang="en-US" altLang="zh-CN" sz="2400" b="1" dirty="0"/>
              <a:t> …… 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接口是一种约定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生活中，我们使用的两相电源插座，规定了：</a:t>
            </a:r>
          </a:p>
          <a:p>
            <a:pPr lvl="1" eaLnBrk="1" hangingPunct="1"/>
            <a:r>
              <a:rPr lang="zh-CN" altLang="en-US" dirty="0"/>
              <a:t>两个接头间的额定电压</a:t>
            </a:r>
          </a:p>
          <a:p>
            <a:pPr lvl="1" eaLnBrk="1" hangingPunct="1"/>
            <a:r>
              <a:rPr lang="zh-CN" altLang="en-US" dirty="0"/>
              <a:t>两个接头间的距离</a:t>
            </a:r>
          </a:p>
          <a:p>
            <a:pPr lvl="1" eaLnBrk="1" hangingPunct="1"/>
            <a:r>
              <a:rPr lang="zh-CN" altLang="en-US" dirty="0"/>
              <a:t>接头的形状</a:t>
            </a:r>
          </a:p>
          <a:p>
            <a:pPr eaLnBrk="1" hangingPunct="1"/>
            <a:r>
              <a:rPr lang="zh-CN" altLang="en-US" dirty="0"/>
              <a:t>接口是一种约定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面向接口编程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705545" name="AutoShape 9"/>
          <p:cNvSpPr>
            <a:spLocks noChangeArrowheads="1"/>
          </p:cNvSpPr>
          <p:nvPr/>
        </p:nvSpPr>
        <p:spPr bwMode="gray">
          <a:xfrm>
            <a:off x="1857356" y="5715016"/>
            <a:ext cx="5881707" cy="57150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程序设计时面向接口的约定而不考虑具体实现 </a:t>
            </a:r>
          </a:p>
        </p:txBody>
      </p:sp>
      <p:sp>
        <p:nvSpPr>
          <p:cNvPr id="705546" name="AutoShape 10"/>
          <p:cNvSpPr>
            <a:spLocks noChangeArrowheads="1"/>
          </p:cNvSpPr>
          <p:nvPr/>
        </p:nvSpPr>
        <p:spPr bwMode="auto">
          <a:xfrm>
            <a:off x="5786446" y="3429000"/>
            <a:ext cx="2063920" cy="408623"/>
          </a:xfrm>
          <a:prstGeom prst="wedgeRoundRectCallout">
            <a:avLst>
              <a:gd name="adj1" fmla="val -31459"/>
              <a:gd name="adj2" fmla="val 475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有些接口只有名称</a:t>
            </a:r>
          </a:p>
        </p:txBody>
      </p:sp>
      <p:sp>
        <p:nvSpPr>
          <p:cNvPr id="705547" name="AutoShape 11"/>
          <p:cNvSpPr>
            <a:spLocks noChangeArrowheads="1"/>
          </p:cNvSpPr>
          <p:nvPr/>
        </p:nvSpPr>
        <p:spPr bwMode="auto">
          <a:xfrm>
            <a:off x="5857884" y="4143380"/>
            <a:ext cx="2103457" cy="776383"/>
          </a:xfrm>
          <a:prstGeom prst="wedgeRoundRectCallout">
            <a:avLst>
              <a:gd name="adj1" fmla="val -32675"/>
              <a:gd name="adj2" fmla="val -494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方法的实现方式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要通过注释来约定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286380" y="3929066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>
            <a:off x="5286380" y="4357694"/>
            <a:ext cx="571504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5543" name="AutoShape 7"/>
          <p:cNvSpPr>
            <a:spLocks noChangeArrowheads="1"/>
          </p:cNvSpPr>
          <p:nvPr/>
        </p:nvSpPr>
        <p:spPr bwMode="gray">
          <a:xfrm>
            <a:off x="2143108" y="4000504"/>
            <a:ext cx="3163892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体现在接口名称和注释上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5" grpId="0" animBg="1"/>
      <p:bldP spid="705546" grpId="0" animBg="1"/>
      <p:bldP spid="705547" grpId="0" animBg="1"/>
      <p:bldP spid="7055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开发打印机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墨盒：彩色、黑白</a:t>
            </a:r>
          </a:p>
          <a:p>
            <a:pPr lvl="1" eaLnBrk="1" hangingPunct="1"/>
            <a:r>
              <a:rPr lang="zh-CN" altLang="en-US" dirty="0"/>
              <a:t>纸张类型：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B5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墨盒和纸张都不是打印机厂商提供的</a:t>
            </a:r>
          </a:p>
          <a:p>
            <a:pPr lvl="1" eaLnBrk="1" hangingPunct="1"/>
            <a:r>
              <a:rPr lang="zh-CN" altLang="en-US" dirty="0"/>
              <a:t>打印机厂商要兼容市场上的墨盒、纸张</a:t>
            </a:r>
          </a:p>
        </p:txBody>
      </p:sp>
      <p:pic>
        <p:nvPicPr>
          <p:cNvPr id="23557" name="Picture 2" descr="图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14818"/>
            <a:ext cx="4691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面向接口编程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墨盒和纸张的规格是一种约定 </a:t>
            </a:r>
          </a:p>
          <a:p>
            <a:pPr eaLnBrk="1" hangingPunct="1"/>
            <a:r>
              <a:rPr lang="zh-CN" altLang="en-US" dirty="0"/>
              <a:t>打印机需要遵守这些约定</a:t>
            </a:r>
            <a:endParaRPr lang="en-US" altLang="zh-CN" dirty="0"/>
          </a:p>
          <a:p>
            <a:pPr eaLnBrk="1" hangingPunct="1"/>
            <a:r>
              <a:rPr lang="zh-CN" altLang="en-US" dirty="0"/>
              <a:t>用面向接口编程的方式开发</a:t>
            </a:r>
          </a:p>
          <a:p>
            <a:pPr lvl="1" eaLnBrk="1" hangingPunct="1"/>
            <a:r>
              <a:rPr lang="zh-CN" altLang="en-US" dirty="0"/>
              <a:t>制定墨盒、纸张的约定或标准</a:t>
            </a:r>
          </a:p>
          <a:p>
            <a:pPr lvl="1" eaLnBrk="1" hangingPunct="1"/>
            <a:r>
              <a:rPr lang="zh-CN" altLang="en-US" dirty="0"/>
              <a:t>打印机厂商使用墨盒、纸张的标准开发打印机</a:t>
            </a:r>
          </a:p>
          <a:p>
            <a:pPr lvl="1" eaLnBrk="1" hangingPunct="1"/>
            <a:r>
              <a:rPr lang="zh-CN" altLang="en-US" dirty="0"/>
              <a:t>其他厂商按照墨盒、纸张的标准生产墨盒、纸张</a:t>
            </a:r>
          </a:p>
        </p:txBody>
      </p:sp>
      <p:sp>
        <p:nvSpPr>
          <p:cNvPr id="720901" name="AutoShape 5"/>
          <p:cNvSpPr>
            <a:spLocks noChangeArrowheads="1"/>
          </p:cNvSpPr>
          <p:nvPr/>
        </p:nvSpPr>
        <p:spPr bwMode="gray">
          <a:xfrm>
            <a:off x="2444587" y="4429132"/>
            <a:ext cx="269240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定义墨盒接口</a:t>
            </a:r>
            <a:r>
              <a:rPr lang="en-US" altLang="zh-CN" b="1" dirty="0"/>
              <a:t>InkBox</a:t>
            </a:r>
          </a:p>
          <a:p>
            <a:pPr algn="l" eaLnBrk="0" hangingPunct="0">
              <a:defRPr/>
            </a:pPr>
            <a:r>
              <a:rPr lang="zh-CN" altLang="en-US" b="1" dirty="0"/>
              <a:t>定义纸张接口</a:t>
            </a:r>
            <a:r>
              <a:rPr lang="en-US" altLang="zh-CN" b="1" dirty="0"/>
              <a:t>Paper </a:t>
            </a:r>
            <a:endParaRPr lang="zh-CN" altLang="en-US" b="1" dirty="0"/>
          </a:p>
        </p:txBody>
      </p:sp>
      <p:sp>
        <p:nvSpPr>
          <p:cNvPr id="720903" name="AutoShape 7"/>
          <p:cNvSpPr>
            <a:spLocks noChangeArrowheads="1"/>
          </p:cNvSpPr>
          <p:nvPr/>
        </p:nvSpPr>
        <p:spPr bwMode="gray">
          <a:xfrm>
            <a:off x="2473162" y="5235664"/>
            <a:ext cx="26638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 定义打印机类 </a:t>
            </a:r>
          </a:p>
        </p:txBody>
      </p:sp>
      <p:sp>
        <p:nvSpPr>
          <p:cNvPr id="720904" name="AutoShape 8"/>
          <p:cNvSpPr>
            <a:spLocks noChangeArrowheads="1"/>
          </p:cNvSpPr>
          <p:nvPr/>
        </p:nvSpPr>
        <p:spPr bwMode="gray">
          <a:xfrm>
            <a:off x="2457271" y="5715725"/>
            <a:ext cx="2663825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实现墨盒接口</a:t>
            </a:r>
          </a:p>
          <a:p>
            <a:pPr algn="l" eaLnBrk="0" hangingPunct="0">
              <a:defRPr/>
            </a:pPr>
            <a:r>
              <a:rPr lang="zh-CN" altLang="en-US" b="1" dirty="0"/>
              <a:t>实现纸张接口 </a:t>
            </a:r>
          </a:p>
        </p:txBody>
      </p:sp>
      <p:sp>
        <p:nvSpPr>
          <p:cNvPr id="720907" name="AutoShape 11"/>
          <p:cNvSpPr>
            <a:spLocks noChangeArrowheads="1"/>
          </p:cNvSpPr>
          <p:nvPr/>
        </p:nvSpPr>
        <p:spPr bwMode="auto">
          <a:xfrm>
            <a:off x="385569" y="4796466"/>
            <a:ext cx="1640372" cy="776383"/>
          </a:xfrm>
          <a:prstGeom prst="wedgeRoundRectCallout">
            <a:avLst>
              <a:gd name="adj1" fmla="val 50385"/>
              <a:gd name="adj2" fmla="val 276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约定墨盒标准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约定纸张标准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5671981" y="5072783"/>
            <a:ext cx="3472019" cy="408623"/>
          </a:xfrm>
          <a:prstGeom prst="wedgeRoundRectCallout">
            <a:avLst>
              <a:gd name="adj1" fmla="val -50491"/>
              <a:gd name="adj2" fmla="val 158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用墨盒、纸张接口实现打印方法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7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rot="10800000" flipV="1">
            <a:off x="2028643" y="5001345"/>
            <a:ext cx="357190" cy="9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720909" idx="4"/>
          </p:cNvCxnSpPr>
          <p:nvPr/>
        </p:nvCxnSpPr>
        <p:spPr bwMode="auto">
          <a:xfrm flipV="1">
            <a:off x="5205256" y="5341710"/>
            <a:ext cx="449677" cy="166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1" grpId="0" animBg="1"/>
      <p:bldP spid="720904" grpId="0" animBg="1"/>
      <p:bldP spid="7209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本章任务</a:t>
            </a:r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使用接口设计</a:t>
            </a:r>
          </a:p>
          <a:p>
            <a:pPr lvl="1" eaLnBrk="1" hangingPunct="1"/>
            <a:r>
              <a:rPr lang="zh-CN" altLang="en-US"/>
              <a:t>防盗门功能</a:t>
            </a:r>
            <a:endParaRPr lang="en-US" altLang="zh-CN"/>
          </a:p>
          <a:p>
            <a:pPr lvl="1" eaLnBrk="1" hangingPunct="1"/>
            <a:r>
              <a:rPr lang="zh-CN" altLang="en-US"/>
              <a:t>手机功能</a:t>
            </a:r>
            <a:endParaRPr lang="en-US" altLang="zh-CN"/>
          </a:p>
          <a:p>
            <a:pPr lvl="1" eaLnBrk="1" hangingPunct="1"/>
            <a:r>
              <a:rPr lang="zh-CN" altLang="en-US"/>
              <a:t>组装一台计算机</a:t>
            </a:r>
            <a:endParaRPr lang="en-US" altLang="zh-CN"/>
          </a:p>
          <a:p>
            <a:pPr lvl="1" eaLnBrk="1" hangingPunct="1"/>
            <a:r>
              <a:rPr lang="zh-CN" altLang="en-US"/>
              <a:t>打印机打印</a:t>
            </a:r>
            <a:endParaRPr lang="en-US" altLang="zh-CN"/>
          </a:p>
          <a:p>
            <a:pPr lvl="1" eaLnBrk="1" hangingPunct="1"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8" name="图片 7" descr="图4.4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8" y="1928813"/>
            <a:ext cx="479901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图4.8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1263" y="3214688"/>
            <a:ext cx="4321175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图4.5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2357438"/>
            <a:ext cx="4899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图4.7.BMP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8" y="2786063"/>
            <a:ext cx="4710112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dirty="0"/>
              <a:t>组装一台计算机</a:t>
            </a:r>
            <a:r>
              <a:rPr lang="en-US" altLang="zh-CN" dirty="0"/>
              <a:t>2-1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训练要点：</a:t>
            </a:r>
          </a:p>
          <a:p>
            <a:pPr lvl="1" eaLnBrk="1" hangingPunct="1"/>
            <a:r>
              <a:rPr lang="zh-CN" altLang="en-US" dirty="0"/>
              <a:t>接口的基础知识</a:t>
            </a:r>
          </a:p>
          <a:p>
            <a:pPr lvl="1" eaLnBrk="1" hangingPunct="1"/>
            <a:r>
              <a:rPr lang="zh-CN" altLang="en-US" dirty="0"/>
              <a:t>理解接口表示一种约定 </a:t>
            </a:r>
          </a:p>
          <a:p>
            <a:pPr eaLnBrk="1" hangingPunct="1"/>
            <a:r>
              <a:rPr lang="zh-CN" altLang="en-US" dirty="0"/>
              <a:t>需求说明：</a:t>
            </a:r>
          </a:p>
          <a:p>
            <a:pPr lvl="1" eaLnBrk="1" hangingPunct="1"/>
            <a:r>
              <a:rPr lang="zh-CN" altLang="en-US" dirty="0"/>
              <a:t>采用面向接口编程思想组装一台计算机。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计算机的主要组成部分有：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CPU</a:t>
            </a:r>
          </a:p>
          <a:p>
            <a:pPr lvl="2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硬盘</a:t>
            </a:r>
          </a:p>
          <a:p>
            <a:pPr lvl="2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内存</a:t>
            </a:r>
          </a:p>
        </p:txBody>
      </p:sp>
      <p:pic>
        <p:nvPicPr>
          <p:cNvPr id="25605" name="Picture 8" descr="图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572000"/>
            <a:ext cx="382111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0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学员操作</a:t>
            </a:r>
            <a:r>
              <a:rPr lang="en-US" altLang="zh-CN" dirty="0"/>
              <a:t>——</a:t>
            </a:r>
            <a:r>
              <a:rPr lang="zh-CN" dirty="0"/>
              <a:t>组装一台计算机</a:t>
            </a:r>
            <a:r>
              <a:rPr lang="en-US" altLang="zh-CN" dirty="0"/>
              <a:t>2-2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>
              <a:spcAft>
                <a:spcPct val="2000"/>
              </a:spcAft>
            </a:pPr>
            <a:r>
              <a:rPr lang="zh-CN" altLang="en-US" dirty="0"/>
              <a:t>实现思路：</a:t>
            </a: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</a:t>
            </a:r>
            <a:r>
              <a:rPr lang="en-US" altLang="zh-CN" dirty="0"/>
              <a:t>CPU</a:t>
            </a:r>
            <a:r>
              <a:rPr lang="zh-CN" altLang="en-US" dirty="0"/>
              <a:t>的接口</a:t>
            </a:r>
            <a:r>
              <a:rPr lang="en-US" altLang="zh-CN" dirty="0"/>
              <a:t>CPU</a:t>
            </a:r>
            <a:r>
              <a:rPr lang="zh-CN" altLang="en-US" dirty="0"/>
              <a:t>，返回</a:t>
            </a:r>
            <a:r>
              <a:rPr lang="en-US" altLang="zh-CN" dirty="0"/>
              <a:t>CPU</a:t>
            </a:r>
            <a:r>
              <a:rPr lang="zh-CN" altLang="en-US" dirty="0"/>
              <a:t>品牌和主频</a:t>
            </a:r>
            <a:endParaRPr lang="en-US" altLang="zh-CN" dirty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定义内存的接口</a:t>
            </a:r>
            <a:r>
              <a:rPr lang="en-US" altLang="zh-CN" dirty="0"/>
              <a:t>EMS</a:t>
            </a:r>
            <a:r>
              <a:rPr lang="zh-CN" altLang="en-US" dirty="0"/>
              <a:t>，返回容量。</a:t>
            </a:r>
            <a:endParaRPr lang="en-US" altLang="zh-CN" dirty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定义硬盘的接口</a:t>
            </a:r>
            <a:r>
              <a:rPr lang="en-US" altLang="zh-CN" dirty="0" err="1"/>
              <a:t>HardDisk</a:t>
            </a:r>
            <a:r>
              <a:rPr lang="zh-CN" altLang="en-US" dirty="0"/>
              <a:t>，返回容量。</a:t>
            </a:r>
          </a:p>
          <a:p>
            <a:pPr lvl="2" eaLnBrk="1" hangingPunct="1">
              <a:spcAft>
                <a:spcPct val="2000"/>
              </a:spcAft>
              <a:buFontTx/>
              <a:buNone/>
            </a:pPr>
            <a:endParaRPr lang="zh-CN" altLang="en-US" dirty="0">
              <a:ea typeface="宋体" charset="-122"/>
            </a:endParaRPr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编写各组件厂商分别实现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EMS</a:t>
            </a:r>
            <a:r>
              <a:rPr lang="zh-CN" altLang="en-US" dirty="0"/>
              <a:t>、和</a:t>
            </a:r>
            <a:r>
              <a:rPr lang="en-US" altLang="zh-CN" dirty="0" err="1"/>
              <a:t>HardDisk</a:t>
            </a:r>
            <a:r>
              <a:rPr lang="zh-CN" altLang="en-US" dirty="0"/>
              <a:t>接口编写计算机类，组装计算机并显示相关信息</a:t>
            </a:r>
            <a:endParaRPr lang="en-US" altLang="zh-CN" dirty="0"/>
          </a:p>
          <a:p>
            <a:pPr lvl="1" eaLnBrk="1" hangingPunct="1">
              <a:spcAft>
                <a:spcPct val="2000"/>
              </a:spcAft>
            </a:pPr>
            <a:r>
              <a:rPr lang="zh-CN" altLang="en-US" dirty="0"/>
              <a:t>编写测试类运行</a:t>
            </a:r>
          </a:p>
        </p:txBody>
      </p:sp>
      <p:sp>
        <p:nvSpPr>
          <p:cNvPr id="709644" name="AutoShape 12"/>
          <p:cNvSpPr>
            <a:spLocks noChangeArrowheads="1"/>
          </p:cNvSpPr>
          <p:nvPr/>
        </p:nvSpPr>
        <p:spPr bwMode="auto">
          <a:xfrm>
            <a:off x="5715008" y="3571876"/>
            <a:ext cx="25980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实现计算机各组件信息 </a:t>
            </a: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5643563" y="1428750"/>
            <a:ext cx="242808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定义计算机组成部分 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4" grpId="0" animBg="1"/>
      <p:bldP spid="7096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eaLnBrk="1" hangingPunct="1"/>
            <a:r>
              <a:rPr lang="zh-CN" altLang="en-US" dirty="0"/>
              <a:t>编写和实现接口的语法是什么？</a:t>
            </a:r>
          </a:p>
          <a:p>
            <a:pPr eaLnBrk="1" hangingPunct="1"/>
            <a:r>
              <a:rPr lang="zh-CN" altLang="en-US" dirty="0"/>
              <a:t>接口有哪些特性？（说出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阅读代码，找出错误</a:t>
            </a:r>
          </a:p>
        </p:txBody>
      </p:sp>
      <p:sp>
        <p:nvSpPr>
          <p:cNvPr id="693258" name="AutoShape 10"/>
          <p:cNvSpPr>
            <a:spLocks noChangeArrowheads="1"/>
          </p:cNvSpPr>
          <p:nvPr/>
        </p:nvSpPr>
        <p:spPr bwMode="auto">
          <a:xfrm>
            <a:off x="1611313" y="3429001"/>
            <a:ext cx="57038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interface MyInterface {      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MyInterface();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method1();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void method2(){ 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private void method3();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void method4();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method5();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int TYPE = 1;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1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77"/>
          <p:cNvGrpSpPr/>
          <p:nvPr/>
        </p:nvGrpSpPr>
        <p:grpSpPr>
          <a:xfrm>
            <a:off x="71406" y="2357430"/>
            <a:ext cx="1469411" cy="400110"/>
            <a:chOff x="2962268" y="5103147"/>
            <a:chExt cx="1469411" cy="400110"/>
          </a:xfrm>
        </p:grpSpPr>
        <p:pic>
          <p:nvPicPr>
            <p:cNvPr id="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1853" y="3855380"/>
            <a:ext cx="345600" cy="288000"/>
          </a:xfrm>
          <a:prstGeom prst="rect">
            <a:avLst/>
          </a:prstGeom>
          <a:noFill/>
        </p:spPr>
      </p:pic>
      <p:pic>
        <p:nvPicPr>
          <p:cNvPr id="24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9307" y="4212570"/>
            <a:ext cx="401387" cy="288000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3656" y="4926950"/>
            <a:ext cx="345600" cy="288000"/>
          </a:xfrm>
          <a:prstGeom prst="rect">
            <a:avLst/>
          </a:prstGeom>
          <a:noFill/>
        </p:spPr>
      </p:pic>
      <p:pic>
        <p:nvPicPr>
          <p:cNvPr id="2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99307" y="5284140"/>
            <a:ext cx="401387" cy="288000"/>
          </a:xfrm>
          <a:prstGeom prst="rect">
            <a:avLst/>
          </a:prstGeom>
          <a:noFill/>
        </p:spPr>
      </p:pic>
      <p:pic>
        <p:nvPicPr>
          <p:cNvPr id="2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5643578"/>
            <a:ext cx="401387" cy="288000"/>
          </a:xfrm>
          <a:prstGeom prst="rect">
            <a:avLst/>
          </a:prstGeom>
          <a:noFill/>
        </p:spPr>
      </p:pic>
      <p:pic>
        <p:nvPicPr>
          <p:cNvPr id="2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5998520"/>
            <a:ext cx="401387" cy="288000"/>
          </a:xfrm>
          <a:prstGeom prst="rect">
            <a:avLst/>
          </a:prstGeom>
          <a:noFill/>
        </p:spPr>
      </p:pic>
      <p:pic>
        <p:nvPicPr>
          <p:cNvPr id="3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3656" y="4569760"/>
            <a:ext cx="345600" cy="28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eaLnBrk="1" hangingPunct="1"/>
            <a:r>
              <a:rPr lang="en-US" altLang="zh-CN" dirty="0"/>
              <a:t>Java</a:t>
            </a:r>
            <a:r>
              <a:rPr lang="zh-CN" altLang="en-US" dirty="0"/>
              <a:t>中的接口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属性全都是全局静态常量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方法都是全局抽象方法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无构造方法</a:t>
            </a:r>
          </a:p>
          <a:p>
            <a:pPr eaLnBrk="1" hangingPunct="1"/>
            <a:r>
              <a:rPr lang="zh-CN" altLang="en-US" dirty="0"/>
              <a:t>一个类可以实现多个接口，非抽象类实现接口时必须实现接口中的全部方法</a:t>
            </a:r>
          </a:p>
          <a:p>
            <a:pPr eaLnBrk="1" hangingPunct="1"/>
            <a:r>
              <a:rPr lang="zh-CN" altLang="en-US" dirty="0"/>
              <a:t>抽象类利于代码复用，接口利于代码维护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本章目标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掌握接口基础知识</a:t>
            </a:r>
          </a:p>
          <a:p>
            <a:pPr eaLnBrk="1" hangingPunct="1"/>
            <a:r>
              <a:rPr lang="zh-CN" altLang="en-US" dirty="0"/>
              <a:t>掌握接口作为一种约定和能力的含义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为什么使用接口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pPr eaLnBrk="1" hangingPunct="1"/>
            <a:r>
              <a:rPr lang="zh-CN" altLang="en-US" dirty="0"/>
              <a:t>要求实现防盗门的功能</a:t>
            </a:r>
            <a:endParaRPr lang="en-US" altLang="zh-CN" dirty="0"/>
          </a:p>
        </p:txBody>
      </p:sp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71406" y="1981193"/>
            <a:ext cx="1000125" cy="447675"/>
            <a:chOff x="1000100" y="3235185"/>
            <a:chExt cx="1000132" cy="446983"/>
          </a:xfrm>
        </p:grpSpPr>
        <p:pic>
          <p:nvPicPr>
            <p:cNvPr id="82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84254" y="2357430"/>
            <a:ext cx="79311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门有“开”和“关”的功能，锁有“上锁”和“开锁”的功能</a:t>
            </a:r>
            <a:endParaRPr lang="en-US" altLang="zh-CN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将门和锁分别定义为抽象类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1785938" y="5072067"/>
            <a:ext cx="5429268" cy="57151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防盗门可以继承门的同时又继承锁吗？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1714500" y="5857887"/>
            <a:ext cx="5509110" cy="571510"/>
          </a:xfrm>
          <a:prstGeom prst="roundRect">
            <a:avLst>
              <a:gd name="adj" fmla="val 3456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如何解决这个问题呢？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84254" y="3286124"/>
            <a:ext cx="79311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+mn-ea"/>
              </a:rPr>
              <a:t>将门定义为抽象类，锁定义为接口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+mn-ea"/>
              </a:rPr>
              <a:t>防盗门继承门，实现锁的接口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Tx/>
              <a:buBlip>
                <a:blip r:embed="rId5"/>
              </a:buBlip>
              <a:defRPr/>
            </a:pPr>
            <a:endParaRPr lang="en-US" altLang="zh-CN" sz="2800" b="1" dirty="0">
              <a:latin typeface="+mn-lt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什么是接口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认识一下接口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/>
              <a:t>必须</a:t>
            </a:r>
            <a:r>
              <a:rPr lang="zh-CN" altLang="en-US" dirty="0"/>
              <a:t>知道的接口特性</a:t>
            </a:r>
          </a:p>
          <a:p>
            <a:pPr lvl="1" eaLnBrk="1" hangingPunct="1"/>
            <a:r>
              <a:rPr lang="zh-CN" altLang="en-US" dirty="0"/>
              <a:t>接口不可以被实例化</a:t>
            </a:r>
          </a:p>
          <a:p>
            <a:pPr lvl="1" eaLnBrk="1" hangingPunct="1"/>
            <a:r>
              <a:rPr lang="zh-CN" altLang="en-US" dirty="0"/>
              <a:t>实现类必须实现接口的所有方法</a:t>
            </a:r>
          </a:p>
          <a:p>
            <a:pPr lvl="1" eaLnBrk="1" hangingPunct="1"/>
            <a:r>
              <a:rPr lang="zh-CN" altLang="en-US" dirty="0"/>
              <a:t>实现类可以实现多个接口</a:t>
            </a:r>
          </a:p>
          <a:p>
            <a:pPr lvl="1" eaLnBrk="1" hangingPunct="1"/>
            <a:r>
              <a:rPr lang="zh-CN" altLang="en-US" dirty="0"/>
              <a:t>接口中的变量都是静态常量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2071670" y="1785926"/>
            <a:ext cx="4478338" cy="14952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 interface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MyInterface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foo()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；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其他方法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5072066" y="2357430"/>
            <a:ext cx="1896785" cy="776383"/>
          </a:xfrm>
          <a:prstGeom prst="wedgeRoundRectCallout">
            <a:avLst>
              <a:gd name="adj1" fmla="val -50560"/>
              <a:gd name="adj2" fmla="val -192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所有方法都是：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public abstract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03500" name="AutoShape 12"/>
          <p:cNvSpPr>
            <a:spLocks noChangeArrowheads="1"/>
          </p:cNvSpPr>
          <p:nvPr/>
        </p:nvSpPr>
        <p:spPr bwMode="gray">
          <a:xfrm>
            <a:off x="5572132" y="5300663"/>
            <a:ext cx="2208233" cy="36036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sz="2000" b="1" dirty="0"/>
              <a:t>Java</a:t>
            </a:r>
            <a:r>
              <a:rPr lang="zh-CN" altLang="en-US" sz="2000" b="1" dirty="0"/>
              <a:t>中的多继承</a:t>
            </a:r>
          </a:p>
        </p:txBody>
      </p:sp>
      <p:sp>
        <p:nvSpPr>
          <p:cNvPr id="703501" name="AutoShape 13"/>
          <p:cNvSpPr>
            <a:spLocks noChangeArrowheads="1"/>
          </p:cNvSpPr>
          <p:nvPr/>
        </p:nvSpPr>
        <p:spPr bwMode="gray">
          <a:xfrm>
            <a:off x="5710249" y="4365625"/>
            <a:ext cx="2070116" cy="36036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 常作为类型使用 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71406" y="872998"/>
            <a:ext cx="1000132" cy="400110"/>
            <a:chOff x="1000100" y="1801286"/>
            <a:chExt cx="1000132" cy="400110"/>
          </a:xfrm>
        </p:grpSpPr>
        <p:pic>
          <p:nvPicPr>
            <p:cNvPr id="1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4" name="AutoShape 14"/>
          <p:cNvSpPr>
            <a:spLocks/>
          </p:cNvSpPr>
          <p:nvPr/>
        </p:nvSpPr>
        <p:spPr bwMode="auto">
          <a:xfrm>
            <a:off x="4572000" y="2357430"/>
            <a:ext cx="288925" cy="642942"/>
          </a:xfrm>
          <a:prstGeom prst="rightBrace">
            <a:avLst>
              <a:gd name="adj1" fmla="val 24908"/>
              <a:gd name="adj2" fmla="val 48875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4" grpId="0" animBg="1"/>
      <p:bldP spid="703500" grpId="0" animBg="1"/>
      <p:bldP spid="70350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如何使用接口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用程序描述</a:t>
            </a:r>
            <a:r>
              <a:rPr lang="en-US" altLang="zh-CN" dirty="0"/>
              <a:t>USB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pic>
        <p:nvPicPr>
          <p:cNvPr id="704544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420938"/>
            <a:ext cx="481965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如何使用接口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可以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接口来实现</a:t>
            </a:r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2336800" y="1226496"/>
            <a:ext cx="40892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接口本身没有实现任何功能 </a:t>
            </a:r>
          </a:p>
        </p:txBody>
      </p:sp>
      <p:sp>
        <p:nvSpPr>
          <p:cNvPr id="735238" name="AutoShape 6"/>
          <p:cNvSpPr>
            <a:spLocks noChangeArrowheads="1"/>
          </p:cNvSpPr>
          <p:nvPr/>
        </p:nvSpPr>
        <p:spPr bwMode="auto">
          <a:xfrm>
            <a:off x="2336800" y="1730528"/>
            <a:ext cx="4092588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接口规定了数据传输的要求</a:t>
            </a:r>
          </a:p>
        </p:txBody>
      </p:sp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2336800" y="2234559"/>
            <a:ext cx="409599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no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接口可以被多种</a:t>
            </a:r>
            <a:r>
              <a:rPr lang="en-US" altLang="zh-CN" sz="2000" b="1" kern="0" dirty="0">
                <a:solidFill>
                  <a:schemeClr val="bg1"/>
                </a:solidFill>
                <a:latin typeface="Arial"/>
                <a:ea typeface="黑体"/>
              </a:rPr>
              <a:t>USB</a:t>
            </a: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设备实现 </a:t>
            </a: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gray">
          <a:xfrm>
            <a:off x="2413000" y="3590926"/>
            <a:ext cx="19907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gray">
          <a:xfrm>
            <a:off x="2411413" y="4217989"/>
            <a:ext cx="1985962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2" name="AutoShape 10"/>
          <p:cNvSpPr>
            <a:spLocks noChangeArrowheads="1"/>
          </p:cNvSpPr>
          <p:nvPr/>
        </p:nvSpPr>
        <p:spPr bwMode="gray">
          <a:xfrm>
            <a:off x="2413000" y="4794251"/>
            <a:ext cx="1981200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</a:t>
            </a:r>
            <a:r>
              <a:rPr lang="en-US" altLang="zh-CN" b="1" dirty="0"/>
              <a:t>USB</a:t>
            </a:r>
            <a:r>
              <a:rPr lang="zh-CN" altLang="en-US" b="1" dirty="0"/>
              <a:t>接口 </a:t>
            </a:r>
          </a:p>
        </p:txBody>
      </p:sp>
      <p:sp>
        <p:nvSpPr>
          <p:cNvPr id="735243" name="AutoShape 11"/>
          <p:cNvSpPr>
            <a:spLocks noChangeArrowheads="1"/>
          </p:cNvSpPr>
          <p:nvPr/>
        </p:nvSpPr>
        <p:spPr bwMode="auto">
          <a:xfrm>
            <a:off x="4845050" y="3571876"/>
            <a:ext cx="2063919" cy="408623"/>
          </a:xfrm>
          <a:prstGeom prst="wedgeRoundRectCallout">
            <a:avLst>
              <a:gd name="adj1" fmla="val -51285"/>
              <a:gd name="adj2" fmla="val -1915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根据需求设计方法</a:t>
            </a:r>
          </a:p>
        </p:txBody>
      </p:sp>
      <p:sp>
        <p:nvSpPr>
          <p:cNvPr id="735244" name="AutoShape 12"/>
          <p:cNvSpPr>
            <a:spLocks noChangeArrowheads="1"/>
          </p:cNvSpPr>
          <p:nvPr/>
        </p:nvSpPr>
        <p:spPr bwMode="auto">
          <a:xfrm>
            <a:off x="4845050" y="4219576"/>
            <a:ext cx="1609825" cy="408623"/>
          </a:xfrm>
          <a:prstGeom prst="wedgeRoundRectCallout">
            <a:avLst>
              <a:gd name="adj1" fmla="val -51553"/>
              <a:gd name="adj2" fmla="val -187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实现所有方法</a:t>
            </a:r>
          </a:p>
        </p:txBody>
      </p:sp>
      <p:sp>
        <p:nvSpPr>
          <p:cNvPr id="735245" name="AutoShape 13"/>
          <p:cNvSpPr>
            <a:spLocks noChangeArrowheads="1"/>
          </p:cNvSpPr>
          <p:nvPr/>
        </p:nvSpPr>
        <p:spPr bwMode="auto">
          <a:xfrm>
            <a:off x="4845050" y="4795839"/>
            <a:ext cx="2063919" cy="408623"/>
          </a:xfrm>
          <a:prstGeom prst="wedgeRoundRectCallout">
            <a:avLst>
              <a:gd name="adj1" fmla="val -48794"/>
              <a:gd name="adj2" fmla="val -24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用多态的方式使用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cxnSp>
        <p:nvCxnSpPr>
          <p:cNvPr id="17" name="直接箭头连接符 16"/>
          <p:cNvCxnSpPr>
            <a:stCxn id="735240" idx="3"/>
            <a:endCxn id="735243" idx="1"/>
          </p:cNvCxnSpPr>
          <p:nvPr/>
        </p:nvCxnSpPr>
        <p:spPr bwMode="auto">
          <a:xfrm flipV="1">
            <a:off x="4403725" y="3776188"/>
            <a:ext cx="441325" cy="190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35241" idx="3"/>
            <a:endCxn id="735244" idx="1"/>
          </p:cNvCxnSpPr>
          <p:nvPr/>
        </p:nvCxnSpPr>
        <p:spPr bwMode="auto">
          <a:xfrm>
            <a:off x="4397375" y="4422301"/>
            <a:ext cx="447675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35242" idx="3"/>
            <a:endCxn id="735245" idx="1"/>
          </p:cNvCxnSpPr>
          <p:nvPr/>
        </p:nvCxnSpPr>
        <p:spPr bwMode="auto">
          <a:xfrm>
            <a:off x="4394200" y="4998563"/>
            <a:ext cx="45085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0" grpId="0" animBg="1"/>
      <p:bldP spid="735241" grpId="0" animBg="1"/>
      <p:bldP spid="735242" grpId="0" animBg="1"/>
      <p:bldP spid="735243" grpId="0" animBg="1"/>
      <p:bldP spid="735244" grpId="0" animBg="1"/>
      <p:bldP spid="7352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如何使用接口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eaLnBrk="1" hangingPunct="1"/>
            <a:r>
              <a:rPr lang="zh-CN" altLang="en-US" dirty="0"/>
              <a:t>编码实现</a:t>
            </a:r>
          </a:p>
        </p:txBody>
      </p:sp>
      <p:sp>
        <p:nvSpPr>
          <p:cNvPr id="733188" name="AutoShape 4"/>
          <p:cNvSpPr>
            <a:spLocks noChangeArrowheads="1"/>
          </p:cNvSpPr>
          <p:nvPr/>
        </p:nvSpPr>
        <p:spPr bwMode="auto">
          <a:xfrm>
            <a:off x="1403350" y="3638944"/>
            <a:ext cx="6769100" cy="15604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UDisk 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</a:rPr>
              <a:t>implements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UsbInterface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public void service()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连接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口，开始传输数据。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89" name="AutoShape 5"/>
          <p:cNvSpPr>
            <a:spLocks noChangeArrowheads="1"/>
          </p:cNvSpPr>
          <p:nvPr/>
        </p:nvSpPr>
        <p:spPr bwMode="auto">
          <a:xfrm>
            <a:off x="1403350" y="1752876"/>
            <a:ext cx="6740550" cy="1754326"/>
          </a:xfrm>
          <a:prstGeom prst="roundRect">
            <a:avLst>
              <a:gd name="adj" fmla="val 8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interface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UsbInterface {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/**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 USB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接口提供服务。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void service();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0" name="AutoShape 6"/>
          <p:cNvSpPr>
            <a:spLocks noChangeArrowheads="1"/>
          </p:cNvSpPr>
          <p:nvPr/>
        </p:nvSpPr>
        <p:spPr bwMode="auto">
          <a:xfrm>
            <a:off x="1403350" y="5357826"/>
            <a:ext cx="6740550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UsbInterface uDisk = new UDisk();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uDisk.service();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33192" name="AutoShape 8"/>
          <p:cNvSpPr>
            <a:spLocks noChangeArrowheads="1"/>
          </p:cNvSpPr>
          <p:nvPr/>
        </p:nvSpPr>
        <p:spPr bwMode="gray">
          <a:xfrm>
            <a:off x="541338" y="2153529"/>
            <a:ext cx="795337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编写接口 </a:t>
            </a:r>
          </a:p>
        </p:txBody>
      </p:sp>
      <p:sp>
        <p:nvSpPr>
          <p:cNvPr id="733193" name="AutoShape 9"/>
          <p:cNvSpPr>
            <a:spLocks noChangeArrowheads="1"/>
          </p:cNvSpPr>
          <p:nvPr/>
        </p:nvSpPr>
        <p:spPr bwMode="gray">
          <a:xfrm>
            <a:off x="539750" y="3755323"/>
            <a:ext cx="793750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实现接口 </a:t>
            </a:r>
          </a:p>
        </p:txBody>
      </p:sp>
      <p:sp>
        <p:nvSpPr>
          <p:cNvPr id="733194" name="AutoShape 10"/>
          <p:cNvSpPr>
            <a:spLocks noChangeArrowheads="1"/>
          </p:cNvSpPr>
          <p:nvPr/>
        </p:nvSpPr>
        <p:spPr bwMode="gray">
          <a:xfrm>
            <a:off x="541338" y="5357117"/>
            <a:ext cx="792162" cy="71508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使用接口 </a:t>
            </a:r>
          </a:p>
        </p:txBody>
      </p:sp>
      <p:sp>
        <p:nvSpPr>
          <p:cNvPr id="733198" name="Rectangle 14"/>
          <p:cNvSpPr>
            <a:spLocks noChangeArrowheads="1"/>
          </p:cNvSpPr>
          <p:nvPr/>
        </p:nvSpPr>
        <p:spPr bwMode="auto">
          <a:xfrm>
            <a:off x="3071802" y="1844675"/>
            <a:ext cx="1498610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9" name="Rectangle 15"/>
          <p:cNvSpPr>
            <a:spLocks noChangeArrowheads="1"/>
          </p:cNvSpPr>
          <p:nvPr/>
        </p:nvSpPr>
        <p:spPr bwMode="auto">
          <a:xfrm>
            <a:off x="4500562" y="3714752"/>
            <a:ext cx="1500198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1" name="AutoShape 17"/>
          <p:cNvSpPr>
            <a:spLocks noChangeArrowheads="1"/>
          </p:cNvSpPr>
          <p:nvPr/>
        </p:nvSpPr>
        <p:spPr bwMode="auto">
          <a:xfrm>
            <a:off x="3357554" y="2643182"/>
            <a:ext cx="1640372" cy="776383"/>
          </a:xfrm>
          <a:prstGeom prst="wedgeRoundRectCallout">
            <a:avLst>
              <a:gd name="adj1" fmla="val 8731"/>
              <a:gd name="adj2" fmla="val 54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实现接口使用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的关键字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33202" name="AutoShape 18"/>
          <p:cNvSpPr>
            <a:spLocks noChangeArrowheads="1"/>
          </p:cNvSpPr>
          <p:nvPr/>
        </p:nvSpPr>
        <p:spPr bwMode="auto">
          <a:xfrm>
            <a:off x="3357554" y="5877897"/>
            <a:ext cx="1846756" cy="408623"/>
          </a:xfrm>
          <a:prstGeom prst="wedgeRoundRectCallout">
            <a:avLst>
              <a:gd name="adj1" fmla="val -52349"/>
              <a:gd name="adj2" fmla="val -1535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用接口实现多态</a:t>
            </a:r>
          </a:p>
        </p:txBody>
      </p:sp>
      <p:sp>
        <p:nvSpPr>
          <p:cNvPr id="733203" name="Rectangle 19"/>
          <p:cNvSpPr>
            <a:spLocks noChangeArrowheads="1"/>
          </p:cNvSpPr>
          <p:nvPr/>
        </p:nvSpPr>
        <p:spPr bwMode="auto">
          <a:xfrm>
            <a:off x="1357290" y="5357826"/>
            <a:ext cx="1439863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204" name="Rectangle 20"/>
          <p:cNvSpPr>
            <a:spLocks noChangeArrowheads="1"/>
          </p:cNvSpPr>
          <p:nvPr/>
        </p:nvSpPr>
        <p:spPr bwMode="auto">
          <a:xfrm>
            <a:off x="3857620" y="5357826"/>
            <a:ext cx="928694" cy="3603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733191" name="AutoShape 7"/>
          <p:cNvSpPr>
            <a:spLocks noChangeArrowheads="1"/>
          </p:cNvSpPr>
          <p:nvPr/>
        </p:nvSpPr>
        <p:spPr bwMode="auto">
          <a:xfrm>
            <a:off x="6286512" y="2928934"/>
            <a:ext cx="2544615" cy="408623"/>
          </a:xfrm>
          <a:prstGeom prst="wedgeRoundRectCallout">
            <a:avLst>
              <a:gd name="adj1" fmla="val -51442"/>
              <a:gd name="adj2" fmla="val 185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多个接口使用“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,”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分隔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5400000" flipH="1" flipV="1">
            <a:off x="4066555" y="3577255"/>
            <a:ext cx="402660" cy="1061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2928926" y="5715016"/>
            <a:ext cx="428628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rot="5400000" flipH="1" flipV="1">
            <a:off x="5857884" y="3286124"/>
            <a:ext cx="42862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4429124" y="2428868"/>
            <a:ext cx="1571636" cy="10001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4071934" y="5715016"/>
            <a:ext cx="214316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 animBg="1"/>
      <p:bldP spid="733190" grpId="0" animBg="1"/>
      <p:bldP spid="733193" grpId="0" animBg="1"/>
      <p:bldP spid="733194" grpId="0" animBg="1"/>
      <p:bldP spid="733198" grpId="0" animBg="1"/>
      <p:bldP spid="733199" grpId="0" animBg="1"/>
      <p:bldP spid="733201" grpId="0" animBg="1"/>
      <p:bldP spid="733202" grpId="0" animBg="1"/>
      <p:bldP spid="733203" grpId="0" animBg="1"/>
      <p:bldP spid="733204" grpId="0" animBg="1"/>
      <p:bldP spid="733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接口表示一种能力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hangingPunct="1"/>
            <a:r>
              <a:rPr lang="zh-CN" altLang="en-US" dirty="0"/>
              <a:t>“做这项工作需要一个钳工（木匠</a:t>
            </a:r>
            <a:r>
              <a:rPr lang="en-US" altLang="zh-CN" dirty="0"/>
              <a:t>/</a:t>
            </a:r>
            <a:r>
              <a:rPr lang="zh-CN" altLang="en-US" dirty="0"/>
              <a:t>程序员）”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接口是一种能力</a:t>
            </a:r>
          </a:p>
          <a:p>
            <a:pPr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面向接口编程</a:t>
            </a:r>
          </a:p>
        </p:txBody>
      </p:sp>
      <p:sp>
        <p:nvSpPr>
          <p:cNvPr id="711687" name="AutoShape 7"/>
          <p:cNvSpPr>
            <a:spLocks noChangeArrowheads="1"/>
          </p:cNvSpPr>
          <p:nvPr/>
        </p:nvSpPr>
        <p:spPr bwMode="gray">
          <a:xfrm>
            <a:off x="2484438" y="5013325"/>
            <a:ext cx="5256212" cy="503238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 关心实现类有何能力，而不关心实现细节 </a:t>
            </a:r>
          </a:p>
        </p:txBody>
      </p:sp>
      <p:sp>
        <p:nvSpPr>
          <p:cNvPr id="711688" name="AutoShape 8"/>
          <p:cNvSpPr>
            <a:spLocks noChangeArrowheads="1"/>
          </p:cNvSpPr>
          <p:nvPr/>
        </p:nvSpPr>
        <p:spPr bwMode="auto">
          <a:xfrm>
            <a:off x="2127250" y="1919288"/>
            <a:ext cx="4713150" cy="442674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Arial"/>
                <a:ea typeface="黑体"/>
              </a:rPr>
              <a:t> 钳工是一种“能力”，不关心具体是谁 </a:t>
            </a:r>
          </a:p>
        </p:txBody>
      </p:sp>
      <p:sp>
        <p:nvSpPr>
          <p:cNvPr id="711689" name="AutoShape 9"/>
          <p:cNvSpPr>
            <a:spLocks noChangeArrowheads="1"/>
          </p:cNvSpPr>
          <p:nvPr/>
        </p:nvSpPr>
        <p:spPr bwMode="gray">
          <a:xfrm>
            <a:off x="2627313" y="3429000"/>
            <a:ext cx="3816350" cy="6477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400" b="1" dirty="0"/>
              <a:t>体现在接口的方法上 </a:t>
            </a:r>
          </a:p>
        </p:txBody>
      </p:sp>
      <p:sp>
        <p:nvSpPr>
          <p:cNvPr id="711692" name="AutoShape 12"/>
          <p:cNvSpPr>
            <a:spLocks noChangeArrowheads="1"/>
          </p:cNvSpPr>
          <p:nvPr/>
        </p:nvSpPr>
        <p:spPr bwMode="gray">
          <a:xfrm>
            <a:off x="2484438" y="5805488"/>
            <a:ext cx="5256212" cy="5032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sz="2000" b="1" dirty="0"/>
              <a:t>面向接口的约定而不考虑接口的具体实现 </a:t>
            </a:r>
          </a:p>
        </p:txBody>
      </p:sp>
      <p:sp>
        <p:nvSpPr>
          <p:cNvPr id="711694" name="AutoShape 14"/>
          <p:cNvSpPr>
            <a:spLocks noChangeArrowheads="1"/>
          </p:cNvSpPr>
          <p:nvPr/>
        </p:nvSpPr>
        <p:spPr bwMode="gray">
          <a:xfrm>
            <a:off x="857224" y="5272834"/>
            <a:ext cx="101014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程序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设计时 </a:t>
            </a:r>
          </a:p>
        </p:txBody>
      </p:sp>
      <p:sp>
        <p:nvSpPr>
          <p:cNvPr id="711695" name="AutoShape 15"/>
          <p:cNvSpPr>
            <a:spLocks/>
          </p:cNvSpPr>
          <p:nvPr/>
        </p:nvSpPr>
        <p:spPr bwMode="auto">
          <a:xfrm flipH="1">
            <a:off x="1979613" y="5084763"/>
            <a:ext cx="358775" cy="1152525"/>
          </a:xfrm>
          <a:prstGeom prst="rightBrace">
            <a:avLst>
              <a:gd name="adj1" fmla="val 26770"/>
              <a:gd name="adj2" fmla="val 50000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89" grpId="0" animBg="1"/>
      <p:bldP spid="711692" grpId="0" animBg="1"/>
      <p:bldP spid="711694" grpId="0" animBg="1"/>
      <p:bldP spid="711695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  <a:headEnd/>
          <a:tailE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</TotalTime>
  <Words>1239</Words>
  <Application>Microsoft Office PowerPoint</Application>
  <PresentationFormat>全屏显示(4:3)</PresentationFormat>
  <Paragraphs>269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华文楷体</vt:lpstr>
      <vt:lpstr>华文新魏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1_PBDEVA课程PPT模板</vt:lpstr>
      <vt:lpstr>主题2</vt:lpstr>
      <vt:lpstr>第十二讲</vt:lpstr>
      <vt:lpstr>本章任务</vt:lpstr>
      <vt:lpstr>本章目标</vt:lpstr>
      <vt:lpstr>为什么使用接口</vt:lpstr>
      <vt:lpstr>什么是接口</vt:lpstr>
      <vt:lpstr>如何使用接口</vt:lpstr>
      <vt:lpstr>如何使用接口</vt:lpstr>
      <vt:lpstr>如何使用接口</vt:lpstr>
      <vt:lpstr>接口表示一种能力</vt:lpstr>
      <vt:lpstr>面向接口编程3-1</vt:lpstr>
      <vt:lpstr>面向接口编程3-2</vt:lpstr>
      <vt:lpstr>面向接口编程3-3</vt:lpstr>
      <vt:lpstr>学员操作—使用接口实现防盗门功能</vt:lpstr>
      <vt:lpstr>学员操作—使用接口实现手机功能2-1</vt:lpstr>
      <vt:lpstr>学员操作—使用接口实现手机功能2-2</vt:lpstr>
      <vt:lpstr>小结</vt:lpstr>
      <vt:lpstr>接口是一种约定</vt:lpstr>
      <vt:lpstr>面向接口编程</vt:lpstr>
      <vt:lpstr>面向接口编程</vt:lpstr>
      <vt:lpstr>学员操作——组装一台计算机2-1</vt:lpstr>
      <vt:lpstr>学员操作——组装一台计算机2-2</vt:lpstr>
      <vt:lpstr>小结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wxj</cp:lastModifiedBy>
  <cp:revision>766</cp:revision>
  <dcterms:created xsi:type="dcterms:W3CDTF">2006-03-08T06:55:38Z</dcterms:created>
  <dcterms:modified xsi:type="dcterms:W3CDTF">2020-08-07T03:20:13Z</dcterms:modified>
</cp:coreProperties>
</file>