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35"/>
  </p:notesMasterIdLst>
  <p:handoutMasterIdLst>
    <p:handoutMasterId r:id="rId36"/>
  </p:handoutMasterIdLst>
  <p:sldIdLst>
    <p:sldId id="459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5" r:id="rId23"/>
    <p:sldId id="446" r:id="rId24"/>
    <p:sldId id="447" r:id="rId25"/>
    <p:sldId id="448" r:id="rId26"/>
    <p:sldId id="449" r:id="rId27"/>
    <p:sldId id="451" r:id="rId28"/>
    <p:sldId id="452" r:id="rId29"/>
    <p:sldId id="453" r:id="rId30"/>
    <p:sldId id="454" r:id="rId31"/>
    <p:sldId id="455" r:id="rId32"/>
    <p:sldId id="456" r:id="rId33"/>
    <p:sldId id="45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94536" autoAdjust="0"/>
  </p:normalViewPr>
  <p:slideViewPr>
    <p:cSldViewPr>
      <p:cViewPr varScale="1">
        <p:scale>
          <a:sx n="68" d="100"/>
          <a:sy n="68" d="100"/>
        </p:scale>
        <p:origin x="1548" y="4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B1CB9-C074-434D-8929-A689085AC2F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A4E16E-194E-490F-A3F8-0430A085BB4F}" type="slidenum">
              <a:rPr lang="en-US" altLang="zh-CN" sz="1200" b="0"/>
              <a:pPr algn="r"/>
              <a:t>4</a:t>
            </a:fld>
            <a:endParaRPr lang="en-US" altLang="zh-CN" sz="1200" b="0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InputMismatchException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异常：输入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ArithmeticException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异常：输入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）错误现象：调换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语句顺序，先父类后子类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A162-A56E-46AA-B903-B597E4CFE44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36BAF7-3DAD-454E-90CA-12D04BD40242}" type="slidenum">
              <a:rPr lang="en-US" altLang="zh-CN" sz="1200" b="0"/>
              <a:pPr algn="r"/>
              <a:t>21</a:t>
            </a:fld>
            <a:endParaRPr lang="en-US" altLang="zh-CN" sz="1200" b="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653C-30DC-45AB-9876-EA78E41B966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7A57DA-5814-422B-99CE-37B8C83E614E}" type="slidenum">
              <a:rPr lang="en-US" altLang="zh-CN" sz="1200" b="0"/>
              <a:pPr algn="r"/>
              <a:t>22</a:t>
            </a:fld>
            <a:endParaRPr lang="en-US" altLang="zh-CN" sz="1200" b="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4741B-E4F5-47B7-8E3B-DCE2CA22B79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6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51F8C2-5BA1-4A70-983A-A2F3043C263B}" type="slidenum">
              <a:rPr lang="en-US" altLang="zh-CN" sz="1200" b="0"/>
              <a:pPr algn="r"/>
              <a:t>27</a:t>
            </a:fld>
            <a:endParaRPr lang="en-US" altLang="zh-CN" sz="1200" b="0"/>
          </a:p>
        </p:txBody>
      </p:sp>
      <p:sp>
        <p:nvSpPr>
          <p:cNvPr id="66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按步骤演示使用</a:t>
            </a:r>
            <a:r>
              <a:rPr lang="en-US" altLang="zh-CN" dirty="0"/>
              <a:t>log4j</a:t>
            </a:r>
            <a:r>
              <a:rPr lang="zh-CN" altLang="en-US" dirty="0"/>
              <a:t>记录日志，配置信息后面详细讲解，测试内容：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、输入 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、输入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、打开日志文件查看日志信息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627AE-0358-4F5B-AFF3-99642F6CF95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66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D7B014-D6DB-4DA3-97B4-AA41E037EC49}" type="slidenum">
              <a:rPr lang="en-US" altLang="zh-CN" sz="1200" b="0"/>
              <a:pPr algn="r"/>
              <a:t>29</a:t>
            </a:fld>
            <a:endParaRPr lang="en-US" altLang="zh-CN" sz="1200" b="0"/>
          </a:p>
        </p:txBody>
      </p:sp>
      <p:sp>
        <p:nvSpPr>
          <p:cNvPr id="66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en-US" altLang="zh-CN" sz="800" dirty="0"/>
              <a:t>1</a:t>
            </a:r>
            <a:r>
              <a:rPr lang="zh-CN" altLang="en-US" sz="800" dirty="0"/>
              <a:t>、讲解各配置信息</a:t>
            </a:r>
            <a:endParaRPr lang="en-US" altLang="zh-CN" sz="80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2</a:t>
            </a:r>
            <a:r>
              <a:rPr lang="zh-CN" altLang="en-US" sz="800" dirty="0"/>
              <a:t>、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说明在此处，如果优先级别设为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info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，那么使用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debug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方法打印的日志信息将不被输出 </a:t>
            </a:r>
          </a:p>
          <a:p>
            <a:pPr>
              <a:lnSpc>
                <a:spcPct val="80000"/>
              </a:lnSpc>
            </a:pPr>
            <a:endParaRPr lang="zh-CN" altLang="zh-CN"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教学演示示例：</a:t>
            </a:r>
            <a:endParaRPr lang="en-US" altLang="zh-CN" dirty="0"/>
          </a:p>
          <a:p>
            <a:r>
              <a:rPr lang="zh-CN" altLang="en-US" dirty="0"/>
              <a:t>让学员阅读代码，回忆以前出现的错误，然后由教员在已编写好的代码上演示程序中的异常：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、正常情况：输入 </a:t>
            </a:r>
            <a:r>
              <a:rPr lang="en-US" altLang="zh-CN" sz="1200" dirty="0"/>
              <a:t>200</a:t>
            </a:r>
            <a:r>
              <a:rPr lang="zh-CN" altLang="en-US" sz="1200" dirty="0"/>
              <a:t>，</a:t>
            </a:r>
            <a:r>
              <a:rPr lang="en-US" altLang="zh-CN" sz="1200" dirty="0"/>
              <a:t>40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、异常情况：输入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2</a:t>
            </a:r>
            <a:r>
              <a:rPr lang="zh-CN" altLang="en-US" sz="1200" baseline="0" dirty="0"/>
              <a:t>、异</a:t>
            </a:r>
            <a:r>
              <a:rPr lang="zh-CN" altLang="en-US" sz="1200" dirty="0"/>
              <a:t>常情况：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C7351-C58D-4F17-A077-F96AE3FFC6D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ED65F-E710-4825-A9D9-3DC259B4A870}" type="slidenum">
              <a:rPr lang="en-US" altLang="zh-CN" sz="1200" b="0"/>
              <a:pPr algn="r"/>
              <a:t>7</a:t>
            </a:fld>
            <a:endParaRPr lang="en-US" altLang="zh-CN" sz="1200" b="0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C83C1-7987-491A-BF6B-D08A8EBC2B03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BF280C-E7D1-44EA-AF9D-747CB6548006}" type="slidenum">
              <a:rPr lang="en-US" altLang="zh-CN" sz="1200" b="0"/>
              <a:pPr algn="r"/>
              <a:t>8</a:t>
            </a:fld>
            <a:endParaRPr lang="en-US" altLang="zh-CN" sz="1200" b="0"/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9218-420E-41AB-82BD-E4D7C705D53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8437A1-9D8E-41FB-94D7-84D96E2EE5D1}" type="slidenum">
              <a:rPr lang="en-US" altLang="zh-CN" sz="1200" b="0"/>
              <a:pPr algn="r"/>
              <a:t>9</a:t>
            </a:fld>
            <a:endParaRPr lang="en-US" altLang="zh-CN" sz="1200" b="0"/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3DF2-FA0E-41CD-82FE-66DF104D419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C3CCD2-7EE9-4FC9-89E2-207D23449C29}" type="slidenum">
              <a:rPr lang="en-US" altLang="zh-CN" sz="1200" b="0"/>
              <a:pPr algn="r"/>
              <a:t>10</a:t>
            </a:fld>
            <a:endParaRPr lang="en-US" altLang="zh-CN" sz="1200" b="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教学指导：此页演示示例和下一页使用同一段代码，本页演示正常情况：输入</a:t>
            </a:r>
            <a:r>
              <a:rPr lang="zh-CN" altLang="en-US" sz="800" baseline="0" dirty="0"/>
              <a:t> </a:t>
            </a:r>
            <a:r>
              <a:rPr lang="en-US" altLang="zh-CN" sz="800" baseline="0" dirty="0"/>
              <a:t>200</a:t>
            </a:r>
            <a:r>
              <a:rPr lang="zh-CN" altLang="en-US" sz="800" baseline="0" dirty="0"/>
              <a:t>，</a:t>
            </a:r>
            <a:r>
              <a:rPr lang="en-US" altLang="zh-CN" sz="800" baseline="0" dirty="0"/>
              <a:t>40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教学指导：此页演示示例和上一页使用同一段代码，本页演示两种异常情况：</a:t>
            </a:r>
            <a:r>
              <a:rPr lang="en-US" altLang="zh-CN" sz="1200" dirty="0"/>
              <a:t>1</a:t>
            </a:r>
            <a:r>
              <a:rPr lang="zh-CN" altLang="en-US" sz="1200" dirty="0"/>
              <a:t>、输入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2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finally</a:t>
            </a:r>
            <a:r>
              <a:rPr lang="zh-CN" altLang="en-US" dirty="0"/>
              <a:t>块执行和不执行的两种情况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）正常情况：输入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40 </a:t>
            </a:r>
          </a:p>
          <a:p>
            <a:r>
              <a:rPr lang="en-US" altLang="zh-CN" dirty="0"/>
              <a:t>   2</a:t>
            </a:r>
            <a:r>
              <a:rPr lang="zh-CN" altLang="en-US" dirty="0"/>
              <a:t>）异常情况：输入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3</a:t>
            </a:r>
            <a:r>
              <a:rPr lang="zh-CN" altLang="en-US" dirty="0"/>
              <a:t>）不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执行情况：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System.exit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(1)</a:t>
            </a:r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教学指导：演示示例时，可打断点观察执行过程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第十三讲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异常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2" name="Rectangle 1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5-1</a:t>
            </a:r>
          </a:p>
        </p:txBody>
      </p:sp>
      <p:sp>
        <p:nvSpPr>
          <p:cNvPr id="634887" name="Rectangle 8"/>
          <p:cNvSpPr>
            <a:spLocks noGrp="1" noChangeArrowheads="1"/>
          </p:cNvSpPr>
          <p:nvPr>
            <p:ph idx="1"/>
          </p:nvPr>
        </p:nvSpPr>
        <p:spPr>
          <a:xfrm>
            <a:off x="855692" y="1276351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gray">
          <a:xfrm>
            <a:off x="5257800" y="2571744"/>
            <a:ext cx="2197100" cy="2657481"/>
          </a:xfrm>
          <a:prstGeom prst="roundRect">
            <a:avLst>
              <a:gd name="adj" fmla="val 1149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5643570" y="2928934"/>
            <a:ext cx="1439862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sz="2400" b="1" dirty="0"/>
              <a:t>try</a:t>
            </a: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gray">
          <a:xfrm>
            <a:off x="5618163" y="4138622"/>
            <a:ext cx="1439862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atch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gray">
          <a:xfrm>
            <a:off x="4929190" y="5500703"/>
            <a:ext cx="2881312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634886" name="AutoShape 7"/>
          <p:cNvSpPr>
            <a:spLocks noChangeArrowheads="1"/>
          </p:cNvSpPr>
          <p:nvPr/>
        </p:nvSpPr>
        <p:spPr bwMode="auto">
          <a:xfrm>
            <a:off x="327025" y="2571744"/>
            <a:ext cx="445770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public void method(){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代码段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此处不会产生异常</a:t>
            </a:r>
            <a:r>
              <a:rPr lang="en-US" altLang="zh-CN" b="1" dirty="0"/>
              <a:t>)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/>
              <a:t> (</a:t>
            </a:r>
            <a:r>
              <a:rPr lang="zh-CN" altLang="en-US" b="1" dirty="0"/>
              <a:t>异常类型 </a:t>
            </a:r>
            <a:r>
              <a:rPr lang="en-US" altLang="zh-CN" b="1" dirty="0"/>
              <a:t>ex)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对异常进行处理的代码段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365099" y="3641727"/>
            <a:ext cx="563563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336550" y="5284800"/>
            <a:ext cx="56356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gray">
          <a:xfrm>
            <a:off x="1562110" y="2214554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第一种情况 ：正常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4536281" y="3821909"/>
            <a:ext cx="2214578" cy="1143008"/>
          </a:xfrm>
          <a:prstGeom prst="arc">
            <a:avLst>
              <a:gd name="adj1" fmla="val 10930154"/>
              <a:gd name="adj2" fmla="val 21325007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76" name="Rectangle 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5-2</a:t>
            </a:r>
          </a:p>
        </p:txBody>
      </p:sp>
      <p:sp>
        <p:nvSpPr>
          <p:cNvPr id="637964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gray">
          <a:xfrm>
            <a:off x="4608513" y="2781301"/>
            <a:ext cx="2197100" cy="2719402"/>
          </a:xfrm>
          <a:prstGeom prst="roundRect">
            <a:avLst>
              <a:gd name="adj" fmla="val 103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94564" name="AutoShape 4"/>
          <p:cNvSpPr>
            <a:spLocks noChangeArrowheads="1"/>
          </p:cNvSpPr>
          <p:nvPr/>
        </p:nvSpPr>
        <p:spPr bwMode="gray">
          <a:xfrm>
            <a:off x="4968875" y="3067050"/>
            <a:ext cx="1246199" cy="5762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gray">
          <a:xfrm>
            <a:off x="7380289" y="4221163"/>
            <a:ext cx="1335115" cy="56515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gray">
          <a:xfrm>
            <a:off x="4714877" y="5572140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4569" name="AutoShape 9"/>
          <p:cNvCxnSpPr>
            <a:cxnSpLocks noChangeShapeType="1"/>
            <a:stCxn id="194566" idx="1"/>
            <a:endCxn id="194565" idx="3"/>
          </p:cNvCxnSpPr>
          <p:nvPr/>
        </p:nvCxnSpPr>
        <p:spPr bwMode="auto">
          <a:xfrm rot="10800000" flipV="1">
            <a:off x="6215075" y="4503742"/>
            <a:ext cx="1165215" cy="1428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570" name="AutoShape 10"/>
          <p:cNvCxnSpPr>
            <a:cxnSpLocks noChangeShapeType="1"/>
            <a:stCxn id="194564" idx="3"/>
            <a:endCxn id="194579" idx="1"/>
          </p:cNvCxnSpPr>
          <p:nvPr/>
        </p:nvCxnSpPr>
        <p:spPr bwMode="auto">
          <a:xfrm>
            <a:off x="6215074" y="3355182"/>
            <a:ext cx="1136639" cy="2174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71" name="Text Box 11"/>
          <p:cNvSpPr txBox="1">
            <a:spLocks noChangeArrowheads="1"/>
          </p:cNvSpPr>
          <p:nvPr/>
        </p:nvSpPr>
        <p:spPr bwMode="auto">
          <a:xfrm rot="-687340">
            <a:off x="6093893" y="4575175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637963" name="AutoShape 12"/>
          <p:cNvSpPr>
            <a:spLocks noChangeArrowheads="1"/>
          </p:cNvSpPr>
          <p:nvPr/>
        </p:nvSpPr>
        <p:spPr bwMode="auto">
          <a:xfrm>
            <a:off x="322264" y="2571744"/>
            <a:ext cx="4035422" cy="38361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33CC"/>
                </a:solidFill>
              </a:rPr>
              <a:t>try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r>
              <a:rPr lang="en-US" altLang="zh-CN" b="1" dirty="0">
                <a:solidFill>
                  <a:srgbClr val="0033CC"/>
                </a:solidFill>
              </a:rPr>
              <a:t>catch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353986" y="385762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317443" y="350043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317443" y="4964127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317443" y="5643578"/>
            <a:ext cx="5016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gray">
          <a:xfrm>
            <a:off x="1116013" y="2163121"/>
            <a:ext cx="25980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第二种情况：出现异常 </a:t>
            </a:r>
          </a:p>
        </p:txBody>
      </p:sp>
      <p:sp>
        <p:nvSpPr>
          <p:cNvPr id="194579" name="AutoShape 19"/>
          <p:cNvSpPr>
            <a:spLocks noChangeArrowheads="1"/>
          </p:cNvSpPr>
          <p:nvPr/>
        </p:nvSpPr>
        <p:spPr bwMode="gray">
          <a:xfrm>
            <a:off x="7351713" y="3284538"/>
            <a:ext cx="1363691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4580" name="AutoShape 20"/>
          <p:cNvCxnSpPr>
            <a:cxnSpLocks noChangeShapeType="1"/>
            <a:stCxn id="194579" idx="2"/>
            <a:endCxn id="194566" idx="0"/>
          </p:cNvCxnSpPr>
          <p:nvPr/>
        </p:nvCxnSpPr>
        <p:spPr bwMode="auto">
          <a:xfrm rot="16200000" flipH="1">
            <a:off x="7860522" y="4033837"/>
            <a:ext cx="360363" cy="142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5572132" y="5072074"/>
            <a:ext cx="1477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程序继续执行</a:t>
            </a:r>
          </a:p>
        </p:txBody>
      </p:sp>
      <p:sp>
        <p:nvSpPr>
          <p:cNvPr id="194582" name="AutoShape 22"/>
          <p:cNvSpPr>
            <a:spLocks noChangeArrowheads="1"/>
          </p:cNvSpPr>
          <p:nvPr/>
        </p:nvSpPr>
        <p:spPr bwMode="auto">
          <a:xfrm>
            <a:off x="5210128" y="1866799"/>
            <a:ext cx="3505276" cy="776383"/>
          </a:xfrm>
          <a:prstGeom prst="wedgeRoundRectCallout">
            <a:avLst>
              <a:gd name="adj1" fmla="val 22038"/>
              <a:gd name="adj2" fmla="val 526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异常是一种特殊的对象，</a:t>
            </a: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类型为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java.lang.Exception或其子类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317443" y="457200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 rot="814890">
            <a:off x="6098143" y="306863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发生异常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87174" y="5285594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65" name="AutoShape 5"/>
          <p:cNvSpPr>
            <a:spLocks noChangeArrowheads="1"/>
          </p:cNvSpPr>
          <p:nvPr/>
        </p:nvSpPr>
        <p:spPr bwMode="gray">
          <a:xfrm>
            <a:off x="4968875" y="4364038"/>
            <a:ext cx="1246199" cy="56516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71" grpId="0"/>
      <p:bldP spid="194574" grpId="0" animBg="1"/>
      <p:bldP spid="194575" grpId="0" animBg="1"/>
      <p:bldP spid="194576" grpId="0" animBg="1"/>
      <p:bldP spid="194577" grpId="0" animBg="1"/>
      <p:bldP spid="194579" grpId="0" animBg="1"/>
      <p:bldP spid="194581" grpId="0"/>
      <p:bldP spid="194582" grpId="0" animBg="1"/>
      <p:bldP spid="194583" grpId="0" animBg="1"/>
      <p:bldP spid="1945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5-3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printStackTrace</a:t>
            </a:r>
            <a:r>
              <a:rPr lang="zh-CN" altLang="en-US" dirty="0"/>
              <a:t>的堆栈跟踪功能显示出程序运行到当前类的执行流程 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40003" name="AutoShape 6"/>
          <p:cNvSpPr>
            <a:spLocks noChangeArrowheads="1"/>
          </p:cNvSpPr>
          <p:nvPr/>
        </p:nvSpPr>
        <p:spPr bwMode="auto">
          <a:xfrm>
            <a:off x="1403350" y="2943217"/>
            <a:ext cx="7278688" cy="2585323"/>
          </a:xfrm>
          <a:prstGeom prst="roundRect">
            <a:avLst>
              <a:gd name="adj" fmla="val 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 u="sng" dirty="0" err="1">
                <a:latin typeface="+mn-lt"/>
              </a:rPr>
              <a:t>java.util.</a:t>
            </a:r>
            <a:r>
              <a:rPr lang="en-US" altLang="en-US" b="1" u="sng" dirty="0" err="1">
                <a:solidFill>
                  <a:srgbClr val="0070C0"/>
                </a:solidFill>
                <a:latin typeface="+mn-lt"/>
              </a:rPr>
              <a:t>InputMismatchException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java.util.Scanner.throwFor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Scanner.java:840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Scanner.java:1461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java.util.Scanner.nextInt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Scanner.java:2091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java.util.Scanner.nextInt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Scanner.java:2050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cn.jbit.exception.Test3.</a:t>
            </a:r>
            <a:r>
              <a:rPr lang="en-US" altLang="en-US" b="1" dirty="0">
                <a:solidFill>
                  <a:srgbClr val="0070C0"/>
                </a:solidFill>
                <a:latin typeface="+mn-lt"/>
              </a:rPr>
              <a:t>main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solidFill>
                  <a:srgbClr val="0070C0"/>
                </a:solidFill>
                <a:latin typeface="+mn-lt"/>
              </a:rPr>
              <a:t>Test3.java:15</a:t>
            </a:r>
            <a:r>
              <a:rPr lang="en-US" altLang="en-US" b="1" dirty="0">
                <a:latin typeface="+mn-lt"/>
              </a:rPr>
              <a:t>)</a:t>
            </a:r>
            <a:endParaRPr lang="en-US" altLang="zh-CN" b="1" dirty="0">
              <a:latin typeface="+mn-lt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5929322" y="2928934"/>
            <a:ext cx="1146741" cy="408623"/>
          </a:xfrm>
          <a:prstGeom prst="wedgeRoundRectCallout">
            <a:avLst>
              <a:gd name="adj1" fmla="val -25346"/>
              <a:gd name="adj2" fmla="val 524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异常类型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gray">
          <a:xfrm>
            <a:off x="1617663" y="2357430"/>
            <a:ext cx="1882767" cy="5381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异常堆栈信息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2786050" y="5643578"/>
            <a:ext cx="2533285" cy="408623"/>
          </a:xfrm>
          <a:prstGeom prst="wedgeRoundRectCallout">
            <a:avLst>
              <a:gd name="adj1" fmla="val -33225"/>
              <a:gd name="adj2" fmla="val -549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在此方法中抛出了异常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6143636" y="5663583"/>
            <a:ext cx="1846757" cy="408623"/>
          </a:xfrm>
          <a:prstGeom prst="wedgeRoundRectCallout">
            <a:avLst>
              <a:gd name="adj1" fmla="val -28646"/>
              <a:gd name="adj2" fmla="val 536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出现异常的位置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214942" y="314324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285984" y="3000372"/>
            <a:ext cx="285752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429124" y="5072074"/>
            <a:ext cx="150019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857620" y="5072074"/>
            <a:ext cx="57150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10800000" flipV="1">
            <a:off x="3929058" y="5429264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6286512" y="5429264"/>
            <a:ext cx="28575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7" grpId="0" animBg="1"/>
      <p:bldP spid="196620" grpId="0" animBg="1"/>
      <p:bldP spid="15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44" name="Rectangle 2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5-4</a:t>
            </a:r>
          </a:p>
        </p:txBody>
      </p:sp>
      <p:sp>
        <p:nvSpPr>
          <p:cNvPr id="641036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469742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197635" name="AutoShape 3"/>
          <p:cNvSpPr>
            <a:spLocks noChangeArrowheads="1"/>
          </p:cNvSpPr>
          <p:nvPr/>
        </p:nvSpPr>
        <p:spPr bwMode="gray">
          <a:xfrm>
            <a:off x="4608513" y="2500306"/>
            <a:ext cx="2197100" cy="2735269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gray">
          <a:xfrm>
            <a:off x="4968875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gray">
          <a:xfrm>
            <a:off x="4968875" y="393858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gray">
          <a:xfrm>
            <a:off x="7358082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不匹配 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gray">
          <a:xfrm>
            <a:off x="4572001" y="5307013"/>
            <a:ext cx="2214577" cy="765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7641" name="AutoShape 9"/>
          <p:cNvCxnSpPr>
            <a:cxnSpLocks noChangeShapeType="1"/>
            <a:stCxn id="197636" idx="3"/>
            <a:endCxn id="197649" idx="1"/>
          </p:cNvCxnSpPr>
          <p:nvPr/>
        </p:nvCxnSpPr>
        <p:spPr bwMode="auto">
          <a:xfrm>
            <a:off x="6286512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7072360" y="4848237"/>
            <a:ext cx="200023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程序中  断运行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 rot="738205">
            <a:off x="5875462" y="2571744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641035" name="AutoShape 12"/>
          <p:cNvSpPr>
            <a:spLocks noChangeArrowheads="1"/>
          </p:cNvSpPr>
          <p:nvPr/>
        </p:nvSpPr>
        <p:spPr bwMode="auto">
          <a:xfrm>
            <a:off x="246063" y="2447925"/>
            <a:ext cx="4035425" cy="383619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285720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285720" y="350044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gray">
          <a:xfrm>
            <a:off x="642910" y="2020245"/>
            <a:ext cx="330207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第三种情况：异常类型不匹配 </a:t>
            </a:r>
          </a:p>
        </p:txBody>
      </p:sp>
      <p:sp>
        <p:nvSpPr>
          <p:cNvPr id="197649" name="AutoShape 17"/>
          <p:cNvSpPr>
            <a:spLocks noChangeArrowheads="1"/>
          </p:cNvSpPr>
          <p:nvPr/>
        </p:nvSpPr>
        <p:spPr bwMode="gray">
          <a:xfrm>
            <a:off x="7351713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7650" name="AutoShape 18"/>
          <p:cNvCxnSpPr>
            <a:cxnSpLocks noChangeShapeType="1"/>
            <a:stCxn id="197649" idx="2"/>
            <a:endCxn id="197638" idx="0"/>
          </p:cNvCxnSpPr>
          <p:nvPr/>
        </p:nvCxnSpPr>
        <p:spPr bwMode="auto">
          <a:xfrm rot="5400000">
            <a:off x="7850212" y="3646498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7781952" y="5567382"/>
            <a:ext cx="647700" cy="576262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1 h 21600"/>
              <a:gd name="T6" fmla="*/ 94846 w 21600"/>
              <a:gd name="T7" fmla="*/ 491877 h 21600"/>
              <a:gd name="T8" fmla="*/ 323850 w 21600"/>
              <a:gd name="T9" fmla="*/ 576262 h 21600"/>
              <a:gd name="T10" fmla="*/ 552854 w 21600"/>
              <a:gd name="T11" fmla="*/ 491877 h 21600"/>
              <a:gd name="T12" fmla="*/ 647700 w 21600"/>
              <a:gd name="T13" fmla="*/ 288131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b="0">
              <a:ea typeface="黑体" pitchFamily="2" charset="-122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285720" y="457200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7536677" y="5035561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nimBg="1"/>
      <p:bldP spid="197642" grpId="0"/>
      <p:bldP spid="197643" grpId="0"/>
      <p:bldP spid="197646" grpId="0" animBg="1"/>
      <p:bldP spid="197647" grpId="0" animBg="1"/>
      <p:bldP spid="197649" grpId="0" animBg="1"/>
      <p:bldP spid="197651" grpId="0" animBg="1"/>
      <p:bldP spid="1976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5-5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54" y="1000108"/>
            <a:ext cx="7645398" cy="528641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块中处理异常</a:t>
            </a:r>
          </a:p>
          <a:p>
            <a:pPr lvl="1"/>
            <a:r>
              <a:rPr lang="zh-CN" altLang="en-US" dirty="0"/>
              <a:t>加入用户自定义处理信息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调用方法输出异常信息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异常对象常用的方法</a:t>
            </a:r>
          </a:p>
          <a:p>
            <a:endParaRPr lang="zh-CN" altLang="en-US" dirty="0"/>
          </a:p>
        </p:txBody>
      </p:sp>
      <p:sp>
        <p:nvSpPr>
          <p:cNvPr id="642052" name="AutoShape 10"/>
          <p:cNvSpPr>
            <a:spLocks noChangeArrowheads="1"/>
          </p:cNvSpPr>
          <p:nvPr/>
        </p:nvSpPr>
        <p:spPr bwMode="auto">
          <a:xfrm>
            <a:off x="1357290" y="3857628"/>
            <a:ext cx="3921125" cy="46993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e.printStackTrace();</a:t>
            </a:r>
          </a:p>
        </p:txBody>
      </p:sp>
      <p:sp>
        <p:nvSpPr>
          <p:cNvPr id="642053" name="AutoShape 11"/>
          <p:cNvSpPr>
            <a:spLocks noChangeArrowheads="1"/>
          </p:cNvSpPr>
          <p:nvPr/>
        </p:nvSpPr>
        <p:spPr bwMode="auto">
          <a:xfrm>
            <a:off x="1357290" y="2143116"/>
            <a:ext cx="6500858" cy="84396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System.err.println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出现错误：被除数和除数必须是整数，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”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除数不能为零。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285852" y="4857760"/>
          <a:ext cx="76438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输出异常的堆栈信息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getMessage()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返回异常信息描述字符串，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输出信息的一部分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3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常见的异常类型 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428596" y="1701180"/>
          <a:ext cx="83582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异 常 类 型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Exception 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异常层次结构的父类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ArithmeticException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算术错误情形，如以零作除数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ArrayIndexOutOfBoundsException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数组下标越界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NullPointerException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尝试访问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对象成员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ClassNotFoundException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不能加载所需的类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IllegalArgumentException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方法接收到非法参数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ClassCastException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对象强制类型转换出错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NumberFormatException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数字格式转换异常，如把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转换成数字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7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try-catch-finally 2-1</a:t>
            </a:r>
          </a:p>
        </p:txBody>
      </p:sp>
      <p:sp>
        <p:nvSpPr>
          <p:cNvPr id="644098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788274" cy="142875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try-catch</a:t>
            </a:r>
            <a:r>
              <a:rPr lang="zh-CN" altLang="en-US" sz="2400" dirty="0"/>
              <a:t>块后加入</a:t>
            </a:r>
            <a:r>
              <a:rPr lang="en-US" altLang="zh-CN" sz="2400" dirty="0"/>
              <a:t>finally</a:t>
            </a:r>
            <a:r>
              <a:rPr lang="zh-CN" altLang="en-US" sz="2400" dirty="0"/>
              <a:t>块</a:t>
            </a:r>
            <a:endParaRPr lang="en-US" altLang="zh-CN" sz="2400" dirty="0"/>
          </a:p>
          <a:p>
            <a:pPr lvl="1"/>
            <a:r>
              <a:rPr lang="zh-CN" altLang="en-US" dirty="0"/>
              <a:t>是否发生异常都执行</a:t>
            </a:r>
            <a:endParaRPr lang="en-US" altLang="zh-CN" dirty="0"/>
          </a:p>
          <a:p>
            <a:pPr lvl="1"/>
            <a:r>
              <a:rPr lang="zh-CN" altLang="en-US" dirty="0"/>
              <a:t>不执行的唯一情况</a:t>
            </a:r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gray">
          <a:xfrm>
            <a:off x="1785918" y="2709862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 </a:t>
            </a:r>
            <a:r>
              <a:rPr lang="zh-CN" altLang="en-US" b="1" dirty="0"/>
              <a:t>块 </a:t>
            </a: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gray">
          <a:xfrm>
            <a:off x="1785918" y="5572140"/>
            <a:ext cx="3168650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finally </a:t>
            </a:r>
            <a:r>
              <a:rPr lang="zh-CN" altLang="en-US" b="1" dirty="0"/>
              <a:t>块 </a:t>
            </a:r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gray">
          <a:xfrm>
            <a:off x="1785918" y="4116417"/>
            <a:ext cx="3168650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en-US" altLang="zh-CN" b="1" dirty="0"/>
              <a:t> catch </a:t>
            </a:r>
            <a:r>
              <a:rPr lang="zh-CN" altLang="en-US" b="1" dirty="0"/>
              <a:t>块</a:t>
            </a:r>
            <a:endParaRPr lang="en-US" altLang="zh-CN" b="1" dirty="0"/>
          </a:p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  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gray">
          <a:xfrm>
            <a:off x="5805479" y="3911620"/>
            <a:ext cx="9826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无异常 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gray">
          <a:xfrm>
            <a:off x="3427393" y="3533795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有异常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2984075" y="380406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983281" y="523282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2"/>
          <p:cNvSpPr>
            <a:spLocks/>
          </p:cNvSpPr>
          <p:nvPr/>
        </p:nvSpPr>
        <p:spPr bwMode="auto">
          <a:xfrm rot="5225368">
            <a:off x="3567431" y="3822436"/>
            <a:ext cx="2839447" cy="12082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428860" y="4500570"/>
            <a:ext cx="200023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System.exit</a:t>
            </a:r>
            <a:r>
              <a:rPr lang="en-US" altLang="zh-CN" b="1" dirty="0">
                <a:solidFill>
                  <a:srgbClr val="C00000"/>
                </a:solidFill>
              </a:rPr>
              <a:t>(1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gray">
          <a:xfrm>
            <a:off x="5143504" y="4357694"/>
            <a:ext cx="31159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中断程序，退出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虚拟机 </a:t>
            </a:r>
          </a:p>
        </p:txBody>
      </p:sp>
      <p:pic>
        <p:nvPicPr>
          <p:cNvPr id="3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build="allAtOnce" animBg="1"/>
      <p:bldP spid="203785" grpId="0" animBg="1"/>
      <p:bldP spid="203785" grpId="1" animBg="1"/>
      <p:bldP spid="203786" grpId="0" animBg="1"/>
      <p:bldP spid="203786" grpId="1" animBg="1"/>
      <p:bldP spid="203786" grpId="2" animBg="1"/>
      <p:bldP spid="17" grpId="0" animBg="1"/>
      <p:bldP spid="17" grpId="1" animBg="1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try-catch-finally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/>
              <a:t>存在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try-catch-finally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4608513" y="2500306"/>
            <a:ext cx="2197100" cy="3643338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4968875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4968875" y="3786190"/>
            <a:ext cx="1389075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catch</a:t>
            </a:r>
          </a:p>
          <a:p>
            <a:pPr algn="l" eaLnBrk="0" hangingPunct="0">
              <a:defRPr/>
            </a:pPr>
            <a:r>
              <a:rPr lang="en-US" altLang="en-US" b="1" dirty="0"/>
              <a:t>return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7358082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cxnSp>
        <p:nvCxnSpPr>
          <p:cNvPr id="11" name="AutoShape 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6286512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738205">
            <a:off x="5875462" y="2571744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46063" y="2000240"/>
            <a:ext cx="4035425" cy="421022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rgbClr val="0070C0"/>
                </a:solidFill>
              </a:rPr>
              <a:t>return;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finally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85720" y="335294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85720" y="306719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7351713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" name="AutoShape 18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7850212" y="3646498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5720" y="521033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85720" y="449595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5000628" y="536734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finally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5285982" y="5000238"/>
            <a:ext cx="714384" cy="7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9"/>
          <p:cNvCxnSpPr>
            <a:cxnSpLocks noChangeShapeType="1"/>
          </p:cNvCxnSpPr>
          <p:nvPr/>
        </p:nvCxnSpPr>
        <p:spPr bwMode="auto">
          <a:xfrm rot="10800000">
            <a:off x="6357951" y="4000504"/>
            <a:ext cx="1000131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72198" y="4040658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85720" y="406732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rot="16574020">
            <a:off x="4809440" y="4573948"/>
            <a:ext cx="969968" cy="596496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86116" y="4786322"/>
            <a:ext cx="24288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return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退出</a:t>
            </a:r>
            <a:r>
              <a:rPr lang="en-US" altLang="zh-CN" sz="1600" b="1" dirty="0">
                <a:solidFill>
                  <a:srgbClr val="C00000"/>
                </a:solidFill>
              </a:rPr>
              <a:t>  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方法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665805" y="4991113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</a:rPr>
              <a:t>finally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4547275" y="1857364"/>
            <a:ext cx="41681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块中有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return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语句执行过程与此类似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715140" y="3857628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643702" y="2857496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500694" y="4714884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857752" y="4500581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pic>
        <p:nvPicPr>
          <p:cNvPr id="5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8" grpId="0" animBg="1"/>
      <p:bldP spid="21" grpId="0" animBg="1"/>
      <p:bldP spid="23" grpId="0" animBg="1"/>
      <p:bldP spid="32" grpId="0"/>
      <p:bldP spid="34" grpId="0" animBg="1"/>
      <p:bldP spid="37" grpId="0" animBg="1"/>
      <p:bldP spid="12" grpId="0"/>
      <p:bldP spid="38" grpId="0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95" name="Rectangle 2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catch</a:t>
            </a:r>
            <a:r>
              <a:rPr lang="zh-CN" altLang="en-US" dirty="0"/>
              <a:t>块 </a:t>
            </a:r>
            <a:endParaRPr lang="en-US" altLang="zh-CN" dirty="0"/>
          </a:p>
        </p:txBody>
      </p:sp>
      <p:sp>
        <p:nvSpPr>
          <p:cNvPr id="647171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071546"/>
            <a:ext cx="8074026" cy="521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23900">
              <a:tabLst>
                <a:tab pos="444500" algn="l"/>
              </a:tabLst>
              <a:defRPr/>
            </a:pPr>
            <a:r>
              <a:rPr lang="zh-CN" altLang="en-US" sz="2400" dirty="0"/>
              <a:t>引发多种类型的异常</a:t>
            </a:r>
            <a:endParaRPr lang="en-US" altLang="zh-CN" sz="24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排列</a:t>
            </a:r>
            <a:r>
              <a:rPr lang="en-US" altLang="zh-CN" sz="2000" dirty="0"/>
              <a:t>catch </a:t>
            </a:r>
            <a:r>
              <a:rPr lang="zh-CN" altLang="en-US" sz="2000" dirty="0"/>
              <a:t>语句的顺序：先子类后父类 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发生异常时按顺序逐个匹配</a:t>
            </a:r>
            <a:endParaRPr lang="en-US" altLang="zh-CN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只执行第一个与异常类型匹配的</a:t>
            </a:r>
            <a:r>
              <a:rPr lang="en-US" altLang="zh-CN" sz="2000" dirty="0"/>
              <a:t>catch</a:t>
            </a:r>
            <a:r>
              <a:rPr lang="zh-CN" altLang="en-US" sz="2000" dirty="0"/>
              <a:t>语句</a:t>
            </a:r>
          </a:p>
        </p:txBody>
      </p:sp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182564" y="3164681"/>
            <a:ext cx="410368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public void method(){</a:t>
            </a:r>
          </a:p>
          <a:p>
            <a:pPr lvl="1" algn="l"/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代码段</a:t>
            </a:r>
          </a:p>
          <a:p>
            <a:pPr lvl="1" algn="l"/>
            <a:r>
              <a:rPr lang="zh-CN" altLang="en-US" b="1" dirty="0"/>
              <a:t>     </a:t>
            </a:r>
            <a:r>
              <a:rPr lang="en-US" altLang="zh-CN" b="1" dirty="0"/>
              <a:t>// </a:t>
            </a:r>
            <a:r>
              <a:rPr lang="zh-CN" altLang="en-US" b="1" dirty="0"/>
              <a:t>产生异常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2)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/>
              <a:t> (</a:t>
            </a:r>
            <a:r>
              <a:rPr lang="zh-CN" altLang="en-US" b="1" dirty="0"/>
              <a:t>异常类型</a:t>
            </a:r>
            <a:r>
              <a:rPr lang="en-US" altLang="zh-CN" b="1" dirty="0"/>
              <a:t>1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en-US" altLang="zh-CN" b="1" dirty="0"/>
              <a:t> (</a:t>
            </a:r>
            <a:r>
              <a:rPr lang="zh-CN" altLang="en-US" b="1" dirty="0"/>
              <a:t>异常类型</a:t>
            </a:r>
            <a:r>
              <a:rPr lang="en-US" altLang="zh-CN" b="1" dirty="0"/>
              <a:t>3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</a:t>
            </a:r>
          </a:p>
          <a:p>
            <a:pPr lvl="1" algn="l"/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/>
            <a:r>
              <a:rPr lang="en-US" altLang="zh-CN" b="1" dirty="0"/>
              <a:t>}</a:t>
            </a:r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gray">
          <a:xfrm>
            <a:off x="4527550" y="3186112"/>
            <a:ext cx="2197100" cy="2879725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gray">
          <a:xfrm>
            <a:off x="4924426" y="3048022"/>
            <a:ext cx="1290648" cy="3095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gray">
          <a:xfrm>
            <a:off x="6786578" y="4122737"/>
            <a:ext cx="235742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与异常类型</a:t>
            </a:r>
            <a:r>
              <a:rPr lang="en-US" altLang="zh-CN" b="1" dirty="0"/>
              <a:t>1</a:t>
            </a:r>
            <a:r>
              <a:rPr lang="zh-CN" altLang="en-US" b="1" dirty="0"/>
              <a:t>不匹配</a:t>
            </a:r>
          </a:p>
        </p:txBody>
      </p:sp>
      <p:cxnSp>
        <p:nvCxnSpPr>
          <p:cNvPr id="206856" name="AutoShape 8"/>
          <p:cNvCxnSpPr>
            <a:cxnSpLocks noChangeShapeType="1"/>
            <a:stCxn id="206854" idx="3"/>
            <a:endCxn id="206861" idx="1"/>
          </p:cNvCxnSpPr>
          <p:nvPr/>
        </p:nvCxnSpPr>
        <p:spPr bwMode="auto">
          <a:xfrm>
            <a:off x="6215074" y="3202792"/>
            <a:ext cx="938201" cy="271452"/>
          </a:xfrm>
          <a:prstGeom prst="curved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57" name="AutoShape 9"/>
          <p:cNvSpPr>
            <a:spLocks noChangeArrowheads="1"/>
          </p:cNvSpPr>
          <p:nvPr/>
        </p:nvSpPr>
        <p:spPr bwMode="gray">
          <a:xfrm>
            <a:off x="4572000" y="5857892"/>
            <a:ext cx="2852737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5715008" y="2857496"/>
            <a:ext cx="1871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发生异常</a:t>
            </a: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157163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157163" y="364331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gray">
          <a:xfrm>
            <a:off x="7153275" y="3186112"/>
            <a:ext cx="164147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产生异常对象</a:t>
            </a:r>
          </a:p>
        </p:txBody>
      </p:sp>
      <p:cxnSp>
        <p:nvCxnSpPr>
          <p:cNvPr id="206862" name="AutoShape 14"/>
          <p:cNvCxnSpPr>
            <a:cxnSpLocks noChangeShapeType="1"/>
            <a:stCxn id="206861" idx="2"/>
            <a:endCxn id="206855" idx="0"/>
          </p:cNvCxnSpPr>
          <p:nvPr/>
        </p:nvCxnSpPr>
        <p:spPr bwMode="auto">
          <a:xfrm rot="5400000">
            <a:off x="7789470" y="3938194"/>
            <a:ext cx="360362" cy="87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3" name="AutoShape 15"/>
          <p:cNvSpPr>
            <a:spLocks noChangeArrowheads="1"/>
          </p:cNvSpPr>
          <p:nvPr/>
        </p:nvSpPr>
        <p:spPr bwMode="gray">
          <a:xfrm>
            <a:off x="4873625" y="3735409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4" name="AutoShape 16"/>
          <p:cNvSpPr>
            <a:spLocks noChangeArrowheads="1"/>
          </p:cNvSpPr>
          <p:nvPr/>
        </p:nvSpPr>
        <p:spPr bwMode="gray">
          <a:xfrm>
            <a:off x="6951663" y="5053012"/>
            <a:ext cx="2051050" cy="4381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与异常类型</a:t>
            </a:r>
            <a:r>
              <a:rPr lang="en-US" altLang="zh-CN" b="1" dirty="0"/>
              <a:t>2</a:t>
            </a:r>
            <a:r>
              <a:rPr lang="zh-CN" altLang="en-US" b="1" dirty="0"/>
              <a:t>匹配</a:t>
            </a:r>
          </a:p>
        </p:txBody>
      </p:sp>
      <p:cxnSp>
        <p:nvCxnSpPr>
          <p:cNvPr id="206865" name="AutoShape 17"/>
          <p:cNvCxnSpPr>
            <a:cxnSpLocks noChangeShapeType="1"/>
            <a:stCxn id="206864" idx="1"/>
            <a:endCxn id="206867" idx="3"/>
          </p:cNvCxnSpPr>
          <p:nvPr/>
        </p:nvCxnSpPr>
        <p:spPr bwMode="auto">
          <a:xfrm rot="10800000">
            <a:off x="6327775" y="4556941"/>
            <a:ext cx="623888" cy="7151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66" name="AutoShape 18"/>
          <p:cNvCxnSpPr>
            <a:cxnSpLocks noChangeShapeType="1"/>
            <a:stCxn id="206855" idx="2"/>
            <a:endCxn id="206864" idx="0"/>
          </p:cNvCxnSpPr>
          <p:nvPr/>
        </p:nvCxnSpPr>
        <p:spPr bwMode="auto">
          <a:xfrm rot="16200000" flipH="1">
            <a:off x="7758513" y="4834337"/>
            <a:ext cx="425450" cy="11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7" name="AutoShape 19"/>
          <p:cNvSpPr>
            <a:spLocks noChangeArrowheads="1"/>
          </p:cNvSpPr>
          <p:nvPr/>
        </p:nvSpPr>
        <p:spPr bwMode="gray">
          <a:xfrm>
            <a:off x="4887913" y="4413272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8" name="AutoShape 20"/>
          <p:cNvSpPr>
            <a:spLocks noChangeArrowheads="1"/>
          </p:cNvSpPr>
          <p:nvPr/>
        </p:nvSpPr>
        <p:spPr bwMode="gray">
          <a:xfrm>
            <a:off x="4887913" y="5075259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4165608" y="5381620"/>
            <a:ext cx="1477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程序继续执行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57163" y="4143380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57163" y="471488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211110" y="6072206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57163" y="5000636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 rot="2197204">
            <a:off x="5892826" y="4943690"/>
            <a:ext cx="1477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</a:rPr>
              <a:t>块</a:t>
            </a:r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 rot="5400000" flipV="1">
            <a:off x="4048183" y="5048300"/>
            <a:ext cx="1785950" cy="1404823"/>
          </a:xfrm>
          <a:prstGeom prst="arc">
            <a:avLst>
              <a:gd name="adj1" fmla="val 10930154"/>
              <a:gd name="adj2" fmla="val 2018769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4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8" grpId="0"/>
      <p:bldP spid="206859" grpId="0" animBg="1"/>
      <p:bldP spid="206860" grpId="0" animBg="1"/>
      <p:bldP spid="206861" grpId="0" animBg="1"/>
      <p:bldP spid="206864" grpId="0" animBg="1"/>
      <p:bldP spid="206870" grpId="0"/>
      <p:bldP spid="206871" grpId="0" animBg="1"/>
      <p:bldP spid="206872" grpId="0" animBg="1"/>
      <p:bldP spid="206873" grpId="0" animBg="1"/>
      <p:bldP spid="206874" grpId="0" animBg="1"/>
      <p:bldP spid="206875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4254" y="1285860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面试题：</a:t>
            </a:r>
            <a:r>
              <a:rPr lang="en-US" altLang="zh-CN" sz="2800" b="1" kern="0" dirty="0">
                <a:latin typeface="+mn-lt"/>
                <a:ea typeface="+mn-ea"/>
              </a:rPr>
              <a:t>try-catch</a:t>
            </a:r>
            <a:r>
              <a:rPr lang="zh-CN" altLang="en-US" sz="2800" b="1" kern="0" dirty="0">
                <a:latin typeface="+mn-lt"/>
                <a:ea typeface="+mn-ea"/>
              </a:rPr>
              <a:t>块中存在</a:t>
            </a:r>
            <a:r>
              <a:rPr lang="en-US" altLang="zh-CN" sz="2800" b="1" kern="0" dirty="0">
                <a:latin typeface="+mn-lt"/>
                <a:ea typeface="+mn-ea"/>
              </a:rPr>
              <a:t>return</a:t>
            </a:r>
            <a:r>
              <a:rPr lang="zh-CN" altLang="en-US" sz="2800" b="1" kern="0" dirty="0">
                <a:latin typeface="+mn-lt"/>
                <a:ea typeface="+mn-ea"/>
              </a:rPr>
              <a:t>语句，是否还执行</a:t>
            </a:r>
            <a:r>
              <a:rPr lang="en-US" altLang="zh-CN" sz="2800" b="1" kern="0" dirty="0">
                <a:latin typeface="+mn-lt"/>
                <a:ea typeface="+mn-ea"/>
              </a:rPr>
              <a:t>finally</a:t>
            </a:r>
            <a:r>
              <a:rPr lang="zh-CN" altLang="en-US" sz="2800" b="1" kern="0" dirty="0">
                <a:latin typeface="+mn-lt"/>
                <a:ea typeface="+mn-ea"/>
              </a:rPr>
              <a:t>块，如果执行，说出执行顺序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en-US" altLang="zh-CN" sz="2800" b="1" kern="0" dirty="0"/>
              <a:t>try-catch- finally</a:t>
            </a:r>
            <a:r>
              <a:rPr lang="zh-CN" altLang="en-US" sz="2800" b="1" kern="0" dirty="0"/>
              <a:t>块中，</a:t>
            </a:r>
            <a:r>
              <a:rPr lang="en-US" altLang="zh-CN" sz="2800" b="1" kern="0" dirty="0"/>
              <a:t> finally</a:t>
            </a:r>
            <a:r>
              <a:rPr lang="zh-CN" altLang="en-US" sz="2800" b="1" kern="0" dirty="0"/>
              <a:t>块唯一不执行的情况是什么？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zh-CN" altLang="en-US" dirty="0"/>
              <a:t>根据输入的课程编号输出相应的课程名称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dirty="0"/>
              <a:t>throw</a:t>
            </a:r>
            <a:r>
              <a:rPr lang="zh-CN" altLang="en-US" dirty="0"/>
              <a:t>抛出异常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9" name="图片 8" descr="图6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143248"/>
            <a:ext cx="5014374" cy="1584000"/>
          </a:xfrm>
          <a:prstGeom prst="rect">
            <a:avLst/>
          </a:prstGeom>
        </p:spPr>
      </p:pic>
      <p:pic>
        <p:nvPicPr>
          <p:cNvPr id="13" name="图片 12" descr="图6.1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357562"/>
            <a:ext cx="6299738" cy="1188000"/>
          </a:xfrm>
          <a:prstGeom prst="rect">
            <a:avLst/>
          </a:prstGeom>
        </p:spPr>
      </p:pic>
      <p:pic>
        <p:nvPicPr>
          <p:cNvPr id="14" name="图片 13" descr="Snap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2" y="3143248"/>
            <a:ext cx="6699316" cy="1872000"/>
          </a:xfrm>
          <a:prstGeom prst="rect">
            <a:avLst/>
          </a:prstGeom>
        </p:spPr>
      </p:pic>
      <p:pic>
        <p:nvPicPr>
          <p:cNvPr id="15" name="图片 14" descr="Snap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1" y="5143512"/>
            <a:ext cx="6619899" cy="11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根据编号输出课程名称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71546"/>
            <a:ext cx="7859712" cy="5214975"/>
          </a:xfrm>
        </p:spPr>
        <p:txBody>
          <a:bodyPr/>
          <a:lstStyle/>
          <a:p>
            <a:r>
              <a:rPr lang="zh-CN" altLang="en-US" dirty="0"/>
              <a:t>需求说明：</a:t>
            </a:r>
          </a:p>
          <a:p>
            <a:pPr lvl="1"/>
            <a:r>
              <a:rPr lang="zh-CN" altLang="en-US" dirty="0"/>
              <a:t>按照控制台提示输入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之间任一个数字，程序将输出相应的课程名称</a:t>
            </a:r>
          </a:p>
          <a:p>
            <a:pPr lvl="1"/>
            <a:r>
              <a:rPr lang="zh-CN" altLang="en-US" dirty="0"/>
              <a:t>根据键盘输入进行判断。如果输入正确，输出对应课程名称。如果输入错误，给出错误提示</a:t>
            </a:r>
          </a:p>
          <a:p>
            <a:pPr lvl="1"/>
            <a:r>
              <a:rPr lang="zh-CN" altLang="en-US" dirty="0"/>
              <a:t>不管输入是否正确，均输出“欢迎提出建议”语句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6.1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34" y="4416206"/>
            <a:ext cx="5242300" cy="16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声明异常</a:t>
            </a:r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如果在一个方法体中抛出了异常，如何通知调用者？</a:t>
            </a:r>
            <a:endParaRPr lang="en-US" altLang="zh-CN" dirty="0"/>
          </a:p>
        </p:txBody>
      </p:sp>
      <p:grpSp>
        <p:nvGrpSpPr>
          <p:cNvPr id="2" name="组合 58"/>
          <p:cNvGrpSpPr/>
          <p:nvPr/>
        </p:nvGrpSpPr>
        <p:grpSpPr>
          <a:xfrm>
            <a:off x="112786" y="857232"/>
            <a:ext cx="958752" cy="430730"/>
            <a:chOff x="3643306" y="2500357"/>
            <a:chExt cx="958752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gray">
          <a:xfrm>
            <a:off x="2428860" y="2571744"/>
            <a:ext cx="3500462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en-US" sz="2400" b="1" dirty="0"/>
              <a:t>throws</a:t>
            </a:r>
            <a:r>
              <a:rPr lang="zh-CN" altLang="en-US" sz="2400" b="1" dirty="0"/>
              <a:t>声明某个方法可能抛出的各种异常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1000100" y="2182079"/>
            <a:ext cx="7143800" cy="424731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public class Test7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public static void 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  //</a:t>
            </a:r>
            <a:r>
              <a:rPr lang="zh-CN" altLang="en-US" b="1" dirty="0">
                <a:cs typeface="Times New Roman" pitchFamily="18" charset="0"/>
              </a:rPr>
              <a:t>可能出现异常的代码</a:t>
            </a:r>
            <a:endParaRPr lang="en-US" altLang="zh-CN" b="1" dirty="0">
              <a:cs typeface="Times New Roman" pitchFamily="18" charset="0"/>
            </a:endParaRP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public static void main(String[] </a:t>
            </a:r>
            <a:r>
              <a:rPr lang="en-US" altLang="zh-CN" b="1" dirty="0" err="1">
                <a:cs typeface="Times New Roman" pitchFamily="18" charset="0"/>
              </a:rPr>
              <a:t>args</a:t>
            </a:r>
            <a:r>
              <a:rPr lang="en-US" altLang="zh-CN" b="1" dirty="0">
                <a:cs typeface="Times New Roman" pitchFamily="18" charset="0"/>
              </a:rPr>
              <a:t>)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try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divide();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} catch (Exception e)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 err="1">
                <a:cs typeface="Times New Roman" pitchFamily="18" charset="0"/>
              </a:rPr>
              <a:t>e.printStackTrace</a:t>
            </a:r>
            <a:r>
              <a:rPr lang="en-US" altLang="zh-CN" b="1" dirty="0">
                <a:cs typeface="Times New Roman" pitchFamily="18" charset="0"/>
              </a:rPr>
              <a:t>();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//	public static void main(String[] </a:t>
            </a:r>
            <a:r>
              <a:rPr lang="en-US" altLang="zh-CN" b="1" dirty="0" err="1">
                <a:cs typeface="Times New Roman" pitchFamily="18" charset="0"/>
              </a:rPr>
              <a:t>args</a:t>
            </a:r>
            <a:r>
              <a:rPr lang="en-US" altLang="zh-CN" b="1" dirty="0"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//		 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divide();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//	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}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6715140" y="2143116"/>
            <a:ext cx="1948401" cy="776383"/>
          </a:xfrm>
          <a:prstGeom prst="wedgeRoundRectCallout">
            <a:avLst>
              <a:gd name="adj1" fmla="val -33300"/>
              <a:gd name="adj2" fmla="val -481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声明异常，多个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异常用逗号隔开 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286512" y="249871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6370326" y="5715016"/>
            <a:ext cx="1773574" cy="776383"/>
          </a:xfrm>
          <a:prstGeom prst="wedgeRoundRectCallout">
            <a:avLst>
              <a:gd name="adj1" fmla="val -49368"/>
              <a:gd name="adj2" fmla="val -169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：调用者</a:t>
            </a:r>
            <a:endParaRPr lang="en-US" altLang="zh-CN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继续声明异常 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rot="16200000" flipH="1">
            <a:off x="7429520" y="5429264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5786446" y="3438435"/>
            <a:ext cx="1773574" cy="776383"/>
          </a:xfrm>
          <a:prstGeom prst="wedgeRoundRectCallout">
            <a:avLst>
              <a:gd name="adj1" fmla="val -49733"/>
              <a:gd name="adj2" fmla="val -202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：调用者</a:t>
            </a:r>
            <a:endParaRPr lang="en-US" altLang="zh-CN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处理异常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674119" y="3857628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316929" y="2396393"/>
            <a:ext cx="1969583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714480" y="3643314"/>
            <a:ext cx="2928958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00694" y="5143512"/>
            <a:ext cx="2041021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>
            <a:off x="3071802" y="5572140"/>
            <a:ext cx="242889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l" eaLnBrk="0" hangingPunct="0">
              <a:defRPr/>
            </a:pPr>
            <a:endParaRPr lang="en-US" altLang="en-US" b="1" dirty="0"/>
          </a:p>
          <a:p>
            <a:pPr lvl="0" algn="l" eaLnBrk="0" hangingPunct="0">
              <a:defRPr/>
            </a:pPr>
            <a:r>
              <a:rPr lang="en-US" altLang="en-US" b="1" dirty="0"/>
              <a:t>main</a:t>
            </a:r>
            <a:r>
              <a:rPr lang="zh-CN" altLang="en-US" b="1" dirty="0"/>
              <a:t>方法声明的异常</a:t>
            </a:r>
            <a:endParaRPr lang="en-US" altLang="zh-CN" b="1" dirty="0"/>
          </a:p>
          <a:p>
            <a:pPr lvl="0" algn="l" eaLnBrk="0" hangingPunct="0">
              <a:defRPr/>
            </a:pPr>
            <a:r>
              <a:rPr lang="zh-CN" altLang="en-US" b="1" dirty="0"/>
              <a:t>由</a:t>
            </a:r>
            <a:r>
              <a:rPr lang="en-US" altLang="en-US" b="1" dirty="0"/>
              <a:t>Java</a:t>
            </a:r>
            <a:r>
              <a:rPr lang="zh-CN" altLang="en-US" b="1" dirty="0"/>
              <a:t>虚拟机处理</a:t>
            </a:r>
          </a:p>
          <a:p>
            <a:pPr algn="l" eaLnBrk="0" hangingPunct="0">
              <a:defRPr/>
            </a:pPr>
            <a:endParaRPr lang="zh-CN" altLang="en-US" b="1" dirty="0"/>
          </a:p>
        </p:txBody>
      </p:sp>
      <p:pic>
        <p:nvPicPr>
          <p:cNvPr id="4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218118" grpId="0" animBg="1"/>
      <p:bldP spid="218122" grpId="0" animBg="1"/>
      <p:bldP spid="218121" grpId="0" animBg="1"/>
      <p:bldP spid="30" grpId="0" animBg="1"/>
      <p:bldP spid="35" grpId="0" animBg="1"/>
      <p:bldP spid="36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9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653314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除了系统自动抛出异常外，有些问题需要程序员自行抛出异常 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1071538" y="1785926"/>
            <a:ext cx="746601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public class Person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private String name = "";   // </a:t>
            </a:r>
            <a:r>
              <a:rPr lang="zh-CN" altLang="en-US" b="1" dirty="0">
                <a:cs typeface="Times New Roman" pitchFamily="18" charset="0"/>
              </a:rPr>
              <a:t>姓名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private </a:t>
            </a:r>
            <a:r>
              <a:rPr lang="en-US" altLang="zh-CN" b="1" dirty="0" err="1">
                <a:cs typeface="Times New Roman" pitchFamily="18" charset="0"/>
              </a:rPr>
              <a:t>int</a:t>
            </a:r>
            <a:r>
              <a:rPr lang="en-US" altLang="zh-CN" b="1" dirty="0">
                <a:cs typeface="Times New Roman" pitchFamily="18" charset="0"/>
              </a:rPr>
              <a:t> age = 0;   // </a:t>
            </a:r>
            <a:r>
              <a:rPr lang="zh-CN" altLang="en-US" b="1" dirty="0">
                <a:cs typeface="Times New Roman" pitchFamily="18" charset="0"/>
              </a:rPr>
              <a:t>年龄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private String sex = "</a:t>
            </a:r>
            <a:r>
              <a:rPr lang="zh-CN" altLang="en-US" b="1" dirty="0">
                <a:cs typeface="Times New Roman" pitchFamily="18" charset="0"/>
              </a:rPr>
              <a:t>男</a:t>
            </a:r>
            <a:r>
              <a:rPr lang="en-US" altLang="zh-CN" b="1" dirty="0">
                <a:cs typeface="Times New Roman" pitchFamily="18" charset="0"/>
              </a:rPr>
              <a:t>";  // </a:t>
            </a:r>
            <a:r>
              <a:rPr lang="zh-CN" altLang="en-US" b="1" dirty="0">
                <a:cs typeface="Times New Roman" pitchFamily="18" charset="0"/>
              </a:rPr>
              <a:t>性别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public void </a:t>
            </a:r>
            <a:r>
              <a:rPr lang="en-US" altLang="zh-CN" b="1" dirty="0" err="1">
                <a:cs typeface="Times New Roman" pitchFamily="18" charset="0"/>
              </a:rPr>
              <a:t>setSex</a:t>
            </a:r>
            <a:r>
              <a:rPr lang="en-US" altLang="zh-CN" b="1" dirty="0">
                <a:cs typeface="Times New Roman" pitchFamily="18" charset="0"/>
              </a:rPr>
              <a:t>(String sex) 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if ("</a:t>
            </a:r>
            <a:r>
              <a:rPr lang="zh-CN" altLang="en-US" b="1" dirty="0">
                <a:cs typeface="Times New Roman" pitchFamily="18" charset="0"/>
              </a:rPr>
              <a:t>男</a:t>
            </a:r>
            <a:r>
              <a:rPr lang="en-US" altLang="zh-CN" b="1" dirty="0">
                <a:cs typeface="Times New Roman" pitchFamily="18" charset="0"/>
              </a:rPr>
              <a:t>".equals(sex) || "</a:t>
            </a:r>
            <a:r>
              <a:rPr lang="zh-CN" altLang="en-US" b="1" dirty="0">
                <a:cs typeface="Times New Roman" pitchFamily="18" charset="0"/>
              </a:rPr>
              <a:t>女</a:t>
            </a:r>
            <a:r>
              <a:rPr lang="en-US" altLang="zh-CN" b="1" dirty="0">
                <a:cs typeface="Times New Roman" pitchFamily="18" charset="0"/>
              </a:rPr>
              <a:t>".equals(sex))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	this.sex = sex;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else {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throw new Exception(“</a:t>
            </a:r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性别必须是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男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或者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女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0070C0"/>
                </a:solidFill>
                <a:cs typeface="Times New Roman" pitchFamily="18" charset="0"/>
              </a:rPr>
              <a:t>！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");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	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algn="l" defTabSz="444500" fontAlgn="b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}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7000892" y="3143248"/>
            <a:ext cx="1146741" cy="408623"/>
          </a:xfrm>
          <a:prstGeom prst="wedgeRoundRectCallout">
            <a:avLst>
              <a:gd name="adj1" fmla="val 23257"/>
              <a:gd name="adj2" fmla="val 496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抛出异常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 flipH="1" flipV="1">
            <a:off x="7215206" y="378539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357422" y="4000504"/>
            <a:ext cx="600079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70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异常的分类</a:t>
            </a:r>
            <a:r>
              <a:rPr lang="en-US" altLang="zh-CN"/>
              <a:t>2-1 </a:t>
            </a:r>
          </a:p>
        </p:txBody>
      </p:sp>
      <p:pic>
        <p:nvPicPr>
          <p:cNvPr id="655363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681" y="2220912"/>
            <a:ext cx="4762500" cy="3486150"/>
          </a:xfrm>
          <a:noFill/>
        </p:spPr>
      </p:pic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253965" y="2000240"/>
            <a:ext cx="2103457" cy="776383"/>
          </a:xfrm>
          <a:prstGeom prst="wedgeRoundRectCallout">
            <a:avLst>
              <a:gd name="adj1" fmla="val 26050"/>
              <a:gd name="adj2" fmla="val 475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仅靠程序本身无法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恢复的严重错误 </a:t>
            </a:r>
          </a:p>
        </p:txBody>
      </p:sp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2042579" y="1071546"/>
            <a:ext cx="1743603" cy="776383"/>
          </a:xfrm>
          <a:prstGeom prst="wedgeRoundRectCallout">
            <a:avLst>
              <a:gd name="adj1" fmla="val 21195"/>
              <a:gd name="adj2" fmla="val 507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Exception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Error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类的父类</a:t>
            </a: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4929190" y="1652485"/>
            <a:ext cx="2859842" cy="776383"/>
          </a:xfrm>
          <a:prstGeom prst="wedgeRoundRectCallout">
            <a:avLst>
              <a:gd name="adj1" fmla="val -30000"/>
              <a:gd name="adj2" fmla="val 49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应用程序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抛出和处理的非严重错误 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000364" y="3571876"/>
            <a:ext cx="2428892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5916634" y="3643314"/>
            <a:ext cx="1584324" cy="50006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6372767" y="2652617"/>
            <a:ext cx="2342637" cy="776383"/>
          </a:xfrm>
          <a:prstGeom prst="wedgeRoundRectCallout">
            <a:avLst>
              <a:gd name="adj1" fmla="val 23896"/>
              <a:gd name="adj2" fmla="val 50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运行时异常，不要求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程序必须做出处理 </a:t>
            </a: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3339381" y="5438699"/>
            <a:ext cx="2375627" cy="776383"/>
          </a:xfrm>
          <a:prstGeom prst="wedgeRoundRectCallout">
            <a:avLst>
              <a:gd name="adj1" fmla="val 20873"/>
              <a:gd name="adj2" fmla="val -492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Checked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异常，程序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必须处理该类异常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rot="16200000" flipV="1">
            <a:off x="1964513" y="2821777"/>
            <a:ext cx="21431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16200000" flipV="1">
            <a:off x="3214679" y="2000241"/>
            <a:ext cx="714379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5643570" y="271382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7500958" y="3429000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4001290" y="52149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animBg="1"/>
      <p:bldP spid="209930" grpId="0" animBg="1"/>
      <p:bldP spid="209931" grpId="0" animBg="1"/>
      <p:bldP spid="209934" grpId="0" animBg="1"/>
      <p:bldP spid="209935" grpId="0" animBg="1"/>
      <p:bldP spid="209932" grpId="0" animBg="1"/>
      <p:bldP spid="2099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35013" y="80963"/>
            <a:ext cx="8229600" cy="900112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84254" y="1285860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面试题：</a:t>
            </a:r>
            <a:r>
              <a:rPr lang="zh-CN" altLang="en-US" sz="2800" b="1" kern="0" dirty="0"/>
              <a:t>说出</a:t>
            </a:r>
            <a:r>
              <a:rPr lang="en-US" altLang="zh-CN" sz="2800" b="1" kern="0" dirty="0"/>
              <a:t>5</a:t>
            </a:r>
            <a:r>
              <a:rPr lang="zh-CN" altLang="en-US" sz="2800" b="1" kern="0" dirty="0"/>
              <a:t>个常见的运行时异常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en-US" altLang="zh-CN" sz="2800" b="1" kern="0" dirty="0"/>
              <a:t>throw</a:t>
            </a:r>
            <a:r>
              <a:rPr lang="zh-CN" altLang="en-US" sz="2800" b="1" kern="0" dirty="0"/>
              <a:t>与</a:t>
            </a:r>
            <a:r>
              <a:rPr lang="en-US" altLang="zh-CN" sz="2800" b="1" kern="0" dirty="0"/>
              <a:t>throws</a:t>
            </a:r>
            <a:r>
              <a:rPr lang="zh-CN" altLang="en-US" sz="2800" b="1" kern="0" dirty="0"/>
              <a:t>的区别是什么？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1406" y="855130"/>
            <a:ext cx="958752" cy="430730"/>
            <a:chOff x="3643306" y="2500357"/>
            <a:chExt cx="958752" cy="430730"/>
          </a:xfrm>
        </p:grpSpPr>
        <p:pic>
          <p:nvPicPr>
            <p:cNvPr id="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抛出异常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需求说明：</a:t>
            </a:r>
          </a:p>
          <a:p>
            <a:pPr lvl="1" algn="just"/>
            <a:r>
              <a:rPr lang="zh-CN" altLang="en-US"/>
              <a:t>在</a:t>
            </a:r>
            <a:r>
              <a:rPr lang="en-US" altLang="zh-CN"/>
              <a:t>setAge(int age) </a:t>
            </a:r>
            <a:r>
              <a:rPr lang="zh-CN" altLang="en-US"/>
              <a:t>中对年龄进行判断，如果年龄介于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直接赋值，否则抛出异常</a:t>
            </a:r>
          </a:p>
          <a:p>
            <a:pPr lvl="1" algn="just"/>
            <a:r>
              <a:rPr lang="zh-CN" altLang="en-US"/>
              <a:t>在测试类中创建对象并调用</a:t>
            </a:r>
            <a:r>
              <a:rPr lang="en-US" altLang="zh-CN"/>
              <a:t>setAge(int age)</a:t>
            </a:r>
            <a:r>
              <a:rPr lang="zh-CN" altLang="en-US"/>
              <a:t>方法，使用</a:t>
            </a:r>
            <a:r>
              <a:rPr lang="en-US" altLang="zh-CN"/>
              <a:t>try-catch</a:t>
            </a:r>
            <a:r>
              <a:rPr lang="zh-CN" altLang="en-US"/>
              <a:t>捕获并处理异常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6.1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357694"/>
            <a:ext cx="7254243" cy="13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开源日志记录工具</a:t>
            </a:r>
            <a:r>
              <a:rPr lang="en-US" altLang="zh-CN"/>
              <a:t>log4j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如何实现以文件形式记录异常信息、程序正常运行的关键步骤信息？    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使用开源日志记录工具 </a:t>
            </a:r>
            <a:r>
              <a:rPr lang="en-US" altLang="zh-CN" dirty="0"/>
              <a:t>——log4j</a:t>
            </a:r>
            <a:r>
              <a:rPr lang="zh-CN" altLang="en-US" dirty="0"/>
              <a:t>来实现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71406" y="2643182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3" name="图片 12" descr="图6.2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4143379"/>
            <a:ext cx="7358122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日志及分类 </a:t>
            </a:r>
          </a:p>
        </p:txBody>
      </p:sp>
      <p:sp>
        <p:nvSpPr>
          <p:cNvPr id="66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日志（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主要用来记录系统运行中一些重要操作信息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便于监视系统运行情况，帮助用户提前发现和避开可能出现的问题，或者出现问题后根据日志找到原因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日志分类		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日志、异常日志、业务日志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log4j</a:t>
            </a:r>
            <a:r>
              <a:rPr lang="zh-CN" altLang="en-US" dirty="0"/>
              <a:t>是一个非常优秀的开源日志记录工具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控制日志的输出级别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控制日志信息输送的目的地是控制台、文件等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控制每一条日志的输出格式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记录日志步骤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 rot="5400000">
            <a:off x="4036213" y="2750338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 rot="5400000">
            <a:off x="4393403" y="360759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 rot="5400000">
            <a:off x="4893473" y="4464851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组合 31"/>
          <p:cNvGrpSpPr>
            <a:grpSpLocks/>
          </p:cNvGrpSpPr>
          <p:nvPr/>
        </p:nvGrpSpPr>
        <p:grpSpPr bwMode="auto">
          <a:xfrm>
            <a:off x="2786048" y="4572009"/>
            <a:ext cx="3786216" cy="785819"/>
            <a:chOff x="5200574" y="1763675"/>
            <a:chExt cx="1575943" cy="1013413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矩形 9"/>
            <p:cNvSpPr/>
            <p:nvPr/>
          </p:nvSpPr>
          <p:spPr bwMode="auto">
            <a:xfrm>
              <a:off x="5316018" y="2083512"/>
              <a:ext cx="1460499" cy="69357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记录日志信息</a:t>
              </a: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200574" y="1763675"/>
              <a:ext cx="148675" cy="460642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1142974" y="2071677"/>
            <a:ext cx="4429156" cy="1516716"/>
            <a:chOff x="214313" y="1874685"/>
            <a:chExt cx="1838507" cy="15902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矩形 15"/>
            <p:cNvSpPr/>
            <p:nvPr/>
          </p:nvSpPr>
          <p:spPr bwMode="auto">
            <a:xfrm>
              <a:off x="327025" y="2100263"/>
              <a:ext cx="1458913" cy="52343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在项目中加入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的</a:t>
              </a:r>
              <a:r>
                <a:rPr lang="en-US" altLang="en-US" b="1" dirty="0">
                  <a:solidFill>
                    <a:schemeClr val="bg1"/>
                  </a:solidFill>
                </a:rPr>
                <a:t>JAR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14313" y="1874685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93905" y="2923308"/>
              <a:ext cx="1458915" cy="54162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创建</a:t>
              </a:r>
              <a:r>
                <a:rPr lang="en-US" altLang="en-US" b="1" dirty="0">
                  <a:solidFill>
                    <a:schemeClr val="bg1"/>
                  </a:solidFill>
                </a:rPr>
                <a:t>log4j.properties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75292" y="2698601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9" name="组合 30"/>
          <p:cNvGrpSpPr>
            <a:grpSpLocks/>
          </p:cNvGrpSpPr>
          <p:nvPr/>
        </p:nvGrpSpPr>
        <p:grpSpPr bwMode="auto">
          <a:xfrm>
            <a:off x="2214544" y="3786189"/>
            <a:ext cx="3786214" cy="672355"/>
            <a:chOff x="3786188" y="1884832"/>
            <a:chExt cx="1571625" cy="62753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矩形 21"/>
            <p:cNvSpPr/>
            <p:nvPr/>
          </p:nvSpPr>
          <p:spPr bwMode="auto">
            <a:xfrm>
              <a:off x="3898900" y="2045636"/>
              <a:ext cx="1458913" cy="466728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配置日志信息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786188" y="1884832"/>
              <a:ext cx="148267" cy="294156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pic>
        <p:nvPicPr>
          <p:cNvPr id="5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8" name="Rectangle 1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2-2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785794"/>
            <a:ext cx="7931150" cy="5010170"/>
          </a:xfrm>
        </p:spPr>
        <p:txBody>
          <a:bodyPr/>
          <a:lstStyle/>
          <a:p>
            <a:r>
              <a:rPr lang="zh-CN" altLang="en-US" dirty="0"/>
              <a:t>配置日志信息 </a:t>
            </a:r>
          </a:p>
        </p:txBody>
      </p:sp>
      <p:sp>
        <p:nvSpPr>
          <p:cNvPr id="664579" name="AutoShape 3"/>
          <p:cNvSpPr>
            <a:spLocks noChangeArrowheads="1"/>
          </p:cNvSpPr>
          <p:nvPr/>
        </p:nvSpPr>
        <p:spPr bwMode="auto">
          <a:xfrm>
            <a:off x="142844" y="1357298"/>
            <a:ext cx="7042150" cy="5082160"/>
          </a:xfrm>
          <a:prstGeom prst="roundRect">
            <a:avLst>
              <a:gd name="adj" fmla="val 32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fr-FR" altLang="zh-CN" b="1" dirty="0">
                <a:latin typeface="+mn-lt"/>
              </a:rPr>
              <a:t>### </a:t>
            </a:r>
            <a:r>
              <a:rPr lang="zh-CN" altLang="fr-FR" b="1" dirty="0">
                <a:latin typeface="+mn-lt"/>
              </a:rPr>
              <a:t>设置</a:t>
            </a:r>
            <a:r>
              <a:rPr lang="fr-FR" altLang="zh-CN" b="1" dirty="0">
                <a:latin typeface="+mn-lt"/>
              </a:rPr>
              <a:t>Logger</a:t>
            </a:r>
            <a:r>
              <a:rPr lang="zh-CN" altLang="fr-FR" b="1" dirty="0">
                <a:latin typeface="+mn-lt"/>
              </a:rPr>
              <a:t>输出级别和输出目的地 </a:t>
            </a:r>
            <a:r>
              <a:rPr lang="fr-FR" altLang="zh-CN" b="1" dirty="0">
                <a:latin typeface="+mn-lt"/>
              </a:rPr>
              <a:t>###</a:t>
            </a:r>
          </a:p>
          <a:p>
            <a:pPr algn="l">
              <a:lnSpc>
                <a:spcPts val="2800"/>
              </a:lnSpc>
            </a:pPr>
            <a:r>
              <a:rPr lang="fr-FR" altLang="zh-CN" b="1" dirty="0">
                <a:latin typeface="+mn-lt"/>
              </a:rPr>
              <a:t>log4j.rootLogger=debug, </a:t>
            </a:r>
            <a:r>
              <a:rPr lang="fr-FR" altLang="zh-CN" b="1" dirty="0">
                <a:solidFill>
                  <a:srgbClr val="0070C0"/>
                </a:solidFill>
                <a:latin typeface="+mn-lt"/>
              </a:rPr>
              <a:t>stdout</a:t>
            </a:r>
            <a:r>
              <a:rPr lang="fr-FR" altLang="zh-CN" b="1" dirty="0">
                <a:latin typeface="+mn-lt"/>
              </a:rPr>
              <a:t>,</a:t>
            </a:r>
            <a:r>
              <a:rPr lang="fr-FR" altLang="zh-CN" b="1" dirty="0">
                <a:solidFill>
                  <a:srgbClr val="FF3300"/>
                </a:solidFill>
                <a:latin typeface="+mn-lt"/>
              </a:rPr>
              <a:t>logfile</a:t>
            </a:r>
          </a:p>
          <a:p>
            <a:pPr algn="l">
              <a:lnSpc>
                <a:spcPts val="2800"/>
              </a:lnSpc>
            </a:pPr>
            <a:endParaRPr lang="fr-FR" altLang="zh-CN" b="1" dirty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fr-FR" altLang="zh-CN" b="1" dirty="0">
                <a:latin typeface="+mn-lt"/>
              </a:rPr>
              <a:t>### </a:t>
            </a:r>
            <a:r>
              <a:rPr lang="zh-CN" altLang="fr-FR" b="1" dirty="0">
                <a:latin typeface="+mn-lt"/>
              </a:rPr>
              <a:t>把日志信息输出到控制台 </a:t>
            </a:r>
            <a:r>
              <a:rPr lang="fr-FR" altLang="zh-CN" b="1" dirty="0">
                <a:latin typeface="+mn-lt"/>
              </a:rPr>
              <a:t>###</a:t>
            </a:r>
          </a:p>
          <a:p>
            <a:pPr algn="l">
              <a:lnSpc>
                <a:spcPts val="2800"/>
              </a:lnSpc>
            </a:pPr>
            <a:r>
              <a:rPr lang="fr-FR" altLang="zh-CN" b="1" dirty="0">
                <a:latin typeface="+mn-lt"/>
              </a:rPr>
              <a:t>log4j.appender.</a:t>
            </a:r>
            <a:r>
              <a:rPr lang="fr-FR" altLang="zh-CN" b="1" dirty="0">
                <a:solidFill>
                  <a:srgbClr val="0070C0"/>
                </a:solidFill>
                <a:latin typeface="+mn-lt"/>
              </a:rPr>
              <a:t>stdout</a:t>
            </a:r>
            <a:r>
              <a:rPr lang="fr-FR" altLang="zh-CN" b="1" dirty="0">
                <a:latin typeface="+mn-lt"/>
              </a:rPr>
              <a:t>=org.apache.log4j.ConsoleAppender</a:t>
            </a:r>
          </a:p>
          <a:p>
            <a:pPr algn="l">
              <a:lnSpc>
                <a:spcPts val="2800"/>
              </a:lnSpc>
            </a:pPr>
            <a:r>
              <a:rPr lang="fr-FR" altLang="zh-CN" b="1" dirty="0">
                <a:latin typeface="+mn-lt"/>
              </a:rPr>
              <a:t>log4j.appender.</a:t>
            </a:r>
            <a:r>
              <a:rPr lang="fr-FR" altLang="zh-CN" b="1" dirty="0">
                <a:solidFill>
                  <a:srgbClr val="0070C0"/>
                </a:solidFill>
                <a:latin typeface="+mn-lt"/>
              </a:rPr>
              <a:t>stdout</a:t>
            </a:r>
            <a:r>
              <a:rPr lang="fr-FR" altLang="zh-CN" b="1" dirty="0">
                <a:latin typeface="+mn-lt"/>
              </a:rPr>
              <a:t>.Target=System.err</a:t>
            </a:r>
            <a:endParaRPr lang="en-US" altLang="zh-CN" b="1" dirty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>
                <a:latin typeface="+mn-lt"/>
              </a:rPr>
              <a:t>log4j.appender.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stdout</a:t>
            </a:r>
            <a:r>
              <a:rPr lang="en-US" altLang="zh-CN" b="1" dirty="0">
                <a:latin typeface="+mn-lt"/>
              </a:rPr>
              <a:t>.layout=org.apache.log4j.SimpleLayout</a:t>
            </a:r>
          </a:p>
          <a:p>
            <a:pPr algn="l">
              <a:lnSpc>
                <a:spcPts val="2800"/>
              </a:lnSpc>
            </a:pPr>
            <a:endParaRPr lang="en-US" altLang="zh-CN" b="1" dirty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>
                <a:latin typeface="+mn-lt"/>
              </a:rPr>
              <a:t>### </a:t>
            </a:r>
            <a:r>
              <a:rPr lang="zh-CN" altLang="fr-FR" b="1" dirty="0">
                <a:latin typeface="+mn-lt"/>
              </a:rPr>
              <a:t>把日志信息输出到</a:t>
            </a:r>
            <a:r>
              <a:rPr lang="zh-CN" altLang="fr-FR" b="1">
                <a:latin typeface="+mn-lt"/>
              </a:rPr>
              <a:t>文件</a:t>
            </a:r>
            <a:r>
              <a:rPr lang="zh-CN" altLang="en-US" b="1">
                <a:latin typeface="+mn-lt"/>
              </a:rPr>
              <a:t>：</a:t>
            </a:r>
            <a:r>
              <a:rPr lang="en-US" altLang="zh-CN" b="1">
                <a:latin typeface="+mn-lt"/>
              </a:rPr>
              <a:t>wxkj.log </a:t>
            </a:r>
            <a:r>
              <a:rPr lang="en-US" altLang="zh-CN" b="1" dirty="0">
                <a:latin typeface="+mn-lt"/>
              </a:rPr>
              <a:t>###</a:t>
            </a:r>
          </a:p>
          <a:p>
            <a:pPr algn="l">
              <a:lnSpc>
                <a:spcPts val="2800"/>
              </a:lnSpc>
            </a:pPr>
            <a:r>
              <a:rPr lang="en-US" altLang="zh-CN" b="1" dirty="0">
                <a:latin typeface="+mn-lt"/>
              </a:rPr>
              <a:t>log4j.appender.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>
                <a:latin typeface="+mn-lt"/>
              </a:rPr>
              <a:t>=org.apache.log4j.FileAppender</a:t>
            </a:r>
          </a:p>
          <a:p>
            <a:pPr algn="l">
              <a:lnSpc>
                <a:spcPts val="2800"/>
              </a:lnSpc>
            </a:pPr>
            <a:r>
              <a:rPr lang="en-US" altLang="zh-CN" b="1">
                <a:latin typeface="+mn-lt"/>
              </a:rPr>
              <a:t>log4j.appender.</a:t>
            </a:r>
            <a:r>
              <a:rPr lang="en-US" altLang="zh-CN" b="1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>
                <a:latin typeface="+mn-lt"/>
              </a:rPr>
              <a:t>.File=wxkj.log</a:t>
            </a:r>
            <a:endParaRPr lang="en-US" altLang="zh-CN" b="1" dirty="0">
              <a:latin typeface="+mn-lt"/>
            </a:endParaRPr>
          </a:p>
          <a:p>
            <a:pPr algn="l">
              <a:lnSpc>
                <a:spcPts val="2800"/>
              </a:lnSpc>
            </a:pPr>
            <a:r>
              <a:rPr lang="en-US" altLang="zh-CN" b="1" dirty="0">
                <a:latin typeface="+mn-lt"/>
              </a:rPr>
              <a:t>log4j.appender.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>
                <a:latin typeface="+mn-lt"/>
              </a:rPr>
              <a:t>.layout=org.apache.log4j.PatternLayout</a:t>
            </a:r>
          </a:p>
          <a:p>
            <a:pPr algn="l">
              <a:lnSpc>
                <a:spcPts val="2800"/>
              </a:lnSpc>
            </a:pPr>
            <a:r>
              <a:rPr lang="en-US" altLang="zh-CN" b="1" dirty="0">
                <a:latin typeface="+mn-lt"/>
              </a:rPr>
              <a:t>log4j.appender.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logfile</a:t>
            </a:r>
            <a:r>
              <a:rPr lang="en-US" altLang="zh-CN" b="1" dirty="0">
                <a:latin typeface="+mn-lt"/>
              </a:rPr>
              <a:t>.layout.ConversionPattern=%d{</a:t>
            </a:r>
            <a:r>
              <a:rPr lang="en-US" altLang="zh-CN" b="1" dirty="0" err="1">
                <a:latin typeface="+mn-lt"/>
              </a:rPr>
              <a:t>yyyy</a:t>
            </a:r>
            <a:r>
              <a:rPr lang="en-US" altLang="zh-CN" b="1" dirty="0">
                <a:latin typeface="+mn-lt"/>
              </a:rPr>
              <a:t>-MM-</a:t>
            </a:r>
            <a:r>
              <a:rPr lang="en-US" altLang="zh-CN" b="1" dirty="0" err="1">
                <a:latin typeface="+mn-lt"/>
              </a:rPr>
              <a:t>dd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 err="1">
                <a:latin typeface="+mn-lt"/>
              </a:rPr>
              <a:t>HH:mm:ss</a:t>
            </a:r>
            <a:r>
              <a:rPr lang="en-US" altLang="zh-CN" b="1" dirty="0">
                <a:latin typeface="+mn-lt"/>
              </a:rPr>
              <a:t>} %l %F %p %</a:t>
            </a:r>
            <a:r>
              <a:rPr lang="en-US" altLang="zh-CN" b="1" dirty="0" err="1">
                <a:latin typeface="+mn-lt"/>
              </a:rPr>
              <a:t>m%n</a:t>
            </a:r>
            <a:endParaRPr lang="en-US" altLang="zh-CN" b="1" dirty="0">
              <a:latin typeface="+mn-lt"/>
            </a:endParaRPr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gray">
          <a:xfrm>
            <a:off x="6215074" y="4483189"/>
            <a:ext cx="228601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日志信息写到文件中  </a:t>
            </a:r>
          </a:p>
        </p:txBody>
      </p:sp>
      <p:sp>
        <p:nvSpPr>
          <p:cNvPr id="233477" name="AutoShape 5"/>
          <p:cNvSpPr>
            <a:spLocks noChangeArrowheads="1"/>
          </p:cNvSpPr>
          <p:nvPr/>
        </p:nvSpPr>
        <p:spPr bwMode="gray">
          <a:xfrm>
            <a:off x="5143504" y="4929198"/>
            <a:ext cx="239085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指定日志输出的文件名  </a:t>
            </a:r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gray">
          <a:xfrm>
            <a:off x="7086779" y="3571876"/>
            <a:ext cx="19858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3480" name="AutoShape 8"/>
          <p:cNvSpPr>
            <a:spLocks noChangeArrowheads="1"/>
          </p:cNvSpPr>
          <p:nvPr/>
        </p:nvSpPr>
        <p:spPr bwMode="gray">
          <a:xfrm>
            <a:off x="6715141" y="2795231"/>
            <a:ext cx="22860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日志信息输出到控制台 </a:t>
            </a:r>
          </a:p>
        </p:txBody>
      </p:sp>
      <p:sp>
        <p:nvSpPr>
          <p:cNvPr id="233483" name="AutoShape 11"/>
          <p:cNvSpPr>
            <a:spLocks noChangeArrowheads="1"/>
          </p:cNvSpPr>
          <p:nvPr/>
        </p:nvSpPr>
        <p:spPr bwMode="gray">
          <a:xfrm>
            <a:off x="5429256" y="3203854"/>
            <a:ext cx="2500329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信息打印到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System.err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上  </a:t>
            </a:r>
          </a:p>
        </p:txBody>
      </p:sp>
      <p:sp>
        <p:nvSpPr>
          <p:cNvPr id="233484" name="AutoShape 12"/>
          <p:cNvSpPr>
            <a:spLocks noChangeArrowheads="1"/>
          </p:cNvSpPr>
          <p:nvPr/>
        </p:nvSpPr>
        <p:spPr bwMode="gray">
          <a:xfrm>
            <a:off x="7143768" y="5786454"/>
            <a:ext cx="191501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gray">
          <a:xfrm>
            <a:off x="214282" y="2071678"/>
            <a:ext cx="5572164" cy="42862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latin typeface="+mn-lt"/>
                <a:ea typeface="+mn-ea"/>
              </a:rPr>
              <a:t>日志记录器输出级别：</a:t>
            </a:r>
            <a:r>
              <a:rPr lang="fr-FR" sz="1600" b="1" dirty="0">
                <a:latin typeface="+mn-lt"/>
                <a:ea typeface="+mn-ea"/>
              </a:rPr>
              <a:t>fatal &gt; error &gt; warn &gt; info &gt;debug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233492" name="AutoShape 20"/>
          <p:cNvSpPr>
            <a:spLocks noChangeArrowheads="1"/>
          </p:cNvSpPr>
          <p:nvPr/>
        </p:nvSpPr>
        <p:spPr bwMode="gray">
          <a:xfrm>
            <a:off x="7072330" y="5346994"/>
            <a:ext cx="167518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转换模式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4786314" y="1768545"/>
            <a:ext cx="295895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目的地的名字和目的地的名字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en-US" dirty="0"/>
              <a:t>熟悉</a:t>
            </a:r>
            <a:r>
              <a:rPr lang="zh-CN" altLang="zh-CN" dirty="0"/>
              <a:t>使用try-catch-finally处理异常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会</a:t>
            </a:r>
            <a:r>
              <a:rPr lang="zh-CN" altLang="zh-CN" dirty="0"/>
              <a:t>使用throw、throws抛出异常</a:t>
            </a:r>
          </a:p>
          <a:p>
            <a:r>
              <a:rPr lang="zh-CN" altLang="zh-CN" dirty="0"/>
              <a:t> 掌握异常及其分类</a:t>
            </a:r>
          </a:p>
          <a:p>
            <a:r>
              <a:rPr lang="zh-CN" altLang="zh-CN" dirty="0"/>
              <a:t> 使用log4j记录日志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42334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299498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994848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3066418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403281" cy="405265"/>
          </a:xfrm>
          <a:ln/>
        </p:spPr>
        <p:txBody>
          <a:bodyPr/>
          <a:lstStyle/>
          <a:p>
            <a:r>
              <a:rPr lang="zh-CN" altLang="en-US" sz="2400" dirty="0"/>
              <a:t>学员操作</a:t>
            </a:r>
            <a:r>
              <a:rPr lang="en-US" altLang="zh-CN" sz="2400" dirty="0"/>
              <a:t>——</a:t>
            </a:r>
            <a:r>
              <a:rPr lang="zh-CN" altLang="en-US" sz="2400" dirty="0"/>
              <a:t>使用</a:t>
            </a:r>
            <a:r>
              <a:rPr lang="en-US" altLang="zh-CN" sz="2400" dirty="0"/>
              <a:t>log4j</a:t>
            </a:r>
            <a:r>
              <a:rPr lang="zh-CN" altLang="en-US" sz="2400" dirty="0"/>
              <a:t>输出日志到控制台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/>
              <a:t>需求说明：</a:t>
            </a:r>
          </a:p>
          <a:p>
            <a:pPr lvl="1" algn="just"/>
            <a:r>
              <a:rPr lang="zh-CN" altLang="en-US" dirty="0"/>
              <a:t>按照控制台提示输入被除数和除数</a:t>
            </a:r>
          </a:p>
          <a:p>
            <a:pPr lvl="1" algn="just"/>
            <a:r>
              <a:rPr lang="zh-CN" altLang="en-US" dirty="0"/>
              <a:t>如果除数为</a:t>
            </a:r>
            <a:r>
              <a:rPr lang="en-US" altLang="zh-CN" dirty="0"/>
              <a:t>0</a:t>
            </a:r>
            <a:r>
              <a:rPr lang="zh-CN" altLang="en-US" dirty="0"/>
              <a:t>，在控制台输出日志信息，包括完整的异常堆栈信息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 descr="Snap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3357562"/>
            <a:ext cx="6551726" cy="2232000"/>
          </a:xfrm>
          <a:prstGeom prst="rect">
            <a:avLst/>
          </a:prstGeom>
        </p:spPr>
      </p:pic>
      <p:pic>
        <p:nvPicPr>
          <p:cNvPr id="15" name="图片 14" descr="Snap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786190"/>
            <a:ext cx="7214648" cy="2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403281" cy="405265"/>
          </a:xfrm>
          <a:ln/>
        </p:spPr>
        <p:txBody>
          <a:bodyPr/>
          <a:lstStyle/>
          <a:p>
            <a:r>
              <a:rPr lang="zh-CN" altLang="en-US" dirty="0"/>
              <a:t>学员</a:t>
            </a:r>
            <a:r>
              <a:rPr lang="zh-CN" altLang="en-US"/>
              <a:t>操作</a:t>
            </a:r>
            <a:r>
              <a:rPr lang="en-US" altLang="zh-CN"/>
              <a:t>—</a:t>
            </a:r>
            <a:r>
              <a:rPr lang="zh-CN" altLang="en-US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输出日志到文件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/>
              <a:t>需求说明：</a:t>
            </a:r>
          </a:p>
          <a:p>
            <a:pPr lvl="1" algn="just"/>
            <a:r>
              <a:rPr lang="zh-CN" altLang="en-US" dirty="0"/>
              <a:t>按照控制台提示输入被除数和除数</a:t>
            </a:r>
          </a:p>
          <a:p>
            <a:pPr lvl="1" algn="just"/>
            <a:r>
              <a:rPr lang="zh-CN" altLang="en-US" dirty="0"/>
              <a:t>如果输入不为整数，记录</a:t>
            </a:r>
            <a:r>
              <a:rPr lang="en-US" altLang="zh-CN" dirty="0"/>
              <a:t>error</a:t>
            </a:r>
            <a:r>
              <a:rPr lang="zh-CN" altLang="en-US" dirty="0"/>
              <a:t>日志；如果除数为</a:t>
            </a:r>
            <a:endParaRPr lang="en-US" altLang="zh-CN" dirty="0"/>
          </a:p>
          <a:p>
            <a:pPr lvl="1" algn="just">
              <a:buNone/>
            </a:pPr>
            <a:r>
              <a:rPr lang="en-US" altLang="zh-CN" dirty="0"/>
              <a:t>0</a:t>
            </a:r>
            <a:r>
              <a:rPr lang="zh-CN" altLang="en-US" dirty="0"/>
              <a:t>，记录</a:t>
            </a:r>
            <a:r>
              <a:rPr lang="en-US" altLang="zh-CN" dirty="0"/>
              <a:t>warn</a:t>
            </a:r>
            <a:r>
              <a:rPr lang="zh-CN" altLang="en-US" dirty="0"/>
              <a:t>日志</a:t>
            </a:r>
          </a:p>
          <a:p>
            <a:pPr lvl="1" algn="just"/>
            <a:r>
              <a:rPr lang="zh-CN" altLang="en-US" dirty="0"/>
              <a:t>如果正常输入记录</a:t>
            </a:r>
            <a:r>
              <a:rPr lang="en-US" altLang="zh-CN" dirty="0"/>
              <a:t>info</a:t>
            </a:r>
            <a:r>
              <a:rPr lang="zh-CN" altLang="en-US" dirty="0"/>
              <a:t>日志 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Snap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3" y="4312702"/>
            <a:ext cx="7046989" cy="11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异常分为</a:t>
            </a:r>
            <a:r>
              <a:rPr lang="en-US" dirty="0"/>
              <a:t>Checked</a:t>
            </a:r>
            <a:r>
              <a:rPr lang="zh-CN" altLang="en-US" dirty="0"/>
              <a:t>异常和运行时异常</a:t>
            </a:r>
            <a:endParaRPr lang="en-US" altLang="zh-CN" dirty="0"/>
          </a:p>
          <a:p>
            <a:pPr lvl="1"/>
            <a:r>
              <a:rPr lang="en-US" dirty="0"/>
              <a:t>Checked</a:t>
            </a:r>
            <a:r>
              <a:rPr lang="zh-CN" altLang="en-US" dirty="0"/>
              <a:t>异常必须捕获或者声明抛出</a:t>
            </a:r>
            <a:endParaRPr lang="en-US" altLang="zh-CN" dirty="0"/>
          </a:p>
          <a:p>
            <a:pPr lvl="1"/>
            <a:r>
              <a:rPr lang="zh-CN" altLang="en-US" dirty="0"/>
              <a:t>运行时异常不要求必须捕获或者声明抛出</a:t>
            </a:r>
            <a:endParaRPr lang="en-US" altLang="zh-CN" dirty="0"/>
          </a:p>
          <a:p>
            <a:pPr lvl="0"/>
            <a:r>
              <a:rPr lang="en-US" dirty="0"/>
              <a:t>try-catch-finally</a:t>
            </a:r>
            <a:r>
              <a:rPr lang="zh-CN" altLang="en-US" dirty="0"/>
              <a:t>中存在</a:t>
            </a:r>
            <a:r>
              <a:rPr lang="en-US" dirty="0"/>
              <a:t>return</a:t>
            </a:r>
            <a:r>
              <a:rPr lang="zh-CN" altLang="en-US" dirty="0"/>
              <a:t>语句的执行顺序</a:t>
            </a:r>
            <a:endParaRPr lang="en-US" altLang="zh-CN" dirty="0"/>
          </a:p>
          <a:p>
            <a:pPr lvl="0"/>
            <a:r>
              <a:rPr lang="en-US" dirty="0"/>
              <a:t>finally</a:t>
            </a:r>
            <a:r>
              <a:rPr lang="zh-CN" altLang="en-US" dirty="0"/>
              <a:t>块中语句不执行的情况</a:t>
            </a:r>
          </a:p>
          <a:p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关键字的区别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记录日志的步骤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2" name="Rectangle 1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生活中的异常 </a:t>
            </a:r>
          </a:p>
        </p:txBody>
      </p:sp>
      <p:sp>
        <p:nvSpPr>
          <p:cNvPr id="624642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</p:txBody>
      </p:sp>
      <p:sp>
        <p:nvSpPr>
          <p:cNvPr id="624643" name="Rectangle 4"/>
          <p:cNvSpPr>
            <a:spLocks noChangeArrowheads="1"/>
          </p:cNvSpPr>
          <p:nvPr/>
        </p:nvSpPr>
        <p:spPr bwMode="auto">
          <a:xfrm>
            <a:off x="784254" y="3429000"/>
            <a:ext cx="7775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但是，异常情况迟早要发生！</a:t>
            </a:r>
          </a:p>
        </p:txBody>
      </p:sp>
      <p:pic>
        <p:nvPicPr>
          <p:cNvPr id="624644" name="Picture 5" descr="hibuilding1_0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463" y="2420938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6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2349500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2771775" y="2505075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一路畅通</a:t>
            </a:r>
          </a:p>
        </p:txBody>
      </p:sp>
      <p:pic>
        <p:nvPicPr>
          <p:cNvPr id="624647" name="Picture 8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350" y="4365625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8" name="Picture 9" descr="hibuilding1_0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463" y="4424363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2771775" y="4581525"/>
            <a:ext cx="3889375" cy="576263"/>
          </a:xfrm>
          <a:prstGeom prst="rightArrow">
            <a:avLst>
              <a:gd name="adj1" fmla="val 50000"/>
              <a:gd name="adj2" fmla="val 168733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gray">
          <a:xfrm>
            <a:off x="3706813" y="42227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堵车！</a:t>
            </a:r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3706813" y="50863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撞车！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以下程序运行时会出现错误吗？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14348" y="2000240"/>
            <a:ext cx="7564438" cy="3725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Test1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 = new Scanner(System.in);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请输入被除数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num1 = in.nextInt();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num2 = in.nextInt();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System.out.println(String.format("%d / %d = %d",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		num1, num2, num1/ num2));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感谢使用本程序！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6" name="组合 77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9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程序中的异常</a:t>
            </a:r>
            <a:r>
              <a:rPr lang="en-US" altLang="zh-CN"/>
              <a:t>2-2</a:t>
            </a:r>
          </a:p>
        </p:txBody>
      </p:sp>
      <p:sp>
        <p:nvSpPr>
          <p:cNvPr id="6277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如何解决该问题呢？</a:t>
            </a:r>
          </a:p>
          <a:p>
            <a:pPr lvl="1"/>
            <a:endParaRPr lang="en-US" altLang="zh-CN" dirty="0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714348" y="1928802"/>
            <a:ext cx="7885113" cy="46074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public class Test2 {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public static void main(String[] </a:t>
            </a:r>
            <a:r>
              <a:rPr lang="en-US" altLang="zh-CN" b="1" dirty="0" err="1">
                <a:latin typeface="+mn-lt"/>
              </a:rPr>
              <a:t>args</a:t>
            </a:r>
            <a:r>
              <a:rPr lang="en-US" altLang="zh-CN" b="1" dirty="0">
                <a:latin typeface="+mn-lt"/>
              </a:rPr>
              <a:t>) {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Scanner in = new Scanner(</a:t>
            </a:r>
            <a:r>
              <a:rPr lang="en-US" altLang="zh-CN" b="1" dirty="0" err="1">
                <a:latin typeface="+mn-lt"/>
              </a:rPr>
              <a:t>System.in</a:t>
            </a:r>
            <a:r>
              <a:rPr lang="en-US" altLang="zh-CN" b="1" dirty="0">
                <a:latin typeface="+mn-lt"/>
              </a:rPr>
              <a:t>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…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</a:t>
            </a:r>
            <a:r>
              <a:rPr lang="en-US" altLang="zh-CN" b="1" dirty="0" err="1">
                <a:latin typeface="+mn-lt"/>
              </a:rPr>
              <a:t>System.out.print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请输入除数</a:t>
            </a:r>
            <a:r>
              <a:rPr lang="en-US" altLang="zh-CN" b="1" dirty="0">
                <a:latin typeface="+mn-lt"/>
              </a:rPr>
              <a:t>:");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</a:t>
            </a:r>
            <a:r>
              <a:rPr lang="en-US" altLang="zh-CN" b="1" dirty="0" err="1">
                <a:latin typeface="+mn-lt"/>
              </a:rPr>
              <a:t>int</a:t>
            </a:r>
            <a:r>
              <a:rPr lang="en-US" altLang="zh-CN" b="1" dirty="0">
                <a:latin typeface="+mn-lt"/>
              </a:rPr>
              <a:t> num2 = 0;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if (</a:t>
            </a:r>
            <a:r>
              <a:rPr lang="en-US" altLang="zh-CN" b="1" dirty="0" err="1">
                <a:latin typeface="+mn-lt"/>
              </a:rPr>
              <a:t>in.hasNextInt</a:t>
            </a:r>
            <a:r>
              <a:rPr lang="en-US" altLang="zh-CN" b="1" dirty="0">
                <a:latin typeface="+mn-lt"/>
              </a:rPr>
              <a:t>())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如果输入的除数是整数</a:t>
            </a:r>
          </a:p>
          <a:p>
            <a:pPr algn="l" defTabSz="457200">
              <a:lnSpc>
                <a:spcPct val="90000"/>
              </a:lnSpc>
            </a:pPr>
            <a:r>
              <a:rPr lang="zh-CN" altLang="en-US" b="1" dirty="0">
                <a:latin typeface="+mn-lt"/>
              </a:rPr>
              <a:t>			</a:t>
            </a:r>
            <a:r>
              <a:rPr lang="en-US" altLang="zh-CN" b="1" dirty="0">
                <a:latin typeface="+mn-lt"/>
              </a:rPr>
              <a:t>num2 = </a:t>
            </a:r>
            <a:r>
              <a:rPr lang="en-US" altLang="zh-CN" b="1" dirty="0" err="1">
                <a:latin typeface="+mn-lt"/>
              </a:rPr>
              <a:t>in.nextInt</a:t>
            </a:r>
            <a:r>
              <a:rPr lang="en-US" altLang="zh-CN" b="1" dirty="0">
                <a:latin typeface="+mn-lt"/>
              </a:rPr>
              <a:t>();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if (0 == num2)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如果输入的除数是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0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	</a:t>
            </a:r>
            <a:r>
              <a:rPr lang="en-US" altLang="zh-CN" b="1" dirty="0" err="1">
                <a:latin typeface="+mn-lt"/>
              </a:rPr>
              <a:t>System.err.println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输入的除数是</a:t>
            </a:r>
            <a:r>
              <a:rPr lang="en-US" altLang="zh-CN" b="1" dirty="0">
                <a:latin typeface="+mn-lt"/>
              </a:rPr>
              <a:t>0</a:t>
            </a:r>
            <a:r>
              <a:rPr lang="zh-CN" altLang="en-US" b="1" dirty="0">
                <a:latin typeface="+mn-lt"/>
              </a:rPr>
              <a:t>，程序退出。</a:t>
            </a:r>
            <a:r>
              <a:rPr lang="en-US" altLang="zh-CN" b="1" dirty="0">
                <a:latin typeface="+mn-lt"/>
              </a:rPr>
              <a:t>");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	</a:t>
            </a:r>
            <a:r>
              <a:rPr lang="en-US" altLang="zh-CN" b="1" dirty="0" err="1">
                <a:latin typeface="+mn-lt"/>
              </a:rPr>
              <a:t>System.exit</a:t>
            </a:r>
            <a:r>
              <a:rPr lang="en-US" altLang="zh-CN" b="1" dirty="0">
                <a:latin typeface="+mn-lt"/>
              </a:rPr>
              <a:t>(1);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}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} else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如果输入的除数不是整数</a:t>
            </a:r>
          </a:p>
          <a:p>
            <a:pPr algn="l" defTabSz="457200">
              <a:lnSpc>
                <a:spcPct val="90000"/>
              </a:lnSpc>
            </a:pPr>
            <a:r>
              <a:rPr lang="zh-CN" altLang="en-US" b="1" dirty="0">
                <a:latin typeface="+mn-lt"/>
              </a:rPr>
              <a:t>			</a:t>
            </a:r>
            <a:r>
              <a:rPr lang="en-US" altLang="zh-CN" b="1" dirty="0" err="1">
                <a:latin typeface="+mn-lt"/>
              </a:rPr>
              <a:t>System.err.println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输入的除数不是整数，程序退出。</a:t>
            </a:r>
            <a:r>
              <a:rPr lang="en-US" altLang="zh-CN" b="1" dirty="0">
                <a:latin typeface="+mn-lt"/>
              </a:rPr>
              <a:t>");</a:t>
            </a:r>
          </a:p>
          <a:p>
            <a:pPr algn="l"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</a:t>
            </a:r>
            <a:r>
              <a:rPr lang="en-US" altLang="zh-CN" b="1" dirty="0" err="1">
                <a:latin typeface="+mn-lt"/>
              </a:rPr>
              <a:t>System.exit</a:t>
            </a:r>
            <a:r>
              <a:rPr lang="en-US" altLang="zh-CN" b="1" dirty="0">
                <a:latin typeface="+mn-lt"/>
              </a:rPr>
              <a:t>(1);</a:t>
            </a:r>
          </a:p>
          <a:p>
            <a:pPr algn="l"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	}</a:t>
            </a:r>
          </a:p>
          <a:p>
            <a:pPr algn="l"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	…</a:t>
            </a:r>
          </a:p>
          <a:p>
            <a:pPr algn="l"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}</a:t>
            </a:r>
          </a:p>
          <a:p>
            <a:pPr algn="l"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4916946" y="1663055"/>
            <a:ext cx="34412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尝试通过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if-else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来解决异常问题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gray">
          <a:xfrm>
            <a:off x="5214942" y="5429264"/>
            <a:ext cx="3429024" cy="1214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/>
              <a:t>弊端：</a:t>
            </a:r>
          </a:p>
          <a:p>
            <a:pPr algn="l" eaLnBrk="0" hangingPunct="0">
              <a:defRPr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、代码臃肿 </a:t>
            </a:r>
          </a:p>
          <a:p>
            <a:pPr algn="l" eaLnBrk="0" hangingPunct="0">
              <a:defRPr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、程序员要花很大精力“堵漏洞”</a:t>
            </a:r>
          </a:p>
          <a:p>
            <a:pPr algn="l" eaLnBrk="0" hangingPunct="0">
              <a:defRPr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、程序员很难堵住所有“漏洞”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2214546" y="5786454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使用异常机制</a:t>
            </a:r>
          </a:p>
        </p:txBody>
      </p:sp>
      <p:grpSp>
        <p:nvGrpSpPr>
          <p:cNvPr id="2" name="组合 5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/>
      <p:bldP spid="184325" grpId="0" animBg="1"/>
      <p:bldP spid="1843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Rectangle 2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sp>
        <p:nvSpPr>
          <p:cNvPr id="628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异常是指在程序的运行过程中所发生的不正常的事件，它会中断正在运行的程序</a:t>
            </a:r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4658519" y="3832225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绕行或者等待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4658519" y="5199063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请求交警解决</a:t>
            </a: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gray">
          <a:xfrm>
            <a:off x="3857620" y="2357430"/>
            <a:ext cx="1132542" cy="5193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异常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84213" y="3068638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生活中面对异常通常会这样处理</a:t>
            </a: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1403350" y="2293426"/>
            <a:ext cx="2447925" cy="689995"/>
          </a:xfrm>
          <a:prstGeom prst="rightArrow">
            <a:avLst>
              <a:gd name="adj1" fmla="val 50000"/>
              <a:gd name="adj2" fmla="val 11141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5002213" y="2276475"/>
            <a:ext cx="2376487" cy="723897"/>
          </a:xfrm>
          <a:prstGeom prst="rightArrow">
            <a:avLst>
              <a:gd name="adj1" fmla="val 50000"/>
              <a:gd name="adj2" fmla="val 10309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程序中断运行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7451725" y="2350292"/>
            <a:ext cx="647700" cy="576263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2 h 21600"/>
              <a:gd name="T6" fmla="*/ 94846 w 21600"/>
              <a:gd name="T7" fmla="*/ 491878 h 21600"/>
              <a:gd name="T8" fmla="*/ 323850 w 21600"/>
              <a:gd name="T9" fmla="*/ 576263 h 21600"/>
              <a:gd name="T10" fmla="*/ 552854 w 21600"/>
              <a:gd name="T11" fmla="*/ 491878 h 21600"/>
              <a:gd name="T12" fmla="*/ 647700 w 21600"/>
              <a:gd name="T13" fmla="*/ 288132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b="0">
              <a:ea typeface="黑体" pitchFamily="2" charset="-122"/>
            </a:endParaRPr>
          </a:p>
        </p:txBody>
      </p:sp>
      <p:pic>
        <p:nvPicPr>
          <p:cNvPr id="185355" name="Picture 11" descr="hibuilding1_0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365625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AutoShape 13"/>
          <p:cNvSpPr>
            <a:spLocks noChangeArrowheads="1"/>
          </p:cNvSpPr>
          <p:nvPr/>
        </p:nvSpPr>
        <p:spPr bwMode="gray">
          <a:xfrm>
            <a:off x="2914649" y="3849688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堵车！</a:t>
            </a:r>
          </a:p>
        </p:txBody>
      </p:sp>
      <p:cxnSp>
        <p:nvCxnSpPr>
          <p:cNvPr id="185358" name="AutoShape 14"/>
          <p:cNvCxnSpPr>
            <a:cxnSpLocks noChangeShapeType="1"/>
            <a:endCxn id="185357" idx="1"/>
          </p:cNvCxnSpPr>
          <p:nvPr/>
        </p:nvCxnSpPr>
        <p:spPr bwMode="auto">
          <a:xfrm flipV="1">
            <a:off x="1582738" y="4071946"/>
            <a:ext cx="1331911" cy="6238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59" name="AutoShape 15"/>
          <p:cNvCxnSpPr>
            <a:cxnSpLocks noChangeShapeType="1"/>
            <a:stCxn id="185357" idx="3"/>
            <a:endCxn id="185348" idx="1"/>
          </p:cNvCxnSpPr>
          <p:nvPr/>
        </p:nvCxnSpPr>
        <p:spPr bwMode="auto">
          <a:xfrm flipV="1">
            <a:off x="3882184" y="4054483"/>
            <a:ext cx="776335" cy="174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0" name="AutoShape 16"/>
          <p:cNvCxnSpPr>
            <a:cxnSpLocks noChangeShapeType="1"/>
          </p:cNvCxnSpPr>
          <p:nvPr/>
        </p:nvCxnSpPr>
        <p:spPr bwMode="auto">
          <a:xfrm>
            <a:off x="6357950" y="4071942"/>
            <a:ext cx="1000132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1" name="AutoShape 17"/>
          <p:cNvSpPr>
            <a:spLocks noChangeArrowheads="1"/>
          </p:cNvSpPr>
          <p:nvPr/>
        </p:nvSpPr>
        <p:spPr bwMode="gray">
          <a:xfrm>
            <a:off x="2914649" y="5157788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撞车！</a:t>
            </a:r>
          </a:p>
        </p:txBody>
      </p:sp>
      <p:cxnSp>
        <p:nvCxnSpPr>
          <p:cNvPr id="185362" name="AutoShape 18"/>
          <p:cNvCxnSpPr>
            <a:cxnSpLocks noChangeShapeType="1"/>
          </p:cNvCxnSpPr>
          <p:nvPr/>
        </p:nvCxnSpPr>
        <p:spPr bwMode="auto">
          <a:xfrm>
            <a:off x="1595438" y="4716476"/>
            <a:ext cx="1331912" cy="6413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3" name="AutoShape 19"/>
          <p:cNvCxnSpPr>
            <a:cxnSpLocks noChangeShapeType="1"/>
            <a:stCxn id="185361" idx="3"/>
            <a:endCxn id="185349" idx="1"/>
          </p:cNvCxnSpPr>
          <p:nvPr/>
        </p:nvCxnSpPr>
        <p:spPr bwMode="auto">
          <a:xfrm>
            <a:off x="3882184" y="5380046"/>
            <a:ext cx="776335" cy="412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4" name="AutoShape 20"/>
          <p:cNvCxnSpPr>
            <a:cxnSpLocks noChangeShapeType="1"/>
          </p:cNvCxnSpPr>
          <p:nvPr/>
        </p:nvCxnSpPr>
        <p:spPr bwMode="auto">
          <a:xfrm flipV="1">
            <a:off x="6357950" y="5072074"/>
            <a:ext cx="1000132" cy="3730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2124075" y="5805488"/>
            <a:ext cx="5099050" cy="8636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生活中，根据不同的异常进行相应的处理，而不会就此中断我们的生活</a:t>
            </a:r>
          </a:p>
        </p:txBody>
      </p:sp>
      <p:pic>
        <p:nvPicPr>
          <p:cNvPr id="185356" name="Picture 12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906" y="4221163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  <p:bldP spid="185351" grpId="0"/>
      <p:bldP spid="185357" grpId="0" animBg="1"/>
      <p:bldP spid="185361" grpId="0" animBg="1"/>
      <p:bldP spid="1853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什么是异常处理</a:t>
            </a:r>
          </a:p>
        </p:txBody>
      </p:sp>
      <p:sp>
        <p:nvSpPr>
          <p:cNvPr id="630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gray">
          <a:xfrm>
            <a:off x="1187450" y="2986046"/>
            <a:ext cx="240861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程序中预先设置好 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对付异常的处理办法 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gray">
          <a:xfrm>
            <a:off x="5940425" y="3152900"/>
            <a:ext cx="808665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异常 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779838" y="2991644"/>
            <a:ext cx="2136279" cy="765186"/>
          </a:xfrm>
          <a:prstGeom prst="rightArrow">
            <a:avLst>
              <a:gd name="adj1" fmla="val 50000"/>
              <a:gd name="adj2" fmla="val 9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4427538" y="4306888"/>
            <a:ext cx="3359172" cy="765186"/>
          </a:xfrm>
          <a:prstGeom prst="rightArrow">
            <a:avLst>
              <a:gd name="adj1" fmla="val 50000"/>
              <a:gd name="adj2" fmla="val 1442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处理完毕，程序继续运行</a:t>
            </a:r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1042988" y="4306888"/>
            <a:ext cx="3359172" cy="765186"/>
          </a:xfrm>
          <a:prstGeom prst="rightArrow">
            <a:avLst>
              <a:gd name="adj1" fmla="val 50000"/>
              <a:gd name="adj2" fmla="val 1400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对异常进行处理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398" grpId="0" animBg="1"/>
      <p:bldP spid="187399" grpId="0" animBg="1"/>
      <p:bldP spid="1874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48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中如何进行异常处理</a:t>
            </a:r>
          </a:p>
        </p:txBody>
      </p:sp>
      <p:sp>
        <p:nvSpPr>
          <p:cNvPr id="632834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9382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r>
              <a:rPr lang="en-US" altLang="zh-CN" dirty="0">
                <a:solidFill>
                  <a:srgbClr val="0070C0"/>
                </a:solidFill>
              </a:rPr>
              <a:t>try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catch</a:t>
            </a:r>
            <a:r>
              <a:rPr lang="zh-CN" altLang="en-US" dirty="0">
                <a:solidFill>
                  <a:srgbClr val="0070C0"/>
                </a:solidFill>
              </a:rPr>
              <a:t>、 </a:t>
            </a:r>
            <a:r>
              <a:rPr lang="en-US" altLang="zh-CN" dirty="0">
                <a:solidFill>
                  <a:srgbClr val="0070C0"/>
                </a:solidFill>
              </a:rPr>
              <a:t>finally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throw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throws</a:t>
            </a:r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gray">
          <a:xfrm>
            <a:off x="2071670" y="2305997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捕获异常 </a:t>
            </a: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flipH="1">
            <a:off x="755650" y="3944938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flipH="1">
            <a:off x="755650" y="3082925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try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H="1">
            <a:off x="755650" y="4883150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finally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gray">
          <a:xfrm>
            <a:off x="1979613" y="2997200"/>
            <a:ext cx="2411412" cy="7191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执行可能产生 </a:t>
            </a:r>
          </a:p>
          <a:p>
            <a:pPr algn="l" eaLnBrk="0" hangingPunct="0">
              <a:defRPr/>
            </a:pPr>
            <a:r>
              <a:rPr lang="zh-CN" altLang="en-US" b="1" dirty="0"/>
              <a:t>异常的代码 </a:t>
            </a:r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gray">
          <a:xfrm>
            <a:off x="1979613" y="3859213"/>
            <a:ext cx="2411412" cy="7191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捕获异常 </a:t>
            </a:r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gray">
          <a:xfrm>
            <a:off x="1979613" y="4725988"/>
            <a:ext cx="2376487" cy="8636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无论是否发生异常，</a:t>
            </a:r>
          </a:p>
          <a:p>
            <a:pPr algn="l" eaLnBrk="0" hangingPunct="0">
              <a:defRPr/>
            </a:pPr>
            <a:r>
              <a:rPr lang="zh-CN" altLang="en-US" b="1" dirty="0"/>
              <a:t>代码总能执行</a:t>
            </a:r>
          </a:p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gray">
          <a:xfrm>
            <a:off x="7034213" y="36528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手动抛出异常 </a:t>
            </a:r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7143750" y="2932113"/>
            <a:ext cx="167957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gray">
          <a:xfrm>
            <a:off x="4800600" y="3651250"/>
            <a:ext cx="1944688" cy="9001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声明方法可能要</a:t>
            </a:r>
          </a:p>
          <a:p>
            <a:pPr algn="l" eaLnBrk="0" hangingPunct="0">
              <a:defRPr/>
            </a:pPr>
            <a:r>
              <a:rPr lang="zh-CN" altLang="en-US" b="1" dirty="0"/>
              <a:t>抛出的各种异常 </a:t>
            </a:r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4786313" y="2914650"/>
            <a:ext cx="191611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throws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5021248" y="2305997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声明异常 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7378702" y="2305997"/>
            <a:ext cx="121272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抛出异常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</TotalTime>
  <Words>2770</Words>
  <Application>Microsoft Office PowerPoint</Application>
  <PresentationFormat>全屏显示(4:3)</PresentationFormat>
  <Paragraphs>483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华文楷体</vt:lpstr>
      <vt:lpstr>华文新魏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1_PBDEVA课程PPT模板</vt:lpstr>
      <vt:lpstr>主题2</vt:lpstr>
      <vt:lpstr>第十三讲</vt:lpstr>
      <vt:lpstr>本章任务</vt:lpstr>
      <vt:lpstr>本章目标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 </vt:lpstr>
      <vt:lpstr>try-catch-finally 2-1</vt:lpstr>
      <vt:lpstr>try-catch-finally 2-2</vt:lpstr>
      <vt:lpstr>多重catch块 </vt:lpstr>
      <vt:lpstr>小结</vt:lpstr>
      <vt:lpstr>学员操作——根据编号输出课程名称</vt:lpstr>
      <vt:lpstr>声明异常</vt:lpstr>
      <vt:lpstr>抛出异常</vt:lpstr>
      <vt:lpstr>异常的分类2-1 </vt:lpstr>
      <vt:lpstr>小结</vt:lpstr>
      <vt:lpstr>学员操作——使用throw抛出异常</vt:lpstr>
      <vt:lpstr>开源日志记录工具log4j </vt:lpstr>
      <vt:lpstr>日志及分类 </vt:lpstr>
      <vt:lpstr>使用log4j记录日志2-1</vt:lpstr>
      <vt:lpstr>使用log4j记录日志2-2</vt:lpstr>
      <vt:lpstr>学员操作——使用log4j输出日志到控制台</vt:lpstr>
      <vt:lpstr>学员操作—使用log4j输出日志到文件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772</cp:revision>
  <dcterms:created xsi:type="dcterms:W3CDTF">2006-03-08T06:55:38Z</dcterms:created>
  <dcterms:modified xsi:type="dcterms:W3CDTF">2020-08-10T01:29:00Z</dcterms:modified>
</cp:coreProperties>
</file>