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3"/>
    <p:sldId id="257" r:id="rId4"/>
    <p:sldId id="265" r:id="rId5"/>
    <p:sldId id="267" r:id="rId6"/>
    <p:sldId id="268" r:id="rId7"/>
    <p:sldId id="269" r:id="rId8"/>
    <p:sldId id="270" r:id="rId9"/>
    <p:sldId id="271" r:id="rId10"/>
    <p:sldId id="272" r:id="rId11"/>
    <p:sldId id="273" r:id="rId12"/>
    <p:sldId id="274" r:id="rId13"/>
    <p:sldId id="275" r:id="rId14"/>
    <p:sldId id="277" r:id="rId15"/>
    <p:sldId id="299" r:id="rId16"/>
    <p:sldId id="301" r:id="rId18"/>
    <p:sldId id="303" r:id="rId19"/>
    <p:sldId id="278" r:id="rId20"/>
    <p:sldId id="279" r:id="rId21"/>
    <p:sldId id="280" r:id="rId22"/>
    <p:sldId id="281" r:id="rId23"/>
    <p:sldId id="289" r:id="rId24"/>
    <p:sldId id="287" r:id="rId25"/>
    <p:sldId id="291" r:id="rId26"/>
    <p:sldId id="292" r:id="rId27"/>
    <p:sldId id="293" r:id="rId28"/>
    <p:sldId id="294" r:id="rId29"/>
    <p:sldId id="28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Sentence: </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Sentence: </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Sentence: </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a:t>Recurrent Neural Networks</a:t>
            </a:r>
            <a:endParaRPr lang="en-US"/>
          </a:p>
        </p:txBody>
      </p:sp>
      <p:sp>
        <p:nvSpPr>
          <p:cNvPr id="3" name="Subtitle 2"/>
          <p:cNvSpPr>
            <a:spLocks noGrp="1"/>
          </p:cNvSpPr>
          <p:nvPr>
            <p:ph type="subTitle" idx="1"/>
          </p:nvPr>
        </p:nvSpPr>
        <p:spPr/>
        <p:txBody>
          <a:bodyPr/>
          <a:p>
            <a:r>
              <a:rPr lang="en-US"/>
              <a:t>Shao Michael</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Inventing the RNN</a:t>
            </a:r>
            <a:endParaRPr lang="en-US"/>
          </a:p>
        </p:txBody>
      </p:sp>
      <p:sp>
        <p:nvSpPr>
          <p:cNvPr id="3" name="Content Placeholder 2"/>
          <p:cNvSpPr>
            <a:spLocks noGrp="1"/>
          </p:cNvSpPr>
          <p:nvPr>
            <p:ph idx="1"/>
          </p:nvPr>
        </p:nvSpPr>
        <p:spPr>
          <a:xfrm>
            <a:off x="978535" y="1691005"/>
            <a:ext cx="10516235" cy="4944110"/>
          </a:xfrm>
        </p:spPr>
        <p:txBody>
          <a:bodyPr>
            <a:normAutofit/>
          </a:bodyPr>
          <a:p>
            <a:pPr marL="0" indent="0">
              <a:buNone/>
            </a:pPr>
            <a:r>
              <a:rPr lang="en-US"/>
              <a:t>What we need is some kind of “memory”, so the model can remember previous stock statuses.</a:t>
            </a:r>
            <a:endParaRPr lang="en-US"/>
          </a:p>
          <a:p>
            <a:pPr marL="0" indent="0">
              <a:buNone/>
            </a:pPr>
            <a:endParaRPr lang="en-US"/>
          </a:p>
          <a:p>
            <a:pPr marL="0" indent="0">
              <a:buNone/>
            </a:pPr>
            <a:endParaRPr lang="en-US"/>
          </a:p>
          <a:p>
            <a:pPr marL="0" indent="0">
              <a:buNone/>
            </a:pPr>
            <a:endParaRPr lang="en-US"/>
          </a:p>
        </p:txBody>
      </p:sp>
      <p:pic>
        <p:nvPicPr>
          <p:cNvPr id="4" name="Picture 3"/>
          <p:cNvPicPr>
            <a:picLocks noChangeAspect="1"/>
          </p:cNvPicPr>
          <p:nvPr/>
        </p:nvPicPr>
        <p:blipFill>
          <a:blip r:embed="rId1"/>
          <a:stretch>
            <a:fillRect/>
          </a:stretch>
        </p:blipFill>
        <p:spPr>
          <a:xfrm>
            <a:off x="7316470" y="2469515"/>
            <a:ext cx="4178300" cy="41656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Inventing the RNN</a:t>
            </a:r>
            <a:endParaRPr lang="en-US"/>
          </a:p>
        </p:txBody>
      </p:sp>
      <p:sp>
        <p:nvSpPr>
          <p:cNvPr id="3" name="Content Placeholder 2"/>
          <p:cNvSpPr>
            <a:spLocks noGrp="1"/>
          </p:cNvSpPr>
          <p:nvPr>
            <p:ph idx="1"/>
          </p:nvPr>
        </p:nvSpPr>
        <p:spPr>
          <a:xfrm>
            <a:off x="978535" y="1691005"/>
            <a:ext cx="10516235" cy="4944110"/>
          </a:xfrm>
        </p:spPr>
        <p:txBody>
          <a:bodyPr>
            <a:normAutofit/>
          </a:bodyPr>
          <a:p>
            <a:pPr marL="0" indent="0">
              <a:buNone/>
            </a:pPr>
            <a:r>
              <a:rPr lang="en-US"/>
              <a:t>For each prediction, we also take in the memory apart from the current stock price.</a:t>
            </a:r>
            <a:endParaRPr lang="en-US"/>
          </a:p>
        </p:txBody>
      </p:sp>
      <p:pic>
        <p:nvPicPr>
          <p:cNvPr id="5" name="Picture 4"/>
          <p:cNvPicPr>
            <a:picLocks noChangeAspect="1"/>
          </p:cNvPicPr>
          <p:nvPr/>
        </p:nvPicPr>
        <p:blipFill>
          <a:blip r:embed="rId1"/>
          <a:stretch>
            <a:fillRect/>
          </a:stretch>
        </p:blipFill>
        <p:spPr>
          <a:xfrm>
            <a:off x="4593590" y="2177415"/>
            <a:ext cx="4940300" cy="44577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Inventing the RNN</a:t>
            </a:r>
            <a:endParaRPr lang="en-US"/>
          </a:p>
        </p:txBody>
      </p:sp>
      <p:sp>
        <p:nvSpPr>
          <p:cNvPr id="3" name="Content Placeholder 2"/>
          <p:cNvSpPr>
            <a:spLocks noGrp="1"/>
          </p:cNvSpPr>
          <p:nvPr>
            <p:ph idx="1"/>
          </p:nvPr>
        </p:nvSpPr>
        <p:spPr>
          <a:xfrm>
            <a:off x="978535" y="1691005"/>
            <a:ext cx="10516235" cy="4944110"/>
          </a:xfrm>
        </p:spPr>
        <p:txBody>
          <a:bodyPr>
            <a:normAutofit/>
          </a:bodyPr>
          <a:p>
            <a:pPr marL="0" indent="0">
              <a:buNone/>
            </a:pPr>
            <a:r>
              <a:rPr lang="en-US"/>
              <a:t>After each prediction, we then take the intermediate calculations and update the memory: </a:t>
            </a:r>
            <a:endParaRPr lang="en-US"/>
          </a:p>
        </p:txBody>
      </p:sp>
      <p:pic>
        <p:nvPicPr>
          <p:cNvPr id="4" name="Picture 3"/>
          <p:cNvPicPr>
            <a:picLocks noChangeAspect="1"/>
          </p:cNvPicPr>
          <p:nvPr/>
        </p:nvPicPr>
        <p:blipFill>
          <a:blip r:embed="rId1"/>
          <a:stretch>
            <a:fillRect/>
          </a:stretch>
        </p:blipFill>
        <p:spPr>
          <a:xfrm>
            <a:off x="5257800" y="2273300"/>
            <a:ext cx="4800600" cy="45847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Inventing the RNN</a:t>
            </a:r>
            <a:endParaRPr lang="en-US"/>
          </a:p>
        </p:txBody>
      </p:sp>
      <p:sp>
        <p:nvSpPr>
          <p:cNvPr id="3" name="Content Placeholder 2"/>
          <p:cNvSpPr>
            <a:spLocks noGrp="1"/>
          </p:cNvSpPr>
          <p:nvPr>
            <p:ph idx="1"/>
          </p:nvPr>
        </p:nvSpPr>
        <p:spPr>
          <a:xfrm>
            <a:off x="978535" y="1691005"/>
            <a:ext cx="10516235" cy="4944110"/>
          </a:xfrm>
        </p:spPr>
        <p:txBody>
          <a:bodyPr>
            <a:normAutofit/>
          </a:bodyPr>
          <a:p>
            <a:pPr marL="0" indent="0">
              <a:buNone/>
            </a:pPr>
            <a:r>
              <a:rPr lang="en-US"/>
              <a:t>In the RNN, the memory part is known as the </a:t>
            </a:r>
            <a:r>
              <a:rPr lang="en-US" b="1"/>
              <a:t>Hidden State</a:t>
            </a:r>
            <a:endParaRPr lang="en-US" b="1"/>
          </a:p>
          <a:p>
            <a:pPr marL="0" indent="0">
              <a:buNone/>
            </a:pPr>
            <a:endParaRPr lang="en-US" b="1"/>
          </a:p>
          <a:p>
            <a:pPr marL="0" indent="0">
              <a:buNone/>
            </a:pPr>
            <a:endParaRPr lang="en-US" b="1"/>
          </a:p>
        </p:txBody>
      </p:sp>
      <p:pic>
        <p:nvPicPr>
          <p:cNvPr id="5" name="Picture 4"/>
          <p:cNvPicPr>
            <a:picLocks noChangeAspect="1"/>
          </p:cNvPicPr>
          <p:nvPr/>
        </p:nvPicPr>
        <p:blipFill>
          <a:blip r:embed="rId1"/>
          <a:stretch>
            <a:fillRect/>
          </a:stretch>
        </p:blipFill>
        <p:spPr>
          <a:xfrm>
            <a:off x="3527425" y="2275205"/>
            <a:ext cx="4161155" cy="435991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t>Inventing the RNN: Game of telephone</a:t>
            </a:r>
            <a:endParaRPr lang="en-US"/>
          </a:p>
        </p:txBody>
      </p:sp>
      <p:sp>
        <p:nvSpPr>
          <p:cNvPr id="3" name="Content Placeholder 2"/>
          <p:cNvSpPr/>
          <p:nvPr>
            <p:ph idx="1"/>
          </p:nvPr>
        </p:nvSpPr>
        <p:spPr>
          <a:xfrm>
            <a:off x="175895" y="1691005"/>
            <a:ext cx="12016105" cy="4892675"/>
          </a:xfrm>
        </p:spPr>
        <p:txBody>
          <a:bodyPr>
            <a:normAutofit fontScale="90000"/>
          </a:bodyPr>
          <a:p>
            <a:r>
              <a:rPr lang="en-US"/>
              <a:t>We will play a game to help us understand how RNNs work.</a:t>
            </a:r>
            <a:endParaRPr lang="en-US"/>
          </a:p>
          <a:p>
            <a:endParaRPr lang="en-US"/>
          </a:p>
          <a:p>
            <a:r>
              <a:rPr lang="en-US"/>
              <a:t>Get into groups of 6, your task is to guess the animal described by a sentence from a drawing you all drew together.</a:t>
            </a:r>
            <a:endParaRPr lang="en-US"/>
          </a:p>
          <a:p>
            <a:endParaRPr lang="en-US"/>
          </a:p>
          <a:p>
            <a:r>
              <a:rPr lang="en-US"/>
              <a:t>Each person would get their assigned word, and when its your turn, use the drawing your previous teammate drew and add in whatever you can to best add in the meaning of your word to the drawing. Be creative and do not write down words!</a:t>
            </a:r>
            <a:endParaRPr lang="en-US"/>
          </a:p>
          <a:p>
            <a:endParaRPr lang="en-US"/>
          </a:p>
          <a:p>
            <a:r>
              <a:rPr lang="en-US"/>
              <a:t>The last person in your group will guess the animal based on your drawings.</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sym typeface="+mn-ea"/>
              </a:rPr>
              <a:t>Inventing the RNN: Game of telephone</a:t>
            </a:r>
            <a:endParaRPr lang="en-US"/>
          </a:p>
        </p:txBody>
      </p:sp>
      <p:sp>
        <p:nvSpPr>
          <p:cNvPr id="3" name="Content Placeholder 2"/>
          <p:cNvSpPr/>
          <p:nvPr>
            <p:ph idx="1"/>
          </p:nvPr>
        </p:nvSpPr>
        <p:spPr/>
        <p:txBody>
          <a:bodyPr>
            <a:normAutofit lnSpcReduction="10000"/>
          </a:bodyPr>
          <a:p>
            <a:r>
              <a:rPr lang="en-US"/>
              <a:t>In the game, the drawings you drew are the “Hidden states” of the human-rnn we made.</a:t>
            </a:r>
            <a:endParaRPr lang="en-US"/>
          </a:p>
          <a:p>
            <a:endParaRPr lang="en-US"/>
          </a:p>
          <a:p>
            <a:r>
              <a:rPr lang="en-US"/>
              <a:t>Note that unlike in the game where each word is processed by a different person, in RNNs each processing part for each element is the </a:t>
            </a:r>
            <a:r>
              <a:rPr lang="en-US" b="1"/>
              <a:t>same network. </a:t>
            </a:r>
            <a:r>
              <a:rPr lang="en-US"/>
              <a:t>So the RNN basically plays this game for each word inputted over and over again with itself (it has no friends to play with :( ).</a:t>
            </a:r>
            <a:endParaRPr lang="en-US"/>
          </a:p>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t>Inventing the RNN: example with math</a:t>
            </a:r>
            <a:endParaRPr lang="en-US"/>
          </a:p>
        </p:txBody>
      </p:sp>
      <p:sp>
        <p:nvSpPr>
          <p:cNvPr id="3" name="Content Placeholder 2"/>
          <p:cNvSpPr/>
          <p:nvPr>
            <p:ph idx="1"/>
          </p:nvPr>
        </p:nvSpPr>
        <p:spPr/>
        <p:txBody>
          <a:bodyPr>
            <a:normAutofit lnSpcReduction="10000"/>
          </a:bodyPr>
          <a:p>
            <a:r>
              <a:rPr lang="en-US"/>
              <a:t>To demonstrate this how RNNs work with a concrete example, lets consider the stock example again.</a:t>
            </a:r>
            <a:endParaRPr lang="en-US"/>
          </a:p>
          <a:p>
            <a:endParaRPr lang="en-US"/>
          </a:p>
          <a:p>
            <a:r>
              <a:rPr lang="en-US"/>
              <a:t>We will see how an RNN can effectively predict when to buy or sell stocks.</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Inventing the RNN: example with math</a:t>
            </a:r>
            <a:endParaRPr lang="en-US" altLang="zh-CN"/>
          </a:p>
        </p:txBody>
      </p:sp>
      <p:pic>
        <p:nvPicPr>
          <p:cNvPr id="4" name="Picture 3"/>
          <p:cNvPicPr>
            <a:picLocks noChangeAspect="1"/>
          </p:cNvPicPr>
          <p:nvPr/>
        </p:nvPicPr>
        <p:blipFill>
          <a:blip r:embed="rId1"/>
          <a:stretch>
            <a:fillRect/>
          </a:stretch>
        </p:blipFill>
        <p:spPr>
          <a:xfrm>
            <a:off x="1374775" y="2558415"/>
            <a:ext cx="4343400" cy="4076700"/>
          </a:xfrm>
          <a:prstGeom prst="rect">
            <a:avLst/>
          </a:prstGeom>
        </p:spPr>
      </p:pic>
      <p:pic>
        <p:nvPicPr>
          <p:cNvPr id="6" name="Picture 5"/>
          <p:cNvPicPr>
            <a:picLocks noChangeAspect="1"/>
          </p:cNvPicPr>
          <p:nvPr/>
        </p:nvPicPr>
        <p:blipFill>
          <a:blip r:embed="rId2"/>
          <a:stretch>
            <a:fillRect/>
          </a:stretch>
        </p:blipFill>
        <p:spPr>
          <a:xfrm>
            <a:off x="1374775" y="1542415"/>
            <a:ext cx="4635500" cy="1016000"/>
          </a:xfrm>
          <a:prstGeom prst="rect">
            <a:avLst/>
          </a:prstGeom>
        </p:spPr>
      </p:pic>
      <p:pic>
        <p:nvPicPr>
          <p:cNvPr id="13" name="Picture 12"/>
          <p:cNvPicPr>
            <a:picLocks noChangeAspect="1"/>
          </p:cNvPicPr>
          <p:nvPr/>
        </p:nvPicPr>
        <p:blipFill>
          <a:blip r:embed="rId3"/>
          <a:stretch>
            <a:fillRect/>
          </a:stretch>
        </p:blipFill>
        <p:spPr>
          <a:xfrm>
            <a:off x="6965315" y="1283335"/>
            <a:ext cx="4635500" cy="5201920"/>
          </a:xfrm>
          <a:prstGeom prst="rect">
            <a:avLst/>
          </a:prstGeom>
        </p:spPr>
      </p:pic>
      <p:sp>
        <p:nvSpPr>
          <p:cNvPr id="12" name="Bent Arrow 11"/>
          <p:cNvSpPr/>
          <p:nvPr/>
        </p:nvSpPr>
        <p:spPr>
          <a:xfrm flipH="1">
            <a:off x="5453380" y="3009265"/>
            <a:ext cx="4074795" cy="107950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Inventing the RNN: example with math</a:t>
            </a:r>
            <a:endParaRPr lang="en-US"/>
          </a:p>
        </p:txBody>
      </p:sp>
      <p:pic>
        <p:nvPicPr>
          <p:cNvPr id="6" name="Picture 5"/>
          <p:cNvPicPr>
            <a:picLocks noChangeAspect="1"/>
          </p:cNvPicPr>
          <p:nvPr/>
        </p:nvPicPr>
        <p:blipFill>
          <a:blip r:embed="rId1"/>
          <a:stretch>
            <a:fillRect/>
          </a:stretch>
        </p:blipFill>
        <p:spPr>
          <a:xfrm>
            <a:off x="1374775" y="1542415"/>
            <a:ext cx="4635500" cy="1016000"/>
          </a:xfrm>
          <a:prstGeom prst="rect">
            <a:avLst/>
          </a:prstGeom>
        </p:spPr>
      </p:pic>
      <p:pic>
        <p:nvPicPr>
          <p:cNvPr id="13" name="Picture 12"/>
          <p:cNvPicPr>
            <a:picLocks noChangeAspect="1"/>
          </p:cNvPicPr>
          <p:nvPr/>
        </p:nvPicPr>
        <p:blipFill>
          <a:blip r:embed="rId2"/>
          <a:stretch>
            <a:fillRect/>
          </a:stretch>
        </p:blipFill>
        <p:spPr>
          <a:xfrm>
            <a:off x="6965315" y="1320165"/>
            <a:ext cx="4635500" cy="5201920"/>
          </a:xfrm>
          <a:prstGeom prst="rect">
            <a:avLst/>
          </a:prstGeom>
        </p:spPr>
      </p:pic>
      <p:sp>
        <p:nvSpPr>
          <p:cNvPr id="12" name="Bent Arrow 11"/>
          <p:cNvSpPr/>
          <p:nvPr/>
        </p:nvSpPr>
        <p:spPr>
          <a:xfrm flipH="1">
            <a:off x="5453380" y="3009265"/>
            <a:ext cx="4074795" cy="107950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solidFill>
                <a:schemeClr val="tx1"/>
              </a:solidFill>
            </a:endParaRPr>
          </a:p>
        </p:txBody>
      </p:sp>
      <p:pic>
        <p:nvPicPr>
          <p:cNvPr id="3" name="Picture 2"/>
          <p:cNvPicPr>
            <a:picLocks noChangeAspect="1"/>
          </p:cNvPicPr>
          <p:nvPr/>
        </p:nvPicPr>
        <p:blipFill>
          <a:blip r:embed="rId3"/>
          <a:stretch>
            <a:fillRect/>
          </a:stretch>
        </p:blipFill>
        <p:spPr>
          <a:xfrm>
            <a:off x="1671955" y="2558415"/>
            <a:ext cx="3781425" cy="409194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Inventing the RNN: example with math</a:t>
            </a:r>
            <a:endParaRPr lang="en-US"/>
          </a:p>
        </p:txBody>
      </p:sp>
      <p:pic>
        <p:nvPicPr>
          <p:cNvPr id="6" name="Picture 5"/>
          <p:cNvPicPr>
            <a:picLocks noChangeAspect="1"/>
          </p:cNvPicPr>
          <p:nvPr/>
        </p:nvPicPr>
        <p:blipFill>
          <a:blip r:embed="rId1"/>
          <a:stretch>
            <a:fillRect/>
          </a:stretch>
        </p:blipFill>
        <p:spPr>
          <a:xfrm>
            <a:off x="1374775" y="1542415"/>
            <a:ext cx="4635500" cy="1016000"/>
          </a:xfrm>
          <a:prstGeom prst="rect">
            <a:avLst/>
          </a:prstGeom>
        </p:spPr>
      </p:pic>
      <p:pic>
        <p:nvPicPr>
          <p:cNvPr id="13" name="Picture 12"/>
          <p:cNvPicPr>
            <a:picLocks noChangeAspect="1"/>
          </p:cNvPicPr>
          <p:nvPr/>
        </p:nvPicPr>
        <p:blipFill>
          <a:blip r:embed="rId2"/>
          <a:stretch>
            <a:fillRect/>
          </a:stretch>
        </p:blipFill>
        <p:spPr>
          <a:xfrm>
            <a:off x="6965315" y="1338580"/>
            <a:ext cx="4635500" cy="5201920"/>
          </a:xfrm>
          <a:prstGeom prst="rect">
            <a:avLst/>
          </a:prstGeom>
        </p:spPr>
      </p:pic>
      <p:sp>
        <p:nvSpPr>
          <p:cNvPr id="12" name="Bent Arrow 11"/>
          <p:cNvSpPr/>
          <p:nvPr/>
        </p:nvSpPr>
        <p:spPr>
          <a:xfrm flipH="1">
            <a:off x="5453380" y="3009265"/>
            <a:ext cx="4074795" cy="107950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solidFill>
                <a:schemeClr val="tx1"/>
              </a:solidFill>
            </a:endParaRPr>
          </a:p>
        </p:txBody>
      </p:sp>
      <p:pic>
        <p:nvPicPr>
          <p:cNvPr id="4" name="Picture 3"/>
          <p:cNvPicPr>
            <a:picLocks noChangeAspect="1"/>
          </p:cNvPicPr>
          <p:nvPr/>
        </p:nvPicPr>
        <p:blipFill>
          <a:blip r:embed="rId3"/>
          <a:stretch>
            <a:fillRect/>
          </a:stretch>
        </p:blipFill>
        <p:spPr>
          <a:xfrm>
            <a:off x="1746885" y="2736850"/>
            <a:ext cx="3528060" cy="39052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Recap</a:t>
            </a:r>
            <a:endParaRPr lang="en-US"/>
          </a:p>
        </p:txBody>
      </p:sp>
      <p:sp>
        <p:nvSpPr>
          <p:cNvPr id="3" name="Content Placeholder 2"/>
          <p:cNvSpPr>
            <a:spLocks noGrp="1"/>
          </p:cNvSpPr>
          <p:nvPr>
            <p:ph idx="1"/>
          </p:nvPr>
        </p:nvSpPr>
        <p:spPr/>
        <p:txBody>
          <a:bodyPr/>
          <a:p>
            <a:r>
              <a:rPr lang="en-US"/>
              <a:t>MLPs</a:t>
            </a:r>
            <a:endParaRPr lang="en-US"/>
          </a:p>
          <a:p>
            <a:endParaRPr lang="en-US"/>
          </a:p>
          <a:p>
            <a:r>
              <a:rPr lang="en-US"/>
              <a:t>CNNs</a:t>
            </a:r>
            <a:endParaRPr lang="en-US"/>
          </a:p>
          <a:p>
            <a:endParaRPr lang="en-US"/>
          </a:p>
          <a:p>
            <a:r>
              <a:rPr lang="en-US"/>
              <a:t>They all take in a fixed input and output a fixed output.</a:t>
            </a:r>
            <a:endParaRPr lang="en-US"/>
          </a:p>
          <a:p>
            <a:endParaRPr lang="en-US"/>
          </a:p>
          <a:p>
            <a:r>
              <a:rPr lang="en-US"/>
              <a:t>What if we want the input to change in size.</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Inventing the RNN: example with math</a:t>
            </a:r>
            <a:endParaRPr lang="en-US"/>
          </a:p>
        </p:txBody>
      </p:sp>
      <p:pic>
        <p:nvPicPr>
          <p:cNvPr id="5" name="Picture 4"/>
          <p:cNvPicPr>
            <a:picLocks noChangeAspect="1"/>
          </p:cNvPicPr>
          <p:nvPr/>
        </p:nvPicPr>
        <p:blipFill>
          <a:blip r:embed="rId1"/>
          <a:stretch>
            <a:fillRect/>
          </a:stretch>
        </p:blipFill>
        <p:spPr>
          <a:xfrm>
            <a:off x="1040765" y="1691005"/>
            <a:ext cx="10680065" cy="470979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t>Inventing the RNN: example with math</a:t>
            </a:r>
            <a:endParaRPr lang="en-US"/>
          </a:p>
        </p:txBody>
      </p:sp>
      <p:sp>
        <p:nvSpPr>
          <p:cNvPr id="5" name="Content Placeholder 4"/>
          <p:cNvSpPr/>
          <p:nvPr>
            <p:ph idx="1"/>
          </p:nvPr>
        </p:nvSpPr>
        <p:spPr/>
        <p:txBody>
          <a:bodyPr>
            <a:normAutofit lnSpcReduction="10000"/>
          </a:bodyPr>
          <a:p>
            <a:r>
              <a:rPr lang="en-US"/>
              <a:t>Now we go back to the hidden states. Can you try to see what hx1, hx2 are?</a:t>
            </a:r>
            <a:endParaRPr lang="en-US"/>
          </a:p>
          <a:p>
            <a:endParaRPr lang="en-US"/>
          </a:p>
          <a:p>
            <a:r>
              <a:rPr lang="en-US"/>
              <a:t>hx1: difference between previous day and today</a:t>
            </a:r>
            <a:endParaRPr lang="en-US"/>
          </a:p>
          <a:p>
            <a:r>
              <a:rPr lang="en-US"/>
              <a:t>hx2: current day price</a:t>
            </a:r>
            <a:endParaRPr lang="en-US"/>
          </a:p>
          <a:p>
            <a:endParaRPr lang="en-US"/>
          </a:p>
          <a:p>
            <a:r>
              <a:rPr lang="en-US"/>
              <a:t>In practice, the hidden states can be anything and any size (how many numbers), and they are trained to represent different things (often way more complex than the example given).</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t>Different types of RNNs</a:t>
            </a:r>
            <a:endParaRPr lang="en-US"/>
          </a:p>
        </p:txBody>
      </p:sp>
      <p:pic>
        <p:nvPicPr>
          <p:cNvPr id="6" name="Content Placeholder 5"/>
          <p:cNvPicPr>
            <a:picLocks noChangeAspect="1"/>
          </p:cNvPicPr>
          <p:nvPr>
            <p:ph idx="1"/>
          </p:nvPr>
        </p:nvPicPr>
        <p:blipFill>
          <a:blip r:embed="rId1"/>
          <a:stretch>
            <a:fillRect/>
          </a:stretch>
        </p:blipFill>
        <p:spPr>
          <a:xfrm>
            <a:off x="369570" y="1905635"/>
            <a:ext cx="11452860" cy="4705350"/>
          </a:xfrm>
          <a:prstGeom prst="rect">
            <a:avLst/>
          </a:prstGeom>
        </p:spPr>
      </p:pic>
      <p:sp>
        <p:nvSpPr>
          <p:cNvPr id="7" name="Text Box 6"/>
          <p:cNvSpPr txBox="1"/>
          <p:nvPr/>
        </p:nvSpPr>
        <p:spPr>
          <a:xfrm>
            <a:off x="6768465" y="6554470"/>
            <a:ext cx="2438400" cy="368300"/>
          </a:xfrm>
          <a:prstGeom prst="rect">
            <a:avLst/>
          </a:prstGeom>
          <a:noFill/>
        </p:spPr>
        <p:txBody>
          <a:bodyPr wrap="none" rtlCol="0">
            <a:spAutoFit/>
          </a:bodyPr>
          <a:p>
            <a:r>
              <a:rPr lang="en-US"/>
              <a:t>source: Python Geeks</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t>Different types of RNNs: One to One</a:t>
            </a:r>
            <a:endParaRPr lang="en-US"/>
          </a:p>
        </p:txBody>
      </p:sp>
      <p:sp>
        <p:nvSpPr>
          <p:cNvPr id="7" name="Text Box 6"/>
          <p:cNvSpPr txBox="1"/>
          <p:nvPr/>
        </p:nvSpPr>
        <p:spPr>
          <a:xfrm>
            <a:off x="6768465" y="6554470"/>
            <a:ext cx="2438400" cy="368300"/>
          </a:xfrm>
          <a:prstGeom prst="rect">
            <a:avLst/>
          </a:prstGeom>
          <a:noFill/>
        </p:spPr>
        <p:txBody>
          <a:bodyPr wrap="none" rtlCol="0">
            <a:spAutoFit/>
          </a:bodyPr>
          <a:p>
            <a:r>
              <a:rPr lang="en-US"/>
              <a:t>source: Python Geeks</a:t>
            </a:r>
            <a:endParaRPr lang="en-US"/>
          </a:p>
        </p:txBody>
      </p:sp>
      <p:sp>
        <p:nvSpPr>
          <p:cNvPr id="3" name="Content Placeholder 2"/>
          <p:cNvSpPr/>
          <p:nvPr>
            <p:ph idx="1"/>
          </p:nvPr>
        </p:nvSpPr>
        <p:spPr/>
        <p:txBody>
          <a:bodyPr/>
          <a:p>
            <a:r>
              <a:rPr lang="en-US"/>
              <a:t>Just your normal MLP or CNN</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t>Different types of RNNs: One to Many</a:t>
            </a:r>
            <a:endParaRPr lang="en-US"/>
          </a:p>
        </p:txBody>
      </p:sp>
      <p:sp>
        <p:nvSpPr>
          <p:cNvPr id="3" name="Content Placeholder 2"/>
          <p:cNvSpPr/>
          <p:nvPr>
            <p:ph idx="1"/>
          </p:nvPr>
        </p:nvSpPr>
        <p:spPr/>
        <p:txBody>
          <a:bodyPr/>
          <a:p>
            <a:r>
              <a:rPr lang="en-US"/>
              <a:t>Takes in a fixed input, outputs a sequence of things</a:t>
            </a:r>
            <a:endParaRPr lang="en-US"/>
          </a:p>
          <a:p>
            <a:r>
              <a:rPr lang="en-US"/>
              <a:t>Used for things like image captioning</a:t>
            </a:r>
            <a:endParaRPr lang="en-US"/>
          </a:p>
        </p:txBody>
      </p:sp>
      <p:pic>
        <p:nvPicPr>
          <p:cNvPr id="4" name="Picture 3"/>
          <p:cNvPicPr>
            <a:picLocks noChangeAspect="1"/>
          </p:cNvPicPr>
          <p:nvPr/>
        </p:nvPicPr>
        <p:blipFill>
          <a:blip r:embed="rId1"/>
          <a:stretch>
            <a:fillRect/>
          </a:stretch>
        </p:blipFill>
        <p:spPr>
          <a:xfrm>
            <a:off x="1568450" y="2898775"/>
            <a:ext cx="8529955" cy="365569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t>Different types of RNNs: Many to One</a:t>
            </a:r>
            <a:endParaRPr lang="en-US"/>
          </a:p>
        </p:txBody>
      </p:sp>
      <p:sp>
        <p:nvSpPr>
          <p:cNvPr id="3" name="Content Placeholder 2"/>
          <p:cNvSpPr/>
          <p:nvPr>
            <p:ph idx="1"/>
          </p:nvPr>
        </p:nvSpPr>
        <p:spPr>
          <a:xfrm>
            <a:off x="838200" y="1825625"/>
            <a:ext cx="4171950" cy="4351655"/>
          </a:xfrm>
        </p:spPr>
        <p:txBody>
          <a:bodyPr/>
          <a:p>
            <a:r>
              <a:rPr lang="en-US"/>
              <a:t>Takes in a sequence of inputs, outputs one thing</a:t>
            </a:r>
            <a:endParaRPr lang="en-US"/>
          </a:p>
          <a:p>
            <a:r>
              <a:rPr lang="en-US"/>
              <a:t>Application: Emotion detection from text, spam/scam detection</a:t>
            </a:r>
            <a:endParaRPr lang="en-US"/>
          </a:p>
        </p:txBody>
      </p:sp>
      <p:pic>
        <p:nvPicPr>
          <p:cNvPr id="4" name="Picture 3"/>
          <p:cNvPicPr>
            <a:picLocks noChangeAspect="1"/>
          </p:cNvPicPr>
          <p:nvPr/>
        </p:nvPicPr>
        <p:blipFill>
          <a:blip r:embed="rId1"/>
          <a:stretch>
            <a:fillRect/>
          </a:stretch>
        </p:blipFill>
        <p:spPr>
          <a:xfrm>
            <a:off x="6132830" y="1452880"/>
            <a:ext cx="5028565" cy="562546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t>Different types of RNNs: Many to Many</a:t>
            </a:r>
            <a:endParaRPr lang="en-US"/>
          </a:p>
        </p:txBody>
      </p:sp>
      <p:sp>
        <p:nvSpPr>
          <p:cNvPr id="3" name="Content Placeholder 2"/>
          <p:cNvSpPr/>
          <p:nvPr>
            <p:ph idx="1"/>
          </p:nvPr>
        </p:nvSpPr>
        <p:spPr/>
        <p:txBody>
          <a:bodyPr/>
          <a:p>
            <a:r>
              <a:rPr lang="en-US"/>
              <a:t>Inputs a sequence of many elements, outputs a sequence</a:t>
            </a:r>
            <a:endParaRPr lang="en-US"/>
          </a:p>
          <a:p>
            <a:r>
              <a:rPr lang="en-US"/>
              <a:t>Example application: translation (though we do not use RNNs nowdays because transformers are way better)</a:t>
            </a:r>
            <a:endParaRPr lang="en-US"/>
          </a:p>
          <a:p>
            <a:endParaRPr lang="en-US"/>
          </a:p>
          <a:p>
            <a:endParaRPr lang="en-US"/>
          </a:p>
        </p:txBody>
      </p:sp>
      <p:pic>
        <p:nvPicPr>
          <p:cNvPr id="5" name="Picture 4"/>
          <p:cNvPicPr>
            <a:picLocks noChangeAspect="1"/>
          </p:cNvPicPr>
          <p:nvPr/>
        </p:nvPicPr>
        <p:blipFill>
          <a:blip r:embed="rId1"/>
          <a:stretch>
            <a:fillRect/>
          </a:stretch>
        </p:blipFill>
        <p:spPr>
          <a:xfrm>
            <a:off x="1835150" y="3263900"/>
            <a:ext cx="8521700" cy="35941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Deeeeeep Networks!</a:t>
            </a:r>
            <a:endParaRPr lang="en-US"/>
          </a:p>
        </p:txBody>
      </p:sp>
      <p:sp>
        <p:nvSpPr>
          <p:cNvPr id="3" name="Content Placeholder 2"/>
          <p:cNvSpPr>
            <a:spLocks noGrp="1"/>
          </p:cNvSpPr>
          <p:nvPr>
            <p:ph idx="1"/>
          </p:nvPr>
        </p:nvSpPr>
        <p:spPr/>
        <p:txBody>
          <a:bodyPr/>
          <a:p>
            <a:r>
              <a:rPr lang="en-US"/>
              <a:t>We can also have multiple layers of hidden states, just like how we can add hidden layers in MLPs:</a:t>
            </a:r>
            <a:endParaRPr lang="en-US"/>
          </a:p>
          <a:p>
            <a:pPr marL="0" indent="0">
              <a:buNone/>
            </a:pPr>
            <a:endParaRPr lang="en-US"/>
          </a:p>
        </p:txBody>
      </p:sp>
      <p:pic>
        <p:nvPicPr>
          <p:cNvPr id="4" name="Picture 3"/>
          <p:cNvPicPr>
            <a:picLocks noChangeAspect="1"/>
          </p:cNvPicPr>
          <p:nvPr/>
        </p:nvPicPr>
        <p:blipFill>
          <a:blip r:embed="rId1"/>
          <a:stretch>
            <a:fillRect/>
          </a:stretch>
        </p:blipFill>
        <p:spPr>
          <a:xfrm>
            <a:off x="2338070" y="2682875"/>
            <a:ext cx="7515225" cy="3851910"/>
          </a:xfrm>
          <a:prstGeom prst="rect">
            <a:avLst/>
          </a:prstGeom>
        </p:spPr>
      </p:pic>
      <p:sp>
        <p:nvSpPr>
          <p:cNvPr id="5" name="Text Box 4"/>
          <p:cNvSpPr txBox="1"/>
          <p:nvPr/>
        </p:nvSpPr>
        <p:spPr>
          <a:xfrm>
            <a:off x="5104765" y="6489700"/>
            <a:ext cx="6238875" cy="368300"/>
          </a:xfrm>
          <a:prstGeom prst="rect">
            <a:avLst/>
          </a:prstGeom>
          <a:noFill/>
        </p:spPr>
        <p:txBody>
          <a:bodyPr wrap="none" rtlCol="0">
            <a:spAutoFit/>
          </a:bodyPr>
          <a:p>
            <a:pPr algn="l"/>
            <a:r>
              <a:rPr lang="en-US"/>
              <a:t>source: https://www.youtube.com/watch?v=xCGidAeyS4M</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Tasks</a:t>
            </a:r>
            <a:endParaRPr lang="en-US"/>
          </a:p>
        </p:txBody>
      </p:sp>
      <p:sp>
        <p:nvSpPr>
          <p:cNvPr id="3" name="Content Placeholder 2"/>
          <p:cNvSpPr>
            <a:spLocks noGrp="1"/>
          </p:cNvSpPr>
          <p:nvPr>
            <p:ph idx="1"/>
          </p:nvPr>
        </p:nvSpPr>
        <p:spPr/>
        <p:txBody>
          <a:bodyPr>
            <a:normAutofit lnSpcReduction="10000"/>
          </a:bodyPr>
          <a:p>
            <a:r>
              <a:rPr lang="en-US"/>
              <a:t>Or what if we want to detect emotion from a sentence like:</a:t>
            </a:r>
            <a:endParaRPr lang="en-US"/>
          </a:p>
          <a:p>
            <a:endParaRPr lang="en-US"/>
          </a:p>
          <a:p>
            <a:r>
              <a:rPr lang="en-US"/>
              <a:t>“Yay that was fun!”</a:t>
            </a:r>
            <a:endParaRPr lang="en-US"/>
          </a:p>
          <a:p>
            <a:endParaRPr lang="en-US"/>
          </a:p>
          <a:p>
            <a:r>
              <a:rPr lang="en-US"/>
              <a:t>first we need to know how to input this sentence.</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Tasks</a:t>
            </a:r>
            <a:endParaRPr lang="en-US"/>
          </a:p>
        </p:txBody>
      </p:sp>
      <p:sp>
        <p:nvSpPr>
          <p:cNvPr id="3" name="Content Placeholder 2"/>
          <p:cNvSpPr>
            <a:spLocks noGrp="1"/>
          </p:cNvSpPr>
          <p:nvPr>
            <p:ph idx="1"/>
          </p:nvPr>
        </p:nvSpPr>
        <p:spPr>
          <a:xfrm>
            <a:off x="382905" y="1691005"/>
            <a:ext cx="6122035" cy="4351655"/>
          </a:xfrm>
        </p:spPr>
        <p:txBody>
          <a:bodyPr>
            <a:normAutofit fontScale="90000" lnSpcReduction="10000"/>
          </a:bodyPr>
          <a:p>
            <a:r>
              <a:rPr lang="en-US"/>
              <a:t>Or what if we want to detect emotion from a sentence like:</a:t>
            </a:r>
            <a:endParaRPr lang="en-US"/>
          </a:p>
          <a:p>
            <a:r>
              <a:rPr lang="en-US"/>
              <a:t>“Yay that was fun!”</a:t>
            </a:r>
            <a:endParaRPr lang="en-US"/>
          </a:p>
          <a:p>
            <a:endParaRPr lang="en-US"/>
          </a:p>
          <a:p>
            <a:endParaRPr lang="en-US"/>
          </a:p>
          <a:p>
            <a:r>
              <a:rPr lang="en-US"/>
              <a:t>first we need to know how to input this sentence:</a:t>
            </a:r>
            <a:endParaRPr lang="en-US"/>
          </a:p>
          <a:p>
            <a:endParaRPr lang="en-US"/>
          </a:p>
          <a:p>
            <a:r>
              <a:rPr lang="en-US"/>
              <a:t>We can assign each word a number (details coming soon!), and use 4 inputs for the sentence!</a:t>
            </a:r>
            <a:endParaRPr lang="en-US"/>
          </a:p>
        </p:txBody>
      </p:sp>
      <p:pic>
        <p:nvPicPr>
          <p:cNvPr id="4" name="Picture 3"/>
          <p:cNvPicPr>
            <a:picLocks noChangeAspect="1"/>
          </p:cNvPicPr>
          <p:nvPr/>
        </p:nvPicPr>
        <p:blipFill>
          <a:blip r:embed="rId1"/>
          <a:stretch>
            <a:fillRect/>
          </a:stretch>
        </p:blipFill>
        <p:spPr>
          <a:xfrm>
            <a:off x="7076440" y="1356995"/>
            <a:ext cx="6520180" cy="4143375"/>
          </a:xfrm>
          <a:prstGeom prst="rect">
            <a:avLst/>
          </a:prstGeom>
        </p:spPr>
      </p:pic>
      <p:sp>
        <p:nvSpPr>
          <p:cNvPr id="5" name="Text Box 4"/>
          <p:cNvSpPr txBox="1"/>
          <p:nvPr/>
        </p:nvSpPr>
        <p:spPr>
          <a:xfrm>
            <a:off x="7954645" y="2321560"/>
            <a:ext cx="653415" cy="429895"/>
          </a:xfrm>
          <a:prstGeom prst="rect">
            <a:avLst/>
          </a:prstGeom>
          <a:noFill/>
        </p:spPr>
        <p:txBody>
          <a:bodyPr wrap="none" rtlCol="0">
            <a:spAutoFit/>
          </a:bodyPr>
          <a:p>
            <a:r>
              <a:rPr lang="en-US" sz="2200">
                <a:highlight>
                  <a:srgbClr val="00FFFF"/>
                </a:highlight>
              </a:rPr>
              <a:t>Yay</a:t>
            </a:r>
            <a:endParaRPr lang="en-US" sz="2200">
              <a:highlight>
                <a:srgbClr val="00FFFF"/>
              </a:highlight>
            </a:endParaRPr>
          </a:p>
        </p:txBody>
      </p:sp>
      <p:sp>
        <p:nvSpPr>
          <p:cNvPr id="6" name="Text Box 5"/>
          <p:cNvSpPr txBox="1"/>
          <p:nvPr/>
        </p:nvSpPr>
        <p:spPr>
          <a:xfrm>
            <a:off x="7912735" y="3071495"/>
            <a:ext cx="737235" cy="429895"/>
          </a:xfrm>
          <a:prstGeom prst="rect">
            <a:avLst/>
          </a:prstGeom>
          <a:noFill/>
        </p:spPr>
        <p:txBody>
          <a:bodyPr wrap="none" rtlCol="0">
            <a:spAutoFit/>
          </a:bodyPr>
          <a:p>
            <a:r>
              <a:rPr lang="en-US" sz="2200">
                <a:highlight>
                  <a:srgbClr val="00FFFF"/>
                </a:highlight>
              </a:rPr>
              <a:t>That</a:t>
            </a:r>
            <a:endParaRPr lang="en-US" sz="2200">
              <a:highlight>
                <a:srgbClr val="00FFFF"/>
              </a:highlight>
            </a:endParaRPr>
          </a:p>
        </p:txBody>
      </p:sp>
      <p:sp>
        <p:nvSpPr>
          <p:cNvPr id="7" name="Text Box 6"/>
          <p:cNvSpPr txBox="1"/>
          <p:nvPr/>
        </p:nvSpPr>
        <p:spPr>
          <a:xfrm>
            <a:off x="7877175" y="3821430"/>
            <a:ext cx="730885" cy="429895"/>
          </a:xfrm>
          <a:prstGeom prst="rect">
            <a:avLst/>
          </a:prstGeom>
          <a:noFill/>
        </p:spPr>
        <p:txBody>
          <a:bodyPr wrap="none" rtlCol="0">
            <a:spAutoFit/>
          </a:bodyPr>
          <a:p>
            <a:r>
              <a:rPr lang="en-US" sz="2200">
                <a:highlight>
                  <a:srgbClr val="00FFFF"/>
                </a:highlight>
              </a:rPr>
              <a:t>Was</a:t>
            </a:r>
            <a:endParaRPr lang="en-US" sz="2200">
              <a:highlight>
                <a:srgbClr val="00FFFF"/>
              </a:highlight>
            </a:endParaRPr>
          </a:p>
        </p:txBody>
      </p:sp>
      <p:sp>
        <p:nvSpPr>
          <p:cNvPr id="8" name="Text Box 7"/>
          <p:cNvSpPr txBox="1"/>
          <p:nvPr/>
        </p:nvSpPr>
        <p:spPr>
          <a:xfrm>
            <a:off x="7953375" y="4571365"/>
            <a:ext cx="654685" cy="429895"/>
          </a:xfrm>
          <a:prstGeom prst="rect">
            <a:avLst/>
          </a:prstGeom>
          <a:noFill/>
        </p:spPr>
        <p:txBody>
          <a:bodyPr wrap="none" rtlCol="0">
            <a:spAutoFit/>
          </a:bodyPr>
          <a:p>
            <a:r>
              <a:rPr lang="en-US" sz="2200">
                <a:highlight>
                  <a:srgbClr val="00FFFF"/>
                </a:highlight>
              </a:rPr>
              <a:t>Fun</a:t>
            </a:r>
            <a:endParaRPr lang="en-US" sz="2200">
              <a:highlight>
                <a:srgbClr val="00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Tasks</a:t>
            </a:r>
            <a:endParaRPr lang="en-US"/>
          </a:p>
        </p:txBody>
      </p:sp>
      <p:sp>
        <p:nvSpPr>
          <p:cNvPr id="3" name="Content Placeholder 2"/>
          <p:cNvSpPr>
            <a:spLocks noGrp="1"/>
          </p:cNvSpPr>
          <p:nvPr>
            <p:ph idx="1"/>
          </p:nvPr>
        </p:nvSpPr>
        <p:spPr>
          <a:xfrm>
            <a:off x="382905" y="1691005"/>
            <a:ext cx="6122035" cy="4351655"/>
          </a:xfrm>
        </p:spPr>
        <p:txBody>
          <a:bodyPr>
            <a:normAutofit/>
          </a:bodyPr>
          <a:p>
            <a:r>
              <a:rPr lang="en-US"/>
              <a:t>But sentences can vary in length.</a:t>
            </a:r>
            <a:endParaRPr lang="en-US"/>
          </a:p>
          <a:p>
            <a:endParaRPr lang="en-US"/>
          </a:p>
          <a:p>
            <a:r>
              <a:rPr lang="en-US"/>
              <a:t>What do we do if we get:</a:t>
            </a:r>
            <a:br>
              <a:rPr lang="en-US"/>
            </a:br>
            <a:br>
              <a:rPr lang="en-US"/>
            </a:br>
            <a:r>
              <a:rPr lang="en-US">
                <a:sym typeface="+mn-ea"/>
              </a:rPr>
              <a:t>“I must declare that this particular experience proved to be an absolutely delightful and thoroughly entertaining endeavor that filled me with pure joy!”</a:t>
            </a:r>
            <a:endParaRPr lang="en-US"/>
          </a:p>
        </p:txBody>
      </p:sp>
      <p:pic>
        <p:nvPicPr>
          <p:cNvPr id="4" name="Picture 3"/>
          <p:cNvPicPr>
            <a:picLocks noChangeAspect="1"/>
          </p:cNvPicPr>
          <p:nvPr/>
        </p:nvPicPr>
        <p:blipFill>
          <a:blip r:embed="rId1"/>
          <a:stretch>
            <a:fillRect/>
          </a:stretch>
        </p:blipFill>
        <p:spPr>
          <a:xfrm>
            <a:off x="7076440" y="1356995"/>
            <a:ext cx="6520180" cy="4143375"/>
          </a:xfrm>
          <a:prstGeom prst="rect">
            <a:avLst/>
          </a:prstGeom>
        </p:spPr>
      </p:pic>
      <p:sp>
        <p:nvSpPr>
          <p:cNvPr id="5" name="Text Box 4"/>
          <p:cNvSpPr txBox="1"/>
          <p:nvPr/>
        </p:nvSpPr>
        <p:spPr>
          <a:xfrm>
            <a:off x="7954645" y="2321560"/>
            <a:ext cx="653415" cy="429895"/>
          </a:xfrm>
          <a:prstGeom prst="rect">
            <a:avLst/>
          </a:prstGeom>
          <a:noFill/>
        </p:spPr>
        <p:txBody>
          <a:bodyPr wrap="none" rtlCol="0">
            <a:spAutoFit/>
          </a:bodyPr>
          <a:p>
            <a:r>
              <a:rPr lang="en-US" sz="2200">
                <a:highlight>
                  <a:srgbClr val="00FFFF"/>
                </a:highlight>
              </a:rPr>
              <a:t>Yay</a:t>
            </a:r>
            <a:endParaRPr lang="en-US" sz="2200">
              <a:highlight>
                <a:srgbClr val="00FFFF"/>
              </a:highlight>
            </a:endParaRPr>
          </a:p>
        </p:txBody>
      </p:sp>
      <p:sp>
        <p:nvSpPr>
          <p:cNvPr id="6" name="Text Box 5"/>
          <p:cNvSpPr txBox="1"/>
          <p:nvPr/>
        </p:nvSpPr>
        <p:spPr>
          <a:xfrm>
            <a:off x="7912735" y="3071495"/>
            <a:ext cx="737235" cy="429895"/>
          </a:xfrm>
          <a:prstGeom prst="rect">
            <a:avLst/>
          </a:prstGeom>
          <a:noFill/>
        </p:spPr>
        <p:txBody>
          <a:bodyPr wrap="none" rtlCol="0">
            <a:spAutoFit/>
          </a:bodyPr>
          <a:p>
            <a:r>
              <a:rPr lang="en-US" sz="2200">
                <a:highlight>
                  <a:srgbClr val="00FFFF"/>
                </a:highlight>
              </a:rPr>
              <a:t>That</a:t>
            </a:r>
            <a:endParaRPr lang="en-US" sz="2200">
              <a:highlight>
                <a:srgbClr val="00FFFF"/>
              </a:highlight>
            </a:endParaRPr>
          </a:p>
        </p:txBody>
      </p:sp>
      <p:sp>
        <p:nvSpPr>
          <p:cNvPr id="7" name="Text Box 6"/>
          <p:cNvSpPr txBox="1"/>
          <p:nvPr/>
        </p:nvSpPr>
        <p:spPr>
          <a:xfrm>
            <a:off x="7877175" y="3821430"/>
            <a:ext cx="730885" cy="429895"/>
          </a:xfrm>
          <a:prstGeom prst="rect">
            <a:avLst/>
          </a:prstGeom>
          <a:noFill/>
        </p:spPr>
        <p:txBody>
          <a:bodyPr wrap="none" rtlCol="0">
            <a:spAutoFit/>
          </a:bodyPr>
          <a:p>
            <a:r>
              <a:rPr lang="en-US" sz="2200">
                <a:highlight>
                  <a:srgbClr val="00FFFF"/>
                </a:highlight>
              </a:rPr>
              <a:t>Was</a:t>
            </a:r>
            <a:endParaRPr lang="en-US" sz="2200">
              <a:highlight>
                <a:srgbClr val="00FFFF"/>
              </a:highlight>
            </a:endParaRPr>
          </a:p>
        </p:txBody>
      </p:sp>
      <p:sp>
        <p:nvSpPr>
          <p:cNvPr id="8" name="Text Box 7"/>
          <p:cNvSpPr txBox="1"/>
          <p:nvPr/>
        </p:nvSpPr>
        <p:spPr>
          <a:xfrm>
            <a:off x="7953375" y="4571365"/>
            <a:ext cx="654685" cy="429895"/>
          </a:xfrm>
          <a:prstGeom prst="rect">
            <a:avLst/>
          </a:prstGeom>
          <a:noFill/>
        </p:spPr>
        <p:txBody>
          <a:bodyPr wrap="none" rtlCol="0">
            <a:spAutoFit/>
          </a:bodyPr>
          <a:p>
            <a:r>
              <a:rPr lang="en-US" sz="2200">
                <a:highlight>
                  <a:srgbClr val="00FFFF"/>
                </a:highlight>
              </a:rPr>
              <a:t>Fun</a:t>
            </a:r>
            <a:endParaRPr lang="en-US" sz="2200">
              <a:highlight>
                <a:srgbClr val="00FFFF"/>
              </a:highlight>
            </a:endParaRPr>
          </a:p>
        </p:txBody>
      </p:sp>
      <p:sp>
        <p:nvSpPr>
          <p:cNvPr id="9" name="Text Box 8"/>
          <p:cNvSpPr txBox="1"/>
          <p:nvPr/>
        </p:nvSpPr>
        <p:spPr>
          <a:xfrm>
            <a:off x="7577455" y="5500370"/>
            <a:ext cx="1030605" cy="706755"/>
          </a:xfrm>
          <a:prstGeom prst="rect">
            <a:avLst/>
          </a:prstGeom>
          <a:noFill/>
        </p:spPr>
        <p:txBody>
          <a:bodyPr wrap="none" rtlCol="0">
            <a:spAutoFit/>
          </a:bodyPr>
          <a:p>
            <a:r>
              <a:rPr lang="en-US" sz="4000">
                <a:highlight>
                  <a:srgbClr val="00FFFF"/>
                </a:highlight>
              </a:rPr>
              <a:t>???</a:t>
            </a:r>
            <a:endParaRPr lang="en-US" sz="4000">
              <a:highlight>
                <a:srgbClr val="00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RNNs</a:t>
            </a:r>
            <a:endParaRPr lang="en-US"/>
          </a:p>
        </p:txBody>
      </p:sp>
      <p:sp>
        <p:nvSpPr>
          <p:cNvPr id="3" name="Content Placeholder 2"/>
          <p:cNvSpPr>
            <a:spLocks noGrp="1"/>
          </p:cNvSpPr>
          <p:nvPr>
            <p:ph idx="1"/>
          </p:nvPr>
        </p:nvSpPr>
        <p:spPr>
          <a:xfrm>
            <a:off x="978535" y="1691005"/>
            <a:ext cx="10516235" cy="4351655"/>
          </a:xfrm>
        </p:spPr>
        <p:txBody>
          <a:bodyPr>
            <a:normAutofit/>
          </a:bodyPr>
          <a:p>
            <a:r>
              <a:rPr lang="en-US"/>
              <a:t>This is what RNNs can do: deal with dynamic inputs and outputs</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Inventing the RNN</a:t>
            </a:r>
            <a:endParaRPr lang="en-US"/>
          </a:p>
        </p:txBody>
      </p:sp>
      <p:sp>
        <p:nvSpPr>
          <p:cNvPr id="3" name="Content Placeholder 2"/>
          <p:cNvSpPr>
            <a:spLocks noGrp="1"/>
          </p:cNvSpPr>
          <p:nvPr>
            <p:ph idx="1"/>
          </p:nvPr>
        </p:nvSpPr>
        <p:spPr>
          <a:xfrm>
            <a:off x="978535" y="1691005"/>
            <a:ext cx="10516235" cy="4351655"/>
          </a:xfrm>
        </p:spPr>
        <p:txBody>
          <a:bodyPr>
            <a:normAutofit/>
          </a:bodyPr>
          <a:p>
            <a:pPr marL="0" indent="0">
              <a:buNone/>
            </a:pPr>
            <a:r>
              <a:rPr lang="en-US"/>
              <a:t>Suppose you want to get rich by buying stock:</a:t>
            </a:r>
            <a:endParaRPr lang="en-US"/>
          </a:p>
          <a:p>
            <a:pPr marL="0" indent="0">
              <a:buNone/>
            </a:pPr>
            <a:endParaRPr lang="en-US"/>
          </a:p>
          <a:p>
            <a:pPr marL="0" indent="0">
              <a:buNone/>
            </a:pPr>
            <a:r>
              <a:rPr lang="en-US"/>
              <a:t>For each day, you want to predict to buy or sell.</a:t>
            </a:r>
            <a:endParaRPr lang="en-US"/>
          </a:p>
          <a:p>
            <a:pPr marL="0" indent="0">
              <a:buNone/>
            </a:pPr>
            <a:endParaRPr lang="en-US"/>
          </a:p>
          <a:p>
            <a:pPr marL="0" indent="0">
              <a:buNone/>
            </a:pPr>
            <a:r>
              <a:rPr lang="en-US"/>
              <a:t>We are going to oversimplify all the stock things in this example.</a:t>
            </a:r>
            <a:endParaRPr lang="en-US"/>
          </a:p>
          <a:p>
            <a:pPr marL="0" indent="0">
              <a:buNone/>
            </a:pP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Inventing the RNN</a:t>
            </a:r>
            <a:endParaRPr lang="en-US"/>
          </a:p>
        </p:txBody>
      </p:sp>
      <p:sp>
        <p:nvSpPr>
          <p:cNvPr id="3" name="Content Placeholder 2"/>
          <p:cNvSpPr>
            <a:spLocks noGrp="1"/>
          </p:cNvSpPr>
          <p:nvPr>
            <p:ph idx="1"/>
          </p:nvPr>
        </p:nvSpPr>
        <p:spPr>
          <a:xfrm>
            <a:off x="978535" y="1691005"/>
            <a:ext cx="10516235" cy="4351655"/>
          </a:xfrm>
        </p:spPr>
        <p:txBody>
          <a:bodyPr>
            <a:normAutofit/>
          </a:bodyPr>
          <a:p>
            <a:pPr marL="0" indent="0">
              <a:buNone/>
            </a:pPr>
            <a:r>
              <a:rPr lang="en-US"/>
              <a:t>Using what we have, we start with this network:</a:t>
            </a:r>
            <a:endParaRPr lang="en-US"/>
          </a:p>
          <a:p>
            <a:pPr marL="0" indent="0">
              <a:buNone/>
            </a:pPr>
            <a:endParaRPr lang="en-US"/>
          </a:p>
        </p:txBody>
      </p:sp>
      <p:pic>
        <p:nvPicPr>
          <p:cNvPr id="4" name="Picture 3"/>
          <p:cNvPicPr>
            <a:picLocks noChangeAspect="1"/>
          </p:cNvPicPr>
          <p:nvPr/>
        </p:nvPicPr>
        <p:blipFill>
          <a:blip r:embed="rId1"/>
          <a:stretch>
            <a:fillRect/>
          </a:stretch>
        </p:blipFill>
        <p:spPr>
          <a:xfrm>
            <a:off x="4743450" y="2260600"/>
            <a:ext cx="2705100" cy="45974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Inventing the RNN</a:t>
            </a:r>
            <a:endParaRPr lang="en-US"/>
          </a:p>
        </p:txBody>
      </p:sp>
      <p:sp>
        <p:nvSpPr>
          <p:cNvPr id="3" name="Content Placeholder 2"/>
          <p:cNvSpPr>
            <a:spLocks noGrp="1"/>
          </p:cNvSpPr>
          <p:nvPr>
            <p:ph idx="1"/>
          </p:nvPr>
        </p:nvSpPr>
        <p:spPr>
          <a:xfrm>
            <a:off x="978535" y="1691005"/>
            <a:ext cx="10516235" cy="5166995"/>
          </a:xfrm>
        </p:spPr>
        <p:txBody>
          <a:bodyPr>
            <a:normAutofit/>
          </a:bodyPr>
          <a:p>
            <a:pPr marL="0" indent="0">
              <a:buNone/>
            </a:pPr>
            <a:r>
              <a:rPr lang="en-US"/>
              <a:t>But of course it does a bad job! Consider these two cases:</a:t>
            </a: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r>
              <a:rPr lang="en-US"/>
              <a:t>The model gives the same prediction for the two spots, even though one is clearly growing and one’s falling!</a:t>
            </a:r>
            <a:endParaRPr lang="en-US"/>
          </a:p>
        </p:txBody>
      </p:sp>
      <p:pic>
        <p:nvPicPr>
          <p:cNvPr id="7" name="Picture 6"/>
          <p:cNvPicPr>
            <a:picLocks noChangeAspect="1"/>
          </p:cNvPicPr>
          <p:nvPr/>
        </p:nvPicPr>
        <p:blipFill>
          <a:blip r:embed="rId1"/>
          <a:stretch>
            <a:fillRect/>
          </a:stretch>
        </p:blipFill>
        <p:spPr>
          <a:xfrm>
            <a:off x="3382010" y="2268220"/>
            <a:ext cx="5427980" cy="3197860"/>
          </a:xfrm>
          <a:prstGeom prst="rect">
            <a:avLst/>
          </a:prstGeom>
        </p:spPr>
      </p:pic>
      <p:sp>
        <p:nvSpPr>
          <p:cNvPr id="8" name="Oval 7"/>
          <p:cNvSpPr/>
          <p:nvPr/>
        </p:nvSpPr>
        <p:spPr>
          <a:xfrm>
            <a:off x="5312410" y="3322955"/>
            <a:ext cx="429260" cy="427990"/>
          </a:xfrm>
          <a:prstGeom prst="ellipse">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Oval 8"/>
          <p:cNvSpPr/>
          <p:nvPr/>
        </p:nvSpPr>
        <p:spPr>
          <a:xfrm>
            <a:off x="7778750" y="3322955"/>
            <a:ext cx="429260" cy="427990"/>
          </a:xfrm>
          <a:prstGeom prst="ellipse">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4005</Words>
  <Application>WPS Presentation</Application>
  <PresentationFormat>Widescreen</PresentationFormat>
  <Paragraphs>181</Paragraphs>
  <Slides>27</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27</vt:i4>
      </vt:variant>
    </vt:vector>
  </HeadingPairs>
  <TitlesOfParts>
    <vt:vector size="40" baseType="lpstr">
      <vt:lpstr>Arial</vt:lpstr>
      <vt:lpstr>SimSun</vt:lpstr>
      <vt:lpstr>Wingdings</vt:lpstr>
      <vt:lpstr>Calibri Light</vt:lpstr>
      <vt:lpstr>Helvetica Neue</vt:lpstr>
      <vt:lpstr>Calibri</vt:lpstr>
      <vt:lpstr>Microsoft YaHei</vt:lpstr>
      <vt:lpstr>汉仪旗黑</vt:lpstr>
      <vt:lpstr>Arial Unicode MS</vt:lpstr>
      <vt:lpstr>SimSun</vt:lpstr>
      <vt:lpstr>宋体-简</vt:lpstr>
      <vt:lpstr>SimSun</vt:lpstr>
      <vt:lpstr>Office Theme</vt:lpstr>
      <vt:lpstr>Recurrent Neural Networks</vt:lpstr>
      <vt:lpstr>Recap</vt:lpstr>
      <vt:lpstr>Tasks</vt:lpstr>
      <vt:lpstr>Tasks</vt:lpstr>
      <vt:lpstr>Tasks</vt:lpstr>
      <vt:lpstr>RNNs</vt:lpstr>
      <vt:lpstr>Inventing the RNN</vt:lpstr>
      <vt:lpstr>Inventing the RNN</vt:lpstr>
      <vt:lpstr>Inventing the RNN</vt:lpstr>
      <vt:lpstr>Inventing the RNN</vt:lpstr>
      <vt:lpstr>Inventing the RNN</vt:lpstr>
      <vt:lpstr>Inventing the RNN</vt:lpstr>
      <vt:lpstr>Inventing the RNN</vt:lpstr>
      <vt:lpstr>Game of RNN-telephone</vt:lpstr>
      <vt:lpstr>Game of RNN-telephone</vt:lpstr>
      <vt:lpstr>Game of RNN-telephone</vt:lpstr>
      <vt:lpstr>Inventing the RNN: example with math</vt:lpstr>
      <vt:lpstr>Inventing the RNN: example with math</vt:lpstr>
      <vt:lpstr>Inventing the RNN: example with math</vt:lpstr>
      <vt:lpstr>Inventing the RNN: example with math</vt:lpstr>
      <vt:lpstr>Inventing the RNN: different types of RNNs</vt:lpstr>
      <vt:lpstr>Inventing the RNN: Deeeeeep Networks!</vt:lpstr>
      <vt:lpstr>Inventing the RNN: different types of RNNs</vt:lpstr>
      <vt:lpstr>Different types of RNNs: One to One</vt:lpstr>
      <vt:lpstr>Different types of RNNs: One to One</vt:lpstr>
      <vt:lpstr>Different types of RNNs: One to One</vt:lpstr>
      <vt:lpstr>Inventing the RNN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Recurrent Neural Networks</dc:title>
  <dc:creator>admin</dc:creator>
  <cp:lastModifiedBy>admin</cp:lastModifiedBy>
  <cp:revision>21</cp:revision>
  <dcterms:created xsi:type="dcterms:W3CDTF">2024-11-06T14:43:56Z</dcterms:created>
  <dcterms:modified xsi:type="dcterms:W3CDTF">2024-11-06T14:43:56Z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1033-5.7.3.8095</vt:lpwstr>
  </property>
</Properties>
</file>