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85" r:id="rId26"/>
    <p:sldId id="283" r:id="rId27"/>
    <p:sldId id="281" r:id="rId28"/>
    <p:sldId id="286" r:id="rId29"/>
    <p:sldId id="287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 Shao Xuan" initials="LS" lastIdx="1" clrIdx="0">
    <p:extLst>
      <p:ext uri="{19B8F6BF-5375-455C-9EA6-DF929625EA0E}">
        <p15:presenceInfo xmlns:p15="http://schemas.microsoft.com/office/powerpoint/2012/main" userId="c0ed6980c150b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 Shao Xuan" userId="c0ed6980c150b46b" providerId="LiveId" clId="{4D397438-17E0-49FE-A20F-68F753DC62EE}"/>
    <pc:docChg chg="custSel addSld delSld modSld sldOrd">
      <pc:chgData name="Luo Shao Xuan" userId="c0ed6980c150b46b" providerId="LiveId" clId="{4D397438-17E0-49FE-A20F-68F753DC62EE}" dt="2024-01-25T07:27:15.188" v="264"/>
      <pc:docMkLst>
        <pc:docMk/>
      </pc:docMkLst>
      <pc:sldChg chg="modAnim">
        <pc:chgData name="Luo Shao Xuan" userId="c0ed6980c150b46b" providerId="LiveId" clId="{4D397438-17E0-49FE-A20F-68F753DC62EE}" dt="2024-01-25T07:17:05.008" v="233"/>
        <pc:sldMkLst>
          <pc:docMk/>
          <pc:sldMk cId="528209754" sldId="259"/>
        </pc:sldMkLst>
      </pc:sldChg>
      <pc:sldChg chg="modSp mod modAnim">
        <pc:chgData name="Luo Shao Xuan" userId="c0ed6980c150b46b" providerId="LiveId" clId="{4D397438-17E0-49FE-A20F-68F753DC62EE}" dt="2024-01-25T07:17:32.728" v="234"/>
        <pc:sldMkLst>
          <pc:docMk/>
          <pc:sldMk cId="2779106665" sldId="260"/>
        </pc:sldMkLst>
        <pc:graphicFrameChg chg="mod modGraphic">
          <ac:chgData name="Luo Shao Xuan" userId="c0ed6980c150b46b" providerId="LiveId" clId="{4D397438-17E0-49FE-A20F-68F753DC62EE}" dt="2024-01-25T06:55:21.600" v="230" actId="20577"/>
          <ac:graphicFrameMkLst>
            <pc:docMk/>
            <pc:sldMk cId="2779106665" sldId="260"/>
            <ac:graphicFrameMk id="6" creationId="{0F5585C7-8CE8-73F9-9096-9A7B539B2C26}"/>
          </ac:graphicFrameMkLst>
        </pc:graphicFrameChg>
      </pc:sldChg>
      <pc:sldChg chg="modSp mod modAnim">
        <pc:chgData name="Luo Shao Xuan" userId="c0ed6980c150b46b" providerId="LiveId" clId="{4D397438-17E0-49FE-A20F-68F753DC62EE}" dt="2024-01-25T07:17:51.956" v="237"/>
        <pc:sldMkLst>
          <pc:docMk/>
          <pc:sldMk cId="3736068792" sldId="261"/>
        </pc:sldMkLst>
        <pc:spChg chg="mod">
          <ac:chgData name="Luo Shao Xuan" userId="c0ed6980c150b46b" providerId="LiveId" clId="{4D397438-17E0-49FE-A20F-68F753DC62EE}" dt="2024-01-25T07:17:43.586" v="235" actId="14100"/>
          <ac:spMkLst>
            <pc:docMk/>
            <pc:sldMk cId="3736068792" sldId="261"/>
            <ac:spMk id="11" creationId="{A461A29A-4340-C5D0-65A9-4A19DA5C5E47}"/>
          </ac:spMkLst>
        </pc:spChg>
      </pc:sldChg>
      <pc:sldChg chg="modAnim">
        <pc:chgData name="Luo Shao Xuan" userId="c0ed6980c150b46b" providerId="LiveId" clId="{4D397438-17E0-49FE-A20F-68F753DC62EE}" dt="2024-01-25T07:18:13.544" v="239"/>
        <pc:sldMkLst>
          <pc:docMk/>
          <pc:sldMk cId="560061707" sldId="264"/>
        </pc:sldMkLst>
      </pc:sldChg>
      <pc:sldChg chg="modSp mod modAnim">
        <pc:chgData name="Luo Shao Xuan" userId="c0ed6980c150b46b" providerId="LiveId" clId="{4D397438-17E0-49FE-A20F-68F753DC62EE}" dt="2024-01-25T07:18:30.118" v="242"/>
        <pc:sldMkLst>
          <pc:docMk/>
          <pc:sldMk cId="3257478369" sldId="265"/>
        </pc:sldMkLst>
        <pc:spChg chg="mod">
          <ac:chgData name="Luo Shao Xuan" userId="c0ed6980c150b46b" providerId="LiveId" clId="{4D397438-17E0-49FE-A20F-68F753DC62EE}" dt="2024-01-25T07:18:20.610" v="240" actId="14100"/>
          <ac:spMkLst>
            <pc:docMk/>
            <pc:sldMk cId="3257478369" sldId="265"/>
            <ac:spMk id="3" creationId="{0C3901F2-7557-75FA-5DA4-6FFB93957F69}"/>
          </ac:spMkLst>
        </pc:spChg>
      </pc:sldChg>
      <pc:sldChg chg="modAnim">
        <pc:chgData name="Luo Shao Xuan" userId="c0ed6980c150b46b" providerId="LiveId" clId="{4D397438-17E0-49FE-A20F-68F753DC62EE}" dt="2024-01-25T07:18:39.758" v="244"/>
        <pc:sldMkLst>
          <pc:docMk/>
          <pc:sldMk cId="2214500984" sldId="266"/>
        </pc:sldMkLst>
      </pc:sldChg>
      <pc:sldChg chg="modAnim">
        <pc:chgData name="Luo Shao Xuan" userId="c0ed6980c150b46b" providerId="LiveId" clId="{4D397438-17E0-49FE-A20F-68F753DC62EE}" dt="2024-01-25T07:19:05.015" v="248"/>
        <pc:sldMkLst>
          <pc:docMk/>
          <pc:sldMk cId="4040486853" sldId="267"/>
        </pc:sldMkLst>
      </pc:sldChg>
      <pc:sldChg chg="modAnim">
        <pc:chgData name="Luo Shao Xuan" userId="c0ed6980c150b46b" providerId="LiveId" clId="{4D397438-17E0-49FE-A20F-68F753DC62EE}" dt="2024-01-25T07:19:11.754" v="249"/>
        <pc:sldMkLst>
          <pc:docMk/>
          <pc:sldMk cId="2277501684" sldId="270"/>
        </pc:sldMkLst>
      </pc:sldChg>
      <pc:sldChg chg="modAnim">
        <pc:chgData name="Luo Shao Xuan" userId="c0ed6980c150b46b" providerId="LiveId" clId="{4D397438-17E0-49FE-A20F-68F753DC62EE}" dt="2024-01-25T07:19:16.624" v="250"/>
        <pc:sldMkLst>
          <pc:docMk/>
          <pc:sldMk cId="413266974" sldId="271"/>
        </pc:sldMkLst>
      </pc:sldChg>
      <pc:sldChg chg="modAnim">
        <pc:chgData name="Luo Shao Xuan" userId="c0ed6980c150b46b" providerId="LiveId" clId="{4D397438-17E0-49FE-A20F-68F753DC62EE}" dt="2024-01-25T07:19:24.535" v="252"/>
        <pc:sldMkLst>
          <pc:docMk/>
          <pc:sldMk cId="79277195" sldId="273"/>
        </pc:sldMkLst>
      </pc:sldChg>
      <pc:sldChg chg="modAnim">
        <pc:chgData name="Luo Shao Xuan" userId="c0ed6980c150b46b" providerId="LiveId" clId="{4D397438-17E0-49FE-A20F-68F753DC62EE}" dt="2024-01-25T07:19:27.886" v="253"/>
        <pc:sldMkLst>
          <pc:docMk/>
          <pc:sldMk cId="1672476889" sldId="274"/>
        </pc:sldMkLst>
      </pc:sldChg>
      <pc:sldChg chg="modSp mod modAnim">
        <pc:chgData name="Luo Shao Xuan" userId="c0ed6980c150b46b" providerId="LiveId" clId="{4D397438-17E0-49FE-A20F-68F753DC62EE}" dt="2024-01-25T07:19:40.340" v="256"/>
        <pc:sldMkLst>
          <pc:docMk/>
          <pc:sldMk cId="2735923924" sldId="275"/>
        </pc:sldMkLst>
        <pc:spChg chg="mod">
          <ac:chgData name="Luo Shao Xuan" userId="c0ed6980c150b46b" providerId="LiveId" clId="{4D397438-17E0-49FE-A20F-68F753DC62EE}" dt="2024-01-25T07:19:33.793" v="254" actId="14100"/>
          <ac:spMkLst>
            <pc:docMk/>
            <pc:sldMk cId="2735923924" sldId="275"/>
            <ac:spMk id="11" creationId="{A461A29A-4340-C5D0-65A9-4A19DA5C5E47}"/>
          </ac:spMkLst>
        </pc:spChg>
      </pc:sldChg>
      <pc:sldChg chg="modAnim">
        <pc:chgData name="Luo Shao Xuan" userId="c0ed6980c150b46b" providerId="LiveId" clId="{4D397438-17E0-49FE-A20F-68F753DC62EE}" dt="2024-01-25T07:19:46.674" v="257"/>
        <pc:sldMkLst>
          <pc:docMk/>
          <pc:sldMk cId="1660415901" sldId="276"/>
        </pc:sldMkLst>
      </pc:sldChg>
      <pc:sldChg chg="modAnim">
        <pc:chgData name="Luo Shao Xuan" userId="c0ed6980c150b46b" providerId="LiveId" clId="{4D397438-17E0-49FE-A20F-68F753DC62EE}" dt="2024-01-25T07:19:57.543" v="259"/>
        <pc:sldMkLst>
          <pc:docMk/>
          <pc:sldMk cId="3160082410" sldId="277"/>
        </pc:sldMkLst>
      </pc:sldChg>
      <pc:sldChg chg="modAnim">
        <pc:chgData name="Luo Shao Xuan" userId="c0ed6980c150b46b" providerId="LiveId" clId="{4D397438-17E0-49FE-A20F-68F753DC62EE}" dt="2024-01-25T07:20:04.482" v="260"/>
        <pc:sldMkLst>
          <pc:docMk/>
          <pc:sldMk cId="4131092033" sldId="278"/>
        </pc:sldMkLst>
      </pc:sldChg>
      <pc:sldChg chg="addSp delSp modSp add mod ord">
        <pc:chgData name="Luo Shao Xuan" userId="c0ed6980c150b46b" providerId="LiveId" clId="{4D397438-17E0-49FE-A20F-68F753DC62EE}" dt="2024-01-25T05:04:06.627" v="227" actId="1036"/>
        <pc:sldMkLst>
          <pc:docMk/>
          <pc:sldMk cId="601765385" sldId="279"/>
        </pc:sldMkLst>
        <pc:spChg chg="mod">
          <ac:chgData name="Luo Shao Xuan" userId="c0ed6980c150b46b" providerId="LiveId" clId="{4D397438-17E0-49FE-A20F-68F753DC62EE}" dt="2024-01-25T05:01:41.092" v="46" actId="20577"/>
          <ac:spMkLst>
            <pc:docMk/>
            <pc:sldMk cId="601765385" sldId="279"/>
            <ac:spMk id="2" creationId="{86148C95-CE49-41DD-7CF5-5EAF2D091644}"/>
          </ac:spMkLst>
        </pc:spChg>
        <pc:spChg chg="mod">
          <ac:chgData name="Luo Shao Xuan" userId="c0ed6980c150b46b" providerId="LiveId" clId="{4D397438-17E0-49FE-A20F-68F753DC62EE}" dt="2024-01-25T05:04:06.627" v="227" actId="1036"/>
          <ac:spMkLst>
            <pc:docMk/>
            <pc:sldMk cId="601765385" sldId="279"/>
            <ac:spMk id="3" creationId="{0C3901F2-7557-75FA-5DA4-6FFB93957F69}"/>
          </ac:spMkLst>
        </pc:spChg>
        <pc:graphicFrameChg chg="add mod modGraphic">
          <ac:chgData name="Luo Shao Xuan" userId="c0ed6980c150b46b" providerId="LiveId" clId="{4D397438-17E0-49FE-A20F-68F753DC62EE}" dt="2024-01-25T05:02:39.777" v="163" actId="14100"/>
          <ac:graphicFrameMkLst>
            <pc:docMk/>
            <pc:sldMk cId="601765385" sldId="279"/>
            <ac:graphicFrameMk id="4" creationId="{04DC2ADF-59D8-DB41-E7E5-47BAC245DBED}"/>
          </ac:graphicFrameMkLst>
        </pc:graphicFrameChg>
        <pc:picChg chg="del">
          <ac:chgData name="Luo Shao Xuan" userId="c0ed6980c150b46b" providerId="LiveId" clId="{4D397438-17E0-49FE-A20F-68F753DC62EE}" dt="2024-01-25T05:01:34.835" v="38" actId="478"/>
          <ac:picMkLst>
            <pc:docMk/>
            <pc:sldMk cId="601765385" sldId="279"/>
            <ac:picMk id="8" creationId="{F74BF88F-2BFE-9DD3-D5CA-03F261744291}"/>
          </ac:picMkLst>
        </pc:picChg>
      </pc:sldChg>
      <pc:sldChg chg="add del">
        <pc:chgData name="Luo Shao Xuan" userId="c0ed6980c150b46b" providerId="LiveId" clId="{4D397438-17E0-49FE-A20F-68F753DC62EE}" dt="2024-01-25T07:27:15.188" v="264"/>
        <pc:sldMkLst>
          <pc:docMk/>
          <pc:sldMk cId="2774754086" sldId="281"/>
        </pc:sldMkLst>
      </pc:sldChg>
      <pc:sldChg chg="addSp delSp add del setBg delDesignElem">
        <pc:chgData name="Luo Shao Xuan" userId="c0ed6980c150b46b" providerId="LiveId" clId="{4D397438-17E0-49FE-A20F-68F753DC62EE}" dt="2024-01-25T07:27:15.188" v="264"/>
        <pc:sldMkLst>
          <pc:docMk/>
          <pc:sldMk cId="457745559" sldId="283"/>
        </pc:sldMkLst>
        <pc:spChg chg="add del">
          <ac:chgData name="Luo Shao Xuan" userId="c0ed6980c150b46b" providerId="LiveId" clId="{4D397438-17E0-49FE-A20F-68F753DC62EE}" dt="2024-01-25T07:27:15.188" v="264"/>
          <ac:spMkLst>
            <pc:docMk/>
            <pc:sldMk cId="457745559" sldId="283"/>
            <ac:spMk id="47" creationId="{FBDCECDC-EEE3-4128-AA5E-82A8C08796E8}"/>
          </ac:spMkLst>
        </pc:spChg>
        <pc:spChg chg="add del">
          <ac:chgData name="Luo Shao Xuan" userId="c0ed6980c150b46b" providerId="LiveId" clId="{4D397438-17E0-49FE-A20F-68F753DC62EE}" dt="2024-01-25T07:27:15.188" v="264"/>
          <ac:spMkLst>
            <pc:docMk/>
            <pc:sldMk cId="457745559" sldId="283"/>
            <ac:spMk id="49" creationId="{4260EDE0-989C-4E16-AF94-F652294D828E}"/>
          </ac:spMkLst>
        </pc:spChg>
      </pc:sldChg>
      <pc:sldChg chg="add del">
        <pc:chgData name="Luo Shao Xuan" userId="c0ed6980c150b46b" providerId="LiveId" clId="{4D397438-17E0-49FE-A20F-68F753DC62EE}" dt="2024-01-25T07:27:15.188" v="264"/>
        <pc:sldMkLst>
          <pc:docMk/>
          <pc:sldMk cId="2779310017" sldId="284"/>
        </pc:sldMkLst>
      </pc:sldChg>
      <pc:sldChg chg="add del">
        <pc:chgData name="Luo Shao Xuan" userId="c0ed6980c150b46b" providerId="LiveId" clId="{4D397438-17E0-49FE-A20F-68F753DC62EE}" dt="2024-01-25T07:27:15.188" v="264"/>
        <pc:sldMkLst>
          <pc:docMk/>
          <pc:sldMk cId="3301384362" sldId="285"/>
        </pc:sldMkLst>
      </pc:sldChg>
      <pc:sldChg chg="add del">
        <pc:chgData name="Luo Shao Xuan" userId="c0ed6980c150b46b" providerId="LiveId" clId="{4D397438-17E0-49FE-A20F-68F753DC62EE}" dt="2024-01-25T07:27:15.188" v="264"/>
        <pc:sldMkLst>
          <pc:docMk/>
          <pc:sldMk cId="4086748196" sldId="286"/>
        </pc:sldMkLst>
      </pc:sldChg>
      <pc:sldChg chg="addSp delSp add del setBg delDesignElem">
        <pc:chgData name="Luo Shao Xuan" userId="c0ed6980c150b46b" providerId="LiveId" clId="{4D397438-17E0-49FE-A20F-68F753DC62EE}" dt="2024-01-25T07:27:15.188" v="264"/>
        <pc:sldMkLst>
          <pc:docMk/>
          <pc:sldMk cId="228063162" sldId="287"/>
        </pc:sldMkLst>
        <pc:spChg chg="add del">
          <ac:chgData name="Luo Shao Xuan" userId="c0ed6980c150b46b" providerId="LiveId" clId="{4D397438-17E0-49FE-A20F-68F753DC62EE}" dt="2024-01-25T07:27:15.188" v="264"/>
          <ac:spMkLst>
            <pc:docMk/>
            <pc:sldMk cId="228063162" sldId="287"/>
            <ac:spMk id="47" creationId="{FBDCECDC-EEE3-4128-AA5E-82A8C08796E8}"/>
          </ac:spMkLst>
        </pc:spChg>
        <pc:spChg chg="add del">
          <ac:chgData name="Luo Shao Xuan" userId="c0ed6980c150b46b" providerId="LiveId" clId="{4D397438-17E0-49FE-A20F-68F753DC62EE}" dt="2024-01-25T07:27:15.188" v="264"/>
          <ac:spMkLst>
            <pc:docMk/>
            <pc:sldMk cId="228063162" sldId="287"/>
            <ac:spMk id="49" creationId="{4260EDE0-989C-4E16-AF94-F652294D828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5" y="639097"/>
            <a:ext cx="6533052" cy="3686015"/>
          </a:xfrm>
        </p:spPr>
        <p:txBody>
          <a:bodyPr>
            <a:noAutofit/>
          </a:bodyPr>
          <a:lstStyle/>
          <a:p>
            <a:r>
              <a:rPr lang="en-US" sz="4800" dirty="0"/>
              <a:t>An analysis on driving factors behind Singapore government’s operating expenditure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James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Luo Shao Xuan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Testing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5" y="620849"/>
            <a:ext cx="11530027" cy="1273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scatterplot to compare independent variable previous year fiscal position with dependent variable delta in total operating expenses.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is skewed and there is no observable trend.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to remove outlier for year=2021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8086E-5E87-E04A-4E23-0B5A3920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07" y="2177988"/>
            <a:ext cx="5130159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2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Testing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7" y="768959"/>
            <a:ext cx="11504698" cy="1273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removed outlier for year=2021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lmplot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compare independent variable ‘last year Overall Fiscal Position’, against dependent variable ‘difference in Total Operating Expenditure’.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calculated the slope (or correlation) between independent and dependent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4D818-8B25-5BF8-915D-6D62958EB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11" y="2176530"/>
            <a:ext cx="4660317" cy="422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on Hypothesis Testing 1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30986" y="830687"/>
            <a:ext cx="11472071" cy="12403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there is a negligible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correlationship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0.025366 between previous year's fiscal position, and the delta in operating expenditure between current and previous year.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believe there are other factors that could affect operating expenditure.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998A6-E12F-D4C6-007A-E3299919165F}"/>
              </a:ext>
            </a:extLst>
          </p:cNvPr>
          <p:cNvSpPr txBox="1"/>
          <p:nvPr/>
        </p:nvSpPr>
        <p:spPr>
          <a:xfrm>
            <a:off x="441082" y="5122187"/>
            <a:ext cx="1130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This brings us to the 2</a:t>
            </a:r>
            <a:r>
              <a:rPr lang="en-US" sz="20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Thought Process</a:t>
            </a:r>
          </a:p>
        </p:txBody>
      </p:sp>
    </p:spTree>
    <p:extLst>
      <p:ext uri="{BB962C8B-B14F-4D97-AF65-F5344CB8AC3E}">
        <p14:creationId xmlns:p14="http://schemas.microsoft.com/office/powerpoint/2010/main" val="227750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30987" y="804930"/>
            <a:ext cx="11530026" cy="1498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Thought process 2: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wanted to understand the trend in manpower between 1997 and 2023.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took the manpower table,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groupby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financial year to calculate total manpower headcount for each year. 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5" y="298877"/>
            <a:ext cx="11530027" cy="1273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simple line plot to understand the trend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observe an increase in government manpower headcount over the years, from less than 100,000 (1997) to more than 140,000 (2023).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EDE93-FA30-10A6-F616-07021BAB4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599" y="2106889"/>
            <a:ext cx="5003174" cy="3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6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441082" y="882933"/>
            <a:ext cx="11304450" cy="12606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Hypothesis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think an increase in headcount could also have an impact on operating expenditure.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998A6-E12F-D4C6-007A-E3299919165F}"/>
              </a:ext>
            </a:extLst>
          </p:cNvPr>
          <p:cNvSpPr txBox="1"/>
          <p:nvPr/>
        </p:nvSpPr>
        <p:spPr>
          <a:xfrm>
            <a:off x="441082" y="5122187"/>
            <a:ext cx="1130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Create a new column in Manpower table called 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diff_headcount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', to calculate change in manpower headcount between this year and previous year.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Merge Manpower with filtered Total Expenditure table on financial year using inner join.</a:t>
            </a:r>
          </a:p>
        </p:txBody>
      </p:sp>
    </p:spTree>
    <p:extLst>
      <p:ext uri="{BB962C8B-B14F-4D97-AF65-F5344CB8AC3E}">
        <p14:creationId xmlns:p14="http://schemas.microsoft.com/office/powerpoint/2010/main" val="7927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Testing 2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7" y="537136"/>
            <a:ext cx="11530026" cy="1273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lmplot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independent variable difference in manpower headcount against dependent variable difference in operating expenditure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year 1997 data with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slope (correlation)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1CFAC-E746-507C-7E65-AC3988A10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21" y="1810943"/>
            <a:ext cx="4660317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on Hypothesis Testing 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30987" y="824248"/>
            <a:ext cx="11472071" cy="1442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a stronger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correlationship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0.28224 between change in headcount and delta in development expenditure.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think that using both independent variables together - previous year's fiscal position and change in headcount - can give us a reasonable prediction on delta in operating expenditure.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998A6-E12F-D4C6-007A-E3299919165F}"/>
              </a:ext>
            </a:extLst>
          </p:cNvPr>
          <p:cNvSpPr txBox="1"/>
          <p:nvPr/>
        </p:nvSpPr>
        <p:spPr>
          <a:xfrm>
            <a:off x="441082" y="5122187"/>
            <a:ext cx="1130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This brings us to the 3</a:t>
            </a:r>
            <a:r>
              <a:rPr lang="en-US" sz="20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Hypothesis</a:t>
            </a:r>
          </a:p>
        </p:txBody>
      </p:sp>
    </p:spTree>
    <p:extLst>
      <p:ext uri="{BB962C8B-B14F-4D97-AF65-F5344CB8AC3E}">
        <p14:creationId xmlns:p14="http://schemas.microsoft.com/office/powerpoint/2010/main" val="273592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76687" y="652442"/>
            <a:ext cx="11304450" cy="1418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Hypothesis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government’s previous year's fiscal position and change in manpower headcount has an influence on total operating expenditures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1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Testing 3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7" y="405692"/>
            <a:ext cx="11420985" cy="1971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linear model from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 to 0 for year 1997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multi-linear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two independent variables - 1. previous year's fiscal position and 2. change in manpower headcount against one dependent variable - delta in operating expenditure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intercept and coefficients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4BF88F-2BFE-9DD3-D5CA-03F26174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484" y="2377621"/>
            <a:ext cx="5493032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we chose this topic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89567" y="928005"/>
            <a:ext cx="10058400" cy="271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know that SG government is fiscally prudent and we want to know the driving factors that help the government maintain its fiscal position.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Fiscal position is a topic close to our hearts as it influences the Government budget, and major decisions such as GST rate hikes and payouts,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realised early on that we can reconcile the Overall Fiscal Position against Revenue and Expenditure*. We did a pivot using Total Expenditure table and found out:</a:t>
            </a:r>
          </a:p>
          <a:p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Overall Fiscal Position = Total Revenue – Total Expenditure</a:t>
            </a:r>
          </a:p>
          <a:p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SG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See appendix on pivot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89260-3A49-BA82-914F-CF528E1B182F}"/>
              </a:ext>
            </a:extLst>
          </p:cNvPr>
          <p:cNvSpPr txBox="1"/>
          <p:nvPr/>
        </p:nvSpPr>
        <p:spPr>
          <a:xfrm>
            <a:off x="441082" y="5122187"/>
            <a:ext cx="11304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this knowledge, we can come up with this inference:</a:t>
            </a:r>
          </a:p>
          <a:p>
            <a:r>
              <a:rPr lang="en-SG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Expected Fiscal Position = Expected Total Revenue – Expected Total Expenditure</a:t>
            </a:r>
          </a:p>
          <a:p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the time constraint, we decided to focus our efforts on understanding the driving factors behind Total Expenditure.</a:t>
            </a:r>
          </a:p>
          <a:p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Conclusion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30987" y="718811"/>
            <a:ext cx="11472071" cy="2881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that our prediction is significantly different from government’s estimation, more research is required to understand other factors in play that can affect Operating expenditure.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using aggregated manpower and fiscal position numbers, we can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at a more granular level, for example into each ministry, understand the individual driving factors to predict their expenses, then consolidate into an overall number.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is also simplistic in that we assume SG government only considers previous year's fiscal position and change in manpower headcount, when in reality it would have taken a longer time horizon 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past 5 or 10 years change in fiscal position and change in manpower headcount)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200" b="1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 for Health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7" y="875763"/>
            <a:ext cx="7156093" cy="953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existing two files a simple plot of the data shows the following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23F09-62B0-0BA8-BA5B-67EE1F92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019" y="1042735"/>
            <a:ext cx="2942186" cy="2386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C3EF88-6D02-77A3-C310-2860F7645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018" y="3429000"/>
            <a:ext cx="2942187" cy="2257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BF00768-E3A7-5637-D89E-8B13DEF5C2DB}"/>
              </a:ext>
            </a:extLst>
          </p:cNvPr>
          <p:cNvSpPr txBox="1">
            <a:spLocks/>
          </p:cNvSpPr>
          <p:nvPr/>
        </p:nvSpPr>
        <p:spPr>
          <a:xfrm>
            <a:off x="330987" y="1883802"/>
            <a:ext cx="7156093" cy="128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Health manpower filtered data it’s observed that the over the years manpower has dropped with exception of the COVID years in 2021. A general trend line also seems to show that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3EC4643E-D18C-B427-B041-93855C93AD68}"/>
              </a:ext>
            </a:extLst>
          </p:cNvPr>
          <p:cNvSpPr txBox="1">
            <a:spLocks/>
          </p:cNvSpPr>
          <p:nvPr/>
        </p:nvSpPr>
        <p:spPr>
          <a:xfrm>
            <a:off x="330986" y="3429000"/>
            <a:ext cx="7156093" cy="128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Health expenditure filtered data, it’s also observed the operating expenses are spiking high significantly higher than the development expenses.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C67333ED-7C55-63BF-802F-9B600CBA128E}"/>
              </a:ext>
            </a:extLst>
          </p:cNvPr>
          <p:cNvSpPr txBox="1">
            <a:spLocks/>
          </p:cNvSpPr>
          <p:nvPr/>
        </p:nvSpPr>
        <p:spPr>
          <a:xfrm>
            <a:off x="380258" y="4664207"/>
            <a:ext cx="7156093" cy="1280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needed to combine the datasets of the  from manpower and expenditure to get a better view  of manpower and expenditure of government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1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C039E38-7C1D-3EB3-BEC8-318B956C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26" y="2941302"/>
            <a:ext cx="3655130" cy="3038525"/>
          </a:xfrm>
          <a:prstGeom prst="rect">
            <a:avLst/>
          </a:prstGeom>
        </p:spPr>
      </p:pic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200" b="1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 for Health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497228" y="1778428"/>
            <a:ext cx="6056063" cy="953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have not view of the breakdown of the specifics for operating expenditure, we combine the operating and development expenses and contrast that with the manpower growth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3E7BE-0012-061E-30E9-99E5D44CE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463" y="127857"/>
            <a:ext cx="4135498" cy="3301143"/>
          </a:xfrm>
          <a:prstGeom prst="rect">
            <a:avLst/>
          </a:prstGeom>
        </p:spPr>
      </p:pic>
      <p:sp>
        <p:nvSpPr>
          <p:cNvPr id="13" name="Title 8">
            <a:extLst>
              <a:ext uri="{FF2B5EF4-FFF2-40B4-BE49-F238E27FC236}">
                <a16:creationId xmlns:a16="http://schemas.microsoft.com/office/drawing/2014/main" id="{13486133-B5B7-9548-BBBA-4EF148BD70E5}"/>
              </a:ext>
            </a:extLst>
          </p:cNvPr>
          <p:cNvSpPr txBox="1">
            <a:spLocks/>
          </p:cNvSpPr>
          <p:nvPr/>
        </p:nvSpPr>
        <p:spPr>
          <a:xfrm>
            <a:off x="560251" y="3507527"/>
            <a:ext cx="4011750" cy="953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derived the percentage increase over the years to gain better insight of the yearly increase/decrease</a:t>
            </a:r>
            <a:endParaRPr kumimoji="0" lang="en-SG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8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76687" y="652442"/>
            <a:ext cx="11304450" cy="1418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Hypothesis 4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Aging population a factor in the increase of healthcare expenditure</a:t>
            </a:r>
            <a:endParaRPr kumimoji="0" lang="en-SG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45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200" b="1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7" y="2952481"/>
            <a:ext cx="7156093" cy="953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determine this we have to augment the existing dataset externally from </a:t>
            </a: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SingStats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website. This data only represents Singapore citizens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data wrangling was performed, and data was segregated into Working and Aging population by year and from the graph it’s clear than population is aging gradually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F1E04-460B-5D2D-97CA-C5D90FF1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94" y="1038311"/>
            <a:ext cx="4771775" cy="31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4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3200" b="1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Hypothesis Testing 4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7" y="405692"/>
            <a:ext cx="11420985" cy="1971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C9B89-2ACA-9B1C-8257-E0DE2A18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648595"/>
            <a:ext cx="5695950" cy="4352925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020D3943-8FE7-9EB1-AB07-A9AF7EFF3695}"/>
              </a:ext>
            </a:extLst>
          </p:cNvPr>
          <p:cNvSpPr txBox="1">
            <a:spLocks/>
          </p:cNvSpPr>
          <p:nvPr/>
        </p:nvSpPr>
        <p:spPr>
          <a:xfrm>
            <a:off x="440028" y="1717641"/>
            <a:ext cx="5605718" cy="1971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external population data set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wrangle to separate working and aging adult e.g. &gt; 64 years of age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5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Normalised</a:t>
            </a: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total count to display on the graph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Clearly from the graph the age curve is similar to the expenditure. It’s therefore evidence to show part of the expenditure grown is related to aging population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48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Conclusion on health expenditure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2400" b="0" i="0" u="none" strike="noStrike" kern="1200" cap="all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30987" y="718811"/>
            <a:ext cx="11472071" cy="28819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initial visualization seems to indicate there are a correlation but without additional details it may be inconclusive to infer that only one variable i.e. aging population is the main reason for the rise on government expenditure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aspect that is unknown that may be part of the government strategy to invest more on population health now to prevent the ‘cure’ may impact the expenditure curve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SG" sz="20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3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Appendix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7" y="641633"/>
            <a:ext cx="11420985" cy="547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Fiscal Position table – Comparison between Fiscal Position and Revenue/Expenses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 for 2021-2023, we can reconcile the Overall Fiscal Position against Revenue and Expenditure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DC2ADF-59D8-DB41-E7E5-47BAC245D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94980"/>
              </p:ext>
            </p:extLst>
          </p:nvPr>
        </p:nvGraphicFramePr>
        <p:xfrm>
          <a:off x="2311759" y="1313645"/>
          <a:ext cx="6282839" cy="4555349"/>
        </p:xfrm>
        <a:graphic>
          <a:graphicData uri="http://schemas.openxmlformats.org/drawingml/2006/table">
            <a:tbl>
              <a:tblPr/>
              <a:tblGrid>
                <a:gridCol w="1069904">
                  <a:extLst>
                    <a:ext uri="{9D8B030D-6E8A-4147-A177-3AD203B41FA5}">
                      <a16:colId xmlns:a16="http://schemas.microsoft.com/office/drawing/2014/main" val="275981573"/>
                    </a:ext>
                  </a:extLst>
                </a:gridCol>
                <a:gridCol w="694299">
                  <a:extLst>
                    <a:ext uri="{9D8B030D-6E8A-4147-A177-3AD203B41FA5}">
                      <a16:colId xmlns:a16="http://schemas.microsoft.com/office/drawing/2014/main" val="2021715196"/>
                    </a:ext>
                  </a:extLst>
                </a:gridCol>
                <a:gridCol w="694299">
                  <a:extLst>
                    <a:ext uri="{9D8B030D-6E8A-4147-A177-3AD203B41FA5}">
                      <a16:colId xmlns:a16="http://schemas.microsoft.com/office/drawing/2014/main" val="1265641890"/>
                    </a:ext>
                  </a:extLst>
                </a:gridCol>
                <a:gridCol w="694299">
                  <a:extLst>
                    <a:ext uri="{9D8B030D-6E8A-4147-A177-3AD203B41FA5}">
                      <a16:colId xmlns:a16="http://schemas.microsoft.com/office/drawing/2014/main" val="3778034290"/>
                    </a:ext>
                  </a:extLst>
                </a:gridCol>
                <a:gridCol w="1286162">
                  <a:extLst>
                    <a:ext uri="{9D8B030D-6E8A-4147-A177-3AD203B41FA5}">
                      <a16:colId xmlns:a16="http://schemas.microsoft.com/office/drawing/2014/main" val="1978853478"/>
                    </a:ext>
                  </a:extLst>
                </a:gridCol>
                <a:gridCol w="1274779">
                  <a:extLst>
                    <a:ext uri="{9D8B030D-6E8A-4147-A177-3AD203B41FA5}">
                      <a16:colId xmlns:a16="http://schemas.microsoft.com/office/drawing/2014/main" val="3044871712"/>
                    </a:ext>
                  </a:extLst>
                </a:gridCol>
                <a:gridCol w="569097">
                  <a:extLst>
                    <a:ext uri="{9D8B030D-6E8A-4147-A177-3AD203B41FA5}">
                      <a16:colId xmlns:a16="http://schemas.microsoft.com/office/drawing/2014/main" val="3315646825"/>
                    </a:ext>
                  </a:extLst>
                </a:gridCol>
              </a:tblGrid>
              <a:tr h="157081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amount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category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SG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391432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year_of_balance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Balance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Expenditure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Revenue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Revenue - Expenditure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Lookup Fiscal Position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 (E - F)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431969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22,495.00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23,930.00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29,181.00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5,251.00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5,252.00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341337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1998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3,752.00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26,986.00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27,911.00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925.00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925.00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-  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903676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1999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20,521.00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25,761.00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30,645.00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4,884.00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4,885.00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192672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13,993.00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29,743.00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33,726.00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3,983.00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3,983.00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-  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845133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6,479.00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32,569.00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29,871.00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2,698.00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2,698.00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-  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637170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2002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4,186.00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28,954.00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29,144.00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190.00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191.00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01158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10,746.00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29,102.00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27,215.00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1,887.00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1,887.00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-  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703438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2004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4,145.00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30,618.00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30,512.00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 106.00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105.00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658615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1,468.00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29,463.00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30,948.00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1,485.00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1,486.00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966686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33,475.00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33,420.00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   55.00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   55.00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-  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84655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2007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28,756.00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35,124.00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42,780.00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7,656.00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7,656.00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-  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43403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2,381.00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45,190.00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45,429.00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239.00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239.00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-  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419101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10,398.00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47,372.00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46,553.00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 819.00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819.00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-  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977692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1,900.00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52,433.00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53,412.00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979.00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980.00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485125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14,125.00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54,989.00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58,993.00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4,004.00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4,003.00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12317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23,806.00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57,864.00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63,684.00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5,820.00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5,821.00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963081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17,591.00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60,312.00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65,309.00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4,997.00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4,998.00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90241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5,666.00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69,004.00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69,576.00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572.00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571.00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917461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17,717.00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77,816.00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73,766.00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4,050.00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4,050.00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-  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20362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5,317.00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77,417.00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83,541.00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6,124.00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6,125.00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88449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24,128.00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79,678.00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90,540.00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10,862.00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10,861.00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71849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3,182.00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86,813.00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90,151.00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3,338.00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3,339.00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87353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1,998.00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90,466.00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91,312.00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846.00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845.00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96208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-174,614.00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137,188.00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85,620.00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51,568.00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51,567.00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234381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28,341.00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102,278.00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102,852.00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574.00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1,880.00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-1,306.00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566339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42,508.00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118,482.00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111,889.00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6,593.00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2,036.00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-4,557.00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945734"/>
                  </a:ext>
                </a:extLst>
              </a:tr>
              <a:tr h="157081">
                <a:tc>
                  <a:txBody>
                    <a:bodyPr/>
                    <a:lstStyle/>
                    <a:p>
                      <a:pPr algn="r" fontAlgn="b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21,563.00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127,590.00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120,179.00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7,411.00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355.00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-7,056.00 </a:t>
                      </a:r>
                    </a:p>
                  </a:txBody>
                  <a:tcPr marL="4472" marR="4472" marT="44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431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B3C88BC-604D-D6AB-6E81-9F1FD9A7F864}"/>
              </a:ext>
            </a:extLst>
          </p:cNvPr>
          <p:cNvSpPr txBox="1">
            <a:spLocks/>
          </p:cNvSpPr>
          <p:nvPr/>
        </p:nvSpPr>
        <p:spPr>
          <a:xfrm>
            <a:off x="330987" y="260709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endParaRPr lang="en-SG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B44CA073-CE28-AC17-84B3-2E00C01ACBCD}"/>
              </a:ext>
            </a:extLst>
          </p:cNvPr>
          <p:cNvSpPr txBox="1">
            <a:spLocks/>
          </p:cNvSpPr>
          <p:nvPr/>
        </p:nvSpPr>
        <p:spPr>
          <a:xfrm>
            <a:off x="383128" y="585514"/>
            <a:ext cx="10058400" cy="392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did a high level analysis on all five tables provided: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5585C7-8CE8-73F9-9096-9A7B539B2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59859"/>
              </p:ext>
            </p:extLst>
          </p:nvPr>
        </p:nvGraphicFramePr>
        <p:xfrm>
          <a:off x="334851" y="991691"/>
          <a:ext cx="11507274" cy="567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659">
                  <a:extLst>
                    <a:ext uri="{9D8B030D-6E8A-4147-A177-3AD203B41FA5}">
                      <a16:colId xmlns:a16="http://schemas.microsoft.com/office/drawing/2014/main" val="1999354134"/>
                    </a:ext>
                  </a:extLst>
                </a:gridCol>
                <a:gridCol w="1918523">
                  <a:extLst>
                    <a:ext uri="{9D8B030D-6E8A-4147-A177-3AD203B41FA5}">
                      <a16:colId xmlns:a16="http://schemas.microsoft.com/office/drawing/2014/main" val="2952448259"/>
                    </a:ext>
                  </a:extLst>
                </a:gridCol>
                <a:gridCol w="1918523">
                  <a:extLst>
                    <a:ext uri="{9D8B030D-6E8A-4147-A177-3AD203B41FA5}">
                      <a16:colId xmlns:a16="http://schemas.microsoft.com/office/drawing/2014/main" val="3683432117"/>
                    </a:ext>
                  </a:extLst>
                </a:gridCol>
                <a:gridCol w="1918523">
                  <a:extLst>
                    <a:ext uri="{9D8B030D-6E8A-4147-A177-3AD203B41FA5}">
                      <a16:colId xmlns:a16="http://schemas.microsoft.com/office/drawing/2014/main" val="2584209798"/>
                    </a:ext>
                  </a:extLst>
                </a:gridCol>
                <a:gridCol w="1918523">
                  <a:extLst>
                    <a:ext uri="{9D8B030D-6E8A-4147-A177-3AD203B41FA5}">
                      <a16:colId xmlns:a16="http://schemas.microsoft.com/office/drawing/2014/main" val="1435502907"/>
                    </a:ext>
                  </a:extLst>
                </a:gridCol>
                <a:gridCol w="1918523">
                  <a:extLst>
                    <a:ext uri="{9D8B030D-6E8A-4147-A177-3AD203B41FA5}">
                      <a16:colId xmlns:a16="http://schemas.microsoft.com/office/drawing/2014/main" val="895981333"/>
                    </a:ext>
                  </a:extLst>
                </a:gridCol>
              </a:tblGrid>
              <a:tr h="323308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Govt Expenditure by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Govt Fiscal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Govt Manpower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Govt Operating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Govt Total Expenditure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07373"/>
                  </a:ext>
                </a:extLst>
              </a:tr>
              <a:tr h="323308">
                <a:tc>
                  <a:txBody>
                    <a:bodyPr/>
                    <a:lstStyle/>
                    <a:p>
                      <a:r>
                        <a:rPr lang="en-SG" sz="1000" dirty="0"/>
                        <a:t>Start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64518"/>
                  </a:ext>
                </a:extLst>
              </a:tr>
              <a:tr h="323308">
                <a:tc>
                  <a:txBody>
                    <a:bodyPr/>
                    <a:lstStyle/>
                    <a:p>
                      <a:r>
                        <a:rPr lang="en-SG" sz="1000" dirty="0"/>
                        <a:t>End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385993"/>
                  </a:ext>
                </a:extLst>
              </a:tr>
              <a:tr h="611185">
                <a:tc>
                  <a:txBody>
                    <a:bodyPr/>
                    <a:lstStyle/>
                    <a:p>
                      <a:r>
                        <a:rPr lang="en-SG" sz="1000" dirty="0"/>
                        <a:t>Granular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Key field: Type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SG" sz="1000" dirty="0"/>
                        <a:t>Operating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SG" sz="1000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Key field: Category</a:t>
                      </a:r>
                      <a:endParaRPr lang="en-US" sz="1000" dirty="0"/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dirty="0"/>
                        <a:t>Balance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dirty="0"/>
                        <a:t>Expenditure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dirty="0"/>
                        <a:t>Revenue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Key field: Type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SG" sz="1000" dirty="0"/>
                        <a:t>Operating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SG" sz="1000" dirty="0"/>
                        <a:t>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192484"/>
                  </a:ext>
                </a:extLst>
              </a:tr>
              <a:tr h="744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Granular level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Key field: Category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SG" sz="1000" dirty="0"/>
                        <a:t>Operating – Running Costs, Transfers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SG" sz="1000" dirty="0"/>
                        <a:t>Development –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67845"/>
                  </a:ext>
                </a:extLst>
              </a:tr>
              <a:tr h="4783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Granular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Key field: Class</a:t>
                      </a:r>
                    </a:p>
                    <a:p>
                      <a:r>
                        <a:rPr lang="en-SG" sz="1000" dirty="0"/>
                        <a:t>8 classes, not categorized by Ministry, unfamiliar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Key field: Class</a:t>
                      </a:r>
                    </a:p>
                    <a:p>
                      <a:r>
                        <a:rPr lang="en-US" sz="1000" dirty="0"/>
                        <a:t>3 types &gt; Fees and Charges, Others, Tax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05152"/>
                  </a:ext>
                </a:extLst>
              </a:tr>
              <a:tr h="611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Granular Level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Key field: Item</a:t>
                      </a:r>
                    </a:p>
                    <a:p>
                      <a:r>
                        <a:rPr lang="en-US" sz="1000" dirty="0"/>
                        <a:t>12 types &gt; 4 under balance</a:t>
                      </a:r>
                    </a:p>
                    <a:p>
                      <a:r>
                        <a:rPr lang="en-US" sz="1000" dirty="0"/>
                        <a:t>6 under expenditure2 under revenue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Key Field: Type</a:t>
                      </a:r>
                    </a:p>
                    <a:p>
                      <a:r>
                        <a:rPr lang="en-US" sz="1000" dirty="0"/>
                        <a:t>14 types &gt; 2 under Fees and Charges, 1 under Others, 11 under Tax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94993"/>
                  </a:ext>
                </a:extLst>
              </a:tr>
              <a:tr h="8769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Granular Level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Key field: Ministry</a:t>
                      </a:r>
                    </a:p>
                    <a:p>
                      <a:r>
                        <a:rPr lang="en-US" sz="1000" dirty="0"/>
                        <a:t>24 types, these are terms we are familiar with (i.e. Law, Education, Health)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000" dirty="0"/>
                        <a:t>Key field: Ministry</a:t>
                      </a:r>
                    </a:p>
                    <a:p>
                      <a:r>
                        <a:rPr lang="en-US" sz="1000" dirty="0"/>
                        <a:t>18 types &gt; Social &gt; 8, Economic &gt; 4, Govt Admin &gt; 4, Security and External Relations &gt; 3</a:t>
                      </a:r>
                    </a:p>
                    <a:p>
                      <a:r>
                        <a:rPr lang="en-US" sz="1000" dirty="0"/>
                        <a:t>Manpower overlaps both Economic and Social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04250"/>
                  </a:ext>
                </a:extLst>
              </a:tr>
              <a:tr h="7440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Key field:</a:t>
                      </a:r>
                    </a:p>
                    <a:p>
                      <a:r>
                        <a:rPr lang="en-SG" sz="1000" dirty="0" err="1"/>
                        <a:t>Actual_Revised_Estimate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2021 &gt; estimate, 2020 &gt; revised, 2019 and before &gt; actual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2023 &gt; estimate</a:t>
                      </a:r>
                    </a:p>
                    <a:p>
                      <a:r>
                        <a:rPr lang="en-US" sz="1000" dirty="0"/>
                        <a:t>2022 &gt;</a:t>
                      </a:r>
                    </a:p>
                    <a:p>
                      <a:r>
                        <a:rPr lang="en-US" sz="1000" dirty="0"/>
                        <a:t>revised</a:t>
                      </a:r>
                    </a:p>
                    <a:p>
                      <a:r>
                        <a:rPr lang="en-US" sz="1000" dirty="0"/>
                        <a:t>2021 and before &gt;</a:t>
                      </a:r>
                    </a:p>
                    <a:p>
                      <a:r>
                        <a:rPr lang="en-US" sz="1000" dirty="0"/>
                        <a:t>actual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2023 &gt; estimate</a:t>
                      </a:r>
                    </a:p>
                    <a:p>
                      <a:r>
                        <a:rPr lang="en-US" sz="1000" dirty="0"/>
                        <a:t>2022 &gt;</a:t>
                      </a:r>
                    </a:p>
                    <a:p>
                      <a:r>
                        <a:rPr lang="en-US" sz="1000" dirty="0"/>
                        <a:t>revised</a:t>
                      </a:r>
                    </a:p>
                    <a:p>
                      <a:r>
                        <a:rPr lang="en-US" sz="1000" dirty="0"/>
                        <a:t>2021 and before &gt;</a:t>
                      </a:r>
                    </a:p>
                    <a:p>
                      <a:r>
                        <a:rPr lang="en-US" sz="1000" dirty="0"/>
                        <a:t>actual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2023 &gt; estimate</a:t>
                      </a:r>
                    </a:p>
                    <a:p>
                      <a:r>
                        <a:rPr lang="en-US" sz="1000" dirty="0"/>
                        <a:t>2022 &gt;</a:t>
                      </a:r>
                    </a:p>
                    <a:p>
                      <a:r>
                        <a:rPr lang="en-US" sz="1000" dirty="0"/>
                        <a:t>revised</a:t>
                      </a:r>
                    </a:p>
                    <a:p>
                      <a:r>
                        <a:rPr lang="en-US" sz="1000" dirty="0"/>
                        <a:t>2021 and before &gt;</a:t>
                      </a:r>
                    </a:p>
                    <a:p>
                      <a:r>
                        <a:rPr lang="en-US" sz="1000" dirty="0"/>
                        <a:t>actual</a:t>
                      </a:r>
                      <a:endParaRPr lang="en-SG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2023 &gt; estimate</a:t>
                      </a:r>
                    </a:p>
                    <a:p>
                      <a:r>
                        <a:rPr lang="en-US" sz="1000" dirty="0"/>
                        <a:t>2022 &gt;</a:t>
                      </a:r>
                    </a:p>
                    <a:p>
                      <a:r>
                        <a:rPr lang="en-US" sz="1000" dirty="0"/>
                        <a:t>revised</a:t>
                      </a:r>
                    </a:p>
                    <a:p>
                      <a:r>
                        <a:rPr lang="en-US" sz="1000" dirty="0"/>
                        <a:t>2021 and before &gt;</a:t>
                      </a:r>
                    </a:p>
                    <a:p>
                      <a:r>
                        <a:rPr lang="en-US" sz="1000" dirty="0"/>
                        <a:t>actual</a:t>
                      </a:r>
                      <a:endParaRPr lang="en-SG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0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10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30987" y="718811"/>
            <a:ext cx="11530026" cy="2261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Thought process 1: Two assumptions to be validated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The SG government is fiscally prudent and usually runs a net positive fiscal position.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Operating expenditure does not change much over the years, but development expenses may change depending government policies.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89260-3A49-BA82-914F-CF528E1B182F}"/>
              </a:ext>
            </a:extLst>
          </p:cNvPr>
          <p:cNvSpPr txBox="1"/>
          <p:nvPr/>
        </p:nvSpPr>
        <p:spPr>
          <a:xfrm>
            <a:off x="441082" y="5122187"/>
            <a:ext cx="11304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Validate Assumption A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Using Item column in Govt Fiscal Position table, filter only records which reflect Overall Fiscal Position.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Create a function to identify positive/negative amounts.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Create a new column called 'Positive?'. Use the above function to map the amounts into string ‘Positive’ or ‘Negative’.</a:t>
            </a:r>
          </a:p>
          <a:p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7" y="875763"/>
            <a:ext cx="11530026" cy="996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scatterplot to identify the distribution of positive versus negative years.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observe that out of 27 years, the government is in deficit for only 9 years.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also observe an outlier in year 2020, where the government ran a huge deficit, most likely due to covid.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F92FC-D939-2FAF-539D-80A35B0F4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12" y="2370906"/>
            <a:ext cx="5206349" cy="3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4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30987" y="260709"/>
            <a:ext cx="11530026" cy="271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Thought process 1: Two assumptions to be validated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The SG government is fiscally prudent and usually runs a net positive fiscal position.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Operating expenditure does not change much over the years, but Development expenses may change depending government policies.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89260-3A49-BA82-914F-CF528E1B182F}"/>
              </a:ext>
            </a:extLst>
          </p:cNvPr>
          <p:cNvSpPr txBox="1"/>
          <p:nvPr/>
        </p:nvSpPr>
        <p:spPr>
          <a:xfrm>
            <a:off x="441082" y="5122187"/>
            <a:ext cx="11304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Validate Assumption B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Take the Total Expenditure table, do a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groupby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financial_year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type.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Reset the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financial_year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type from index back to columns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Import matplotlib and seaborn</a:t>
            </a:r>
          </a:p>
        </p:txBody>
      </p:sp>
    </p:spTree>
    <p:extLst>
      <p:ext uri="{BB962C8B-B14F-4D97-AF65-F5344CB8AC3E}">
        <p14:creationId xmlns:p14="http://schemas.microsoft.com/office/powerpoint/2010/main" val="56006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6148C95-CE49-41DD-7CF5-5EAF2D091644}"/>
              </a:ext>
            </a:extLst>
          </p:cNvPr>
          <p:cNvSpPr txBox="1">
            <a:spLocks/>
          </p:cNvSpPr>
          <p:nvPr/>
        </p:nvSpPr>
        <p:spPr>
          <a:xfrm>
            <a:off x="330987" y="190493"/>
            <a:ext cx="10058400" cy="4581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C3901F2-7557-75FA-5DA4-6FFB93957F69}"/>
              </a:ext>
            </a:extLst>
          </p:cNvPr>
          <p:cNvSpPr txBox="1">
            <a:spLocks/>
          </p:cNvSpPr>
          <p:nvPr/>
        </p:nvSpPr>
        <p:spPr>
          <a:xfrm>
            <a:off x="330987" y="648596"/>
            <a:ext cx="11517576" cy="13979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barplot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plot the trend of Development and Operating expenditures over the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expenditure has risen significantly over the years, from 14 billion to 83 billion.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other hand, Development expenditure has only experienced a more gradual increase, from 10 billion to 20 billion.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made a correction on Assumption B.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C4DA7-9CAC-28D8-72A5-4635EDC6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11" y="2493255"/>
            <a:ext cx="5180952" cy="3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on Data Preparation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330986" y="-648236"/>
            <a:ext cx="11472071" cy="27192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see from the earlier scatterplot that in most years the government ran a positive fiscal position.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expenditure has risen significantly over the years, but Development expenditure has only experienced slight increase.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998A6-E12F-D4C6-007A-E3299919165F}"/>
              </a:ext>
            </a:extLst>
          </p:cNvPr>
          <p:cNvSpPr txBox="1"/>
          <p:nvPr/>
        </p:nvSpPr>
        <p:spPr>
          <a:xfrm>
            <a:off x="441082" y="5122187"/>
            <a:ext cx="1130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This brings us to the 1</a:t>
            </a:r>
            <a:r>
              <a:rPr lang="en-US" sz="2000" baseline="30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Hypothesis</a:t>
            </a:r>
          </a:p>
        </p:txBody>
      </p:sp>
    </p:spTree>
    <p:extLst>
      <p:ext uri="{BB962C8B-B14F-4D97-AF65-F5344CB8AC3E}">
        <p14:creationId xmlns:p14="http://schemas.microsoft.com/office/powerpoint/2010/main" val="22145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2D64A3-FFA9-3F3B-C0E7-477094C3C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87" y="260709"/>
            <a:ext cx="10058400" cy="458102"/>
          </a:xfrm>
        </p:spPr>
        <p:txBody>
          <a:bodyPr>
            <a:noAutofit/>
          </a:bodyPr>
          <a:lstStyle/>
          <a:p>
            <a:r>
              <a:rPr lang="en-SG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Hypotheses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A0E744-BDE4-8115-2850-485DD08E7533}"/>
              </a:ext>
            </a:extLst>
          </p:cNvPr>
          <p:cNvSpPr txBox="1">
            <a:spLocks/>
          </p:cNvSpPr>
          <p:nvPr/>
        </p:nvSpPr>
        <p:spPr>
          <a:xfrm>
            <a:off x="441082" y="92800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A461A29A-4340-C5D0-65A9-4A19DA5C5E47}"/>
              </a:ext>
            </a:extLst>
          </p:cNvPr>
          <p:cNvSpPr txBox="1">
            <a:spLocks/>
          </p:cNvSpPr>
          <p:nvPr/>
        </p:nvSpPr>
        <p:spPr>
          <a:xfrm>
            <a:off x="441082" y="718812"/>
            <a:ext cx="11304450" cy="297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Hypothesis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govt fiscal position is negative this year, in the next year, the total operating expenditure will decrease.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this, I need to combine fiscal position and government total expenditure tables.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need to calculate change in total operating expenditure between this year and previous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can use scatterplot to take overall last year's fiscal position to compare against this year's change in total operating expenditure</a:t>
            </a:r>
            <a:endParaRPr lang="en-S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998A6-E12F-D4C6-007A-E3299919165F}"/>
              </a:ext>
            </a:extLst>
          </p:cNvPr>
          <p:cNvSpPr txBox="1"/>
          <p:nvPr/>
        </p:nvSpPr>
        <p:spPr>
          <a:xfrm>
            <a:off x="441082" y="5122187"/>
            <a:ext cx="11304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Merge filtered Govt Fiscal Position with filtered Govt Total Expenditures tables on financial year based on inner join.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Filter only records where Type = 'Operating'.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Create a new column called 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diff_amount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to compare between this year and previous year total operating expenses.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Create a new column called 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last_yr_x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to extract last year's fiscal position.</a:t>
            </a:r>
          </a:p>
        </p:txBody>
      </p:sp>
    </p:spTree>
    <p:extLst>
      <p:ext uri="{BB962C8B-B14F-4D97-AF65-F5344CB8AC3E}">
        <p14:creationId xmlns:p14="http://schemas.microsoft.com/office/powerpoint/2010/main" val="40404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{5CCD8314-71E4-4948-996D-641A1F40FD1A}tf56160789_win32</Template>
  <TotalTime>227</TotalTime>
  <Words>2295</Words>
  <Application>Microsoft Office PowerPoint</Application>
  <PresentationFormat>Widescreen</PresentationFormat>
  <Paragraphs>438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Bookman Old Style</vt:lpstr>
      <vt:lpstr>Calibri</vt:lpstr>
      <vt:lpstr>Franklin Gothic Book</vt:lpstr>
      <vt:lpstr>Custom</vt:lpstr>
      <vt:lpstr>An analysis on driving factors behind Singapore government’s operating expenditure</vt:lpstr>
      <vt:lpstr>Why we chose this topic</vt:lpstr>
      <vt:lpstr>PowerPoint Presentation</vt:lpstr>
      <vt:lpstr>Data Preparation</vt:lpstr>
      <vt:lpstr>PowerPoint Presentation</vt:lpstr>
      <vt:lpstr>Data Preparation</vt:lpstr>
      <vt:lpstr>PowerPoint Presentation</vt:lpstr>
      <vt:lpstr>Conclusion on Data Preparation</vt:lpstr>
      <vt:lpstr>Hypotheses</vt:lpstr>
      <vt:lpstr>PowerPoint Presentation</vt:lpstr>
      <vt:lpstr>PowerPoint Presentation</vt:lpstr>
      <vt:lpstr>Conclusion on Hypothesis Testing 1</vt:lpstr>
      <vt:lpstr>Data Preparation</vt:lpstr>
      <vt:lpstr>PowerPoint Presentation</vt:lpstr>
      <vt:lpstr>Hypotheses</vt:lpstr>
      <vt:lpstr>PowerPoint Presentation</vt:lpstr>
      <vt:lpstr>Conclusion on Hypothesis Testing 2</vt:lpstr>
      <vt:lpstr>Hypotheses</vt:lpstr>
      <vt:lpstr>PowerPoint Presentation</vt:lpstr>
      <vt:lpstr>Overall Conclusion</vt:lpstr>
      <vt:lpstr>PowerPoint Presentation</vt:lpstr>
      <vt:lpstr>PowerPoint Presentation</vt:lpstr>
      <vt:lpstr>Hypotheses</vt:lpstr>
      <vt:lpstr>PowerPoint Presentation</vt:lpstr>
      <vt:lpstr>PowerPoint Presentation</vt:lpstr>
      <vt:lpstr>Overall Conclusion on health expenditure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on driving factors behind Singapore government’s operating expenditure</dc:title>
  <dc:creator>Luo Shao Xuan</dc:creator>
  <cp:lastModifiedBy>Luo Shao Xuan</cp:lastModifiedBy>
  <cp:revision>1</cp:revision>
  <dcterms:created xsi:type="dcterms:W3CDTF">2024-01-25T02:14:41Z</dcterms:created>
  <dcterms:modified xsi:type="dcterms:W3CDTF">2024-01-25T07:27:46Z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