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998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feng Wu" userId="dbe85c2a-e248-4c4d-b554-7f78c7d699f3" providerId="ADAL" clId="{7A1BE120-8161-9947-9DE5-0BBC28CBD489}"/>
    <pc:docChg chg="modSld">
      <pc:chgData name="Jingfeng Wu" userId="dbe85c2a-e248-4c4d-b554-7f78c7d699f3" providerId="ADAL" clId="{7A1BE120-8161-9947-9DE5-0BBC28CBD489}" dt="2020-06-15T00:12:36.624" v="1" actId="20577"/>
      <pc:docMkLst>
        <pc:docMk/>
      </pc:docMkLst>
      <pc:sldChg chg="modSp">
        <pc:chgData name="Jingfeng Wu" userId="dbe85c2a-e248-4c4d-b554-7f78c7d699f3" providerId="ADAL" clId="{7A1BE120-8161-9947-9DE5-0BBC28CBD489}" dt="2020-06-15T00:12:36.624" v="1" actId="20577"/>
        <pc:sldMkLst>
          <pc:docMk/>
          <pc:sldMk cId="2600617789" sldId="259"/>
        </pc:sldMkLst>
        <pc:spChg chg="mod">
          <ac:chgData name="Jingfeng Wu" userId="dbe85c2a-e248-4c4d-b554-7f78c7d699f3" providerId="ADAL" clId="{7A1BE120-8161-9947-9DE5-0BBC28CBD489}" dt="2020-06-15T00:12:36.624" v="1" actId="20577"/>
          <ac:spMkLst>
            <pc:docMk/>
            <pc:sldMk cId="2600617789" sldId="259"/>
            <ac:spMk id="2" creationId="{6506E0C1-BD48-4443-B043-3787409D30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E69E0-6146-9748-B011-992E13923D9C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3D673-D357-F448-86EC-A5A428C0C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6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Ridge regression, LASSO, Weight decay for deep neural networks</a:t>
            </a:r>
          </a:p>
          <a:p>
            <a:endParaRPr lang="en-US" dirty="0"/>
          </a:p>
          <a:p>
            <a:r>
              <a:rPr lang="en-US" dirty="0"/>
              <a:t>Typical way: re-running the optimizer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3D673-D357-F448-86EC-A5A428C0C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64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Mahalanobis</a:t>
            </a:r>
            <a:r>
              <a:rPr lang="en-US" dirty="0"/>
              <a:t> distance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3D673-D357-F448-86EC-A5A428C0C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5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417A-7FF0-454A-B6F6-F33DF620A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1FAF-ABAA-B544-B694-FD056A1C8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C8BF-6499-E542-9B94-409FFF06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3CEB-2832-5F44-811E-77882E4469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C8B93-E42F-A84D-81FC-9EFBB7B6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2FCF5-0E46-3747-896E-6F113CEF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CB2-0E76-8A4D-8B19-0CD4C1411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0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EE3A-EB44-814B-917D-537B4F13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D8B22-5839-9541-89DE-F54FA290D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C665-418E-6846-B720-B518DB7B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3CEB-2832-5F44-811E-77882E4469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9851-7678-A74D-B68B-789FD64B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6105-AFFD-D342-A967-C6AFA0CD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CB2-0E76-8A4D-8B19-0CD4C1411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2F0FF-C76E-944C-AB3F-4372ABAB0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8A006-F542-664D-BE3F-27E2BBCA9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3250-5E87-2F4E-82F8-B502599C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3CEB-2832-5F44-811E-77882E4469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9BC03-9972-664F-9275-FB599C4A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AF99-749D-A642-AE73-C236559C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CB2-0E76-8A4D-8B19-0CD4C1411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DB81-FC47-F84E-A786-1A80701F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01FB-8C85-1842-B119-60FCA270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2BB16-87E2-CB4C-8DE5-B2E80D52F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3CEB-2832-5F44-811E-77882E4469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225D-A977-7D4E-ACCA-4AF607C0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1FC55-C3BF-C647-9628-B9FEC507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CB2-0E76-8A4D-8B19-0CD4C1411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9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5C54-7D13-8A41-B57E-A15CBF3D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5C4E-CDB1-4F43-8D1E-E5F1CA061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C3E67-89EB-B24D-B9E7-C5816DF0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3CEB-2832-5F44-811E-77882E4469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977E-7822-7344-8A15-757F1DD6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CFAAB-AD98-3742-9788-1A31CADF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CB2-0E76-8A4D-8B19-0CD4C1411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6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A8A2-E03B-934C-B759-11DFF100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36D6-39AF-564F-80BC-075DFC587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247F6-5065-184E-AADC-550C4E8C4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21D44-CE74-5C44-8A24-10B26800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3CEB-2832-5F44-811E-77882E4469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F647B-0130-1D45-A06B-55139E47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9C57-1490-C64D-8C6F-80E27E8D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CB2-0E76-8A4D-8B19-0CD4C1411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2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DB1F-5E85-494B-899E-2B717333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F0B5C-F82E-C446-A3B8-FA14E3B65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BB435-4D99-8849-A96B-3DB1A845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2C016-8828-AA40-8551-1A6C46D01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AF115-57AD-5D45-9A20-3E9AEDDF3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46EFF-1157-AB45-B575-4B89B9A3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3CEB-2832-5F44-811E-77882E4469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877CE-76CD-B743-9184-43131B5B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BEDDB-0C90-D84A-B332-B8874E21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CB2-0E76-8A4D-8B19-0CD4C1411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05E4-EFF1-674E-9045-CDE3423C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ED316-86BC-4D4D-A9F9-C7DAC98A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3CEB-2832-5F44-811E-77882E4469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1BEC5-920E-6D4C-B7F1-974193B5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6A2D1-C7BF-8743-B165-93CA5667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CB2-0E76-8A4D-8B19-0CD4C1411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1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38E61-22D5-6F4A-8912-B7B91B71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3CEB-2832-5F44-811E-77882E4469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DED0F-1D0C-6F4B-B75F-8F24424D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664A0-A454-6343-A507-E68879FF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CB2-0E76-8A4D-8B19-0CD4C1411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7F24-3AB1-2040-9670-F8611D197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3DC0-2148-2B42-B9C7-F98247E7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5389D-04E9-D945-816F-CAD580A16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E6800-923B-1A4D-BC00-42BD0FC1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3CEB-2832-5F44-811E-77882E4469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B1910-6A5A-6D43-A3F3-8FDC4AD6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23BF2-03C8-1944-A859-9850AB3F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CB2-0E76-8A4D-8B19-0CD4C1411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5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ACFC-CAA9-2B4B-A9D9-6A9CE8BA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8E785-A04F-9642-BB50-D5EDE89B2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22C50-1752-7A4E-BD21-7EE59D7AB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991AC-7B97-EE46-A3F6-CE242BDF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3CEB-2832-5F44-811E-77882E4469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C4521-DB31-0D41-BEF7-718E4E29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ADE91-4EA5-C645-8BCB-751DF4B7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CCB2-0E76-8A4D-8B19-0CD4C1411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3CB54-57CA-9F46-AC86-910A8969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1C73F-ECB8-DC42-9ADA-72BB529F8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C3FF0-1082-4245-888D-B57B912B7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A3CEB-2832-5F44-811E-77882E446947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C3343-E715-6B4E-A6CA-5E9140BC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E1F9-B68A-E447-97A9-8BE2FA464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CCB2-0E76-8A4D-8B19-0CD4C1411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1.png"/><Relationship Id="rId7" Type="http://schemas.openxmlformats.org/officeDocument/2006/relationships/image" Target="../media/image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B8B8-EDED-E748-ADC3-7C5FA8C0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873" y="1248558"/>
            <a:ext cx="9144000" cy="1655763"/>
          </a:xfrm>
        </p:spPr>
        <p:txBody>
          <a:bodyPr>
            <a:normAutofit/>
          </a:bodyPr>
          <a:lstStyle/>
          <a:p>
            <a:r>
              <a:rPr lang="en-US" sz="4800" dirty="0"/>
              <a:t>Obtaining Adjustable Regularization for Free via Iterate Averaging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76115-8109-844F-8451-ECBB48EA5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Jingfeng</a:t>
            </a:r>
            <a:r>
              <a:rPr lang="en-US" b="1" dirty="0"/>
              <a:t> Wu</a:t>
            </a:r>
            <a:r>
              <a:rPr lang="en-US" dirty="0"/>
              <a:t>, Vladimir Braverman, Lin F. Yang</a:t>
            </a:r>
          </a:p>
          <a:p>
            <a:r>
              <a:rPr lang="en-US" dirty="0"/>
              <a:t>Johns Hopkins University &amp; UCLA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D0D4C-EDDC-7F47-BC47-D66F7FCFD4AC}"/>
              </a:ext>
            </a:extLst>
          </p:cNvPr>
          <p:cNvSpPr txBox="1"/>
          <p:nvPr/>
        </p:nvSpPr>
        <p:spPr>
          <a:xfrm>
            <a:off x="5555807" y="478575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June 2020</a:t>
            </a:r>
          </a:p>
        </p:txBody>
      </p:sp>
    </p:spTree>
    <p:extLst>
      <p:ext uri="{BB962C8B-B14F-4D97-AF65-F5344CB8AC3E}">
        <p14:creationId xmlns:p14="http://schemas.microsoft.com/office/powerpoint/2010/main" val="272459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BDE9-FE5F-0744-8E2A-CAFEAD44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Strongly convex and smooth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D711E-EC2D-F340-AFE3-E2650189DD25}"/>
              </a:ext>
            </a:extLst>
          </p:cNvPr>
          <p:cNvSpPr txBox="1"/>
          <p:nvPr/>
        </p:nvSpPr>
        <p:spPr>
          <a:xfrm>
            <a:off x="838200" y="1695451"/>
            <a:ext cx="5092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Yes! But only approximately…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906C34-1EE1-1E41-92B7-887306976B06}"/>
                  </a:ext>
                </a:extLst>
              </p:cNvPr>
              <p:cNvSpPr txBox="1"/>
              <p:nvPr/>
            </p:nvSpPr>
            <p:spPr>
              <a:xfrm>
                <a:off x="838200" y="2603639"/>
                <a:ext cx="7931017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Geometric weighting scheme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906C34-1EE1-1E41-92B7-887306976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03639"/>
                <a:ext cx="7931017" cy="593624"/>
              </a:xfrm>
              <a:prstGeom prst="rect">
                <a:avLst/>
              </a:prstGeom>
              <a:blipFill>
                <a:blip r:embed="rId2"/>
                <a:stretch>
                  <a:fillRect l="-1920" t="-1041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F713FA7-2C4C-E345-AB92-4078459C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013" y="5026740"/>
            <a:ext cx="4842517" cy="410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AB005A-7B91-9A43-A06A-6C470CF5D4EE}"/>
                  </a:ext>
                </a:extLst>
              </p:cNvPr>
              <p:cNvSpPr txBox="1"/>
              <p:nvPr/>
            </p:nvSpPr>
            <p:spPr>
              <a:xfrm>
                <a:off x="8640629" y="5848809"/>
                <a:ext cx="24922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regularizer</a:t>
                </a:r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AB005A-7B91-9A43-A06A-6C470CF5D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629" y="5848809"/>
                <a:ext cx="2492221" cy="584775"/>
              </a:xfrm>
              <a:prstGeom prst="rect">
                <a:avLst/>
              </a:prstGeom>
              <a:blipFill>
                <a:blip r:embed="rId4"/>
                <a:stretch>
                  <a:fillRect l="-1515" t="-12766" r="-4545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wn Arrow 4">
            <a:extLst>
              <a:ext uri="{FF2B5EF4-FFF2-40B4-BE49-F238E27FC236}">
                <a16:creationId xmlns:a16="http://schemas.microsoft.com/office/drawing/2014/main" id="{B979F2B2-59D4-5444-AE1D-E3A66D245D1A}"/>
              </a:ext>
            </a:extLst>
          </p:cNvPr>
          <p:cNvSpPr/>
          <p:nvPr/>
        </p:nvSpPr>
        <p:spPr>
          <a:xfrm>
            <a:off x="3960199" y="343604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D112A6-AEDA-9143-9C62-036AE0342585}"/>
              </a:ext>
            </a:extLst>
          </p:cNvPr>
          <p:cNvCxnSpPr/>
          <p:nvPr/>
        </p:nvCxnSpPr>
        <p:spPr>
          <a:xfrm>
            <a:off x="9886739" y="5436747"/>
            <a:ext cx="0" cy="511793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84CF935-17EE-EE49-994D-99FDDE838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28232"/>
            <a:ext cx="4105261" cy="11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5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45FC-B363-F945-89CD-C046DB3F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Deep neural networks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44677C-7CB1-ED45-98A5-8C57E2D1C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272" y="1690688"/>
            <a:ext cx="7055456" cy="2970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EB632-F080-7449-9FAC-4AEF0A689E87}"/>
              </a:ext>
            </a:extLst>
          </p:cNvPr>
          <p:cNvSpPr txBox="1"/>
          <p:nvPr/>
        </p:nvSpPr>
        <p:spPr>
          <a:xfrm>
            <a:off x="838200" y="5340219"/>
            <a:ext cx="8096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Iterate averaging is effective and efficient!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4E141E-EAEB-0A4D-8556-BC3FC253F0E6}"/>
              </a:ext>
            </a:extLst>
          </p:cNvPr>
          <p:cNvSpPr txBox="1"/>
          <p:nvPr/>
        </p:nvSpPr>
        <p:spPr>
          <a:xfrm>
            <a:off x="572832" y="3885756"/>
            <a:ext cx="12747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single </a:t>
            </a:r>
          </a:p>
          <a:p>
            <a:r>
              <a:rPr lang="en-US" sz="2400" dirty="0"/>
              <a:t>GPU K80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266445-7602-CE47-91F6-377668A9E53A}"/>
              </a:ext>
            </a:extLst>
          </p:cNvPr>
          <p:cNvCxnSpPr/>
          <p:nvPr/>
        </p:nvCxnSpPr>
        <p:spPr>
          <a:xfrm>
            <a:off x="1847540" y="4301255"/>
            <a:ext cx="49876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21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C780-3516-A549-A29F-C7E21FB3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0B765A-9BFC-2D4B-8434-82CD88F15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0052"/>
                <a:ext cx="10515600" cy="28874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Iterate averaging =&gt; </a:t>
                </a:r>
                <a:r>
                  <a:rPr lang="en-US" sz="3200" dirty="0">
                    <a:solidFill>
                      <a:srgbClr val="FF0000"/>
                    </a:solidFill>
                  </a:rPr>
                  <a:t>adjustable</a:t>
                </a:r>
                <a:r>
                  <a:rPr lang="en-US" sz="3200" dirty="0"/>
                  <a:t> regularization for </a:t>
                </a:r>
                <a:r>
                  <a:rPr lang="en-US" sz="3200" dirty="0">
                    <a:solidFill>
                      <a:srgbClr val="FF0000"/>
                    </a:solidFill>
                  </a:rPr>
                  <a:t>free</a:t>
                </a:r>
              </a:p>
              <a:p>
                <a:pPr lvl="1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-type regularization</a:t>
                </a:r>
              </a:p>
              <a:p>
                <a:pPr lvl="1"/>
                <a:r>
                  <a:rPr lang="en-US" sz="3200" dirty="0"/>
                  <a:t>For SGD/NSGD optimizers</a:t>
                </a:r>
              </a:p>
              <a:p>
                <a:pPr lvl="1"/>
                <a:r>
                  <a:rPr lang="en-US" sz="3200" dirty="0"/>
                  <a:t>For quadratic/strongly convex and smooth objectives</a:t>
                </a:r>
              </a:p>
              <a:p>
                <a:pPr lvl="1"/>
                <a:r>
                  <a:rPr lang="en-US" sz="3200" dirty="0"/>
                  <a:t>Regularizing deep neural networks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0B765A-9BFC-2D4B-8434-82CD88F15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0052"/>
                <a:ext cx="10515600" cy="2887498"/>
              </a:xfrm>
              <a:blipFill>
                <a:blip r:embed="rId2"/>
                <a:stretch>
                  <a:fillRect l="-1448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5863000-5E88-5841-8ED1-EEBE6BD9CE7D}"/>
              </a:ext>
            </a:extLst>
          </p:cNvPr>
          <p:cNvSpPr txBox="1"/>
          <p:nvPr/>
        </p:nvSpPr>
        <p:spPr>
          <a:xfrm>
            <a:off x="838200" y="5366521"/>
            <a:ext cx="7671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Join our poster session for more details!</a:t>
            </a:r>
          </a:p>
        </p:txBody>
      </p:sp>
    </p:spTree>
    <p:extLst>
      <p:ext uri="{BB962C8B-B14F-4D97-AF65-F5344CB8AC3E}">
        <p14:creationId xmlns:p14="http://schemas.microsoft.com/office/powerpoint/2010/main" val="416418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AD80-6392-0A49-AD52-EFA3C104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optimal hyperparameter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1FE1E-A58E-8C4A-BCAC-247D28FD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835" y="1818512"/>
            <a:ext cx="3644900" cy="635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3A8593-7C59-394A-8B64-86E39881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17D07F-56DB-C84A-84CC-7716323D77DA}"/>
              </a:ext>
            </a:extLst>
          </p:cNvPr>
          <p:cNvCxnSpPr>
            <a:cxnSpLocks/>
          </p:cNvCxnSpPr>
          <p:nvPr/>
        </p:nvCxnSpPr>
        <p:spPr>
          <a:xfrm flipH="1">
            <a:off x="5575975" y="2355220"/>
            <a:ext cx="408753" cy="773195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0AB5E2-634A-164B-B75F-D1A99433A9C5}"/>
              </a:ext>
            </a:extLst>
          </p:cNvPr>
          <p:cNvSpPr txBox="1"/>
          <p:nvPr/>
        </p:nvSpPr>
        <p:spPr>
          <a:xfrm>
            <a:off x="4642348" y="3167390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 loss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214D9E-C8C1-E549-AF83-42D2863CB2DD}"/>
              </a:ext>
            </a:extLst>
          </p:cNvPr>
          <p:cNvCxnSpPr>
            <a:cxnSpLocks/>
          </p:cNvCxnSpPr>
          <p:nvPr/>
        </p:nvCxnSpPr>
        <p:spPr>
          <a:xfrm>
            <a:off x="8597735" y="2385099"/>
            <a:ext cx="605642" cy="64107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146E00-D126-FC44-98A1-C7B9669CC1E7}"/>
              </a:ext>
            </a:extLst>
          </p:cNvPr>
          <p:cNvSpPr txBox="1"/>
          <p:nvPr/>
        </p:nvSpPr>
        <p:spPr>
          <a:xfrm>
            <a:off x="8801659" y="3161107"/>
            <a:ext cx="1960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98E3E5-1F12-6A4C-B58B-3E0F32C96159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7477416" y="2389981"/>
            <a:ext cx="4042" cy="777409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8A7104-6182-CE4D-96CE-EEA7D1D53750}"/>
              </a:ext>
            </a:extLst>
          </p:cNvPr>
          <p:cNvSpPr txBox="1"/>
          <p:nvPr/>
        </p:nvSpPr>
        <p:spPr>
          <a:xfrm>
            <a:off x="6315110" y="3167390"/>
            <a:ext cx="2324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 Hyperparameter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294C46-956D-A74B-8953-812C1EE23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848" y="4599048"/>
            <a:ext cx="6604000" cy="469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32CD00-4396-8E49-9409-3900C353E882}"/>
              </a:ext>
            </a:extLst>
          </p:cNvPr>
          <p:cNvSpPr txBox="1"/>
          <p:nvPr/>
        </p:nvSpPr>
        <p:spPr>
          <a:xfrm>
            <a:off x="864741" y="4513413"/>
            <a:ext cx="193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GD/SGD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312F91-1033-6E47-8E72-764074F18B68}"/>
              </a:ext>
            </a:extLst>
          </p:cNvPr>
          <p:cNvSpPr txBox="1"/>
          <p:nvPr/>
        </p:nvSpPr>
        <p:spPr>
          <a:xfrm>
            <a:off x="876999" y="1741868"/>
            <a:ext cx="333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ML/</a:t>
            </a:r>
            <a:r>
              <a:rPr lang="en-US" sz="3600" dirty="0" err="1"/>
              <a:t>Opt</a:t>
            </a:r>
            <a:r>
              <a:rPr lang="en-US" sz="3600" dirty="0"/>
              <a:t> problem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723095F-6866-0442-970B-21D5FC423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387" y="5388005"/>
            <a:ext cx="17780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63626F-75CB-074D-A887-B494FF25F7D4}"/>
              </a:ext>
            </a:extLst>
          </p:cNvPr>
          <p:cNvSpPr txBox="1"/>
          <p:nvPr/>
        </p:nvSpPr>
        <p:spPr>
          <a:xfrm>
            <a:off x="6282341" y="5756147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Learning rate/step size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B647FC-2A9C-6944-AE88-865D84279D41}"/>
              </a:ext>
            </a:extLst>
          </p:cNvPr>
          <p:cNvCxnSpPr/>
          <p:nvPr/>
        </p:nvCxnSpPr>
        <p:spPr>
          <a:xfrm>
            <a:off x="6635578" y="5098188"/>
            <a:ext cx="0" cy="657959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0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221C-519F-254F-9122-6C2787D1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Re-running the optimizer is expensive!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0AC6-7635-3544-AF64-CDE15A15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 single round of training takes about </a:t>
            </a:r>
            <a:r>
              <a:rPr lang="en-US" i="1" dirty="0"/>
              <a:t>3 days</a:t>
            </a:r>
            <a:r>
              <a:rPr lang="en-US" dirty="0"/>
              <a:t>.</a:t>
            </a:r>
          </a:p>
          <a:p>
            <a:r>
              <a:rPr lang="en-US" i="1" dirty="0"/>
              <a:t>Almost a year </a:t>
            </a:r>
            <a:r>
              <a:rPr lang="en-US" dirty="0"/>
              <a:t>to try a hundred different hyperparameters.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148C9-2166-0E44-9892-4709E0D5F87B}"/>
              </a:ext>
            </a:extLst>
          </p:cNvPr>
          <p:cNvSpPr txBox="1"/>
          <p:nvPr/>
        </p:nvSpPr>
        <p:spPr>
          <a:xfrm>
            <a:off x="1187533" y="1825625"/>
            <a:ext cx="6161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ResNet-50 + ImageNet + 8 GPUs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226CB-1B03-B540-A060-1CB491B88E88}"/>
              </a:ext>
            </a:extLst>
          </p:cNvPr>
          <p:cNvSpPr txBox="1"/>
          <p:nvPr/>
        </p:nvSpPr>
        <p:spPr>
          <a:xfrm>
            <a:off x="838200" y="5023262"/>
            <a:ext cx="10303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Can we obtain </a:t>
            </a:r>
            <a:r>
              <a:rPr lang="en-US" sz="4000" i="1" dirty="0">
                <a:solidFill>
                  <a:srgbClr val="FF0000"/>
                </a:solidFill>
              </a:rPr>
              <a:t>adjustable</a:t>
            </a:r>
            <a:r>
              <a:rPr lang="en-US" sz="4000" dirty="0"/>
              <a:t> regularization for </a:t>
            </a:r>
            <a:r>
              <a:rPr lang="en-US" sz="4000" i="1" dirty="0">
                <a:solidFill>
                  <a:srgbClr val="FF0000"/>
                </a:solidFill>
              </a:rPr>
              <a:t>free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955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86C7-E48C-7C46-9763-5E4023DA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averaging =&gt; regularization (Neu et al.) 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 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CDF17B3-B672-A54C-B1F0-15117F94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BDB76D1-7CD4-9049-8F59-0641F1551080}"/>
              </a:ext>
            </a:extLst>
          </p:cNvPr>
          <p:cNvSpPr>
            <a:spLocks noChangeAspect="1"/>
          </p:cNvSpPr>
          <p:nvPr/>
        </p:nvSpPr>
        <p:spPr>
          <a:xfrm>
            <a:off x="6096000" y="426324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26117E-5EE7-7B4A-905A-E3F24F294737}"/>
              </a:ext>
            </a:extLst>
          </p:cNvPr>
          <p:cNvCxnSpPr>
            <a:endCxn id="7" idx="4"/>
          </p:cNvCxnSpPr>
          <p:nvPr/>
        </p:nvCxnSpPr>
        <p:spPr>
          <a:xfrm flipV="1">
            <a:off x="5676405" y="4400402"/>
            <a:ext cx="488175" cy="6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73F80E-CBD8-6543-8BED-5232F0E5F67F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4783629" y="4380315"/>
            <a:ext cx="1332458" cy="64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A1059F-9F53-9C4F-817E-3D3963C3F94E}"/>
              </a:ext>
            </a:extLst>
          </p:cNvPr>
          <p:cNvCxnSpPr>
            <a:endCxn id="7" idx="7"/>
          </p:cNvCxnSpPr>
          <p:nvPr/>
        </p:nvCxnSpPr>
        <p:spPr>
          <a:xfrm flipH="1">
            <a:off x="6213073" y="2933205"/>
            <a:ext cx="1387135" cy="135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A900E6-431D-CD4B-9625-D82DCEDDAA0A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5343525" y="4400402"/>
            <a:ext cx="821055" cy="68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379C22-634D-F043-AF75-5246AB74A254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6213073" y="4263242"/>
            <a:ext cx="362294" cy="2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FB679E-4E64-8048-ADCE-0445F1F626DA}"/>
              </a:ext>
            </a:extLst>
          </p:cNvPr>
          <p:cNvCxnSpPr>
            <a:endCxn id="7" idx="7"/>
          </p:cNvCxnSpPr>
          <p:nvPr/>
        </p:nvCxnSpPr>
        <p:spPr>
          <a:xfrm flipH="1">
            <a:off x="6213073" y="3682538"/>
            <a:ext cx="827807" cy="60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71F54A-D40E-394D-AC7E-8C3F40D02898}"/>
              </a:ext>
            </a:extLst>
          </p:cNvPr>
          <p:cNvCxnSpPr>
            <a:endCxn id="7" idx="4"/>
          </p:cNvCxnSpPr>
          <p:nvPr/>
        </p:nvCxnSpPr>
        <p:spPr>
          <a:xfrm flipH="1" flipV="1">
            <a:off x="6164580" y="4400402"/>
            <a:ext cx="68580" cy="30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25A51B2-A13A-CE40-8DC6-109F78B2E9EC}"/>
              </a:ext>
            </a:extLst>
          </p:cNvPr>
          <p:cNvCxnSpPr>
            <a:cxnSpLocks/>
          </p:cNvCxnSpPr>
          <p:nvPr/>
        </p:nvCxnSpPr>
        <p:spPr>
          <a:xfrm>
            <a:off x="6724996" y="4131425"/>
            <a:ext cx="1932529" cy="957529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6F86B-0094-E34D-B0D8-E0C3BAEA961B}"/>
                  </a:ext>
                </a:extLst>
              </p:cNvPr>
              <p:cNvSpPr txBox="1"/>
              <p:nvPr/>
            </p:nvSpPr>
            <p:spPr>
              <a:xfrm>
                <a:off x="8657525" y="4711832"/>
                <a:ext cx="23485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SGD Path for </a:t>
                </a:r>
              </a:p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6F86B-0094-E34D-B0D8-E0C3BAEA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525" y="4711832"/>
                <a:ext cx="2348592" cy="830997"/>
              </a:xfrm>
              <a:prstGeom prst="rect">
                <a:avLst/>
              </a:prstGeom>
              <a:blipFill>
                <a:blip r:embed="rId3"/>
                <a:stretch>
                  <a:fillRect l="-4301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E2AC53B0-9500-C143-9342-EE5EDDD0EC41}"/>
              </a:ext>
            </a:extLst>
          </p:cNvPr>
          <p:cNvCxnSpPr>
            <a:cxnSpLocks/>
            <a:stCxn id="7" idx="2"/>
          </p:cNvCxnSpPr>
          <p:nvPr/>
        </p:nvCxnSpPr>
        <p:spPr>
          <a:xfrm rot="10800000">
            <a:off x="3401482" y="3165904"/>
            <a:ext cx="2694519" cy="1165919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737A4F-BE2C-9945-9C3C-6EC3E87CDB45}"/>
                  </a:ext>
                </a:extLst>
              </p:cNvPr>
              <p:cNvSpPr txBox="1"/>
              <p:nvPr/>
            </p:nvSpPr>
            <p:spPr>
              <a:xfrm>
                <a:off x="956648" y="2901053"/>
                <a:ext cx="27722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Solution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737A4F-BE2C-9945-9C3C-6EC3E87C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48" y="2901053"/>
                <a:ext cx="2772234" cy="830997"/>
              </a:xfrm>
              <a:prstGeom prst="rect">
                <a:avLst/>
              </a:prstGeom>
              <a:blipFill>
                <a:blip r:embed="rId4"/>
                <a:stretch>
                  <a:fillRect l="-3182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A65CE9D-1ACD-1B40-AD98-30D75DE86D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25031" y="4770368"/>
            <a:ext cx="2251377" cy="504904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655C6D-9C96-7849-AB31-EE8FEF50E7C5}"/>
              </a:ext>
            </a:extLst>
          </p:cNvPr>
          <p:cNvSpPr txBox="1"/>
          <p:nvPr/>
        </p:nvSpPr>
        <p:spPr>
          <a:xfrm>
            <a:off x="1673166" y="4859774"/>
            <a:ext cx="15711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Geometric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averaging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9F552D-2ED2-C340-950D-01BF33F0AF0F}"/>
                  </a:ext>
                </a:extLst>
              </p:cNvPr>
              <p:cNvSpPr txBox="1"/>
              <p:nvPr/>
            </p:nvSpPr>
            <p:spPr>
              <a:xfrm>
                <a:off x="8687137" y="2750405"/>
                <a:ext cx="22571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</a:rPr>
                  <a:t>Contour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9F552D-2ED2-C340-950D-01BF33F0A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137" y="2750405"/>
                <a:ext cx="2257156" cy="461665"/>
              </a:xfrm>
              <a:prstGeom prst="rect">
                <a:avLst/>
              </a:prstGeom>
              <a:blipFill>
                <a:blip r:embed="rId5"/>
                <a:stretch>
                  <a:fillRect l="-4494" t="-8108" r="-112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12177718-5A56-0247-B816-A92D59E039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94379" y="3214018"/>
            <a:ext cx="741077" cy="693941"/>
          </a:xfrm>
          <a:prstGeom prst="bentConnector3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91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63F50F-F2B9-4A4C-87DB-06E644204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404" y="1294844"/>
            <a:ext cx="4997446" cy="3748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06E0C1-BD48-4443-B043-3787409D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averaging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FCFF8F-0E0E-EF4F-B93D-F7538177E52A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6472798" cy="2616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Require: A stored opt. path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Input: a hyperparameter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3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Compute a weighting scheme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Average the path</a:t>
                </a:r>
                <a:endParaRPr lang="en-US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Output: the regularized solution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FCFF8F-0E0E-EF4F-B93D-F7538177E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472798" cy="2616101"/>
              </a:xfrm>
              <a:prstGeom prst="rect">
                <a:avLst/>
              </a:prstGeom>
              <a:blipFill>
                <a:blip r:embed="rId3"/>
                <a:stretch>
                  <a:fillRect l="-2544" t="-3382" r="-1761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8E237DE-E3F7-0A48-9D2F-AFD73F9C9DE3}"/>
              </a:ext>
            </a:extLst>
          </p:cNvPr>
          <p:cNvSpPr txBox="1"/>
          <p:nvPr/>
        </p:nvSpPr>
        <p:spPr>
          <a:xfrm>
            <a:off x="849937" y="5262608"/>
            <a:ext cx="7131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Iterate averaging is cheap </a:t>
            </a:r>
            <a:r>
              <a:rPr lang="en-US" sz="4000" dirty="0">
                <a:sym typeface="Wingdings" pitchFamily="2" charset="2"/>
              </a:rPr>
              <a:t></a:t>
            </a:r>
            <a:endParaRPr lang="en-US" sz="4000" dirty="0"/>
          </a:p>
          <a:p>
            <a:r>
              <a:rPr lang="en-US" sz="4000" dirty="0"/>
              <a:t>But Neu et al.’s result is limited </a:t>
            </a:r>
            <a:r>
              <a:rPr lang="en-US" sz="4000" dirty="0">
                <a:sym typeface="Wingdings" pitchFamily="2" charset="2"/>
              </a:rPr>
              <a:t>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0061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3AF8-3FCB-284D-809F-3F586D12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Formally, Neu et al. shows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76200E-F848-AD42-B0E4-BB7BAEA3D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8714" y="1690688"/>
            <a:ext cx="3372777" cy="832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59B896-28B7-9A44-A440-9492A9CBD6A0}"/>
              </a:ext>
            </a:extLst>
          </p:cNvPr>
          <p:cNvSpPr txBox="1"/>
          <p:nvPr/>
        </p:nvSpPr>
        <p:spPr>
          <a:xfrm>
            <a:off x="1237713" y="1690688"/>
            <a:ext cx="3317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1AAB8F-6F29-434A-85AB-19A04ECBE57C}"/>
                  </a:ext>
                </a:extLst>
              </p:cNvPr>
              <p:cNvSpPr txBox="1"/>
              <p:nvPr/>
            </p:nvSpPr>
            <p:spPr>
              <a:xfrm>
                <a:off x="1237713" y="2522410"/>
                <a:ext cx="32955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-regularization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1AAB8F-6F29-434A-85AB-19A04ECBE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713" y="2522410"/>
                <a:ext cx="3295582" cy="584775"/>
              </a:xfrm>
              <a:prstGeom prst="rect">
                <a:avLst/>
              </a:prstGeom>
              <a:blipFill>
                <a:blip r:embed="rId3"/>
                <a:stretch>
                  <a:fillRect l="-3831" t="-12766" r="-344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8B349A1-F010-9F4F-BA9A-120778E9E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098" y="2578780"/>
            <a:ext cx="2038482" cy="653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7FCEC8-AACA-6E41-9AE3-4EA0D6F22993}"/>
              </a:ext>
            </a:extLst>
          </p:cNvPr>
          <p:cNvSpPr txBox="1"/>
          <p:nvPr/>
        </p:nvSpPr>
        <p:spPr>
          <a:xfrm>
            <a:off x="1233111" y="3318841"/>
            <a:ext cx="2761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GD/SGD path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8C7CB9-7478-6849-93B8-F6422BEB9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097" y="3516408"/>
            <a:ext cx="3174515" cy="3464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A2BFBA-AE43-8F4A-8FB7-4F55DF3F98DB}"/>
              </a:ext>
            </a:extLst>
          </p:cNvPr>
          <p:cNvSpPr txBox="1"/>
          <p:nvPr/>
        </p:nvSpPr>
        <p:spPr>
          <a:xfrm>
            <a:off x="1237714" y="4099733"/>
            <a:ext cx="3988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Geometric averaging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DAD788-A9A9-A44D-83F2-423B18B72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584071"/>
            <a:ext cx="5250519" cy="3778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597A0B-97EE-BF44-83F5-641E5AFD7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6430" y="5554935"/>
            <a:ext cx="2914206" cy="5077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8E8D237-E029-7645-82CD-2197FF59BE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8714" y="4163942"/>
            <a:ext cx="3613663" cy="682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D0AAF5-44A3-794E-865A-5F459B8A51B7}"/>
              </a:ext>
            </a:extLst>
          </p:cNvPr>
          <p:cNvSpPr txBox="1"/>
          <p:nvPr/>
        </p:nvSpPr>
        <p:spPr>
          <a:xfrm>
            <a:off x="6395568" y="5503462"/>
            <a:ext cx="107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solves</a:t>
            </a:r>
          </a:p>
        </p:txBody>
      </p:sp>
    </p:spTree>
    <p:extLst>
      <p:ext uri="{BB962C8B-B14F-4D97-AF65-F5344CB8AC3E}">
        <p14:creationId xmlns:p14="http://schemas.microsoft.com/office/powerpoint/2010/main" val="233126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0BD0-EC76-CA48-8849-D08802D1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contributions: 	</a:t>
            </a:r>
            <a:r>
              <a:rPr lang="en-US" dirty="0">
                <a:sym typeface="Wingdings" pitchFamily="2" charset="2"/>
              </a:rPr>
              <a:t>   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71410-9E42-1D4F-B47E-84891D4A8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08918"/>
                <a:ext cx="10515600" cy="2230438"/>
              </a:xfrm>
            </p:spPr>
            <p:txBody>
              <a:bodyPr>
                <a:no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err="1"/>
                  <a:t>regularizers</a:t>
                </a:r>
                <a:r>
                  <a:rPr lang="en-US" sz="3200" dirty="0"/>
                  <a:t> 		&lt;= generalized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regularizer</a:t>
                </a:r>
                <a:r>
                  <a:rPr lang="en-US" sz="3200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optimizers 		&lt;= </a:t>
                </a:r>
                <a:r>
                  <a:rPr lang="en-US" sz="3200" dirty="0" err="1"/>
                  <a:t>Nesterov’s</a:t>
                </a:r>
                <a:r>
                  <a:rPr lang="en-US" sz="3200" dirty="0"/>
                  <a:t> acceleration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objectives 		&lt;= strongly convex and smooth losses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deep neural networks! (Empirically)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71410-9E42-1D4F-B47E-84891D4A8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08918"/>
                <a:ext cx="10515600" cy="2230438"/>
              </a:xfrm>
              <a:blipFill>
                <a:blip r:embed="rId2"/>
                <a:stretch>
                  <a:fillRect l="-1448" t="-5650" b="-33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F97B719-F801-1340-9036-8DF5DD900AA6}"/>
              </a:ext>
            </a:extLst>
          </p:cNvPr>
          <p:cNvSpPr txBox="1"/>
          <p:nvPr/>
        </p:nvSpPr>
        <p:spPr>
          <a:xfrm>
            <a:off x="838200" y="1690688"/>
            <a:ext cx="8641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Iterate averaging works for more general</a:t>
            </a:r>
          </a:p>
        </p:txBody>
      </p:sp>
    </p:spTree>
    <p:extLst>
      <p:ext uri="{BB962C8B-B14F-4D97-AF65-F5344CB8AC3E}">
        <p14:creationId xmlns:p14="http://schemas.microsoft.com/office/powerpoint/2010/main" val="420462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49C426-25DD-D141-846A-9E0EE4D0D9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1. Generalized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-regularization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49C426-25DD-D141-846A-9E0EE4D0D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E857BB-5AAF-2443-B883-5FF965670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517900" y="3968615"/>
            <a:ext cx="5156200" cy="53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6D3566-66AB-AD41-BF40-EEA509508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718" y="1852979"/>
            <a:ext cx="3302000" cy="93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66584F-6546-434B-983E-A24745A630A3}"/>
              </a:ext>
            </a:extLst>
          </p:cNvPr>
          <p:cNvSpPr txBox="1"/>
          <p:nvPr/>
        </p:nvSpPr>
        <p:spPr>
          <a:xfrm>
            <a:off x="838199" y="3262706"/>
            <a:ext cx="7517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Use a preconditioned GD/SGD path instead!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80770-D60F-B54A-AAF9-CC276B97E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584071"/>
            <a:ext cx="5250519" cy="377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58B3CD-DD00-AC4F-9513-BEC80698D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6430" y="5554935"/>
            <a:ext cx="2914206" cy="5077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820E21-78D0-2949-B936-6B41AA9AD126}"/>
              </a:ext>
            </a:extLst>
          </p:cNvPr>
          <p:cNvSpPr txBox="1"/>
          <p:nvPr/>
        </p:nvSpPr>
        <p:spPr>
          <a:xfrm>
            <a:off x="6395568" y="5503462"/>
            <a:ext cx="107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solves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704357E-1E41-664F-BC99-4B8C3EBC56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38496" y="2813951"/>
            <a:ext cx="3193278" cy="2211138"/>
          </a:xfrm>
          <a:prstGeom prst="bentConnector3">
            <a:avLst>
              <a:gd name="adj1" fmla="val 336"/>
            </a:avLst>
          </a:prstGeom>
          <a:ln w="952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3D81019-3560-4B44-8F55-89FA90BC36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1364" y="4317407"/>
            <a:ext cx="1960562" cy="1083267"/>
          </a:xfrm>
          <a:prstGeom prst="bentConnector3">
            <a:avLst>
              <a:gd name="adj1" fmla="val 100283"/>
            </a:avLst>
          </a:prstGeom>
          <a:ln w="952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9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79CECD-9F3C-7943-9242-7C70A86A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098" y="1027906"/>
            <a:ext cx="5597711" cy="4201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7CA28-9279-E44E-9222-82369C76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Nesterov’s</a:t>
            </a:r>
            <a:r>
              <a:rPr lang="en-US" dirty="0"/>
              <a:t> acceleration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BE870A-8259-BF4B-96F3-609004404BF9}"/>
                  </a:ext>
                </a:extLst>
              </p:cNvPr>
              <p:cNvSpPr txBox="1"/>
              <p:nvPr/>
            </p:nvSpPr>
            <p:spPr>
              <a:xfrm>
                <a:off x="6715834" y="5892006"/>
                <a:ext cx="24922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regularizer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BE870A-8259-BF4B-96F3-609004404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834" y="5892006"/>
                <a:ext cx="2492221" cy="584775"/>
              </a:xfrm>
              <a:prstGeom prst="rect">
                <a:avLst/>
              </a:prstGeom>
              <a:blipFill>
                <a:blip r:embed="rId3"/>
                <a:stretch>
                  <a:fillRect l="-2030" t="-12766" r="-507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F028090-DB47-C14B-B01C-12C5ADF9AFF7}"/>
              </a:ext>
            </a:extLst>
          </p:cNvPr>
          <p:cNvSpPr txBox="1"/>
          <p:nvPr/>
        </p:nvSpPr>
        <p:spPr>
          <a:xfrm>
            <a:off x="838199" y="1718174"/>
            <a:ext cx="3261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Weighting scheme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7FDB318-37ED-5845-B3C2-84102C35C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61" y="2517400"/>
            <a:ext cx="5714037" cy="8054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0C41A6-AA0E-A04D-9364-632BA4598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193" y="3592008"/>
            <a:ext cx="1113015" cy="4733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E14F7EF-C942-6740-839C-7DB9F02C8A30}"/>
              </a:ext>
            </a:extLst>
          </p:cNvPr>
          <p:cNvSpPr txBox="1"/>
          <p:nvPr/>
        </p:nvSpPr>
        <p:spPr>
          <a:xfrm>
            <a:off x="3867727" y="3672954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AD3B993-F2C9-844D-B429-4F98A5A04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4572061"/>
            <a:ext cx="5250519" cy="3778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81FDB95-447F-BE44-A7F4-2A705BE292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5623" y="5291474"/>
            <a:ext cx="2914206" cy="5077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C777D97-E9BF-FC41-8ACF-D59ED2360F87}"/>
              </a:ext>
            </a:extLst>
          </p:cNvPr>
          <p:cNvSpPr txBox="1"/>
          <p:nvPr/>
        </p:nvSpPr>
        <p:spPr>
          <a:xfrm>
            <a:off x="864761" y="5240001"/>
            <a:ext cx="107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solves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DA4397-96E1-DB46-B6FE-0F10AC09F62F}"/>
              </a:ext>
            </a:extLst>
          </p:cNvPr>
          <p:cNvCxnSpPr/>
          <p:nvPr/>
        </p:nvCxnSpPr>
        <p:spPr>
          <a:xfrm>
            <a:off x="1006927" y="3344869"/>
            <a:ext cx="0" cy="1168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38792BBD-1F53-9F4F-AB87-217A16D8F3A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338700" y="5443676"/>
            <a:ext cx="1377134" cy="740718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92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343</Words>
  <Application>Microsoft Macintosh PowerPoint</Application>
  <PresentationFormat>Widescreen</PresentationFormat>
  <Paragraphs>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Obtaining Adjustable Regularization for Free via Iterate Averaging</vt:lpstr>
      <vt:lpstr>Searching optimal hyperparameter</vt:lpstr>
      <vt:lpstr>Re-running the optimizer is expensive! </vt:lpstr>
      <vt:lpstr>Iterate averaging =&gt; regularization (Neu et al.)   </vt:lpstr>
      <vt:lpstr>Iterate averaging protocol</vt:lpstr>
      <vt:lpstr>Formally, Neu et al. shows</vt:lpstr>
      <vt:lpstr>Our contributions:     </vt:lpstr>
      <vt:lpstr>1. Generalized ℓ_2-regularization</vt:lpstr>
      <vt:lpstr>2. Nesterov’s acceleration</vt:lpstr>
      <vt:lpstr>3. Strongly convex and smooth objectives</vt:lpstr>
      <vt:lpstr>4. Deep neural networks </vt:lpstr>
      <vt:lpstr>Take Home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Obtaining Adjustable Regularization for Free via Iterate Averaging</dc:title>
  <dc:creator>Jingfeng Wu</dc:creator>
  <cp:lastModifiedBy>Jingfeng Wu</cp:lastModifiedBy>
  <cp:revision>39</cp:revision>
  <dcterms:created xsi:type="dcterms:W3CDTF">2020-06-12T01:25:05Z</dcterms:created>
  <dcterms:modified xsi:type="dcterms:W3CDTF">2020-06-15T00:13:06Z</dcterms:modified>
</cp:coreProperties>
</file>