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5" r:id="rId4"/>
    <p:sldId id="258" r:id="rId5"/>
    <p:sldId id="259" r:id="rId6"/>
    <p:sldId id="262" r:id="rId7"/>
    <p:sldId id="260" r:id="rId8"/>
    <p:sldId id="263" r:id="rId9"/>
    <p:sldId id="261" r:id="rId10"/>
    <p:sldId id="268" r:id="rId11"/>
    <p:sldId id="269" r:id="rId12"/>
    <p:sldId id="270" r:id="rId13"/>
    <p:sldId id="271" r:id="rId14"/>
    <p:sldId id="272" r:id="rId15"/>
    <p:sldId id="273" r:id="rId16"/>
    <p:sldId id="274" r:id="rId17"/>
    <p:sldId id="275" r:id="rId18"/>
    <p:sldId id="276" r:id="rId19"/>
    <p:sldId id="264" r:id="rId20"/>
    <p:sldId id="265" r:id="rId21"/>
    <p:sldId id="266" r:id="rId22"/>
    <p:sldId id="267" r:id="rId23"/>
    <p:sldId id="277" r:id="rId24"/>
    <p:sldId id="278" r:id="rId25"/>
    <p:sldId id="279" r:id="rId26"/>
    <p:sldId id="280" r:id="rId27"/>
    <p:sldId id="281" r:id="rId28"/>
    <p:sldId id="282" r:id="rId29"/>
    <p:sldId id="296"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0" d="100"/>
          <a:sy n="80" d="100"/>
        </p:scale>
        <p:origin x="53"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E32419-EB5B-41E3-829D-9CC46D71ED2E}"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B25AC8DA-5138-44FA-93B7-D5CF382727B8}">
      <dgm:prSet/>
      <dgm:spPr/>
      <dgm:t>
        <a:bodyPr/>
        <a:lstStyle/>
        <a:p>
          <a:r>
            <a:rPr lang="en-US"/>
            <a:t>1. Analyze the flight on-time performance from different aspects (time, airport and carriers) and provide visualized results</a:t>
          </a:r>
        </a:p>
      </dgm:t>
    </dgm:pt>
    <dgm:pt modelId="{1C3B978C-D141-45E6-958B-A1DEF2F39F3F}" type="parTrans" cxnId="{8423650E-2436-4D5C-91D8-71AC4968BDCA}">
      <dgm:prSet/>
      <dgm:spPr/>
      <dgm:t>
        <a:bodyPr/>
        <a:lstStyle/>
        <a:p>
          <a:endParaRPr lang="en-US"/>
        </a:p>
      </dgm:t>
    </dgm:pt>
    <dgm:pt modelId="{D901D7D1-6208-42DD-A8A8-24736DEF6D5F}" type="sibTrans" cxnId="{8423650E-2436-4D5C-91D8-71AC4968BDCA}">
      <dgm:prSet/>
      <dgm:spPr/>
      <dgm:t>
        <a:bodyPr/>
        <a:lstStyle/>
        <a:p>
          <a:endParaRPr lang="en-US"/>
        </a:p>
      </dgm:t>
    </dgm:pt>
    <dgm:pt modelId="{7F10E686-50FD-489A-9C93-41A4A35137E5}">
      <dgm:prSet/>
      <dgm:spPr/>
      <dgm:t>
        <a:bodyPr/>
        <a:lstStyle/>
        <a:p>
          <a:r>
            <a:rPr lang="en-US"/>
            <a:t>MultipleOutput Binning</a:t>
          </a:r>
        </a:p>
      </dgm:t>
    </dgm:pt>
    <dgm:pt modelId="{4E39F159-C41D-49FA-BB3F-177E2350552A}" type="parTrans" cxnId="{BD9D0F60-17FA-4CA1-9D21-2D25A1AF5E8F}">
      <dgm:prSet/>
      <dgm:spPr/>
      <dgm:t>
        <a:bodyPr/>
        <a:lstStyle/>
        <a:p>
          <a:endParaRPr lang="en-US"/>
        </a:p>
      </dgm:t>
    </dgm:pt>
    <dgm:pt modelId="{1B1C10B4-04C5-4017-9CAD-A458B1E03869}" type="sibTrans" cxnId="{BD9D0F60-17FA-4CA1-9D21-2D25A1AF5E8F}">
      <dgm:prSet/>
      <dgm:spPr/>
      <dgm:t>
        <a:bodyPr/>
        <a:lstStyle/>
        <a:p>
          <a:endParaRPr lang="en-US"/>
        </a:p>
      </dgm:t>
    </dgm:pt>
    <dgm:pt modelId="{1DDB382C-BDF7-4E9D-B382-EE1DA384BFC8}">
      <dgm:prSet/>
      <dgm:spPr/>
      <dgm:t>
        <a:bodyPr/>
        <a:lstStyle/>
        <a:p>
          <a:r>
            <a:rPr lang="en-US"/>
            <a:t>MapReduce, Job Chaining</a:t>
          </a:r>
        </a:p>
      </dgm:t>
    </dgm:pt>
    <dgm:pt modelId="{7E523190-39C7-45AE-A24A-80C83863D794}" type="parTrans" cxnId="{623E239E-69A9-4EDA-B2C9-3042F09F032C}">
      <dgm:prSet/>
      <dgm:spPr/>
      <dgm:t>
        <a:bodyPr/>
        <a:lstStyle/>
        <a:p>
          <a:endParaRPr lang="en-US"/>
        </a:p>
      </dgm:t>
    </dgm:pt>
    <dgm:pt modelId="{3DE2BB32-0E7A-490D-8119-3E854BF056B5}" type="sibTrans" cxnId="{623E239E-69A9-4EDA-B2C9-3042F09F032C}">
      <dgm:prSet/>
      <dgm:spPr/>
      <dgm:t>
        <a:bodyPr/>
        <a:lstStyle/>
        <a:p>
          <a:endParaRPr lang="en-US"/>
        </a:p>
      </dgm:t>
    </dgm:pt>
    <dgm:pt modelId="{BD5C51CB-8134-4B47-9A7F-8FF735D19713}">
      <dgm:prSet/>
      <dgm:spPr/>
      <dgm:t>
        <a:bodyPr/>
        <a:lstStyle/>
        <a:p>
          <a:r>
            <a:rPr lang="en-US"/>
            <a:t>MultipleInput Reducer side Join</a:t>
          </a:r>
        </a:p>
      </dgm:t>
    </dgm:pt>
    <dgm:pt modelId="{F90EDC36-2EFC-4D83-B124-43AAC5DBD800}" type="parTrans" cxnId="{83D83558-2B01-49AA-8A5E-E33E2D3FEE8E}">
      <dgm:prSet/>
      <dgm:spPr/>
      <dgm:t>
        <a:bodyPr/>
        <a:lstStyle/>
        <a:p>
          <a:endParaRPr lang="en-US"/>
        </a:p>
      </dgm:t>
    </dgm:pt>
    <dgm:pt modelId="{E0C0C43B-11C8-493C-B4AA-C19FA5FC2C3E}" type="sibTrans" cxnId="{83D83558-2B01-49AA-8A5E-E33E2D3FEE8E}">
      <dgm:prSet/>
      <dgm:spPr/>
      <dgm:t>
        <a:bodyPr/>
        <a:lstStyle/>
        <a:p>
          <a:endParaRPr lang="en-US"/>
        </a:p>
      </dgm:t>
    </dgm:pt>
    <dgm:pt modelId="{9A228FFD-FF8C-41BB-AE96-913D9CEA7B77}">
      <dgm:prSet/>
      <dgm:spPr/>
      <dgm:t>
        <a:bodyPr/>
        <a:lstStyle/>
        <a:p>
          <a:r>
            <a:rPr lang="en-US"/>
            <a:t>TopK Pattern</a:t>
          </a:r>
        </a:p>
      </dgm:t>
    </dgm:pt>
    <dgm:pt modelId="{6FCCFD3C-164C-4FF2-BD27-5F2D22CD1945}" type="parTrans" cxnId="{49BEAB80-EE63-40D2-B5D5-B70394CB17B9}">
      <dgm:prSet/>
      <dgm:spPr/>
      <dgm:t>
        <a:bodyPr/>
        <a:lstStyle/>
        <a:p>
          <a:endParaRPr lang="en-US"/>
        </a:p>
      </dgm:t>
    </dgm:pt>
    <dgm:pt modelId="{9F01D94D-7E78-4C7A-BBCC-FB799BC5547F}" type="sibTrans" cxnId="{49BEAB80-EE63-40D2-B5D5-B70394CB17B9}">
      <dgm:prSet/>
      <dgm:spPr/>
      <dgm:t>
        <a:bodyPr/>
        <a:lstStyle/>
        <a:p>
          <a:endParaRPr lang="en-US"/>
        </a:p>
      </dgm:t>
    </dgm:pt>
    <dgm:pt modelId="{D283C9B1-2949-4D99-B766-B2C2E969F0FE}">
      <dgm:prSet/>
      <dgm:spPr/>
      <dgm:t>
        <a:bodyPr/>
        <a:lstStyle/>
        <a:p>
          <a:r>
            <a:rPr lang="en-US"/>
            <a:t>Combiner, Memory-Conscious Implementation </a:t>
          </a:r>
        </a:p>
      </dgm:t>
    </dgm:pt>
    <dgm:pt modelId="{716BB0F7-4AEB-420B-9BE6-16FFE523BA00}" type="parTrans" cxnId="{ECBFC71B-7632-4B7B-80F7-6CF63EAAD5AB}">
      <dgm:prSet/>
      <dgm:spPr/>
      <dgm:t>
        <a:bodyPr/>
        <a:lstStyle/>
        <a:p>
          <a:endParaRPr lang="en-US"/>
        </a:p>
      </dgm:t>
    </dgm:pt>
    <dgm:pt modelId="{FF1DAB8E-E124-468B-BCAE-487ACEE6F086}" type="sibTrans" cxnId="{ECBFC71B-7632-4B7B-80F7-6CF63EAAD5AB}">
      <dgm:prSet/>
      <dgm:spPr/>
      <dgm:t>
        <a:bodyPr/>
        <a:lstStyle/>
        <a:p>
          <a:endParaRPr lang="en-US"/>
        </a:p>
      </dgm:t>
    </dgm:pt>
    <dgm:pt modelId="{DA09326A-FCF0-495E-A59B-33550E6A6CA2}">
      <dgm:prSet/>
      <dgm:spPr/>
      <dgm:t>
        <a:bodyPr/>
        <a:lstStyle/>
        <a:p>
          <a:r>
            <a:rPr lang="en-US"/>
            <a:t>Custom Writable for processing selected attributes</a:t>
          </a:r>
        </a:p>
      </dgm:t>
    </dgm:pt>
    <dgm:pt modelId="{1B1E5A99-C555-4229-BD77-5315473DDA7E}" type="parTrans" cxnId="{BB69C281-41CD-41D2-83B2-FC668F884828}">
      <dgm:prSet/>
      <dgm:spPr/>
      <dgm:t>
        <a:bodyPr/>
        <a:lstStyle/>
        <a:p>
          <a:endParaRPr lang="en-US"/>
        </a:p>
      </dgm:t>
    </dgm:pt>
    <dgm:pt modelId="{55B83588-6F43-4AE4-952B-099F93C71E2D}" type="sibTrans" cxnId="{BB69C281-41CD-41D2-83B2-FC668F884828}">
      <dgm:prSet/>
      <dgm:spPr/>
      <dgm:t>
        <a:bodyPr/>
        <a:lstStyle/>
        <a:p>
          <a:endParaRPr lang="en-US"/>
        </a:p>
      </dgm:t>
    </dgm:pt>
    <dgm:pt modelId="{3830C5EF-EDA3-4C64-BB92-2AE84362E350}">
      <dgm:prSet/>
      <dgm:spPr/>
      <dgm:t>
        <a:bodyPr/>
        <a:lstStyle/>
        <a:p>
          <a:r>
            <a:rPr lang="en-US"/>
            <a:t>2. Try to implement machine learning model for prediction flight delay</a:t>
          </a:r>
        </a:p>
      </dgm:t>
    </dgm:pt>
    <dgm:pt modelId="{F5A71C43-0EEF-47CA-A01C-B9B77EB93C48}" type="parTrans" cxnId="{DAEB37A3-D237-4536-9439-22F6EB116CE8}">
      <dgm:prSet/>
      <dgm:spPr/>
      <dgm:t>
        <a:bodyPr/>
        <a:lstStyle/>
        <a:p>
          <a:endParaRPr lang="en-US"/>
        </a:p>
      </dgm:t>
    </dgm:pt>
    <dgm:pt modelId="{68A43DC7-69C5-4886-9816-0F614C938AD3}" type="sibTrans" cxnId="{DAEB37A3-D237-4536-9439-22F6EB116CE8}">
      <dgm:prSet/>
      <dgm:spPr/>
      <dgm:t>
        <a:bodyPr/>
        <a:lstStyle/>
        <a:p>
          <a:endParaRPr lang="en-US"/>
        </a:p>
      </dgm:t>
    </dgm:pt>
    <dgm:pt modelId="{8CCF2A18-3686-4757-BBE7-D0DC880AC367}">
      <dgm:prSet/>
      <dgm:spPr/>
      <dgm:t>
        <a:bodyPr/>
        <a:lstStyle/>
        <a:p>
          <a:r>
            <a:rPr lang="en-US"/>
            <a:t>Apache Mahout</a:t>
          </a:r>
        </a:p>
      </dgm:t>
    </dgm:pt>
    <dgm:pt modelId="{CBC20240-C0E8-44D0-BECE-17B12351DCBE}" type="parTrans" cxnId="{A4BF8FF7-C7B0-46DA-9591-DC0706DFA330}">
      <dgm:prSet/>
      <dgm:spPr/>
      <dgm:t>
        <a:bodyPr/>
        <a:lstStyle/>
        <a:p>
          <a:endParaRPr lang="en-US"/>
        </a:p>
      </dgm:t>
    </dgm:pt>
    <dgm:pt modelId="{E8C56443-F262-4FE3-BBE3-641DA4795F3B}" type="sibTrans" cxnId="{A4BF8FF7-C7B0-46DA-9591-DC0706DFA330}">
      <dgm:prSet/>
      <dgm:spPr/>
      <dgm:t>
        <a:bodyPr/>
        <a:lstStyle/>
        <a:p>
          <a:endParaRPr lang="en-US"/>
        </a:p>
      </dgm:t>
    </dgm:pt>
    <dgm:pt modelId="{BFB0D614-9C4E-4247-A0CC-8B548D4B4946}">
      <dgm:prSet/>
      <dgm:spPr/>
      <dgm:t>
        <a:bodyPr/>
        <a:lstStyle/>
        <a:p>
          <a:r>
            <a:rPr lang="en-US"/>
            <a:t>AWS Machine Learning</a:t>
          </a:r>
        </a:p>
      </dgm:t>
    </dgm:pt>
    <dgm:pt modelId="{3119FDDD-E934-48E2-9621-6009E60CF611}" type="parTrans" cxnId="{CCBC9DB2-6111-4708-90B1-3651794F9167}">
      <dgm:prSet/>
      <dgm:spPr/>
      <dgm:t>
        <a:bodyPr/>
        <a:lstStyle/>
        <a:p>
          <a:endParaRPr lang="en-US"/>
        </a:p>
      </dgm:t>
    </dgm:pt>
    <dgm:pt modelId="{0225F3BA-5890-4F44-AEA6-A1A63DB56EB2}" type="sibTrans" cxnId="{CCBC9DB2-6111-4708-90B1-3651794F9167}">
      <dgm:prSet/>
      <dgm:spPr/>
      <dgm:t>
        <a:bodyPr/>
        <a:lstStyle/>
        <a:p>
          <a:endParaRPr lang="en-US"/>
        </a:p>
      </dgm:t>
    </dgm:pt>
    <dgm:pt modelId="{745D3106-9833-4CE0-ADD4-93379D5931D0}" type="pres">
      <dgm:prSet presAssocID="{ACE32419-EB5B-41E3-829D-9CC46D71ED2E}" presName="Name0" presStyleCnt="0">
        <dgm:presLayoutVars>
          <dgm:dir/>
          <dgm:animLvl val="lvl"/>
          <dgm:resizeHandles val="exact"/>
        </dgm:presLayoutVars>
      </dgm:prSet>
      <dgm:spPr/>
    </dgm:pt>
    <dgm:pt modelId="{0CE99757-3C3E-46E4-95A6-33B60EA855C1}" type="pres">
      <dgm:prSet presAssocID="{B25AC8DA-5138-44FA-93B7-D5CF382727B8}" presName="composite" presStyleCnt="0"/>
      <dgm:spPr/>
    </dgm:pt>
    <dgm:pt modelId="{70176020-AE46-4465-9296-32C1EA996FC6}" type="pres">
      <dgm:prSet presAssocID="{B25AC8DA-5138-44FA-93B7-D5CF382727B8}" presName="parTx" presStyleLbl="alignNode1" presStyleIdx="0" presStyleCnt="2">
        <dgm:presLayoutVars>
          <dgm:chMax val="0"/>
          <dgm:chPref val="0"/>
          <dgm:bulletEnabled val="1"/>
        </dgm:presLayoutVars>
      </dgm:prSet>
      <dgm:spPr/>
    </dgm:pt>
    <dgm:pt modelId="{20FF90FE-2AF2-4625-8E98-C19D84622FF5}" type="pres">
      <dgm:prSet presAssocID="{B25AC8DA-5138-44FA-93B7-D5CF382727B8}" presName="desTx" presStyleLbl="alignAccFollowNode1" presStyleIdx="0" presStyleCnt="2">
        <dgm:presLayoutVars>
          <dgm:bulletEnabled val="1"/>
        </dgm:presLayoutVars>
      </dgm:prSet>
      <dgm:spPr/>
    </dgm:pt>
    <dgm:pt modelId="{AC86EDD1-55C2-40ED-A11C-14FB60E0E061}" type="pres">
      <dgm:prSet presAssocID="{D901D7D1-6208-42DD-A8A8-24736DEF6D5F}" presName="space" presStyleCnt="0"/>
      <dgm:spPr/>
    </dgm:pt>
    <dgm:pt modelId="{F2BAD367-C859-4ED7-83A9-FA2C046F3E1B}" type="pres">
      <dgm:prSet presAssocID="{3830C5EF-EDA3-4C64-BB92-2AE84362E350}" presName="composite" presStyleCnt="0"/>
      <dgm:spPr/>
    </dgm:pt>
    <dgm:pt modelId="{0A0D1D64-7585-40A1-BAA7-78C0D576916A}" type="pres">
      <dgm:prSet presAssocID="{3830C5EF-EDA3-4C64-BB92-2AE84362E350}" presName="parTx" presStyleLbl="alignNode1" presStyleIdx="1" presStyleCnt="2">
        <dgm:presLayoutVars>
          <dgm:chMax val="0"/>
          <dgm:chPref val="0"/>
          <dgm:bulletEnabled val="1"/>
        </dgm:presLayoutVars>
      </dgm:prSet>
      <dgm:spPr/>
    </dgm:pt>
    <dgm:pt modelId="{0BDF9772-351F-4255-AE47-36AE1027B070}" type="pres">
      <dgm:prSet presAssocID="{3830C5EF-EDA3-4C64-BB92-2AE84362E350}" presName="desTx" presStyleLbl="alignAccFollowNode1" presStyleIdx="1" presStyleCnt="2">
        <dgm:presLayoutVars>
          <dgm:bulletEnabled val="1"/>
        </dgm:presLayoutVars>
      </dgm:prSet>
      <dgm:spPr/>
    </dgm:pt>
  </dgm:ptLst>
  <dgm:cxnLst>
    <dgm:cxn modelId="{E1083300-FAF1-4FD1-97B2-5884A911FB7E}" type="presOf" srcId="{DA09326A-FCF0-495E-A59B-33550E6A6CA2}" destId="{20FF90FE-2AF2-4625-8E98-C19D84622FF5}" srcOrd="0" destOrd="5" presId="urn:microsoft.com/office/officeart/2005/8/layout/hList1"/>
    <dgm:cxn modelId="{8423650E-2436-4D5C-91D8-71AC4968BDCA}" srcId="{ACE32419-EB5B-41E3-829D-9CC46D71ED2E}" destId="{B25AC8DA-5138-44FA-93B7-D5CF382727B8}" srcOrd="0" destOrd="0" parTransId="{1C3B978C-D141-45E6-958B-A1DEF2F39F3F}" sibTransId="{D901D7D1-6208-42DD-A8A8-24736DEF6D5F}"/>
    <dgm:cxn modelId="{ECBFC71B-7632-4B7B-80F7-6CF63EAAD5AB}" srcId="{B25AC8DA-5138-44FA-93B7-D5CF382727B8}" destId="{D283C9B1-2949-4D99-B766-B2C2E969F0FE}" srcOrd="4" destOrd="0" parTransId="{716BB0F7-4AEB-420B-9BE6-16FFE523BA00}" sibTransId="{FF1DAB8E-E124-468B-BCAE-487ACEE6F086}"/>
    <dgm:cxn modelId="{BD9D0F60-17FA-4CA1-9D21-2D25A1AF5E8F}" srcId="{B25AC8DA-5138-44FA-93B7-D5CF382727B8}" destId="{7F10E686-50FD-489A-9C93-41A4A35137E5}" srcOrd="0" destOrd="0" parTransId="{4E39F159-C41D-49FA-BB3F-177E2350552A}" sibTransId="{1B1C10B4-04C5-4017-9CAD-A458B1E03869}"/>
    <dgm:cxn modelId="{5400A660-C3B1-4E91-8EAE-104186B2E737}" type="presOf" srcId="{B25AC8DA-5138-44FA-93B7-D5CF382727B8}" destId="{70176020-AE46-4465-9296-32C1EA996FC6}" srcOrd="0" destOrd="0" presId="urn:microsoft.com/office/officeart/2005/8/layout/hList1"/>
    <dgm:cxn modelId="{BF5CF742-A6A1-41EA-8708-16BE568D20CB}" type="presOf" srcId="{1DDB382C-BDF7-4E9D-B382-EE1DA384BFC8}" destId="{20FF90FE-2AF2-4625-8E98-C19D84622FF5}" srcOrd="0" destOrd="1" presId="urn:microsoft.com/office/officeart/2005/8/layout/hList1"/>
    <dgm:cxn modelId="{BF2DE963-52A9-4A4F-83C9-E5B56F07EFB1}" type="presOf" srcId="{8CCF2A18-3686-4757-BBE7-D0DC880AC367}" destId="{0BDF9772-351F-4255-AE47-36AE1027B070}" srcOrd="0" destOrd="0" presId="urn:microsoft.com/office/officeart/2005/8/layout/hList1"/>
    <dgm:cxn modelId="{3A87AE67-5D18-4C04-BD47-FC7658772D22}" type="presOf" srcId="{3830C5EF-EDA3-4C64-BB92-2AE84362E350}" destId="{0A0D1D64-7585-40A1-BAA7-78C0D576916A}" srcOrd="0" destOrd="0" presId="urn:microsoft.com/office/officeart/2005/8/layout/hList1"/>
    <dgm:cxn modelId="{83D83558-2B01-49AA-8A5E-E33E2D3FEE8E}" srcId="{B25AC8DA-5138-44FA-93B7-D5CF382727B8}" destId="{BD5C51CB-8134-4B47-9A7F-8FF735D19713}" srcOrd="2" destOrd="0" parTransId="{F90EDC36-2EFC-4D83-B124-43AAC5DBD800}" sibTransId="{E0C0C43B-11C8-493C-B4AA-C19FA5FC2C3E}"/>
    <dgm:cxn modelId="{49BEAB80-EE63-40D2-B5D5-B70394CB17B9}" srcId="{B25AC8DA-5138-44FA-93B7-D5CF382727B8}" destId="{9A228FFD-FF8C-41BB-AE96-913D9CEA7B77}" srcOrd="3" destOrd="0" parTransId="{6FCCFD3C-164C-4FF2-BD27-5F2D22CD1945}" sibTransId="{9F01D94D-7E78-4C7A-BBCC-FB799BC5547F}"/>
    <dgm:cxn modelId="{BB69C281-41CD-41D2-83B2-FC668F884828}" srcId="{B25AC8DA-5138-44FA-93B7-D5CF382727B8}" destId="{DA09326A-FCF0-495E-A59B-33550E6A6CA2}" srcOrd="5" destOrd="0" parTransId="{1B1E5A99-C555-4229-BD77-5315473DDA7E}" sibTransId="{55B83588-6F43-4AE4-952B-099F93C71E2D}"/>
    <dgm:cxn modelId="{A2106292-2355-4AB8-A730-66BA9F54B747}" type="presOf" srcId="{D283C9B1-2949-4D99-B766-B2C2E969F0FE}" destId="{20FF90FE-2AF2-4625-8E98-C19D84622FF5}" srcOrd="0" destOrd="4" presId="urn:microsoft.com/office/officeart/2005/8/layout/hList1"/>
    <dgm:cxn modelId="{623E239E-69A9-4EDA-B2C9-3042F09F032C}" srcId="{B25AC8DA-5138-44FA-93B7-D5CF382727B8}" destId="{1DDB382C-BDF7-4E9D-B382-EE1DA384BFC8}" srcOrd="1" destOrd="0" parTransId="{7E523190-39C7-45AE-A24A-80C83863D794}" sibTransId="{3DE2BB32-0E7A-490D-8119-3E854BF056B5}"/>
    <dgm:cxn modelId="{DAEB37A3-D237-4536-9439-22F6EB116CE8}" srcId="{ACE32419-EB5B-41E3-829D-9CC46D71ED2E}" destId="{3830C5EF-EDA3-4C64-BB92-2AE84362E350}" srcOrd="1" destOrd="0" parTransId="{F5A71C43-0EEF-47CA-A01C-B9B77EB93C48}" sibTransId="{68A43DC7-69C5-4886-9816-0F614C938AD3}"/>
    <dgm:cxn modelId="{E66DCEA7-651E-430D-9916-ACA2FDC117A4}" type="presOf" srcId="{BD5C51CB-8134-4B47-9A7F-8FF735D19713}" destId="{20FF90FE-2AF2-4625-8E98-C19D84622FF5}" srcOrd="0" destOrd="2" presId="urn:microsoft.com/office/officeart/2005/8/layout/hList1"/>
    <dgm:cxn modelId="{CCBC9DB2-6111-4708-90B1-3651794F9167}" srcId="{3830C5EF-EDA3-4C64-BB92-2AE84362E350}" destId="{BFB0D614-9C4E-4247-A0CC-8B548D4B4946}" srcOrd="1" destOrd="0" parTransId="{3119FDDD-E934-48E2-9621-6009E60CF611}" sibTransId="{0225F3BA-5890-4F44-AEA6-A1A63DB56EB2}"/>
    <dgm:cxn modelId="{0F2D8FB5-B482-466F-AB1D-A468C42C7929}" type="presOf" srcId="{ACE32419-EB5B-41E3-829D-9CC46D71ED2E}" destId="{745D3106-9833-4CE0-ADD4-93379D5931D0}" srcOrd="0" destOrd="0" presId="urn:microsoft.com/office/officeart/2005/8/layout/hList1"/>
    <dgm:cxn modelId="{7AD08ADC-DAC0-4320-89D7-9D0129EC00C9}" type="presOf" srcId="{BFB0D614-9C4E-4247-A0CC-8B548D4B4946}" destId="{0BDF9772-351F-4255-AE47-36AE1027B070}" srcOrd="0" destOrd="1" presId="urn:microsoft.com/office/officeart/2005/8/layout/hList1"/>
    <dgm:cxn modelId="{6377D6DE-68E4-492D-BCB1-186D239ED983}" type="presOf" srcId="{7F10E686-50FD-489A-9C93-41A4A35137E5}" destId="{20FF90FE-2AF2-4625-8E98-C19D84622FF5}" srcOrd="0" destOrd="0" presId="urn:microsoft.com/office/officeart/2005/8/layout/hList1"/>
    <dgm:cxn modelId="{9F4DC8E8-E580-4ACC-B22E-617045838886}" type="presOf" srcId="{9A228FFD-FF8C-41BB-AE96-913D9CEA7B77}" destId="{20FF90FE-2AF2-4625-8E98-C19D84622FF5}" srcOrd="0" destOrd="3" presId="urn:microsoft.com/office/officeart/2005/8/layout/hList1"/>
    <dgm:cxn modelId="{A4BF8FF7-C7B0-46DA-9591-DC0706DFA330}" srcId="{3830C5EF-EDA3-4C64-BB92-2AE84362E350}" destId="{8CCF2A18-3686-4757-BBE7-D0DC880AC367}" srcOrd="0" destOrd="0" parTransId="{CBC20240-C0E8-44D0-BECE-17B12351DCBE}" sibTransId="{E8C56443-F262-4FE3-BBE3-641DA4795F3B}"/>
    <dgm:cxn modelId="{78775545-BA36-4F04-8AC7-D4E336F49FD0}" type="presParOf" srcId="{745D3106-9833-4CE0-ADD4-93379D5931D0}" destId="{0CE99757-3C3E-46E4-95A6-33B60EA855C1}" srcOrd="0" destOrd="0" presId="urn:microsoft.com/office/officeart/2005/8/layout/hList1"/>
    <dgm:cxn modelId="{9238F866-FC25-4BCF-94C2-C28C269A56A3}" type="presParOf" srcId="{0CE99757-3C3E-46E4-95A6-33B60EA855C1}" destId="{70176020-AE46-4465-9296-32C1EA996FC6}" srcOrd="0" destOrd="0" presId="urn:microsoft.com/office/officeart/2005/8/layout/hList1"/>
    <dgm:cxn modelId="{FA04E34B-9865-42D7-BD12-C76A6F8F8F36}" type="presParOf" srcId="{0CE99757-3C3E-46E4-95A6-33B60EA855C1}" destId="{20FF90FE-2AF2-4625-8E98-C19D84622FF5}" srcOrd="1" destOrd="0" presId="urn:microsoft.com/office/officeart/2005/8/layout/hList1"/>
    <dgm:cxn modelId="{C1E6F69E-9B95-4077-A728-C0BCF6B11098}" type="presParOf" srcId="{745D3106-9833-4CE0-ADD4-93379D5931D0}" destId="{AC86EDD1-55C2-40ED-A11C-14FB60E0E061}" srcOrd="1" destOrd="0" presId="urn:microsoft.com/office/officeart/2005/8/layout/hList1"/>
    <dgm:cxn modelId="{44A3235F-4882-4233-88FD-B336559AD966}" type="presParOf" srcId="{745D3106-9833-4CE0-ADD4-93379D5931D0}" destId="{F2BAD367-C859-4ED7-83A9-FA2C046F3E1B}" srcOrd="2" destOrd="0" presId="urn:microsoft.com/office/officeart/2005/8/layout/hList1"/>
    <dgm:cxn modelId="{C0772998-F02B-486A-88DC-1441905ADEE8}" type="presParOf" srcId="{F2BAD367-C859-4ED7-83A9-FA2C046F3E1B}" destId="{0A0D1D64-7585-40A1-BAA7-78C0D576916A}" srcOrd="0" destOrd="0" presId="urn:microsoft.com/office/officeart/2005/8/layout/hList1"/>
    <dgm:cxn modelId="{FAACAA72-7763-4028-9B54-D9A54116B724}" type="presParOf" srcId="{F2BAD367-C859-4ED7-83A9-FA2C046F3E1B}" destId="{0BDF9772-351F-4255-AE47-36AE1027B07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880EE8-60F9-45F9-8ED5-DB3481F9ACF6}" type="doc">
      <dgm:prSet loTypeId="urn:microsoft.com/office/officeart/2005/8/layout/process1" loCatId="process" qsTypeId="urn:microsoft.com/office/officeart/2005/8/quickstyle/simple5" qsCatId="simple" csTypeId="urn:microsoft.com/office/officeart/2005/8/colors/colorful2" csCatId="colorful"/>
      <dgm:spPr/>
      <dgm:t>
        <a:bodyPr/>
        <a:lstStyle/>
        <a:p>
          <a:endParaRPr lang="en-US"/>
        </a:p>
      </dgm:t>
    </dgm:pt>
    <dgm:pt modelId="{60F31849-05A1-4274-AC07-BA82C4D8F868}">
      <dgm:prSet/>
      <dgm:spPr/>
      <dgm:t>
        <a:bodyPr/>
        <a:lstStyle/>
        <a:p>
          <a:r>
            <a:rPr lang="en-US" b="0" i="0"/>
            <a:t>Use 2008.csv as sample data. Similar patterns for both implementations. MapReduce to get training data then train the model with selected fields.</a:t>
          </a:r>
          <a:endParaRPr lang="en-US"/>
        </a:p>
      </dgm:t>
    </dgm:pt>
    <dgm:pt modelId="{0E840AE6-3E7D-4F71-A7FA-508FDBD576C0}" type="parTrans" cxnId="{A467E0B4-3941-4B4B-9F1C-CBCD781F34A6}">
      <dgm:prSet/>
      <dgm:spPr/>
      <dgm:t>
        <a:bodyPr/>
        <a:lstStyle/>
        <a:p>
          <a:endParaRPr lang="en-US"/>
        </a:p>
      </dgm:t>
    </dgm:pt>
    <dgm:pt modelId="{ECCB48F4-7DE9-4628-9142-F2A22551CF47}" type="sibTrans" cxnId="{A467E0B4-3941-4B4B-9F1C-CBCD781F34A6}">
      <dgm:prSet/>
      <dgm:spPr/>
      <dgm:t>
        <a:bodyPr/>
        <a:lstStyle/>
        <a:p>
          <a:endParaRPr lang="en-US"/>
        </a:p>
      </dgm:t>
    </dgm:pt>
    <dgm:pt modelId="{5ED0BF59-90D5-498F-B079-41BE5DDD45CA}">
      <dgm:prSet/>
      <dgm:spPr/>
      <dgm:t>
        <a:bodyPr/>
        <a:lstStyle/>
        <a:p>
          <a:r>
            <a:rPr lang="en-US" b="0" i="0"/>
            <a:t>Fields Selected</a:t>
          </a:r>
          <a:endParaRPr lang="en-US"/>
        </a:p>
      </dgm:t>
    </dgm:pt>
    <dgm:pt modelId="{3B05175A-0932-4CC1-8EDD-25A7BDF6CE68}" type="parTrans" cxnId="{CAB25500-3D16-402C-A04A-0C4B38D5FE63}">
      <dgm:prSet/>
      <dgm:spPr/>
      <dgm:t>
        <a:bodyPr/>
        <a:lstStyle/>
        <a:p>
          <a:endParaRPr lang="en-US"/>
        </a:p>
      </dgm:t>
    </dgm:pt>
    <dgm:pt modelId="{733E6218-B18A-41CA-AAF8-A5ADBCC4654B}" type="sibTrans" cxnId="{CAB25500-3D16-402C-A04A-0C4B38D5FE63}">
      <dgm:prSet/>
      <dgm:spPr/>
      <dgm:t>
        <a:bodyPr/>
        <a:lstStyle/>
        <a:p>
          <a:endParaRPr lang="en-US"/>
        </a:p>
      </dgm:t>
    </dgm:pt>
    <dgm:pt modelId="{4C27C1F2-292F-47BE-9388-F11DCAEFBDF0}">
      <dgm:prSet/>
      <dgm:spPr/>
      <dgm:t>
        <a:bodyPr/>
        <a:lstStyle/>
        <a:p>
          <a:r>
            <a:rPr lang="en-US" b="0" i="0"/>
            <a:t>1. Month</a:t>
          </a:r>
          <a:endParaRPr lang="en-US"/>
        </a:p>
      </dgm:t>
    </dgm:pt>
    <dgm:pt modelId="{E8EC3AAE-4B1B-425B-970A-7DEA8BEF1092}" type="parTrans" cxnId="{9C0A828A-28FC-45A4-AC26-59857DA7DC50}">
      <dgm:prSet/>
      <dgm:spPr/>
      <dgm:t>
        <a:bodyPr/>
        <a:lstStyle/>
        <a:p>
          <a:endParaRPr lang="en-US"/>
        </a:p>
      </dgm:t>
    </dgm:pt>
    <dgm:pt modelId="{F77A0EC9-BE91-403F-8557-1B35AC057C05}" type="sibTrans" cxnId="{9C0A828A-28FC-45A4-AC26-59857DA7DC50}">
      <dgm:prSet/>
      <dgm:spPr/>
      <dgm:t>
        <a:bodyPr/>
        <a:lstStyle/>
        <a:p>
          <a:endParaRPr lang="en-US"/>
        </a:p>
      </dgm:t>
    </dgm:pt>
    <dgm:pt modelId="{7E4C50A3-618B-4F3F-89CE-C82A8EB4C0E0}">
      <dgm:prSet/>
      <dgm:spPr/>
      <dgm:t>
        <a:bodyPr/>
        <a:lstStyle/>
        <a:p>
          <a:r>
            <a:rPr lang="en-US" b="0" i="0"/>
            <a:t>2. DayofWeek</a:t>
          </a:r>
          <a:endParaRPr lang="en-US"/>
        </a:p>
      </dgm:t>
    </dgm:pt>
    <dgm:pt modelId="{7CFB15D7-2335-4DD9-A92C-A78F9A5A4DD0}" type="parTrans" cxnId="{9D30A906-C50F-4EB7-A47C-BC8B8019959E}">
      <dgm:prSet/>
      <dgm:spPr/>
      <dgm:t>
        <a:bodyPr/>
        <a:lstStyle/>
        <a:p>
          <a:endParaRPr lang="en-US"/>
        </a:p>
      </dgm:t>
    </dgm:pt>
    <dgm:pt modelId="{E7A77D89-26CA-4A79-BB13-C4F3DB59D0E0}" type="sibTrans" cxnId="{9D30A906-C50F-4EB7-A47C-BC8B8019959E}">
      <dgm:prSet/>
      <dgm:spPr/>
      <dgm:t>
        <a:bodyPr/>
        <a:lstStyle/>
        <a:p>
          <a:endParaRPr lang="en-US"/>
        </a:p>
      </dgm:t>
    </dgm:pt>
    <dgm:pt modelId="{03BCF632-DA96-497C-AA85-AC7B251D94D5}">
      <dgm:prSet/>
      <dgm:spPr/>
      <dgm:t>
        <a:bodyPr/>
        <a:lstStyle/>
        <a:p>
          <a:r>
            <a:rPr lang="en-US" b="0" i="0"/>
            <a:t>3. CRSDepTime (Scheduled Departure Time) - Hour</a:t>
          </a:r>
          <a:endParaRPr lang="en-US"/>
        </a:p>
      </dgm:t>
    </dgm:pt>
    <dgm:pt modelId="{BE730299-6330-46A4-ACDD-BDDD30554BA7}" type="parTrans" cxnId="{44C9E133-DD73-49EA-A72F-DFD45DFEF72E}">
      <dgm:prSet/>
      <dgm:spPr/>
      <dgm:t>
        <a:bodyPr/>
        <a:lstStyle/>
        <a:p>
          <a:endParaRPr lang="en-US"/>
        </a:p>
      </dgm:t>
    </dgm:pt>
    <dgm:pt modelId="{46E1EA96-3E7E-4C8A-BEA3-8276C4AFAC00}" type="sibTrans" cxnId="{44C9E133-DD73-49EA-A72F-DFD45DFEF72E}">
      <dgm:prSet/>
      <dgm:spPr/>
      <dgm:t>
        <a:bodyPr/>
        <a:lstStyle/>
        <a:p>
          <a:endParaRPr lang="en-US"/>
        </a:p>
      </dgm:t>
    </dgm:pt>
    <dgm:pt modelId="{D4D8D6D1-F7CF-4024-9CF3-B6386640AC66}">
      <dgm:prSet/>
      <dgm:spPr/>
      <dgm:t>
        <a:bodyPr/>
        <a:lstStyle/>
        <a:p>
          <a:r>
            <a:rPr lang="en-US" b="0" i="0"/>
            <a:t>4. Carrier</a:t>
          </a:r>
          <a:endParaRPr lang="en-US"/>
        </a:p>
      </dgm:t>
    </dgm:pt>
    <dgm:pt modelId="{9FA48BE2-F02E-4D64-8837-1F1DD9055D23}" type="parTrans" cxnId="{A10BCDA8-8535-4B21-A478-DA8991C9282B}">
      <dgm:prSet/>
      <dgm:spPr/>
      <dgm:t>
        <a:bodyPr/>
        <a:lstStyle/>
        <a:p>
          <a:endParaRPr lang="en-US"/>
        </a:p>
      </dgm:t>
    </dgm:pt>
    <dgm:pt modelId="{000D4BC0-B5EC-4674-A264-BC404A3D59DB}" type="sibTrans" cxnId="{A10BCDA8-8535-4B21-A478-DA8991C9282B}">
      <dgm:prSet/>
      <dgm:spPr/>
      <dgm:t>
        <a:bodyPr/>
        <a:lstStyle/>
        <a:p>
          <a:endParaRPr lang="en-US"/>
        </a:p>
      </dgm:t>
    </dgm:pt>
    <dgm:pt modelId="{5AA65CCC-6E5C-4E39-8F4E-6E161777A35B}">
      <dgm:prSet/>
      <dgm:spPr/>
      <dgm:t>
        <a:bodyPr/>
        <a:lstStyle/>
        <a:p>
          <a:r>
            <a:rPr lang="en-US" b="0" i="0"/>
            <a:t>5. Origin</a:t>
          </a:r>
          <a:endParaRPr lang="en-US"/>
        </a:p>
      </dgm:t>
    </dgm:pt>
    <dgm:pt modelId="{8ACBB53E-7F41-4A53-B523-7D733DED6B12}" type="parTrans" cxnId="{78292A85-8220-4EA6-8070-ED303D1DCD07}">
      <dgm:prSet/>
      <dgm:spPr/>
      <dgm:t>
        <a:bodyPr/>
        <a:lstStyle/>
        <a:p>
          <a:endParaRPr lang="en-US"/>
        </a:p>
      </dgm:t>
    </dgm:pt>
    <dgm:pt modelId="{8CDE3B8F-D9F7-4BD3-BEEC-D293F20C11BE}" type="sibTrans" cxnId="{78292A85-8220-4EA6-8070-ED303D1DCD07}">
      <dgm:prSet/>
      <dgm:spPr/>
      <dgm:t>
        <a:bodyPr/>
        <a:lstStyle/>
        <a:p>
          <a:endParaRPr lang="en-US"/>
        </a:p>
      </dgm:t>
    </dgm:pt>
    <dgm:pt modelId="{64D5539B-12E7-43D3-A222-82DDFD543006}">
      <dgm:prSet/>
      <dgm:spPr/>
      <dgm:t>
        <a:bodyPr/>
        <a:lstStyle/>
        <a:p>
          <a:r>
            <a:rPr lang="en-US" b="0" i="0"/>
            <a:t>6. Dest</a:t>
          </a:r>
          <a:endParaRPr lang="en-US"/>
        </a:p>
      </dgm:t>
    </dgm:pt>
    <dgm:pt modelId="{3B74E7F3-A6AD-4764-8473-F03C95904E4A}" type="parTrans" cxnId="{FE43FC71-B1B2-4A98-B5D1-FC5C6F3A5930}">
      <dgm:prSet/>
      <dgm:spPr/>
      <dgm:t>
        <a:bodyPr/>
        <a:lstStyle/>
        <a:p>
          <a:endParaRPr lang="en-US"/>
        </a:p>
      </dgm:t>
    </dgm:pt>
    <dgm:pt modelId="{E2811B46-A6FB-4E00-A676-68AF8C4357F7}" type="sibTrans" cxnId="{FE43FC71-B1B2-4A98-B5D1-FC5C6F3A5930}">
      <dgm:prSet/>
      <dgm:spPr/>
      <dgm:t>
        <a:bodyPr/>
        <a:lstStyle/>
        <a:p>
          <a:endParaRPr lang="en-US"/>
        </a:p>
      </dgm:t>
    </dgm:pt>
    <dgm:pt modelId="{64FBE943-546A-4ED4-8D58-30B16B0484CC}">
      <dgm:prSet/>
      <dgm:spPr/>
      <dgm:t>
        <a:bodyPr/>
        <a:lstStyle/>
        <a:p>
          <a:r>
            <a:rPr lang="en-US" b="0" i="0"/>
            <a:t>*7. Delayed(0-not delayed, 1-delayed) arrdelay&gt;=15 minutes</a:t>
          </a:r>
          <a:endParaRPr lang="en-US"/>
        </a:p>
      </dgm:t>
    </dgm:pt>
    <dgm:pt modelId="{B94FB965-B0E0-4CB8-8F68-464F17E7B085}" type="parTrans" cxnId="{8131BC67-6AF2-40B2-97A9-0D5F8DDD7A8C}">
      <dgm:prSet/>
      <dgm:spPr/>
      <dgm:t>
        <a:bodyPr/>
        <a:lstStyle/>
        <a:p>
          <a:endParaRPr lang="en-US"/>
        </a:p>
      </dgm:t>
    </dgm:pt>
    <dgm:pt modelId="{04E4BFD8-2C6C-400B-93B7-1049EEB6F516}" type="sibTrans" cxnId="{8131BC67-6AF2-40B2-97A9-0D5F8DDD7A8C}">
      <dgm:prSet/>
      <dgm:spPr/>
      <dgm:t>
        <a:bodyPr/>
        <a:lstStyle/>
        <a:p>
          <a:endParaRPr lang="en-US"/>
        </a:p>
      </dgm:t>
    </dgm:pt>
    <dgm:pt modelId="{0520B7EF-A5FF-4C81-A6D7-35F39A12CBD4}" type="pres">
      <dgm:prSet presAssocID="{20880EE8-60F9-45F9-8ED5-DB3481F9ACF6}" presName="Name0" presStyleCnt="0">
        <dgm:presLayoutVars>
          <dgm:dir/>
          <dgm:resizeHandles val="exact"/>
        </dgm:presLayoutVars>
      </dgm:prSet>
      <dgm:spPr/>
    </dgm:pt>
    <dgm:pt modelId="{A5C78057-A54C-43DF-872F-01DE9CB772E7}" type="pres">
      <dgm:prSet presAssocID="{60F31849-05A1-4274-AC07-BA82C4D8F868}" presName="node" presStyleLbl="node1" presStyleIdx="0" presStyleCnt="2">
        <dgm:presLayoutVars>
          <dgm:bulletEnabled val="1"/>
        </dgm:presLayoutVars>
      </dgm:prSet>
      <dgm:spPr/>
    </dgm:pt>
    <dgm:pt modelId="{10576279-C398-48CC-A14C-DCA88E4D053C}" type="pres">
      <dgm:prSet presAssocID="{ECCB48F4-7DE9-4628-9142-F2A22551CF47}" presName="sibTrans" presStyleLbl="sibTrans2D1" presStyleIdx="0" presStyleCnt="1"/>
      <dgm:spPr/>
    </dgm:pt>
    <dgm:pt modelId="{EE677939-DDFC-4F3E-819E-3A43DE29026D}" type="pres">
      <dgm:prSet presAssocID="{ECCB48F4-7DE9-4628-9142-F2A22551CF47}" presName="connectorText" presStyleLbl="sibTrans2D1" presStyleIdx="0" presStyleCnt="1"/>
      <dgm:spPr/>
    </dgm:pt>
    <dgm:pt modelId="{8E21A4D7-ACB3-4585-BE29-C919A456B56C}" type="pres">
      <dgm:prSet presAssocID="{5ED0BF59-90D5-498F-B079-41BE5DDD45CA}" presName="node" presStyleLbl="node1" presStyleIdx="1" presStyleCnt="2">
        <dgm:presLayoutVars>
          <dgm:bulletEnabled val="1"/>
        </dgm:presLayoutVars>
      </dgm:prSet>
      <dgm:spPr/>
    </dgm:pt>
  </dgm:ptLst>
  <dgm:cxnLst>
    <dgm:cxn modelId="{CAB25500-3D16-402C-A04A-0C4B38D5FE63}" srcId="{20880EE8-60F9-45F9-8ED5-DB3481F9ACF6}" destId="{5ED0BF59-90D5-498F-B079-41BE5DDD45CA}" srcOrd="1" destOrd="0" parTransId="{3B05175A-0932-4CC1-8EDD-25A7BDF6CE68}" sibTransId="{733E6218-B18A-41CA-AAF8-A5ADBCC4654B}"/>
    <dgm:cxn modelId="{E3ABA700-89C2-4131-BE4A-459BB896BD58}" type="presOf" srcId="{4C27C1F2-292F-47BE-9388-F11DCAEFBDF0}" destId="{8E21A4D7-ACB3-4585-BE29-C919A456B56C}" srcOrd="0" destOrd="1" presId="urn:microsoft.com/office/officeart/2005/8/layout/process1"/>
    <dgm:cxn modelId="{9D30A906-C50F-4EB7-A47C-BC8B8019959E}" srcId="{5ED0BF59-90D5-498F-B079-41BE5DDD45CA}" destId="{7E4C50A3-618B-4F3F-89CE-C82A8EB4C0E0}" srcOrd="1" destOrd="0" parTransId="{7CFB15D7-2335-4DD9-A92C-A78F9A5A4DD0}" sibTransId="{E7A77D89-26CA-4A79-BB13-C4F3DB59D0E0}"/>
    <dgm:cxn modelId="{C940390B-4B67-4255-8425-140250B7F791}" type="presOf" srcId="{5ED0BF59-90D5-498F-B079-41BE5DDD45CA}" destId="{8E21A4D7-ACB3-4585-BE29-C919A456B56C}" srcOrd="0" destOrd="0" presId="urn:microsoft.com/office/officeart/2005/8/layout/process1"/>
    <dgm:cxn modelId="{3AE56921-1108-416F-8464-D9CB45BDE10E}" type="presOf" srcId="{64D5539B-12E7-43D3-A222-82DDFD543006}" destId="{8E21A4D7-ACB3-4585-BE29-C919A456B56C}" srcOrd="0" destOrd="6" presId="urn:microsoft.com/office/officeart/2005/8/layout/process1"/>
    <dgm:cxn modelId="{5A36C423-D9B7-44B3-AD0D-D76C89BC94EC}" type="presOf" srcId="{ECCB48F4-7DE9-4628-9142-F2A22551CF47}" destId="{EE677939-DDFC-4F3E-819E-3A43DE29026D}" srcOrd="1" destOrd="0" presId="urn:microsoft.com/office/officeart/2005/8/layout/process1"/>
    <dgm:cxn modelId="{44C9E133-DD73-49EA-A72F-DFD45DFEF72E}" srcId="{5ED0BF59-90D5-498F-B079-41BE5DDD45CA}" destId="{03BCF632-DA96-497C-AA85-AC7B251D94D5}" srcOrd="2" destOrd="0" parTransId="{BE730299-6330-46A4-ACDD-BDDD30554BA7}" sibTransId="{46E1EA96-3E7E-4C8A-BEA3-8276C4AFAC00}"/>
    <dgm:cxn modelId="{57B91B39-DEF7-4352-870E-B3D814027F2C}" type="presOf" srcId="{7E4C50A3-618B-4F3F-89CE-C82A8EB4C0E0}" destId="{8E21A4D7-ACB3-4585-BE29-C919A456B56C}" srcOrd="0" destOrd="2" presId="urn:microsoft.com/office/officeart/2005/8/layout/process1"/>
    <dgm:cxn modelId="{7710A73C-4ACC-4AFF-821B-7DB3D653C131}" type="presOf" srcId="{5AA65CCC-6E5C-4E39-8F4E-6E161777A35B}" destId="{8E21A4D7-ACB3-4585-BE29-C919A456B56C}" srcOrd="0" destOrd="5" presId="urn:microsoft.com/office/officeart/2005/8/layout/process1"/>
    <dgm:cxn modelId="{1B73E540-FA3B-457A-91B0-7C07E6BB0833}" type="presOf" srcId="{03BCF632-DA96-497C-AA85-AC7B251D94D5}" destId="{8E21A4D7-ACB3-4585-BE29-C919A456B56C}" srcOrd="0" destOrd="3" presId="urn:microsoft.com/office/officeart/2005/8/layout/process1"/>
    <dgm:cxn modelId="{8131BC67-6AF2-40B2-97A9-0D5F8DDD7A8C}" srcId="{5ED0BF59-90D5-498F-B079-41BE5DDD45CA}" destId="{64FBE943-546A-4ED4-8D58-30B16B0484CC}" srcOrd="6" destOrd="0" parTransId="{B94FB965-B0E0-4CB8-8F68-464F17E7B085}" sibTransId="{04E4BFD8-2C6C-400B-93B7-1049EEB6F516}"/>
    <dgm:cxn modelId="{FE43FC71-B1B2-4A98-B5D1-FC5C6F3A5930}" srcId="{5ED0BF59-90D5-498F-B079-41BE5DDD45CA}" destId="{64D5539B-12E7-43D3-A222-82DDFD543006}" srcOrd="5" destOrd="0" parTransId="{3B74E7F3-A6AD-4764-8473-F03C95904E4A}" sibTransId="{E2811B46-A6FB-4E00-A676-68AF8C4357F7}"/>
    <dgm:cxn modelId="{7EFB2257-5A5F-4FAA-B091-BA7A0E810589}" type="presOf" srcId="{ECCB48F4-7DE9-4628-9142-F2A22551CF47}" destId="{10576279-C398-48CC-A14C-DCA88E4D053C}" srcOrd="0" destOrd="0" presId="urn:microsoft.com/office/officeart/2005/8/layout/process1"/>
    <dgm:cxn modelId="{78292A85-8220-4EA6-8070-ED303D1DCD07}" srcId="{5ED0BF59-90D5-498F-B079-41BE5DDD45CA}" destId="{5AA65CCC-6E5C-4E39-8F4E-6E161777A35B}" srcOrd="4" destOrd="0" parTransId="{8ACBB53E-7F41-4A53-B523-7D733DED6B12}" sibTransId="{8CDE3B8F-D9F7-4BD3-BEEC-D293F20C11BE}"/>
    <dgm:cxn modelId="{3D3C5A87-09B8-4983-9095-3DB33C0C8DB2}" type="presOf" srcId="{D4D8D6D1-F7CF-4024-9CF3-B6386640AC66}" destId="{8E21A4D7-ACB3-4585-BE29-C919A456B56C}" srcOrd="0" destOrd="4" presId="urn:microsoft.com/office/officeart/2005/8/layout/process1"/>
    <dgm:cxn modelId="{9C0A828A-28FC-45A4-AC26-59857DA7DC50}" srcId="{5ED0BF59-90D5-498F-B079-41BE5DDD45CA}" destId="{4C27C1F2-292F-47BE-9388-F11DCAEFBDF0}" srcOrd="0" destOrd="0" parTransId="{E8EC3AAE-4B1B-425B-970A-7DEA8BEF1092}" sibTransId="{F77A0EC9-BE91-403F-8557-1B35AC057C05}"/>
    <dgm:cxn modelId="{A10BCDA8-8535-4B21-A478-DA8991C9282B}" srcId="{5ED0BF59-90D5-498F-B079-41BE5DDD45CA}" destId="{D4D8D6D1-F7CF-4024-9CF3-B6386640AC66}" srcOrd="3" destOrd="0" parTransId="{9FA48BE2-F02E-4D64-8837-1F1DD9055D23}" sibTransId="{000D4BC0-B5EC-4674-A264-BC404A3D59DB}"/>
    <dgm:cxn modelId="{A467E0B4-3941-4B4B-9F1C-CBCD781F34A6}" srcId="{20880EE8-60F9-45F9-8ED5-DB3481F9ACF6}" destId="{60F31849-05A1-4274-AC07-BA82C4D8F868}" srcOrd="0" destOrd="0" parTransId="{0E840AE6-3E7D-4F71-A7FA-508FDBD576C0}" sibTransId="{ECCB48F4-7DE9-4628-9142-F2A22551CF47}"/>
    <dgm:cxn modelId="{EC386ED1-323D-4FA8-9547-F3714D662242}" type="presOf" srcId="{20880EE8-60F9-45F9-8ED5-DB3481F9ACF6}" destId="{0520B7EF-A5FF-4C81-A6D7-35F39A12CBD4}" srcOrd="0" destOrd="0" presId="urn:microsoft.com/office/officeart/2005/8/layout/process1"/>
    <dgm:cxn modelId="{3CBA54E0-B1D5-4B41-9912-BFDFE35FA3C2}" type="presOf" srcId="{64FBE943-546A-4ED4-8D58-30B16B0484CC}" destId="{8E21A4D7-ACB3-4585-BE29-C919A456B56C}" srcOrd="0" destOrd="7" presId="urn:microsoft.com/office/officeart/2005/8/layout/process1"/>
    <dgm:cxn modelId="{13FF58E7-EDB1-4194-83EE-0179B47B6C59}" type="presOf" srcId="{60F31849-05A1-4274-AC07-BA82C4D8F868}" destId="{A5C78057-A54C-43DF-872F-01DE9CB772E7}" srcOrd="0" destOrd="0" presId="urn:microsoft.com/office/officeart/2005/8/layout/process1"/>
    <dgm:cxn modelId="{CDDB6D4E-3828-4420-BA86-F5FF5519486E}" type="presParOf" srcId="{0520B7EF-A5FF-4C81-A6D7-35F39A12CBD4}" destId="{A5C78057-A54C-43DF-872F-01DE9CB772E7}" srcOrd="0" destOrd="0" presId="urn:microsoft.com/office/officeart/2005/8/layout/process1"/>
    <dgm:cxn modelId="{09FC0F39-5084-4B76-9415-9DBC835C892B}" type="presParOf" srcId="{0520B7EF-A5FF-4C81-A6D7-35F39A12CBD4}" destId="{10576279-C398-48CC-A14C-DCA88E4D053C}" srcOrd="1" destOrd="0" presId="urn:microsoft.com/office/officeart/2005/8/layout/process1"/>
    <dgm:cxn modelId="{88DC27FD-ABFF-43A9-9959-D201C18EE2C9}" type="presParOf" srcId="{10576279-C398-48CC-A14C-DCA88E4D053C}" destId="{EE677939-DDFC-4F3E-819E-3A43DE29026D}" srcOrd="0" destOrd="0" presId="urn:microsoft.com/office/officeart/2005/8/layout/process1"/>
    <dgm:cxn modelId="{824FD020-3C0E-4DC1-8E7F-6E4DF59E2AB2}" type="presParOf" srcId="{0520B7EF-A5FF-4C81-A6D7-35F39A12CBD4}" destId="{8E21A4D7-ACB3-4585-BE29-C919A456B56C}"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76020-AE46-4465-9296-32C1EA996FC6}">
      <dsp:nvSpPr>
        <dsp:cNvPr id="0" name=""/>
        <dsp:cNvSpPr/>
      </dsp:nvSpPr>
      <dsp:spPr>
        <a:xfrm>
          <a:off x="46" y="194740"/>
          <a:ext cx="4497798" cy="837202"/>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1. Analyze the flight on-time performance from different aspects (time, airport and carriers) and provide visualized results</a:t>
          </a:r>
        </a:p>
      </dsp:txBody>
      <dsp:txXfrm>
        <a:off x="46" y="194740"/>
        <a:ext cx="4497798" cy="837202"/>
      </dsp:txXfrm>
    </dsp:sp>
    <dsp:sp modelId="{20FF90FE-2AF2-4625-8E98-C19D84622FF5}">
      <dsp:nvSpPr>
        <dsp:cNvPr id="0" name=""/>
        <dsp:cNvSpPr/>
      </dsp:nvSpPr>
      <dsp:spPr>
        <a:xfrm>
          <a:off x="46" y="1031942"/>
          <a:ext cx="4497798" cy="2196000"/>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MultipleOutput Binning</a:t>
          </a:r>
        </a:p>
        <a:p>
          <a:pPr marL="171450" lvl="1" indent="-171450" algn="l" defTabSz="711200">
            <a:lnSpc>
              <a:spcPct val="90000"/>
            </a:lnSpc>
            <a:spcBef>
              <a:spcPct val="0"/>
            </a:spcBef>
            <a:spcAft>
              <a:spcPct val="15000"/>
            </a:spcAft>
            <a:buChar char="•"/>
          </a:pPr>
          <a:r>
            <a:rPr lang="en-US" sz="1600" kern="1200"/>
            <a:t>MapReduce, Job Chaining</a:t>
          </a:r>
        </a:p>
        <a:p>
          <a:pPr marL="171450" lvl="1" indent="-171450" algn="l" defTabSz="711200">
            <a:lnSpc>
              <a:spcPct val="90000"/>
            </a:lnSpc>
            <a:spcBef>
              <a:spcPct val="0"/>
            </a:spcBef>
            <a:spcAft>
              <a:spcPct val="15000"/>
            </a:spcAft>
            <a:buChar char="•"/>
          </a:pPr>
          <a:r>
            <a:rPr lang="en-US" sz="1600" kern="1200"/>
            <a:t>MultipleInput Reducer side Join</a:t>
          </a:r>
        </a:p>
        <a:p>
          <a:pPr marL="171450" lvl="1" indent="-171450" algn="l" defTabSz="711200">
            <a:lnSpc>
              <a:spcPct val="90000"/>
            </a:lnSpc>
            <a:spcBef>
              <a:spcPct val="0"/>
            </a:spcBef>
            <a:spcAft>
              <a:spcPct val="15000"/>
            </a:spcAft>
            <a:buChar char="•"/>
          </a:pPr>
          <a:r>
            <a:rPr lang="en-US" sz="1600" kern="1200"/>
            <a:t>TopK Pattern</a:t>
          </a:r>
        </a:p>
        <a:p>
          <a:pPr marL="171450" lvl="1" indent="-171450" algn="l" defTabSz="711200">
            <a:lnSpc>
              <a:spcPct val="90000"/>
            </a:lnSpc>
            <a:spcBef>
              <a:spcPct val="0"/>
            </a:spcBef>
            <a:spcAft>
              <a:spcPct val="15000"/>
            </a:spcAft>
            <a:buChar char="•"/>
          </a:pPr>
          <a:r>
            <a:rPr lang="en-US" sz="1600" kern="1200"/>
            <a:t>Combiner, Memory-Conscious Implementation </a:t>
          </a:r>
        </a:p>
        <a:p>
          <a:pPr marL="171450" lvl="1" indent="-171450" algn="l" defTabSz="711200">
            <a:lnSpc>
              <a:spcPct val="90000"/>
            </a:lnSpc>
            <a:spcBef>
              <a:spcPct val="0"/>
            </a:spcBef>
            <a:spcAft>
              <a:spcPct val="15000"/>
            </a:spcAft>
            <a:buChar char="•"/>
          </a:pPr>
          <a:r>
            <a:rPr lang="en-US" sz="1600" kern="1200"/>
            <a:t>Custom Writable for processing selected attributes</a:t>
          </a:r>
        </a:p>
      </dsp:txBody>
      <dsp:txXfrm>
        <a:off x="46" y="1031942"/>
        <a:ext cx="4497798" cy="2196000"/>
      </dsp:txXfrm>
    </dsp:sp>
    <dsp:sp modelId="{0A0D1D64-7585-40A1-BAA7-78C0D576916A}">
      <dsp:nvSpPr>
        <dsp:cNvPr id="0" name=""/>
        <dsp:cNvSpPr/>
      </dsp:nvSpPr>
      <dsp:spPr>
        <a:xfrm>
          <a:off x="5127537" y="194740"/>
          <a:ext cx="4497798" cy="837202"/>
        </a:xfrm>
        <a:prstGeom prst="rect">
          <a:avLst/>
        </a:prstGeom>
        <a:solidFill>
          <a:schemeClr val="accent2">
            <a:hueOff val="-19765721"/>
            <a:satOff val="901"/>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2. Try to implement machine learning model for prediction flight delay</a:t>
          </a:r>
        </a:p>
      </dsp:txBody>
      <dsp:txXfrm>
        <a:off x="5127537" y="194740"/>
        <a:ext cx="4497798" cy="837202"/>
      </dsp:txXfrm>
    </dsp:sp>
    <dsp:sp modelId="{0BDF9772-351F-4255-AE47-36AE1027B070}">
      <dsp:nvSpPr>
        <dsp:cNvPr id="0" name=""/>
        <dsp:cNvSpPr/>
      </dsp:nvSpPr>
      <dsp:spPr>
        <a:xfrm>
          <a:off x="5127537" y="1031942"/>
          <a:ext cx="4497798" cy="2196000"/>
        </a:xfrm>
        <a:prstGeom prst="rect">
          <a:avLst/>
        </a:prstGeom>
        <a:solidFill>
          <a:schemeClr val="accent2">
            <a:tint val="40000"/>
            <a:alpha val="90000"/>
            <a:hueOff val="-20604185"/>
            <a:satOff val="1061"/>
            <a:lumOff val="55"/>
            <a:alphaOff val="0"/>
          </a:schemeClr>
        </a:solidFill>
        <a:ln w="19050" cap="rnd" cmpd="sng" algn="ctr">
          <a:solidFill>
            <a:schemeClr val="accent2">
              <a:tint val="40000"/>
              <a:alpha val="90000"/>
              <a:hueOff val="-20604185"/>
              <a:satOff val="1061"/>
              <a:lumOff val="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Apache Mahout</a:t>
          </a:r>
        </a:p>
        <a:p>
          <a:pPr marL="171450" lvl="1" indent="-171450" algn="l" defTabSz="711200">
            <a:lnSpc>
              <a:spcPct val="90000"/>
            </a:lnSpc>
            <a:spcBef>
              <a:spcPct val="0"/>
            </a:spcBef>
            <a:spcAft>
              <a:spcPct val="15000"/>
            </a:spcAft>
            <a:buChar char="•"/>
          </a:pPr>
          <a:r>
            <a:rPr lang="en-US" sz="1600" kern="1200"/>
            <a:t>AWS Machine Learning</a:t>
          </a:r>
        </a:p>
      </dsp:txBody>
      <dsp:txXfrm>
        <a:off x="5127537" y="1031942"/>
        <a:ext cx="4497798" cy="219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78057-A54C-43DF-872F-01DE9CB772E7}">
      <dsp:nvSpPr>
        <dsp:cNvPr id="0" name=""/>
        <dsp:cNvSpPr/>
      </dsp:nvSpPr>
      <dsp:spPr>
        <a:xfrm>
          <a:off x="1879" y="395885"/>
          <a:ext cx="4009009" cy="2630912"/>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Use 2008.csv as sample data. Similar patterns for both implementations. MapReduce to get training data then train the model with selected fields.</a:t>
          </a:r>
          <a:endParaRPr lang="en-US" sz="1800" kern="1200"/>
        </a:p>
      </dsp:txBody>
      <dsp:txXfrm>
        <a:off x="78936" y="472942"/>
        <a:ext cx="3854895" cy="2476798"/>
      </dsp:txXfrm>
    </dsp:sp>
    <dsp:sp modelId="{10576279-C398-48CC-A14C-DCA88E4D053C}">
      <dsp:nvSpPr>
        <dsp:cNvPr id="0" name=""/>
        <dsp:cNvSpPr/>
      </dsp:nvSpPr>
      <dsp:spPr>
        <a:xfrm>
          <a:off x="4411790" y="1214224"/>
          <a:ext cx="849910" cy="994234"/>
        </a:xfrm>
        <a:prstGeom prst="rightArrow">
          <a:avLst>
            <a:gd name="adj1" fmla="val 60000"/>
            <a:gd name="adj2" fmla="val 5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411790" y="1413071"/>
        <a:ext cx="594937" cy="596540"/>
      </dsp:txXfrm>
    </dsp:sp>
    <dsp:sp modelId="{8E21A4D7-ACB3-4585-BE29-C919A456B56C}">
      <dsp:nvSpPr>
        <dsp:cNvPr id="0" name=""/>
        <dsp:cNvSpPr/>
      </dsp:nvSpPr>
      <dsp:spPr>
        <a:xfrm>
          <a:off x="5614493" y="395885"/>
          <a:ext cx="4009009" cy="2630912"/>
        </a:xfrm>
        <a:prstGeom prst="roundRect">
          <a:avLst>
            <a:gd name="adj" fmla="val 10000"/>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Fields Selected</a:t>
          </a:r>
          <a:endParaRPr lang="en-US" sz="1800" kern="1200"/>
        </a:p>
        <a:p>
          <a:pPr marL="114300" lvl="1" indent="-114300" algn="l" defTabSz="622300">
            <a:lnSpc>
              <a:spcPct val="90000"/>
            </a:lnSpc>
            <a:spcBef>
              <a:spcPct val="0"/>
            </a:spcBef>
            <a:spcAft>
              <a:spcPct val="15000"/>
            </a:spcAft>
            <a:buChar char="•"/>
          </a:pPr>
          <a:r>
            <a:rPr lang="en-US" sz="1400" b="0" i="0" kern="1200"/>
            <a:t>1. Month</a:t>
          </a:r>
          <a:endParaRPr lang="en-US" sz="1400" kern="1200"/>
        </a:p>
        <a:p>
          <a:pPr marL="114300" lvl="1" indent="-114300" algn="l" defTabSz="622300">
            <a:lnSpc>
              <a:spcPct val="90000"/>
            </a:lnSpc>
            <a:spcBef>
              <a:spcPct val="0"/>
            </a:spcBef>
            <a:spcAft>
              <a:spcPct val="15000"/>
            </a:spcAft>
            <a:buChar char="•"/>
          </a:pPr>
          <a:r>
            <a:rPr lang="en-US" sz="1400" b="0" i="0" kern="1200"/>
            <a:t>2. DayofWeek</a:t>
          </a:r>
          <a:endParaRPr lang="en-US" sz="1400" kern="1200"/>
        </a:p>
        <a:p>
          <a:pPr marL="114300" lvl="1" indent="-114300" algn="l" defTabSz="622300">
            <a:lnSpc>
              <a:spcPct val="90000"/>
            </a:lnSpc>
            <a:spcBef>
              <a:spcPct val="0"/>
            </a:spcBef>
            <a:spcAft>
              <a:spcPct val="15000"/>
            </a:spcAft>
            <a:buChar char="•"/>
          </a:pPr>
          <a:r>
            <a:rPr lang="en-US" sz="1400" b="0" i="0" kern="1200"/>
            <a:t>3. CRSDepTime (Scheduled Departure Time) - Hour</a:t>
          </a:r>
          <a:endParaRPr lang="en-US" sz="1400" kern="1200"/>
        </a:p>
        <a:p>
          <a:pPr marL="114300" lvl="1" indent="-114300" algn="l" defTabSz="622300">
            <a:lnSpc>
              <a:spcPct val="90000"/>
            </a:lnSpc>
            <a:spcBef>
              <a:spcPct val="0"/>
            </a:spcBef>
            <a:spcAft>
              <a:spcPct val="15000"/>
            </a:spcAft>
            <a:buChar char="•"/>
          </a:pPr>
          <a:r>
            <a:rPr lang="en-US" sz="1400" b="0" i="0" kern="1200"/>
            <a:t>4. Carrier</a:t>
          </a:r>
          <a:endParaRPr lang="en-US" sz="1400" kern="1200"/>
        </a:p>
        <a:p>
          <a:pPr marL="114300" lvl="1" indent="-114300" algn="l" defTabSz="622300">
            <a:lnSpc>
              <a:spcPct val="90000"/>
            </a:lnSpc>
            <a:spcBef>
              <a:spcPct val="0"/>
            </a:spcBef>
            <a:spcAft>
              <a:spcPct val="15000"/>
            </a:spcAft>
            <a:buChar char="•"/>
          </a:pPr>
          <a:r>
            <a:rPr lang="en-US" sz="1400" b="0" i="0" kern="1200"/>
            <a:t>5. Origin</a:t>
          </a:r>
          <a:endParaRPr lang="en-US" sz="1400" kern="1200"/>
        </a:p>
        <a:p>
          <a:pPr marL="114300" lvl="1" indent="-114300" algn="l" defTabSz="622300">
            <a:lnSpc>
              <a:spcPct val="90000"/>
            </a:lnSpc>
            <a:spcBef>
              <a:spcPct val="0"/>
            </a:spcBef>
            <a:spcAft>
              <a:spcPct val="15000"/>
            </a:spcAft>
            <a:buChar char="•"/>
          </a:pPr>
          <a:r>
            <a:rPr lang="en-US" sz="1400" b="0" i="0" kern="1200"/>
            <a:t>6. Dest</a:t>
          </a:r>
          <a:endParaRPr lang="en-US" sz="1400" kern="1200"/>
        </a:p>
        <a:p>
          <a:pPr marL="114300" lvl="1" indent="-114300" algn="l" defTabSz="622300">
            <a:lnSpc>
              <a:spcPct val="90000"/>
            </a:lnSpc>
            <a:spcBef>
              <a:spcPct val="0"/>
            </a:spcBef>
            <a:spcAft>
              <a:spcPct val="15000"/>
            </a:spcAft>
            <a:buChar char="•"/>
          </a:pPr>
          <a:r>
            <a:rPr lang="en-US" sz="1400" b="0" i="0" kern="1200"/>
            <a:t>*7. Delayed(0-not delayed, 1-delayed) arrdelay&gt;=15 minutes</a:t>
          </a:r>
          <a:endParaRPr lang="en-US" sz="1400" kern="1200"/>
        </a:p>
      </dsp:txBody>
      <dsp:txXfrm>
        <a:off x="5691550" y="472942"/>
        <a:ext cx="3854895" cy="247679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12/14/2018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23A1CC3-2375-41D4-9E03-427CAF2A4C1A}" type="datetimeFigureOut">
              <a:rPr lang="en-US" dirty="0"/>
              <a:t>12/14/2018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AFF16868-8199-4C2C-A5B1-63AEE139F88E}" type="datetimeFigureOut">
              <a:rPr lang="en-US" dirty="0"/>
              <a:t>12/14/2018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AAD9FF7F-6988-44CC-821B-644E70CD2F73}" type="datetimeFigureOut">
              <a:rPr lang="en-US" dirty="0"/>
              <a:t>12/14/2018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C12C299-16B2-4475-990D-751901EACC14}" type="datetimeFigureOut">
              <a:rPr lang="en-US" dirty="0"/>
              <a:t>12/14/2018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12/14/2018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34E6425-0181-43F2-84FC-787E803FD2F8}" type="datetimeFigureOut">
              <a:rPr lang="en-US" dirty="0"/>
              <a:t>12/14/2018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12/14/2018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12/14/2018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6E86A4C-8E40-4F87-A4F0-01A0687C5742}" type="datetimeFigureOut">
              <a:rPr lang="en-US" dirty="0"/>
              <a:t>12/14/2018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5E72C73-2D91-4E12-BA25-F0AA0C03599B}" type="datetimeFigureOut">
              <a:rPr lang="en-US" dirty="0"/>
              <a:t>12/14/2018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12/14/2018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d3/d3" TargetMode="External"/><Relationship Id="rId2" Type="http://schemas.openxmlformats.org/officeDocument/2006/relationships/hyperlink" Target="http://technobium.com/logistic-regression-using-apache-maho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标题 1">
            <a:extLst>
              <a:ext uri="{FF2B5EF4-FFF2-40B4-BE49-F238E27FC236}">
                <a16:creationId xmlns:a16="http://schemas.microsoft.com/office/drawing/2014/main" id="{67EFBF93-F995-4A20-9665-A178F40EEE87}"/>
              </a:ext>
            </a:extLst>
          </p:cNvPr>
          <p:cNvSpPr>
            <a:spLocks noGrp="1"/>
          </p:cNvSpPr>
          <p:nvPr>
            <p:ph type="ctrTitle"/>
          </p:nvPr>
        </p:nvSpPr>
        <p:spPr>
          <a:xfrm>
            <a:off x="1683171" y="1169773"/>
            <a:ext cx="8825658" cy="2870161"/>
          </a:xfrm>
        </p:spPr>
        <p:txBody>
          <a:bodyPr anchor="b">
            <a:normAutofit/>
          </a:bodyPr>
          <a:lstStyle/>
          <a:p>
            <a:pPr algn="ctr"/>
            <a:r>
              <a:rPr lang="en-US" altLang="zh-CN">
                <a:solidFill>
                  <a:schemeClr val="tx1"/>
                </a:solidFill>
              </a:rPr>
              <a:t>INFO 7250 Final Project</a:t>
            </a:r>
            <a:br>
              <a:rPr lang="en-US" altLang="zh-CN">
                <a:solidFill>
                  <a:schemeClr val="tx1"/>
                </a:solidFill>
              </a:rPr>
            </a:br>
            <a:r>
              <a:rPr lang="en-US" altLang="zh-CN">
                <a:solidFill>
                  <a:schemeClr val="tx1"/>
                </a:solidFill>
              </a:rPr>
              <a:t>Flight On-time Performance Analysis</a:t>
            </a:r>
            <a:endParaRPr lang="zh-CN" altLang="en-US">
              <a:solidFill>
                <a:schemeClr val="tx1"/>
              </a:solidFill>
            </a:endParaRPr>
          </a:p>
        </p:txBody>
      </p:sp>
      <p:sp>
        <p:nvSpPr>
          <p:cNvPr id="3" name="副标题 2">
            <a:extLst>
              <a:ext uri="{FF2B5EF4-FFF2-40B4-BE49-F238E27FC236}">
                <a16:creationId xmlns:a16="http://schemas.microsoft.com/office/drawing/2014/main" id="{E23B97D6-373E-4330-BD88-FD0564722958}"/>
              </a:ext>
            </a:extLst>
          </p:cNvPr>
          <p:cNvSpPr>
            <a:spLocks noGrp="1"/>
          </p:cNvSpPr>
          <p:nvPr>
            <p:ph type="subTitle" idx="1"/>
          </p:nvPr>
        </p:nvSpPr>
        <p:spPr>
          <a:xfrm>
            <a:off x="1683171" y="4293441"/>
            <a:ext cx="8825658" cy="1234148"/>
          </a:xfrm>
        </p:spPr>
        <p:txBody>
          <a:bodyPr>
            <a:normAutofit/>
          </a:bodyPr>
          <a:lstStyle/>
          <a:p>
            <a:pPr algn="ctr"/>
            <a:endParaRPr lang="en-US" altLang="zh-CN" sz="2000"/>
          </a:p>
          <a:p>
            <a:pPr algn="ctr"/>
            <a:r>
              <a:rPr lang="en-US" altLang="zh-CN" sz="2000"/>
              <a:t>Yunan Shao</a:t>
            </a:r>
            <a:endParaRPr lang="zh-CN" altLang="en-US" sz="2000"/>
          </a:p>
        </p:txBody>
      </p:sp>
      <p:cxnSp>
        <p:nvCxnSpPr>
          <p:cNvPr id="12" name="Straight Connector 1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8914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9A3450A8-C836-43EF-B871-A13C4AF7E30C}"/>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altLang="zh-CN" sz="3400" b="0" i="0" kern="1200">
                <a:solidFill>
                  <a:srgbClr val="EBEBEB"/>
                </a:solidFill>
                <a:latin typeface="+mj-lt"/>
                <a:ea typeface="+mj-ea"/>
                <a:cs typeface="+mj-cs"/>
              </a:rPr>
              <a:t>Cancellation Rate</a:t>
            </a:r>
            <a:br>
              <a:rPr lang="en-US" altLang="zh-CN" sz="3400" b="0" i="0" kern="1200">
                <a:solidFill>
                  <a:srgbClr val="EBEBEB"/>
                </a:solidFill>
                <a:latin typeface="+mj-lt"/>
                <a:ea typeface="+mj-ea"/>
                <a:cs typeface="+mj-cs"/>
              </a:rPr>
            </a:br>
            <a:r>
              <a:rPr lang="en-US" altLang="zh-CN" sz="3400" b="0" i="0" kern="1200">
                <a:solidFill>
                  <a:srgbClr val="EBEBEB"/>
                </a:solidFill>
                <a:latin typeface="+mj-lt"/>
                <a:ea typeface="+mj-ea"/>
                <a:cs typeface="+mj-cs"/>
              </a:rPr>
              <a:t>By Month</a:t>
            </a:r>
          </a:p>
        </p:txBody>
      </p:sp>
      <p:grpSp>
        <p:nvGrpSpPr>
          <p:cNvPr id="23" name="Group 22">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4" name="Rectangle 23">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6"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2" name="内容占位符 11">
            <a:extLst>
              <a:ext uri="{FF2B5EF4-FFF2-40B4-BE49-F238E27FC236}">
                <a16:creationId xmlns:a16="http://schemas.microsoft.com/office/drawing/2014/main" id="{5E5323EF-7A33-444F-B4D0-ADA5057EE808}"/>
              </a:ext>
            </a:extLst>
          </p:cNvPr>
          <p:cNvPicPr>
            <a:picLocks noGrp="1" noChangeAspect="1"/>
          </p:cNvPicPr>
          <p:nvPr>
            <p:ph idx="1"/>
          </p:nvPr>
        </p:nvPicPr>
        <p:blipFill>
          <a:blip r:embed="rId3"/>
          <a:stretch>
            <a:fillRect/>
          </a:stretch>
        </p:blipFill>
        <p:spPr>
          <a:xfrm>
            <a:off x="1109763" y="1447722"/>
            <a:ext cx="6443180" cy="3962555"/>
          </a:xfrm>
          <a:prstGeom prst="rect">
            <a:avLst/>
          </a:prstGeom>
        </p:spPr>
      </p:pic>
    </p:spTree>
    <p:extLst>
      <p:ext uri="{BB962C8B-B14F-4D97-AF65-F5344CB8AC3E}">
        <p14:creationId xmlns:p14="http://schemas.microsoft.com/office/powerpoint/2010/main" val="323875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 name="Rectangle 18">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A0E70EFA-2DAB-49EF-95C9-A2343FC9DCFA}"/>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altLang="zh-CN" sz="5400" b="0" i="0" kern="1200">
                <a:solidFill>
                  <a:srgbClr val="EBEBEB"/>
                </a:solidFill>
                <a:latin typeface="+mj-lt"/>
                <a:ea typeface="+mj-ea"/>
                <a:cs typeface="+mj-cs"/>
              </a:rPr>
              <a:t>Delay Rate</a:t>
            </a:r>
            <a:br>
              <a:rPr lang="en-US" altLang="zh-CN" sz="5400" b="0" i="0" kern="1200">
                <a:solidFill>
                  <a:srgbClr val="EBEBEB"/>
                </a:solidFill>
                <a:latin typeface="+mj-lt"/>
                <a:ea typeface="+mj-ea"/>
                <a:cs typeface="+mj-cs"/>
              </a:rPr>
            </a:br>
            <a:r>
              <a:rPr lang="en-US" altLang="zh-CN" sz="5400" b="0" i="0" kern="1200">
                <a:solidFill>
                  <a:srgbClr val="EBEBEB"/>
                </a:solidFill>
                <a:latin typeface="+mj-lt"/>
                <a:ea typeface="+mj-ea"/>
                <a:cs typeface="+mj-cs"/>
              </a:rPr>
              <a:t>By Month</a:t>
            </a:r>
          </a:p>
        </p:txBody>
      </p:sp>
      <p:grpSp>
        <p:nvGrpSpPr>
          <p:cNvPr id="24" name="Group 2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5" name="Rectangle 2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3" name="内容占位符 12">
            <a:extLst>
              <a:ext uri="{FF2B5EF4-FFF2-40B4-BE49-F238E27FC236}">
                <a16:creationId xmlns:a16="http://schemas.microsoft.com/office/drawing/2014/main" id="{C7299042-EBEA-4E75-A9EB-8645F55C3D3C}"/>
              </a:ext>
            </a:extLst>
          </p:cNvPr>
          <p:cNvPicPr>
            <a:picLocks noGrp="1" noChangeAspect="1"/>
          </p:cNvPicPr>
          <p:nvPr>
            <p:ph idx="1"/>
          </p:nvPr>
        </p:nvPicPr>
        <p:blipFill>
          <a:blip r:embed="rId3"/>
          <a:stretch>
            <a:fillRect/>
          </a:stretch>
        </p:blipFill>
        <p:spPr>
          <a:xfrm>
            <a:off x="1109763" y="1431614"/>
            <a:ext cx="6443180" cy="3994771"/>
          </a:xfrm>
          <a:prstGeom prst="rect">
            <a:avLst/>
          </a:prstGeom>
        </p:spPr>
      </p:pic>
    </p:spTree>
    <p:extLst>
      <p:ext uri="{BB962C8B-B14F-4D97-AF65-F5344CB8AC3E}">
        <p14:creationId xmlns:p14="http://schemas.microsoft.com/office/powerpoint/2010/main" val="3109204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E384E8CD-BBD3-4C92-A4A5-677EA8802FD7}"/>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altLang="zh-CN" sz="5000" b="0" i="0" kern="1200">
                <a:solidFill>
                  <a:srgbClr val="EBEBEB"/>
                </a:solidFill>
                <a:latin typeface="+mj-lt"/>
                <a:ea typeface="+mj-ea"/>
                <a:cs typeface="+mj-cs"/>
              </a:rPr>
              <a:t>Average Delay Time</a:t>
            </a:r>
            <a:br>
              <a:rPr lang="en-US" altLang="zh-CN" sz="5000" b="0" i="0" kern="1200">
                <a:solidFill>
                  <a:srgbClr val="EBEBEB"/>
                </a:solidFill>
                <a:latin typeface="+mj-lt"/>
                <a:ea typeface="+mj-ea"/>
                <a:cs typeface="+mj-cs"/>
              </a:rPr>
            </a:br>
            <a:r>
              <a:rPr lang="en-US" altLang="zh-CN" sz="5000" b="0" i="0" kern="1200">
                <a:solidFill>
                  <a:srgbClr val="EBEBEB"/>
                </a:solidFill>
                <a:latin typeface="+mj-lt"/>
                <a:ea typeface="+mj-ea"/>
                <a:cs typeface="+mj-cs"/>
              </a:rPr>
              <a:t>By Month</a:t>
            </a:r>
          </a:p>
        </p:txBody>
      </p:sp>
      <p:grpSp>
        <p:nvGrpSpPr>
          <p:cNvPr id="18" name="Group 1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9" name="Rectangle 18">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内容占位符 6">
            <a:extLst>
              <a:ext uri="{FF2B5EF4-FFF2-40B4-BE49-F238E27FC236}">
                <a16:creationId xmlns:a16="http://schemas.microsoft.com/office/drawing/2014/main" id="{9B7567E4-A72E-470C-9A10-DF91DB2AFC6A}"/>
              </a:ext>
            </a:extLst>
          </p:cNvPr>
          <p:cNvPicPr>
            <a:picLocks noGrp="1" noChangeAspect="1"/>
          </p:cNvPicPr>
          <p:nvPr>
            <p:ph idx="1"/>
          </p:nvPr>
        </p:nvPicPr>
        <p:blipFill>
          <a:blip r:embed="rId3"/>
          <a:stretch>
            <a:fillRect/>
          </a:stretch>
        </p:blipFill>
        <p:spPr>
          <a:xfrm>
            <a:off x="1109763" y="1455776"/>
            <a:ext cx="6443180" cy="3946448"/>
          </a:xfrm>
          <a:prstGeom prst="rect">
            <a:avLst/>
          </a:prstGeom>
        </p:spPr>
      </p:pic>
    </p:spTree>
    <p:extLst>
      <p:ext uri="{BB962C8B-B14F-4D97-AF65-F5344CB8AC3E}">
        <p14:creationId xmlns:p14="http://schemas.microsoft.com/office/powerpoint/2010/main" val="368705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91A8A58A-11BE-4DD2-A363-C3BF1BF7C474}"/>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altLang="zh-CN" sz="3400" b="0" i="0" kern="1200">
                <a:solidFill>
                  <a:srgbClr val="EBEBEB"/>
                </a:solidFill>
                <a:latin typeface="+mj-lt"/>
                <a:ea typeface="+mj-ea"/>
                <a:cs typeface="+mj-cs"/>
              </a:rPr>
              <a:t>Cancellation Rate</a:t>
            </a:r>
            <a:br>
              <a:rPr lang="en-US" altLang="zh-CN" sz="3400" b="0" i="0" kern="1200">
                <a:solidFill>
                  <a:srgbClr val="EBEBEB"/>
                </a:solidFill>
                <a:latin typeface="+mj-lt"/>
                <a:ea typeface="+mj-ea"/>
                <a:cs typeface="+mj-cs"/>
              </a:rPr>
            </a:br>
            <a:r>
              <a:rPr lang="en-US" altLang="zh-CN" sz="3400" b="0" i="0" kern="1200">
                <a:solidFill>
                  <a:srgbClr val="EBEBEB"/>
                </a:solidFill>
                <a:latin typeface="+mj-lt"/>
                <a:ea typeface="+mj-ea"/>
                <a:cs typeface="+mj-cs"/>
              </a:rPr>
              <a:t>By Day of Week</a:t>
            </a: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内容占位符 3">
            <a:extLst>
              <a:ext uri="{FF2B5EF4-FFF2-40B4-BE49-F238E27FC236}">
                <a16:creationId xmlns:a16="http://schemas.microsoft.com/office/drawing/2014/main" id="{DCFA2F72-2F91-4013-9DA5-DF734AA6A230}"/>
              </a:ext>
            </a:extLst>
          </p:cNvPr>
          <p:cNvPicPr>
            <a:picLocks noGrp="1" noChangeAspect="1"/>
          </p:cNvPicPr>
          <p:nvPr>
            <p:ph idx="1"/>
          </p:nvPr>
        </p:nvPicPr>
        <p:blipFill>
          <a:blip r:embed="rId3"/>
          <a:stretch>
            <a:fillRect/>
          </a:stretch>
        </p:blipFill>
        <p:spPr>
          <a:xfrm>
            <a:off x="1109763" y="1439669"/>
            <a:ext cx="6443180" cy="3978662"/>
          </a:xfrm>
          <a:prstGeom prst="rect">
            <a:avLst/>
          </a:prstGeom>
        </p:spPr>
      </p:pic>
    </p:spTree>
    <p:extLst>
      <p:ext uri="{BB962C8B-B14F-4D97-AF65-F5344CB8AC3E}">
        <p14:creationId xmlns:p14="http://schemas.microsoft.com/office/powerpoint/2010/main" val="220352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74632673-CDEB-4144-876F-D70138DF244A}"/>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altLang="zh-CN" sz="5400" b="0" i="0" kern="1200">
                <a:solidFill>
                  <a:srgbClr val="EBEBEB"/>
                </a:solidFill>
                <a:latin typeface="+mj-lt"/>
                <a:ea typeface="+mj-ea"/>
                <a:cs typeface="+mj-cs"/>
              </a:rPr>
              <a:t>Delay Rate</a:t>
            </a:r>
            <a:br>
              <a:rPr lang="en-US" altLang="zh-CN" sz="5400" b="0" i="0" kern="1200">
                <a:solidFill>
                  <a:srgbClr val="EBEBEB"/>
                </a:solidFill>
                <a:latin typeface="+mj-lt"/>
                <a:ea typeface="+mj-ea"/>
                <a:cs typeface="+mj-cs"/>
              </a:rPr>
            </a:br>
            <a:r>
              <a:rPr lang="en-US" altLang="zh-CN" sz="5400" b="0" i="0" kern="1200">
                <a:solidFill>
                  <a:srgbClr val="EBEBEB"/>
                </a:solidFill>
                <a:latin typeface="+mj-lt"/>
                <a:ea typeface="+mj-ea"/>
                <a:cs typeface="+mj-cs"/>
              </a:rPr>
              <a:t>By Day of Week</a:t>
            </a:r>
          </a:p>
        </p:txBody>
      </p:sp>
      <p:grpSp>
        <p:nvGrpSpPr>
          <p:cNvPr id="18" name="Group 1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9" name="Rectangle 18">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内容占位符 6">
            <a:extLst>
              <a:ext uri="{FF2B5EF4-FFF2-40B4-BE49-F238E27FC236}">
                <a16:creationId xmlns:a16="http://schemas.microsoft.com/office/drawing/2014/main" id="{F9B891C2-FF79-4758-9F5B-AB99E8A08BCE}"/>
              </a:ext>
            </a:extLst>
          </p:cNvPr>
          <p:cNvPicPr>
            <a:picLocks noGrp="1" noChangeAspect="1"/>
          </p:cNvPicPr>
          <p:nvPr>
            <p:ph idx="1"/>
          </p:nvPr>
        </p:nvPicPr>
        <p:blipFill>
          <a:blip r:embed="rId3"/>
          <a:stretch>
            <a:fillRect/>
          </a:stretch>
        </p:blipFill>
        <p:spPr>
          <a:xfrm>
            <a:off x="1109763" y="1447722"/>
            <a:ext cx="6443180" cy="3962555"/>
          </a:xfrm>
          <a:prstGeom prst="rect">
            <a:avLst/>
          </a:prstGeom>
        </p:spPr>
      </p:pic>
    </p:spTree>
    <p:extLst>
      <p:ext uri="{BB962C8B-B14F-4D97-AF65-F5344CB8AC3E}">
        <p14:creationId xmlns:p14="http://schemas.microsoft.com/office/powerpoint/2010/main" val="4087849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A367A4D-6746-4206-AC96-943C9E9EE4B4}"/>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altLang="zh-CN" sz="4200" b="0" i="0" kern="1200">
                <a:solidFill>
                  <a:srgbClr val="EBEBEB"/>
                </a:solidFill>
                <a:latin typeface="+mj-lt"/>
                <a:ea typeface="+mj-ea"/>
                <a:cs typeface="+mj-cs"/>
              </a:rPr>
              <a:t>Average Delay Time</a:t>
            </a:r>
            <a:br>
              <a:rPr lang="en-US" altLang="zh-CN" sz="4200" b="0" i="0" kern="1200">
                <a:solidFill>
                  <a:srgbClr val="EBEBEB"/>
                </a:solidFill>
                <a:latin typeface="+mj-lt"/>
                <a:ea typeface="+mj-ea"/>
                <a:cs typeface="+mj-cs"/>
              </a:rPr>
            </a:br>
            <a:r>
              <a:rPr lang="en-US" altLang="zh-CN" sz="4200" b="0" i="0" kern="1200">
                <a:solidFill>
                  <a:srgbClr val="EBEBEB"/>
                </a:solidFill>
                <a:latin typeface="+mj-lt"/>
                <a:ea typeface="+mj-ea"/>
                <a:cs typeface="+mj-cs"/>
              </a:rPr>
              <a:t>By Day of Week</a:t>
            </a:r>
          </a:p>
        </p:txBody>
      </p:sp>
      <p:grpSp>
        <p:nvGrpSpPr>
          <p:cNvPr id="18" name="Group 1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9" name="Rectangle 18">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内容占位符 6">
            <a:extLst>
              <a:ext uri="{FF2B5EF4-FFF2-40B4-BE49-F238E27FC236}">
                <a16:creationId xmlns:a16="http://schemas.microsoft.com/office/drawing/2014/main" id="{D1E00D1E-B321-4170-BB8A-6E6FFD9EF2D5}"/>
              </a:ext>
            </a:extLst>
          </p:cNvPr>
          <p:cNvPicPr>
            <a:picLocks noGrp="1" noChangeAspect="1"/>
          </p:cNvPicPr>
          <p:nvPr>
            <p:ph idx="1"/>
          </p:nvPr>
        </p:nvPicPr>
        <p:blipFill>
          <a:blip r:embed="rId3"/>
          <a:stretch>
            <a:fillRect/>
          </a:stretch>
        </p:blipFill>
        <p:spPr>
          <a:xfrm>
            <a:off x="1109763" y="1439669"/>
            <a:ext cx="6443180" cy="3978662"/>
          </a:xfrm>
          <a:prstGeom prst="rect">
            <a:avLst/>
          </a:prstGeom>
        </p:spPr>
      </p:pic>
    </p:spTree>
    <p:extLst>
      <p:ext uri="{BB962C8B-B14F-4D97-AF65-F5344CB8AC3E}">
        <p14:creationId xmlns:p14="http://schemas.microsoft.com/office/powerpoint/2010/main" val="2575527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2752FCF8-B86E-443D-8FEF-F65069F91747}"/>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altLang="zh-CN" sz="3400" b="0" i="0" kern="1200">
                <a:solidFill>
                  <a:srgbClr val="EBEBEB"/>
                </a:solidFill>
                <a:latin typeface="+mj-lt"/>
                <a:ea typeface="+mj-ea"/>
                <a:cs typeface="+mj-cs"/>
              </a:rPr>
              <a:t>Cancellation Rate</a:t>
            </a:r>
            <a:br>
              <a:rPr lang="en-US" altLang="zh-CN" sz="3400" b="0" i="0" kern="1200">
                <a:solidFill>
                  <a:srgbClr val="EBEBEB"/>
                </a:solidFill>
                <a:latin typeface="+mj-lt"/>
                <a:ea typeface="+mj-ea"/>
                <a:cs typeface="+mj-cs"/>
              </a:rPr>
            </a:br>
            <a:r>
              <a:rPr lang="en-US" altLang="zh-CN" sz="3400" b="0" i="0" kern="1200">
                <a:solidFill>
                  <a:srgbClr val="EBEBEB"/>
                </a:solidFill>
                <a:latin typeface="+mj-lt"/>
                <a:ea typeface="+mj-ea"/>
                <a:cs typeface="+mj-cs"/>
              </a:rPr>
              <a:t>By Time Range</a:t>
            </a: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内容占位符 3">
            <a:extLst>
              <a:ext uri="{FF2B5EF4-FFF2-40B4-BE49-F238E27FC236}">
                <a16:creationId xmlns:a16="http://schemas.microsoft.com/office/drawing/2014/main" id="{38078D6B-40DB-409F-BCA9-892FFD908089}"/>
              </a:ext>
            </a:extLst>
          </p:cNvPr>
          <p:cNvPicPr>
            <a:picLocks noGrp="1" noChangeAspect="1"/>
          </p:cNvPicPr>
          <p:nvPr>
            <p:ph idx="1"/>
          </p:nvPr>
        </p:nvPicPr>
        <p:blipFill>
          <a:blip r:embed="rId3"/>
          <a:stretch>
            <a:fillRect/>
          </a:stretch>
        </p:blipFill>
        <p:spPr>
          <a:xfrm>
            <a:off x="1109763" y="1431614"/>
            <a:ext cx="6443180" cy="3994771"/>
          </a:xfrm>
          <a:prstGeom prst="rect">
            <a:avLst/>
          </a:prstGeom>
        </p:spPr>
      </p:pic>
    </p:spTree>
    <p:extLst>
      <p:ext uri="{BB962C8B-B14F-4D97-AF65-F5344CB8AC3E}">
        <p14:creationId xmlns:p14="http://schemas.microsoft.com/office/powerpoint/2010/main" val="1194381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5D70C457-4374-41A9-ACEC-2124BD7BA8CE}"/>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altLang="zh-CN" sz="5400" b="0" i="0" kern="1200">
                <a:solidFill>
                  <a:srgbClr val="EBEBEB"/>
                </a:solidFill>
                <a:latin typeface="+mj-lt"/>
                <a:ea typeface="+mj-ea"/>
                <a:cs typeface="+mj-cs"/>
              </a:rPr>
              <a:t>Delay Rate</a:t>
            </a:r>
            <a:br>
              <a:rPr lang="en-US" altLang="zh-CN" sz="5400" b="0" i="0" kern="1200">
                <a:solidFill>
                  <a:srgbClr val="EBEBEB"/>
                </a:solidFill>
                <a:latin typeface="+mj-lt"/>
                <a:ea typeface="+mj-ea"/>
                <a:cs typeface="+mj-cs"/>
              </a:rPr>
            </a:br>
            <a:r>
              <a:rPr lang="en-US" altLang="zh-CN" sz="5400" b="0" i="0" kern="1200">
                <a:solidFill>
                  <a:srgbClr val="EBEBEB"/>
                </a:solidFill>
                <a:latin typeface="+mj-lt"/>
                <a:ea typeface="+mj-ea"/>
                <a:cs typeface="+mj-cs"/>
              </a:rPr>
              <a:t>By Time Range</a:t>
            </a:r>
          </a:p>
        </p:txBody>
      </p:sp>
      <p:grpSp>
        <p:nvGrpSpPr>
          <p:cNvPr id="18" name="Group 1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9" name="Rectangle 18">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内容占位符 6">
            <a:extLst>
              <a:ext uri="{FF2B5EF4-FFF2-40B4-BE49-F238E27FC236}">
                <a16:creationId xmlns:a16="http://schemas.microsoft.com/office/drawing/2014/main" id="{C0086192-03E5-419B-B91B-FA169FA2712A}"/>
              </a:ext>
            </a:extLst>
          </p:cNvPr>
          <p:cNvPicPr>
            <a:picLocks noGrp="1" noChangeAspect="1"/>
          </p:cNvPicPr>
          <p:nvPr>
            <p:ph idx="1"/>
          </p:nvPr>
        </p:nvPicPr>
        <p:blipFill>
          <a:blip r:embed="rId3"/>
          <a:stretch>
            <a:fillRect/>
          </a:stretch>
        </p:blipFill>
        <p:spPr>
          <a:xfrm>
            <a:off x="1109763" y="1423560"/>
            <a:ext cx="6443180" cy="4010879"/>
          </a:xfrm>
          <a:prstGeom prst="rect">
            <a:avLst/>
          </a:prstGeom>
        </p:spPr>
      </p:pic>
    </p:spTree>
    <p:extLst>
      <p:ext uri="{BB962C8B-B14F-4D97-AF65-F5344CB8AC3E}">
        <p14:creationId xmlns:p14="http://schemas.microsoft.com/office/powerpoint/2010/main" val="3525113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7C0F2E45-CB1A-4C96-B334-E1579D8F1FF5}"/>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altLang="zh-CN" sz="4200" b="0" i="0" kern="1200">
                <a:solidFill>
                  <a:srgbClr val="EBEBEB"/>
                </a:solidFill>
                <a:latin typeface="+mj-lt"/>
                <a:ea typeface="+mj-ea"/>
                <a:cs typeface="+mj-cs"/>
              </a:rPr>
              <a:t>Average Delay Time</a:t>
            </a:r>
            <a:br>
              <a:rPr lang="en-US" altLang="zh-CN" sz="4200" b="0" i="0" kern="1200">
                <a:solidFill>
                  <a:srgbClr val="EBEBEB"/>
                </a:solidFill>
                <a:latin typeface="+mj-lt"/>
                <a:ea typeface="+mj-ea"/>
                <a:cs typeface="+mj-cs"/>
              </a:rPr>
            </a:br>
            <a:r>
              <a:rPr lang="en-US" altLang="zh-CN" sz="4200" b="0" i="0" kern="1200">
                <a:solidFill>
                  <a:srgbClr val="EBEBEB"/>
                </a:solidFill>
                <a:latin typeface="+mj-lt"/>
                <a:ea typeface="+mj-ea"/>
                <a:cs typeface="+mj-cs"/>
              </a:rPr>
              <a:t>By Time Range</a:t>
            </a:r>
          </a:p>
        </p:txBody>
      </p:sp>
      <p:grpSp>
        <p:nvGrpSpPr>
          <p:cNvPr id="18" name="Group 1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9" name="Rectangle 18">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内容占位符 6">
            <a:extLst>
              <a:ext uri="{FF2B5EF4-FFF2-40B4-BE49-F238E27FC236}">
                <a16:creationId xmlns:a16="http://schemas.microsoft.com/office/drawing/2014/main" id="{262939F4-6A80-46EB-B044-347DB880B170}"/>
              </a:ext>
            </a:extLst>
          </p:cNvPr>
          <p:cNvPicPr>
            <a:picLocks noGrp="1" noChangeAspect="1"/>
          </p:cNvPicPr>
          <p:nvPr>
            <p:ph idx="1"/>
          </p:nvPr>
        </p:nvPicPr>
        <p:blipFill>
          <a:blip r:embed="rId3"/>
          <a:stretch>
            <a:fillRect/>
          </a:stretch>
        </p:blipFill>
        <p:spPr>
          <a:xfrm>
            <a:off x="1109763" y="1423560"/>
            <a:ext cx="6443180" cy="4010879"/>
          </a:xfrm>
          <a:prstGeom prst="rect">
            <a:avLst/>
          </a:prstGeom>
        </p:spPr>
      </p:pic>
    </p:spTree>
    <p:extLst>
      <p:ext uri="{BB962C8B-B14F-4D97-AF65-F5344CB8AC3E}">
        <p14:creationId xmlns:p14="http://schemas.microsoft.com/office/powerpoint/2010/main" val="987380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3" name="Rectangle 2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C1B99421-213A-4798-825F-13E20E5C5621}"/>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altLang="zh-CN" sz="3400" b="0" i="0" kern="1200">
                <a:solidFill>
                  <a:srgbClr val="EBEBEB"/>
                </a:solidFill>
                <a:latin typeface="+mj-lt"/>
                <a:ea typeface="+mj-ea"/>
                <a:cs typeface="+mj-cs"/>
              </a:rPr>
              <a:t>Cancellation Rate</a:t>
            </a:r>
            <a:br>
              <a:rPr lang="en-US" altLang="zh-CN" sz="3400" b="0" i="0" kern="1200">
                <a:solidFill>
                  <a:srgbClr val="EBEBEB"/>
                </a:solidFill>
                <a:latin typeface="+mj-lt"/>
                <a:ea typeface="+mj-ea"/>
                <a:cs typeface="+mj-cs"/>
              </a:rPr>
            </a:br>
            <a:r>
              <a:rPr lang="en-US" altLang="zh-CN" sz="3400" b="0" i="0" kern="1200">
                <a:solidFill>
                  <a:srgbClr val="EBEBEB"/>
                </a:solidFill>
                <a:latin typeface="+mj-lt"/>
                <a:ea typeface="+mj-ea"/>
                <a:cs typeface="+mj-cs"/>
              </a:rPr>
              <a:t>By Hour</a:t>
            </a:r>
          </a:p>
        </p:txBody>
      </p:sp>
      <p:grpSp>
        <p:nvGrpSpPr>
          <p:cNvPr id="25" name="Group 2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6" name="Rectangle 2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4" name="内容占位符 13">
            <a:extLst>
              <a:ext uri="{FF2B5EF4-FFF2-40B4-BE49-F238E27FC236}">
                <a16:creationId xmlns:a16="http://schemas.microsoft.com/office/drawing/2014/main" id="{42B1EEE8-11CC-4B42-997C-1241FE911E9B}"/>
              </a:ext>
            </a:extLst>
          </p:cNvPr>
          <p:cNvPicPr>
            <a:picLocks noGrp="1" noChangeAspect="1"/>
          </p:cNvPicPr>
          <p:nvPr>
            <p:ph idx="1"/>
          </p:nvPr>
        </p:nvPicPr>
        <p:blipFill>
          <a:blip r:embed="rId3"/>
          <a:stretch>
            <a:fillRect/>
          </a:stretch>
        </p:blipFill>
        <p:spPr>
          <a:xfrm>
            <a:off x="1109763" y="1455776"/>
            <a:ext cx="6443180" cy="3946448"/>
          </a:xfrm>
          <a:prstGeom prst="rect">
            <a:avLst/>
          </a:prstGeom>
        </p:spPr>
      </p:pic>
    </p:spTree>
    <p:extLst>
      <p:ext uri="{BB962C8B-B14F-4D97-AF65-F5344CB8AC3E}">
        <p14:creationId xmlns:p14="http://schemas.microsoft.com/office/powerpoint/2010/main" val="8371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26">
            <a:extLst>
              <a:ext uri="{FF2B5EF4-FFF2-40B4-BE49-F238E27FC236}">
                <a16:creationId xmlns:a16="http://schemas.microsoft.com/office/drawing/2014/main" id="{062CC554-72E2-4C59-8297-CCE4951BCD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8" name="Rectangle 27">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Oval 28">
              <a:extLst>
                <a:ext uri="{FF2B5EF4-FFF2-40B4-BE49-F238E27FC236}">
                  <a16:creationId xmlns:a16="http://schemas.microsoft.com/office/drawing/2014/main" id="{44C1BFF2-E019-477D-9BF6-C242CD54B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A4E65CB5-E910-4DD6-8870-029C79A48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0">
              <a:extLst>
                <a:ext uri="{FF2B5EF4-FFF2-40B4-BE49-F238E27FC236}">
                  <a16:creationId xmlns:a16="http://schemas.microsoft.com/office/drawing/2014/main" id="{408792E1-66DA-4CE4-BB6E-0F7777B6E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DF436A8A-0EB6-49FE-84C1-C882E961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90FF002E-7B86-42AF-A6D2-79D19FB01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D7A3C38E-DE7C-4090-B1C3-3DF75C797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5">
              <a:extLst>
                <a:ext uri="{FF2B5EF4-FFF2-40B4-BE49-F238E27FC236}">
                  <a16:creationId xmlns:a16="http://schemas.microsoft.com/office/drawing/2014/main" id="{B35C6474-674E-47B0-8A37-B57AD0844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7"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 1">
            <a:extLst>
              <a:ext uri="{FF2B5EF4-FFF2-40B4-BE49-F238E27FC236}">
                <a16:creationId xmlns:a16="http://schemas.microsoft.com/office/drawing/2014/main" id="{6C4AF9C3-FA69-421A-B0E2-CE56B1557CD2}"/>
              </a:ext>
            </a:extLst>
          </p:cNvPr>
          <p:cNvSpPr>
            <a:spLocks noGrp="1"/>
          </p:cNvSpPr>
          <p:nvPr>
            <p:ph type="title"/>
          </p:nvPr>
        </p:nvSpPr>
        <p:spPr>
          <a:xfrm>
            <a:off x="994087" y="1130603"/>
            <a:ext cx="3342442" cy="4596794"/>
          </a:xfrm>
        </p:spPr>
        <p:txBody>
          <a:bodyPr anchor="ctr">
            <a:normAutofit/>
          </a:bodyPr>
          <a:lstStyle/>
          <a:p>
            <a:r>
              <a:rPr lang="en-US" altLang="zh-CN" sz="3200">
                <a:solidFill>
                  <a:srgbClr val="EBEBEB"/>
                </a:solidFill>
              </a:rPr>
              <a:t>Introduction</a:t>
            </a:r>
            <a:endParaRPr lang="zh-CN" altLang="en-US" sz="3200">
              <a:solidFill>
                <a:srgbClr val="EBEBEB"/>
              </a:solidFill>
            </a:endParaRPr>
          </a:p>
        </p:txBody>
      </p:sp>
      <p:sp>
        <p:nvSpPr>
          <p:cNvPr id="3" name="内容占位符 2">
            <a:extLst>
              <a:ext uri="{FF2B5EF4-FFF2-40B4-BE49-F238E27FC236}">
                <a16:creationId xmlns:a16="http://schemas.microsoft.com/office/drawing/2014/main" id="{AAEB0D5B-BB65-43B2-A206-A7A3E69A75DF}"/>
              </a:ext>
            </a:extLst>
          </p:cNvPr>
          <p:cNvSpPr>
            <a:spLocks noGrp="1"/>
          </p:cNvSpPr>
          <p:nvPr>
            <p:ph idx="1"/>
          </p:nvPr>
        </p:nvSpPr>
        <p:spPr>
          <a:xfrm>
            <a:off x="5290077" y="437513"/>
            <a:ext cx="5502614" cy="5954325"/>
          </a:xfrm>
        </p:spPr>
        <p:txBody>
          <a:bodyPr anchor="ctr">
            <a:normAutofit/>
          </a:bodyPr>
          <a:lstStyle/>
          <a:p>
            <a:pPr marL="0" indent="0">
              <a:lnSpc>
                <a:spcPct val="90000"/>
              </a:lnSpc>
              <a:buNone/>
            </a:pPr>
            <a:endParaRPr lang="en-US" altLang="zh-CN" sz="1900" dirty="0"/>
          </a:p>
          <a:p>
            <a:pPr>
              <a:lnSpc>
                <a:spcPct val="90000"/>
              </a:lnSpc>
            </a:pPr>
            <a:r>
              <a:rPr lang="en-US" altLang="zh-CN" sz="1900" dirty="0"/>
              <a:t>Air transport is now very common for travelling. Although, it is the fastest method of transport, passengers waste both time and money when their flights are delayed.</a:t>
            </a:r>
          </a:p>
          <a:p>
            <a:pPr>
              <a:lnSpc>
                <a:spcPct val="90000"/>
              </a:lnSpc>
            </a:pPr>
            <a:endParaRPr lang="en-US" altLang="zh-CN" sz="1900" dirty="0"/>
          </a:p>
          <a:p>
            <a:pPr>
              <a:lnSpc>
                <a:spcPct val="90000"/>
              </a:lnSpc>
            </a:pPr>
            <a:r>
              <a:rPr lang="en-US" altLang="zh-CN" sz="1900" dirty="0"/>
              <a:t>This project use the flight dataset to analyze the flight on-time performance and try to implement a machine learning model to predict if a flight will be delayed.</a:t>
            </a:r>
          </a:p>
          <a:p>
            <a:pPr>
              <a:lnSpc>
                <a:spcPct val="90000"/>
              </a:lnSpc>
            </a:pPr>
            <a:endParaRPr lang="en-US" altLang="zh-CN" sz="1900" dirty="0"/>
          </a:p>
          <a:p>
            <a:pPr>
              <a:lnSpc>
                <a:spcPct val="90000"/>
              </a:lnSpc>
            </a:pPr>
            <a:r>
              <a:rPr lang="en-US" altLang="zh-CN" sz="1900" dirty="0"/>
              <a:t>Possible Questions: </a:t>
            </a:r>
          </a:p>
          <a:p>
            <a:pPr lvl="1">
              <a:lnSpc>
                <a:spcPct val="90000"/>
              </a:lnSpc>
            </a:pPr>
            <a:r>
              <a:rPr lang="en-US" altLang="zh-CN" sz="1900"/>
              <a:t>During which time period does flight delay the most?</a:t>
            </a:r>
          </a:p>
          <a:p>
            <a:pPr lvl="1">
              <a:lnSpc>
                <a:spcPct val="90000"/>
              </a:lnSpc>
            </a:pPr>
            <a:r>
              <a:rPr lang="en-US" altLang="zh-CN" sz="1900" dirty="0"/>
              <a:t>Relations between Airports’ air traffic and flight delay.</a:t>
            </a:r>
          </a:p>
          <a:p>
            <a:pPr lvl="1">
              <a:lnSpc>
                <a:spcPct val="90000"/>
              </a:lnSpc>
            </a:pPr>
            <a:r>
              <a:rPr lang="en-US" altLang="zh-CN" sz="1900" dirty="0"/>
              <a:t>Airliner on-time performance.</a:t>
            </a:r>
          </a:p>
          <a:p>
            <a:pPr lvl="5">
              <a:lnSpc>
                <a:spcPct val="90000"/>
              </a:lnSpc>
            </a:pPr>
            <a:endParaRPr lang="zh-CN" altLang="en-US" sz="1900" dirty="0"/>
          </a:p>
        </p:txBody>
      </p:sp>
    </p:spTree>
    <p:extLst>
      <p:ext uri="{BB962C8B-B14F-4D97-AF65-F5344CB8AC3E}">
        <p14:creationId xmlns:p14="http://schemas.microsoft.com/office/powerpoint/2010/main" val="431614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6" name="Rectangle 1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1815A97-AB12-4E80-AA16-1C5BF272470F}"/>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altLang="zh-CN" sz="3400" b="0" i="0" kern="1200">
                <a:solidFill>
                  <a:srgbClr val="EBEBEB"/>
                </a:solidFill>
                <a:latin typeface="+mj-lt"/>
                <a:ea typeface="+mj-ea"/>
                <a:cs typeface="+mj-cs"/>
              </a:rPr>
              <a:t>Cancellation Rate</a:t>
            </a:r>
            <a:br>
              <a:rPr lang="en-US" altLang="zh-CN" sz="3400" b="0" i="0" kern="1200">
                <a:solidFill>
                  <a:srgbClr val="EBEBEB"/>
                </a:solidFill>
                <a:latin typeface="+mj-lt"/>
                <a:ea typeface="+mj-ea"/>
                <a:cs typeface="+mj-cs"/>
              </a:rPr>
            </a:br>
            <a:r>
              <a:rPr lang="en-US" altLang="zh-CN" sz="3400" b="0" i="0" kern="1200">
                <a:solidFill>
                  <a:srgbClr val="EBEBEB"/>
                </a:solidFill>
                <a:latin typeface="+mj-lt"/>
                <a:ea typeface="+mj-ea"/>
                <a:cs typeface="+mj-cs"/>
              </a:rPr>
              <a:t>By Hour</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0" name="内容占位符 9">
            <a:extLst>
              <a:ext uri="{FF2B5EF4-FFF2-40B4-BE49-F238E27FC236}">
                <a16:creationId xmlns:a16="http://schemas.microsoft.com/office/drawing/2014/main" id="{E0975764-FD03-4A12-B9E8-97A2013ED153}"/>
              </a:ext>
            </a:extLst>
          </p:cNvPr>
          <p:cNvPicPr>
            <a:picLocks noGrp="1" noChangeAspect="1"/>
          </p:cNvPicPr>
          <p:nvPr>
            <p:ph idx="1"/>
          </p:nvPr>
        </p:nvPicPr>
        <p:blipFill>
          <a:blip r:embed="rId3"/>
          <a:stretch>
            <a:fillRect/>
          </a:stretch>
        </p:blipFill>
        <p:spPr>
          <a:xfrm>
            <a:off x="1109763" y="1455776"/>
            <a:ext cx="6443180" cy="3946448"/>
          </a:xfrm>
          <a:prstGeom prst="rect">
            <a:avLst/>
          </a:prstGeom>
        </p:spPr>
      </p:pic>
    </p:spTree>
    <p:extLst>
      <p:ext uri="{BB962C8B-B14F-4D97-AF65-F5344CB8AC3E}">
        <p14:creationId xmlns:p14="http://schemas.microsoft.com/office/powerpoint/2010/main" val="3866648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7" name="Rectangle 2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5DA537B2-77B7-4C5B-9942-A90C05F35878}"/>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altLang="zh-CN" sz="5400" b="0" i="0" kern="1200">
                <a:solidFill>
                  <a:srgbClr val="EBEBEB"/>
                </a:solidFill>
                <a:latin typeface="+mj-lt"/>
                <a:ea typeface="+mj-ea"/>
                <a:cs typeface="+mj-cs"/>
              </a:rPr>
              <a:t>Delay Rate</a:t>
            </a:r>
            <a:br>
              <a:rPr lang="en-US" altLang="zh-CN" sz="5400" b="0" i="0" kern="1200">
                <a:solidFill>
                  <a:srgbClr val="EBEBEB"/>
                </a:solidFill>
                <a:latin typeface="+mj-lt"/>
                <a:ea typeface="+mj-ea"/>
                <a:cs typeface="+mj-cs"/>
              </a:rPr>
            </a:br>
            <a:r>
              <a:rPr lang="en-US" altLang="zh-CN" sz="5400" b="0" i="0" kern="1200">
                <a:solidFill>
                  <a:srgbClr val="EBEBEB"/>
                </a:solidFill>
                <a:latin typeface="+mj-lt"/>
                <a:ea typeface="+mj-ea"/>
                <a:cs typeface="+mj-cs"/>
              </a:rPr>
              <a:t>By Hour</a:t>
            </a:r>
          </a:p>
        </p:txBody>
      </p:sp>
      <p:grpSp>
        <p:nvGrpSpPr>
          <p:cNvPr id="29" name="Group 2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0" name="Rectangle 2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8" name="内容占位符 17">
            <a:extLst>
              <a:ext uri="{FF2B5EF4-FFF2-40B4-BE49-F238E27FC236}">
                <a16:creationId xmlns:a16="http://schemas.microsoft.com/office/drawing/2014/main" id="{680E9131-8480-4A12-8CA0-506DA281AB57}"/>
              </a:ext>
            </a:extLst>
          </p:cNvPr>
          <p:cNvPicPr>
            <a:picLocks noGrp="1" noChangeAspect="1"/>
          </p:cNvPicPr>
          <p:nvPr>
            <p:ph idx="1"/>
          </p:nvPr>
        </p:nvPicPr>
        <p:blipFill>
          <a:blip r:embed="rId3"/>
          <a:stretch>
            <a:fillRect/>
          </a:stretch>
        </p:blipFill>
        <p:spPr>
          <a:xfrm>
            <a:off x="1109763" y="1463831"/>
            <a:ext cx="6443180" cy="3930338"/>
          </a:xfrm>
          <a:prstGeom prst="rect">
            <a:avLst/>
          </a:prstGeom>
        </p:spPr>
      </p:pic>
    </p:spTree>
    <p:extLst>
      <p:ext uri="{BB962C8B-B14F-4D97-AF65-F5344CB8AC3E}">
        <p14:creationId xmlns:p14="http://schemas.microsoft.com/office/powerpoint/2010/main" val="3847401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F2B1ABFB-A8C4-4761-A503-33A1554A053E}"/>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altLang="zh-CN" sz="5400" b="0" i="0" kern="1200">
                <a:solidFill>
                  <a:srgbClr val="EBEBEB"/>
                </a:solidFill>
                <a:latin typeface="+mj-lt"/>
                <a:ea typeface="+mj-ea"/>
                <a:cs typeface="+mj-cs"/>
              </a:rPr>
              <a:t>Average Delay Time</a:t>
            </a:r>
            <a:br>
              <a:rPr lang="en-US" altLang="zh-CN" sz="5400" b="0" i="0" kern="1200">
                <a:solidFill>
                  <a:srgbClr val="EBEBEB"/>
                </a:solidFill>
                <a:latin typeface="+mj-lt"/>
                <a:ea typeface="+mj-ea"/>
                <a:cs typeface="+mj-cs"/>
              </a:rPr>
            </a:br>
            <a:r>
              <a:rPr lang="en-US" altLang="zh-CN" sz="5400" b="0" i="0" kern="1200">
                <a:solidFill>
                  <a:srgbClr val="EBEBEB"/>
                </a:solidFill>
                <a:latin typeface="+mj-lt"/>
                <a:ea typeface="+mj-ea"/>
                <a:cs typeface="+mj-cs"/>
              </a:rPr>
              <a:t>By Hour</a:t>
            </a:r>
          </a:p>
        </p:txBody>
      </p:sp>
      <p:grpSp>
        <p:nvGrpSpPr>
          <p:cNvPr id="18" name="Group 1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9" name="Rectangle 18">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内容占位符 6">
            <a:extLst>
              <a:ext uri="{FF2B5EF4-FFF2-40B4-BE49-F238E27FC236}">
                <a16:creationId xmlns:a16="http://schemas.microsoft.com/office/drawing/2014/main" id="{44F7108D-0731-4F8F-AA0E-EC40B7937C1A}"/>
              </a:ext>
            </a:extLst>
          </p:cNvPr>
          <p:cNvPicPr>
            <a:picLocks noGrp="1" noChangeAspect="1"/>
          </p:cNvPicPr>
          <p:nvPr>
            <p:ph idx="1"/>
          </p:nvPr>
        </p:nvPicPr>
        <p:blipFill>
          <a:blip r:embed="rId3"/>
          <a:stretch>
            <a:fillRect/>
          </a:stretch>
        </p:blipFill>
        <p:spPr>
          <a:xfrm>
            <a:off x="1109763" y="1455776"/>
            <a:ext cx="6443180" cy="3946448"/>
          </a:xfrm>
          <a:prstGeom prst="rect">
            <a:avLst/>
          </a:prstGeom>
        </p:spPr>
      </p:pic>
    </p:spTree>
    <p:extLst>
      <p:ext uri="{BB962C8B-B14F-4D97-AF65-F5344CB8AC3E}">
        <p14:creationId xmlns:p14="http://schemas.microsoft.com/office/powerpoint/2010/main" val="2899409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62CC554-72E2-4C59-8297-CCE4951BCD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44C1BFF2-E019-477D-9BF6-C242CD54B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A4E65CB5-E910-4DD6-8870-029C79A48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08792E1-66DA-4CE4-BB6E-0F7777B6E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F436A8A-0EB6-49FE-84C1-C882E961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90FF002E-7B86-42AF-A6D2-79D19FB01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7A3C38E-DE7C-4090-B1C3-3DF75C797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B35C6474-674E-47B0-8A37-B57AD0844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 1">
            <a:extLst>
              <a:ext uri="{FF2B5EF4-FFF2-40B4-BE49-F238E27FC236}">
                <a16:creationId xmlns:a16="http://schemas.microsoft.com/office/drawing/2014/main" id="{1602E67F-9022-4A79-84B5-119E0635A327}"/>
              </a:ext>
            </a:extLst>
          </p:cNvPr>
          <p:cNvSpPr>
            <a:spLocks noGrp="1"/>
          </p:cNvSpPr>
          <p:nvPr>
            <p:ph type="title"/>
          </p:nvPr>
        </p:nvSpPr>
        <p:spPr>
          <a:xfrm>
            <a:off x="994087" y="1130603"/>
            <a:ext cx="3342442" cy="4596794"/>
          </a:xfrm>
        </p:spPr>
        <p:txBody>
          <a:bodyPr anchor="ctr">
            <a:normAutofit/>
          </a:bodyPr>
          <a:lstStyle/>
          <a:p>
            <a:r>
              <a:rPr lang="en-US" altLang="zh-CN" sz="3200">
                <a:solidFill>
                  <a:srgbClr val="EBEBEB"/>
                </a:solidFill>
              </a:rPr>
              <a:t>Time Analysis</a:t>
            </a:r>
            <a:br>
              <a:rPr lang="en-US" altLang="zh-CN" sz="3200">
                <a:solidFill>
                  <a:srgbClr val="EBEBEB"/>
                </a:solidFill>
              </a:rPr>
            </a:br>
            <a:r>
              <a:rPr lang="en-US" altLang="zh-CN" sz="3200">
                <a:solidFill>
                  <a:srgbClr val="EBEBEB"/>
                </a:solidFill>
              </a:rPr>
              <a:t>Summary &amp; Conclusion</a:t>
            </a:r>
            <a:endParaRPr lang="zh-CN" altLang="en-US" sz="3200">
              <a:solidFill>
                <a:srgbClr val="EBEBEB"/>
              </a:solidFill>
            </a:endParaRPr>
          </a:p>
        </p:txBody>
      </p:sp>
      <p:sp>
        <p:nvSpPr>
          <p:cNvPr id="3" name="内容占位符 2">
            <a:extLst>
              <a:ext uri="{FF2B5EF4-FFF2-40B4-BE49-F238E27FC236}">
                <a16:creationId xmlns:a16="http://schemas.microsoft.com/office/drawing/2014/main" id="{CF95539C-EBE5-4707-8209-529B37E40C4E}"/>
              </a:ext>
            </a:extLst>
          </p:cNvPr>
          <p:cNvSpPr>
            <a:spLocks noGrp="1"/>
          </p:cNvSpPr>
          <p:nvPr>
            <p:ph idx="1"/>
          </p:nvPr>
        </p:nvSpPr>
        <p:spPr>
          <a:xfrm>
            <a:off x="5290077" y="437513"/>
            <a:ext cx="5502614" cy="5954325"/>
          </a:xfrm>
        </p:spPr>
        <p:txBody>
          <a:bodyPr anchor="ctr">
            <a:normAutofit lnSpcReduction="10000"/>
          </a:bodyPr>
          <a:lstStyle/>
          <a:p>
            <a:r>
              <a:rPr lang="en-US" altLang="zh-CN" sz="2000" dirty="0"/>
              <a:t>January, September and December have the highest cancellation rates December, January, and June have the highest delay rates. Possible causes are high traffic volume during winter holidays and Christmas from Dec to Jan. Summer holidays starts in June and ends in Aug. </a:t>
            </a:r>
          </a:p>
          <a:p>
            <a:r>
              <a:rPr lang="en-US" altLang="zh-CN" sz="2000" dirty="0"/>
              <a:t>Friday has the highest delay rate.</a:t>
            </a:r>
          </a:p>
          <a:p>
            <a:r>
              <a:rPr lang="en-US" altLang="zh-CN" sz="2000" dirty="0"/>
              <a:t>Evening period (especially 6pm – 8pm) has the highest delay rate and relatively high cancellation rate.</a:t>
            </a:r>
          </a:p>
          <a:p>
            <a:r>
              <a:rPr lang="en-US" altLang="zh-CN" sz="2000" dirty="0"/>
              <a:t>Not enough information to know why night especially midnight has higher cancellation rate. The cancellation rates are ‘NA’ even in most of the records in 03-08 files.</a:t>
            </a:r>
          </a:p>
          <a:p>
            <a:r>
              <a:rPr lang="en-US" altLang="zh-CN" sz="2000" dirty="0"/>
              <a:t>*Detailed results for each year can be accessed in Tableau file.</a:t>
            </a:r>
          </a:p>
        </p:txBody>
      </p:sp>
    </p:spTree>
    <p:extLst>
      <p:ext uri="{BB962C8B-B14F-4D97-AF65-F5344CB8AC3E}">
        <p14:creationId xmlns:p14="http://schemas.microsoft.com/office/powerpoint/2010/main" val="910278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221D2F-8B79-4A61-8845-6D679C7A8523}"/>
              </a:ext>
            </a:extLst>
          </p:cNvPr>
          <p:cNvSpPr>
            <a:spLocks noGrp="1"/>
          </p:cNvSpPr>
          <p:nvPr>
            <p:ph type="title"/>
          </p:nvPr>
        </p:nvSpPr>
        <p:spPr>
          <a:xfrm>
            <a:off x="1154954" y="973668"/>
            <a:ext cx="8761413" cy="706964"/>
          </a:xfrm>
        </p:spPr>
        <p:txBody>
          <a:bodyPr>
            <a:normAutofit/>
          </a:bodyPr>
          <a:lstStyle/>
          <a:p>
            <a:pPr>
              <a:lnSpc>
                <a:spcPct val="90000"/>
              </a:lnSpc>
            </a:pPr>
            <a:r>
              <a:rPr lang="en-US" altLang="zh-CN" sz="2000">
                <a:solidFill>
                  <a:srgbClr val="EBEBEB"/>
                </a:solidFill>
              </a:rPr>
              <a:t>Top 20 Airports 1987-2008</a:t>
            </a:r>
            <a:br>
              <a:rPr lang="en-US" altLang="zh-CN" sz="2000">
                <a:solidFill>
                  <a:srgbClr val="EBEBEB"/>
                </a:solidFill>
              </a:rPr>
            </a:br>
            <a:r>
              <a:rPr lang="en-US" altLang="zh-CN" sz="2000">
                <a:solidFill>
                  <a:srgbClr val="EBEBEB"/>
                </a:solidFill>
              </a:rPr>
              <a:t>Number of Flights per Year</a:t>
            </a:r>
            <a:endParaRPr lang="zh-CN" altLang="en-US" sz="2000">
              <a:solidFill>
                <a:srgbClr val="EBEBEB"/>
              </a:solidFill>
            </a:endParaRPr>
          </a:p>
        </p:txBody>
      </p:sp>
      <p:sp>
        <p:nvSpPr>
          <p:cNvPr id="3" name="内容占位符 2">
            <a:extLst>
              <a:ext uri="{FF2B5EF4-FFF2-40B4-BE49-F238E27FC236}">
                <a16:creationId xmlns:a16="http://schemas.microsoft.com/office/drawing/2014/main" id="{24976A14-18A9-49C9-B726-8E4E5E7E8D25}"/>
              </a:ext>
            </a:extLst>
          </p:cNvPr>
          <p:cNvSpPr>
            <a:spLocks noGrp="1"/>
          </p:cNvSpPr>
          <p:nvPr>
            <p:ph idx="1"/>
          </p:nvPr>
        </p:nvSpPr>
        <p:spPr>
          <a:xfrm>
            <a:off x="1154955" y="2603500"/>
            <a:ext cx="3481054" cy="3416300"/>
          </a:xfrm>
        </p:spPr>
        <p:txBody>
          <a:bodyPr anchor="ctr">
            <a:normAutofit/>
          </a:bodyPr>
          <a:lstStyle/>
          <a:p>
            <a:r>
              <a:rPr lang="en-US" altLang="zh-CN" sz="1600"/>
              <a:t>Dynamic chart. See d3js folder in codes</a:t>
            </a:r>
          </a:p>
          <a:p>
            <a:endParaRPr lang="zh-CN" altLang="en-US" sz="1600"/>
          </a:p>
        </p:txBody>
      </p:sp>
      <p:pic>
        <p:nvPicPr>
          <p:cNvPr id="4" name="Picture 3">
            <a:extLst>
              <a:ext uri="{FF2B5EF4-FFF2-40B4-BE49-F238E27FC236}">
                <a16:creationId xmlns:a16="http://schemas.microsoft.com/office/drawing/2014/main" id="{C85A5A94-7C18-4B62-8FE4-73609038B6F2}"/>
              </a:ext>
            </a:extLst>
          </p:cNvPr>
          <p:cNvPicPr>
            <a:picLocks noChangeAspect="1"/>
          </p:cNvPicPr>
          <p:nvPr/>
        </p:nvPicPr>
        <p:blipFill>
          <a:blip r:embed="rId2"/>
          <a:stretch>
            <a:fillRect/>
          </a:stretch>
        </p:blipFill>
        <p:spPr>
          <a:xfrm>
            <a:off x="4984956" y="2862214"/>
            <a:ext cx="6158802" cy="289463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283998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D1878D03-BF48-43C0-A500-A3E540B68572}"/>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altLang="zh-CN" sz="4200" b="0" i="0" kern="1200">
                <a:solidFill>
                  <a:srgbClr val="EBEBEB"/>
                </a:solidFill>
                <a:latin typeface="+mj-lt"/>
                <a:ea typeface="+mj-ea"/>
                <a:cs typeface="+mj-cs"/>
              </a:rPr>
              <a:t>Top 10 Origin Airports</a:t>
            </a:r>
            <a:br>
              <a:rPr lang="en-US" altLang="zh-CN" sz="4200" b="0" i="0" kern="1200">
                <a:solidFill>
                  <a:srgbClr val="EBEBEB"/>
                </a:solidFill>
                <a:latin typeface="+mj-lt"/>
                <a:ea typeface="+mj-ea"/>
                <a:cs typeface="+mj-cs"/>
              </a:rPr>
            </a:br>
            <a:r>
              <a:rPr lang="en-US" altLang="zh-CN" sz="4200" b="0" i="0" kern="1200">
                <a:solidFill>
                  <a:srgbClr val="EBEBEB"/>
                </a:solidFill>
                <a:latin typeface="+mj-lt"/>
                <a:ea typeface="+mj-ea"/>
                <a:cs typeface="+mj-cs"/>
              </a:rPr>
              <a:t>Delay Rate</a:t>
            </a:r>
          </a:p>
        </p:txBody>
      </p:sp>
      <p:grpSp>
        <p:nvGrpSpPr>
          <p:cNvPr id="31" name="Group 3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2" name="Rectangle 3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内容占位符 6">
            <a:extLst>
              <a:ext uri="{FF2B5EF4-FFF2-40B4-BE49-F238E27FC236}">
                <a16:creationId xmlns:a16="http://schemas.microsoft.com/office/drawing/2014/main" id="{66FE053B-E9FE-4A4E-A861-27B7B48CD9ED}"/>
              </a:ext>
            </a:extLst>
          </p:cNvPr>
          <p:cNvPicPr>
            <a:picLocks noGrp="1" noChangeAspect="1"/>
          </p:cNvPicPr>
          <p:nvPr>
            <p:ph idx="1"/>
          </p:nvPr>
        </p:nvPicPr>
        <p:blipFill>
          <a:blip r:embed="rId3"/>
          <a:stretch>
            <a:fillRect/>
          </a:stretch>
        </p:blipFill>
        <p:spPr>
          <a:xfrm>
            <a:off x="1109763" y="1447722"/>
            <a:ext cx="6443180" cy="3962555"/>
          </a:xfrm>
          <a:prstGeom prst="rect">
            <a:avLst/>
          </a:prstGeom>
        </p:spPr>
      </p:pic>
    </p:spTree>
    <p:extLst>
      <p:ext uri="{BB962C8B-B14F-4D97-AF65-F5344CB8AC3E}">
        <p14:creationId xmlns:p14="http://schemas.microsoft.com/office/powerpoint/2010/main" val="359887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45F56014-6E62-4C64-9B01-07D683100F10}"/>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altLang="zh-CN" sz="5400" b="0" i="0" kern="1200">
                <a:solidFill>
                  <a:srgbClr val="EBEBEB"/>
                </a:solidFill>
                <a:latin typeface="+mj-lt"/>
                <a:ea typeface="+mj-ea"/>
                <a:cs typeface="+mj-cs"/>
              </a:rPr>
              <a:t>Average Delay Time</a:t>
            </a:r>
          </a:p>
        </p:txBody>
      </p:sp>
      <p:grpSp>
        <p:nvGrpSpPr>
          <p:cNvPr id="31" name="Group 3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2" name="Rectangle 3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内容占位符 6">
            <a:extLst>
              <a:ext uri="{FF2B5EF4-FFF2-40B4-BE49-F238E27FC236}">
                <a16:creationId xmlns:a16="http://schemas.microsoft.com/office/drawing/2014/main" id="{FC782347-6E2E-4EF4-A7C9-52E8F6CCCEA3}"/>
              </a:ext>
            </a:extLst>
          </p:cNvPr>
          <p:cNvPicPr>
            <a:picLocks noGrp="1" noChangeAspect="1"/>
          </p:cNvPicPr>
          <p:nvPr>
            <p:ph idx="1"/>
          </p:nvPr>
        </p:nvPicPr>
        <p:blipFill>
          <a:blip r:embed="rId3"/>
          <a:stretch>
            <a:fillRect/>
          </a:stretch>
        </p:blipFill>
        <p:spPr>
          <a:xfrm>
            <a:off x="1109763" y="1447722"/>
            <a:ext cx="6443180" cy="3962555"/>
          </a:xfrm>
          <a:prstGeom prst="rect">
            <a:avLst/>
          </a:prstGeom>
        </p:spPr>
      </p:pic>
    </p:spTree>
    <p:extLst>
      <p:ext uri="{BB962C8B-B14F-4D97-AF65-F5344CB8AC3E}">
        <p14:creationId xmlns:p14="http://schemas.microsoft.com/office/powerpoint/2010/main" val="580968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7" name="Rectangle 56">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0" name="Rectangle 59">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86B2A2F3-FEA9-4DBC-B7FA-9004D1B32FBA}"/>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altLang="zh-CN" sz="4200" b="0" i="0" kern="1200">
                <a:solidFill>
                  <a:srgbClr val="EBEBEB"/>
                </a:solidFill>
                <a:latin typeface="+mj-lt"/>
                <a:ea typeface="+mj-ea"/>
                <a:cs typeface="+mj-cs"/>
              </a:rPr>
              <a:t>Top 10 Destination Airports</a:t>
            </a:r>
            <a:br>
              <a:rPr lang="en-US" altLang="zh-CN" sz="4200" b="0" i="0" kern="1200">
                <a:solidFill>
                  <a:srgbClr val="EBEBEB"/>
                </a:solidFill>
                <a:latin typeface="+mj-lt"/>
                <a:ea typeface="+mj-ea"/>
                <a:cs typeface="+mj-cs"/>
              </a:rPr>
            </a:br>
            <a:r>
              <a:rPr lang="en-US" altLang="zh-CN" sz="4200" b="0" i="0" kern="1200">
                <a:solidFill>
                  <a:srgbClr val="EBEBEB"/>
                </a:solidFill>
                <a:latin typeface="+mj-lt"/>
                <a:ea typeface="+mj-ea"/>
                <a:cs typeface="+mj-cs"/>
              </a:rPr>
              <a:t>Delay Rate</a:t>
            </a:r>
          </a:p>
        </p:txBody>
      </p:sp>
      <p:grpSp>
        <p:nvGrpSpPr>
          <p:cNvPr id="62" name="Group 61">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63" name="Rectangle 62">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4"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5"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0" name="内容占位符 9">
            <a:extLst>
              <a:ext uri="{FF2B5EF4-FFF2-40B4-BE49-F238E27FC236}">
                <a16:creationId xmlns:a16="http://schemas.microsoft.com/office/drawing/2014/main" id="{C63A2CFA-7135-4CEE-87F3-7D6DB9979867}"/>
              </a:ext>
            </a:extLst>
          </p:cNvPr>
          <p:cNvPicPr>
            <a:picLocks noGrp="1" noChangeAspect="1"/>
          </p:cNvPicPr>
          <p:nvPr>
            <p:ph idx="1"/>
          </p:nvPr>
        </p:nvPicPr>
        <p:blipFill rotWithShape="1">
          <a:blip r:embed="rId3">
            <a:extLst/>
          </a:blip>
          <a:srcRect t="22620" r="9090" b="-1"/>
          <a:stretch/>
        </p:blipFill>
        <p:spPr>
          <a:xfrm>
            <a:off x="1109763" y="1735716"/>
            <a:ext cx="6443180" cy="3386568"/>
          </a:xfrm>
          <a:prstGeom prst="rect">
            <a:avLst/>
          </a:prstGeom>
        </p:spPr>
      </p:pic>
    </p:spTree>
    <p:extLst>
      <p:ext uri="{BB962C8B-B14F-4D97-AF65-F5344CB8AC3E}">
        <p14:creationId xmlns:p14="http://schemas.microsoft.com/office/powerpoint/2010/main" val="1685873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3" name="Rectangle 3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9F084602-6494-4AB0-A6E1-F4D10A34CDF7}"/>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altLang="zh-CN" sz="5400" b="0" i="0" kern="1200">
                <a:solidFill>
                  <a:srgbClr val="EBEBEB"/>
                </a:solidFill>
                <a:latin typeface="+mj-lt"/>
                <a:ea typeface="+mj-ea"/>
                <a:cs typeface="+mj-cs"/>
              </a:rPr>
              <a:t>Average Delay Time</a:t>
            </a:r>
          </a:p>
        </p:txBody>
      </p:sp>
      <p:grpSp>
        <p:nvGrpSpPr>
          <p:cNvPr id="35" name="Group 3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6" name="Rectangle 3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1" name="内容占位符 10">
            <a:extLst>
              <a:ext uri="{FF2B5EF4-FFF2-40B4-BE49-F238E27FC236}">
                <a16:creationId xmlns:a16="http://schemas.microsoft.com/office/drawing/2014/main" id="{640CC77C-B69E-4196-AD7B-2CD0395056EC}"/>
              </a:ext>
            </a:extLst>
          </p:cNvPr>
          <p:cNvPicPr>
            <a:picLocks noGrp="1" noChangeAspect="1"/>
          </p:cNvPicPr>
          <p:nvPr>
            <p:ph idx="1"/>
          </p:nvPr>
        </p:nvPicPr>
        <p:blipFill>
          <a:blip r:embed="rId3"/>
          <a:stretch>
            <a:fillRect/>
          </a:stretch>
        </p:blipFill>
        <p:spPr>
          <a:xfrm>
            <a:off x="1109763" y="1431614"/>
            <a:ext cx="6443180" cy="3994771"/>
          </a:xfrm>
          <a:prstGeom prst="rect">
            <a:avLst/>
          </a:prstGeom>
        </p:spPr>
      </p:pic>
    </p:spTree>
    <p:extLst>
      <p:ext uri="{BB962C8B-B14F-4D97-AF65-F5344CB8AC3E}">
        <p14:creationId xmlns:p14="http://schemas.microsoft.com/office/powerpoint/2010/main" val="744913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A953FBB-E574-4A30-B197-69DE4CE35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a:extLst>
              <a:ext uri="{FF2B5EF4-FFF2-40B4-BE49-F238E27FC236}">
                <a16:creationId xmlns:a16="http://schemas.microsoft.com/office/drawing/2014/main" id="{88DA885B-40B1-4544-B264-5EF5F699B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C675FBFA-8632-4492-AD35-EB6277D8D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a:extLst>
              <a:ext uri="{FF2B5EF4-FFF2-40B4-BE49-F238E27FC236}">
                <a16:creationId xmlns:a16="http://schemas.microsoft.com/office/drawing/2014/main" id="{D6E3364A-47F8-4BE6-A31D-78DAAE10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800000">
            <a:off x="457200" y="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6" name="Freeform 5">
            <a:extLst>
              <a:ext uri="{FF2B5EF4-FFF2-40B4-BE49-F238E27FC236}">
                <a16:creationId xmlns:a16="http://schemas.microsoft.com/office/drawing/2014/main" id="{C09D5ACB-8617-4155-A2B1-414E981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标题 1">
            <a:extLst>
              <a:ext uri="{FF2B5EF4-FFF2-40B4-BE49-F238E27FC236}">
                <a16:creationId xmlns:a16="http://schemas.microsoft.com/office/drawing/2014/main" id="{A26BC64C-4EDF-4A0D-8483-A09B544452B8}"/>
              </a:ext>
            </a:extLst>
          </p:cNvPr>
          <p:cNvSpPr>
            <a:spLocks noGrp="1"/>
          </p:cNvSpPr>
          <p:nvPr>
            <p:ph type="title"/>
          </p:nvPr>
        </p:nvSpPr>
        <p:spPr>
          <a:xfrm>
            <a:off x="649975" y="4517136"/>
            <a:ext cx="10893095" cy="1174947"/>
          </a:xfrm>
        </p:spPr>
        <p:txBody>
          <a:bodyPr vert="horz" lIns="91440" tIns="45720" rIns="91440" bIns="45720" rtlCol="0" anchor="b">
            <a:normAutofit/>
          </a:bodyPr>
          <a:lstStyle/>
          <a:p>
            <a:pPr>
              <a:lnSpc>
                <a:spcPct val="90000"/>
              </a:lnSpc>
            </a:pPr>
            <a:r>
              <a:rPr lang="en-US" altLang="zh-CN" sz="3800" b="0" i="0" kern="1200">
                <a:solidFill>
                  <a:schemeClr val="bg2"/>
                </a:solidFill>
                <a:latin typeface="+mj-lt"/>
                <a:ea typeface="+mj-ea"/>
                <a:cs typeface="+mj-cs"/>
              </a:rPr>
              <a:t>Airport Time Example</a:t>
            </a:r>
            <a:br>
              <a:rPr lang="en-US" altLang="zh-CN" sz="3800" b="0" i="0" kern="1200">
                <a:solidFill>
                  <a:schemeClr val="bg2"/>
                </a:solidFill>
                <a:latin typeface="+mj-lt"/>
                <a:ea typeface="+mj-ea"/>
                <a:cs typeface="+mj-cs"/>
              </a:rPr>
            </a:br>
            <a:r>
              <a:rPr lang="en-US" altLang="zh-CN" sz="3800" b="0" i="0" kern="1200">
                <a:solidFill>
                  <a:schemeClr val="bg2"/>
                </a:solidFill>
                <a:latin typeface="+mj-lt"/>
                <a:ea typeface="+mj-ea"/>
                <a:cs typeface="+mj-cs"/>
              </a:rPr>
              <a:t>Chicago O’Hare</a:t>
            </a:r>
          </a:p>
        </p:txBody>
      </p:sp>
      <p:pic>
        <p:nvPicPr>
          <p:cNvPr id="5" name="图片 4">
            <a:extLst>
              <a:ext uri="{FF2B5EF4-FFF2-40B4-BE49-F238E27FC236}">
                <a16:creationId xmlns:a16="http://schemas.microsoft.com/office/drawing/2014/main" id="{DB8DC8CD-F177-4EA5-ADE5-14680BF83BB4}"/>
              </a:ext>
            </a:extLst>
          </p:cNvPr>
          <p:cNvPicPr>
            <a:picLocks noChangeAspect="1"/>
          </p:cNvPicPr>
          <p:nvPr/>
        </p:nvPicPr>
        <p:blipFill>
          <a:blip r:embed="rId3"/>
          <a:stretch>
            <a:fillRect/>
          </a:stretch>
        </p:blipFill>
        <p:spPr>
          <a:xfrm>
            <a:off x="561110" y="511837"/>
            <a:ext cx="5448111" cy="3364207"/>
          </a:xfrm>
          <a:prstGeom prst="roundRect">
            <a:avLst>
              <a:gd name="adj" fmla="val 1858"/>
            </a:avLst>
          </a:prstGeom>
          <a:effectLst/>
        </p:spPr>
      </p:pic>
      <p:pic>
        <p:nvPicPr>
          <p:cNvPr id="4" name="内容占位符 3">
            <a:extLst>
              <a:ext uri="{FF2B5EF4-FFF2-40B4-BE49-F238E27FC236}">
                <a16:creationId xmlns:a16="http://schemas.microsoft.com/office/drawing/2014/main" id="{8500409B-7C41-4CC6-A922-08B984864B76}"/>
              </a:ext>
            </a:extLst>
          </p:cNvPr>
          <p:cNvPicPr>
            <a:picLocks noGrp="1" noChangeAspect="1"/>
          </p:cNvPicPr>
          <p:nvPr>
            <p:ph idx="1"/>
          </p:nvPr>
        </p:nvPicPr>
        <p:blipFill>
          <a:blip r:embed="rId4"/>
          <a:stretch>
            <a:fillRect/>
          </a:stretch>
        </p:blipFill>
        <p:spPr>
          <a:xfrm>
            <a:off x="6172946" y="521696"/>
            <a:ext cx="5370123" cy="3342901"/>
          </a:xfrm>
          <a:prstGeom prst="roundRect">
            <a:avLst>
              <a:gd name="adj" fmla="val 1858"/>
            </a:avLst>
          </a:prstGeom>
          <a:effectLst/>
        </p:spPr>
      </p:pic>
      <p:sp>
        <p:nvSpPr>
          <p:cNvPr id="28" name="Rectangle 27">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6404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标题 1">
            <a:extLst>
              <a:ext uri="{FF2B5EF4-FFF2-40B4-BE49-F238E27FC236}">
                <a16:creationId xmlns:a16="http://schemas.microsoft.com/office/drawing/2014/main" id="{CBB74002-D6C4-4FA6-ABAE-0494909BB9D6}"/>
              </a:ext>
            </a:extLst>
          </p:cNvPr>
          <p:cNvSpPr>
            <a:spLocks noGrp="1"/>
          </p:cNvSpPr>
          <p:nvPr>
            <p:ph type="title"/>
          </p:nvPr>
        </p:nvSpPr>
        <p:spPr>
          <a:xfrm>
            <a:off x="1154954" y="973668"/>
            <a:ext cx="8761413" cy="706964"/>
          </a:xfrm>
        </p:spPr>
        <p:txBody>
          <a:bodyPr>
            <a:normAutofit/>
          </a:bodyPr>
          <a:lstStyle/>
          <a:p>
            <a:r>
              <a:rPr lang="en-US" altLang="zh-CN">
                <a:solidFill>
                  <a:srgbClr val="FFFFFF"/>
                </a:solidFill>
              </a:rPr>
              <a:t>Objective &amp; Techniques</a:t>
            </a:r>
            <a:endParaRPr lang="zh-CN" altLang="en-US">
              <a:solidFill>
                <a:srgbClr val="FFFFFF"/>
              </a:solidFill>
            </a:endParaRP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内容占位符 2">
            <a:extLst>
              <a:ext uri="{FF2B5EF4-FFF2-40B4-BE49-F238E27FC236}">
                <a16:creationId xmlns:a16="http://schemas.microsoft.com/office/drawing/2014/main" id="{E75CA355-404B-425A-AA99-DC9AC2F75262}"/>
              </a:ext>
            </a:extLst>
          </p:cNvPr>
          <p:cNvGraphicFramePr>
            <a:graphicFrameLocks noGrp="1"/>
          </p:cNvGraphicFramePr>
          <p:nvPr>
            <p:ph idx="1"/>
            <p:extLst>
              <p:ext uri="{D42A27DB-BD31-4B8C-83A1-F6EECF244321}">
                <p14:modId xmlns:p14="http://schemas.microsoft.com/office/powerpoint/2010/main" val="46782296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665230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9">
            <a:extLst>
              <a:ext uri="{FF2B5EF4-FFF2-40B4-BE49-F238E27FC236}">
                <a16:creationId xmlns:a16="http://schemas.microsoft.com/office/drawing/2014/main" id="{062CC554-72E2-4C59-8297-CCE4951BCD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44C1BFF2-E019-477D-9BF6-C242CD54B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A4E65CB5-E910-4DD6-8870-029C79A48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13">
              <a:extLst>
                <a:ext uri="{FF2B5EF4-FFF2-40B4-BE49-F238E27FC236}">
                  <a16:creationId xmlns:a16="http://schemas.microsoft.com/office/drawing/2014/main" id="{408792E1-66DA-4CE4-BB6E-0F7777B6E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F436A8A-0EB6-49FE-84C1-C882E961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90FF002E-7B86-42AF-A6D2-79D19FB01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7A3C38E-DE7C-4090-B1C3-3DF75C797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B35C6474-674E-47B0-8A37-B57AD0844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 1">
            <a:extLst>
              <a:ext uri="{FF2B5EF4-FFF2-40B4-BE49-F238E27FC236}">
                <a16:creationId xmlns:a16="http://schemas.microsoft.com/office/drawing/2014/main" id="{8C03CEF8-DA25-488D-90E2-B8CB378473AB}"/>
              </a:ext>
            </a:extLst>
          </p:cNvPr>
          <p:cNvSpPr>
            <a:spLocks noGrp="1"/>
          </p:cNvSpPr>
          <p:nvPr>
            <p:ph type="title"/>
          </p:nvPr>
        </p:nvSpPr>
        <p:spPr>
          <a:xfrm>
            <a:off x="994087" y="1130603"/>
            <a:ext cx="3342442" cy="4596794"/>
          </a:xfrm>
        </p:spPr>
        <p:txBody>
          <a:bodyPr anchor="ctr">
            <a:normAutofit/>
          </a:bodyPr>
          <a:lstStyle/>
          <a:p>
            <a:r>
              <a:rPr lang="en-US" altLang="zh-CN" sz="3200">
                <a:solidFill>
                  <a:srgbClr val="EBEBEB"/>
                </a:solidFill>
              </a:rPr>
              <a:t>Airport Analysis</a:t>
            </a:r>
            <a:br>
              <a:rPr lang="en-US" altLang="zh-CN" sz="3200">
                <a:solidFill>
                  <a:srgbClr val="EBEBEB"/>
                </a:solidFill>
              </a:rPr>
            </a:br>
            <a:r>
              <a:rPr lang="en-US" altLang="zh-CN" sz="3200">
                <a:solidFill>
                  <a:srgbClr val="EBEBEB"/>
                </a:solidFill>
              </a:rPr>
              <a:t>Conclusion</a:t>
            </a:r>
            <a:endParaRPr lang="zh-CN" altLang="en-US" sz="3200">
              <a:solidFill>
                <a:srgbClr val="EBEBEB"/>
              </a:solidFill>
            </a:endParaRPr>
          </a:p>
        </p:txBody>
      </p:sp>
      <p:sp>
        <p:nvSpPr>
          <p:cNvPr id="3" name="内容占位符 2">
            <a:extLst>
              <a:ext uri="{FF2B5EF4-FFF2-40B4-BE49-F238E27FC236}">
                <a16:creationId xmlns:a16="http://schemas.microsoft.com/office/drawing/2014/main" id="{2651E6B1-2CC1-4C5C-9D7D-77AB49A18492}"/>
              </a:ext>
            </a:extLst>
          </p:cNvPr>
          <p:cNvSpPr>
            <a:spLocks noGrp="1"/>
          </p:cNvSpPr>
          <p:nvPr>
            <p:ph idx="1"/>
          </p:nvPr>
        </p:nvSpPr>
        <p:spPr>
          <a:xfrm>
            <a:off x="5290077" y="437513"/>
            <a:ext cx="5502614" cy="5954325"/>
          </a:xfrm>
        </p:spPr>
        <p:txBody>
          <a:bodyPr anchor="ctr">
            <a:normAutofit/>
          </a:bodyPr>
          <a:lstStyle/>
          <a:p>
            <a:r>
              <a:rPr lang="en-US" altLang="zh-CN" sz="2000" dirty="0"/>
              <a:t>Atlanta, Chicago and Dallas have top total number of flights through all time.</a:t>
            </a:r>
          </a:p>
          <a:p>
            <a:r>
              <a:rPr lang="en-US" altLang="zh-CN" sz="2000" dirty="0"/>
              <a:t>Newark Intl is the worst airport to travel as both origin and destination, it has the highest delay rate and average delay time.</a:t>
            </a:r>
          </a:p>
          <a:p>
            <a:r>
              <a:rPr lang="en-US" altLang="zh-CN" sz="2000" dirty="0"/>
              <a:t>Chicago, Atlanta, Detroit have relatively high delay rate as origin</a:t>
            </a:r>
          </a:p>
          <a:p>
            <a:r>
              <a:rPr lang="en-US" altLang="zh-CN" sz="2000" dirty="0"/>
              <a:t>As a destination, San Francisco has almost the same delay rate as Newark</a:t>
            </a:r>
          </a:p>
          <a:p>
            <a:r>
              <a:rPr lang="en-US" altLang="zh-CN" sz="2000" dirty="0"/>
              <a:t>If</a:t>
            </a:r>
            <a:r>
              <a:rPr lang="zh-CN" altLang="en-US" sz="2000" dirty="0"/>
              <a:t> </a:t>
            </a:r>
            <a:r>
              <a:rPr lang="en-US" altLang="zh-CN" sz="2000" dirty="0"/>
              <a:t>consider</a:t>
            </a:r>
            <a:r>
              <a:rPr lang="zh-CN" altLang="en-US" sz="2000" dirty="0"/>
              <a:t> </a:t>
            </a:r>
            <a:r>
              <a:rPr lang="en-US" altLang="zh-CN" sz="2000" dirty="0"/>
              <a:t>the</a:t>
            </a:r>
            <a:r>
              <a:rPr lang="zh-CN" altLang="en-US" sz="2000" dirty="0"/>
              <a:t> </a:t>
            </a:r>
            <a:r>
              <a:rPr lang="en-US" altLang="zh-CN" sz="2000" dirty="0"/>
              <a:t>airports with high number of delayed flights and delayed rate both as busy, most of them have also higher total number of flights</a:t>
            </a:r>
          </a:p>
          <a:p>
            <a:r>
              <a:rPr lang="en-US" altLang="zh-CN" sz="2000" dirty="0"/>
              <a:t>*Detailed results for each year can be accessed in Tableau file.</a:t>
            </a:r>
          </a:p>
        </p:txBody>
      </p:sp>
    </p:spTree>
    <p:extLst>
      <p:ext uri="{BB962C8B-B14F-4D97-AF65-F5344CB8AC3E}">
        <p14:creationId xmlns:p14="http://schemas.microsoft.com/office/powerpoint/2010/main" val="1810337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F1284-86E8-4876-8A20-6524F25B6CAE}"/>
              </a:ext>
            </a:extLst>
          </p:cNvPr>
          <p:cNvSpPr>
            <a:spLocks noGrp="1"/>
          </p:cNvSpPr>
          <p:nvPr>
            <p:ph type="title"/>
          </p:nvPr>
        </p:nvSpPr>
        <p:spPr>
          <a:xfrm>
            <a:off x="1154954" y="973668"/>
            <a:ext cx="8761413" cy="706964"/>
          </a:xfrm>
        </p:spPr>
        <p:txBody>
          <a:bodyPr>
            <a:normAutofit/>
          </a:bodyPr>
          <a:lstStyle/>
          <a:p>
            <a:pPr>
              <a:lnSpc>
                <a:spcPct val="90000"/>
              </a:lnSpc>
            </a:pPr>
            <a:r>
              <a:rPr lang="en-US" altLang="zh-CN" sz="2000"/>
              <a:t>Total Number of Flights</a:t>
            </a:r>
            <a:br>
              <a:rPr lang="en-US" altLang="zh-CN" sz="2000"/>
            </a:br>
            <a:r>
              <a:rPr lang="en-US" altLang="zh-CN" sz="2000"/>
              <a:t>By Carriers 1987-2008</a:t>
            </a:r>
            <a:endParaRPr lang="zh-CN" altLang="en-US" sz="2000"/>
          </a:p>
        </p:txBody>
      </p:sp>
      <p:sp>
        <p:nvSpPr>
          <p:cNvPr id="3" name="内容占位符 2">
            <a:extLst>
              <a:ext uri="{FF2B5EF4-FFF2-40B4-BE49-F238E27FC236}">
                <a16:creationId xmlns:a16="http://schemas.microsoft.com/office/drawing/2014/main" id="{94595557-05DD-4E4F-8DCA-D7A281CBF412}"/>
              </a:ext>
            </a:extLst>
          </p:cNvPr>
          <p:cNvSpPr>
            <a:spLocks noGrp="1"/>
          </p:cNvSpPr>
          <p:nvPr>
            <p:ph idx="1"/>
          </p:nvPr>
        </p:nvSpPr>
        <p:spPr>
          <a:xfrm>
            <a:off x="1154955" y="2603500"/>
            <a:ext cx="3481054" cy="3416300"/>
          </a:xfrm>
        </p:spPr>
        <p:txBody>
          <a:bodyPr anchor="ctr">
            <a:normAutofit/>
          </a:bodyPr>
          <a:lstStyle/>
          <a:p>
            <a:r>
              <a:rPr lang="en-US" altLang="zh-CN" sz="1600"/>
              <a:t>Dynamic chart. See d3js folder in codes</a:t>
            </a:r>
          </a:p>
          <a:p>
            <a:endParaRPr lang="zh-CN" altLang="en-US" sz="1600"/>
          </a:p>
        </p:txBody>
      </p:sp>
      <p:pic>
        <p:nvPicPr>
          <p:cNvPr id="4" name="Picture 3">
            <a:extLst>
              <a:ext uri="{FF2B5EF4-FFF2-40B4-BE49-F238E27FC236}">
                <a16:creationId xmlns:a16="http://schemas.microsoft.com/office/drawing/2014/main" id="{98C3EDDF-BAAF-49E2-924A-932B19C1132B}"/>
              </a:ext>
            </a:extLst>
          </p:cNvPr>
          <p:cNvPicPr>
            <a:picLocks noChangeAspect="1"/>
          </p:cNvPicPr>
          <p:nvPr/>
        </p:nvPicPr>
        <p:blipFill rotWithShape="1">
          <a:blip r:embed="rId2"/>
          <a:srcRect r="5627" b="2"/>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757022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1C8F43FC-4915-4ECD-8EC1-1C5E87CE34E3}"/>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altLang="zh-CN" sz="3400" b="0" i="0" kern="1200">
                <a:solidFill>
                  <a:srgbClr val="EBEBEB"/>
                </a:solidFill>
                <a:latin typeface="+mj-lt"/>
                <a:ea typeface="+mj-ea"/>
                <a:cs typeface="+mj-cs"/>
              </a:rPr>
              <a:t>Cancellation Rate</a:t>
            </a: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内容占位符 3">
            <a:extLst>
              <a:ext uri="{FF2B5EF4-FFF2-40B4-BE49-F238E27FC236}">
                <a16:creationId xmlns:a16="http://schemas.microsoft.com/office/drawing/2014/main" id="{2F278031-6B51-4BD9-98E3-4B1FBF42FD1C}"/>
              </a:ext>
            </a:extLst>
          </p:cNvPr>
          <p:cNvPicPr>
            <a:picLocks noGrp="1" noChangeAspect="1"/>
          </p:cNvPicPr>
          <p:nvPr>
            <p:ph idx="1"/>
          </p:nvPr>
        </p:nvPicPr>
        <p:blipFill>
          <a:blip r:embed="rId3"/>
          <a:stretch>
            <a:fillRect/>
          </a:stretch>
        </p:blipFill>
        <p:spPr>
          <a:xfrm>
            <a:off x="1109763" y="1439669"/>
            <a:ext cx="6443180" cy="3978662"/>
          </a:xfrm>
          <a:prstGeom prst="rect">
            <a:avLst/>
          </a:prstGeom>
        </p:spPr>
      </p:pic>
    </p:spTree>
    <p:extLst>
      <p:ext uri="{BB962C8B-B14F-4D97-AF65-F5344CB8AC3E}">
        <p14:creationId xmlns:p14="http://schemas.microsoft.com/office/powerpoint/2010/main" val="3134322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73B17019-E160-45B4-96FA-FCE156FE36BC}"/>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altLang="zh-CN" sz="5400" b="0" i="0" kern="1200">
                <a:solidFill>
                  <a:srgbClr val="EBEBEB"/>
                </a:solidFill>
                <a:latin typeface="+mj-lt"/>
                <a:ea typeface="+mj-ea"/>
                <a:cs typeface="+mj-cs"/>
              </a:rPr>
              <a:t>Delay Rate</a:t>
            </a: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内容占位符 3">
            <a:extLst>
              <a:ext uri="{FF2B5EF4-FFF2-40B4-BE49-F238E27FC236}">
                <a16:creationId xmlns:a16="http://schemas.microsoft.com/office/drawing/2014/main" id="{D7B288F1-629F-493F-A1D4-0D20DDE915D9}"/>
              </a:ext>
            </a:extLst>
          </p:cNvPr>
          <p:cNvPicPr>
            <a:picLocks noGrp="1" noChangeAspect="1"/>
          </p:cNvPicPr>
          <p:nvPr>
            <p:ph idx="1"/>
          </p:nvPr>
        </p:nvPicPr>
        <p:blipFill>
          <a:blip r:embed="rId3"/>
          <a:stretch>
            <a:fillRect/>
          </a:stretch>
        </p:blipFill>
        <p:spPr>
          <a:xfrm>
            <a:off x="1109763" y="1447722"/>
            <a:ext cx="6443180" cy="3962555"/>
          </a:xfrm>
          <a:prstGeom prst="rect">
            <a:avLst/>
          </a:prstGeom>
        </p:spPr>
      </p:pic>
    </p:spTree>
    <p:extLst>
      <p:ext uri="{BB962C8B-B14F-4D97-AF65-F5344CB8AC3E}">
        <p14:creationId xmlns:p14="http://schemas.microsoft.com/office/powerpoint/2010/main" val="1461634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67E0AB11-1D58-479A-A39F-CD4DC7451EA4}"/>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altLang="zh-CN" sz="5400" b="0" i="0" kern="1200">
                <a:solidFill>
                  <a:srgbClr val="EBEBEB"/>
                </a:solidFill>
                <a:latin typeface="+mj-lt"/>
                <a:ea typeface="+mj-ea"/>
                <a:cs typeface="+mj-cs"/>
              </a:rPr>
              <a:t>Average Delay Time</a:t>
            </a:r>
          </a:p>
        </p:txBody>
      </p:sp>
      <p:grpSp>
        <p:nvGrpSpPr>
          <p:cNvPr id="28" name="Group 2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9" name="Rectangle 28">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内容占位符 3">
            <a:extLst>
              <a:ext uri="{FF2B5EF4-FFF2-40B4-BE49-F238E27FC236}">
                <a16:creationId xmlns:a16="http://schemas.microsoft.com/office/drawing/2014/main" id="{6B168574-EB1C-4AD9-AEF0-5ED05FC04DFF}"/>
              </a:ext>
            </a:extLst>
          </p:cNvPr>
          <p:cNvPicPr>
            <a:picLocks noGrp="1" noChangeAspect="1"/>
          </p:cNvPicPr>
          <p:nvPr>
            <p:ph idx="1"/>
          </p:nvPr>
        </p:nvPicPr>
        <p:blipFill>
          <a:blip r:embed="rId3"/>
          <a:stretch>
            <a:fillRect/>
          </a:stretch>
        </p:blipFill>
        <p:spPr>
          <a:xfrm>
            <a:off x="1109763" y="1431614"/>
            <a:ext cx="6443180" cy="3994771"/>
          </a:xfrm>
          <a:prstGeom prst="rect">
            <a:avLst/>
          </a:prstGeom>
        </p:spPr>
      </p:pic>
    </p:spTree>
    <p:extLst>
      <p:ext uri="{BB962C8B-B14F-4D97-AF65-F5344CB8AC3E}">
        <p14:creationId xmlns:p14="http://schemas.microsoft.com/office/powerpoint/2010/main" val="943181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66039AFF-0F04-4D03-A7E4-F037ED509BDA}"/>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altLang="zh-CN" sz="4600" b="0" i="0" kern="1200">
                <a:solidFill>
                  <a:srgbClr val="EBEBEB"/>
                </a:solidFill>
                <a:latin typeface="+mj-lt"/>
                <a:ea typeface="+mj-ea"/>
                <a:cs typeface="+mj-cs"/>
              </a:rPr>
              <a:t>Delay Rate Line Chart</a:t>
            </a:r>
            <a:br>
              <a:rPr lang="en-US" altLang="zh-CN" sz="4600" b="0" i="0" kern="1200">
                <a:solidFill>
                  <a:srgbClr val="EBEBEB"/>
                </a:solidFill>
                <a:latin typeface="+mj-lt"/>
                <a:ea typeface="+mj-ea"/>
                <a:cs typeface="+mj-cs"/>
              </a:rPr>
            </a:br>
            <a:r>
              <a:rPr lang="en-US" altLang="zh-CN" sz="4600" b="0" i="0" kern="1200">
                <a:solidFill>
                  <a:srgbClr val="EBEBEB"/>
                </a:solidFill>
                <a:latin typeface="+mj-lt"/>
                <a:ea typeface="+mj-ea"/>
                <a:cs typeface="+mj-cs"/>
              </a:rPr>
              <a:t>2003-2008</a:t>
            </a: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内容占位符 3">
            <a:extLst>
              <a:ext uri="{FF2B5EF4-FFF2-40B4-BE49-F238E27FC236}">
                <a16:creationId xmlns:a16="http://schemas.microsoft.com/office/drawing/2014/main" id="{AECB00A7-6278-447D-864E-5E8B6B4FB6A7}"/>
              </a:ext>
            </a:extLst>
          </p:cNvPr>
          <p:cNvPicPr>
            <a:picLocks noGrp="1" noChangeAspect="1"/>
          </p:cNvPicPr>
          <p:nvPr>
            <p:ph idx="1"/>
          </p:nvPr>
        </p:nvPicPr>
        <p:blipFill>
          <a:blip r:embed="rId3"/>
          <a:stretch>
            <a:fillRect/>
          </a:stretch>
        </p:blipFill>
        <p:spPr>
          <a:xfrm>
            <a:off x="1109763" y="1504100"/>
            <a:ext cx="6443180" cy="3849800"/>
          </a:xfrm>
          <a:prstGeom prst="rect">
            <a:avLst/>
          </a:prstGeom>
        </p:spPr>
      </p:pic>
    </p:spTree>
    <p:extLst>
      <p:ext uri="{BB962C8B-B14F-4D97-AF65-F5344CB8AC3E}">
        <p14:creationId xmlns:p14="http://schemas.microsoft.com/office/powerpoint/2010/main" val="1005473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62CC554-72E2-4C59-8297-CCE4951BCD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22">
              <a:extLst>
                <a:ext uri="{FF2B5EF4-FFF2-40B4-BE49-F238E27FC236}">
                  <a16:creationId xmlns:a16="http://schemas.microsoft.com/office/drawing/2014/main" id="{44C1BFF2-E019-477D-9BF6-C242CD54B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A4E65CB5-E910-4DD6-8870-029C79A48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a:extLst>
                <a:ext uri="{FF2B5EF4-FFF2-40B4-BE49-F238E27FC236}">
                  <a16:creationId xmlns:a16="http://schemas.microsoft.com/office/drawing/2014/main" id="{408792E1-66DA-4CE4-BB6E-0F7777B6E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DF436A8A-0EB6-49FE-84C1-C882E961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90FF002E-7B86-42AF-A6D2-79D19FB01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D7A3C38E-DE7C-4090-B1C3-3DF75C797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0" name="Freeform 5">
              <a:extLst>
                <a:ext uri="{FF2B5EF4-FFF2-40B4-BE49-F238E27FC236}">
                  <a16:creationId xmlns:a16="http://schemas.microsoft.com/office/drawing/2014/main" id="{B35C6474-674E-47B0-8A37-B57AD0844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 1">
            <a:extLst>
              <a:ext uri="{FF2B5EF4-FFF2-40B4-BE49-F238E27FC236}">
                <a16:creationId xmlns:a16="http://schemas.microsoft.com/office/drawing/2014/main" id="{C8227BB5-4795-4034-AFF6-C3E07A389365}"/>
              </a:ext>
            </a:extLst>
          </p:cNvPr>
          <p:cNvSpPr>
            <a:spLocks noGrp="1"/>
          </p:cNvSpPr>
          <p:nvPr>
            <p:ph type="title"/>
          </p:nvPr>
        </p:nvSpPr>
        <p:spPr>
          <a:xfrm>
            <a:off x="994087" y="1130603"/>
            <a:ext cx="3342442" cy="4596794"/>
          </a:xfrm>
        </p:spPr>
        <p:txBody>
          <a:bodyPr anchor="ctr">
            <a:normAutofit/>
          </a:bodyPr>
          <a:lstStyle/>
          <a:p>
            <a:r>
              <a:rPr lang="en-US" altLang="zh-CN" sz="3200">
                <a:solidFill>
                  <a:srgbClr val="EBEBEB"/>
                </a:solidFill>
              </a:rPr>
              <a:t>Carrier Analysis</a:t>
            </a:r>
            <a:br>
              <a:rPr lang="en-US" altLang="zh-CN" sz="3200">
                <a:solidFill>
                  <a:srgbClr val="EBEBEB"/>
                </a:solidFill>
              </a:rPr>
            </a:br>
            <a:r>
              <a:rPr lang="en-US" altLang="zh-CN" sz="3200">
                <a:solidFill>
                  <a:srgbClr val="EBEBEB"/>
                </a:solidFill>
              </a:rPr>
              <a:t>Conclusion</a:t>
            </a:r>
            <a:endParaRPr lang="zh-CN" altLang="en-US" sz="3200">
              <a:solidFill>
                <a:srgbClr val="EBEBEB"/>
              </a:solidFill>
            </a:endParaRPr>
          </a:p>
        </p:txBody>
      </p:sp>
      <p:sp>
        <p:nvSpPr>
          <p:cNvPr id="3" name="内容占位符 2">
            <a:extLst>
              <a:ext uri="{FF2B5EF4-FFF2-40B4-BE49-F238E27FC236}">
                <a16:creationId xmlns:a16="http://schemas.microsoft.com/office/drawing/2014/main" id="{295BD7B2-0D62-484E-A06C-3760079905FD}"/>
              </a:ext>
            </a:extLst>
          </p:cNvPr>
          <p:cNvSpPr>
            <a:spLocks noGrp="1"/>
          </p:cNvSpPr>
          <p:nvPr>
            <p:ph idx="1"/>
          </p:nvPr>
        </p:nvSpPr>
        <p:spPr>
          <a:xfrm>
            <a:off x="5290077" y="437513"/>
            <a:ext cx="5502614" cy="5954325"/>
          </a:xfrm>
        </p:spPr>
        <p:txBody>
          <a:bodyPr anchor="ctr">
            <a:normAutofit fontScale="92500"/>
          </a:bodyPr>
          <a:lstStyle/>
          <a:p>
            <a:r>
              <a:rPr lang="en-US" altLang="zh-CN" sz="2000" dirty="0"/>
              <a:t>The carrier performance analysis only counts the records with carrier delay as the main reason of the delay</a:t>
            </a:r>
          </a:p>
          <a:p>
            <a:r>
              <a:rPr lang="en-US" altLang="zh-CN" sz="2000" dirty="0"/>
              <a:t>Pinnacle and Mesa have highest average cancellation rates</a:t>
            </a:r>
          </a:p>
          <a:p>
            <a:r>
              <a:rPr lang="en-US" altLang="zh-CN" sz="2000" dirty="0"/>
              <a:t>Atlantic Southeast and Alaska have highest average delay rates</a:t>
            </a:r>
          </a:p>
          <a:p>
            <a:r>
              <a:rPr lang="en-US" altLang="zh-CN" sz="2000" dirty="0"/>
              <a:t>Airlines that delay rates keep raising: American Airlines, Continental, ExpressJet </a:t>
            </a:r>
          </a:p>
          <a:p>
            <a:r>
              <a:rPr lang="en-US" altLang="zh-CN" sz="2000" dirty="0"/>
              <a:t>Alaska, Us Airways, Atlantic Southeast, US Airways, SkyWest and Northwest have big improvements in recent one year</a:t>
            </a:r>
          </a:p>
          <a:p>
            <a:r>
              <a:rPr lang="en-US" altLang="zh-CN" sz="2000" dirty="0"/>
              <a:t>Aloha Airline is a small carrier and started service at 2006 but has lowest average delay rate and still improving</a:t>
            </a:r>
          </a:p>
          <a:p>
            <a:r>
              <a:rPr lang="en-US" altLang="zh-CN" sz="2000" dirty="0"/>
              <a:t>*Detailed results for each year can be accessed in Tableau file.</a:t>
            </a:r>
          </a:p>
        </p:txBody>
      </p:sp>
    </p:spTree>
    <p:extLst>
      <p:ext uri="{BB962C8B-B14F-4D97-AF65-F5344CB8AC3E}">
        <p14:creationId xmlns:p14="http://schemas.microsoft.com/office/powerpoint/2010/main" val="3235240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标题 1">
            <a:extLst>
              <a:ext uri="{FF2B5EF4-FFF2-40B4-BE49-F238E27FC236}">
                <a16:creationId xmlns:a16="http://schemas.microsoft.com/office/drawing/2014/main" id="{88678D86-7478-4974-9604-F972F22547CD}"/>
              </a:ext>
            </a:extLst>
          </p:cNvPr>
          <p:cNvSpPr>
            <a:spLocks noGrp="1"/>
          </p:cNvSpPr>
          <p:nvPr>
            <p:ph type="title"/>
          </p:nvPr>
        </p:nvSpPr>
        <p:spPr>
          <a:xfrm>
            <a:off x="836247" y="1085549"/>
            <a:ext cx="3430947" cy="4686903"/>
          </a:xfrm>
        </p:spPr>
        <p:txBody>
          <a:bodyPr anchor="ctr">
            <a:normAutofit/>
          </a:bodyPr>
          <a:lstStyle/>
          <a:p>
            <a:pPr algn="r"/>
            <a:r>
              <a:rPr lang="en-US" altLang="zh-CN">
                <a:solidFill>
                  <a:schemeClr val="tx1"/>
                </a:solidFill>
              </a:rPr>
              <a:t>Travel Advice</a:t>
            </a:r>
            <a:endParaRPr lang="zh-CN" altLang="en-US">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2FB893DD-1DC9-473E-9512-67B520662808}"/>
              </a:ext>
            </a:extLst>
          </p:cNvPr>
          <p:cNvSpPr>
            <a:spLocks noGrp="1"/>
          </p:cNvSpPr>
          <p:nvPr>
            <p:ph idx="1"/>
          </p:nvPr>
        </p:nvSpPr>
        <p:spPr>
          <a:xfrm>
            <a:off x="5041399" y="1085549"/>
            <a:ext cx="5579707" cy="4686903"/>
          </a:xfrm>
        </p:spPr>
        <p:txBody>
          <a:bodyPr anchor="ctr">
            <a:normAutofit/>
          </a:bodyPr>
          <a:lstStyle/>
          <a:p>
            <a:r>
              <a:rPr lang="en-US" altLang="zh-CN">
                <a:solidFill>
                  <a:schemeClr val="tx1"/>
                </a:solidFill>
              </a:rPr>
              <a:t>Passengers should avoid peak time period such as the evening. Avoid travelling in busy month is not really possible if they have a travel plan but they can still try to book flights in the morning, afternoon or early night.</a:t>
            </a:r>
          </a:p>
          <a:p>
            <a:r>
              <a:rPr lang="en-US" altLang="zh-CN">
                <a:solidFill>
                  <a:schemeClr val="tx1"/>
                </a:solidFill>
              </a:rPr>
              <a:t>Another possible way is to rearrange the day you fly, for example flying on Saturday will be better than Friday.</a:t>
            </a:r>
          </a:p>
          <a:p>
            <a:r>
              <a:rPr lang="en-US" altLang="zh-CN">
                <a:solidFill>
                  <a:schemeClr val="tx1"/>
                </a:solidFill>
              </a:rPr>
              <a:t>If your origin or destination airport is a big one, consider again to avoid peak time. (ORD example shows Saturday is much more better even for a busy airport)</a:t>
            </a:r>
          </a:p>
          <a:p>
            <a:r>
              <a:rPr lang="en-US" altLang="zh-CN">
                <a:solidFill>
                  <a:schemeClr val="tx1"/>
                </a:solidFill>
              </a:rPr>
              <a:t>Booking flights operated by carriers have better on-time performance and avoid bad ones such as Atlantic SouthWest.</a:t>
            </a:r>
          </a:p>
          <a:p>
            <a:endParaRPr lang="zh-CN" altLang="en-US">
              <a:solidFill>
                <a:schemeClr val="tx1"/>
              </a:solidFill>
            </a:endParaRPr>
          </a:p>
        </p:txBody>
      </p:sp>
      <p:sp>
        <p:nvSpPr>
          <p:cNvPr id="16" name="Footer Placeholder 4">
            <a:extLst>
              <a:ext uri="{FF2B5EF4-FFF2-40B4-BE49-F238E27FC236}">
                <a16:creationId xmlns:a16="http://schemas.microsoft.com/office/drawing/2014/main" id="{0308D749-5984-4BB8-A788-A85D24304A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61110" y="6391838"/>
            <a:ext cx="3859795" cy="304801"/>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b="1" dirty="0">
              <a:solidFill>
                <a:srgbClr val="B31166"/>
              </a:solidFill>
            </a:endParaRPr>
          </a:p>
        </p:txBody>
      </p:sp>
      <p:sp>
        <p:nvSpPr>
          <p:cNvPr id="18" name="Date Placeholder 3">
            <a:extLst>
              <a:ext uri="{FF2B5EF4-FFF2-40B4-BE49-F238E27FC236}">
                <a16:creationId xmlns:a16="http://schemas.microsoft.com/office/drawing/2014/main" id="{95B8172D-A4C8-41B4-8991-78BBEC4039D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7718854" y="6391839"/>
            <a:ext cx="2997637" cy="304798"/>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endParaRPr lang="en-US" b="1" dirty="0">
              <a:solidFill>
                <a:srgbClr val="B31166"/>
              </a:solidFill>
            </a:endParaRPr>
          </a:p>
        </p:txBody>
      </p:sp>
    </p:spTree>
    <p:extLst>
      <p:ext uri="{BB962C8B-B14F-4D97-AF65-F5344CB8AC3E}">
        <p14:creationId xmlns:p14="http://schemas.microsoft.com/office/powerpoint/2010/main" val="2795485228"/>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标题 1">
            <a:extLst>
              <a:ext uri="{FF2B5EF4-FFF2-40B4-BE49-F238E27FC236}">
                <a16:creationId xmlns:a16="http://schemas.microsoft.com/office/drawing/2014/main" id="{01BA90F7-1A4D-44C2-94EE-4421A391C5DC}"/>
              </a:ext>
            </a:extLst>
          </p:cNvPr>
          <p:cNvSpPr>
            <a:spLocks noGrp="1"/>
          </p:cNvSpPr>
          <p:nvPr>
            <p:ph type="title"/>
          </p:nvPr>
        </p:nvSpPr>
        <p:spPr>
          <a:xfrm>
            <a:off x="1154954" y="973668"/>
            <a:ext cx="8761413" cy="706964"/>
          </a:xfrm>
        </p:spPr>
        <p:txBody>
          <a:bodyPr>
            <a:normAutofit/>
          </a:bodyPr>
          <a:lstStyle/>
          <a:p>
            <a:pPr>
              <a:lnSpc>
                <a:spcPct val="90000"/>
              </a:lnSpc>
            </a:pPr>
            <a:r>
              <a:rPr lang="en-US" altLang="zh-CN" sz="2000">
                <a:solidFill>
                  <a:srgbClr val="FFFFFF"/>
                </a:solidFill>
              </a:rPr>
              <a:t>Machine Learning (Attempt)</a:t>
            </a:r>
            <a:br>
              <a:rPr lang="en-US" altLang="zh-CN" sz="2000">
                <a:solidFill>
                  <a:srgbClr val="FFFFFF"/>
                </a:solidFill>
              </a:rPr>
            </a:br>
            <a:r>
              <a:rPr lang="en-US" altLang="zh-CN" sz="2000">
                <a:solidFill>
                  <a:srgbClr val="FFFFFF"/>
                </a:solidFill>
              </a:rPr>
              <a:t>Data Preparation</a:t>
            </a:r>
            <a:endParaRPr lang="zh-CN" altLang="en-US" sz="2000">
              <a:solidFill>
                <a:srgbClr val="FFFFFF"/>
              </a:solidFill>
            </a:endParaRP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内容占位符 2">
            <a:extLst>
              <a:ext uri="{FF2B5EF4-FFF2-40B4-BE49-F238E27FC236}">
                <a16:creationId xmlns:a16="http://schemas.microsoft.com/office/drawing/2014/main" id="{C0830BDE-3275-4A16-A796-BD7C9DACC8E8}"/>
              </a:ext>
            </a:extLst>
          </p:cNvPr>
          <p:cNvGraphicFramePr>
            <a:graphicFrameLocks noGrp="1"/>
          </p:cNvGraphicFramePr>
          <p:nvPr>
            <p:ph idx="1"/>
            <p:extLst>
              <p:ext uri="{D42A27DB-BD31-4B8C-83A1-F6EECF244321}">
                <p14:modId xmlns:p14="http://schemas.microsoft.com/office/powerpoint/2010/main" val="2465849716"/>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8723723"/>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33EF9B76-8E1A-422C-A483-75898CF18431}"/>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altLang="zh-CN" sz="1800" b="0" i="0" kern="1200">
                <a:solidFill>
                  <a:srgbClr val="EBEBEB"/>
                </a:solidFill>
                <a:latin typeface="+mj-lt"/>
                <a:ea typeface="+mj-ea"/>
                <a:cs typeface="+mj-cs"/>
              </a:rPr>
              <a:t>Apache Mahout</a:t>
            </a:r>
            <a:br>
              <a:rPr lang="en-US" altLang="zh-CN" sz="1800" b="0" i="0" kern="1200">
                <a:solidFill>
                  <a:srgbClr val="EBEBEB"/>
                </a:solidFill>
                <a:latin typeface="+mj-lt"/>
                <a:ea typeface="+mj-ea"/>
                <a:cs typeface="+mj-cs"/>
              </a:rPr>
            </a:br>
            <a:r>
              <a:rPr lang="en-US" altLang="zh-CN" sz="1800" b="0" i="0" kern="1200">
                <a:solidFill>
                  <a:srgbClr val="EBEBEB"/>
                </a:solidFill>
                <a:latin typeface="+mj-lt"/>
                <a:ea typeface="+mj-ea"/>
                <a:cs typeface="+mj-cs"/>
              </a:rPr>
              <a:t>OnlineLogisticRegression</a:t>
            </a: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内容占位符 3">
            <a:extLst>
              <a:ext uri="{FF2B5EF4-FFF2-40B4-BE49-F238E27FC236}">
                <a16:creationId xmlns:a16="http://schemas.microsoft.com/office/drawing/2014/main" id="{E6418F59-4755-449F-844C-CCDB6C49F173}"/>
              </a:ext>
            </a:extLst>
          </p:cNvPr>
          <p:cNvPicPr>
            <a:picLocks noGrp="1" noChangeAspect="1"/>
          </p:cNvPicPr>
          <p:nvPr>
            <p:ph idx="1"/>
          </p:nvPr>
        </p:nvPicPr>
        <p:blipFill>
          <a:blip r:embed="rId3"/>
          <a:stretch>
            <a:fillRect/>
          </a:stretch>
        </p:blipFill>
        <p:spPr>
          <a:xfrm>
            <a:off x="1315875" y="1114621"/>
            <a:ext cx="6030955" cy="4628758"/>
          </a:xfrm>
          <a:prstGeom prst="rect">
            <a:avLst/>
          </a:prstGeom>
        </p:spPr>
      </p:pic>
    </p:spTree>
    <p:extLst>
      <p:ext uri="{BB962C8B-B14F-4D97-AF65-F5344CB8AC3E}">
        <p14:creationId xmlns:p14="http://schemas.microsoft.com/office/powerpoint/2010/main" val="169117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9915592F-EF05-4140-A275-8EF2752F9ADC}"/>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altLang="zh-CN" sz="4600" b="0" i="0" kern="1200" dirty="0">
                <a:solidFill>
                  <a:srgbClr val="EBEBEB"/>
                </a:solidFill>
                <a:latin typeface="+mj-lt"/>
                <a:ea typeface="+mj-ea"/>
                <a:cs typeface="+mj-cs"/>
              </a:rPr>
              <a:t>Dataset</a:t>
            </a:r>
            <a:br>
              <a:rPr lang="en-US" altLang="zh-CN" sz="4600" b="0" i="0" kern="1200" dirty="0">
                <a:solidFill>
                  <a:srgbClr val="EBEBEB"/>
                </a:solidFill>
                <a:latin typeface="+mj-lt"/>
                <a:ea typeface="+mj-ea"/>
                <a:cs typeface="+mj-cs"/>
              </a:rPr>
            </a:br>
            <a:r>
              <a:rPr lang="en-US" altLang="zh-CN" sz="4600" b="0" i="0" kern="1200" dirty="0">
                <a:solidFill>
                  <a:srgbClr val="EBEBEB"/>
                </a:solidFill>
                <a:latin typeface="+mj-lt"/>
                <a:ea typeface="+mj-ea"/>
                <a:cs typeface="+mj-cs"/>
              </a:rPr>
              <a:t>Flight Data From 1987 to 2008</a:t>
            </a:r>
          </a:p>
        </p:txBody>
      </p:sp>
      <p:pic>
        <p:nvPicPr>
          <p:cNvPr id="4" name="内容占位符 3">
            <a:extLst>
              <a:ext uri="{FF2B5EF4-FFF2-40B4-BE49-F238E27FC236}">
                <a16:creationId xmlns:a16="http://schemas.microsoft.com/office/drawing/2014/main" id="{D1EF38B9-3877-45FB-9AF8-D6E20163501B}"/>
              </a:ext>
            </a:extLst>
          </p:cNvPr>
          <p:cNvPicPr>
            <a:picLocks noGrp="1" noChangeAspect="1"/>
          </p:cNvPicPr>
          <p:nvPr>
            <p:ph idx="1"/>
          </p:nvPr>
        </p:nvPicPr>
        <p:blipFill>
          <a:blip r:embed="rId3"/>
          <a:stretch>
            <a:fillRect/>
          </a:stretch>
        </p:blipFill>
        <p:spPr>
          <a:xfrm>
            <a:off x="1109763" y="1858247"/>
            <a:ext cx="6470907" cy="3138389"/>
          </a:xfrm>
          <a:prstGeom prst="roundRect">
            <a:avLst>
              <a:gd name="adj" fmla="val 1858"/>
            </a:avLst>
          </a:prstGeom>
          <a:effectLst>
            <a:outerShdw blurRad="50800" dist="50800" dir="5400000" algn="tl" rotWithShape="0">
              <a:srgbClr val="000000">
                <a:alpha val="43000"/>
              </a:srgbClr>
            </a:outerShdw>
          </a:effectLst>
        </p:spPr>
      </p:pic>
      <p:sp>
        <p:nvSpPr>
          <p:cNvPr id="3" name="TextBox 2">
            <a:extLst>
              <a:ext uri="{FF2B5EF4-FFF2-40B4-BE49-F238E27FC236}">
                <a16:creationId xmlns:a16="http://schemas.microsoft.com/office/drawing/2014/main" id="{2BECB60D-0767-4077-BC69-DCE02226B4D6}"/>
              </a:ext>
            </a:extLst>
          </p:cNvPr>
          <p:cNvSpPr txBox="1"/>
          <p:nvPr/>
        </p:nvSpPr>
        <p:spPr>
          <a:xfrm>
            <a:off x="1538654" y="5442438"/>
            <a:ext cx="6543779" cy="369332"/>
          </a:xfrm>
          <a:prstGeom prst="rect">
            <a:avLst/>
          </a:prstGeom>
          <a:noFill/>
        </p:spPr>
        <p:txBody>
          <a:bodyPr wrap="none" rtlCol="0">
            <a:spAutoFit/>
          </a:bodyPr>
          <a:lstStyle/>
          <a:p>
            <a:r>
              <a:rPr lang="en-US" dirty="0"/>
              <a:t>http://stat-computing.org/dataexpo/2009/the-data.html</a:t>
            </a:r>
          </a:p>
        </p:txBody>
      </p:sp>
    </p:spTree>
    <p:extLst>
      <p:ext uri="{BB962C8B-B14F-4D97-AF65-F5344CB8AC3E}">
        <p14:creationId xmlns:p14="http://schemas.microsoft.com/office/powerpoint/2010/main" val="3619197858"/>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10">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3" name="Rectangle 14">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1A54D317-130C-492B-A7E8-68FB5ECDB6D7}"/>
              </a:ext>
            </a:extLst>
          </p:cNvPr>
          <p:cNvSpPr>
            <a:spLocks noGrp="1"/>
          </p:cNvSpPr>
          <p:nvPr>
            <p:ph type="title"/>
          </p:nvPr>
        </p:nvSpPr>
        <p:spPr>
          <a:xfrm>
            <a:off x="7007145" y="1241266"/>
            <a:ext cx="4535926" cy="3153753"/>
          </a:xfrm>
        </p:spPr>
        <p:txBody>
          <a:bodyPr vert="horz" lIns="91440" tIns="45720" rIns="91440" bIns="45720" rtlCol="0" anchor="b">
            <a:normAutofit/>
          </a:bodyPr>
          <a:lstStyle/>
          <a:p>
            <a:r>
              <a:rPr lang="en-US" altLang="zh-CN" sz="5400" b="0" i="0" kern="1200" dirty="0">
                <a:solidFill>
                  <a:schemeClr val="bg2"/>
                </a:solidFill>
                <a:latin typeface="+mj-lt"/>
                <a:ea typeface="+mj-ea"/>
                <a:cs typeface="+mj-cs"/>
              </a:rPr>
              <a:t>AWS Machine Learning</a:t>
            </a:r>
          </a:p>
        </p:txBody>
      </p:sp>
      <p:grpSp>
        <p:nvGrpSpPr>
          <p:cNvPr id="24" name="Group 16">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8" name="Rectangle 17">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图片 5">
            <a:extLst>
              <a:ext uri="{FF2B5EF4-FFF2-40B4-BE49-F238E27FC236}">
                <a16:creationId xmlns:a16="http://schemas.microsoft.com/office/drawing/2014/main" id="{BFF83874-819E-4E56-9C48-248FCB408FF7}"/>
              </a:ext>
            </a:extLst>
          </p:cNvPr>
          <p:cNvPicPr>
            <a:picLocks noChangeAspect="1"/>
          </p:cNvPicPr>
          <p:nvPr/>
        </p:nvPicPr>
        <p:blipFill>
          <a:blip r:embed="rId3"/>
          <a:stretch>
            <a:fillRect/>
          </a:stretch>
        </p:blipFill>
        <p:spPr>
          <a:xfrm>
            <a:off x="1113628" y="1145943"/>
            <a:ext cx="4976006" cy="2264083"/>
          </a:xfrm>
          <a:prstGeom prst="rect">
            <a:avLst/>
          </a:prstGeom>
        </p:spPr>
      </p:pic>
      <p:pic>
        <p:nvPicPr>
          <p:cNvPr id="4" name="内容占位符 3">
            <a:extLst>
              <a:ext uri="{FF2B5EF4-FFF2-40B4-BE49-F238E27FC236}">
                <a16:creationId xmlns:a16="http://schemas.microsoft.com/office/drawing/2014/main" id="{6FAC3626-8B03-4112-B1D7-8937C810CC29}"/>
              </a:ext>
            </a:extLst>
          </p:cNvPr>
          <p:cNvPicPr>
            <a:picLocks noGrp="1" noChangeAspect="1"/>
          </p:cNvPicPr>
          <p:nvPr>
            <p:ph idx="1"/>
          </p:nvPr>
        </p:nvPicPr>
        <p:blipFill>
          <a:blip r:embed="rId4"/>
          <a:stretch>
            <a:fillRect/>
          </a:stretch>
        </p:blipFill>
        <p:spPr>
          <a:xfrm>
            <a:off x="1866706" y="3574618"/>
            <a:ext cx="3469851" cy="2264078"/>
          </a:xfrm>
          <a:prstGeom prst="rect">
            <a:avLst/>
          </a:prstGeom>
        </p:spPr>
      </p:pic>
    </p:spTree>
    <p:extLst>
      <p:ext uri="{BB962C8B-B14F-4D97-AF65-F5344CB8AC3E}">
        <p14:creationId xmlns:p14="http://schemas.microsoft.com/office/powerpoint/2010/main" val="2246807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62CC554-72E2-4C59-8297-CCE4951BCD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44C1BFF2-E019-477D-9BF6-C242CD54B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A4E65CB5-E910-4DD6-8870-029C79A48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08792E1-66DA-4CE4-BB6E-0F7777B6E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F436A8A-0EB6-49FE-84C1-C882E961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90FF002E-7B86-42AF-A6D2-79D19FB01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7A3C38E-DE7C-4090-B1C3-3DF75C797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B35C6474-674E-47B0-8A37-B57AD0844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 1">
            <a:extLst>
              <a:ext uri="{FF2B5EF4-FFF2-40B4-BE49-F238E27FC236}">
                <a16:creationId xmlns:a16="http://schemas.microsoft.com/office/drawing/2014/main" id="{ACB8E5E5-45BA-44B5-988F-FC821B73A748}"/>
              </a:ext>
            </a:extLst>
          </p:cNvPr>
          <p:cNvSpPr>
            <a:spLocks noGrp="1"/>
          </p:cNvSpPr>
          <p:nvPr>
            <p:ph type="title"/>
          </p:nvPr>
        </p:nvSpPr>
        <p:spPr>
          <a:xfrm>
            <a:off x="994087" y="1130603"/>
            <a:ext cx="3342442" cy="4596794"/>
          </a:xfrm>
        </p:spPr>
        <p:txBody>
          <a:bodyPr anchor="ctr">
            <a:normAutofit/>
          </a:bodyPr>
          <a:lstStyle/>
          <a:p>
            <a:r>
              <a:rPr lang="en-US" altLang="zh-CN" sz="3200">
                <a:solidFill>
                  <a:srgbClr val="EBEBEB"/>
                </a:solidFill>
              </a:rPr>
              <a:t>Machine Learning</a:t>
            </a:r>
            <a:br>
              <a:rPr lang="en-US" altLang="zh-CN" sz="3200">
                <a:solidFill>
                  <a:srgbClr val="EBEBEB"/>
                </a:solidFill>
              </a:rPr>
            </a:br>
            <a:r>
              <a:rPr lang="en-US" altLang="zh-CN" sz="3200">
                <a:solidFill>
                  <a:srgbClr val="EBEBEB"/>
                </a:solidFill>
              </a:rPr>
              <a:t>Conclusion</a:t>
            </a:r>
            <a:endParaRPr lang="zh-CN" altLang="en-US" sz="3200">
              <a:solidFill>
                <a:srgbClr val="EBEBEB"/>
              </a:solidFill>
            </a:endParaRPr>
          </a:p>
        </p:txBody>
      </p:sp>
      <p:sp>
        <p:nvSpPr>
          <p:cNvPr id="3" name="内容占位符 2">
            <a:extLst>
              <a:ext uri="{FF2B5EF4-FFF2-40B4-BE49-F238E27FC236}">
                <a16:creationId xmlns:a16="http://schemas.microsoft.com/office/drawing/2014/main" id="{9FDF14E4-5742-42E5-9781-08B8A9BE3550}"/>
              </a:ext>
            </a:extLst>
          </p:cNvPr>
          <p:cNvSpPr>
            <a:spLocks noGrp="1"/>
          </p:cNvSpPr>
          <p:nvPr>
            <p:ph idx="1"/>
          </p:nvPr>
        </p:nvSpPr>
        <p:spPr>
          <a:xfrm>
            <a:off x="5290077" y="437513"/>
            <a:ext cx="5502614" cy="5954325"/>
          </a:xfrm>
        </p:spPr>
        <p:txBody>
          <a:bodyPr anchor="ctr">
            <a:normAutofit/>
          </a:bodyPr>
          <a:lstStyle/>
          <a:p>
            <a:r>
              <a:rPr lang="en-US" altLang="zh-CN" sz="2000"/>
              <a:t>The accuracy of my prediction model is not good enough (best 60% and average 55%). One of the reason could be that Apache Mahout is normally used for recommendation and classification model. It’s very hard to find a detailed guide showing how to implement the logistic regression and tune the model.</a:t>
            </a:r>
          </a:p>
          <a:p>
            <a:endParaRPr lang="en-US" altLang="zh-CN" sz="2000"/>
          </a:p>
          <a:p>
            <a:r>
              <a:rPr lang="en-US" altLang="zh-CN" sz="2000"/>
              <a:t>The AWS Machine Learning Model has a better score (67%) but still not good enough. I have tried to used MapReduce to get training data with different parameters but this is the only one data that I have successfully imported to the model due to the permission problem of S3 bucket.</a:t>
            </a:r>
            <a:endParaRPr lang="zh-CN" altLang="en-US" sz="2000"/>
          </a:p>
        </p:txBody>
      </p:sp>
    </p:spTree>
    <p:extLst>
      <p:ext uri="{BB962C8B-B14F-4D97-AF65-F5344CB8AC3E}">
        <p14:creationId xmlns:p14="http://schemas.microsoft.com/office/powerpoint/2010/main" val="2082541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62CC554-72E2-4C59-8297-CCE4951BCD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44C1BFF2-E019-477D-9BF6-C242CD54B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A4E65CB5-E910-4DD6-8870-029C79A48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08792E1-66DA-4CE4-BB6E-0F7777B6E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F436A8A-0EB6-49FE-84C1-C882E961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90FF002E-7B86-42AF-A6D2-79D19FB01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7A3C38E-DE7C-4090-B1C3-3DF75C797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B35C6474-674E-47B0-8A37-B57AD0844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03721F1F-75BB-40FE-9EF5-F16BC3DBA5A4}"/>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Additional Ideas</a:t>
            </a:r>
          </a:p>
        </p:txBody>
      </p:sp>
      <p:sp>
        <p:nvSpPr>
          <p:cNvPr id="3" name="Content Placeholder 2">
            <a:extLst>
              <a:ext uri="{FF2B5EF4-FFF2-40B4-BE49-F238E27FC236}">
                <a16:creationId xmlns:a16="http://schemas.microsoft.com/office/drawing/2014/main" id="{161EA8E6-E213-4090-852E-954ECAE7FEA2}"/>
              </a:ext>
            </a:extLst>
          </p:cNvPr>
          <p:cNvSpPr>
            <a:spLocks noGrp="1"/>
          </p:cNvSpPr>
          <p:nvPr>
            <p:ph idx="1"/>
          </p:nvPr>
        </p:nvSpPr>
        <p:spPr>
          <a:xfrm>
            <a:off x="5290077" y="437513"/>
            <a:ext cx="5502614" cy="5954325"/>
          </a:xfrm>
        </p:spPr>
        <p:txBody>
          <a:bodyPr anchor="ctr">
            <a:normAutofit/>
          </a:bodyPr>
          <a:lstStyle/>
          <a:p>
            <a:pPr>
              <a:lnSpc>
                <a:spcPct val="90000"/>
              </a:lnSpc>
            </a:pPr>
            <a:r>
              <a:rPr lang="en-US" sz="1900" dirty="0"/>
              <a:t>Selecting datasets with such big time range is good for showing results through years such as performance trending. However, making recommendations with average/overall result may not be a good idea since airports and carriers operate differently because of the increased air traffic and more advanced technologies they use.</a:t>
            </a:r>
          </a:p>
          <a:p>
            <a:pPr>
              <a:lnSpc>
                <a:spcPct val="90000"/>
              </a:lnSpc>
            </a:pPr>
            <a:r>
              <a:rPr lang="en-US" sz="1900" dirty="0"/>
              <a:t>For prediction using machine learning, the idea is similar to the first one. My opinion is to use most recent data (2-3 years) to increase the performance of the prediction model. Another possible reason that my models don’t get ideal scores is I don’t have the weather data. There are weather cancellations and delays in the data and the weather data could be related to the month results in some seasons such as Summer and Winter (Storm, Snow).</a:t>
            </a:r>
          </a:p>
        </p:txBody>
      </p:sp>
    </p:spTree>
    <p:extLst>
      <p:ext uri="{BB962C8B-B14F-4D97-AF65-F5344CB8AC3E}">
        <p14:creationId xmlns:p14="http://schemas.microsoft.com/office/powerpoint/2010/main" val="828871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E112EDF8-11B1-4FC5-B49F-FD90BCF14714}"/>
              </a:ext>
            </a:extLst>
          </p:cNvPr>
          <p:cNvSpPr>
            <a:spLocks noGrp="1"/>
          </p:cNvSpPr>
          <p:nvPr>
            <p:ph type="title"/>
          </p:nvPr>
        </p:nvSpPr>
        <p:spPr>
          <a:xfrm>
            <a:off x="1000372" y="1209957"/>
            <a:ext cx="3034580" cy="4438087"/>
          </a:xfrm>
        </p:spPr>
        <p:txBody>
          <a:bodyPr anchor="ctr">
            <a:normAutofit/>
          </a:bodyPr>
          <a:lstStyle/>
          <a:p>
            <a:pPr algn="r"/>
            <a:r>
              <a:rPr lang="en-US" sz="3200" dirty="0">
                <a:solidFill>
                  <a:schemeClr val="tx1"/>
                </a:solidFill>
              </a:rPr>
              <a:t>References</a:t>
            </a:r>
          </a:p>
        </p:txBody>
      </p:sp>
      <p:sp>
        <p:nvSpPr>
          <p:cNvPr id="3" name="Content Placeholder 2">
            <a:extLst>
              <a:ext uri="{FF2B5EF4-FFF2-40B4-BE49-F238E27FC236}">
                <a16:creationId xmlns:a16="http://schemas.microsoft.com/office/drawing/2014/main" id="{B30F82EE-59AC-4CF9-8E5E-0E9F4FDCD8C4}"/>
              </a:ext>
            </a:extLst>
          </p:cNvPr>
          <p:cNvSpPr>
            <a:spLocks noGrp="1"/>
          </p:cNvSpPr>
          <p:nvPr>
            <p:ph idx="1"/>
          </p:nvPr>
        </p:nvSpPr>
        <p:spPr>
          <a:xfrm>
            <a:off x="4678424" y="1059025"/>
            <a:ext cx="5302189" cy="4739950"/>
          </a:xfrm>
        </p:spPr>
        <p:txBody>
          <a:bodyPr anchor="ctr">
            <a:normAutofit/>
          </a:bodyPr>
          <a:lstStyle/>
          <a:p>
            <a:r>
              <a:rPr lang="en-US" dirty="0">
                <a:solidFill>
                  <a:schemeClr val="tx1"/>
                </a:solidFill>
              </a:rPr>
              <a:t>Apache Mahout </a:t>
            </a:r>
            <a:r>
              <a:rPr lang="en-US" dirty="0" err="1">
                <a:solidFill>
                  <a:schemeClr val="tx1"/>
                </a:solidFill>
              </a:rPr>
              <a:t>OnlineLogisticRegression</a:t>
            </a:r>
            <a:r>
              <a:rPr lang="en-US" dirty="0">
                <a:solidFill>
                  <a:schemeClr val="tx1"/>
                </a:solidFill>
              </a:rPr>
              <a:t> example</a:t>
            </a:r>
          </a:p>
          <a:p>
            <a:pPr marL="457200" lvl="1" indent="0">
              <a:buNone/>
            </a:pPr>
            <a:r>
              <a:rPr lang="en-US" dirty="0">
                <a:solidFill>
                  <a:schemeClr val="tx1"/>
                </a:solidFill>
                <a:hlinkClick r:id="rId2"/>
              </a:rPr>
              <a:t>http://technobium.com/logistic-regression-using-apache-mahout/</a:t>
            </a:r>
            <a:endParaRPr lang="en-US" dirty="0">
              <a:solidFill>
                <a:schemeClr val="tx1"/>
              </a:solidFill>
            </a:endParaRPr>
          </a:p>
          <a:p>
            <a:pPr marL="457200" lvl="1" indent="0">
              <a:buNone/>
            </a:pPr>
            <a:endParaRPr lang="en-US" dirty="0">
              <a:solidFill>
                <a:schemeClr val="tx1"/>
              </a:solidFill>
            </a:endParaRPr>
          </a:p>
          <a:p>
            <a:r>
              <a:rPr lang="en-US" dirty="0">
                <a:solidFill>
                  <a:schemeClr val="tx1"/>
                </a:solidFill>
              </a:rPr>
              <a:t>D3.js</a:t>
            </a:r>
          </a:p>
          <a:p>
            <a:pPr marL="0" indent="0">
              <a:buNone/>
            </a:pPr>
            <a:r>
              <a:rPr lang="en-US" dirty="0">
                <a:solidFill>
                  <a:schemeClr val="tx1"/>
                </a:solidFill>
              </a:rPr>
              <a:t>	 </a:t>
            </a:r>
            <a:r>
              <a:rPr lang="en-US" dirty="0">
                <a:solidFill>
                  <a:schemeClr val="tx1"/>
                </a:solidFill>
                <a:hlinkClick r:id="rId3"/>
              </a:rPr>
              <a:t>https://github.com/d3/d3</a:t>
            </a:r>
            <a:endParaRPr lang="en-US" dirty="0">
              <a:solidFill>
                <a:schemeClr val="tx1"/>
              </a:solidFill>
            </a:endParaRPr>
          </a:p>
          <a:p>
            <a:pPr marL="0" indent="0">
              <a:buNone/>
            </a:pPr>
            <a:r>
              <a:rPr lang="en-US" dirty="0">
                <a:solidFill>
                  <a:schemeClr val="tx1"/>
                </a:solidFill>
              </a:rPr>
              <a:t>	https://github.com/Jannchie/Historical-ranking-data-visualization-based-on-d3.js</a:t>
            </a:r>
          </a:p>
          <a:p>
            <a:pPr marL="0" indent="0">
              <a:buNone/>
            </a:pPr>
            <a:r>
              <a:rPr lang="en-US" dirty="0">
                <a:solidFill>
                  <a:schemeClr val="tx1"/>
                </a:solidFill>
              </a:rPr>
              <a:t>	</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184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411C1-43E7-4977-98E9-72D52FACB1BB}"/>
              </a:ext>
            </a:extLst>
          </p:cNvPr>
          <p:cNvSpPr>
            <a:spLocks noGrp="1"/>
          </p:cNvSpPr>
          <p:nvPr>
            <p:ph type="title"/>
          </p:nvPr>
        </p:nvSpPr>
        <p:spPr/>
        <p:txBody>
          <a:bodyPr/>
          <a:lstStyle/>
          <a:p>
            <a:r>
              <a:rPr lang="en-US" altLang="zh-CN" dirty="0"/>
              <a:t>Field Attributes</a:t>
            </a:r>
            <a:endParaRPr lang="zh-CN" altLang="en-US" dirty="0"/>
          </a:p>
        </p:txBody>
      </p:sp>
      <p:pic>
        <p:nvPicPr>
          <p:cNvPr id="4" name="内容占位符 3">
            <a:extLst>
              <a:ext uri="{FF2B5EF4-FFF2-40B4-BE49-F238E27FC236}">
                <a16:creationId xmlns:a16="http://schemas.microsoft.com/office/drawing/2014/main" id="{B52BACBA-5291-4F03-A1C8-D091FC761845}"/>
              </a:ext>
            </a:extLst>
          </p:cNvPr>
          <p:cNvPicPr>
            <a:picLocks noGrp="1" noChangeAspect="1"/>
          </p:cNvPicPr>
          <p:nvPr>
            <p:ph idx="1"/>
          </p:nvPr>
        </p:nvPicPr>
        <p:blipFill>
          <a:blip r:embed="rId2"/>
          <a:stretch>
            <a:fillRect/>
          </a:stretch>
        </p:blipFill>
        <p:spPr>
          <a:xfrm>
            <a:off x="1154954" y="2522007"/>
            <a:ext cx="3571875" cy="3362325"/>
          </a:xfrm>
          <a:prstGeom prst="rect">
            <a:avLst/>
          </a:prstGeom>
        </p:spPr>
      </p:pic>
      <p:pic>
        <p:nvPicPr>
          <p:cNvPr id="5" name="图片 4">
            <a:extLst>
              <a:ext uri="{FF2B5EF4-FFF2-40B4-BE49-F238E27FC236}">
                <a16:creationId xmlns:a16="http://schemas.microsoft.com/office/drawing/2014/main" id="{7D22383E-5E26-4B52-82A2-F3DB351ACFC5}"/>
              </a:ext>
            </a:extLst>
          </p:cNvPr>
          <p:cNvPicPr>
            <a:picLocks noChangeAspect="1"/>
          </p:cNvPicPr>
          <p:nvPr/>
        </p:nvPicPr>
        <p:blipFill>
          <a:blip r:embed="rId3"/>
          <a:stretch>
            <a:fillRect/>
          </a:stretch>
        </p:blipFill>
        <p:spPr>
          <a:xfrm>
            <a:off x="4873039" y="2845469"/>
            <a:ext cx="5381625" cy="3124200"/>
          </a:xfrm>
          <a:prstGeom prst="rect">
            <a:avLst/>
          </a:prstGeom>
        </p:spPr>
      </p:pic>
      <p:sp>
        <p:nvSpPr>
          <p:cNvPr id="7" name="矩形 6">
            <a:extLst>
              <a:ext uri="{FF2B5EF4-FFF2-40B4-BE49-F238E27FC236}">
                <a16:creationId xmlns:a16="http://schemas.microsoft.com/office/drawing/2014/main" id="{3DA01063-E122-4F53-A2DA-6E6CA44ED6F8}"/>
              </a:ext>
            </a:extLst>
          </p:cNvPr>
          <p:cNvSpPr/>
          <p:nvPr/>
        </p:nvSpPr>
        <p:spPr>
          <a:xfrm>
            <a:off x="4873039" y="4860758"/>
            <a:ext cx="2049129" cy="110891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A7FA0D95-5563-404E-90BA-965F42DF243A}"/>
              </a:ext>
            </a:extLst>
          </p:cNvPr>
          <p:cNvCxnSpPr>
            <a:cxnSpLocks/>
            <a:endCxn id="7" idx="3"/>
          </p:cNvCxnSpPr>
          <p:nvPr/>
        </p:nvCxnSpPr>
        <p:spPr>
          <a:xfrm flipH="1">
            <a:off x="6922168" y="5415214"/>
            <a:ext cx="1042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DDE6EE70-AE12-41A7-865C-EC5711D5EB06}"/>
              </a:ext>
            </a:extLst>
          </p:cNvPr>
          <p:cNvSpPr txBox="1"/>
          <p:nvPr/>
        </p:nvSpPr>
        <p:spPr>
          <a:xfrm>
            <a:off x="7964905" y="4860758"/>
            <a:ext cx="2518611" cy="954107"/>
          </a:xfrm>
          <a:prstGeom prst="rect">
            <a:avLst/>
          </a:prstGeom>
          <a:noFill/>
        </p:spPr>
        <p:txBody>
          <a:bodyPr wrap="square" rtlCol="0">
            <a:spAutoFit/>
          </a:bodyPr>
          <a:lstStyle/>
          <a:p>
            <a:r>
              <a:rPr lang="en-US" altLang="zh-CN" sz="1400" dirty="0"/>
              <a:t>Most of analyses are using files from 2003-2008 because these fields are ‘NA’ before 2003</a:t>
            </a:r>
            <a:endParaRPr lang="zh-CN" altLang="en-US" sz="1400" dirty="0"/>
          </a:p>
        </p:txBody>
      </p:sp>
    </p:spTree>
    <p:extLst>
      <p:ext uri="{BB962C8B-B14F-4D97-AF65-F5344CB8AC3E}">
        <p14:creationId xmlns:p14="http://schemas.microsoft.com/office/powerpoint/2010/main" val="266795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a:extLst>
              <a:ext uri="{FF2B5EF4-FFF2-40B4-BE49-F238E27FC236}">
                <a16:creationId xmlns:a16="http://schemas.microsoft.com/office/drawing/2014/main" id="{062CC554-72E2-4C59-8297-CCE4951BCD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44C1BFF2-E019-477D-9BF6-C242CD54B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A4E65CB5-E910-4DD6-8870-029C79A48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08792E1-66DA-4CE4-BB6E-0F7777B6E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F436A8A-0EB6-49FE-84C1-C882E961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90FF002E-7B86-42AF-A6D2-79D19FB01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7A3C38E-DE7C-4090-B1C3-3DF75C797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B35C6474-674E-47B0-8A37-B57AD0844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 1">
            <a:extLst>
              <a:ext uri="{FF2B5EF4-FFF2-40B4-BE49-F238E27FC236}">
                <a16:creationId xmlns:a16="http://schemas.microsoft.com/office/drawing/2014/main" id="{D9CCCF60-FC46-4D18-97AC-F7FD0320B56E}"/>
              </a:ext>
            </a:extLst>
          </p:cNvPr>
          <p:cNvSpPr>
            <a:spLocks noGrp="1"/>
          </p:cNvSpPr>
          <p:nvPr>
            <p:ph type="title"/>
          </p:nvPr>
        </p:nvSpPr>
        <p:spPr>
          <a:xfrm>
            <a:off x="994087" y="1130603"/>
            <a:ext cx="3342442" cy="4596794"/>
          </a:xfrm>
        </p:spPr>
        <p:txBody>
          <a:bodyPr anchor="ctr">
            <a:normAutofit/>
          </a:bodyPr>
          <a:lstStyle/>
          <a:p>
            <a:r>
              <a:rPr lang="en-US" altLang="zh-CN" sz="3200">
                <a:solidFill>
                  <a:srgbClr val="EBEBEB"/>
                </a:solidFill>
              </a:rPr>
              <a:t>Type of Delay</a:t>
            </a:r>
            <a:endParaRPr lang="zh-CN" altLang="en-US" sz="3200">
              <a:solidFill>
                <a:srgbClr val="EBEBEB"/>
              </a:solidFill>
            </a:endParaRPr>
          </a:p>
        </p:txBody>
      </p:sp>
      <p:sp>
        <p:nvSpPr>
          <p:cNvPr id="3" name="内容占位符 2">
            <a:extLst>
              <a:ext uri="{FF2B5EF4-FFF2-40B4-BE49-F238E27FC236}">
                <a16:creationId xmlns:a16="http://schemas.microsoft.com/office/drawing/2014/main" id="{724601B7-2982-49A1-9CB5-DB53DB8EED7B}"/>
              </a:ext>
            </a:extLst>
          </p:cNvPr>
          <p:cNvSpPr>
            <a:spLocks noGrp="1"/>
          </p:cNvSpPr>
          <p:nvPr>
            <p:ph idx="1"/>
          </p:nvPr>
        </p:nvSpPr>
        <p:spPr>
          <a:xfrm>
            <a:off x="5290077" y="437513"/>
            <a:ext cx="5502614" cy="5954325"/>
          </a:xfrm>
        </p:spPr>
        <p:txBody>
          <a:bodyPr anchor="ctr">
            <a:normAutofit/>
          </a:bodyPr>
          <a:lstStyle/>
          <a:p>
            <a:pPr>
              <a:lnSpc>
                <a:spcPct val="90000"/>
              </a:lnSpc>
            </a:pPr>
            <a:r>
              <a:rPr lang="en-US" altLang="zh-CN" sz="1100" b="1"/>
              <a:t>Carrier Delay</a:t>
            </a:r>
          </a:p>
          <a:p>
            <a:pPr marL="0" indent="0">
              <a:lnSpc>
                <a:spcPct val="90000"/>
              </a:lnSpc>
              <a:buNone/>
            </a:pPr>
            <a:r>
              <a:rPr lang="en-US" altLang="zh-CN" sz="1100"/>
              <a:t>	Carrier delay is within the control of the air carrier. Examples of occurrences that may determine carrier delay are: aircraft cleaning, aircraft 	damage, awaiting the arrival of connecting passengers or crew, baggage, bird strike, cargo loading, catering, computer, outage-carrier 	equipment, crew legality (pilot or attendant rest), damage by hazardous goods, engineering inspection, fueling, handling disabled passengers, 	late crew, lavatory servicing, maintenance, oversales, potable water servicing, removal of unruly passenger, slow boarding or seating, stowing 	carry-on baggage, weight and balance delays.</a:t>
            </a:r>
          </a:p>
          <a:p>
            <a:pPr>
              <a:lnSpc>
                <a:spcPct val="90000"/>
              </a:lnSpc>
            </a:pPr>
            <a:r>
              <a:rPr lang="en-US" altLang="zh-CN" sz="1100" b="1"/>
              <a:t>Late Arrival Delay</a:t>
            </a:r>
          </a:p>
          <a:p>
            <a:pPr marL="0" indent="0">
              <a:lnSpc>
                <a:spcPct val="90000"/>
              </a:lnSpc>
              <a:buNone/>
            </a:pPr>
            <a:r>
              <a:rPr lang="en-US" altLang="zh-CN" sz="1100"/>
              <a:t>	Arrival delay at an airport due to the late arrival of the same aircraft at a previous airport. The ripple effect of an earlier delay at downstream 	airports is referred to as delay propagation.</a:t>
            </a:r>
          </a:p>
          <a:p>
            <a:pPr>
              <a:lnSpc>
                <a:spcPct val="90000"/>
              </a:lnSpc>
            </a:pPr>
            <a:r>
              <a:rPr lang="en-US" altLang="zh-CN" sz="1100" b="1"/>
              <a:t>NAS Delay</a:t>
            </a:r>
          </a:p>
          <a:p>
            <a:pPr marL="0" indent="0">
              <a:lnSpc>
                <a:spcPct val="90000"/>
              </a:lnSpc>
              <a:buNone/>
            </a:pPr>
            <a:r>
              <a:rPr lang="en-US" altLang="zh-CN" sz="1100"/>
              <a:t>	Delay that is within the control of the National Airspace System (NAS) may include: non-extreme weather conditions, airport operations, heavy 	traffic volume, air traffic control, etc. Delays that occur after Actual Gate Out are usually attributed to the NAS and are also reported	through OPSNET.</a:t>
            </a:r>
          </a:p>
          <a:p>
            <a:pPr>
              <a:lnSpc>
                <a:spcPct val="90000"/>
              </a:lnSpc>
            </a:pPr>
            <a:r>
              <a:rPr lang="en-US" altLang="zh-CN" sz="1100" b="1"/>
              <a:t>Security Delay</a:t>
            </a:r>
          </a:p>
          <a:p>
            <a:pPr marL="0" indent="0">
              <a:lnSpc>
                <a:spcPct val="90000"/>
              </a:lnSpc>
              <a:buNone/>
            </a:pPr>
            <a:r>
              <a:rPr lang="en-US" altLang="zh-CN" sz="1100"/>
              <a:t>	Security delay is caused by evacuation of a terminal or concourse, re-boarding of aircraft because of security breach, inoperative screening 	equipment and/or long lines in excess of 29 minutes at screening areas.</a:t>
            </a:r>
          </a:p>
          <a:p>
            <a:pPr>
              <a:lnSpc>
                <a:spcPct val="90000"/>
              </a:lnSpc>
            </a:pPr>
            <a:r>
              <a:rPr lang="en-US" altLang="zh-CN" sz="1100" b="1"/>
              <a:t>Weather Delay</a:t>
            </a:r>
          </a:p>
          <a:p>
            <a:pPr marL="0" indent="0">
              <a:lnSpc>
                <a:spcPct val="90000"/>
              </a:lnSpc>
              <a:buNone/>
            </a:pPr>
            <a:r>
              <a:rPr lang="en-US" altLang="zh-CN" sz="1100"/>
              <a:t>	Weather delay is caused by extreme or hazardous weather conditions that are forecasted or manifest themselves on point of departure,  	enroute, or on point of arrival.</a:t>
            </a:r>
          </a:p>
          <a:p>
            <a:pPr>
              <a:lnSpc>
                <a:spcPct val="90000"/>
              </a:lnSpc>
            </a:pPr>
            <a:endParaRPr lang="zh-CN" altLang="en-US" sz="1100"/>
          </a:p>
        </p:txBody>
      </p:sp>
    </p:spTree>
    <p:extLst>
      <p:ext uri="{BB962C8B-B14F-4D97-AF65-F5344CB8AC3E}">
        <p14:creationId xmlns:p14="http://schemas.microsoft.com/office/powerpoint/2010/main" val="62779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 1">
            <a:extLst>
              <a:ext uri="{FF2B5EF4-FFF2-40B4-BE49-F238E27FC236}">
                <a16:creationId xmlns:a16="http://schemas.microsoft.com/office/drawing/2014/main" id="{AF1A72AF-C833-4653-A679-39AEECA60BC3}"/>
              </a:ext>
            </a:extLst>
          </p:cNvPr>
          <p:cNvSpPr>
            <a:spLocks noGrp="1"/>
          </p:cNvSpPr>
          <p:nvPr>
            <p:ph type="title"/>
          </p:nvPr>
        </p:nvSpPr>
        <p:spPr>
          <a:xfrm>
            <a:off x="1154955" y="973668"/>
            <a:ext cx="2942210" cy="1020232"/>
          </a:xfrm>
        </p:spPr>
        <p:txBody>
          <a:bodyPr>
            <a:normAutofit/>
          </a:bodyPr>
          <a:lstStyle/>
          <a:p>
            <a:pPr>
              <a:lnSpc>
                <a:spcPct val="90000"/>
              </a:lnSpc>
            </a:pPr>
            <a:r>
              <a:rPr lang="en-US" altLang="zh-CN" sz="3100">
                <a:solidFill>
                  <a:srgbClr val="EBEBEB"/>
                </a:solidFill>
              </a:rPr>
              <a:t>Supplemental Data</a:t>
            </a:r>
            <a:endParaRPr lang="zh-CN" altLang="en-US" sz="3100">
              <a:solidFill>
                <a:srgbClr val="EBEBEB"/>
              </a:solidFill>
            </a:endParaRPr>
          </a:p>
        </p:txBody>
      </p:sp>
      <p:sp>
        <p:nvSpPr>
          <p:cNvPr id="3" name="内容占位符 2">
            <a:extLst>
              <a:ext uri="{FF2B5EF4-FFF2-40B4-BE49-F238E27FC236}">
                <a16:creationId xmlns:a16="http://schemas.microsoft.com/office/drawing/2014/main" id="{0F57F90F-C2D8-401B-B809-DAE3B1CCFEEB}"/>
              </a:ext>
            </a:extLst>
          </p:cNvPr>
          <p:cNvSpPr>
            <a:spLocks noGrp="1"/>
          </p:cNvSpPr>
          <p:nvPr>
            <p:ph idx="1"/>
          </p:nvPr>
        </p:nvSpPr>
        <p:spPr>
          <a:xfrm>
            <a:off x="1154955" y="2120900"/>
            <a:ext cx="3133726" cy="3898900"/>
          </a:xfrm>
        </p:spPr>
        <p:txBody>
          <a:bodyPr>
            <a:normAutofit/>
          </a:bodyPr>
          <a:lstStyle/>
          <a:p>
            <a:pPr marL="0" indent="0">
              <a:buNone/>
            </a:pPr>
            <a:endParaRPr lang="en-US" altLang="zh-CN">
              <a:solidFill>
                <a:srgbClr val="FFFFFF"/>
              </a:solidFill>
            </a:endParaRPr>
          </a:p>
          <a:p>
            <a:r>
              <a:rPr lang="en-US" altLang="zh-CN">
                <a:solidFill>
                  <a:srgbClr val="FFFFFF"/>
                </a:solidFill>
              </a:rPr>
              <a:t>Airport and Carrier tables for JOIN in MapReduce Jobs</a:t>
            </a:r>
          </a:p>
          <a:p>
            <a:endParaRPr lang="en-US" altLang="zh-CN">
              <a:solidFill>
                <a:srgbClr val="FFFFFF"/>
              </a:solidFill>
            </a:endParaRPr>
          </a:p>
          <a:p>
            <a:r>
              <a:rPr lang="en-US" altLang="zh-CN">
                <a:solidFill>
                  <a:srgbClr val="FFFFFF"/>
                </a:solidFill>
              </a:rPr>
              <a:t>* The Federal Aviation Administration (FAA) considers a flight to be delayed when it is 15 minutes later than its scheduled time.</a:t>
            </a:r>
            <a:endParaRPr lang="zh-CN" altLang="en-US">
              <a:solidFill>
                <a:srgbClr val="FFFFFF"/>
              </a:solidFill>
            </a:endParaRPr>
          </a:p>
        </p:txBody>
      </p:sp>
      <p:pic>
        <p:nvPicPr>
          <p:cNvPr id="4" name="图片 3">
            <a:extLst>
              <a:ext uri="{FF2B5EF4-FFF2-40B4-BE49-F238E27FC236}">
                <a16:creationId xmlns:a16="http://schemas.microsoft.com/office/drawing/2014/main" id="{ACAE9732-6681-4E7A-8CB8-27CC3524BBE0}"/>
              </a:ext>
            </a:extLst>
          </p:cNvPr>
          <p:cNvPicPr>
            <a:picLocks noChangeAspect="1"/>
          </p:cNvPicPr>
          <p:nvPr/>
        </p:nvPicPr>
        <p:blipFill>
          <a:blip r:embed="rId3"/>
          <a:stretch>
            <a:fillRect/>
          </a:stretch>
        </p:blipFill>
        <p:spPr>
          <a:xfrm>
            <a:off x="5194607" y="2049774"/>
            <a:ext cx="6391533" cy="2758451"/>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00530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AAB4D5-8AD0-4193-95B8-AD95981A94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8293F9A-C61B-4B8A-AB73-31CEBFE2D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5B72353-146F-44BE-B989-EB9E8E89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F1F5E4D-034A-4ED9-856C-14F8E2FC8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CE5D2423-FE63-4717-8074-F9CA7146B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标题 1">
            <a:extLst>
              <a:ext uri="{FF2B5EF4-FFF2-40B4-BE49-F238E27FC236}">
                <a16:creationId xmlns:a16="http://schemas.microsoft.com/office/drawing/2014/main" id="{4B52C442-142E-4C8E-A30D-94B8C32838C9}"/>
              </a:ext>
            </a:extLst>
          </p:cNvPr>
          <p:cNvSpPr>
            <a:spLocks noGrp="1"/>
          </p:cNvSpPr>
          <p:nvPr>
            <p:ph type="title"/>
          </p:nvPr>
        </p:nvSpPr>
        <p:spPr>
          <a:xfrm>
            <a:off x="639098" y="629265"/>
            <a:ext cx="5132438" cy="1622322"/>
          </a:xfrm>
        </p:spPr>
        <p:txBody>
          <a:bodyPr>
            <a:normAutofit/>
          </a:bodyPr>
          <a:lstStyle/>
          <a:p>
            <a:r>
              <a:rPr lang="en-US" altLang="zh-CN" dirty="0"/>
              <a:t>Inspection on the Dataset</a:t>
            </a:r>
            <a:endParaRPr lang="zh-CN" altLang="en-US" dirty="0"/>
          </a:p>
        </p:txBody>
      </p:sp>
      <p:sp>
        <p:nvSpPr>
          <p:cNvPr id="3" name="内容占位符 2">
            <a:extLst>
              <a:ext uri="{FF2B5EF4-FFF2-40B4-BE49-F238E27FC236}">
                <a16:creationId xmlns:a16="http://schemas.microsoft.com/office/drawing/2014/main" id="{ECF574E6-1FFC-4D88-A831-71F0518CBAAE}"/>
              </a:ext>
            </a:extLst>
          </p:cNvPr>
          <p:cNvSpPr>
            <a:spLocks noGrp="1"/>
          </p:cNvSpPr>
          <p:nvPr>
            <p:ph idx="1"/>
          </p:nvPr>
        </p:nvSpPr>
        <p:spPr>
          <a:xfrm>
            <a:off x="639098" y="2418735"/>
            <a:ext cx="5132439" cy="3811742"/>
          </a:xfrm>
        </p:spPr>
        <p:txBody>
          <a:bodyPr anchor="ctr">
            <a:normAutofit/>
          </a:bodyPr>
          <a:lstStyle/>
          <a:p>
            <a:r>
              <a:rPr lang="en-US" altLang="zh-CN">
                <a:solidFill>
                  <a:schemeClr val="bg1"/>
                </a:solidFill>
              </a:rPr>
              <a:t>Because the dataset is too large, even one csv file takes too long to load. In order to inspect the data, I use MultipleOutput for binning. (mapper and reducer side)</a:t>
            </a:r>
            <a:endParaRPr lang="zh-CN" altLang="en-US">
              <a:solidFill>
                <a:schemeClr val="bg1"/>
              </a:solidFill>
            </a:endParaRPr>
          </a:p>
        </p:txBody>
      </p:sp>
      <p:pic>
        <p:nvPicPr>
          <p:cNvPr id="5" name="图片 4">
            <a:extLst>
              <a:ext uri="{FF2B5EF4-FFF2-40B4-BE49-F238E27FC236}">
                <a16:creationId xmlns:a16="http://schemas.microsoft.com/office/drawing/2014/main" id="{3311E6AF-F0DB-41EC-A93E-F9DC3D2CD8D5}"/>
              </a:ext>
            </a:extLst>
          </p:cNvPr>
          <p:cNvPicPr>
            <a:picLocks noChangeAspect="1"/>
          </p:cNvPicPr>
          <p:nvPr/>
        </p:nvPicPr>
        <p:blipFill>
          <a:blip r:embed="rId3"/>
          <a:stretch>
            <a:fillRect/>
          </a:stretch>
        </p:blipFill>
        <p:spPr>
          <a:xfrm>
            <a:off x="6714836" y="1376225"/>
            <a:ext cx="4828707" cy="1248151"/>
          </a:xfrm>
          <a:prstGeom prst="rect">
            <a:avLst/>
          </a:prstGeom>
        </p:spPr>
      </p:pic>
      <p:sp>
        <p:nvSpPr>
          <p:cNvPr id="19" name="Rectangle 18">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图片 3">
            <a:extLst>
              <a:ext uri="{FF2B5EF4-FFF2-40B4-BE49-F238E27FC236}">
                <a16:creationId xmlns:a16="http://schemas.microsoft.com/office/drawing/2014/main" id="{8F6E6463-9124-4D65-ACAA-E9DD4416F79B}"/>
              </a:ext>
            </a:extLst>
          </p:cNvPr>
          <p:cNvPicPr>
            <a:picLocks noChangeAspect="1"/>
          </p:cNvPicPr>
          <p:nvPr/>
        </p:nvPicPr>
        <p:blipFill>
          <a:blip r:embed="rId4"/>
          <a:stretch>
            <a:fillRect/>
          </a:stretch>
        </p:blipFill>
        <p:spPr>
          <a:xfrm>
            <a:off x="7066926" y="3520086"/>
            <a:ext cx="4120672" cy="2710389"/>
          </a:xfrm>
          <a:prstGeom prst="rect">
            <a:avLst/>
          </a:prstGeom>
        </p:spPr>
      </p:pic>
    </p:spTree>
    <p:extLst>
      <p:ext uri="{BB962C8B-B14F-4D97-AF65-F5344CB8AC3E}">
        <p14:creationId xmlns:p14="http://schemas.microsoft.com/office/powerpoint/2010/main" val="1318885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7890A-F63C-4603-8740-6587B0070453}"/>
              </a:ext>
            </a:extLst>
          </p:cNvPr>
          <p:cNvSpPr>
            <a:spLocks noGrp="1"/>
          </p:cNvSpPr>
          <p:nvPr>
            <p:ph type="title"/>
          </p:nvPr>
        </p:nvSpPr>
        <p:spPr/>
        <p:txBody>
          <a:bodyPr/>
          <a:lstStyle/>
          <a:p>
            <a:r>
              <a:rPr lang="en-US" altLang="zh-CN" dirty="0"/>
              <a:t>Causes of Delay</a:t>
            </a:r>
            <a:br>
              <a:rPr lang="en-US" altLang="zh-CN" dirty="0"/>
            </a:br>
            <a:r>
              <a:rPr lang="en-US" altLang="zh-CN" dirty="0"/>
              <a:t>2003-2008</a:t>
            </a:r>
            <a:endParaRPr lang="zh-CN" altLang="en-US" dirty="0"/>
          </a:p>
        </p:txBody>
      </p:sp>
      <p:sp>
        <p:nvSpPr>
          <p:cNvPr id="5" name="文本框 4">
            <a:extLst>
              <a:ext uri="{FF2B5EF4-FFF2-40B4-BE49-F238E27FC236}">
                <a16:creationId xmlns:a16="http://schemas.microsoft.com/office/drawing/2014/main" id="{2621FE34-E04B-4AA9-ABAF-D81CE86B64AF}"/>
              </a:ext>
            </a:extLst>
          </p:cNvPr>
          <p:cNvSpPr txBox="1"/>
          <p:nvPr/>
        </p:nvSpPr>
        <p:spPr>
          <a:xfrm>
            <a:off x="6280484" y="3011906"/>
            <a:ext cx="5719011" cy="3329053"/>
          </a:xfrm>
          <a:prstGeom prst="rect">
            <a:avLst/>
          </a:prstGeom>
          <a:noFill/>
        </p:spPr>
        <p:txBody>
          <a:bodyPr wrap="square" rtlCol="0">
            <a:spAutoFit/>
          </a:bodyPr>
          <a:lstStyle/>
          <a:p>
            <a:pPr>
              <a:lnSpc>
                <a:spcPct val="200000"/>
              </a:lnSpc>
            </a:pPr>
            <a:r>
              <a:rPr lang="en-US" altLang="zh-CN" b="1" dirty="0"/>
              <a:t>Main Causes</a:t>
            </a:r>
          </a:p>
          <a:p>
            <a:pPr marL="228600" indent="-228600">
              <a:lnSpc>
                <a:spcPct val="200000"/>
              </a:lnSpc>
              <a:buFontTx/>
              <a:buAutoNum type="arabicPeriod"/>
            </a:pPr>
            <a:r>
              <a:rPr lang="en-US" altLang="zh-CN" dirty="0"/>
              <a:t>Carrier Delay</a:t>
            </a:r>
            <a:endParaRPr lang="zh-CN" altLang="en-US" dirty="0"/>
          </a:p>
          <a:p>
            <a:pPr marL="228600" indent="-228600">
              <a:lnSpc>
                <a:spcPct val="200000"/>
              </a:lnSpc>
              <a:buAutoNum type="arabicPeriod"/>
            </a:pPr>
            <a:r>
              <a:rPr lang="en-US" altLang="zh-CN" dirty="0"/>
              <a:t>NAS Delay (National Airspace System)</a:t>
            </a:r>
          </a:p>
          <a:p>
            <a:pPr marL="228600" indent="-228600">
              <a:lnSpc>
                <a:spcPct val="200000"/>
              </a:lnSpc>
              <a:buAutoNum type="arabicPeriod"/>
            </a:pPr>
            <a:r>
              <a:rPr lang="en-US" altLang="zh-CN" dirty="0"/>
              <a:t>Late Aircraft Delay</a:t>
            </a:r>
          </a:p>
          <a:p>
            <a:pPr>
              <a:lnSpc>
                <a:spcPct val="200000"/>
              </a:lnSpc>
            </a:pPr>
            <a:r>
              <a:rPr lang="en-US" altLang="zh-CN" dirty="0"/>
              <a:t>*Detailed results for each year can be accessed in Tableau file.</a:t>
            </a:r>
          </a:p>
        </p:txBody>
      </p:sp>
      <p:pic>
        <p:nvPicPr>
          <p:cNvPr id="8" name="内容占位符 7">
            <a:extLst>
              <a:ext uri="{FF2B5EF4-FFF2-40B4-BE49-F238E27FC236}">
                <a16:creationId xmlns:a16="http://schemas.microsoft.com/office/drawing/2014/main" id="{F36790FC-699C-4BEC-85BA-0CEE3E399C6E}"/>
              </a:ext>
            </a:extLst>
          </p:cNvPr>
          <p:cNvPicPr>
            <a:picLocks noGrp="1" noChangeAspect="1"/>
          </p:cNvPicPr>
          <p:nvPr>
            <p:ph idx="1"/>
          </p:nvPr>
        </p:nvPicPr>
        <p:blipFill>
          <a:blip r:embed="rId2"/>
          <a:stretch>
            <a:fillRect/>
          </a:stretch>
        </p:blipFill>
        <p:spPr>
          <a:xfrm>
            <a:off x="484338" y="2245841"/>
            <a:ext cx="5611662" cy="4130895"/>
          </a:xfrm>
          <a:prstGeom prst="rect">
            <a:avLst/>
          </a:prstGeom>
        </p:spPr>
      </p:pic>
    </p:spTree>
    <p:extLst>
      <p:ext uri="{BB962C8B-B14F-4D97-AF65-F5344CB8AC3E}">
        <p14:creationId xmlns:p14="http://schemas.microsoft.com/office/powerpoint/2010/main" val="298222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679</TotalTime>
  <Words>1167</Words>
  <Application>Microsoft Office PowerPoint</Application>
  <PresentationFormat>Widescreen</PresentationFormat>
  <Paragraphs>131</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宋体</vt:lpstr>
      <vt:lpstr>Arial</vt:lpstr>
      <vt:lpstr>Century Gothic</vt:lpstr>
      <vt:lpstr>Wingdings 3</vt:lpstr>
      <vt:lpstr>离子会议室</vt:lpstr>
      <vt:lpstr>INFO 7250 Final Project Flight On-time Performance Analysis</vt:lpstr>
      <vt:lpstr>Introduction</vt:lpstr>
      <vt:lpstr>Objective &amp; Techniques</vt:lpstr>
      <vt:lpstr>Dataset Flight Data From 1987 to 2008</vt:lpstr>
      <vt:lpstr>Field Attributes</vt:lpstr>
      <vt:lpstr>Type of Delay</vt:lpstr>
      <vt:lpstr>Supplemental Data</vt:lpstr>
      <vt:lpstr>Inspection on the Dataset</vt:lpstr>
      <vt:lpstr>Causes of Delay 2003-2008</vt:lpstr>
      <vt:lpstr>Cancellation Rate By Month</vt:lpstr>
      <vt:lpstr>Delay Rate By Month</vt:lpstr>
      <vt:lpstr>Average Delay Time By Month</vt:lpstr>
      <vt:lpstr>Cancellation Rate By Day of Week</vt:lpstr>
      <vt:lpstr>Delay Rate By Day of Week</vt:lpstr>
      <vt:lpstr>Average Delay Time By Day of Week</vt:lpstr>
      <vt:lpstr>Cancellation Rate By Time Range</vt:lpstr>
      <vt:lpstr>Delay Rate By Time Range</vt:lpstr>
      <vt:lpstr>Average Delay Time By Time Range</vt:lpstr>
      <vt:lpstr>Cancellation Rate By Hour</vt:lpstr>
      <vt:lpstr>Cancellation Rate By Hour</vt:lpstr>
      <vt:lpstr>Delay Rate By Hour</vt:lpstr>
      <vt:lpstr>Average Delay Time By Hour</vt:lpstr>
      <vt:lpstr>Time Analysis Summary &amp; Conclusion</vt:lpstr>
      <vt:lpstr>Top 20 Airports 1987-2008 Number of Flights per Year</vt:lpstr>
      <vt:lpstr>Top 10 Origin Airports Delay Rate</vt:lpstr>
      <vt:lpstr>Average Delay Time</vt:lpstr>
      <vt:lpstr>Top 10 Destination Airports Delay Rate</vt:lpstr>
      <vt:lpstr>Average Delay Time</vt:lpstr>
      <vt:lpstr>Airport Time Example Chicago O’Hare</vt:lpstr>
      <vt:lpstr>Airport Analysis Conclusion</vt:lpstr>
      <vt:lpstr>Total Number of Flights By Carriers 1987-2008</vt:lpstr>
      <vt:lpstr>Cancellation Rate</vt:lpstr>
      <vt:lpstr>Delay Rate</vt:lpstr>
      <vt:lpstr>Average Delay Time</vt:lpstr>
      <vt:lpstr>Delay Rate Line Chart 2003-2008</vt:lpstr>
      <vt:lpstr>Carrier Analysis Conclusion</vt:lpstr>
      <vt:lpstr>Travel Advice</vt:lpstr>
      <vt:lpstr>Machine Learning (Attempt) Data Preparation</vt:lpstr>
      <vt:lpstr>Apache Mahout OnlineLogisticRegression</vt:lpstr>
      <vt:lpstr>AWS Machine Learning</vt:lpstr>
      <vt:lpstr>Machine Learning Conclusion</vt:lpstr>
      <vt:lpstr>Additional Ideas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7250 Final Project Flight On-time Performance Analysis</dc:title>
  <dc:creator>Yunan Shao</dc:creator>
  <cp:lastModifiedBy>Yunan Shao</cp:lastModifiedBy>
  <cp:revision>85</cp:revision>
  <dcterms:created xsi:type="dcterms:W3CDTF">2018-12-12T03:51:52Z</dcterms:created>
  <dcterms:modified xsi:type="dcterms:W3CDTF">2018-12-14T09:29:24Z</dcterms:modified>
</cp:coreProperties>
</file>