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charts/chart1.xml" ContentType="application/vnd.openxmlformats-officedocument.drawingml.char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charts/chart2.xml" ContentType="application/vnd.openxmlformats-officedocument.drawingml.chart+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omments/comment1.xml" ContentType="application/vnd.openxmlformats-officedocument.presentationml.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781" r:id="rId5"/>
  </p:sldMasterIdLst>
  <p:notesMasterIdLst>
    <p:notesMasterId r:id="rId22"/>
  </p:notesMasterIdLst>
  <p:handoutMasterIdLst>
    <p:handoutMasterId r:id="rId23"/>
  </p:handoutMasterIdLst>
  <p:sldIdLst>
    <p:sldId id="256" r:id="rId6"/>
    <p:sldId id="1492" r:id="rId7"/>
    <p:sldId id="2147308593" r:id="rId8"/>
    <p:sldId id="2147329036" r:id="rId9"/>
    <p:sldId id="2147329035" r:id="rId10"/>
    <p:sldId id="2147329037" r:id="rId11"/>
    <p:sldId id="2147329038" r:id="rId12"/>
    <p:sldId id="2147329042" r:id="rId13"/>
    <p:sldId id="2147308626" r:id="rId14"/>
    <p:sldId id="2147308629" r:id="rId15"/>
    <p:sldId id="2147329045" r:id="rId16"/>
    <p:sldId id="2147329033" r:id="rId17"/>
    <p:sldId id="2147329046" r:id="rId18"/>
    <p:sldId id="2147329034" r:id="rId19"/>
    <p:sldId id="2147328778" r:id="rId20"/>
    <p:sldId id="2147329029" r:id="rId21"/>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C58D615-31AC-B076-E3A9-155732160245}" name="Wang, Chun" initials="WC" userId="S::chun.wang@intel.com::9cae4d01-e8e8-4224-80b5-2925a6754096" providerId="AD"/>
  <p188:author id="{E0A66E34-4542-F519-2B67-6155C2E8B6F2}" name="Li, Longtan" initials="LL" userId="S::longtan.li@intel.com::58cb571a-d172-4cdc-a55a-604e9a95360f" providerId="AD"/>
  <p188:author id="{0043C645-2FE2-5F3D-D3FC-F58E21FE062D}" name="Chen, Dylan" initials="CD" userId="S::dylan.chen@intel.com::802383e1-41b0-4a46-bbf3-53ca654e1fe1" providerId="AD"/>
  <p188:author id="{25EBF948-12AA-2F72-9258-E2A5ADC286D6}" name="Wang, Sunny" initials="WS" userId="S::sunny.wang@intel.com::c4baa7b8-850e-4ab8-bb26-e4f66b5d594d" providerId="AD"/>
  <p188:author id="{F48EA36D-8988-A86C-FECF-B0428BA856C9}" name="Huang, Guanxu" initials="HG" userId="S::guanxu.huang@intel.com::95146ec9-bf48-4b1a-86da-e2ef03420deb" providerId="AD"/>
  <p188:author id="{CE08766F-5B05-10BF-DDA2-E81E103B6715}" name="Qu, Pengfei" initials="QP" userId="S::pengfei.qu@intel.com::11cf5891-f528-4669-a401-dca937308d76" providerId="AD"/>
  <p188:author id="{C74730AB-76BF-07B5-E6FC-B9D3B834FA3B}" name="Zhang, Alex H" initials="ZH" userId="S::alex.h.zhang@intel.com::84e14ef7-0c42-4742-9dce-deb24a3a3af0" providerId="AD"/>
  <p188:author id="{A17651B3-9D5B-1265-D85B-54142E0B9509}" name="Li, Jocelyn" initials="LJ" userId="S::jocelyn.li@intel.com::bdaff196-3c6e-4c86-abdb-a250fdc6d10a" providerId="AD"/>
  <p188:author id="{39295DBF-3096-0B82-5307-5614C8EB9EBD}" name="Zhou, James Z" initials="ZZ" userId="S::james.z.zhou@intel.com::60452475-ad34-4e54-8fea-f6af2231dd0a" providerId="AD"/>
  <p188:author id="{4DE898CD-9221-6085-7004-DA6203FAE412}" name="Tang, Cui" initials="TC" userId="S::cui.tang@intel.com::abf18508-edcd-4b03-b662-e08328ce9d8c" providerId="AD"/>
  <p188:author id="{319286D2-2E5D-28C9-862E-C16C2DCF3EF5}" name="Qian, Xiaobing" initials="QX" userId="S::xiaobing.qian@intel.com::d3431f12-31c5-4fd4-8998-99221f98b22a"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un, Chunhua" initials="SC" lastIdx="1" clrIdx="0">
    <p:extLst>
      <p:ext uri="{19B8F6BF-5375-455C-9EA6-DF929625EA0E}">
        <p15:presenceInfo xmlns:p15="http://schemas.microsoft.com/office/powerpoint/2012/main" userId="S::chunhua.sun@intel.com::0af8e90e-4678-4fb2-822a-bd962e52a61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525252"/>
    <a:srgbClr val="0068B5"/>
    <a:srgbClr val="FFFFFF"/>
    <a:srgbClr val="00C7FD"/>
    <a:srgbClr val="2872C5"/>
    <a:srgbClr val="FC6467"/>
    <a:srgbClr val="004A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3" autoAdjust="0"/>
    <p:restoredTop sz="94660"/>
  </p:normalViewPr>
  <p:slideViewPr>
    <p:cSldViewPr snapToGrid="0">
      <p:cViewPr varScale="1">
        <p:scale>
          <a:sx n="108" d="100"/>
          <a:sy n="108" d="100"/>
        </p:scale>
        <p:origin x="726" y="10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oleObject" Target="file:///C:\WorkSpace\data\TSC_performance_data.xlsx" TargetMode="External"/><Relationship Id="rId2" Type="http://schemas.microsoft.com/office/2011/relationships/chartColorStyle" Target="colors1.xml"/><Relationship Id="rId1" Type="http://schemas.microsoft.com/office/2011/relationships/chartStyle" Target="style1.xml"/></Relationships>
</file>

<file path=ppt/charts/_rels/chart4.xml.rels><?xml version="1.0" encoding="UTF-8" standalone="yes"?>
<Relationships xmlns="http://schemas.openxmlformats.org/package/2006/relationships"><Relationship Id="rId3" Type="http://schemas.openxmlformats.org/officeDocument/2006/relationships/oleObject" Target="file:///C:\WorkSpace\data\TSC_performance_data.xlsx" TargetMode="External"/><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oleObject" Target="file:///C:\WorkSpace\data\TSC_performance_data.xlsx" TargetMode="External"/><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oleObject" Target="file:///C:\WorkSpace\data\TSC_performance_data.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85003499999999999"/>
        </c:manualLayout>
      </c:layout>
      <c:pieChart>
        <c:varyColors val="0"/>
        <c:dLbls>
          <c:showLegendKey val="0"/>
          <c:showVal val="0"/>
          <c:showCatName val="0"/>
          <c:showSerName val="0"/>
          <c:showPercent val="0"/>
          <c:showBubbleSize val="0"/>
          <c:showLeaderLines val="0"/>
        </c:dLbls>
        <c:firstSliceAng val="0"/>
      </c:pieChart>
      <c:spPr>
        <a:noFill/>
        <a:ln w="12700" cap="flat">
          <a:noFill/>
          <a:miter lim="400000"/>
        </a:ln>
        <a:effectLst/>
      </c:spPr>
    </c:plotArea>
    <c:legend>
      <c:legendPos val="b"/>
      <c:layout>
        <c:manualLayout>
          <c:xMode val="edge"/>
          <c:yMode val="edge"/>
          <c:x val="4.1227E-2"/>
          <c:y val="0.95121999999999995"/>
          <c:w val="0.91754599999999997"/>
          <c:h val="4.8779599999999999E-2"/>
        </c:manualLayout>
      </c:layout>
      <c:overlay val="1"/>
      <c:spPr>
        <a:noFill/>
        <a:ln w="12700" cap="flat">
          <a:noFill/>
          <a:miter lim="400000"/>
        </a:ln>
        <a:effectLst/>
      </c:spPr>
      <c:txPr>
        <a:bodyPr rot="0"/>
        <a:lstStyle/>
        <a:p>
          <a:pPr>
            <a:defRPr sz="1800" b="0" i="0" u="none" strike="noStrike">
              <a:solidFill>
                <a:srgbClr val="000000"/>
              </a:solidFill>
              <a:latin typeface="Intel Clear"/>
            </a:defRPr>
          </a:pPr>
          <a:endParaRPr lang="en-US"/>
        </a:p>
      </c:txPr>
    </c:legend>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85003499999999999"/>
        </c:manualLayout>
      </c:layout>
      <c:pieChart>
        <c:varyColors val="0"/>
        <c:dLbls>
          <c:showLegendKey val="0"/>
          <c:showVal val="0"/>
          <c:showCatName val="0"/>
          <c:showSerName val="0"/>
          <c:showPercent val="0"/>
          <c:showBubbleSize val="0"/>
          <c:showLeaderLines val="0"/>
        </c:dLbls>
        <c:firstSliceAng val="0"/>
      </c:pieChart>
      <c:spPr>
        <a:noFill/>
        <a:ln w="12700" cap="flat">
          <a:noFill/>
          <a:miter lim="400000"/>
        </a:ln>
        <a:effectLst/>
      </c:spPr>
    </c:plotArea>
    <c:legend>
      <c:legendPos val="b"/>
      <c:layout>
        <c:manualLayout>
          <c:xMode val="edge"/>
          <c:yMode val="edge"/>
          <c:x val="4.1227E-2"/>
          <c:y val="0.95121999999999995"/>
          <c:w val="0.91754599999999997"/>
          <c:h val="4.8779599999999999E-2"/>
        </c:manualLayout>
      </c:layout>
      <c:overlay val="1"/>
      <c:spPr>
        <a:noFill/>
        <a:ln w="12700" cap="flat">
          <a:noFill/>
          <a:miter lim="400000"/>
        </a:ln>
        <a:effectLst/>
      </c:spPr>
      <c:txPr>
        <a:bodyPr rot="0"/>
        <a:lstStyle/>
        <a:p>
          <a:pPr>
            <a:defRPr sz="1800" b="0" i="0" u="none" strike="noStrike">
              <a:solidFill>
                <a:srgbClr val="000000"/>
              </a:solidFill>
              <a:latin typeface="Intel Clear"/>
            </a:defRPr>
          </a:pPr>
          <a:endParaRPr lang="en-US"/>
        </a:p>
      </c:txPr>
    </c:legend>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t>L1/L2 Latency (cycle)</a:t>
            </a:r>
          </a:p>
        </c:rich>
      </c:tx>
      <c:layout>
        <c:manualLayout>
          <c:xMode val="edge"/>
          <c:yMode val="edge"/>
          <c:x val="6.2458146273789365E-2"/>
          <c:y val="3.240740740740740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'TSC Latency'!$J$73</c:f>
              <c:strCache>
                <c:ptCount val="1"/>
                <c:pt idx="0">
                  <c:v>ICX1519</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'TSC Latency'!$I$74:$I$75</c:f>
              <c:strCache>
                <c:ptCount val="2"/>
                <c:pt idx="0">
                  <c:v>L1</c:v>
                </c:pt>
                <c:pt idx="1">
                  <c:v>L2</c:v>
                </c:pt>
              </c:strCache>
            </c:strRef>
          </c:cat>
          <c:val>
            <c:numRef>
              <c:f>'TSC Latency'!$J$74:$J$75</c:f>
              <c:numCache>
                <c:formatCode>0.0</c:formatCode>
                <c:ptCount val="2"/>
                <c:pt idx="0">
                  <c:v>5.0903999999999998</c:v>
                </c:pt>
                <c:pt idx="1">
                  <c:v>17.816400000000002</c:v>
                </c:pt>
              </c:numCache>
            </c:numRef>
          </c:val>
          <c:extLst>
            <c:ext xmlns:c16="http://schemas.microsoft.com/office/drawing/2014/chart" uri="{C3380CC4-5D6E-409C-BE32-E72D297353CC}">
              <c16:uniqueId val="{00000000-3D8B-4CDA-9DF6-1BC43B792D27}"/>
            </c:ext>
          </c:extLst>
        </c:ser>
        <c:ser>
          <c:idx val="1"/>
          <c:order val="1"/>
          <c:tx>
            <c:strRef>
              <c:f>'TSC Latency'!$K$73</c:f>
              <c:strCache>
                <c:ptCount val="1"/>
                <c:pt idx="0">
                  <c:v>SPR97263</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'TSC Latency'!$I$74:$I$75</c:f>
              <c:strCache>
                <c:ptCount val="2"/>
                <c:pt idx="0">
                  <c:v>L1</c:v>
                </c:pt>
                <c:pt idx="1">
                  <c:v>L2</c:v>
                </c:pt>
              </c:strCache>
            </c:strRef>
          </c:cat>
          <c:val>
            <c:numRef>
              <c:f>'TSC Latency'!$K$74:$K$75</c:f>
              <c:numCache>
                <c:formatCode>0.0</c:formatCode>
                <c:ptCount val="2"/>
                <c:pt idx="0">
                  <c:v>5.1044999999999998</c:v>
                </c:pt>
                <c:pt idx="1">
                  <c:v>18.376200000000001</c:v>
                </c:pt>
              </c:numCache>
            </c:numRef>
          </c:val>
          <c:extLst>
            <c:ext xmlns:c16="http://schemas.microsoft.com/office/drawing/2014/chart" uri="{C3380CC4-5D6E-409C-BE32-E72D297353CC}">
              <c16:uniqueId val="{00000001-3D8B-4CDA-9DF6-1BC43B792D27}"/>
            </c:ext>
          </c:extLst>
        </c:ser>
        <c:dLbls>
          <c:dLblPos val="outEnd"/>
          <c:showLegendKey val="0"/>
          <c:showVal val="1"/>
          <c:showCatName val="0"/>
          <c:showSerName val="0"/>
          <c:showPercent val="0"/>
          <c:showBubbleSize val="0"/>
        </c:dLbls>
        <c:gapWidth val="219"/>
        <c:overlap val="-27"/>
        <c:axId val="42240983"/>
        <c:axId val="42239999"/>
      </c:barChart>
      <c:catAx>
        <c:axId val="42240983"/>
        <c:scaling>
          <c:orientation val="minMax"/>
        </c:scaling>
        <c:delete val="0"/>
        <c:axPos val="b"/>
        <c:numFmt formatCode="General" sourceLinked="1"/>
        <c:majorTickMark val="none"/>
        <c:minorTickMark val="none"/>
        <c:tickLblPos val="nextTo"/>
        <c:spPr>
          <a:noFill/>
          <a:ln w="9525" cap="flat" cmpd="sng" algn="ctr">
            <a:solidFill>
              <a:schemeClr val="bg1"/>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2239999"/>
        <c:crosses val="autoZero"/>
        <c:auto val="1"/>
        <c:lblAlgn val="ctr"/>
        <c:lblOffset val="100"/>
        <c:noMultiLvlLbl val="0"/>
      </c:catAx>
      <c:valAx>
        <c:axId val="42239999"/>
        <c:scaling>
          <c:orientation val="minMax"/>
        </c:scaling>
        <c:delete val="0"/>
        <c:axPos val="l"/>
        <c:majorGridlines>
          <c:spPr>
            <a:ln w="9525" cap="flat" cmpd="sng" algn="ctr">
              <a:solidFill>
                <a:schemeClr val="tx1">
                  <a:lumMod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2240983"/>
        <c:crosses val="autoZero"/>
        <c:crossBetween val="between"/>
      </c:valAx>
      <c:spPr>
        <a:noFill/>
        <a:ln>
          <a:noFill/>
        </a:ln>
        <a:effectLst/>
      </c:spPr>
    </c:plotArea>
    <c:legend>
      <c:legendPos val="b"/>
      <c:overlay val="0"/>
      <c:spPr>
        <a:noFill/>
        <a:ln>
          <a:solidFill>
            <a:schemeClr val="tx1"/>
          </a:solid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solidFill>
            <a:schemeClr val="bg1"/>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t>Latency(ns)</a:t>
            </a:r>
          </a:p>
        </c:rich>
      </c:tx>
      <c:layout>
        <c:manualLayout>
          <c:xMode val="edge"/>
          <c:yMode val="edge"/>
          <c:x val="0.10431233595800522"/>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'TSC Latency'!$B$76</c:f>
              <c:strCache>
                <c:ptCount val="1"/>
                <c:pt idx="0">
                  <c:v>ICX1519</c:v>
                </c:pt>
              </c:strCache>
            </c:strRef>
          </c:tx>
          <c:spPr>
            <a:solidFill>
              <a:schemeClr val="accent1"/>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0-4451-41E0-9900-D64F48D0928D}"/>
                </c:ext>
              </c:extLst>
            </c:dLbl>
            <c:dLbl>
              <c:idx val="2"/>
              <c:delete val="1"/>
              <c:extLst>
                <c:ext xmlns:c15="http://schemas.microsoft.com/office/drawing/2012/chart" uri="{CE6537A1-D6FC-4f65-9D91-7224C49458BB}"/>
                <c:ext xmlns:c16="http://schemas.microsoft.com/office/drawing/2014/chart" uri="{C3380CC4-5D6E-409C-BE32-E72D297353CC}">
                  <c16:uniqueId val="{00000001-4451-41E0-9900-D64F48D0928D}"/>
                </c:ext>
              </c:extLst>
            </c:dLbl>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'TSC Latency'!$A$77:$A$81</c:f>
              <c:strCache>
                <c:ptCount val="5"/>
                <c:pt idx="0">
                  <c:v>L3(SNC4)</c:v>
                </c:pt>
                <c:pt idx="1">
                  <c:v>L3(SNC1)</c:v>
                </c:pt>
                <c:pt idx="2">
                  <c:v> Local Memory(SNC1)</c:v>
                </c:pt>
                <c:pt idx="3">
                  <c:v>Local Memory(SNC4)</c:v>
                </c:pt>
                <c:pt idx="4">
                  <c:v>Remote Memory(SNC1)</c:v>
                </c:pt>
              </c:strCache>
            </c:strRef>
          </c:cat>
          <c:val>
            <c:numRef>
              <c:f>'TSC Latency'!$B$77:$B$81</c:f>
              <c:numCache>
                <c:formatCode>0.0</c:formatCode>
                <c:ptCount val="5"/>
                <c:pt idx="0">
                  <c:v>0</c:v>
                </c:pt>
                <c:pt idx="1">
                  <c:v>25.4</c:v>
                </c:pt>
                <c:pt idx="2">
                  <c:v>0</c:v>
                </c:pt>
                <c:pt idx="3">
                  <c:v>89.7</c:v>
                </c:pt>
                <c:pt idx="4">
                  <c:v>146</c:v>
                </c:pt>
              </c:numCache>
            </c:numRef>
          </c:val>
          <c:extLst>
            <c:ext xmlns:c16="http://schemas.microsoft.com/office/drawing/2014/chart" uri="{C3380CC4-5D6E-409C-BE32-E72D297353CC}">
              <c16:uniqueId val="{00000002-4451-41E0-9900-D64F48D0928D}"/>
            </c:ext>
          </c:extLst>
        </c:ser>
        <c:ser>
          <c:idx val="1"/>
          <c:order val="1"/>
          <c:tx>
            <c:strRef>
              <c:f>'TSC Latency'!$C$76</c:f>
              <c:strCache>
                <c:ptCount val="1"/>
                <c:pt idx="0">
                  <c:v>SPR97263</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'TSC Latency'!$A$77:$A$81</c:f>
              <c:strCache>
                <c:ptCount val="5"/>
                <c:pt idx="0">
                  <c:v>L3(SNC4)</c:v>
                </c:pt>
                <c:pt idx="1">
                  <c:v>L3(SNC1)</c:v>
                </c:pt>
                <c:pt idx="2">
                  <c:v> Local Memory(SNC1)</c:v>
                </c:pt>
                <c:pt idx="3">
                  <c:v>Local Memory(SNC4)</c:v>
                </c:pt>
                <c:pt idx="4">
                  <c:v>Remote Memory(SNC1)</c:v>
                </c:pt>
              </c:strCache>
            </c:strRef>
          </c:cat>
          <c:val>
            <c:numRef>
              <c:f>'TSC Latency'!$C$77:$C$81</c:f>
              <c:numCache>
                <c:formatCode>0.0</c:formatCode>
                <c:ptCount val="5"/>
                <c:pt idx="0">
                  <c:v>26</c:v>
                </c:pt>
                <c:pt idx="1">
                  <c:v>38</c:v>
                </c:pt>
                <c:pt idx="2">
                  <c:v>91.3</c:v>
                </c:pt>
                <c:pt idx="3">
                  <c:v>105.2</c:v>
                </c:pt>
                <c:pt idx="4">
                  <c:v>194.6</c:v>
                </c:pt>
              </c:numCache>
            </c:numRef>
          </c:val>
          <c:extLst>
            <c:ext xmlns:c16="http://schemas.microsoft.com/office/drawing/2014/chart" uri="{C3380CC4-5D6E-409C-BE32-E72D297353CC}">
              <c16:uniqueId val="{00000003-4451-41E0-9900-D64F48D0928D}"/>
            </c:ext>
          </c:extLst>
        </c:ser>
        <c:dLbls>
          <c:dLblPos val="outEnd"/>
          <c:showLegendKey val="0"/>
          <c:showVal val="1"/>
          <c:showCatName val="0"/>
          <c:showSerName val="0"/>
          <c:showPercent val="0"/>
          <c:showBubbleSize val="0"/>
        </c:dLbls>
        <c:gapWidth val="219"/>
        <c:overlap val="-27"/>
        <c:axId val="373543023"/>
        <c:axId val="373535151"/>
      </c:barChart>
      <c:catAx>
        <c:axId val="373543023"/>
        <c:scaling>
          <c:orientation val="minMax"/>
        </c:scaling>
        <c:delete val="0"/>
        <c:axPos val="b"/>
        <c:numFmt formatCode="General" sourceLinked="1"/>
        <c:majorTickMark val="none"/>
        <c:minorTickMark val="none"/>
        <c:tickLblPos val="nextTo"/>
        <c:spPr>
          <a:noFill/>
          <a:ln w="9525" cap="flat" cmpd="sng" algn="ctr">
            <a:solidFill>
              <a:schemeClr val="bg1"/>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373535151"/>
        <c:crosses val="autoZero"/>
        <c:auto val="1"/>
        <c:lblAlgn val="ctr"/>
        <c:lblOffset val="100"/>
        <c:noMultiLvlLbl val="0"/>
      </c:catAx>
      <c:valAx>
        <c:axId val="373535151"/>
        <c:scaling>
          <c:orientation val="minMax"/>
        </c:scaling>
        <c:delete val="0"/>
        <c:axPos val="l"/>
        <c:majorGridlines>
          <c:spPr>
            <a:ln w="9525" cap="flat" cmpd="sng" algn="ctr">
              <a:solidFill>
                <a:schemeClr val="tx1">
                  <a:lumMod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3735430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t>b/w(MB/s)</a:t>
            </a:r>
          </a:p>
        </c:rich>
      </c:tx>
      <c:layout>
        <c:manualLayout>
          <c:xMode val="edge"/>
          <c:yMode val="edge"/>
          <c:x val="4.24166666666667E-2"/>
          <c:y val="1.851851851851851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lineChart>
        <c:grouping val="standard"/>
        <c:varyColors val="0"/>
        <c:ser>
          <c:idx val="0"/>
          <c:order val="0"/>
          <c:tx>
            <c:strRef>
              <c:f>'TSC peak_bandwidth'!$B$64</c:f>
              <c:strCache>
                <c:ptCount val="1"/>
                <c:pt idx="0">
                  <c:v>ICX-76c76t</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'TSC peak_bandwidth'!$A$65:$A$67</c:f>
              <c:strCache>
                <c:ptCount val="3"/>
                <c:pt idx="0">
                  <c:v>100R</c:v>
                </c:pt>
                <c:pt idx="1">
                  <c:v>3R1W</c:v>
                </c:pt>
                <c:pt idx="2">
                  <c:v>1R1W</c:v>
                </c:pt>
              </c:strCache>
            </c:strRef>
          </c:cat>
          <c:val>
            <c:numRef>
              <c:f>'TSC peak_bandwidth'!$B$65:$B$67</c:f>
              <c:numCache>
                <c:formatCode>#,##0.0</c:formatCode>
                <c:ptCount val="3"/>
                <c:pt idx="0">
                  <c:v>322145.5</c:v>
                </c:pt>
                <c:pt idx="1">
                  <c:v>284495.09999999998</c:v>
                </c:pt>
                <c:pt idx="2">
                  <c:v>262793.90000000002</c:v>
                </c:pt>
              </c:numCache>
            </c:numRef>
          </c:val>
          <c:smooth val="0"/>
          <c:extLst>
            <c:ext xmlns:c16="http://schemas.microsoft.com/office/drawing/2014/chart" uri="{C3380CC4-5D6E-409C-BE32-E72D297353CC}">
              <c16:uniqueId val="{00000000-F2E2-48D6-ABC3-59B11357AFDD}"/>
            </c:ext>
          </c:extLst>
        </c:ser>
        <c:ser>
          <c:idx val="1"/>
          <c:order val="1"/>
          <c:tx>
            <c:strRef>
              <c:f>'TSC peak_bandwidth'!$C$64</c:f>
              <c:strCache>
                <c:ptCount val="1"/>
                <c:pt idx="0">
                  <c:v>SPR-120c120t</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'TSC peak_bandwidth'!$A$65:$A$67</c:f>
              <c:strCache>
                <c:ptCount val="3"/>
                <c:pt idx="0">
                  <c:v>100R</c:v>
                </c:pt>
                <c:pt idx="1">
                  <c:v>3R1W</c:v>
                </c:pt>
                <c:pt idx="2">
                  <c:v>1R1W</c:v>
                </c:pt>
              </c:strCache>
            </c:strRef>
          </c:cat>
          <c:val>
            <c:numRef>
              <c:f>'TSC peak_bandwidth'!$C$65:$C$67</c:f>
              <c:numCache>
                <c:formatCode>#,##0.0</c:formatCode>
                <c:ptCount val="3"/>
                <c:pt idx="0">
                  <c:v>533692.19999999995</c:v>
                </c:pt>
                <c:pt idx="1">
                  <c:v>469356.3</c:v>
                </c:pt>
                <c:pt idx="2">
                  <c:v>439137.4</c:v>
                </c:pt>
              </c:numCache>
            </c:numRef>
          </c:val>
          <c:smooth val="0"/>
          <c:extLst>
            <c:ext xmlns:c16="http://schemas.microsoft.com/office/drawing/2014/chart" uri="{C3380CC4-5D6E-409C-BE32-E72D297353CC}">
              <c16:uniqueId val="{00000001-F2E2-48D6-ABC3-59B11357AFDD}"/>
            </c:ext>
          </c:extLst>
        </c:ser>
        <c:dLbls>
          <c:dLblPos val="t"/>
          <c:showLegendKey val="0"/>
          <c:showVal val="1"/>
          <c:showCatName val="0"/>
          <c:showSerName val="0"/>
          <c:showPercent val="0"/>
          <c:showBubbleSize val="0"/>
        </c:dLbls>
        <c:marker val="1"/>
        <c:smooth val="0"/>
        <c:axId val="698121480"/>
        <c:axId val="698124104"/>
      </c:lineChart>
      <c:catAx>
        <c:axId val="698121480"/>
        <c:scaling>
          <c:orientation val="minMax"/>
        </c:scaling>
        <c:delete val="0"/>
        <c:axPos val="b"/>
        <c:numFmt formatCode="General" sourceLinked="1"/>
        <c:majorTickMark val="none"/>
        <c:minorTickMark val="none"/>
        <c:tickLblPos val="nextTo"/>
        <c:spPr>
          <a:noFill/>
          <a:ln w="9525" cap="flat" cmpd="sng" algn="ctr">
            <a:solidFill>
              <a:schemeClr val="bg1"/>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698124104"/>
        <c:crosses val="autoZero"/>
        <c:auto val="1"/>
        <c:lblAlgn val="ctr"/>
        <c:lblOffset val="100"/>
        <c:noMultiLvlLbl val="0"/>
      </c:catAx>
      <c:valAx>
        <c:axId val="698124104"/>
        <c:scaling>
          <c:orientation val="minMax"/>
        </c:scaling>
        <c:delete val="0"/>
        <c:axPos val="l"/>
        <c:majorGridlines>
          <c:spPr>
            <a:ln w="9525" cap="flat" cmpd="sng" algn="ctr">
              <a:solidFill>
                <a:schemeClr val="tx1">
                  <a:lumMod val="7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6981214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sz="1200" dirty="0"/>
              <a:t>SPR-QUAD vs SPR-SNC4</a:t>
            </a:r>
          </a:p>
        </c:rich>
      </c:tx>
      <c:layout>
        <c:manualLayout>
          <c:xMode val="edge"/>
          <c:yMode val="edge"/>
          <c:x val="6.4936956589960834E-2"/>
          <c:y val="2.1632930313300294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scatterChart>
        <c:scatterStyle val="lineMarker"/>
        <c:varyColors val="0"/>
        <c:ser>
          <c:idx val="0"/>
          <c:order val="0"/>
          <c:tx>
            <c:v>SPR-SNC4</c:v>
          </c:tx>
          <c:spPr>
            <a:ln w="9525" cap="rnd">
              <a:solidFill>
                <a:schemeClr val="accent1"/>
              </a:solidFill>
              <a:round/>
            </a:ln>
            <a:effectLst/>
          </c:spPr>
          <c:marker>
            <c:symbol val="circle"/>
            <c:size val="5"/>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w="9525">
                <a:solidFill>
                  <a:schemeClr val="accent1"/>
                </a:solidFill>
                <a:round/>
              </a:ln>
              <a:effectLst/>
            </c:spPr>
          </c:marker>
          <c:xVal>
            <c:numRef>
              <c:f>TSC_Core_scaling!$A$28:$A$47</c:f>
              <c:numCache>
                <c:formatCode>General</c:formatCode>
                <c:ptCount val="20"/>
                <c:pt idx="0">
                  <c:v>8</c:v>
                </c:pt>
                <c:pt idx="1">
                  <c:v>16</c:v>
                </c:pt>
                <c:pt idx="2">
                  <c:v>24</c:v>
                </c:pt>
                <c:pt idx="3">
                  <c:v>32</c:v>
                </c:pt>
                <c:pt idx="4">
                  <c:v>40</c:v>
                </c:pt>
                <c:pt idx="5">
                  <c:v>48</c:v>
                </c:pt>
                <c:pt idx="6">
                  <c:v>56</c:v>
                </c:pt>
                <c:pt idx="7">
                  <c:v>64</c:v>
                </c:pt>
                <c:pt idx="8">
                  <c:v>72</c:v>
                </c:pt>
                <c:pt idx="9">
                  <c:v>80</c:v>
                </c:pt>
                <c:pt idx="10">
                  <c:v>96</c:v>
                </c:pt>
                <c:pt idx="11">
                  <c:v>104</c:v>
                </c:pt>
                <c:pt idx="12">
                  <c:v>112</c:v>
                </c:pt>
                <c:pt idx="13">
                  <c:v>120</c:v>
                </c:pt>
                <c:pt idx="14">
                  <c:v>128</c:v>
                </c:pt>
                <c:pt idx="15">
                  <c:v>136</c:v>
                </c:pt>
                <c:pt idx="16">
                  <c:v>152</c:v>
                </c:pt>
                <c:pt idx="17">
                  <c:v>168</c:v>
                </c:pt>
                <c:pt idx="18">
                  <c:v>184</c:v>
                </c:pt>
                <c:pt idx="19">
                  <c:v>240</c:v>
                </c:pt>
              </c:numCache>
            </c:numRef>
          </c:xVal>
          <c:yVal>
            <c:numRef>
              <c:f>TSC_Core_scaling!$N$28:$N$47</c:f>
              <c:numCache>
                <c:formatCode>#,##0.00</c:formatCode>
                <c:ptCount val="20"/>
                <c:pt idx="0">
                  <c:v>143793.5</c:v>
                </c:pt>
                <c:pt idx="1">
                  <c:v>257890.6</c:v>
                </c:pt>
                <c:pt idx="2">
                  <c:v>329572.2</c:v>
                </c:pt>
                <c:pt idx="3">
                  <c:v>331421.7</c:v>
                </c:pt>
                <c:pt idx="4">
                  <c:v>431177.5</c:v>
                </c:pt>
                <c:pt idx="5">
                  <c:v>510517.1</c:v>
                </c:pt>
                <c:pt idx="6">
                  <c:v>551555.1</c:v>
                </c:pt>
                <c:pt idx="7">
                  <c:v>555987.69999999995</c:v>
                </c:pt>
                <c:pt idx="8">
                  <c:v>554561.1</c:v>
                </c:pt>
                <c:pt idx="9">
                  <c:v>552365.4</c:v>
                </c:pt>
                <c:pt idx="10">
                  <c:v>548847.4</c:v>
                </c:pt>
                <c:pt idx="11">
                  <c:v>548537.4</c:v>
                </c:pt>
                <c:pt idx="12">
                  <c:v>547208.5</c:v>
                </c:pt>
                <c:pt idx="13">
                  <c:v>546422.30000000005</c:v>
                </c:pt>
                <c:pt idx="14">
                  <c:v>546750.1</c:v>
                </c:pt>
                <c:pt idx="15">
                  <c:v>545798.6</c:v>
                </c:pt>
                <c:pt idx="16">
                  <c:v>543537.19999999995</c:v>
                </c:pt>
                <c:pt idx="17">
                  <c:v>541669.30000000005</c:v>
                </c:pt>
                <c:pt idx="18">
                  <c:v>541388.5</c:v>
                </c:pt>
                <c:pt idx="19">
                  <c:v>537428.30000000005</c:v>
                </c:pt>
              </c:numCache>
            </c:numRef>
          </c:yVal>
          <c:smooth val="0"/>
          <c:extLst>
            <c:ext xmlns:c16="http://schemas.microsoft.com/office/drawing/2014/chart" uri="{C3380CC4-5D6E-409C-BE32-E72D297353CC}">
              <c16:uniqueId val="{00000000-D416-4E9F-BB02-47F3CF4AE1D1}"/>
            </c:ext>
          </c:extLst>
        </c:ser>
        <c:ser>
          <c:idx val="1"/>
          <c:order val="1"/>
          <c:tx>
            <c:v>SPR-QUAD</c:v>
          </c:tx>
          <c:spPr>
            <a:ln w="9525" cap="rnd">
              <a:solidFill>
                <a:schemeClr val="accent2"/>
              </a:solidFill>
              <a:round/>
            </a:ln>
            <a:effectLst/>
          </c:spPr>
          <c:marker>
            <c:symbol val="circle"/>
            <c:size val="5"/>
            <c:spPr>
              <a:gradFill rotWithShape="1">
                <a:gsLst>
                  <a:gs pos="0">
                    <a:schemeClr val="accent2">
                      <a:tint val="100000"/>
                      <a:shade val="100000"/>
                      <a:satMod val="129999"/>
                    </a:schemeClr>
                  </a:gs>
                  <a:gs pos="100000">
                    <a:schemeClr val="accent2">
                      <a:tint val="50000"/>
                      <a:shade val="100000"/>
                      <a:satMod val="350000"/>
                    </a:schemeClr>
                  </a:gs>
                </a:gsLst>
                <a:lin ang="16200000" scaled="0"/>
              </a:gradFill>
              <a:ln w="9525">
                <a:solidFill>
                  <a:schemeClr val="accent2"/>
                </a:solidFill>
                <a:round/>
              </a:ln>
              <a:effectLst/>
            </c:spPr>
          </c:marker>
          <c:xVal>
            <c:numRef>
              <c:f>TSC_Core_scaling!$A$28:$A$47</c:f>
              <c:numCache>
                <c:formatCode>General</c:formatCode>
                <c:ptCount val="20"/>
                <c:pt idx="0">
                  <c:v>8</c:v>
                </c:pt>
                <c:pt idx="1">
                  <c:v>16</c:v>
                </c:pt>
                <c:pt idx="2">
                  <c:v>24</c:v>
                </c:pt>
                <c:pt idx="3">
                  <c:v>32</c:v>
                </c:pt>
                <c:pt idx="4">
                  <c:v>40</c:v>
                </c:pt>
                <c:pt idx="5">
                  <c:v>48</c:v>
                </c:pt>
                <c:pt idx="6">
                  <c:v>56</c:v>
                </c:pt>
                <c:pt idx="7">
                  <c:v>64</c:v>
                </c:pt>
                <c:pt idx="8">
                  <c:v>72</c:v>
                </c:pt>
                <c:pt idx="9">
                  <c:v>80</c:v>
                </c:pt>
                <c:pt idx="10">
                  <c:v>96</c:v>
                </c:pt>
                <c:pt idx="11">
                  <c:v>104</c:v>
                </c:pt>
                <c:pt idx="12">
                  <c:v>112</c:v>
                </c:pt>
                <c:pt idx="13">
                  <c:v>120</c:v>
                </c:pt>
                <c:pt idx="14">
                  <c:v>128</c:v>
                </c:pt>
                <c:pt idx="15">
                  <c:v>136</c:v>
                </c:pt>
                <c:pt idx="16">
                  <c:v>152</c:v>
                </c:pt>
                <c:pt idx="17">
                  <c:v>168</c:v>
                </c:pt>
                <c:pt idx="18">
                  <c:v>184</c:v>
                </c:pt>
                <c:pt idx="19">
                  <c:v>240</c:v>
                </c:pt>
              </c:numCache>
            </c:numRef>
          </c:xVal>
          <c:yVal>
            <c:numRef>
              <c:f>TSC_Core_scaling!$W$28:$W$47</c:f>
              <c:numCache>
                <c:formatCode>#,##0.00</c:formatCode>
                <c:ptCount val="20"/>
                <c:pt idx="0">
                  <c:v>129348.5</c:v>
                </c:pt>
                <c:pt idx="1">
                  <c:v>238191.6</c:v>
                </c:pt>
                <c:pt idx="2">
                  <c:v>322038.5</c:v>
                </c:pt>
                <c:pt idx="3">
                  <c:v>333227.40000000002</c:v>
                </c:pt>
                <c:pt idx="4">
                  <c:v>427445.2</c:v>
                </c:pt>
                <c:pt idx="5">
                  <c:v>485959.6</c:v>
                </c:pt>
                <c:pt idx="6">
                  <c:v>539536.6</c:v>
                </c:pt>
                <c:pt idx="7">
                  <c:v>546923.6</c:v>
                </c:pt>
                <c:pt idx="8">
                  <c:v>545551.1</c:v>
                </c:pt>
                <c:pt idx="9">
                  <c:v>544026</c:v>
                </c:pt>
                <c:pt idx="10">
                  <c:v>542060.19999999995</c:v>
                </c:pt>
                <c:pt idx="11">
                  <c:v>541129.19999999995</c:v>
                </c:pt>
                <c:pt idx="12">
                  <c:v>539505.6</c:v>
                </c:pt>
                <c:pt idx="13">
                  <c:v>535711.69999999995</c:v>
                </c:pt>
                <c:pt idx="14">
                  <c:v>535293.5</c:v>
                </c:pt>
                <c:pt idx="15">
                  <c:v>534460.1</c:v>
                </c:pt>
                <c:pt idx="16">
                  <c:v>533922.80000000005</c:v>
                </c:pt>
                <c:pt idx="17">
                  <c:v>531934</c:v>
                </c:pt>
                <c:pt idx="18">
                  <c:v>531250.5</c:v>
                </c:pt>
                <c:pt idx="19">
                  <c:v>510185.6</c:v>
                </c:pt>
              </c:numCache>
            </c:numRef>
          </c:yVal>
          <c:smooth val="0"/>
          <c:extLst>
            <c:ext xmlns:c16="http://schemas.microsoft.com/office/drawing/2014/chart" uri="{C3380CC4-5D6E-409C-BE32-E72D297353CC}">
              <c16:uniqueId val="{00000001-D416-4E9F-BB02-47F3CF4AE1D1}"/>
            </c:ext>
          </c:extLst>
        </c:ser>
        <c:dLbls>
          <c:showLegendKey val="0"/>
          <c:showVal val="0"/>
          <c:showCatName val="0"/>
          <c:showSerName val="0"/>
          <c:showPercent val="0"/>
          <c:showBubbleSize val="0"/>
        </c:dLbls>
        <c:axId val="671449984"/>
        <c:axId val="671447688"/>
      </c:scatterChart>
      <c:valAx>
        <c:axId val="671449984"/>
        <c:scaling>
          <c:orientation val="minMax"/>
          <c:max val="240"/>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US"/>
                  <a:t>Core Num</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671447688"/>
        <c:crosses val="autoZero"/>
        <c:crossBetween val="midCat"/>
        <c:majorUnit val="8"/>
        <c:minorUnit val="8"/>
      </c:valAx>
      <c:valAx>
        <c:axId val="671447688"/>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US" dirty="0"/>
                  <a:t> b/w (MB/s)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0" sourceLinked="0"/>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1000" b="0" i="0" u="none" strike="noStrike" kern="1200" baseline="0">
                <a:solidFill>
                  <a:schemeClr val="tx2"/>
                </a:solidFill>
                <a:latin typeface="+mn-lt"/>
                <a:ea typeface="+mn-ea"/>
                <a:cs typeface="+mn-cs"/>
              </a:defRPr>
            </a:pPr>
            <a:endParaRPr lang="en-US"/>
          </a:p>
        </c:txPr>
        <c:crossAx val="671449984"/>
        <c:crosses val="autoZero"/>
        <c:crossBetween val="midCat"/>
      </c:valAx>
      <c:spPr>
        <a:noFill/>
        <a:ln>
          <a:noFill/>
        </a:ln>
        <a:effectLst/>
      </c:spPr>
    </c:plotArea>
    <c:legend>
      <c:legendPos val="b"/>
      <c:layout>
        <c:manualLayout>
          <c:xMode val="edge"/>
          <c:yMode val="edge"/>
          <c:x val="0.63175351912719568"/>
          <c:y val="0.91584367885169837"/>
          <c:w val="0.27777271415048777"/>
          <c:h val="5.3941132254439791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2">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1197" kern="1200"/>
  </cs:valueAxis>
  <cs:wall>
    <cs:lnRef idx="0"/>
    <cs:fillRef idx="0"/>
    <cs:effectRef idx="0"/>
    <cs:fontRef idx="minor">
      <a:schemeClr val="tx2"/>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2-05-23T22:19:38.358" idx="1">
    <p:pos x="7177" y="829"/>
    <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553E8-0470-1349-956C-3CB1869458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A67CBD2-00E1-E94C-B4F0-37C39C209DC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Footer Placeholder 3">
            <a:extLst>
              <a:ext uri="{FF2B5EF4-FFF2-40B4-BE49-F238E27FC236}">
                <a16:creationId xmlns:a16="http://schemas.microsoft.com/office/drawing/2014/main" id="{447C31E5-3BC8-F849-AC60-6FCBD80D55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101290B-DD02-C147-B1CC-37C02F331D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DCDB93-7126-8142-8B95-E87AEC48376D}" type="slidenum">
              <a:rPr lang="en-US" smtClean="0"/>
              <a:t>‹#›</a:t>
            </a:fld>
            <a:endParaRPr lang="en-US"/>
          </a:p>
        </p:txBody>
      </p:sp>
    </p:spTree>
    <p:extLst>
      <p:ext uri="{BB962C8B-B14F-4D97-AF65-F5344CB8AC3E}">
        <p14:creationId xmlns:p14="http://schemas.microsoft.com/office/powerpoint/2010/main" val="20562277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55" name="Shape 1055"/>
          <p:cNvSpPr>
            <a:spLocks noGrp="1" noRot="1" noChangeAspect="1"/>
          </p:cNvSpPr>
          <p:nvPr>
            <p:ph type="sldImg"/>
          </p:nvPr>
        </p:nvSpPr>
        <p:spPr>
          <a:xfrm>
            <a:off x="381000" y="685800"/>
            <a:ext cx="6096000" cy="3429000"/>
          </a:xfrm>
          <a:prstGeom prst="rect">
            <a:avLst/>
          </a:prstGeom>
        </p:spPr>
        <p:txBody>
          <a:bodyPr/>
          <a:lstStyle/>
          <a:p>
            <a:endParaRPr/>
          </a:p>
        </p:txBody>
      </p:sp>
      <p:sp>
        <p:nvSpPr>
          <p:cNvPr id="1056" name="Shape 105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hf hdr="0" ftr="0" dt="0"/>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3F07A66-444F-4362-8592-1B443E65FA33}"/>
              </a:ext>
            </a:extLst>
          </p:cNvPr>
          <p:cNvSpPr>
            <a:spLocks noGrp="1"/>
          </p:cNvSpPr>
          <p:nvPr>
            <p:ph type="sldNum" sz="quarter" idx="429496729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61C8689-8455-3546-ADF9-3B7273760F66}" type="slidenum">
              <a:rPr kumimoji="0" lang="en-US" sz="1200" b="0" i="0" u="none" strike="noStrike" kern="1200" cap="none" spc="0" normalizeH="0" baseline="0" noProof="0" smtClean="0">
                <a:ln>
                  <a:noFill/>
                </a:ln>
                <a:solidFill>
                  <a:prstClr val="black"/>
                </a:solidFill>
                <a:effectLst/>
                <a:uLnTx/>
                <a:uFillTx/>
                <a:latin typeface="Intel Cle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Intel Clear"/>
              <a:ea typeface="+mn-ea"/>
              <a:cs typeface="+mn-cs"/>
            </a:endParaRPr>
          </a:p>
        </p:txBody>
      </p:sp>
    </p:spTree>
    <p:extLst>
      <p:ext uri="{BB962C8B-B14F-4D97-AF65-F5344CB8AC3E}">
        <p14:creationId xmlns:p14="http://schemas.microsoft.com/office/powerpoint/2010/main" val="3121989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2438338">
              <a:lnSpc>
                <a:spcPct val="100000"/>
              </a:lnSpc>
              <a:spcBef>
                <a:spcPts val="0"/>
              </a:spcBef>
            </a:pPr>
            <a:endParaRPr lang="en-US" altLang="zh-CN" sz="1100" dirty="0">
              <a:solidFill>
                <a:schemeClr val="accent1"/>
              </a:solidFill>
            </a:endParaRPr>
          </a:p>
          <a:p>
            <a:pPr defTabSz="2438338">
              <a:lnSpc>
                <a:spcPct val="100000"/>
              </a:lnSpc>
              <a:spcBef>
                <a:spcPts val="0"/>
              </a:spcBef>
            </a:pPr>
            <a:r>
              <a:rPr lang="en-US" altLang="zh-CN" sz="1100" dirty="0">
                <a:solidFill>
                  <a:schemeClr val="accent1"/>
                </a:solidFill>
              </a:rPr>
              <a:t>Read : Write = 3 : 1  from memory controller’s view means  Read : Write = 2 : 1  from applications’ point of view. Since </a:t>
            </a:r>
            <a:r>
              <a:rPr lang="en-US" altLang="zh-CN" sz="1100" b="1" dirty="0">
                <a:solidFill>
                  <a:schemeClr val="accent1"/>
                </a:solidFill>
              </a:rPr>
              <a:t>store instruction = 1 Read(read ownership) + 1 Write</a:t>
            </a:r>
          </a:p>
          <a:p>
            <a:pPr marL="0" marR="0" indent="0" algn="l" eaLnBrk="1" fontAlgn="b" latinLnBrk="0" hangingPunct="1">
              <a:spcBef>
                <a:spcPts val="0"/>
              </a:spcBef>
              <a:spcAft>
                <a:spcPts val="0"/>
              </a:spcAft>
            </a:pPr>
            <a:r>
              <a:rPr lang="en-US" sz="1800" b="0" i="0" u="none" strike="noStrike" spc="0" baseline="0" dirty="0" err="1">
                <a:ln>
                  <a:noFill/>
                </a:ln>
                <a:solidFill>
                  <a:srgbClr val="0068B5"/>
                </a:solidFill>
                <a:effectLst/>
                <a:latin typeface="Intel Clear" panose="020B0604020203020204" pitchFamily="34" charset="0"/>
                <a:ea typeface="Helvetica Neue"/>
                <a:cs typeface="Helvetica Neue"/>
              </a:rPr>
              <a:t>metric_memory</a:t>
            </a:r>
            <a:r>
              <a:rPr lang="en-US" sz="1800" b="0" i="0" u="none" strike="noStrike" spc="0" baseline="0" dirty="0">
                <a:ln>
                  <a:noFill/>
                </a:ln>
                <a:solidFill>
                  <a:srgbClr val="0068B5"/>
                </a:solidFill>
                <a:effectLst/>
                <a:latin typeface="Intel Clear" panose="020B0604020203020204" pitchFamily="34" charset="0"/>
                <a:ea typeface="Helvetica Neue"/>
                <a:cs typeface="Helvetica Neue"/>
              </a:rPr>
              <a:t> bandwidth read (MB/sec)</a:t>
            </a:r>
            <a:endParaRPr lang="en-US" sz="1800" b="0" i="0" u="none" strike="noStrike" dirty="0">
              <a:effectLst/>
              <a:latin typeface="Arial" panose="020B0604020202020204" pitchFamily="34" charset="0"/>
            </a:endParaRPr>
          </a:p>
          <a:p>
            <a:pPr marL="0" marR="0" indent="0" algn="r" eaLnBrk="1" fontAlgn="b" latinLnBrk="0" hangingPunct="1">
              <a:spcBef>
                <a:spcPts val="0"/>
              </a:spcBef>
              <a:spcAft>
                <a:spcPts val="0"/>
              </a:spcAft>
            </a:pPr>
            <a:r>
              <a:rPr lang="en-US" sz="1800" b="0" i="0" u="none" strike="noStrike" spc="0" baseline="0" dirty="0">
                <a:ln>
                  <a:noFill/>
                </a:ln>
                <a:solidFill>
                  <a:srgbClr val="0068B5"/>
                </a:solidFill>
                <a:effectLst/>
                <a:latin typeface="Intel Clear" panose="020B0604020203020204" pitchFamily="34" charset="0"/>
                <a:ea typeface="Helvetica Neue"/>
                <a:cs typeface="Helvetica Neue"/>
              </a:rPr>
              <a:t>146,464.3075</a:t>
            </a:r>
            <a:endParaRPr lang="en-US" sz="1800" b="0" i="0" u="none" strike="noStrike" dirty="0">
              <a:effectLst/>
              <a:latin typeface="Arial" panose="020B0604020202020204" pitchFamily="34" charset="0"/>
            </a:endParaRPr>
          </a:p>
          <a:p>
            <a:pPr marL="0" marR="0" indent="0" algn="l" eaLnBrk="1" fontAlgn="b" latinLnBrk="0" hangingPunct="1">
              <a:spcBef>
                <a:spcPts val="0"/>
              </a:spcBef>
              <a:spcAft>
                <a:spcPts val="0"/>
              </a:spcAft>
            </a:pPr>
            <a:r>
              <a:rPr lang="en-US" sz="1800" b="0" i="0" u="none" strike="noStrike" spc="0" baseline="0" dirty="0" err="1">
                <a:ln>
                  <a:noFill/>
                </a:ln>
                <a:solidFill>
                  <a:srgbClr val="0068B5"/>
                </a:solidFill>
                <a:effectLst/>
                <a:latin typeface="Intel Clear" panose="020B0604020203020204" pitchFamily="34" charset="0"/>
                <a:ea typeface="Helvetica Neue"/>
                <a:cs typeface="Helvetica Neue"/>
              </a:rPr>
              <a:t>metric_memory</a:t>
            </a:r>
            <a:r>
              <a:rPr lang="en-US" sz="1800" b="0" i="0" u="none" strike="noStrike" spc="0" baseline="0" dirty="0">
                <a:ln>
                  <a:noFill/>
                </a:ln>
                <a:solidFill>
                  <a:srgbClr val="0068B5"/>
                </a:solidFill>
                <a:effectLst/>
                <a:latin typeface="Intel Clear" panose="020B0604020203020204" pitchFamily="34" charset="0"/>
                <a:ea typeface="Helvetica Neue"/>
                <a:cs typeface="Helvetica Neue"/>
              </a:rPr>
              <a:t> bandwidth write (MB/sec)</a:t>
            </a:r>
            <a:endParaRPr lang="en-US" sz="1800" b="0" i="0" u="none" strike="noStrike" dirty="0">
              <a:effectLst/>
              <a:latin typeface="Arial" panose="020B0604020202020204" pitchFamily="34" charset="0"/>
            </a:endParaRPr>
          </a:p>
          <a:p>
            <a:pPr marL="0" marR="0" indent="0" algn="r" eaLnBrk="1" fontAlgn="b" latinLnBrk="0" hangingPunct="1">
              <a:spcBef>
                <a:spcPts val="0"/>
              </a:spcBef>
              <a:spcAft>
                <a:spcPts val="0"/>
              </a:spcAft>
            </a:pPr>
            <a:r>
              <a:rPr lang="en-US" sz="1800" b="0" i="0" u="none" strike="noStrike" spc="0" baseline="0" dirty="0">
                <a:ln>
                  <a:noFill/>
                </a:ln>
                <a:solidFill>
                  <a:srgbClr val="0068B5"/>
                </a:solidFill>
                <a:effectLst/>
                <a:latin typeface="Intel Clear" panose="020B0604020203020204" pitchFamily="34" charset="0"/>
                <a:ea typeface="Helvetica Neue"/>
                <a:cs typeface="Helvetica Neue"/>
              </a:rPr>
              <a:t>48,873.9343</a:t>
            </a:r>
            <a:endParaRPr lang="en-US" sz="1800" b="0" i="0" u="none" strike="noStrike" dirty="0">
              <a:effectLst/>
              <a:latin typeface="Arial" panose="020B0604020202020204" pitchFamily="34" charset="0"/>
            </a:endParaRPr>
          </a:p>
          <a:p>
            <a:pPr marL="0" marR="0" indent="0" algn="l" eaLnBrk="1" fontAlgn="b" latinLnBrk="0" hangingPunct="1">
              <a:spcBef>
                <a:spcPts val="0"/>
              </a:spcBef>
              <a:spcAft>
                <a:spcPts val="0"/>
              </a:spcAft>
            </a:pPr>
            <a:r>
              <a:rPr lang="en-US" sz="1800" b="0" i="0" u="none" strike="noStrike" spc="0" baseline="0" dirty="0">
                <a:ln>
                  <a:noFill/>
                </a:ln>
                <a:solidFill>
                  <a:srgbClr val="0068B5"/>
                </a:solidFill>
                <a:effectLst/>
                <a:latin typeface="Intel Clear" panose="020B0604020203020204" pitchFamily="34" charset="0"/>
                <a:ea typeface="Helvetica Neue"/>
                <a:cs typeface="Helvetica Neue"/>
              </a:rPr>
              <a:t>(Memory controller view) Read/Write Ratio</a:t>
            </a:r>
            <a:endParaRPr lang="en-US" sz="1800" b="0" i="0" u="none" strike="noStrike" dirty="0">
              <a:effectLst/>
              <a:latin typeface="Arial" panose="020B0604020202020204" pitchFamily="34" charset="0"/>
            </a:endParaRPr>
          </a:p>
          <a:p>
            <a:pPr marL="0" marR="0" indent="0" algn="r" eaLnBrk="1" fontAlgn="b" latinLnBrk="0" hangingPunct="1">
              <a:spcBef>
                <a:spcPts val="0"/>
              </a:spcBef>
              <a:spcAft>
                <a:spcPts val="0"/>
              </a:spcAft>
            </a:pPr>
            <a:r>
              <a:rPr lang="en-US" sz="1800" b="0" i="0" u="none" strike="noStrike" spc="0" baseline="0" dirty="0">
                <a:ln>
                  <a:noFill/>
                </a:ln>
                <a:solidFill>
                  <a:srgbClr val="0068B5"/>
                </a:solidFill>
                <a:effectLst/>
                <a:latin typeface="Intel Clear" panose="020B0604020203020204" pitchFamily="34" charset="0"/>
                <a:ea typeface="Helvetica Neue"/>
                <a:cs typeface="Helvetica Neue"/>
              </a:rPr>
              <a:t>3/1</a:t>
            </a:r>
            <a:endParaRPr lang="en-US" sz="1800" b="0" i="0" u="none" strike="noStrike" dirty="0">
              <a:effectLst/>
              <a:latin typeface="Arial" panose="020B0604020202020204" pitchFamily="34" charset="0"/>
            </a:endParaRPr>
          </a:p>
          <a:p>
            <a:pPr defTabSz="2438338">
              <a:lnSpc>
                <a:spcPct val="100000"/>
              </a:lnSpc>
              <a:spcBef>
                <a:spcPts val="0"/>
              </a:spcBef>
            </a:pPr>
            <a:endParaRPr lang="en-US" altLang="zh-CN" sz="1100" b="1" dirty="0">
              <a:solidFill>
                <a:schemeClr val="accent1"/>
              </a:solidFill>
            </a:endParaRPr>
          </a:p>
          <a:p>
            <a:pPr defTabSz="2438338">
              <a:lnSpc>
                <a:spcPct val="100000"/>
              </a:lnSpc>
              <a:spcBef>
                <a:spcPts val="0"/>
              </a:spcBef>
            </a:pPr>
            <a:endParaRPr lang="en-US" altLang="zh-CN" sz="1100" b="1" dirty="0">
              <a:solidFill>
                <a:schemeClr val="accent1"/>
              </a:solidFill>
            </a:endParaRPr>
          </a:p>
          <a:p>
            <a:pPr defTabSz="2438338">
              <a:lnSpc>
                <a:spcPct val="100000"/>
              </a:lnSpc>
              <a:spcBef>
                <a:spcPts val="0"/>
              </a:spcBef>
            </a:pPr>
            <a:endParaRPr lang="en-US" altLang="zh-CN" sz="1100" b="1" dirty="0">
              <a:solidFill>
                <a:schemeClr val="accent1"/>
              </a:solidFill>
            </a:endParaRPr>
          </a:p>
          <a:p>
            <a:pPr defTabSz="2438338">
              <a:lnSpc>
                <a:spcPct val="100000"/>
              </a:lnSpc>
              <a:spcBef>
                <a:spcPts val="0"/>
              </a:spcBef>
            </a:pPr>
            <a:endParaRPr lang="en-US" altLang="zh-CN" sz="1100" b="1" dirty="0">
              <a:solidFill>
                <a:schemeClr val="accent1"/>
              </a:solidFill>
            </a:endParaRPr>
          </a:p>
          <a:p>
            <a:endParaRPr lang="en-US" dirty="0"/>
          </a:p>
        </p:txBody>
      </p:sp>
    </p:spTree>
    <p:extLst>
      <p:ext uri="{BB962C8B-B14F-4D97-AF65-F5344CB8AC3E}">
        <p14:creationId xmlns:p14="http://schemas.microsoft.com/office/powerpoint/2010/main" val="575703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10202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22856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lue A">
    <p:bg>
      <p:bgPr>
        <a:solidFill>
          <a:schemeClr val="tx1"/>
        </a:solidFill>
        <a:effectLst/>
      </p:bgPr>
    </p:bg>
    <p:spTree>
      <p:nvGrpSpPr>
        <p:cNvPr id="1" name=""/>
        <p:cNvGrpSpPr/>
        <p:nvPr/>
      </p:nvGrpSpPr>
      <p:grpSpPr>
        <a:xfrm>
          <a:off x="0" y="0"/>
          <a:ext cx="0" cy="0"/>
          <a:chOff x="0" y="0"/>
          <a:chExt cx="0" cy="0"/>
        </a:xfrm>
      </p:grpSpPr>
      <p:sp>
        <p:nvSpPr>
          <p:cNvPr id="74" name="Rectangle"/>
          <p:cNvSpPr/>
          <p:nvPr/>
        </p:nvSpPr>
        <p:spPr>
          <a:xfrm>
            <a:off x="1469360" y="0"/>
            <a:ext cx="3430768" cy="53931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0" name="Square"/>
          <p:cNvSpPr/>
          <p:nvPr/>
        </p:nvSpPr>
        <p:spPr>
          <a:xfrm>
            <a:off x="861107" y="5390896"/>
            <a:ext cx="607299" cy="607299"/>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1" name="Rectangle"/>
          <p:cNvSpPr/>
          <p:nvPr/>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2" name="Square"/>
          <p:cNvSpPr/>
          <p:nvPr/>
        </p:nvSpPr>
        <p:spPr>
          <a:xfrm>
            <a:off x="861107" y="4952474"/>
            <a:ext cx="157461" cy="1574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31" name="Title Text">
            <a:extLst>
              <a:ext uri="{FF2B5EF4-FFF2-40B4-BE49-F238E27FC236}">
                <a16:creationId xmlns:a16="http://schemas.microsoft.com/office/drawing/2014/main" id="{89FD31ED-4225-F549-987B-028F84979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Autofit/>
          </a:bodyPr>
          <a:lstStyle>
            <a:lvl1pPr>
              <a:defRPr sz="7500">
                <a:solidFill>
                  <a:schemeClr val="tx1"/>
                </a:solidFill>
              </a:defRPr>
            </a:lvl1pPr>
          </a:lstStyle>
          <a:p>
            <a:r>
              <a:rPr lang="en-US"/>
              <a:t>75 </a:t>
            </a:r>
            <a:r>
              <a:rPr lang="en-US" err="1"/>
              <a:t>pt</a:t>
            </a:r>
            <a:r>
              <a:rPr lang="en-US"/>
              <a:t> Intel Clear Light</a:t>
            </a:r>
            <a:endParaRPr/>
          </a:p>
        </p:txBody>
      </p:sp>
      <p:sp>
        <p:nvSpPr>
          <p:cNvPr id="17" name="Text Placeholder 2">
            <a:extLst>
              <a:ext uri="{FF2B5EF4-FFF2-40B4-BE49-F238E27FC236}">
                <a16:creationId xmlns:a16="http://schemas.microsoft.com/office/drawing/2014/main" id="{75379059-B28C-483A-9CD1-B3EB81874AEC}"/>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rgbClr val="00C7FD"/>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16pt Intel Clear Bold Intro:</a:t>
            </a:r>
          </a:p>
        </p:txBody>
      </p:sp>
      <p:sp>
        <p:nvSpPr>
          <p:cNvPr id="18" name="Text Placeholder 6">
            <a:extLst>
              <a:ext uri="{FF2B5EF4-FFF2-40B4-BE49-F238E27FC236}">
                <a16:creationId xmlns:a16="http://schemas.microsoft.com/office/drawing/2014/main" id="{BEFC1083-9176-4B55-B8AB-9F31A213ED26}"/>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tx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18pt Intel Clear Subhead, Date, Etc.</a:t>
            </a:r>
          </a:p>
        </p:txBody>
      </p:sp>
      <p:grpSp>
        <p:nvGrpSpPr>
          <p:cNvPr id="9" name="Group 8">
            <a:extLst>
              <a:ext uri="{FF2B5EF4-FFF2-40B4-BE49-F238E27FC236}">
                <a16:creationId xmlns:a16="http://schemas.microsoft.com/office/drawing/2014/main" id="{698DF977-78B3-4C00-9E43-1223CD667932}"/>
              </a:ext>
            </a:extLst>
          </p:cNvPr>
          <p:cNvGrpSpPr/>
          <p:nvPr userDrawn="1"/>
        </p:nvGrpSpPr>
        <p:grpSpPr>
          <a:xfrm>
            <a:off x="1468406" y="5995719"/>
            <a:ext cx="1059754" cy="396801"/>
            <a:chOff x="1314450" y="6391094"/>
            <a:chExt cx="1123377" cy="420623"/>
          </a:xfrm>
        </p:grpSpPr>
        <p:sp>
          <p:nvSpPr>
            <p:cNvPr id="5" name="Freeform: Shape 4">
              <a:extLst>
                <a:ext uri="{FF2B5EF4-FFF2-40B4-BE49-F238E27FC236}">
                  <a16:creationId xmlns:a16="http://schemas.microsoft.com/office/drawing/2014/main" id="{78F73C8D-05B1-4270-85FA-B1FD37A25A06}"/>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FC6580CA-6E37-4F04-8FAD-D6491FEE8CE6}"/>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C614C49-972F-498A-9654-844CECF9AF64}"/>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922EBBE0-933B-4A65-BAAC-DC5972E3F9A4}"/>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67968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Full Page Pictur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AAD9210-5064-4050-9368-9292054D59F4}"/>
              </a:ext>
            </a:extLst>
          </p:cNvPr>
          <p:cNvSpPr>
            <a:spLocks noGrp="1"/>
          </p:cNvSpPr>
          <p:nvPr>
            <p:ph type="pic" sz="quarter" idx="10"/>
          </p:nvPr>
        </p:nvSpPr>
        <p:spPr>
          <a:xfrm>
            <a:off x="-11286" y="0"/>
            <a:ext cx="11744325" cy="6401797"/>
          </a:xfrm>
          <a:noFill/>
        </p:spPr>
        <p:txBody>
          <a:bodyPr/>
          <a:lstStyle/>
          <a:p>
            <a:r>
              <a:rPr lang="en-US"/>
              <a:t>Click icon to add picture</a:t>
            </a:r>
          </a:p>
        </p:txBody>
      </p:sp>
      <p:sp>
        <p:nvSpPr>
          <p:cNvPr id="11" name="Title Text">
            <a:extLst>
              <a:ext uri="{FF2B5EF4-FFF2-40B4-BE49-F238E27FC236}">
                <a16:creationId xmlns:a16="http://schemas.microsoft.com/office/drawing/2014/main" id="{14AFAB66-6BED-5D47-B26F-D9C8808F3A18}"/>
              </a:ext>
            </a:extLst>
          </p:cNvPr>
          <p:cNvSpPr txBox="1">
            <a:spLocks noGrp="1"/>
          </p:cNvSpPr>
          <p:nvPr>
            <p:ph type="title" hasCustomPrompt="1"/>
          </p:nvPr>
        </p:nvSpPr>
        <p:spPr>
          <a:xfrm>
            <a:off x="571500" y="571500"/>
            <a:ext cx="11010899" cy="8763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rmAutofit/>
          </a:bodyPr>
          <a:lstStyle>
            <a:lvl1pPr>
              <a:defRPr sz="4000">
                <a:solidFill>
                  <a:schemeClr val="tx1"/>
                </a:solidFill>
              </a:defRPr>
            </a:lvl1pPr>
          </a:lstStyle>
          <a:p>
            <a:r>
              <a:rPr lang="en-US"/>
              <a:t>Full page Image, Delete Title if Necessary</a:t>
            </a:r>
          </a:p>
        </p:txBody>
      </p:sp>
    </p:spTree>
    <p:extLst>
      <p:ext uri="{BB962C8B-B14F-4D97-AF65-F5344CB8AC3E}">
        <p14:creationId xmlns:p14="http://schemas.microsoft.com/office/powerpoint/2010/main" val="498565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Quote">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rmAutofit/>
          </a:bodyPr>
          <a:lstStyle>
            <a:lvl1pPr>
              <a:defRPr sz="4000">
                <a:solidFill>
                  <a:schemeClr val="tx1"/>
                </a:solidFill>
              </a:defRPr>
            </a:lvl1pPr>
          </a:lstStyle>
          <a:p>
            <a:r>
              <a:rPr lang="en-US"/>
              <a:t>40pt Intel Clear Light Text Goes Here</a:t>
            </a:r>
          </a:p>
        </p:txBody>
      </p:sp>
      <p:sp>
        <p:nvSpPr>
          <p:cNvPr id="3" name="Text Placeholder 2">
            <a:extLst>
              <a:ext uri="{FF2B5EF4-FFF2-40B4-BE49-F238E27FC236}">
                <a16:creationId xmlns:a16="http://schemas.microsoft.com/office/drawing/2014/main" id="{EBF36A7C-A787-47EC-ACD5-77F3FD6AFB8D}"/>
              </a:ext>
            </a:extLst>
          </p:cNvPr>
          <p:cNvSpPr>
            <a:spLocks noGrp="1"/>
          </p:cNvSpPr>
          <p:nvPr>
            <p:ph type="body" sz="quarter" idx="10"/>
          </p:nvPr>
        </p:nvSpPr>
        <p:spPr>
          <a:xfrm>
            <a:off x="571500" y="1592529"/>
            <a:ext cx="11010900" cy="3727184"/>
          </a:xfrm>
        </p:spPr>
        <p:txBody>
          <a:bodyPr>
            <a:normAutofit/>
          </a:bodyPr>
          <a:lstStyle>
            <a:lvl1pPr marL="0" indent="0">
              <a:buNone/>
              <a:defRPr sz="6000">
                <a:solidFill>
                  <a:schemeClr val="tx1"/>
                </a:solidFill>
              </a:defRPr>
            </a:lvl1pPr>
          </a:lstStyle>
          <a:p>
            <a:pPr lvl="0"/>
            <a:r>
              <a:rPr lang="en-US"/>
              <a:t>Click to edit Master text styles</a:t>
            </a:r>
          </a:p>
        </p:txBody>
      </p:sp>
      <p:sp>
        <p:nvSpPr>
          <p:cNvPr id="9" name="Text Placeholder 3">
            <a:extLst>
              <a:ext uri="{FF2B5EF4-FFF2-40B4-BE49-F238E27FC236}">
                <a16:creationId xmlns:a16="http://schemas.microsoft.com/office/drawing/2014/main" id="{4E196E31-7238-4049-821C-D94FDEAEDC56}"/>
              </a:ext>
            </a:extLst>
          </p:cNvPr>
          <p:cNvSpPr>
            <a:spLocks noGrp="1"/>
          </p:cNvSpPr>
          <p:nvPr>
            <p:ph type="body" sz="quarter" idx="29"/>
          </p:nvPr>
        </p:nvSpPr>
        <p:spPr>
          <a:xfrm>
            <a:off x="571500" y="5461818"/>
            <a:ext cx="11022013" cy="438150"/>
          </a:xfrm>
        </p:spPr>
        <p:txBody>
          <a:bodyPr/>
          <a:lstStyle>
            <a:lvl1pPr marL="0" indent="0">
              <a:buNone/>
              <a:defRPr>
                <a:solidFill>
                  <a:schemeClr val="accent2"/>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985169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hart Examp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7759918-59AA-4DFC-90DA-60CD5B2BD6B8}"/>
              </a:ext>
            </a:extLst>
          </p:cNvPr>
          <p:cNvSpPr/>
          <p:nvPr userDrawn="1"/>
        </p:nvSpPr>
        <p:spPr>
          <a:xfrm>
            <a:off x="0" y="6407451"/>
            <a:ext cx="11736987" cy="450549"/>
          </a:xfrm>
          <a:prstGeom prst="rect">
            <a:avLst/>
          </a:prstGeom>
          <a:solidFill>
            <a:schemeClr val="bg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6" name="Square">
            <a:extLst>
              <a:ext uri="{FF2B5EF4-FFF2-40B4-BE49-F238E27FC236}">
                <a16:creationId xmlns:a16="http://schemas.microsoft.com/office/drawing/2014/main" id="{D4662ED0-432E-6C48-8B26-9A21EDA54E68}"/>
              </a:ext>
            </a:extLst>
          </p:cNvPr>
          <p:cNvSpPr/>
          <p:nvPr userDrawn="1"/>
        </p:nvSpPr>
        <p:spPr>
          <a:xfrm>
            <a:off x="11741697" y="6407185"/>
            <a:ext cx="450068" cy="450068"/>
          </a:xfrm>
          <a:prstGeom prst="rect">
            <a:avLst/>
          </a:prstGeom>
          <a:solidFill>
            <a:schemeClr val="accent1">
              <a:alpha val="50000"/>
            </a:schemeClr>
          </a:solidFill>
          <a:ln w="12700">
            <a:miter lim="400000"/>
          </a:ln>
        </p:spPr>
        <p:txBody>
          <a:bodyPr lIns="0" tIns="0" rIns="0" bIns="0" anchor="ctr"/>
          <a:lstStyle/>
          <a:p>
            <a:pPr defTabSz="412750">
              <a:defRPr sz="3200">
                <a:solidFill>
                  <a:srgbClr val="026FC5"/>
                </a:solidFill>
                <a:latin typeface="Helvetica Neue Medium"/>
                <a:ea typeface="Helvetica Neue Medium"/>
                <a:cs typeface="Helvetica Neue Medium"/>
                <a:sym typeface="Helvetica Neue Medium"/>
              </a:defRPr>
            </a:pPr>
            <a:endParaRPr sz="1600"/>
          </a:p>
        </p:txBody>
      </p:sp>
      <p:sp>
        <p:nvSpPr>
          <p:cNvPr id="29" name="TextBox 28">
            <a:extLst>
              <a:ext uri="{FF2B5EF4-FFF2-40B4-BE49-F238E27FC236}">
                <a16:creationId xmlns:a16="http://schemas.microsoft.com/office/drawing/2014/main" id="{EFDF4199-9905-E94D-9EEB-E7016E48C0FC}"/>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tx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chemeClr val="tx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rmAutofit/>
          </a:bodyPr>
          <a:lstStyle>
            <a:lvl1pPr>
              <a:defRPr sz="4000">
                <a:solidFill>
                  <a:schemeClr val="tx1"/>
                </a:solidFill>
              </a:defRPr>
            </a:lvl1pPr>
          </a:lstStyle>
          <a:p>
            <a:r>
              <a:rPr lang="en-US"/>
              <a:t>40pt Intel Clear Light Text Goes Here</a:t>
            </a:r>
          </a:p>
        </p:txBody>
      </p:sp>
      <p:sp>
        <p:nvSpPr>
          <p:cNvPr id="3" name="Text Placeholder 2">
            <a:extLst>
              <a:ext uri="{FF2B5EF4-FFF2-40B4-BE49-F238E27FC236}">
                <a16:creationId xmlns:a16="http://schemas.microsoft.com/office/drawing/2014/main" id="{EBF36A7C-A787-47EC-ACD5-77F3FD6AFB8D}"/>
              </a:ext>
            </a:extLst>
          </p:cNvPr>
          <p:cNvSpPr>
            <a:spLocks noGrp="1"/>
          </p:cNvSpPr>
          <p:nvPr>
            <p:ph type="body" sz="quarter" idx="10"/>
          </p:nvPr>
        </p:nvSpPr>
        <p:spPr>
          <a:xfrm>
            <a:off x="571500" y="1599816"/>
            <a:ext cx="11010900" cy="3719897"/>
          </a:xfrm>
        </p:spPr>
        <p:txBody>
          <a:bodyPr>
            <a:normAutofit/>
          </a:bodyPr>
          <a:lstStyle>
            <a:lvl1pPr marL="0" indent="0">
              <a:buNone/>
              <a:defRPr sz="6000">
                <a:solidFill>
                  <a:schemeClr val="tx1"/>
                </a:solidFill>
              </a:defRPr>
            </a:lvl1pPr>
          </a:lstStyle>
          <a:p>
            <a:pPr lvl="0"/>
            <a:r>
              <a:rPr lang="en-US"/>
              <a:t>Click to edit Master text styles</a:t>
            </a:r>
          </a:p>
        </p:txBody>
      </p:sp>
      <p:pic>
        <p:nvPicPr>
          <p:cNvPr id="11" name="Image" descr="Image">
            <a:extLst>
              <a:ext uri="{FF2B5EF4-FFF2-40B4-BE49-F238E27FC236}">
                <a16:creationId xmlns:a16="http://schemas.microsoft.com/office/drawing/2014/main" id="{B9FFF72B-62D2-4E22-9A98-EF3F6229F4AB}"/>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12" name="Rectangle 11">
            <a:extLst>
              <a:ext uri="{FF2B5EF4-FFF2-40B4-BE49-F238E27FC236}">
                <a16:creationId xmlns:a16="http://schemas.microsoft.com/office/drawing/2014/main" id="{EBD06FF7-C66A-4B8C-9693-1423A8337983}"/>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tx1"/>
                </a:solidFill>
              </a:rPr>
              <a:t>Intel Confidential</a:t>
            </a:r>
          </a:p>
        </p:txBody>
      </p:sp>
      <p:sp>
        <p:nvSpPr>
          <p:cNvPr id="14" name="Text Placeholder 3">
            <a:extLst>
              <a:ext uri="{FF2B5EF4-FFF2-40B4-BE49-F238E27FC236}">
                <a16:creationId xmlns:a16="http://schemas.microsoft.com/office/drawing/2014/main" id="{222ECF1F-2453-406E-AC0D-F6E6614ECF80}"/>
              </a:ext>
            </a:extLst>
          </p:cNvPr>
          <p:cNvSpPr>
            <a:spLocks noGrp="1"/>
          </p:cNvSpPr>
          <p:nvPr>
            <p:ph type="body" sz="quarter" idx="29"/>
          </p:nvPr>
        </p:nvSpPr>
        <p:spPr>
          <a:xfrm>
            <a:off x="571500" y="5476099"/>
            <a:ext cx="11022013" cy="438150"/>
          </a:xfrm>
        </p:spPr>
        <p:txBody>
          <a:bodyPr/>
          <a:lstStyle>
            <a:lvl1pPr marL="0" indent="0">
              <a:buNone/>
              <a:defRPr>
                <a:solidFill>
                  <a:schemeClr val="accent2"/>
                </a:solidFill>
                <a:latin typeface="+mn-lt"/>
              </a:defRPr>
            </a:lvl1pPr>
            <a:lvl2pPr marL="228600" indent="0">
              <a:buNone/>
              <a:defRPr/>
            </a:lvl2pPr>
          </a:lstStyle>
          <a:p>
            <a:pPr lvl="0"/>
            <a:r>
              <a:rPr lang="en-US"/>
              <a:t>Click to edit Master text styles</a:t>
            </a:r>
          </a:p>
        </p:txBody>
      </p:sp>
      <p:sp>
        <p:nvSpPr>
          <p:cNvPr id="17" name="Rectangle 16">
            <a:extLst>
              <a:ext uri="{FF2B5EF4-FFF2-40B4-BE49-F238E27FC236}">
                <a16:creationId xmlns:a16="http://schemas.microsoft.com/office/drawing/2014/main" id="{16C53A36-6661-45AA-8054-02BA7512E621}"/>
              </a:ext>
            </a:extLst>
          </p:cNvPr>
          <p:cNvSpPr/>
          <p:nvPr userDrawn="1"/>
        </p:nvSpPr>
        <p:spPr>
          <a:xfrm rot="5400000">
            <a:off x="8758537" y="2978453"/>
            <a:ext cx="6407450" cy="450549"/>
          </a:xfrm>
          <a:prstGeom prst="rect">
            <a:avLst/>
          </a:prstGeom>
          <a:solidFill>
            <a:schemeClr val="bg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659977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White">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56CA39C9-EAE4-4511-9CE8-BB4D4B47FC0C}"/>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chor="b" anchorCtr="0">
            <a:noAutofit/>
          </a:bodyPr>
          <a:lstStyle>
            <a:lvl1pPr>
              <a:defRPr sz="4800">
                <a:solidFill>
                  <a:schemeClr val="tx1"/>
                </a:solidFill>
              </a:defRPr>
            </a:lvl1pPr>
          </a:lstStyle>
          <a:p>
            <a:r>
              <a:rPr lang="en-US"/>
              <a:t>Section Break Text Goes Here</a:t>
            </a:r>
          </a:p>
        </p:txBody>
      </p:sp>
      <p:sp>
        <p:nvSpPr>
          <p:cNvPr id="8" name="Text Placeholder 3">
            <a:extLst>
              <a:ext uri="{FF2B5EF4-FFF2-40B4-BE49-F238E27FC236}">
                <a16:creationId xmlns:a16="http://schemas.microsoft.com/office/drawing/2014/main" id="{4B923F7B-306D-4D7E-9DB3-5B163B8D53FC}"/>
              </a:ext>
            </a:extLst>
          </p:cNvPr>
          <p:cNvSpPr>
            <a:spLocks noGrp="1"/>
          </p:cNvSpPr>
          <p:nvPr>
            <p:ph type="body" sz="quarter" idx="29"/>
          </p:nvPr>
        </p:nvSpPr>
        <p:spPr>
          <a:xfrm>
            <a:off x="571500" y="3939750"/>
            <a:ext cx="11022013" cy="438150"/>
          </a:xfrm>
        </p:spPr>
        <p:txBody>
          <a:bodyPr/>
          <a:lstStyle>
            <a:lvl1pPr marL="0" indent="0">
              <a:buNone/>
              <a:defRPr>
                <a:solidFill>
                  <a:schemeClr val="accent2"/>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66060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Break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8B5B8CD-DD94-44E8-9F69-C9075C2E0A93}"/>
              </a:ext>
            </a:extLst>
          </p:cNvPr>
          <p:cNvSpPr/>
          <p:nvPr userDrawn="1"/>
        </p:nvSpPr>
        <p:spPr>
          <a:xfrm>
            <a:off x="0" y="6407451"/>
            <a:ext cx="11736987" cy="450549"/>
          </a:xfrm>
          <a:prstGeom prst="rect">
            <a:avLst/>
          </a:prstGeom>
          <a:solidFill>
            <a:schemeClr val="bg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721"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5" name="TextBox 14">
            <a:extLst>
              <a:ext uri="{FF2B5EF4-FFF2-40B4-BE49-F238E27FC236}">
                <a16:creationId xmlns:a16="http://schemas.microsoft.com/office/drawing/2014/main" id="{3F655609-5439-9C4A-8F0D-9AB5A1AAC9A3}"/>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Rectangle 12">
            <a:extLst>
              <a:ext uri="{FF2B5EF4-FFF2-40B4-BE49-F238E27FC236}">
                <a16:creationId xmlns:a16="http://schemas.microsoft.com/office/drawing/2014/main" id="{ED4D76E8-466A-4C06-9261-BDE1AA914749}"/>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tx1"/>
                </a:solidFill>
              </a:rPr>
              <a:t>Intel Confidential</a:t>
            </a:r>
          </a:p>
        </p:txBody>
      </p:sp>
      <p:sp>
        <p:nvSpPr>
          <p:cNvPr id="16" name="Title Text">
            <a:extLst>
              <a:ext uri="{FF2B5EF4-FFF2-40B4-BE49-F238E27FC236}">
                <a16:creationId xmlns:a16="http://schemas.microsoft.com/office/drawing/2014/main" id="{38003A1C-51D1-4427-BFE8-8448E4C61D6B}"/>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chor="b" anchorCtr="0">
            <a:noAutofit/>
          </a:bodyPr>
          <a:lstStyle>
            <a:lvl1pPr>
              <a:defRPr sz="4800">
                <a:solidFill>
                  <a:schemeClr val="tx1"/>
                </a:solidFill>
              </a:defRPr>
            </a:lvl1pPr>
          </a:lstStyle>
          <a:p>
            <a:r>
              <a:rPr lang="en-US"/>
              <a:t>Section Break Text Goes Here</a:t>
            </a:r>
          </a:p>
        </p:txBody>
      </p:sp>
      <p:sp>
        <p:nvSpPr>
          <p:cNvPr id="10" name="Text Placeholder 3">
            <a:extLst>
              <a:ext uri="{FF2B5EF4-FFF2-40B4-BE49-F238E27FC236}">
                <a16:creationId xmlns:a16="http://schemas.microsoft.com/office/drawing/2014/main" id="{130F9DFC-5AE2-4BB1-822C-8EAEAE2CA5F2}"/>
              </a:ext>
            </a:extLst>
          </p:cNvPr>
          <p:cNvSpPr>
            <a:spLocks noGrp="1"/>
          </p:cNvSpPr>
          <p:nvPr>
            <p:ph type="body" sz="quarter" idx="29"/>
          </p:nvPr>
        </p:nvSpPr>
        <p:spPr>
          <a:xfrm>
            <a:off x="571500" y="3948942"/>
            <a:ext cx="11022013" cy="438150"/>
          </a:xfrm>
        </p:spPr>
        <p:txBody>
          <a:bodyPr/>
          <a:lstStyle>
            <a:lvl1pPr marL="0" indent="0">
              <a:buNone/>
              <a:defRPr>
                <a:solidFill>
                  <a:schemeClr val="accent2"/>
                </a:solidFill>
                <a:latin typeface="+mn-lt"/>
              </a:defRPr>
            </a:lvl1pPr>
            <a:lvl2pPr marL="228600" indent="0">
              <a:buNone/>
              <a:defRPr/>
            </a:lvl2pPr>
          </a:lstStyle>
          <a:p>
            <a:pPr lvl="0"/>
            <a:r>
              <a:rPr lang="en-US"/>
              <a:t>Click to edit Master text styles</a:t>
            </a:r>
          </a:p>
        </p:txBody>
      </p:sp>
      <p:sp>
        <p:nvSpPr>
          <p:cNvPr id="12" name="Rectangle 11">
            <a:extLst>
              <a:ext uri="{FF2B5EF4-FFF2-40B4-BE49-F238E27FC236}">
                <a16:creationId xmlns:a16="http://schemas.microsoft.com/office/drawing/2014/main" id="{F82519BB-51CE-4A9C-AFEF-514971F5D779}"/>
              </a:ext>
            </a:extLst>
          </p:cNvPr>
          <p:cNvSpPr/>
          <p:nvPr userDrawn="1"/>
        </p:nvSpPr>
        <p:spPr>
          <a:xfrm rot="5400000">
            <a:off x="8758537" y="2978453"/>
            <a:ext cx="6407450" cy="450549"/>
          </a:xfrm>
          <a:prstGeom prst="rect">
            <a:avLst/>
          </a:prstGeom>
          <a:solidFill>
            <a:schemeClr val="bg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11115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Light Blu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07A2BC2-9250-4B6C-8674-1CD30F0A349F}"/>
              </a:ext>
            </a:extLst>
          </p:cNvPr>
          <p:cNvSpPr/>
          <p:nvPr userDrawn="1"/>
        </p:nvSpPr>
        <p:spPr>
          <a:xfrm>
            <a:off x="0" y="6407451"/>
            <a:ext cx="11736987"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Rectangle 13">
            <a:extLst>
              <a:ext uri="{FF2B5EF4-FFF2-40B4-BE49-F238E27FC236}">
                <a16:creationId xmlns:a16="http://schemas.microsoft.com/office/drawing/2014/main" id="{FE22C60C-8CBC-40B8-ABEA-44BF775A3581}"/>
              </a:ext>
            </a:extLst>
          </p:cNvPr>
          <p:cNvSpPr/>
          <p:nvPr userDrawn="1"/>
        </p:nvSpPr>
        <p:spPr>
          <a:xfrm rot="5400000">
            <a:off x="8758537" y="2978453"/>
            <a:ext cx="6407450"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5" name="Rectangle 14">
            <a:extLst>
              <a:ext uri="{FF2B5EF4-FFF2-40B4-BE49-F238E27FC236}">
                <a16:creationId xmlns:a16="http://schemas.microsoft.com/office/drawing/2014/main" id="{68A864FA-3818-4931-B452-798F1E7F5A67}"/>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tx1"/>
                </a:solidFill>
              </a:rPr>
              <a:t>Intel Confidential</a:t>
            </a:r>
          </a:p>
        </p:txBody>
      </p:sp>
      <p:sp>
        <p:nvSpPr>
          <p:cNvPr id="17" name="Title Text">
            <a:extLst>
              <a:ext uri="{FF2B5EF4-FFF2-40B4-BE49-F238E27FC236}">
                <a16:creationId xmlns:a16="http://schemas.microsoft.com/office/drawing/2014/main" id="{5844F860-03F8-4657-A6E6-4E8919DD4FFF}"/>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chor="b" anchorCtr="0">
            <a:noAutofit/>
          </a:bodyPr>
          <a:lstStyle>
            <a:lvl1pPr>
              <a:defRPr sz="4800">
                <a:solidFill>
                  <a:schemeClr val="tx1"/>
                </a:solidFill>
              </a:defRPr>
            </a:lvl1pPr>
          </a:lstStyle>
          <a:p>
            <a:r>
              <a:rPr lang="en-US"/>
              <a:t>Section Break Text Goes Here</a:t>
            </a:r>
          </a:p>
        </p:txBody>
      </p:sp>
      <p:sp>
        <p:nvSpPr>
          <p:cNvPr id="11" name="Text Placeholder 3">
            <a:extLst>
              <a:ext uri="{FF2B5EF4-FFF2-40B4-BE49-F238E27FC236}">
                <a16:creationId xmlns:a16="http://schemas.microsoft.com/office/drawing/2014/main" id="{ADACC9CB-1B2F-42BF-8D9F-62EC595FEA6C}"/>
              </a:ext>
            </a:extLst>
          </p:cNvPr>
          <p:cNvSpPr>
            <a:spLocks noGrp="1"/>
          </p:cNvSpPr>
          <p:nvPr>
            <p:ph type="body" sz="quarter" idx="29"/>
          </p:nvPr>
        </p:nvSpPr>
        <p:spPr>
          <a:xfrm>
            <a:off x="571500" y="3964420"/>
            <a:ext cx="11022013" cy="438150"/>
          </a:xfrm>
        </p:spPr>
        <p:txBody>
          <a:bodyPr/>
          <a:lstStyle>
            <a:lvl1pPr marL="0" indent="0">
              <a:buNone/>
              <a:defRPr>
                <a:solidFill>
                  <a:schemeClr val="tx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69130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ub &amp; Content Blue">
    <p:spTree>
      <p:nvGrpSpPr>
        <p:cNvPr id="1" name=""/>
        <p:cNvGrpSpPr/>
        <p:nvPr/>
      </p:nvGrpSpPr>
      <p:grpSpPr>
        <a:xfrm>
          <a:off x="0" y="0"/>
          <a:ext cx="0" cy="0"/>
          <a:chOff x="0" y="0"/>
          <a:chExt cx="0" cy="0"/>
        </a:xfrm>
      </p:grpSpPr>
      <p:sp>
        <p:nvSpPr>
          <p:cNvPr id="21" name="Square">
            <a:extLst>
              <a:ext uri="{FF2B5EF4-FFF2-40B4-BE49-F238E27FC236}">
                <a16:creationId xmlns:a16="http://schemas.microsoft.com/office/drawing/2014/main" id="{4C58A6BF-BF0D-4749-B07B-7C0A27747D42}"/>
              </a:ext>
            </a:extLst>
          </p:cNvPr>
          <p:cNvSpPr/>
          <p:nvPr userDrawn="1"/>
        </p:nvSpPr>
        <p:spPr>
          <a:xfrm>
            <a:off x="11741697" y="6405280"/>
            <a:ext cx="450068" cy="450068"/>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697" name="Square"/>
          <p:cNvSpPr/>
          <p:nvPr/>
        </p:nvSpPr>
        <p:spPr>
          <a:xfrm>
            <a:off x="709974" y="2295859"/>
            <a:ext cx="318638" cy="318638"/>
          </a:xfrm>
          <a:prstGeom prst="rect">
            <a:avLst/>
          </a:prstGeom>
          <a:solidFill>
            <a:srgbClr val="00C7FD"/>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698" name="Square"/>
          <p:cNvSpPr/>
          <p:nvPr/>
        </p:nvSpPr>
        <p:spPr>
          <a:xfrm>
            <a:off x="536812" y="2122317"/>
            <a:ext cx="174318" cy="174318"/>
          </a:xfrm>
          <a:prstGeom prst="rect">
            <a:avLst/>
          </a:prstGeom>
          <a:solidFill>
            <a:srgbClr val="7BDE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99" name="Square"/>
          <p:cNvSpPr/>
          <p:nvPr/>
        </p:nvSpPr>
        <p:spPr>
          <a:xfrm>
            <a:off x="709974" y="2023075"/>
            <a:ext cx="98724" cy="98723"/>
          </a:xfrm>
          <a:prstGeom prst="rect">
            <a:avLst/>
          </a:prstGeom>
          <a:solidFill>
            <a:srgbClr val="B4F0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700" name="Rectangle"/>
          <p:cNvSpPr/>
          <p:nvPr/>
        </p:nvSpPr>
        <p:spPr>
          <a:xfrm>
            <a:off x="5814183" y="402558"/>
            <a:ext cx="5927511" cy="600347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705"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8" name="TextBox 17">
            <a:extLst>
              <a:ext uri="{FF2B5EF4-FFF2-40B4-BE49-F238E27FC236}">
                <a16:creationId xmlns:a16="http://schemas.microsoft.com/office/drawing/2014/main" id="{F5846515-4871-AA4D-B71A-1561CC2E370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Content Placeholder 2">
            <a:extLst>
              <a:ext uri="{FF2B5EF4-FFF2-40B4-BE49-F238E27FC236}">
                <a16:creationId xmlns:a16="http://schemas.microsoft.com/office/drawing/2014/main" id="{DFE89D76-523B-456C-9EE9-BC9CB964E5C3}"/>
              </a:ext>
            </a:extLst>
          </p:cNvPr>
          <p:cNvSpPr>
            <a:spLocks noGrp="1"/>
          </p:cNvSpPr>
          <p:nvPr>
            <p:ph sz="quarter" idx="27"/>
          </p:nvPr>
        </p:nvSpPr>
        <p:spPr>
          <a:xfrm>
            <a:off x="6394450" y="1974850"/>
            <a:ext cx="4852988" cy="37036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Rectangle 18">
            <a:extLst>
              <a:ext uri="{FF2B5EF4-FFF2-40B4-BE49-F238E27FC236}">
                <a16:creationId xmlns:a16="http://schemas.microsoft.com/office/drawing/2014/main" id="{D5D8740F-FED9-4D14-9DF3-3BA84ADF820C}"/>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tx1"/>
                </a:solidFill>
              </a:rPr>
              <a:t>Intel Confidential</a:t>
            </a:r>
          </a:p>
        </p:txBody>
      </p:sp>
      <p:sp>
        <p:nvSpPr>
          <p:cNvPr id="23" name="Title Text">
            <a:extLst>
              <a:ext uri="{FF2B5EF4-FFF2-40B4-BE49-F238E27FC236}">
                <a16:creationId xmlns:a16="http://schemas.microsoft.com/office/drawing/2014/main" id="{5F192548-45E5-4F50-A32B-E61F6CFA996F}"/>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chor="t" anchorCtr="0">
            <a:noAutofit/>
          </a:bodyPr>
          <a:lstStyle>
            <a:lvl1pPr>
              <a:defRPr sz="4000">
                <a:solidFill>
                  <a:schemeClr val="tx1"/>
                </a:solidFill>
              </a:defRPr>
            </a:lvl1pPr>
          </a:lstStyle>
          <a:p>
            <a:r>
              <a:rPr lang="en-US"/>
              <a:t>Title Text Goes Here</a:t>
            </a:r>
          </a:p>
        </p:txBody>
      </p:sp>
      <p:sp>
        <p:nvSpPr>
          <p:cNvPr id="14" name="Text Placeholder 3">
            <a:extLst>
              <a:ext uri="{FF2B5EF4-FFF2-40B4-BE49-F238E27FC236}">
                <a16:creationId xmlns:a16="http://schemas.microsoft.com/office/drawing/2014/main" id="{38703551-AC59-4BD9-8B3C-616B6DFB3DB4}"/>
              </a:ext>
            </a:extLst>
          </p:cNvPr>
          <p:cNvSpPr>
            <a:spLocks noGrp="1"/>
          </p:cNvSpPr>
          <p:nvPr>
            <p:ph type="body" sz="quarter" idx="29"/>
          </p:nvPr>
        </p:nvSpPr>
        <p:spPr>
          <a:xfrm>
            <a:off x="6394450" y="740229"/>
            <a:ext cx="4865211" cy="1078146"/>
          </a:xfrm>
        </p:spPr>
        <p:txBody>
          <a:bodyPr anchor="b" anchorCtr="0"/>
          <a:lstStyle>
            <a:lvl1pPr marL="0" indent="0">
              <a:buNone/>
              <a:defRPr>
                <a:solidFill>
                  <a:schemeClr val="tx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929401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ub &amp; Content Blue 2">
    <p:spTree>
      <p:nvGrpSpPr>
        <p:cNvPr id="1" name=""/>
        <p:cNvGrpSpPr/>
        <p:nvPr/>
      </p:nvGrpSpPr>
      <p:grpSpPr>
        <a:xfrm>
          <a:off x="0" y="0"/>
          <a:ext cx="0" cy="0"/>
          <a:chOff x="0" y="0"/>
          <a:chExt cx="0" cy="0"/>
        </a:xfrm>
      </p:grpSpPr>
      <p:sp>
        <p:nvSpPr>
          <p:cNvPr id="21" name="Square">
            <a:extLst>
              <a:ext uri="{FF2B5EF4-FFF2-40B4-BE49-F238E27FC236}">
                <a16:creationId xmlns:a16="http://schemas.microsoft.com/office/drawing/2014/main" id="{3B808FDC-D2A2-42EB-B356-E69E4A048F8E}"/>
              </a:ext>
            </a:extLst>
          </p:cNvPr>
          <p:cNvSpPr/>
          <p:nvPr userDrawn="1"/>
        </p:nvSpPr>
        <p:spPr>
          <a:xfrm>
            <a:off x="11741697" y="6405280"/>
            <a:ext cx="450068" cy="450068"/>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22" name="Rectangle">
            <a:extLst>
              <a:ext uri="{FF2B5EF4-FFF2-40B4-BE49-F238E27FC236}">
                <a16:creationId xmlns:a16="http://schemas.microsoft.com/office/drawing/2014/main" id="{8A1BD37C-2C85-4873-ABDD-4B358A87ED4B}"/>
              </a:ext>
            </a:extLst>
          </p:cNvPr>
          <p:cNvSpPr/>
          <p:nvPr userDrawn="1"/>
        </p:nvSpPr>
        <p:spPr>
          <a:xfrm>
            <a:off x="5814183" y="402558"/>
            <a:ext cx="5927511" cy="600347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70" name="Square"/>
          <p:cNvSpPr/>
          <p:nvPr/>
        </p:nvSpPr>
        <p:spPr>
          <a:xfrm>
            <a:off x="707513" y="2295859"/>
            <a:ext cx="318638" cy="318638"/>
          </a:xfrm>
          <a:prstGeom prst="rect">
            <a:avLst/>
          </a:prstGeom>
          <a:solidFill>
            <a:srgbClr val="D9692F"/>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671" name="Square"/>
          <p:cNvSpPr/>
          <p:nvPr/>
        </p:nvSpPr>
        <p:spPr>
          <a:xfrm>
            <a:off x="533946" y="2122317"/>
            <a:ext cx="174318" cy="174318"/>
          </a:xfrm>
          <a:prstGeom prst="rect">
            <a:avLst/>
          </a:prstGeom>
          <a:solidFill>
            <a:srgbClr val="F6CB4B"/>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72" name="Square"/>
          <p:cNvSpPr/>
          <p:nvPr/>
        </p:nvSpPr>
        <p:spPr>
          <a:xfrm>
            <a:off x="707513" y="2023075"/>
            <a:ext cx="98724" cy="98723"/>
          </a:xfrm>
          <a:prstGeom prst="rect">
            <a:avLst/>
          </a:prstGeom>
          <a:solidFill>
            <a:srgbClr val="D9692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673"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9" name="TextBox 18">
            <a:extLst>
              <a:ext uri="{FF2B5EF4-FFF2-40B4-BE49-F238E27FC236}">
                <a16:creationId xmlns:a16="http://schemas.microsoft.com/office/drawing/2014/main" id="{C90FD0E6-78D1-5F44-A938-3A961F43FACD}"/>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Content Placeholder 2">
            <a:extLst>
              <a:ext uri="{FF2B5EF4-FFF2-40B4-BE49-F238E27FC236}">
                <a16:creationId xmlns:a16="http://schemas.microsoft.com/office/drawing/2014/main" id="{25002A24-73D0-4602-A8A1-5D9281BAF934}"/>
              </a:ext>
            </a:extLst>
          </p:cNvPr>
          <p:cNvSpPr>
            <a:spLocks noGrp="1"/>
          </p:cNvSpPr>
          <p:nvPr>
            <p:ph sz="quarter" idx="27"/>
          </p:nvPr>
        </p:nvSpPr>
        <p:spPr>
          <a:xfrm>
            <a:off x="6394450" y="1974850"/>
            <a:ext cx="4852988" cy="37036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a:extLst>
              <a:ext uri="{FF2B5EF4-FFF2-40B4-BE49-F238E27FC236}">
                <a16:creationId xmlns:a16="http://schemas.microsoft.com/office/drawing/2014/main" id="{431659E3-0873-4033-A7E2-31DB4A07B08A}"/>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tx1"/>
                </a:solidFill>
              </a:rPr>
              <a:t>Intel Confidential</a:t>
            </a:r>
          </a:p>
        </p:txBody>
      </p:sp>
      <p:sp>
        <p:nvSpPr>
          <p:cNvPr id="25" name="Title Text">
            <a:extLst>
              <a:ext uri="{FF2B5EF4-FFF2-40B4-BE49-F238E27FC236}">
                <a16:creationId xmlns:a16="http://schemas.microsoft.com/office/drawing/2014/main" id="{1F252960-CAAB-483D-8A6A-5882E4B6282A}"/>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chor="t" anchorCtr="0">
            <a:noAutofit/>
          </a:bodyPr>
          <a:lstStyle>
            <a:lvl1pPr>
              <a:defRPr sz="4000">
                <a:solidFill>
                  <a:schemeClr val="tx1"/>
                </a:solidFill>
              </a:defRPr>
            </a:lvl1pPr>
          </a:lstStyle>
          <a:p>
            <a:r>
              <a:rPr lang="en-US"/>
              <a:t>Title Text Goes Here</a:t>
            </a:r>
          </a:p>
        </p:txBody>
      </p:sp>
      <p:sp>
        <p:nvSpPr>
          <p:cNvPr id="14" name="Text Placeholder 3">
            <a:extLst>
              <a:ext uri="{FF2B5EF4-FFF2-40B4-BE49-F238E27FC236}">
                <a16:creationId xmlns:a16="http://schemas.microsoft.com/office/drawing/2014/main" id="{AAFA146E-21CD-4BD6-A89D-E6C5A6850811}"/>
              </a:ext>
            </a:extLst>
          </p:cNvPr>
          <p:cNvSpPr>
            <a:spLocks noGrp="1"/>
          </p:cNvSpPr>
          <p:nvPr>
            <p:ph type="body" sz="quarter" idx="29"/>
          </p:nvPr>
        </p:nvSpPr>
        <p:spPr>
          <a:xfrm>
            <a:off x="6394450" y="740229"/>
            <a:ext cx="4865211" cy="1078146"/>
          </a:xfrm>
        </p:spPr>
        <p:txBody>
          <a:bodyPr anchor="b" anchorCtr="0"/>
          <a:lstStyle>
            <a:lvl1pPr marL="0" indent="0">
              <a:buNone/>
              <a:defRPr>
                <a:solidFill>
                  <a:schemeClr val="tx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206316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 &amp; Content Light Blue">
    <p:spTree>
      <p:nvGrpSpPr>
        <p:cNvPr id="1" name=""/>
        <p:cNvGrpSpPr/>
        <p:nvPr/>
      </p:nvGrpSpPr>
      <p:grpSpPr>
        <a:xfrm>
          <a:off x="0" y="0"/>
          <a:ext cx="0" cy="0"/>
          <a:chOff x="0" y="0"/>
          <a:chExt cx="0" cy="0"/>
        </a:xfrm>
      </p:grpSpPr>
      <p:sp>
        <p:nvSpPr>
          <p:cNvPr id="20" name="Square">
            <a:extLst>
              <a:ext uri="{FF2B5EF4-FFF2-40B4-BE49-F238E27FC236}">
                <a16:creationId xmlns:a16="http://schemas.microsoft.com/office/drawing/2014/main" id="{FE9A3852-307B-4677-A2E2-D7DC495E366A}"/>
              </a:ext>
            </a:extLst>
          </p:cNvPr>
          <p:cNvSpPr/>
          <p:nvPr userDrawn="1"/>
        </p:nvSpPr>
        <p:spPr>
          <a:xfrm>
            <a:off x="11741697" y="6405280"/>
            <a:ext cx="450068" cy="450068"/>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21" name="Rectangle">
            <a:extLst>
              <a:ext uri="{FF2B5EF4-FFF2-40B4-BE49-F238E27FC236}">
                <a16:creationId xmlns:a16="http://schemas.microsoft.com/office/drawing/2014/main" id="{1E9FE6C1-27FB-467A-8BF9-B80A0C35FEDB}"/>
              </a:ext>
            </a:extLst>
          </p:cNvPr>
          <p:cNvSpPr/>
          <p:nvPr userDrawn="1"/>
        </p:nvSpPr>
        <p:spPr>
          <a:xfrm>
            <a:off x="5814183" y="402558"/>
            <a:ext cx="5927511" cy="6003471"/>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1" name="Square">
            <a:extLst>
              <a:ext uri="{FF2B5EF4-FFF2-40B4-BE49-F238E27FC236}">
                <a16:creationId xmlns:a16="http://schemas.microsoft.com/office/drawing/2014/main" id="{C93C8C2E-66DD-E64F-BD60-42EBDC0E958E}"/>
              </a:ext>
            </a:extLst>
          </p:cNvPr>
          <p:cNvSpPr/>
          <p:nvPr userDrawn="1"/>
        </p:nvSpPr>
        <p:spPr>
          <a:xfrm>
            <a:off x="707513" y="2295859"/>
            <a:ext cx="318638" cy="318638"/>
          </a:xfrm>
          <a:prstGeom prst="rect">
            <a:avLst/>
          </a:prstGeom>
          <a:solidFill>
            <a:srgbClr val="004A86"/>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85A14FBD-B953-BA4F-8F83-DE73E3C37290}"/>
              </a:ext>
            </a:extLst>
          </p:cNvPr>
          <p:cNvSpPr/>
          <p:nvPr userDrawn="1"/>
        </p:nvSpPr>
        <p:spPr>
          <a:xfrm>
            <a:off x="533946" y="2122317"/>
            <a:ext cx="174318" cy="174318"/>
          </a:xfrm>
          <a:prstGeom prst="rect">
            <a:avLst/>
          </a:prstGeom>
          <a:solidFill>
            <a:srgbClr val="7BDE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7" name="Square">
            <a:extLst>
              <a:ext uri="{FF2B5EF4-FFF2-40B4-BE49-F238E27FC236}">
                <a16:creationId xmlns:a16="http://schemas.microsoft.com/office/drawing/2014/main" id="{59044771-2E3B-C941-8593-8E508F542287}"/>
              </a:ext>
            </a:extLst>
          </p:cNvPr>
          <p:cNvSpPr/>
          <p:nvPr userDrawn="1"/>
        </p:nvSpPr>
        <p:spPr>
          <a:xfrm>
            <a:off x="707513" y="2023075"/>
            <a:ext cx="98724" cy="98723"/>
          </a:xfrm>
          <a:prstGeom prst="rect">
            <a:avLst/>
          </a:prstGeom>
          <a:solidFill>
            <a:srgbClr val="B4F0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6" name="Content Placeholder 2">
            <a:extLst>
              <a:ext uri="{FF2B5EF4-FFF2-40B4-BE49-F238E27FC236}">
                <a16:creationId xmlns:a16="http://schemas.microsoft.com/office/drawing/2014/main" id="{2093C42A-FAA6-40D8-A663-DDDE456C16CF}"/>
              </a:ext>
            </a:extLst>
          </p:cNvPr>
          <p:cNvSpPr>
            <a:spLocks noGrp="1"/>
          </p:cNvSpPr>
          <p:nvPr>
            <p:ph sz="quarter" idx="27"/>
          </p:nvPr>
        </p:nvSpPr>
        <p:spPr>
          <a:xfrm>
            <a:off x="6394450" y="1974850"/>
            <a:ext cx="4852988" cy="37036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3">
            <a:extLst>
              <a:ext uri="{FF2B5EF4-FFF2-40B4-BE49-F238E27FC236}">
                <a16:creationId xmlns:a16="http://schemas.microsoft.com/office/drawing/2014/main" id="{5C1E74A4-2107-4448-BA31-9630404A452B}"/>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tx1"/>
                </a:solidFill>
              </a:rPr>
              <a:t>Intel Confidential</a:t>
            </a:r>
          </a:p>
        </p:txBody>
      </p:sp>
      <p:sp>
        <p:nvSpPr>
          <p:cNvPr id="23" name="Title Text">
            <a:extLst>
              <a:ext uri="{FF2B5EF4-FFF2-40B4-BE49-F238E27FC236}">
                <a16:creationId xmlns:a16="http://schemas.microsoft.com/office/drawing/2014/main" id="{5E5861BF-901F-47D4-91BC-0B353503F232}"/>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chor="t" anchorCtr="0">
            <a:noAutofit/>
          </a:bodyPr>
          <a:lstStyle>
            <a:lvl1pPr>
              <a:defRPr sz="4000">
                <a:solidFill>
                  <a:schemeClr val="tx1"/>
                </a:solidFill>
              </a:defRPr>
            </a:lvl1pPr>
          </a:lstStyle>
          <a:p>
            <a:r>
              <a:rPr lang="en-US"/>
              <a:t>Title Text Goes Here</a:t>
            </a:r>
          </a:p>
        </p:txBody>
      </p:sp>
      <p:sp>
        <p:nvSpPr>
          <p:cNvPr id="18" name="Text Placeholder 3">
            <a:extLst>
              <a:ext uri="{FF2B5EF4-FFF2-40B4-BE49-F238E27FC236}">
                <a16:creationId xmlns:a16="http://schemas.microsoft.com/office/drawing/2014/main" id="{3BA33390-07D4-4E2C-BDA6-AE147B9075AE}"/>
              </a:ext>
            </a:extLst>
          </p:cNvPr>
          <p:cNvSpPr>
            <a:spLocks noGrp="1"/>
          </p:cNvSpPr>
          <p:nvPr>
            <p:ph type="body" sz="quarter" idx="29"/>
          </p:nvPr>
        </p:nvSpPr>
        <p:spPr>
          <a:xfrm>
            <a:off x="6394450" y="740229"/>
            <a:ext cx="4865211" cy="1078146"/>
          </a:xfrm>
        </p:spPr>
        <p:txBody>
          <a:bodyPr anchor="b" anchorCtr="0"/>
          <a:lstStyle>
            <a:lvl1pPr marL="0" indent="0">
              <a:buNone/>
              <a:defRPr>
                <a:solidFill>
                  <a:schemeClr val="tx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848009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 Content Gray">
    <p:spTree>
      <p:nvGrpSpPr>
        <p:cNvPr id="1" name=""/>
        <p:cNvGrpSpPr/>
        <p:nvPr/>
      </p:nvGrpSpPr>
      <p:grpSpPr>
        <a:xfrm>
          <a:off x="0" y="0"/>
          <a:ext cx="0" cy="0"/>
          <a:chOff x="0" y="0"/>
          <a:chExt cx="0" cy="0"/>
        </a:xfrm>
      </p:grpSpPr>
      <p:sp>
        <p:nvSpPr>
          <p:cNvPr id="12" name="Square">
            <a:extLst>
              <a:ext uri="{FF2B5EF4-FFF2-40B4-BE49-F238E27FC236}">
                <a16:creationId xmlns:a16="http://schemas.microsoft.com/office/drawing/2014/main" id="{55D0C779-F23A-40CE-B4C7-842A10085F59}"/>
              </a:ext>
            </a:extLst>
          </p:cNvPr>
          <p:cNvSpPr/>
          <p:nvPr userDrawn="1"/>
        </p:nvSpPr>
        <p:spPr>
          <a:xfrm>
            <a:off x="11741697" y="6405280"/>
            <a:ext cx="450068" cy="450068"/>
          </a:xfrm>
          <a:prstGeom prst="rect">
            <a:avLst/>
          </a:prstGeom>
          <a:solidFill>
            <a:schemeClr val="tx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9" name="Rectangle">
            <a:extLst>
              <a:ext uri="{FF2B5EF4-FFF2-40B4-BE49-F238E27FC236}">
                <a16:creationId xmlns:a16="http://schemas.microsoft.com/office/drawing/2014/main" id="{1EFAB719-B3C2-4520-AFF9-4A06F169DB2B}"/>
              </a:ext>
            </a:extLst>
          </p:cNvPr>
          <p:cNvSpPr/>
          <p:nvPr userDrawn="1"/>
        </p:nvSpPr>
        <p:spPr>
          <a:xfrm>
            <a:off x="5814183" y="402558"/>
            <a:ext cx="5927511" cy="6003471"/>
          </a:xfrm>
          <a:prstGeom prst="rect">
            <a:avLst/>
          </a:prstGeom>
          <a:solidFill>
            <a:schemeClr val="bg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511" name="Rectangle"/>
          <p:cNvSpPr/>
          <p:nvPr/>
        </p:nvSpPr>
        <p:spPr>
          <a:xfrm>
            <a:off x="5815052" y="401865"/>
            <a:ext cx="5927511" cy="6003471"/>
          </a:xfrm>
          <a:prstGeom prst="rect">
            <a:avLst/>
          </a:prstGeom>
          <a:solidFill>
            <a:srgbClr val="FFFF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0" name="Content Placeholder 2">
            <a:extLst>
              <a:ext uri="{FF2B5EF4-FFF2-40B4-BE49-F238E27FC236}">
                <a16:creationId xmlns:a16="http://schemas.microsoft.com/office/drawing/2014/main" id="{D197FC80-1304-44AF-BD9E-CFB8D3B37C99}"/>
              </a:ext>
            </a:extLst>
          </p:cNvPr>
          <p:cNvSpPr>
            <a:spLocks noGrp="1"/>
          </p:cNvSpPr>
          <p:nvPr>
            <p:ph sz="quarter" idx="27"/>
          </p:nvPr>
        </p:nvSpPr>
        <p:spPr>
          <a:xfrm>
            <a:off x="6394450" y="1974850"/>
            <a:ext cx="4852988" cy="3703638"/>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itle Text">
            <a:extLst>
              <a:ext uri="{FF2B5EF4-FFF2-40B4-BE49-F238E27FC236}">
                <a16:creationId xmlns:a16="http://schemas.microsoft.com/office/drawing/2014/main" id="{1B60A262-0CE7-4C6B-B734-0B0EA0F1A4A3}"/>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chor="t" anchorCtr="0">
            <a:noAutofit/>
          </a:bodyPr>
          <a:lstStyle>
            <a:lvl1pPr>
              <a:defRPr sz="4000">
                <a:solidFill>
                  <a:schemeClr val="tx1"/>
                </a:solidFill>
              </a:defRPr>
            </a:lvl1pPr>
          </a:lstStyle>
          <a:p>
            <a:r>
              <a:rPr lang="en-US"/>
              <a:t>Title Text Goes Here</a:t>
            </a:r>
          </a:p>
        </p:txBody>
      </p:sp>
      <p:sp>
        <p:nvSpPr>
          <p:cNvPr id="11" name="Text Placeholder 3">
            <a:extLst>
              <a:ext uri="{FF2B5EF4-FFF2-40B4-BE49-F238E27FC236}">
                <a16:creationId xmlns:a16="http://schemas.microsoft.com/office/drawing/2014/main" id="{7B80F0DD-816B-4E0B-8C85-8413DB8C70EF}"/>
              </a:ext>
            </a:extLst>
          </p:cNvPr>
          <p:cNvSpPr>
            <a:spLocks noGrp="1"/>
          </p:cNvSpPr>
          <p:nvPr>
            <p:ph type="body" sz="quarter" idx="29"/>
          </p:nvPr>
        </p:nvSpPr>
        <p:spPr>
          <a:xfrm>
            <a:off x="6394450" y="740229"/>
            <a:ext cx="4865211" cy="1078146"/>
          </a:xfrm>
        </p:spPr>
        <p:txBody>
          <a:bodyPr anchor="b" anchorCtr="0"/>
          <a:lstStyle>
            <a:lvl1pPr marL="0" indent="0">
              <a:buNone/>
              <a:defRPr>
                <a:solidFill>
                  <a:schemeClr val="tx2"/>
                </a:solidFill>
                <a:latin typeface="+mn-lt"/>
              </a:defRPr>
            </a:lvl1pPr>
            <a:lvl2pPr marL="228600" indent="0">
              <a:buNone/>
              <a:defRPr/>
            </a:lvl2pPr>
          </a:lstStyle>
          <a:p>
            <a:pPr lvl="0"/>
            <a:r>
              <a:rPr lang="en-US"/>
              <a:t>Click to edit Master text styles</a:t>
            </a:r>
          </a:p>
        </p:txBody>
      </p:sp>
      <p:sp>
        <p:nvSpPr>
          <p:cNvPr id="13" name="TextBox 12">
            <a:extLst>
              <a:ext uri="{FF2B5EF4-FFF2-40B4-BE49-F238E27FC236}">
                <a16:creationId xmlns:a16="http://schemas.microsoft.com/office/drawing/2014/main" id="{4578484E-3DC4-4DF6-819B-FDDDA6F166CB}"/>
              </a:ext>
            </a:extLst>
          </p:cNvPr>
          <p:cNvSpPr txBox="1"/>
          <p:nvPr userDrawn="1"/>
        </p:nvSpPr>
        <p:spPr>
          <a:xfrm>
            <a:off x="11908632" y="6579173"/>
            <a:ext cx="128240"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800" b="0" i="0" u="none" strike="noStrike" cap="none" spc="0" normalizeH="0" baseline="0" smtClean="0">
                <a:ln>
                  <a:noFill/>
                </a:ln>
                <a:solidFill>
                  <a:schemeClr val="tx2"/>
                </a:solidFill>
                <a:effectLst/>
                <a:uFillTx/>
                <a:latin typeface="+mn-lt"/>
                <a:ea typeface="+mn-ea"/>
                <a:cs typeface="+mn-cs"/>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err="1">
              <a:ln>
                <a:noFill/>
              </a:ln>
              <a:solidFill>
                <a:schemeClr val="tx2"/>
              </a:solidFill>
              <a:effectLst/>
              <a:uFillTx/>
              <a:latin typeface="+mn-lt"/>
              <a:ea typeface="+mn-ea"/>
              <a:cs typeface="+mn-cs"/>
              <a:sym typeface="Helvetica Neue"/>
            </a:endParaRPr>
          </a:p>
        </p:txBody>
      </p:sp>
    </p:spTree>
    <p:extLst>
      <p:ext uri="{BB962C8B-B14F-4D97-AF65-F5344CB8AC3E}">
        <p14:creationId xmlns:p14="http://schemas.microsoft.com/office/powerpoint/2010/main" val="294966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Blue B">
    <p:spTree>
      <p:nvGrpSpPr>
        <p:cNvPr id="1" name=""/>
        <p:cNvGrpSpPr/>
        <p:nvPr/>
      </p:nvGrpSpPr>
      <p:grpSpPr>
        <a:xfrm>
          <a:off x="0" y="0"/>
          <a:ext cx="0" cy="0"/>
          <a:chOff x="0" y="0"/>
          <a:chExt cx="0" cy="0"/>
        </a:xfrm>
      </p:grpSpPr>
      <p:sp>
        <p:nvSpPr>
          <p:cNvPr id="74" name="Rectangle"/>
          <p:cNvSpPr/>
          <p:nvPr/>
        </p:nvSpPr>
        <p:spPr>
          <a:xfrm>
            <a:off x="1469360" y="0"/>
            <a:ext cx="3430768" cy="53931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6" name="Text Placeholder 2">
            <a:extLst>
              <a:ext uri="{FF2B5EF4-FFF2-40B4-BE49-F238E27FC236}">
                <a16:creationId xmlns:a16="http://schemas.microsoft.com/office/drawing/2014/main" id="{6E706504-BEDA-1441-8BC1-243269FBBCB8}"/>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rgbClr val="00C7FD"/>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16pt Intel Clear Bold Intro:</a:t>
            </a:r>
          </a:p>
        </p:txBody>
      </p:sp>
      <p:sp>
        <p:nvSpPr>
          <p:cNvPr id="31" name="Title Text">
            <a:extLst>
              <a:ext uri="{FF2B5EF4-FFF2-40B4-BE49-F238E27FC236}">
                <a16:creationId xmlns:a16="http://schemas.microsoft.com/office/drawing/2014/main" id="{89FD31ED-4225-F549-987B-028F84979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Autofit/>
          </a:bodyPr>
          <a:lstStyle>
            <a:lvl1pPr>
              <a:defRPr sz="7500">
                <a:solidFill>
                  <a:schemeClr val="tx1"/>
                </a:solidFill>
              </a:defRPr>
            </a:lvl1pPr>
          </a:lstStyle>
          <a:p>
            <a:r>
              <a:rPr lang="en-US"/>
              <a:t>75 </a:t>
            </a:r>
            <a:r>
              <a:rPr lang="en-US" err="1"/>
              <a:t>pt</a:t>
            </a:r>
            <a:r>
              <a:rPr lang="en-US"/>
              <a:t> Intel Clear Light</a:t>
            </a:r>
            <a:endParaRPr/>
          </a:p>
        </p:txBody>
      </p:sp>
      <p:sp>
        <p:nvSpPr>
          <p:cNvPr id="21" name="Text Placeholder 6">
            <a:extLst>
              <a:ext uri="{FF2B5EF4-FFF2-40B4-BE49-F238E27FC236}">
                <a16:creationId xmlns:a16="http://schemas.microsoft.com/office/drawing/2014/main" id="{71E0DDC0-B435-4D0B-837E-0E27121099BC}"/>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tx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18pt Intel Clear Subhead, Date, Etc.</a:t>
            </a:r>
          </a:p>
        </p:txBody>
      </p:sp>
      <p:sp>
        <p:nvSpPr>
          <p:cNvPr id="10" name="Square">
            <a:extLst>
              <a:ext uri="{FF2B5EF4-FFF2-40B4-BE49-F238E27FC236}">
                <a16:creationId xmlns:a16="http://schemas.microsoft.com/office/drawing/2014/main" id="{5F1BD0FC-D3B7-4D2E-989A-64ED187DAF99}"/>
              </a:ext>
            </a:extLst>
          </p:cNvPr>
          <p:cNvSpPr/>
          <p:nvPr userDrawn="1"/>
        </p:nvSpPr>
        <p:spPr>
          <a:xfrm>
            <a:off x="861107" y="5390896"/>
            <a:ext cx="607299" cy="607299"/>
          </a:xfrm>
          <a:prstGeom prst="rect">
            <a:avLst/>
          </a:prstGeom>
          <a:solidFill>
            <a:schemeClr val="accent4"/>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1" name="Rectangle">
            <a:extLst>
              <a:ext uri="{FF2B5EF4-FFF2-40B4-BE49-F238E27FC236}">
                <a16:creationId xmlns:a16="http://schemas.microsoft.com/office/drawing/2014/main" id="{3D2DE0DF-793A-4E90-BB4C-004CD646F4EF}"/>
              </a:ext>
            </a:extLst>
          </p:cNvPr>
          <p:cNvSpPr/>
          <p:nvPr userDrawn="1"/>
        </p:nvSpPr>
        <p:spPr>
          <a:xfrm>
            <a:off x="576067" y="5108797"/>
            <a:ext cx="286654" cy="282073"/>
          </a:xfrm>
          <a:prstGeom prst="rect">
            <a:avLst/>
          </a:prstGeom>
          <a:solidFill>
            <a:schemeClr val="accent3"/>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C39C59F8-1EBA-44B6-940C-E67247F76722}"/>
              </a:ext>
            </a:extLst>
          </p:cNvPr>
          <p:cNvSpPr/>
          <p:nvPr userDrawn="1"/>
        </p:nvSpPr>
        <p:spPr>
          <a:xfrm>
            <a:off x="861107" y="4952474"/>
            <a:ext cx="157461" cy="157461"/>
          </a:xfrm>
          <a:prstGeom prst="rect">
            <a:avLst/>
          </a:prstGeom>
          <a:solidFill>
            <a:schemeClr val="accent4"/>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grpSp>
        <p:nvGrpSpPr>
          <p:cNvPr id="14" name="Group 13">
            <a:extLst>
              <a:ext uri="{FF2B5EF4-FFF2-40B4-BE49-F238E27FC236}">
                <a16:creationId xmlns:a16="http://schemas.microsoft.com/office/drawing/2014/main" id="{25251DAF-788D-46D0-84B3-34DFEE6262F3}"/>
              </a:ext>
            </a:extLst>
          </p:cNvPr>
          <p:cNvGrpSpPr/>
          <p:nvPr userDrawn="1"/>
        </p:nvGrpSpPr>
        <p:grpSpPr>
          <a:xfrm>
            <a:off x="1468406" y="5995719"/>
            <a:ext cx="1059754" cy="396801"/>
            <a:chOff x="1314450" y="6391094"/>
            <a:chExt cx="1123377" cy="420623"/>
          </a:xfrm>
        </p:grpSpPr>
        <p:sp>
          <p:nvSpPr>
            <p:cNvPr id="15" name="Freeform: Shape 14">
              <a:extLst>
                <a:ext uri="{FF2B5EF4-FFF2-40B4-BE49-F238E27FC236}">
                  <a16:creationId xmlns:a16="http://schemas.microsoft.com/office/drawing/2014/main" id="{A050DF4B-855E-41F4-9B0B-9B0BA01FB4FE}"/>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5E76890-19E8-4E79-B88A-5E246700E0DB}"/>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1094D935-4B06-467E-ACD3-E78CD1B86EE3}"/>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3E1BDA4-68F2-4FA3-BD91-CBC85BF15A79}"/>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88500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 &amp; Content Blue 3">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DFE89D76-523B-456C-9EE9-BC9CB964E5C3}"/>
              </a:ext>
            </a:extLst>
          </p:cNvPr>
          <p:cNvSpPr>
            <a:spLocks noGrp="1"/>
          </p:cNvSpPr>
          <p:nvPr>
            <p:ph sz="quarter" idx="27"/>
          </p:nvPr>
        </p:nvSpPr>
        <p:spPr>
          <a:xfrm>
            <a:off x="6394450" y="1974850"/>
            <a:ext cx="4852988" cy="37036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itle Text">
            <a:extLst>
              <a:ext uri="{FF2B5EF4-FFF2-40B4-BE49-F238E27FC236}">
                <a16:creationId xmlns:a16="http://schemas.microsoft.com/office/drawing/2014/main" id="{72D74CEB-BA0A-43F1-82CE-384185B612C9}"/>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chor="t" anchorCtr="0">
            <a:noAutofit/>
          </a:bodyPr>
          <a:lstStyle>
            <a:lvl1pPr>
              <a:defRPr sz="4000">
                <a:solidFill>
                  <a:schemeClr val="accent2"/>
                </a:solidFill>
              </a:defRPr>
            </a:lvl1pPr>
          </a:lstStyle>
          <a:p>
            <a:r>
              <a:rPr lang="en-US"/>
              <a:t>Title Text Goes Here</a:t>
            </a:r>
          </a:p>
        </p:txBody>
      </p:sp>
      <p:sp>
        <p:nvSpPr>
          <p:cNvPr id="11" name="Text Placeholder 3">
            <a:extLst>
              <a:ext uri="{FF2B5EF4-FFF2-40B4-BE49-F238E27FC236}">
                <a16:creationId xmlns:a16="http://schemas.microsoft.com/office/drawing/2014/main" id="{50F55EEA-3D90-42F4-B8D0-30E0374D2A5B}"/>
              </a:ext>
            </a:extLst>
          </p:cNvPr>
          <p:cNvSpPr>
            <a:spLocks noGrp="1"/>
          </p:cNvSpPr>
          <p:nvPr>
            <p:ph type="body" sz="quarter" idx="29"/>
          </p:nvPr>
        </p:nvSpPr>
        <p:spPr>
          <a:xfrm>
            <a:off x="6394450" y="740229"/>
            <a:ext cx="4865211" cy="1078146"/>
          </a:xfrm>
        </p:spPr>
        <p:txBody>
          <a:bodyPr anchor="b" anchorCtr="0"/>
          <a:lstStyle>
            <a:lvl1pPr marL="0" indent="0">
              <a:buNone/>
              <a:defRPr>
                <a:solidFill>
                  <a:schemeClr val="tx1"/>
                </a:solidFill>
                <a:latin typeface="+mn-lt"/>
              </a:defRPr>
            </a:lvl1pPr>
            <a:lvl2pPr marL="228600" indent="0">
              <a:buNone/>
              <a:defRPr/>
            </a:lvl2pPr>
          </a:lstStyle>
          <a:p>
            <a:pPr lvl="0"/>
            <a:r>
              <a:rPr lang="en-US"/>
              <a:t>Click to edit Master text styles</a:t>
            </a:r>
          </a:p>
        </p:txBody>
      </p:sp>
      <p:sp>
        <p:nvSpPr>
          <p:cNvPr id="12" name="Rectangle 11">
            <a:extLst>
              <a:ext uri="{FF2B5EF4-FFF2-40B4-BE49-F238E27FC236}">
                <a16:creationId xmlns:a16="http://schemas.microsoft.com/office/drawing/2014/main" id="{84CCC3F4-FFF1-4AD9-8605-41A61B8926CF}"/>
              </a:ext>
            </a:extLst>
          </p:cNvPr>
          <p:cNvSpPr/>
          <p:nvPr userDrawn="1"/>
        </p:nvSpPr>
        <p:spPr>
          <a:xfrm>
            <a:off x="0" y="6407451"/>
            <a:ext cx="11736987" cy="450549"/>
          </a:xfrm>
          <a:prstGeom prst="rect">
            <a:avLst/>
          </a:prstGeom>
          <a:solidFill>
            <a:schemeClr val="bg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Square">
            <a:extLst>
              <a:ext uri="{FF2B5EF4-FFF2-40B4-BE49-F238E27FC236}">
                <a16:creationId xmlns:a16="http://schemas.microsoft.com/office/drawing/2014/main" id="{C4A06178-9ACC-4082-8329-4A9A59924508}"/>
              </a:ext>
            </a:extLst>
          </p:cNvPr>
          <p:cNvSpPr/>
          <p:nvPr userDrawn="1"/>
        </p:nvSpPr>
        <p:spPr>
          <a:xfrm>
            <a:off x="11741697" y="6407185"/>
            <a:ext cx="450068" cy="450068"/>
          </a:xfrm>
          <a:prstGeom prst="rect">
            <a:avLst/>
          </a:prstGeom>
          <a:solidFill>
            <a:schemeClr val="accent1">
              <a:alpha val="50000"/>
            </a:schemeClr>
          </a:solidFill>
          <a:ln w="12700">
            <a:miter lim="400000"/>
          </a:ln>
        </p:spPr>
        <p:txBody>
          <a:bodyPr lIns="0" tIns="0" rIns="0" bIns="0" anchor="ctr"/>
          <a:lstStyle/>
          <a:p>
            <a:pPr defTabSz="412750">
              <a:defRPr sz="3200">
                <a:solidFill>
                  <a:srgbClr val="026FC5"/>
                </a:solidFill>
                <a:latin typeface="Helvetica Neue Medium"/>
                <a:ea typeface="Helvetica Neue Medium"/>
                <a:cs typeface="Helvetica Neue Medium"/>
                <a:sym typeface="Helvetica Neue Medium"/>
              </a:defRPr>
            </a:pPr>
            <a:endParaRPr sz="1600"/>
          </a:p>
        </p:txBody>
      </p:sp>
      <p:sp>
        <p:nvSpPr>
          <p:cNvPr id="20" name="TextBox 19">
            <a:extLst>
              <a:ext uri="{FF2B5EF4-FFF2-40B4-BE49-F238E27FC236}">
                <a16:creationId xmlns:a16="http://schemas.microsoft.com/office/drawing/2014/main" id="{DC922DFF-5663-40DE-9B54-4149EDB7740E}"/>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tx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chemeClr val="tx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pic>
        <p:nvPicPr>
          <p:cNvPr id="22" name="Image" descr="Image">
            <a:extLst>
              <a:ext uri="{FF2B5EF4-FFF2-40B4-BE49-F238E27FC236}">
                <a16:creationId xmlns:a16="http://schemas.microsoft.com/office/drawing/2014/main" id="{E5997704-33EA-4D7D-8B55-E46DD2216814}"/>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23" name="Rectangle 22">
            <a:extLst>
              <a:ext uri="{FF2B5EF4-FFF2-40B4-BE49-F238E27FC236}">
                <a16:creationId xmlns:a16="http://schemas.microsoft.com/office/drawing/2014/main" id="{3C3544D4-6B59-4B11-BC0E-2FD48F693641}"/>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tx1"/>
                </a:solidFill>
              </a:rPr>
              <a:t>Intel Confidential</a:t>
            </a:r>
          </a:p>
        </p:txBody>
      </p:sp>
      <p:sp>
        <p:nvSpPr>
          <p:cNvPr id="25" name="Rectangle 24">
            <a:extLst>
              <a:ext uri="{FF2B5EF4-FFF2-40B4-BE49-F238E27FC236}">
                <a16:creationId xmlns:a16="http://schemas.microsoft.com/office/drawing/2014/main" id="{373D4EB9-5CAF-4B81-91EA-AD490D0B13E4}"/>
              </a:ext>
            </a:extLst>
          </p:cNvPr>
          <p:cNvSpPr/>
          <p:nvPr userDrawn="1"/>
        </p:nvSpPr>
        <p:spPr>
          <a:xfrm rot="5400000">
            <a:off x="8758537" y="2978453"/>
            <a:ext cx="6407450" cy="450549"/>
          </a:xfrm>
          <a:prstGeom prst="rect">
            <a:avLst/>
          </a:prstGeom>
          <a:solidFill>
            <a:schemeClr val="bg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72139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 &amp; Content Light Blue 2">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2093C42A-FAA6-40D8-A663-DDDE456C16CF}"/>
              </a:ext>
            </a:extLst>
          </p:cNvPr>
          <p:cNvSpPr>
            <a:spLocks noGrp="1"/>
          </p:cNvSpPr>
          <p:nvPr>
            <p:ph sz="quarter" idx="27"/>
          </p:nvPr>
        </p:nvSpPr>
        <p:spPr>
          <a:xfrm>
            <a:off x="6394450" y="1974850"/>
            <a:ext cx="4852988" cy="37036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itle Text">
            <a:extLst>
              <a:ext uri="{FF2B5EF4-FFF2-40B4-BE49-F238E27FC236}">
                <a16:creationId xmlns:a16="http://schemas.microsoft.com/office/drawing/2014/main" id="{6A03358B-3D25-4A6D-85E6-54F235A943A8}"/>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chor="t" anchorCtr="0">
            <a:noAutofit/>
          </a:bodyPr>
          <a:lstStyle>
            <a:lvl1pPr>
              <a:defRPr sz="4000">
                <a:solidFill>
                  <a:schemeClr val="tx1"/>
                </a:solidFill>
              </a:defRPr>
            </a:lvl1pPr>
          </a:lstStyle>
          <a:p>
            <a:r>
              <a:rPr lang="en-US"/>
              <a:t>Title Text Goes Here</a:t>
            </a:r>
          </a:p>
        </p:txBody>
      </p:sp>
      <p:sp>
        <p:nvSpPr>
          <p:cNvPr id="12" name="Text Placeholder 3">
            <a:extLst>
              <a:ext uri="{FF2B5EF4-FFF2-40B4-BE49-F238E27FC236}">
                <a16:creationId xmlns:a16="http://schemas.microsoft.com/office/drawing/2014/main" id="{F8EBE803-6659-42A1-A094-94B9EF7ABC2F}"/>
              </a:ext>
            </a:extLst>
          </p:cNvPr>
          <p:cNvSpPr>
            <a:spLocks noGrp="1"/>
          </p:cNvSpPr>
          <p:nvPr>
            <p:ph type="body" sz="quarter" idx="29"/>
          </p:nvPr>
        </p:nvSpPr>
        <p:spPr>
          <a:xfrm>
            <a:off x="6394450" y="740229"/>
            <a:ext cx="4865211" cy="1078146"/>
          </a:xfrm>
        </p:spPr>
        <p:txBody>
          <a:bodyPr anchor="b" anchorCtr="0"/>
          <a:lstStyle>
            <a:lvl1pPr marL="0" indent="0">
              <a:buNone/>
              <a:defRPr>
                <a:solidFill>
                  <a:schemeClr val="tx1"/>
                </a:solidFill>
                <a:latin typeface="+mn-lt"/>
              </a:defRPr>
            </a:lvl1pPr>
            <a:lvl2pPr marL="228600" indent="0">
              <a:buNone/>
              <a:defRPr/>
            </a:lvl2pPr>
          </a:lstStyle>
          <a:p>
            <a:pPr lvl="0"/>
            <a:r>
              <a:rPr lang="en-US"/>
              <a:t>Click to edit Master text styles</a:t>
            </a:r>
          </a:p>
        </p:txBody>
      </p:sp>
      <p:sp>
        <p:nvSpPr>
          <p:cNvPr id="15" name="Rectangle 14">
            <a:extLst>
              <a:ext uri="{FF2B5EF4-FFF2-40B4-BE49-F238E27FC236}">
                <a16:creationId xmlns:a16="http://schemas.microsoft.com/office/drawing/2014/main" id="{DC0D4B91-0BAF-46EC-9A7C-9D57C3224A9C}"/>
              </a:ext>
            </a:extLst>
          </p:cNvPr>
          <p:cNvSpPr/>
          <p:nvPr userDrawn="1"/>
        </p:nvSpPr>
        <p:spPr>
          <a:xfrm>
            <a:off x="0" y="6407451"/>
            <a:ext cx="11736987"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7" name="TextBox 16">
            <a:extLst>
              <a:ext uri="{FF2B5EF4-FFF2-40B4-BE49-F238E27FC236}">
                <a16:creationId xmlns:a16="http://schemas.microsoft.com/office/drawing/2014/main" id="{4B30B67E-5DCD-4732-882C-64DE9CC86419}"/>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tx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chemeClr val="tx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pic>
        <p:nvPicPr>
          <p:cNvPr id="18" name="Image" descr="Image">
            <a:extLst>
              <a:ext uri="{FF2B5EF4-FFF2-40B4-BE49-F238E27FC236}">
                <a16:creationId xmlns:a16="http://schemas.microsoft.com/office/drawing/2014/main" id="{2F70C4FC-7A21-4AFA-8998-5EAB2E19CBCA}"/>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22" name="Rectangle 21">
            <a:extLst>
              <a:ext uri="{FF2B5EF4-FFF2-40B4-BE49-F238E27FC236}">
                <a16:creationId xmlns:a16="http://schemas.microsoft.com/office/drawing/2014/main" id="{8D716FF7-59F9-414F-85CD-8E23360D2B4C}"/>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tx1"/>
                </a:solidFill>
              </a:rPr>
              <a:t>Intel Confidential</a:t>
            </a:r>
          </a:p>
        </p:txBody>
      </p:sp>
      <p:sp>
        <p:nvSpPr>
          <p:cNvPr id="25" name="Rectangle 24">
            <a:extLst>
              <a:ext uri="{FF2B5EF4-FFF2-40B4-BE49-F238E27FC236}">
                <a16:creationId xmlns:a16="http://schemas.microsoft.com/office/drawing/2014/main" id="{F98FFA5B-1C6A-486A-A0FE-02206FCDC54A}"/>
              </a:ext>
            </a:extLst>
          </p:cNvPr>
          <p:cNvSpPr/>
          <p:nvPr userDrawn="1"/>
        </p:nvSpPr>
        <p:spPr>
          <a:xfrm rot="5400000">
            <a:off x="8758537" y="2978453"/>
            <a:ext cx="6407450"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275472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2">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rmAutofit/>
          </a:bodyPr>
          <a:lstStyle>
            <a:lvl1pPr>
              <a:defRPr sz="4000">
                <a:solidFill>
                  <a:schemeClr val="tx1"/>
                </a:solidFill>
              </a:defRPr>
            </a:lvl1pPr>
          </a:lstStyle>
          <a:p>
            <a:r>
              <a:rPr lang="en-US"/>
              <a:t>40pt Intel Clear Light Text Goes Here</a:t>
            </a:r>
          </a:p>
        </p:txBody>
      </p:sp>
      <p:sp>
        <p:nvSpPr>
          <p:cNvPr id="9" name="Rectangle 8">
            <a:extLst>
              <a:ext uri="{FF2B5EF4-FFF2-40B4-BE49-F238E27FC236}">
                <a16:creationId xmlns:a16="http://schemas.microsoft.com/office/drawing/2014/main" id="{1044D1EA-AB71-483D-A38D-B3B7B73FDE89}"/>
              </a:ext>
            </a:extLst>
          </p:cNvPr>
          <p:cNvSpPr/>
          <p:nvPr userDrawn="1"/>
        </p:nvSpPr>
        <p:spPr>
          <a:xfrm>
            <a:off x="0" y="0"/>
            <a:ext cx="11736987"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1" name="Rectangle 10">
            <a:extLst>
              <a:ext uri="{FF2B5EF4-FFF2-40B4-BE49-F238E27FC236}">
                <a16:creationId xmlns:a16="http://schemas.microsoft.com/office/drawing/2014/main" id="{6BF3B183-64CC-4B66-856D-40373337AF18}"/>
              </a:ext>
            </a:extLst>
          </p:cNvPr>
          <p:cNvSpPr/>
          <p:nvPr userDrawn="1"/>
        </p:nvSpPr>
        <p:spPr>
          <a:xfrm rot="5400000">
            <a:off x="-2978450" y="2978453"/>
            <a:ext cx="6407450"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95228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rmAutofit/>
          </a:bodyPr>
          <a:lstStyle>
            <a:lvl1pPr>
              <a:defRPr sz="4000">
                <a:solidFill>
                  <a:schemeClr val="tx1"/>
                </a:solidFill>
              </a:defRPr>
            </a:lvl1pPr>
          </a:lstStyle>
          <a:p>
            <a:r>
              <a:rPr lang="en-US"/>
              <a:t>40pt Intel Clear Light Text Goes Here</a:t>
            </a:r>
          </a:p>
        </p:txBody>
      </p:sp>
      <p:sp>
        <p:nvSpPr>
          <p:cNvPr id="5" name="Content Placeholder 4">
            <a:extLst>
              <a:ext uri="{FF2B5EF4-FFF2-40B4-BE49-F238E27FC236}">
                <a16:creationId xmlns:a16="http://schemas.microsoft.com/office/drawing/2014/main" id="{E882E257-2A76-E344-863C-0823669A239C}"/>
              </a:ext>
            </a:extLst>
          </p:cNvPr>
          <p:cNvSpPr>
            <a:spLocks noGrp="1"/>
          </p:cNvSpPr>
          <p:nvPr>
            <p:ph sz="quarter" idx="10"/>
          </p:nvPr>
        </p:nvSpPr>
        <p:spPr>
          <a:xfrm>
            <a:off x="571501" y="1524000"/>
            <a:ext cx="11010899"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Rectangle 10">
            <a:extLst>
              <a:ext uri="{FF2B5EF4-FFF2-40B4-BE49-F238E27FC236}">
                <a16:creationId xmlns:a16="http://schemas.microsoft.com/office/drawing/2014/main" id="{D5EA1751-756A-4277-89A8-22853BBB6D43}"/>
              </a:ext>
            </a:extLst>
          </p:cNvPr>
          <p:cNvSpPr/>
          <p:nvPr userDrawn="1"/>
        </p:nvSpPr>
        <p:spPr>
          <a:xfrm>
            <a:off x="0" y="0"/>
            <a:ext cx="11736987"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5C5E81FB-A40F-442D-9F46-93B86A7867F5}"/>
              </a:ext>
            </a:extLst>
          </p:cNvPr>
          <p:cNvSpPr/>
          <p:nvPr userDrawn="1"/>
        </p:nvSpPr>
        <p:spPr>
          <a:xfrm rot="5400000">
            <a:off x="-2978450" y="2978453"/>
            <a:ext cx="6407450"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40592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ub &amp; Content 2">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Autofit/>
          </a:bodyPr>
          <a:lstStyle>
            <a:lvl1pPr>
              <a:defRPr sz="4000">
                <a:solidFill>
                  <a:schemeClr val="tx1"/>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501" y="2139953"/>
            <a:ext cx="11010900" cy="4097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3">
            <a:extLst>
              <a:ext uri="{FF2B5EF4-FFF2-40B4-BE49-F238E27FC236}">
                <a16:creationId xmlns:a16="http://schemas.microsoft.com/office/drawing/2014/main" id="{2EBDBCA7-2C63-493A-A58C-D158E3304A60}"/>
              </a:ext>
            </a:extLst>
          </p:cNvPr>
          <p:cNvSpPr>
            <a:spLocks noGrp="1"/>
          </p:cNvSpPr>
          <p:nvPr>
            <p:ph type="body" sz="quarter" idx="29"/>
          </p:nvPr>
        </p:nvSpPr>
        <p:spPr>
          <a:xfrm>
            <a:off x="571500" y="1612901"/>
            <a:ext cx="11022013" cy="438150"/>
          </a:xfrm>
        </p:spPr>
        <p:txBody>
          <a:bodyPr/>
          <a:lstStyle>
            <a:lvl1pPr marL="0" indent="0">
              <a:buNone/>
              <a:defRPr>
                <a:solidFill>
                  <a:schemeClr val="accent2"/>
                </a:solidFill>
                <a:latin typeface="+mn-lt"/>
              </a:defRPr>
            </a:lvl1pPr>
            <a:lvl2pPr marL="228600" indent="0">
              <a:buNone/>
              <a:defRPr/>
            </a:lvl2pPr>
          </a:lstStyle>
          <a:p>
            <a:pPr lvl="0"/>
            <a:r>
              <a:rPr lang="en-US"/>
              <a:t>Click to edit Master text styles</a:t>
            </a:r>
          </a:p>
        </p:txBody>
      </p:sp>
      <p:sp>
        <p:nvSpPr>
          <p:cNvPr id="12" name="Rectangle 11">
            <a:extLst>
              <a:ext uri="{FF2B5EF4-FFF2-40B4-BE49-F238E27FC236}">
                <a16:creationId xmlns:a16="http://schemas.microsoft.com/office/drawing/2014/main" id="{CB958B0C-7E1E-42D9-BA94-CF95319AC75D}"/>
              </a:ext>
            </a:extLst>
          </p:cNvPr>
          <p:cNvSpPr/>
          <p:nvPr userDrawn="1"/>
        </p:nvSpPr>
        <p:spPr>
          <a:xfrm>
            <a:off x="0" y="0"/>
            <a:ext cx="11736987"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3" name="Rectangle 12">
            <a:extLst>
              <a:ext uri="{FF2B5EF4-FFF2-40B4-BE49-F238E27FC236}">
                <a16:creationId xmlns:a16="http://schemas.microsoft.com/office/drawing/2014/main" id="{9D0930BE-2EF7-4A27-B574-CC7F56E23EEF}"/>
              </a:ext>
            </a:extLst>
          </p:cNvPr>
          <p:cNvSpPr/>
          <p:nvPr userDrawn="1"/>
        </p:nvSpPr>
        <p:spPr>
          <a:xfrm rot="5400000">
            <a:off x="-2978450" y="2978453"/>
            <a:ext cx="6407450"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482168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ub &amp; 2 Content Columns 2">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Autofit/>
          </a:bodyPr>
          <a:lstStyle>
            <a:lvl1pPr>
              <a:defRPr sz="4000">
                <a:solidFill>
                  <a:schemeClr val="tx1"/>
                </a:solidFill>
              </a:defRPr>
            </a:lvl1pPr>
          </a:lstStyle>
          <a:p>
            <a:r>
              <a:rPr lang="en-US"/>
              <a:t>40pt Intel Clear Light Text Goes Here</a:t>
            </a:r>
          </a:p>
        </p:txBody>
      </p:sp>
      <p:sp>
        <p:nvSpPr>
          <p:cNvPr id="13" name="Content Placeholder 2">
            <a:extLst>
              <a:ext uri="{FF2B5EF4-FFF2-40B4-BE49-F238E27FC236}">
                <a16:creationId xmlns:a16="http://schemas.microsoft.com/office/drawing/2014/main" id="{72F33857-7180-4ED3-9FC7-EB424BBBE9C3}"/>
              </a:ext>
            </a:extLst>
          </p:cNvPr>
          <p:cNvSpPr>
            <a:spLocks noGrp="1"/>
          </p:cNvSpPr>
          <p:nvPr>
            <p:ph sz="quarter" idx="27"/>
          </p:nvPr>
        </p:nvSpPr>
        <p:spPr>
          <a:xfrm>
            <a:off x="571500" y="2139952"/>
            <a:ext cx="5288525"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3FED0071-C45C-4C2F-B01D-42D95C2A5FB3}"/>
              </a:ext>
            </a:extLst>
          </p:cNvPr>
          <p:cNvSpPr>
            <a:spLocks noGrp="1"/>
          </p:cNvSpPr>
          <p:nvPr>
            <p:ph sz="quarter" idx="28"/>
          </p:nvPr>
        </p:nvSpPr>
        <p:spPr>
          <a:xfrm>
            <a:off x="6289113" y="2139952"/>
            <a:ext cx="5288525"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3">
            <a:extLst>
              <a:ext uri="{FF2B5EF4-FFF2-40B4-BE49-F238E27FC236}">
                <a16:creationId xmlns:a16="http://schemas.microsoft.com/office/drawing/2014/main" id="{13C756FD-D367-4604-947F-678A59EDCA72}"/>
              </a:ext>
            </a:extLst>
          </p:cNvPr>
          <p:cNvSpPr>
            <a:spLocks noGrp="1"/>
          </p:cNvSpPr>
          <p:nvPr>
            <p:ph type="body" sz="quarter" idx="29"/>
          </p:nvPr>
        </p:nvSpPr>
        <p:spPr>
          <a:xfrm>
            <a:off x="571500" y="1612901"/>
            <a:ext cx="11022013" cy="438150"/>
          </a:xfrm>
        </p:spPr>
        <p:txBody>
          <a:bodyPr/>
          <a:lstStyle>
            <a:lvl1pPr marL="0" indent="0">
              <a:buNone/>
              <a:defRPr>
                <a:solidFill>
                  <a:schemeClr val="accent2"/>
                </a:solidFill>
                <a:latin typeface="+mn-lt"/>
              </a:defRPr>
            </a:lvl1pPr>
            <a:lvl2pPr marL="228600" indent="0">
              <a:buNone/>
              <a:defRPr/>
            </a:lvl2pPr>
          </a:lstStyle>
          <a:p>
            <a:pPr lvl="0"/>
            <a:r>
              <a:rPr lang="en-US"/>
              <a:t>Click to edit Master text styles</a:t>
            </a:r>
          </a:p>
        </p:txBody>
      </p:sp>
      <p:sp>
        <p:nvSpPr>
          <p:cNvPr id="11" name="Rectangle 10">
            <a:extLst>
              <a:ext uri="{FF2B5EF4-FFF2-40B4-BE49-F238E27FC236}">
                <a16:creationId xmlns:a16="http://schemas.microsoft.com/office/drawing/2014/main" id="{28AFAB4E-A299-44C8-AACE-69AB51C1E618}"/>
              </a:ext>
            </a:extLst>
          </p:cNvPr>
          <p:cNvSpPr/>
          <p:nvPr userDrawn="1"/>
        </p:nvSpPr>
        <p:spPr>
          <a:xfrm>
            <a:off x="0" y="0"/>
            <a:ext cx="11736987"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7D4F3A26-C068-4B72-A83B-34EFCA4E47A5}"/>
              </a:ext>
            </a:extLst>
          </p:cNvPr>
          <p:cNvSpPr/>
          <p:nvPr userDrawn="1"/>
        </p:nvSpPr>
        <p:spPr>
          <a:xfrm rot="5400000">
            <a:off x="-2978450" y="2978453"/>
            <a:ext cx="6407450"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805820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2 Content Columns 2">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Autofit/>
          </a:bodyPr>
          <a:lstStyle>
            <a:lvl1pPr>
              <a:defRPr sz="4000">
                <a:solidFill>
                  <a:schemeClr val="tx1"/>
                </a:solidFill>
              </a:defRPr>
            </a:lvl1pPr>
          </a:lstStyle>
          <a:p>
            <a:r>
              <a:rPr lang="en-US"/>
              <a:t>40pt Intel Clear Light Text Goes Here</a:t>
            </a:r>
          </a:p>
        </p:txBody>
      </p:sp>
      <p:sp>
        <p:nvSpPr>
          <p:cNvPr id="13" name="Content Placeholder 2">
            <a:extLst>
              <a:ext uri="{FF2B5EF4-FFF2-40B4-BE49-F238E27FC236}">
                <a16:creationId xmlns:a16="http://schemas.microsoft.com/office/drawing/2014/main" id="{72F33857-7180-4ED3-9FC7-EB424BBBE9C3}"/>
              </a:ext>
            </a:extLst>
          </p:cNvPr>
          <p:cNvSpPr>
            <a:spLocks noGrp="1"/>
          </p:cNvSpPr>
          <p:nvPr>
            <p:ph sz="quarter" idx="27"/>
          </p:nvPr>
        </p:nvSpPr>
        <p:spPr>
          <a:xfrm>
            <a:off x="571500" y="1671285"/>
            <a:ext cx="5288525" cy="45869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3FED0071-C45C-4C2F-B01D-42D95C2A5FB3}"/>
              </a:ext>
            </a:extLst>
          </p:cNvPr>
          <p:cNvSpPr>
            <a:spLocks noGrp="1"/>
          </p:cNvSpPr>
          <p:nvPr>
            <p:ph sz="quarter" idx="28"/>
          </p:nvPr>
        </p:nvSpPr>
        <p:spPr>
          <a:xfrm>
            <a:off x="6289113" y="1671285"/>
            <a:ext cx="5288525" cy="45869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Rectangle 10">
            <a:extLst>
              <a:ext uri="{FF2B5EF4-FFF2-40B4-BE49-F238E27FC236}">
                <a16:creationId xmlns:a16="http://schemas.microsoft.com/office/drawing/2014/main" id="{E678EEDD-B39B-424B-A23C-C9AFBEFC8D27}"/>
              </a:ext>
            </a:extLst>
          </p:cNvPr>
          <p:cNvSpPr/>
          <p:nvPr userDrawn="1"/>
        </p:nvSpPr>
        <p:spPr>
          <a:xfrm>
            <a:off x="0" y="0"/>
            <a:ext cx="11736987"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7600D2CD-C9BB-4E5B-B736-64EC2EA21620}"/>
              </a:ext>
            </a:extLst>
          </p:cNvPr>
          <p:cNvSpPr/>
          <p:nvPr userDrawn="1"/>
        </p:nvSpPr>
        <p:spPr>
          <a:xfrm rot="5400000">
            <a:off x="-2978450" y="2978453"/>
            <a:ext cx="6407450"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4085090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ub, Content &amp; 2 Pictures 2">
    <p:spTree>
      <p:nvGrpSpPr>
        <p:cNvPr id="1" name=""/>
        <p:cNvGrpSpPr/>
        <p:nvPr/>
      </p:nvGrpSpPr>
      <p:grpSpPr>
        <a:xfrm>
          <a:off x="0" y="0"/>
          <a:ext cx="0" cy="0"/>
          <a:chOff x="0" y="0"/>
          <a:chExt cx="0" cy="0"/>
        </a:xfrm>
      </p:grpSpPr>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84737" y="578113"/>
            <a:ext cx="5747107" cy="94588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Autofit/>
          </a:bodyPr>
          <a:lstStyle>
            <a:lvl1pPr>
              <a:defRPr sz="4000">
                <a:solidFill>
                  <a:schemeClr val="tx1"/>
                </a:solidFill>
              </a:defRPr>
            </a:lvl1pPr>
          </a:lstStyle>
          <a:p>
            <a:r>
              <a:rPr lang="en-US"/>
              <a:t>40pt Intel Clear Light Text Goes Here</a:t>
            </a:r>
          </a:p>
        </p:txBody>
      </p:sp>
      <p:sp>
        <p:nvSpPr>
          <p:cNvPr id="15" name="Body Level One…">
            <a:extLst>
              <a:ext uri="{FF2B5EF4-FFF2-40B4-BE49-F238E27FC236}">
                <a16:creationId xmlns:a16="http://schemas.microsoft.com/office/drawing/2014/main" id="{DAF2E6DD-A697-4E26-BA6A-EF0449D7430B}"/>
              </a:ext>
            </a:extLst>
          </p:cNvPr>
          <p:cNvSpPr txBox="1">
            <a:spLocks noGrp="1"/>
          </p:cNvSpPr>
          <p:nvPr>
            <p:ph idx="27" hasCustomPrompt="1"/>
          </p:nvPr>
        </p:nvSpPr>
        <p:spPr>
          <a:xfrm>
            <a:off x="6609331" y="2978828"/>
            <a:ext cx="4668837" cy="34534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1"/>
                </a:solidFill>
              </a:defRPr>
            </a:lvl1pPr>
          </a:lstStyle>
          <a:p>
            <a:r>
              <a:rPr lang="en-US"/>
              <a:t>Image Caption 16pt gray text</a:t>
            </a:r>
          </a:p>
        </p:txBody>
      </p:sp>
      <p:sp>
        <p:nvSpPr>
          <p:cNvPr id="16" name="Body Level One…">
            <a:extLst>
              <a:ext uri="{FF2B5EF4-FFF2-40B4-BE49-F238E27FC236}">
                <a16:creationId xmlns:a16="http://schemas.microsoft.com/office/drawing/2014/main" id="{028C5B46-7804-4459-9F82-F56352D0EE54}"/>
              </a:ext>
            </a:extLst>
          </p:cNvPr>
          <p:cNvSpPr txBox="1">
            <a:spLocks noGrp="1"/>
          </p:cNvSpPr>
          <p:nvPr>
            <p:ph idx="28" hasCustomPrompt="1"/>
          </p:nvPr>
        </p:nvSpPr>
        <p:spPr>
          <a:xfrm>
            <a:off x="6609331" y="5929172"/>
            <a:ext cx="4668837" cy="34534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1"/>
                </a:solidFill>
              </a:defRPr>
            </a:lvl1pPr>
          </a:lstStyle>
          <a:p>
            <a:r>
              <a:rPr lang="en-US"/>
              <a:t>Image Caption 16pt gray text</a:t>
            </a:r>
          </a:p>
        </p:txBody>
      </p:sp>
      <p:sp>
        <p:nvSpPr>
          <p:cNvPr id="18" name="Picture Placeholder 4">
            <a:extLst>
              <a:ext uri="{FF2B5EF4-FFF2-40B4-BE49-F238E27FC236}">
                <a16:creationId xmlns:a16="http://schemas.microsoft.com/office/drawing/2014/main" id="{947F6B19-5E1B-43E2-BA93-7E68A56CB620}"/>
              </a:ext>
            </a:extLst>
          </p:cNvPr>
          <p:cNvSpPr>
            <a:spLocks noGrp="1"/>
          </p:cNvSpPr>
          <p:nvPr>
            <p:ph type="pic" sz="quarter" idx="30"/>
          </p:nvPr>
        </p:nvSpPr>
        <p:spPr>
          <a:xfrm>
            <a:off x="6609331" y="571500"/>
            <a:ext cx="4668837" cy="2381250"/>
          </a:xfrm>
        </p:spPr>
        <p:txBody>
          <a:bodyPr/>
          <a:lstStyle/>
          <a:p>
            <a:r>
              <a:rPr lang="en-US"/>
              <a:t>Click icon to add picture</a:t>
            </a:r>
          </a:p>
        </p:txBody>
      </p:sp>
      <p:sp>
        <p:nvSpPr>
          <p:cNvPr id="19" name="Picture Placeholder 4">
            <a:extLst>
              <a:ext uri="{FF2B5EF4-FFF2-40B4-BE49-F238E27FC236}">
                <a16:creationId xmlns:a16="http://schemas.microsoft.com/office/drawing/2014/main" id="{CDDC13B9-04CD-43E8-B565-A92ABD110AA2}"/>
              </a:ext>
            </a:extLst>
          </p:cNvPr>
          <p:cNvSpPr>
            <a:spLocks noGrp="1"/>
          </p:cNvSpPr>
          <p:nvPr>
            <p:ph type="pic" sz="quarter" idx="31"/>
          </p:nvPr>
        </p:nvSpPr>
        <p:spPr>
          <a:xfrm>
            <a:off x="6609331" y="3537061"/>
            <a:ext cx="4668837" cy="2381250"/>
          </a:xfrm>
        </p:spPr>
        <p:txBody>
          <a:bodyPr/>
          <a:lstStyle/>
          <a:p>
            <a:r>
              <a:rPr lang="en-US"/>
              <a:t>Click icon to add picture</a:t>
            </a:r>
          </a:p>
        </p:txBody>
      </p:sp>
      <p:sp>
        <p:nvSpPr>
          <p:cNvPr id="21" name="Content Placeholder 2">
            <a:extLst>
              <a:ext uri="{FF2B5EF4-FFF2-40B4-BE49-F238E27FC236}">
                <a16:creationId xmlns:a16="http://schemas.microsoft.com/office/drawing/2014/main" id="{6F999432-84A5-47D5-B81D-D131E93A939B}"/>
              </a:ext>
            </a:extLst>
          </p:cNvPr>
          <p:cNvSpPr>
            <a:spLocks noGrp="1"/>
          </p:cNvSpPr>
          <p:nvPr>
            <p:ph sz="quarter" idx="32"/>
          </p:nvPr>
        </p:nvSpPr>
        <p:spPr>
          <a:xfrm>
            <a:off x="571500" y="2139952"/>
            <a:ext cx="5760344" cy="41084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3">
            <a:extLst>
              <a:ext uri="{FF2B5EF4-FFF2-40B4-BE49-F238E27FC236}">
                <a16:creationId xmlns:a16="http://schemas.microsoft.com/office/drawing/2014/main" id="{B65378F4-C669-453E-AB16-D61CB1EBDA73}"/>
              </a:ext>
            </a:extLst>
          </p:cNvPr>
          <p:cNvSpPr>
            <a:spLocks noGrp="1"/>
          </p:cNvSpPr>
          <p:nvPr>
            <p:ph type="body" sz="quarter" idx="29"/>
          </p:nvPr>
        </p:nvSpPr>
        <p:spPr>
          <a:xfrm>
            <a:off x="571501" y="1612901"/>
            <a:ext cx="5760344" cy="438150"/>
          </a:xfrm>
        </p:spPr>
        <p:txBody>
          <a:bodyPr/>
          <a:lstStyle>
            <a:lvl1pPr marL="0" indent="0">
              <a:buNone/>
              <a:defRPr>
                <a:solidFill>
                  <a:schemeClr val="accent2"/>
                </a:solidFill>
                <a:latin typeface="+mn-lt"/>
              </a:defRPr>
            </a:lvl1pPr>
            <a:lvl2pPr marL="228600" indent="0">
              <a:buNone/>
              <a:defRPr/>
            </a:lvl2pPr>
          </a:lstStyle>
          <a:p>
            <a:pPr lvl="0"/>
            <a:r>
              <a:rPr lang="en-US"/>
              <a:t>Click to edit Master text styles</a:t>
            </a:r>
          </a:p>
        </p:txBody>
      </p:sp>
      <p:sp>
        <p:nvSpPr>
          <p:cNvPr id="14" name="Rectangle 13">
            <a:extLst>
              <a:ext uri="{FF2B5EF4-FFF2-40B4-BE49-F238E27FC236}">
                <a16:creationId xmlns:a16="http://schemas.microsoft.com/office/drawing/2014/main" id="{DA888EEF-DC90-47D1-B68D-DAD1BA7BE428}"/>
              </a:ext>
            </a:extLst>
          </p:cNvPr>
          <p:cNvSpPr/>
          <p:nvPr userDrawn="1"/>
        </p:nvSpPr>
        <p:spPr>
          <a:xfrm>
            <a:off x="0" y="0"/>
            <a:ext cx="11736987"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7" name="Rectangle 16">
            <a:extLst>
              <a:ext uri="{FF2B5EF4-FFF2-40B4-BE49-F238E27FC236}">
                <a16:creationId xmlns:a16="http://schemas.microsoft.com/office/drawing/2014/main" id="{D0F12B19-CF53-47D7-9EA3-459DABB1406B}"/>
              </a:ext>
            </a:extLst>
          </p:cNvPr>
          <p:cNvSpPr/>
          <p:nvPr userDrawn="1"/>
        </p:nvSpPr>
        <p:spPr>
          <a:xfrm rot="5400000">
            <a:off x="-2978450" y="2978453"/>
            <a:ext cx="6407450"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105255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 Content &amp; Picture 2">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15046" y="403981"/>
            <a:ext cx="5129422" cy="6012186"/>
          </a:xfrm>
        </p:spPr>
        <p:txBody>
          <a:bodyPr/>
          <a:lstStyle/>
          <a:p>
            <a:r>
              <a:rPr lang="en-US"/>
              <a:t>Click icon to add picture</a:t>
            </a:r>
          </a:p>
        </p:txBody>
      </p:sp>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84737" y="578113"/>
            <a:ext cx="5747107" cy="94588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Autofit/>
          </a:bodyPr>
          <a:lstStyle>
            <a:lvl1pPr>
              <a:defRPr sz="4000">
                <a:solidFill>
                  <a:schemeClr val="tx1"/>
                </a:solidFill>
              </a:defRPr>
            </a:lvl1pPr>
          </a:lstStyle>
          <a:p>
            <a:r>
              <a:rPr lang="en-US"/>
              <a:t>40pt Intel Clear Light Text Goes Here</a:t>
            </a:r>
          </a:p>
        </p:txBody>
      </p:sp>
      <p:sp>
        <p:nvSpPr>
          <p:cNvPr id="14" name="Content Placeholder 2">
            <a:extLst>
              <a:ext uri="{FF2B5EF4-FFF2-40B4-BE49-F238E27FC236}">
                <a16:creationId xmlns:a16="http://schemas.microsoft.com/office/drawing/2014/main" id="{7AB9BADD-04D4-4686-970E-FB0049CC09CC}"/>
              </a:ext>
            </a:extLst>
          </p:cNvPr>
          <p:cNvSpPr>
            <a:spLocks noGrp="1"/>
          </p:cNvSpPr>
          <p:nvPr>
            <p:ph sz="quarter" idx="27"/>
          </p:nvPr>
        </p:nvSpPr>
        <p:spPr>
          <a:xfrm>
            <a:off x="571500" y="2139952"/>
            <a:ext cx="5760344" cy="41084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3">
            <a:extLst>
              <a:ext uri="{FF2B5EF4-FFF2-40B4-BE49-F238E27FC236}">
                <a16:creationId xmlns:a16="http://schemas.microsoft.com/office/drawing/2014/main" id="{3DA4378E-36CA-41C6-8E85-727E1F91A670}"/>
              </a:ext>
            </a:extLst>
          </p:cNvPr>
          <p:cNvSpPr>
            <a:spLocks noGrp="1"/>
          </p:cNvSpPr>
          <p:nvPr>
            <p:ph type="body" sz="quarter" idx="29"/>
          </p:nvPr>
        </p:nvSpPr>
        <p:spPr>
          <a:xfrm>
            <a:off x="571500" y="1612901"/>
            <a:ext cx="5760343" cy="438150"/>
          </a:xfrm>
        </p:spPr>
        <p:txBody>
          <a:bodyPr/>
          <a:lstStyle>
            <a:lvl1pPr marL="0" indent="0">
              <a:buNone/>
              <a:defRPr>
                <a:solidFill>
                  <a:schemeClr val="accent2"/>
                </a:solidFill>
                <a:latin typeface="+mn-lt"/>
              </a:defRPr>
            </a:lvl1pPr>
            <a:lvl2pPr marL="228600" indent="0">
              <a:buNone/>
              <a:defRPr/>
            </a:lvl2pPr>
          </a:lstStyle>
          <a:p>
            <a:pPr lvl="0"/>
            <a:r>
              <a:rPr lang="en-US"/>
              <a:t>Click to edit Master text styles</a:t>
            </a:r>
          </a:p>
        </p:txBody>
      </p:sp>
      <p:sp>
        <p:nvSpPr>
          <p:cNvPr id="11" name="Rectangle 10">
            <a:extLst>
              <a:ext uri="{FF2B5EF4-FFF2-40B4-BE49-F238E27FC236}">
                <a16:creationId xmlns:a16="http://schemas.microsoft.com/office/drawing/2014/main" id="{FE14A5EA-7602-4C8C-B95C-5306CD887FFF}"/>
              </a:ext>
            </a:extLst>
          </p:cNvPr>
          <p:cNvSpPr/>
          <p:nvPr userDrawn="1"/>
        </p:nvSpPr>
        <p:spPr>
          <a:xfrm>
            <a:off x="0" y="0"/>
            <a:ext cx="11736987"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CD435B75-DFD3-4791-ACEA-AF630FFAB9AF}"/>
              </a:ext>
            </a:extLst>
          </p:cNvPr>
          <p:cNvSpPr/>
          <p:nvPr userDrawn="1"/>
        </p:nvSpPr>
        <p:spPr>
          <a:xfrm rot="5400000">
            <a:off x="-2978450" y="2978453"/>
            <a:ext cx="6407450"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45598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Content &amp; 1 Horizontal Picture">
    <p:spTree>
      <p:nvGrpSpPr>
        <p:cNvPr id="1" name=""/>
        <p:cNvGrpSpPr/>
        <p:nvPr/>
      </p:nvGrpSpPr>
      <p:grpSpPr>
        <a:xfrm>
          <a:off x="0" y="0"/>
          <a:ext cx="0" cy="0"/>
          <a:chOff x="0" y="0"/>
          <a:chExt cx="0" cy="0"/>
        </a:xfrm>
      </p:grpSpPr>
      <p:sp>
        <p:nvSpPr>
          <p:cNvPr id="30" name="Title Text">
            <a:extLst>
              <a:ext uri="{FF2B5EF4-FFF2-40B4-BE49-F238E27FC236}">
                <a16:creationId xmlns:a16="http://schemas.microsoft.com/office/drawing/2014/main" id="{9F7D84C5-5DAC-2A42-8A41-9D307F3BF637}"/>
              </a:ext>
            </a:extLst>
          </p:cNvPr>
          <p:cNvSpPr txBox="1">
            <a:spLocks noGrp="1"/>
          </p:cNvSpPr>
          <p:nvPr>
            <p:ph type="title" hasCustomPrompt="1"/>
          </p:nvPr>
        </p:nvSpPr>
        <p:spPr>
          <a:xfrm>
            <a:off x="571500" y="571500"/>
            <a:ext cx="11010900" cy="9525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rmAutofit/>
          </a:bodyPr>
          <a:lstStyle>
            <a:lvl1pPr>
              <a:defRPr sz="4000">
                <a:solidFill>
                  <a:schemeClr val="tx1"/>
                </a:solidFill>
              </a:defRPr>
            </a:lvl1pPr>
          </a:lstStyle>
          <a:p>
            <a:r>
              <a:rPr lang="en-US"/>
              <a:t>40pt Intel Clear Light Text Goes Here</a:t>
            </a:r>
          </a:p>
        </p:txBody>
      </p:sp>
      <p:sp>
        <p:nvSpPr>
          <p:cNvPr id="3" name="Picture Placeholder 2">
            <a:extLst>
              <a:ext uri="{FF2B5EF4-FFF2-40B4-BE49-F238E27FC236}">
                <a16:creationId xmlns:a16="http://schemas.microsoft.com/office/drawing/2014/main" id="{088044E1-ECF5-4A18-811C-E489992140A2}"/>
              </a:ext>
            </a:extLst>
          </p:cNvPr>
          <p:cNvSpPr>
            <a:spLocks noGrp="1"/>
          </p:cNvSpPr>
          <p:nvPr>
            <p:ph type="pic" sz="quarter" idx="10"/>
          </p:nvPr>
        </p:nvSpPr>
        <p:spPr>
          <a:xfrm>
            <a:off x="396152" y="3513864"/>
            <a:ext cx="11347450" cy="2890837"/>
          </a:xfrm>
        </p:spPr>
        <p:txBody>
          <a:bodyPr/>
          <a:lstStyle/>
          <a:p>
            <a:r>
              <a:rPr lang="en-US"/>
              <a:t>Click icon to add picture</a:t>
            </a:r>
          </a:p>
        </p:txBody>
      </p:sp>
      <p:sp>
        <p:nvSpPr>
          <p:cNvPr id="5" name="Content Placeholder 4">
            <a:extLst>
              <a:ext uri="{FF2B5EF4-FFF2-40B4-BE49-F238E27FC236}">
                <a16:creationId xmlns:a16="http://schemas.microsoft.com/office/drawing/2014/main" id="{08289E3F-4BC9-4A42-9F40-7227194C57DB}"/>
              </a:ext>
            </a:extLst>
          </p:cNvPr>
          <p:cNvSpPr>
            <a:spLocks noGrp="1"/>
          </p:cNvSpPr>
          <p:nvPr>
            <p:ph sz="quarter" idx="11"/>
          </p:nvPr>
        </p:nvSpPr>
        <p:spPr>
          <a:xfrm>
            <a:off x="571500" y="1556672"/>
            <a:ext cx="11010900" cy="17881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Rectangle 10">
            <a:extLst>
              <a:ext uri="{FF2B5EF4-FFF2-40B4-BE49-F238E27FC236}">
                <a16:creationId xmlns:a16="http://schemas.microsoft.com/office/drawing/2014/main" id="{9A88EB66-8674-4A4F-B55A-79488DD6B4DC}"/>
              </a:ext>
            </a:extLst>
          </p:cNvPr>
          <p:cNvSpPr/>
          <p:nvPr userDrawn="1"/>
        </p:nvSpPr>
        <p:spPr>
          <a:xfrm>
            <a:off x="0" y="0"/>
            <a:ext cx="11736987"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4FB9E7C7-FA12-4331-A70E-193D07092A46}"/>
              </a:ext>
            </a:extLst>
          </p:cNvPr>
          <p:cNvSpPr/>
          <p:nvPr userDrawn="1"/>
        </p:nvSpPr>
        <p:spPr>
          <a:xfrm rot="5400000">
            <a:off x="-2978450" y="2978453"/>
            <a:ext cx="6407450"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692702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Autofit/>
          </a:bodyPr>
          <a:lstStyle>
            <a:lvl1pPr>
              <a:defRPr sz="4000">
                <a:solidFill>
                  <a:schemeClr val="tx1"/>
                </a:solidFill>
              </a:defRPr>
            </a:lvl1pPr>
          </a:lstStyle>
          <a:p>
            <a:r>
              <a:rPr lang="en-US"/>
              <a:t>40pt Intel Clear Light Text Goes Here</a:t>
            </a:r>
          </a:p>
        </p:txBody>
      </p:sp>
    </p:spTree>
    <p:extLst>
      <p:ext uri="{BB962C8B-B14F-4D97-AF65-F5344CB8AC3E}">
        <p14:creationId xmlns:p14="http://schemas.microsoft.com/office/powerpoint/2010/main" val="2554795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Full Page Picture 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AAD9210-5064-4050-9368-9292054D59F4}"/>
              </a:ext>
            </a:extLst>
          </p:cNvPr>
          <p:cNvSpPr>
            <a:spLocks noGrp="1"/>
          </p:cNvSpPr>
          <p:nvPr>
            <p:ph type="pic" sz="quarter" idx="10"/>
          </p:nvPr>
        </p:nvSpPr>
        <p:spPr>
          <a:xfrm>
            <a:off x="450550" y="450549"/>
            <a:ext cx="11305062" cy="5956776"/>
          </a:xfrm>
          <a:noFill/>
        </p:spPr>
        <p:txBody>
          <a:bodyPr/>
          <a:lstStyle/>
          <a:p>
            <a:r>
              <a:rPr lang="en-US"/>
              <a:t>Click icon to add picture</a:t>
            </a:r>
          </a:p>
        </p:txBody>
      </p:sp>
      <p:sp>
        <p:nvSpPr>
          <p:cNvPr id="11" name="Title Text">
            <a:extLst>
              <a:ext uri="{FF2B5EF4-FFF2-40B4-BE49-F238E27FC236}">
                <a16:creationId xmlns:a16="http://schemas.microsoft.com/office/drawing/2014/main" id="{14AFAB66-6BED-5D47-B26F-D9C8808F3A18}"/>
              </a:ext>
            </a:extLst>
          </p:cNvPr>
          <p:cNvSpPr txBox="1">
            <a:spLocks noGrp="1"/>
          </p:cNvSpPr>
          <p:nvPr>
            <p:ph type="title" hasCustomPrompt="1"/>
          </p:nvPr>
        </p:nvSpPr>
        <p:spPr>
          <a:xfrm>
            <a:off x="571500" y="571500"/>
            <a:ext cx="11010899" cy="8763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rmAutofit/>
          </a:bodyPr>
          <a:lstStyle>
            <a:lvl1pPr>
              <a:defRPr sz="4000">
                <a:solidFill>
                  <a:schemeClr val="tx1"/>
                </a:solidFill>
              </a:defRPr>
            </a:lvl1pPr>
          </a:lstStyle>
          <a:p>
            <a:r>
              <a:rPr lang="en-US"/>
              <a:t>Full page Image, Delete Title if Necessary</a:t>
            </a:r>
          </a:p>
        </p:txBody>
      </p:sp>
      <p:sp>
        <p:nvSpPr>
          <p:cNvPr id="9" name="Rectangle 8">
            <a:extLst>
              <a:ext uri="{FF2B5EF4-FFF2-40B4-BE49-F238E27FC236}">
                <a16:creationId xmlns:a16="http://schemas.microsoft.com/office/drawing/2014/main" id="{54EAB082-32C5-47FD-9ECB-602F4FA1556E}"/>
              </a:ext>
            </a:extLst>
          </p:cNvPr>
          <p:cNvSpPr/>
          <p:nvPr userDrawn="1"/>
        </p:nvSpPr>
        <p:spPr>
          <a:xfrm>
            <a:off x="0" y="0"/>
            <a:ext cx="11736987"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0" name="Rectangle 9">
            <a:extLst>
              <a:ext uri="{FF2B5EF4-FFF2-40B4-BE49-F238E27FC236}">
                <a16:creationId xmlns:a16="http://schemas.microsoft.com/office/drawing/2014/main" id="{C28E4005-6DA6-4443-A120-563FA414CBD8}"/>
              </a:ext>
            </a:extLst>
          </p:cNvPr>
          <p:cNvSpPr/>
          <p:nvPr userDrawn="1"/>
        </p:nvSpPr>
        <p:spPr>
          <a:xfrm rot="5400000">
            <a:off x="-2978450" y="2978453"/>
            <a:ext cx="6407450"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955180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Chart Example">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rmAutofit/>
          </a:bodyPr>
          <a:lstStyle>
            <a:lvl1pPr>
              <a:defRPr sz="4000">
                <a:solidFill>
                  <a:schemeClr val="tx1"/>
                </a:solidFill>
              </a:defRPr>
            </a:lvl1pPr>
          </a:lstStyle>
          <a:p>
            <a:r>
              <a:rPr lang="en-US"/>
              <a:t>40pt Intel Clear Light Text Goes Here</a:t>
            </a:r>
          </a:p>
        </p:txBody>
      </p:sp>
      <p:sp>
        <p:nvSpPr>
          <p:cNvPr id="3" name="Text Placeholder 2">
            <a:extLst>
              <a:ext uri="{FF2B5EF4-FFF2-40B4-BE49-F238E27FC236}">
                <a16:creationId xmlns:a16="http://schemas.microsoft.com/office/drawing/2014/main" id="{EBF36A7C-A787-47EC-ACD5-77F3FD6AFB8D}"/>
              </a:ext>
            </a:extLst>
          </p:cNvPr>
          <p:cNvSpPr>
            <a:spLocks noGrp="1"/>
          </p:cNvSpPr>
          <p:nvPr>
            <p:ph type="body" sz="quarter" idx="10"/>
          </p:nvPr>
        </p:nvSpPr>
        <p:spPr>
          <a:xfrm>
            <a:off x="571500" y="1592529"/>
            <a:ext cx="11010900" cy="3727184"/>
          </a:xfrm>
        </p:spPr>
        <p:txBody>
          <a:bodyPr>
            <a:normAutofit/>
          </a:bodyPr>
          <a:lstStyle>
            <a:lvl1pPr marL="0" indent="0">
              <a:buNone/>
              <a:defRPr sz="6000">
                <a:solidFill>
                  <a:schemeClr val="tx1"/>
                </a:solidFill>
              </a:defRPr>
            </a:lvl1pPr>
          </a:lstStyle>
          <a:p>
            <a:pPr lvl="0"/>
            <a:r>
              <a:rPr lang="en-US"/>
              <a:t>Click to edit Master text styles</a:t>
            </a:r>
          </a:p>
        </p:txBody>
      </p:sp>
      <p:sp>
        <p:nvSpPr>
          <p:cNvPr id="9" name="Text Placeholder 3">
            <a:extLst>
              <a:ext uri="{FF2B5EF4-FFF2-40B4-BE49-F238E27FC236}">
                <a16:creationId xmlns:a16="http://schemas.microsoft.com/office/drawing/2014/main" id="{A7C9FC2E-0D67-4420-A61E-1D363937D03F}"/>
              </a:ext>
            </a:extLst>
          </p:cNvPr>
          <p:cNvSpPr>
            <a:spLocks noGrp="1"/>
          </p:cNvSpPr>
          <p:nvPr>
            <p:ph type="body" sz="quarter" idx="29"/>
          </p:nvPr>
        </p:nvSpPr>
        <p:spPr>
          <a:xfrm>
            <a:off x="571500" y="5461818"/>
            <a:ext cx="11022013" cy="438150"/>
          </a:xfrm>
        </p:spPr>
        <p:txBody>
          <a:bodyPr/>
          <a:lstStyle>
            <a:lvl1pPr marL="0" indent="0">
              <a:buNone/>
              <a:defRPr>
                <a:solidFill>
                  <a:schemeClr val="accent2"/>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6090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 White">
    <p:spTree>
      <p:nvGrpSpPr>
        <p:cNvPr id="1" name=""/>
        <p:cNvGrpSpPr/>
        <p:nvPr/>
      </p:nvGrpSpPr>
      <p:grpSpPr>
        <a:xfrm>
          <a:off x="0" y="0"/>
          <a:ext cx="0" cy="0"/>
          <a:chOff x="0" y="0"/>
          <a:chExt cx="0" cy="0"/>
        </a:xfrm>
      </p:grpSpPr>
      <p:graphicFrame>
        <p:nvGraphicFramePr>
          <p:cNvPr id="13" name="Chart 5">
            <a:extLst>
              <a:ext uri="{FF2B5EF4-FFF2-40B4-BE49-F238E27FC236}">
                <a16:creationId xmlns:a16="http://schemas.microsoft.com/office/drawing/2014/main" id="{F0529FEA-BEC4-644C-94EE-601D5BED26F3}"/>
              </a:ext>
            </a:extLst>
          </p:cNvPr>
          <p:cNvGraphicFramePr/>
          <p:nvPr userDrawn="1">
            <p:extLst>
              <p:ext uri="{D42A27DB-BD31-4B8C-83A1-F6EECF244321}">
                <p14:modId xmlns:p14="http://schemas.microsoft.com/office/powerpoint/2010/main" val="680995965"/>
              </p:ext>
            </p:extLst>
          </p:nvPr>
        </p:nvGraphicFramePr>
        <p:xfrm>
          <a:off x="7201593" y="1799047"/>
          <a:ext cx="3472287" cy="4025676"/>
        </p:xfrm>
        <a:graphic>
          <a:graphicData uri="http://schemas.openxmlformats.org/drawingml/2006/chart">
            <c:chart xmlns:c="http://schemas.openxmlformats.org/drawingml/2006/chart" xmlns:r="http://schemas.openxmlformats.org/officeDocument/2006/relationships" r:id="rId2"/>
          </a:graphicData>
        </a:graphic>
      </p:graphicFrame>
      <p:sp>
        <p:nvSpPr>
          <p:cNvPr id="10" name="Title Text">
            <a:extLst>
              <a:ext uri="{FF2B5EF4-FFF2-40B4-BE49-F238E27FC236}">
                <a16:creationId xmlns:a16="http://schemas.microsoft.com/office/drawing/2014/main" id="{0EA1A176-5931-41CA-86D5-15FC4398AA40}"/>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chor="ctr" anchorCtr="0">
            <a:noAutofit/>
          </a:bodyPr>
          <a:lstStyle>
            <a:lvl1pPr algn="ctr">
              <a:defRPr sz="4800">
                <a:solidFill>
                  <a:schemeClr val="tx1"/>
                </a:solidFill>
              </a:defRPr>
            </a:lvl1pPr>
          </a:lstStyle>
          <a:p>
            <a:r>
              <a:rPr lang="en-US"/>
              <a:t>48pt Intel Clear Light Body. For content that is not a section, but has a big idea in text only.</a:t>
            </a:r>
          </a:p>
        </p:txBody>
      </p:sp>
      <p:sp>
        <p:nvSpPr>
          <p:cNvPr id="8" name="Rectangle 7">
            <a:extLst>
              <a:ext uri="{FF2B5EF4-FFF2-40B4-BE49-F238E27FC236}">
                <a16:creationId xmlns:a16="http://schemas.microsoft.com/office/drawing/2014/main" id="{597652EB-8B2D-46CC-B147-89A4C26A2D8F}"/>
              </a:ext>
            </a:extLst>
          </p:cNvPr>
          <p:cNvSpPr/>
          <p:nvPr userDrawn="1"/>
        </p:nvSpPr>
        <p:spPr>
          <a:xfrm>
            <a:off x="0" y="0"/>
            <a:ext cx="11736987"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9" name="Rectangle 8">
            <a:extLst>
              <a:ext uri="{FF2B5EF4-FFF2-40B4-BE49-F238E27FC236}">
                <a16:creationId xmlns:a16="http://schemas.microsoft.com/office/drawing/2014/main" id="{571A480A-B7B4-498C-9868-A91E2651D429}"/>
              </a:ext>
            </a:extLst>
          </p:cNvPr>
          <p:cNvSpPr/>
          <p:nvPr userDrawn="1"/>
        </p:nvSpPr>
        <p:spPr>
          <a:xfrm rot="5400000">
            <a:off x="-2978450" y="2978453"/>
            <a:ext cx="6407450"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511187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Sub Blue">
    <p:spTree>
      <p:nvGrpSpPr>
        <p:cNvPr id="1" name=""/>
        <p:cNvGrpSpPr/>
        <p:nvPr/>
      </p:nvGrpSpPr>
      <p:grpSpPr>
        <a:xfrm>
          <a:off x="0" y="0"/>
          <a:ext cx="0" cy="0"/>
          <a:chOff x="0" y="0"/>
          <a:chExt cx="0" cy="0"/>
        </a:xfrm>
      </p:grpSpPr>
      <p:sp>
        <p:nvSpPr>
          <p:cNvPr id="860" name="Rectangle"/>
          <p:cNvSpPr/>
          <p:nvPr userDrawn="1"/>
        </p:nvSpPr>
        <p:spPr>
          <a:xfrm>
            <a:off x="471054" y="464127"/>
            <a:ext cx="11272494" cy="5944838"/>
          </a:xfrm>
          <a:prstGeom prst="rect">
            <a:avLst/>
          </a:prstGeom>
          <a:solidFill>
            <a:schemeClr val="accent1"/>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61" name="Square"/>
          <p:cNvSpPr/>
          <p:nvPr/>
        </p:nvSpPr>
        <p:spPr>
          <a:xfrm>
            <a:off x="11743603" y="6405281"/>
            <a:ext cx="448398" cy="452720"/>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8" name="Rectangle 7">
            <a:extLst>
              <a:ext uri="{FF2B5EF4-FFF2-40B4-BE49-F238E27FC236}">
                <a16:creationId xmlns:a16="http://schemas.microsoft.com/office/drawing/2014/main" id="{41A778AB-F6EC-4101-87E6-DECF7944E661}"/>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tx1"/>
                </a:solidFill>
              </a:rPr>
              <a:t>Intel Confidential</a:t>
            </a:r>
          </a:p>
        </p:txBody>
      </p:sp>
      <p:sp>
        <p:nvSpPr>
          <p:cNvPr id="10" name="Title Text">
            <a:extLst>
              <a:ext uri="{FF2B5EF4-FFF2-40B4-BE49-F238E27FC236}">
                <a16:creationId xmlns:a16="http://schemas.microsoft.com/office/drawing/2014/main" id="{E400EEBB-F912-40CA-A759-DEFE15164979}"/>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chor="ctr" anchorCtr="0">
            <a:noAutofit/>
          </a:bodyPr>
          <a:lstStyle>
            <a:lvl1pPr algn="ctr">
              <a:defRPr sz="4800">
                <a:solidFill>
                  <a:schemeClr val="tx1"/>
                </a:solidFill>
              </a:defRPr>
            </a:lvl1pPr>
          </a:lstStyle>
          <a:p>
            <a:r>
              <a:rPr lang="en-US"/>
              <a:t>48pt Intel Clear Light Body. For content that is not a section, but has a big idea in text only.</a:t>
            </a:r>
          </a:p>
        </p:txBody>
      </p:sp>
    </p:spTree>
    <p:extLst>
      <p:ext uri="{BB962C8B-B14F-4D97-AF65-F5344CB8AC3E}">
        <p14:creationId xmlns:p14="http://schemas.microsoft.com/office/powerpoint/2010/main" val="4037652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Sub Light Blue">
    <p:spTree>
      <p:nvGrpSpPr>
        <p:cNvPr id="1" name=""/>
        <p:cNvGrpSpPr/>
        <p:nvPr/>
      </p:nvGrpSpPr>
      <p:grpSpPr>
        <a:xfrm>
          <a:off x="0" y="0"/>
          <a:ext cx="0" cy="0"/>
          <a:chOff x="0" y="0"/>
          <a:chExt cx="0" cy="0"/>
        </a:xfrm>
      </p:grpSpPr>
      <p:sp>
        <p:nvSpPr>
          <p:cNvPr id="860" name="Rectangle"/>
          <p:cNvSpPr/>
          <p:nvPr userDrawn="1"/>
        </p:nvSpPr>
        <p:spPr>
          <a:xfrm>
            <a:off x="471054" y="464127"/>
            <a:ext cx="11272494" cy="5944838"/>
          </a:xfrm>
          <a:prstGeom prst="rect">
            <a:avLst/>
          </a:prstGeom>
          <a:solidFill>
            <a:schemeClr val="accent2">
              <a:lumMod val="75000"/>
            </a:schemeClr>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61" name="Square"/>
          <p:cNvSpPr/>
          <p:nvPr/>
        </p:nvSpPr>
        <p:spPr>
          <a:xfrm>
            <a:off x="11743603" y="6405281"/>
            <a:ext cx="448398" cy="452720"/>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8" name="Rectangle 7">
            <a:extLst>
              <a:ext uri="{FF2B5EF4-FFF2-40B4-BE49-F238E27FC236}">
                <a16:creationId xmlns:a16="http://schemas.microsoft.com/office/drawing/2014/main" id="{52E60B70-5DF3-4398-B558-301661292DFC}"/>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tx1"/>
                </a:solidFill>
              </a:rPr>
              <a:t>Intel Confidential</a:t>
            </a:r>
          </a:p>
        </p:txBody>
      </p:sp>
      <p:sp>
        <p:nvSpPr>
          <p:cNvPr id="10" name="Title Text">
            <a:extLst>
              <a:ext uri="{FF2B5EF4-FFF2-40B4-BE49-F238E27FC236}">
                <a16:creationId xmlns:a16="http://schemas.microsoft.com/office/drawing/2014/main" id="{93B25211-1805-4C17-8545-7E02A6786392}"/>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chor="ctr" anchorCtr="0">
            <a:noAutofit/>
          </a:bodyPr>
          <a:lstStyle>
            <a:lvl1pPr algn="ctr">
              <a:defRPr sz="4800">
                <a:solidFill>
                  <a:schemeClr val="tx1"/>
                </a:solidFill>
              </a:defRPr>
            </a:lvl1pPr>
          </a:lstStyle>
          <a:p>
            <a:r>
              <a:rPr lang="en-US"/>
              <a:t>48pt Intel Clear Light Body. For content that is not a section, but has a big idea in text only.</a:t>
            </a:r>
          </a:p>
        </p:txBody>
      </p:sp>
    </p:spTree>
    <p:extLst>
      <p:ext uri="{BB962C8B-B14F-4D97-AF65-F5344CB8AC3E}">
        <p14:creationId xmlns:p14="http://schemas.microsoft.com/office/powerpoint/2010/main" val="3163764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DA94F2D-B7BD-4CE9-A606-F00802F3131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99949" y="2409775"/>
            <a:ext cx="4080108" cy="1521396"/>
          </a:xfrm>
          <a:prstGeom prst="rect">
            <a:avLst/>
          </a:prstGeom>
        </p:spPr>
      </p:pic>
      <p:sp>
        <p:nvSpPr>
          <p:cNvPr id="15" name="TextBox 14">
            <a:extLst>
              <a:ext uri="{FF2B5EF4-FFF2-40B4-BE49-F238E27FC236}">
                <a16:creationId xmlns:a16="http://schemas.microsoft.com/office/drawing/2014/main" id="{3F655609-5439-9C4A-8F0D-9AB5A1AAC9A3}"/>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6" name="Rectangle 5">
            <a:extLst>
              <a:ext uri="{FF2B5EF4-FFF2-40B4-BE49-F238E27FC236}">
                <a16:creationId xmlns:a16="http://schemas.microsoft.com/office/drawing/2014/main" id="{69112354-342E-49CE-8E3C-E078BBE1ADF7}"/>
              </a:ext>
            </a:extLst>
          </p:cNvPr>
          <p:cNvSpPr/>
          <p:nvPr userDrawn="1"/>
        </p:nvSpPr>
        <p:spPr>
          <a:xfrm>
            <a:off x="0" y="6407451"/>
            <a:ext cx="11736987" cy="450549"/>
          </a:xfrm>
          <a:prstGeom prst="rect">
            <a:avLst/>
          </a:prstGeom>
          <a:solidFill>
            <a:schemeClr val="bg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7" name="Rectangle 6">
            <a:extLst>
              <a:ext uri="{FF2B5EF4-FFF2-40B4-BE49-F238E27FC236}">
                <a16:creationId xmlns:a16="http://schemas.microsoft.com/office/drawing/2014/main" id="{CD21D8AD-9194-4DBA-8221-7F294421810B}"/>
              </a:ext>
            </a:extLst>
          </p:cNvPr>
          <p:cNvSpPr/>
          <p:nvPr userDrawn="1"/>
        </p:nvSpPr>
        <p:spPr>
          <a:xfrm rot="5400000">
            <a:off x="8758537" y="2978453"/>
            <a:ext cx="6407450" cy="450549"/>
          </a:xfrm>
          <a:prstGeom prst="rect">
            <a:avLst/>
          </a:prstGeom>
          <a:solidFill>
            <a:schemeClr val="bg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008318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and Bulleted Text">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a:t>24pt Intel Clear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a:solidFill>
                  <a:srgbClr val="0071C5"/>
                </a:solidFill>
              </a:defRPr>
            </a:lvl1pPr>
            <a:lvl2pPr>
              <a:defRPr sz="1800"/>
            </a:lvl2pPr>
            <a:lvl3pPr>
              <a:defRPr sz="1800"/>
            </a:lvl3pPr>
            <a:lvl4pPr>
              <a:defRPr sz="1600"/>
            </a:lvl4pPr>
          </a:lstStyle>
          <a:p>
            <a:pPr lvl="0"/>
            <a:r>
              <a:rPr lang="en-US"/>
              <a:t>18pt Intel Clear body text</a:t>
            </a:r>
          </a:p>
          <a:p>
            <a:pPr lvl="1"/>
            <a:r>
              <a:rPr lang="en-US"/>
              <a:t>18pt Intel Clear bullet one</a:t>
            </a:r>
          </a:p>
          <a:p>
            <a:pPr lvl="2"/>
            <a:r>
              <a:rPr lang="en-US"/>
              <a:t>18pt Intel Clear sub-bullet</a:t>
            </a:r>
          </a:p>
          <a:p>
            <a:pPr lvl="3"/>
            <a:r>
              <a:rPr lang="en-US"/>
              <a:t>16pt Intel Clear fourth level</a:t>
            </a:r>
          </a:p>
          <a:p>
            <a:pPr lvl="4"/>
            <a:r>
              <a:rPr lang="en-US" err="1"/>
              <a:t>14pt</a:t>
            </a:r>
            <a:r>
              <a:rPr lang="en-US"/>
              <a:t> Intel Clear fifth level</a:t>
            </a:r>
          </a:p>
        </p:txBody>
      </p:sp>
      <p:sp>
        <p:nvSpPr>
          <p:cNvPr id="5" name="Slide Number Placeholder 5">
            <a:extLst>
              <a:ext uri="{FF2B5EF4-FFF2-40B4-BE49-F238E27FC236}">
                <a16:creationId xmlns:a16="http://schemas.microsoft.com/office/drawing/2014/main" id="{A2225322-7EA1-4CFC-80FA-1EF9ED30D389}"/>
              </a:ext>
            </a:extLst>
          </p:cNvPr>
          <p:cNvSpPr>
            <a:spLocks noGrp="1"/>
          </p:cNvSpPr>
          <p:nvPr>
            <p:ph type="sldNum" sz="quarter" idx="4294967295"/>
          </p:nvPr>
        </p:nvSpPr>
        <p:spPr>
          <a:xfrm>
            <a:off x="9086936" y="6626246"/>
            <a:ext cx="2844800" cy="79463"/>
          </a:xfrm>
          <a:prstGeom prst="rect">
            <a:avLst/>
          </a:prstGeom>
        </p:spPr>
        <p:txBody>
          <a:bodyPr vert="horz" lIns="0" tIns="0" rIns="0" bIns="0" rtlCol="0" anchor="ctr"/>
          <a:lstStyle>
            <a:lvl1pPr algn="r">
              <a:defRPr sz="800">
                <a:solidFill>
                  <a:schemeClr val="bg1"/>
                </a:solidFill>
                <a:latin typeface="Arial"/>
                <a:cs typeface="Arial"/>
              </a:defRPr>
            </a:lvl1pPr>
          </a:lstStyle>
          <a:p>
            <a:fld id="{EE2556C5-CE8C-6547-B838-EA80C61A4AF7}" type="slidenum">
              <a:rPr lang="en-US" smtClean="0">
                <a:solidFill>
                  <a:prstClr val="white"/>
                </a:solidFill>
                <a:latin typeface="Intel Clear"/>
                <a:cs typeface="Intel Clear"/>
              </a:rPr>
              <a:pPr/>
              <a:t>‹#›</a:t>
            </a:fld>
            <a:endParaRPr lang="en-US">
              <a:solidFill>
                <a:prstClr val="white"/>
              </a:solidFill>
              <a:latin typeface="Intel Clear"/>
              <a:cs typeface="Intel Clear"/>
            </a:endParaRPr>
          </a:p>
        </p:txBody>
      </p:sp>
      <p:sp>
        <p:nvSpPr>
          <p:cNvPr id="6" name="TextBox 5">
            <a:extLst>
              <a:ext uri="{FF2B5EF4-FFF2-40B4-BE49-F238E27FC236}">
                <a16:creationId xmlns:a16="http://schemas.microsoft.com/office/drawing/2014/main" id="{4A4D20D1-679D-4EF6-87CA-5845717C9097}"/>
              </a:ext>
            </a:extLst>
          </p:cNvPr>
          <p:cNvSpPr txBox="1"/>
          <p:nvPr userDrawn="1"/>
        </p:nvSpPr>
        <p:spPr>
          <a:xfrm rot="20016447">
            <a:off x="-530285" y="3053249"/>
            <a:ext cx="12877654" cy="389402"/>
          </a:xfrm>
          <a:prstGeom prst="rect">
            <a:avLst/>
          </a:prstGeom>
          <a:noFill/>
        </p:spPr>
        <p:txBody>
          <a:bodyPr vert="horz" wrap="square" lIns="0" tIns="0" rIns="0" bIns="0" rtlCol="0">
            <a:spAutoFit/>
          </a:bodyPr>
          <a:lstStyle/>
          <a:p>
            <a:pPr defTabSz="609570"/>
            <a:r>
              <a:rPr lang="en-US" sz="2800" b="1" dirty="0">
                <a:ln w="3175">
                  <a:solidFill>
                    <a:srgbClr val="FDD8C7"/>
                  </a:solidFill>
                  <a:prstDash val="sysDot"/>
                </a:ln>
                <a:noFill/>
                <a:effectLst>
                  <a:outerShdw blurRad="38100" dist="22860" dir="5400000" algn="tl" rotWithShape="0">
                    <a:srgbClr val="000000">
                      <a:alpha val="30000"/>
                    </a:srgbClr>
                  </a:outerShdw>
                </a:effectLst>
              </a:rPr>
              <a:t>         </a:t>
            </a:r>
            <a:r>
              <a:rPr lang="en-US" sz="2800" b="1" dirty="0" err="1">
                <a:ln w="3175">
                  <a:solidFill>
                    <a:srgbClr val="FDD8C7"/>
                  </a:solidFill>
                  <a:prstDash val="sysDot"/>
                </a:ln>
                <a:noFill/>
                <a:effectLst>
                  <a:outerShdw blurRad="38100" dist="22860" dir="5400000" algn="tl" rotWithShape="0">
                    <a:srgbClr val="000000">
                      <a:alpha val="30000"/>
                    </a:srgbClr>
                  </a:outerShdw>
                </a:effectLst>
              </a:rPr>
              <a:t>xPSD</a:t>
            </a:r>
            <a:r>
              <a:rPr lang="en-US" sz="2800" b="1" dirty="0">
                <a:ln w="3175">
                  <a:solidFill>
                    <a:srgbClr val="FDD8C7"/>
                  </a:solidFill>
                  <a:prstDash val="sysDot"/>
                </a:ln>
                <a:noFill/>
                <a:effectLst>
                  <a:outerShdw blurRad="38100" dist="22860" dir="5400000" algn="tl" rotWithShape="0">
                    <a:srgbClr val="000000">
                      <a:alpha val="30000"/>
                    </a:srgbClr>
                  </a:outerShdw>
                </a:effectLst>
              </a:rPr>
              <a:t> WIE Workload Performance Analysis and Optimization Report</a:t>
            </a:r>
          </a:p>
        </p:txBody>
      </p:sp>
    </p:spTree>
    <p:extLst>
      <p:ext uri="{BB962C8B-B14F-4D97-AF65-F5344CB8AC3E}">
        <p14:creationId xmlns:p14="http://schemas.microsoft.com/office/powerpoint/2010/main" val="40940990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Blue A">
    <p:bg>
      <p:bgPr>
        <a:solidFill>
          <a:schemeClr val="tx1"/>
        </a:solidFill>
        <a:effectLst/>
      </p:bgPr>
    </p:bg>
    <p:spTree>
      <p:nvGrpSpPr>
        <p:cNvPr id="1" name=""/>
        <p:cNvGrpSpPr/>
        <p:nvPr/>
      </p:nvGrpSpPr>
      <p:grpSpPr>
        <a:xfrm>
          <a:off x="0" y="0"/>
          <a:ext cx="0" cy="0"/>
          <a:chOff x="0" y="0"/>
          <a:chExt cx="0" cy="0"/>
        </a:xfrm>
      </p:grpSpPr>
      <p:sp>
        <p:nvSpPr>
          <p:cNvPr id="74" name="Rectangle"/>
          <p:cNvSpPr/>
          <p:nvPr/>
        </p:nvSpPr>
        <p:spPr>
          <a:xfrm>
            <a:off x="1469360" y="0"/>
            <a:ext cx="3430768" cy="53931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0" name="Square"/>
          <p:cNvSpPr/>
          <p:nvPr/>
        </p:nvSpPr>
        <p:spPr>
          <a:xfrm>
            <a:off x="861107" y="5390896"/>
            <a:ext cx="607299" cy="607299"/>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1" name="Rectangle"/>
          <p:cNvSpPr/>
          <p:nvPr/>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2" name="Square"/>
          <p:cNvSpPr/>
          <p:nvPr/>
        </p:nvSpPr>
        <p:spPr>
          <a:xfrm>
            <a:off x="861107" y="4952474"/>
            <a:ext cx="157461" cy="1574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31" name="Title Text">
            <a:extLst>
              <a:ext uri="{FF2B5EF4-FFF2-40B4-BE49-F238E27FC236}">
                <a16:creationId xmlns:a16="http://schemas.microsoft.com/office/drawing/2014/main" id="{89FD31ED-4225-F549-987B-028F84979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7500">
                <a:solidFill>
                  <a:schemeClr val="tx1"/>
                </a:solidFill>
              </a:defRPr>
            </a:lvl1pPr>
          </a:lstStyle>
          <a:p>
            <a:r>
              <a:rPr lang="en-US"/>
              <a:t>75 </a:t>
            </a:r>
            <a:r>
              <a:rPr lang="en-US" err="1"/>
              <a:t>pt</a:t>
            </a:r>
            <a:r>
              <a:rPr lang="en-US"/>
              <a:t> Intel Clear Light</a:t>
            </a:r>
            <a:endParaRPr/>
          </a:p>
        </p:txBody>
      </p:sp>
      <p:sp>
        <p:nvSpPr>
          <p:cNvPr id="17" name="Text Placeholder 2">
            <a:extLst>
              <a:ext uri="{FF2B5EF4-FFF2-40B4-BE49-F238E27FC236}">
                <a16:creationId xmlns:a16="http://schemas.microsoft.com/office/drawing/2014/main" id="{75379059-B28C-483A-9CD1-B3EB81874AEC}"/>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rgbClr val="00C7FD"/>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16pt Intel Clear Bold Intro:</a:t>
            </a:r>
          </a:p>
        </p:txBody>
      </p:sp>
      <p:sp>
        <p:nvSpPr>
          <p:cNvPr id="18" name="Text Placeholder 6">
            <a:extLst>
              <a:ext uri="{FF2B5EF4-FFF2-40B4-BE49-F238E27FC236}">
                <a16:creationId xmlns:a16="http://schemas.microsoft.com/office/drawing/2014/main" id="{BEFC1083-9176-4B55-B8AB-9F31A213ED26}"/>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tx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18pt Intel Clear Subhead, Date, Etc.</a:t>
            </a:r>
          </a:p>
        </p:txBody>
      </p:sp>
      <p:grpSp>
        <p:nvGrpSpPr>
          <p:cNvPr id="9" name="Group 8">
            <a:extLst>
              <a:ext uri="{FF2B5EF4-FFF2-40B4-BE49-F238E27FC236}">
                <a16:creationId xmlns:a16="http://schemas.microsoft.com/office/drawing/2014/main" id="{698DF977-78B3-4C00-9E43-1223CD667932}"/>
              </a:ext>
            </a:extLst>
          </p:cNvPr>
          <p:cNvGrpSpPr/>
          <p:nvPr userDrawn="1"/>
        </p:nvGrpSpPr>
        <p:grpSpPr>
          <a:xfrm>
            <a:off x="1468406" y="5995719"/>
            <a:ext cx="1059754" cy="396801"/>
            <a:chOff x="1314450" y="6391094"/>
            <a:chExt cx="1123377" cy="420623"/>
          </a:xfrm>
        </p:grpSpPr>
        <p:sp>
          <p:nvSpPr>
            <p:cNvPr id="5" name="Freeform: Shape 4">
              <a:extLst>
                <a:ext uri="{FF2B5EF4-FFF2-40B4-BE49-F238E27FC236}">
                  <a16:creationId xmlns:a16="http://schemas.microsoft.com/office/drawing/2014/main" id="{78F73C8D-05B1-4270-85FA-B1FD37A25A06}"/>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FC6580CA-6E37-4F04-8FAD-D6491FEE8CE6}"/>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C614C49-972F-498A-9654-844CECF9AF64}"/>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922EBBE0-933B-4A65-BAAC-DC5972E3F9A4}"/>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8905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Blue B">
    <p:spTree>
      <p:nvGrpSpPr>
        <p:cNvPr id="1" name=""/>
        <p:cNvGrpSpPr/>
        <p:nvPr/>
      </p:nvGrpSpPr>
      <p:grpSpPr>
        <a:xfrm>
          <a:off x="0" y="0"/>
          <a:ext cx="0" cy="0"/>
          <a:chOff x="0" y="0"/>
          <a:chExt cx="0" cy="0"/>
        </a:xfrm>
      </p:grpSpPr>
      <p:sp>
        <p:nvSpPr>
          <p:cNvPr id="74" name="Rectangle"/>
          <p:cNvSpPr/>
          <p:nvPr/>
        </p:nvSpPr>
        <p:spPr>
          <a:xfrm>
            <a:off x="1469360" y="0"/>
            <a:ext cx="3430768" cy="53931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6" name="Text Placeholder 2">
            <a:extLst>
              <a:ext uri="{FF2B5EF4-FFF2-40B4-BE49-F238E27FC236}">
                <a16:creationId xmlns:a16="http://schemas.microsoft.com/office/drawing/2014/main" id="{6E706504-BEDA-1441-8BC1-243269FBBCB8}"/>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rgbClr val="00C7FD"/>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16pt Intel Clear Bold Intro:</a:t>
            </a:r>
          </a:p>
        </p:txBody>
      </p:sp>
      <p:sp>
        <p:nvSpPr>
          <p:cNvPr id="31" name="Title Text">
            <a:extLst>
              <a:ext uri="{FF2B5EF4-FFF2-40B4-BE49-F238E27FC236}">
                <a16:creationId xmlns:a16="http://schemas.microsoft.com/office/drawing/2014/main" id="{89FD31ED-4225-F549-987B-028F84979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7500">
                <a:solidFill>
                  <a:schemeClr val="tx1"/>
                </a:solidFill>
              </a:defRPr>
            </a:lvl1pPr>
          </a:lstStyle>
          <a:p>
            <a:r>
              <a:rPr lang="en-US"/>
              <a:t>75 </a:t>
            </a:r>
            <a:r>
              <a:rPr lang="en-US" err="1"/>
              <a:t>pt</a:t>
            </a:r>
            <a:r>
              <a:rPr lang="en-US"/>
              <a:t> Intel Clear Light</a:t>
            </a:r>
            <a:endParaRPr/>
          </a:p>
        </p:txBody>
      </p:sp>
      <p:sp>
        <p:nvSpPr>
          <p:cNvPr id="21" name="Text Placeholder 6">
            <a:extLst>
              <a:ext uri="{FF2B5EF4-FFF2-40B4-BE49-F238E27FC236}">
                <a16:creationId xmlns:a16="http://schemas.microsoft.com/office/drawing/2014/main" id="{71E0DDC0-B435-4D0B-837E-0E27121099BC}"/>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tx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18pt Intel Clear Subhead, Date, Etc.</a:t>
            </a:r>
          </a:p>
        </p:txBody>
      </p:sp>
      <p:sp>
        <p:nvSpPr>
          <p:cNvPr id="10" name="Square">
            <a:extLst>
              <a:ext uri="{FF2B5EF4-FFF2-40B4-BE49-F238E27FC236}">
                <a16:creationId xmlns:a16="http://schemas.microsoft.com/office/drawing/2014/main" id="{5F1BD0FC-D3B7-4D2E-989A-64ED187DAF99}"/>
              </a:ext>
            </a:extLst>
          </p:cNvPr>
          <p:cNvSpPr/>
          <p:nvPr userDrawn="1"/>
        </p:nvSpPr>
        <p:spPr>
          <a:xfrm>
            <a:off x="861107" y="5390896"/>
            <a:ext cx="607299" cy="607299"/>
          </a:xfrm>
          <a:prstGeom prst="rect">
            <a:avLst/>
          </a:prstGeom>
          <a:solidFill>
            <a:schemeClr val="accent4"/>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1" name="Rectangle">
            <a:extLst>
              <a:ext uri="{FF2B5EF4-FFF2-40B4-BE49-F238E27FC236}">
                <a16:creationId xmlns:a16="http://schemas.microsoft.com/office/drawing/2014/main" id="{3D2DE0DF-793A-4E90-BB4C-004CD646F4EF}"/>
              </a:ext>
            </a:extLst>
          </p:cNvPr>
          <p:cNvSpPr/>
          <p:nvPr userDrawn="1"/>
        </p:nvSpPr>
        <p:spPr>
          <a:xfrm>
            <a:off x="576067" y="5108797"/>
            <a:ext cx="286654" cy="282073"/>
          </a:xfrm>
          <a:prstGeom prst="rect">
            <a:avLst/>
          </a:prstGeom>
          <a:solidFill>
            <a:schemeClr val="accent3"/>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C39C59F8-1EBA-44B6-940C-E67247F76722}"/>
              </a:ext>
            </a:extLst>
          </p:cNvPr>
          <p:cNvSpPr/>
          <p:nvPr userDrawn="1"/>
        </p:nvSpPr>
        <p:spPr>
          <a:xfrm>
            <a:off x="861107" y="4952474"/>
            <a:ext cx="157461" cy="157461"/>
          </a:xfrm>
          <a:prstGeom prst="rect">
            <a:avLst/>
          </a:prstGeom>
          <a:solidFill>
            <a:schemeClr val="accent4"/>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grpSp>
        <p:nvGrpSpPr>
          <p:cNvPr id="14" name="Group 13">
            <a:extLst>
              <a:ext uri="{FF2B5EF4-FFF2-40B4-BE49-F238E27FC236}">
                <a16:creationId xmlns:a16="http://schemas.microsoft.com/office/drawing/2014/main" id="{25251DAF-788D-46D0-84B3-34DFEE6262F3}"/>
              </a:ext>
            </a:extLst>
          </p:cNvPr>
          <p:cNvGrpSpPr/>
          <p:nvPr userDrawn="1"/>
        </p:nvGrpSpPr>
        <p:grpSpPr>
          <a:xfrm>
            <a:off x="1468406" y="5995719"/>
            <a:ext cx="1059754" cy="396801"/>
            <a:chOff x="1314450" y="6391094"/>
            <a:chExt cx="1123377" cy="420623"/>
          </a:xfrm>
        </p:grpSpPr>
        <p:sp>
          <p:nvSpPr>
            <p:cNvPr id="15" name="Freeform: Shape 14">
              <a:extLst>
                <a:ext uri="{FF2B5EF4-FFF2-40B4-BE49-F238E27FC236}">
                  <a16:creationId xmlns:a16="http://schemas.microsoft.com/office/drawing/2014/main" id="{A050DF4B-855E-41F4-9B0B-9B0BA01FB4FE}"/>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5E76890-19E8-4E79-B88A-5E246700E0DB}"/>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1094D935-4B06-467E-ACD3-E78CD1B86EE3}"/>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3E1BDA4-68F2-4FA3-BD91-CBC85BF15A79}"/>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610584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chemeClr val="tx1"/>
                </a:solidFill>
              </a:defRPr>
            </a:lvl1pPr>
          </a:lstStyle>
          <a:p>
            <a:r>
              <a:rPr lang="en-US"/>
              <a:t>40pt Intel Clear Light Text Goes Here</a:t>
            </a:r>
          </a:p>
        </p:txBody>
      </p:sp>
    </p:spTree>
    <p:extLst>
      <p:ext uri="{BB962C8B-B14F-4D97-AF65-F5344CB8AC3E}">
        <p14:creationId xmlns:p14="http://schemas.microsoft.com/office/powerpoint/2010/main" val="2705187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Autofit/>
          </a:bodyPr>
          <a:lstStyle>
            <a:lvl1pPr>
              <a:defRPr sz="4000">
                <a:solidFill>
                  <a:schemeClr val="tx1"/>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1673454"/>
            <a:ext cx="11010900" cy="45749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325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chemeClr val="tx1"/>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1673454"/>
            <a:ext cx="11010900" cy="45749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9735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chemeClr val="tx1"/>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2139953"/>
            <a:ext cx="11010900" cy="41084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3">
            <a:extLst>
              <a:ext uri="{FF2B5EF4-FFF2-40B4-BE49-F238E27FC236}">
                <a16:creationId xmlns:a16="http://schemas.microsoft.com/office/drawing/2014/main" id="{D980C114-FE9A-4B63-B509-F59F1A2C55A5}"/>
              </a:ext>
            </a:extLst>
          </p:cNvPr>
          <p:cNvSpPr>
            <a:spLocks noGrp="1"/>
          </p:cNvSpPr>
          <p:nvPr>
            <p:ph type="body" sz="quarter" idx="29"/>
          </p:nvPr>
        </p:nvSpPr>
        <p:spPr>
          <a:xfrm>
            <a:off x="571370" y="1612901"/>
            <a:ext cx="11022013" cy="438150"/>
          </a:xfrm>
        </p:spPr>
        <p:txBody>
          <a:bodyPr/>
          <a:lstStyle>
            <a:lvl1pPr marL="0" indent="0">
              <a:buNone/>
              <a:defRPr>
                <a:solidFill>
                  <a:schemeClr val="accent2"/>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17574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ub &amp; 2 Content Columns">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chemeClr val="tx1"/>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2139951"/>
            <a:ext cx="5288525"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2139951"/>
            <a:ext cx="5288525"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3">
            <a:extLst>
              <a:ext uri="{FF2B5EF4-FFF2-40B4-BE49-F238E27FC236}">
                <a16:creationId xmlns:a16="http://schemas.microsoft.com/office/drawing/2014/main" id="{D4EEAA39-7062-4DCE-91B8-83056F818FA8}"/>
              </a:ext>
            </a:extLst>
          </p:cNvPr>
          <p:cNvSpPr>
            <a:spLocks noGrp="1"/>
          </p:cNvSpPr>
          <p:nvPr>
            <p:ph type="body" sz="quarter" idx="29"/>
          </p:nvPr>
        </p:nvSpPr>
        <p:spPr>
          <a:xfrm>
            <a:off x="571500" y="1612901"/>
            <a:ext cx="11022013" cy="438150"/>
          </a:xfrm>
        </p:spPr>
        <p:txBody>
          <a:bodyPr/>
          <a:lstStyle>
            <a:lvl1pPr marL="0" indent="0">
              <a:buNone/>
              <a:defRPr>
                <a:solidFill>
                  <a:schemeClr val="accent2"/>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067759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 Content Columns">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chemeClr val="tx1"/>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1673402"/>
            <a:ext cx="5288525" cy="45848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1673402"/>
            <a:ext cx="5288525" cy="45848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0074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ub, Content &amp; 2 Pictures">
    <p:spTree>
      <p:nvGrpSpPr>
        <p:cNvPr id="1" name=""/>
        <p:cNvGrpSpPr/>
        <p:nvPr/>
      </p:nvGrpSpPr>
      <p:grpSpPr>
        <a:xfrm>
          <a:off x="0" y="0"/>
          <a:ext cx="0" cy="0"/>
          <a:chOff x="0" y="0"/>
          <a:chExt cx="0" cy="0"/>
        </a:xfrm>
      </p:grpSpPr>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71500" y="567227"/>
            <a:ext cx="5755707" cy="945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chemeClr val="tx1"/>
                </a:solidFill>
              </a:defRPr>
            </a:lvl1pPr>
          </a:lstStyle>
          <a:p>
            <a:r>
              <a:rPr lang="en-US"/>
              <a:t>40pt Intel Clear Light Text Goes Here</a:t>
            </a:r>
          </a:p>
        </p:txBody>
      </p:sp>
      <p:sp>
        <p:nvSpPr>
          <p:cNvPr id="25" name="Body Level One…">
            <a:extLst>
              <a:ext uri="{FF2B5EF4-FFF2-40B4-BE49-F238E27FC236}">
                <a16:creationId xmlns:a16="http://schemas.microsoft.com/office/drawing/2014/main" id="{6903F994-74B2-4D40-AA5F-7F3D24A00171}"/>
              </a:ext>
            </a:extLst>
          </p:cNvPr>
          <p:cNvSpPr txBox="1">
            <a:spLocks noGrp="1"/>
          </p:cNvSpPr>
          <p:nvPr>
            <p:ph idx="27" hasCustomPrompt="1"/>
          </p:nvPr>
        </p:nvSpPr>
        <p:spPr>
          <a:xfrm>
            <a:off x="6609331" y="2978828"/>
            <a:ext cx="4668837" cy="3453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1"/>
                </a:solidFill>
              </a:defRPr>
            </a:lvl1pPr>
          </a:lstStyle>
          <a:p>
            <a:r>
              <a:rPr lang="en-US"/>
              <a:t>Image Caption 16pt gray text</a:t>
            </a:r>
          </a:p>
        </p:txBody>
      </p:sp>
      <p:sp>
        <p:nvSpPr>
          <p:cNvPr id="26" name="Body Level One…">
            <a:extLst>
              <a:ext uri="{FF2B5EF4-FFF2-40B4-BE49-F238E27FC236}">
                <a16:creationId xmlns:a16="http://schemas.microsoft.com/office/drawing/2014/main" id="{BF74888E-798E-B543-94EF-279F3EA6E46B}"/>
              </a:ext>
            </a:extLst>
          </p:cNvPr>
          <p:cNvSpPr txBox="1">
            <a:spLocks noGrp="1"/>
          </p:cNvSpPr>
          <p:nvPr>
            <p:ph idx="28" hasCustomPrompt="1"/>
          </p:nvPr>
        </p:nvSpPr>
        <p:spPr>
          <a:xfrm>
            <a:off x="6609331" y="5929172"/>
            <a:ext cx="4668837" cy="3453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1"/>
                </a:solidFill>
              </a:defRPr>
            </a:lvl1pPr>
          </a:lstStyle>
          <a:p>
            <a:r>
              <a:rPr lang="en-US"/>
              <a:t>Image Caption 16pt gray text</a:t>
            </a:r>
          </a:p>
        </p:txBody>
      </p:sp>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09331" y="571500"/>
            <a:ext cx="4668837" cy="2381250"/>
          </a:xfrm>
        </p:spPr>
        <p:txBody>
          <a:bodyPr/>
          <a:lstStyle/>
          <a:p>
            <a:r>
              <a:rPr lang="en-US"/>
              <a:t>Click icon to add picture</a:t>
            </a:r>
          </a:p>
        </p:txBody>
      </p:sp>
      <p:sp>
        <p:nvSpPr>
          <p:cNvPr id="20" name="Picture Placeholder 4">
            <a:extLst>
              <a:ext uri="{FF2B5EF4-FFF2-40B4-BE49-F238E27FC236}">
                <a16:creationId xmlns:a16="http://schemas.microsoft.com/office/drawing/2014/main" id="{5CA48836-DAA2-4E4F-A22A-2F5682E12CEF}"/>
              </a:ext>
            </a:extLst>
          </p:cNvPr>
          <p:cNvSpPr>
            <a:spLocks noGrp="1"/>
          </p:cNvSpPr>
          <p:nvPr>
            <p:ph type="pic" sz="quarter" idx="31"/>
          </p:nvPr>
        </p:nvSpPr>
        <p:spPr>
          <a:xfrm>
            <a:off x="6609331" y="3537061"/>
            <a:ext cx="4668837" cy="2381250"/>
          </a:xfrm>
        </p:spPr>
        <p:txBody>
          <a:bodyPr/>
          <a:lstStyle/>
          <a:p>
            <a:r>
              <a:rPr lang="en-US"/>
              <a:t>Click icon to add picture</a:t>
            </a:r>
          </a:p>
        </p:txBody>
      </p:sp>
      <p:sp>
        <p:nvSpPr>
          <p:cNvPr id="14" name="Content Placeholder 2">
            <a:extLst>
              <a:ext uri="{FF2B5EF4-FFF2-40B4-BE49-F238E27FC236}">
                <a16:creationId xmlns:a16="http://schemas.microsoft.com/office/drawing/2014/main" id="{DC0D3278-E8A7-4B14-A5ED-BE235CEC6F80}"/>
              </a:ext>
            </a:extLst>
          </p:cNvPr>
          <p:cNvSpPr>
            <a:spLocks noGrp="1"/>
          </p:cNvSpPr>
          <p:nvPr>
            <p:ph sz="quarter" idx="32"/>
          </p:nvPr>
        </p:nvSpPr>
        <p:spPr>
          <a:xfrm>
            <a:off x="571500" y="2139952"/>
            <a:ext cx="5768944"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3">
            <a:extLst>
              <a:ext uri="{FF2B5EF4-FFF2-40B4-BE49-F238E27FC236}">
                <a16:creationId xmlns:a16="http://schemas.microsoft.com/office/drawing/2014/main" id="{403FD6E6-528D-49D5-BBAB-B26572C15F20}"/>
              </a:ext>
            </a:extLst>
          </p:cNvPr>
          <p:cNvSpPr>
            <a:spLocks noGrp="1"/>
          </p:cNvSpPr>
          <p:nvPr>
            <p:ph type="body" sz="quarter" idx="29"/>
          </p:nvPr>
        </p:nvSpPr>
        <p:spPr>
          <a:xfrm>
            <a:off x="571500" y="1612901"/>
            <a:ext cx="5768944" cy="438150"/>
          </a:xfrm>
        </p:spPr>
        <p:txBody>
          <a:bodyPr/>
          <a:lstStyle>
            <a:lvl1pPr marL="0" indent="0">
              <a:buNone/>
              <a:defRPr>
                <a:solidFill>
                  <a:schemeClr val="accent2"/>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91561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 Content &amp;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15046" y="0"/>
            <a:ext cx="5129422" cy="6416167"/>
          </a:xfrm>
        </p:spPr>
        <p:txBody>
          <a:bodyPr/>
          <a:lstStyle/>
          <a:p>
            <a:r>
              <a:rPr lang="en-US"/>
              <a:t>Click icon to add picture</a:t>
            </a:r>
          </a:p>
        </p:txBody>
      </p:sp>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71500" y="567227"/>
            <a:ext cx="5747107" cy="945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chemeClr val="tx1"/>
                </a:solidFill>
              </a:defRPr>
            </a:lvl1pPr>
          </a:lstStyle>
          <a:p>
            <a:r>
              <a:rPr lang="en-US"/>
              <a:t>40pt Intel Clear Light Text Goes Here</a:t>
            </a:r>
          </a:p>
        </p:txBody>
      </p:sp>
      <p:sp>
        <p:nvSpPr>
          <p:cNvPr id="11" name="Content Placeholder 2">
            <a:extLst>
              <a:ext uri="{FF2B5EF4-FFF2-40B4-BE49-F238E27FC236}">
                <a16:creationId xmlns:a16="http://schemas.microsoft.com/office/drawing/2014/main" id="{7B7FB3F6-9C71-45A0-8236-12671533CA22}"/>
              </a:ext>
            </a:extLst>
          </p:cNvPr>
          <p:cNvSpPr>
            <a:spLocks noGrp="1"/>
          </p:cNvSpPr>
          <p:nvPr>
            <p:ph sz="quarter" idx="32"/>
          </p:nvPr>
        </p:nvSpPr>
        <p:spPr>
          <a:xfrm>
            <a:off x="571500" y="2139952"/>
            <a:ext cx="5768944"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3">
            <a:extLst>
              <a:ext uri="{FF2B5EF4-FFF2-40B4-BE49-F238E27FC236}">
                <a16:creationId xmlns:a16="http://schemas.microsoft.com/office/drawing/2014/main" id="{B1C73349-1E00-4922-970C-187F97CE0620}"/>
              </a:ext>
            </a:extLst>
          </p:cNvPr>
          <p:cNvSpPr>
            <a:spLocks noGrp="1"/>
          </p:cNvSpPr>
          <p:nvPr>
            <p:ph type="body" sz="quarter" idx="29"/>
          </p:nvPr>
        </p:nvSpPr>
        <p:spPr>
          <a:xfrm>
            <a:off x="571500" y="1612901"/>
            <a:ext cx="5768944" cy="438150"/>
          </a:xfrm>
        </p:spPr>
        <p:txBody>
          <a:bodyPr/>
          <a:lstStyle>
            <a:lvl1pPr marL="0" indent="0">
              <a:buNone/>
              <a:defRPr>
                <a:solidFill>
                  <a:schemeClr val="accent2"/>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003632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mp; Full Page Pictur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AAD9210-5064-4050-9368-9292054D59F4}"/>
              </a:ext>
            </a:extLst>
          </p:cNvPr>
          <p:cNvSpPr>
            <a:spLocks noGrp="1"/>
          </p:cNvSpPr>
          <p:nvPr>
            <p:ph type="pic" sz="quarter" idx="10"/>
          </p:nvPr>
        </p:nvSpPr>
        <p:spPr>
          <a:xfrm>
            <a:off x="-11286" y="0"/>
            <a:ext cx="11744325" cy="6401797"/>
          </a:xfrm>
          <a:noFill/>
        </p:spPr>
        <p:txBody>
          <a:bodyPr/>
          <a:lstStyle/>
          <a:p>
            <a:r>
              <a:rPr lang="en-US"/>
              <a:t>Click icon to add picture</a:t>
            </a:r>
          </a:p>
        </p:txBody>
      </p:sp>
      <p:sp>
        <p:nvSpPr>
          <p:cNvPr id="11" name="Title Text">
            <a:extLst>
              <a:ext uri="{FF2B5EF4-FFF2-40B4-BE49-F238E27FC236}">
                <a16:creationId xmlns:a16="http://schemas.microsoft.com/office/drawing/2014/main" id="{14AFAB66-6BED-5D47-B26F-D9C8808F3A18}"/>
              </a:ext>
            </a:extLst>
          </p:cNvPr>
          <p:cNvSpPr txBox="1">
            <a:spLocks noGrp="1"/>
          </p:cNvSpPr>
          <p:nvPr>
            <p:ph type="title" hasCustomPrompt="1"/>
          </p:nvPr>
        </p:nvSpPr>
        <p:spPr>
          <a:xfrm>
            <a:off x="571500" y="571500"/>
            <a:ext cx="11010899" cy="8763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defRPr sz="4000">
                <a:solidFill>
                  <a:schemeClr val="tx1"/>
                </a:solidFill>
              </a:defRPr>
            </a:lvl1pPr>
          </a:lstStyle>
          <a:p>
            <a:r>
              <a:rPr lang="en-US"/>
              <a:t>Full page Image, Delete Title if Necessary</a:t>
            </a:r>
          </a:p>
        </p:txBody>
      </p:sp>
    </p:spTree>
    <p:extLst>
      <p:ext uri="{BB962C8B-B14F-4D97-AF65-F5344CB8AC3E}">
        <p14:creationId xmlns:p14="http://schemas.microsoft.com/office/powerpoint/2010/main" val="395434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Quote">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defRPr sz="4000">
                <a:solidFill>
                  <a:schemeClr val="tx1"/>
                </a:solidFill>
              </a:defRPr>
            </a:lvl1pPr>
          </a:lstStyle>
          <a:p>
            <a:r>
              <a:rPr lang="en-US"/>
              <a:t>40pt Intel Clear Light Text Goes Here</a:t>
            </a:r>
          </a:p>
        </p:txBody>
      </p:sp>
      <p:sp>
        <p:nvSpPr>
          <p:cNvPr id="3" name="Text Placeholder 2">
            <a:extLst>
              <a:ext uri="{FF2B5EF4-FFF2-40B4-BE49-F238E27FC236}">
                <a16:creationId xmlns:a16="http://schemas.microsoft.com/office/drawing/2014/main" id="{EBF36A7C-A787-47EC-ACD5-77F3FD6AFB8D}"/>
              </a:ext>
            </a:extLst>
          </p:cNvPr>
          <p:cNvSpPr>
            <a:spLocks noGrp="1"/>
          </p:cNvSpPr>
          <p:nvPr>
            <p:ph type="body" sz="quarter" idx="10"/>
          </p:nvPr>
        </p:nvSpPr>
        <p:spPr>
          <a:xfrm>
            <a:off x="571500" y="1592529"/>
            <a:ext cx="11010900" cy="3727184"/>
          </a:xfrm>
        </p:spPr>
        <p:txBody>
          <a:bodyPr>
            <a:normAutofit/>
          </a:bodyPr>
          <a:lstStyle>
            <a:lvl1pPr marL="0" indent="0">
              <a:buNone/>
              <a:defRPr sz="6000">
                <a:solidFill>
                  <a:schemeClr val="tx1"/>
                </a:solidFill>
              </a:defRPr>
            </a:lvl1pPr>
          </a:lstStyle>
          <a:p>
            <a:pPr lvl="0"/>
            <a:r>
              <a:rPr lang="en-US"/>
              <a:t>Click to edit Master text styles</a:t>
            </a:r>
          </a:p>
        </p:txBody>
      </p:sp>
      <p:sp>
        <p:nvSpPr>
          <p:cNvPr id="9" name="Text Placeholder 3">
            <a:extLst>
              <a:ext uri="{FF2B5EF4-FFF2-40B4-BE49-F238E27FC236}">
                <a16:creationId xmlns:a16="http://schemas.microsoft.com/office/drawing/2014/main" id="{4E196E31-7238-4049-821C-D94FDEAEDC56}"/>
              </a:ext>
            </a:extLst>
          </p:cNvPr>
          <p:cNvSpPr>
            <a:spLocks noGrp="1"/>
          </p:cNvSpPr>
          <p:nvPr>
            <p:ph type="body" sz="quarter" idx="29"/>
          </p:nvPr>
        </p:nvSpPr>
        <p:spPr>
          <a:xfrm>
            <a:off x="571500" y="5461818"/>
            <a:ext cx="11022013" cy="438150"/>
          </a:xfrm>
        </p:spPr>
        <p:txBody>
          <a:bodyPr/>
          <a:lstStyle>
            <a:lvl1pPr marL="0" indent="0">
              <a:buNone/>
              <a:defRPr>
                <a:solidFill>
                  <a:schemeClr val="accent2"/>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211341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_Chart Examp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7759918-59AA-4DFC-90DA-60CD5B2BD6B8}"/>
              </a:ext>
            </a:extLst>
          </p:cNvPr>
          <p:cNvSpPr/>
          <p:nvPr userDrawn="1"/>
        </p:nvSpPr>
        <p:spPr>
          <a:xfrm>
            <a:off x="0" y="6407451"/>
            <a:ext cx="11736987" cy="450549"/>
          </a:xfrm>
          <a:prstGeom prst="rect">
            <a:avLst/>
          </a:prstGeom>
          <a:solidFill>
            <a:schemeClr val="bg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6" name="Square">
            <a:extLst>
              <a:ext uri="{FF2B5EF4-FFF2-40B4-BE49-F238E27FC236}">
                <a16:creationId xmlns:a16="http://schemas.microsoft.com/office/drawing/2014/main" id="{D4662ED0-432E-6C48-8B26-9A21EDA54E68}"/>
              </a:ext>
            </a:extLst>
          </p:cNvPr>
          <p:cNvSpPr/>
          <p:nvPr userDrawn="1"/>
        </p:nvSpPr>
        <p:spPr>
          <a:xfrm>
            <a:off x="11741697" y="6407185"/>
            <a:ext cx="450068" cy="450068"/>
          </a:xfrm>
          <a:prstGeom prst="rect">
            <a:avLst/>
          </a:prstGeom>
          <a:solidFill>
            <a:schemeClr val="accent1">
              <a:alpha val="50000"/>
            </a:schemeClr>
          </a:solidFill>
          <a:ln w="12700">
            <a:miter lim="400000"/>
          </a:ln>
        </p:spPr>
        <p:txBody>
          <a:bodyPr lIns="0" tIns="0" rIns="0" bIns="0" anchor="ctr"/>
          <a:lstStyle/>
          <a:p>
            <a:pPr defTabSz="412750">
              <a:defRPr sz="3200">
                <a:solidFill>
                  <a:srgbClr val="026FC5"/>
                </a:solidFill>
                <a:latin typeface="Helvetica Neue Medium"/>
                <a:ea typeface="Helvetica Neue Medium"/>
                <a:cs typeface="Helvetica Neue Medium"/>
                <a:sym typeface="Helvetica Neue Medium"/>
              </a:defRPr>
            </a:pPr>
            <a:endParaRPr sz="1600"/>
          </a:p>
        </p:txBody>
      </p:sp>
      <p:sp>
        <p:nvSpPr>
          <p:cNvPr id="29" name="TextBox 28">
            <a:extLst>
              <a:ext uri="{FF2B5EF4-FFF2-40B4-BE49-F238E27FC236}">
                <a16:creationId xmlns:a16="http://schemas.microsoft.com/office/drawing/2014/main" id="{EFDF4199-9905-E94D-9EEB-E7016E48C0FC}"/>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tx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chemeClr val="tx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defRPr sz="4000">
                <a:solidFill>
                  <a:schemeClr val="tx1"/>
                </a:solidFill>
              </a:defRPr>
            </a:lvl1pPr>
          </a:lstStyle>
          <a:p>
            <a:r>
              <a:rPr lang="en-US"/>
              <a:t>40pt Intel Clear Light Text Goes Here</a:t>
            </a:r>
          </a:p>
        </p:txBody>
      </p:sp>
      <p:sp>
        <p:nvSpPr>
          <p:cNvPr id="3" name="Text Placeholder 2">
            <a:extLst>
              <a:ext uri="{FF2B5EF4-FFF2-40B4-BE49-F238E27FC236}">
                <a16:creationId xmlns:a16="http://schemas.microsoft.com/office/drawing/2014/main" id="{EBF36A7C-A787-47EC-ACD5-77F3FD6AFB8D}"/>
              </a:ext>
            </a:extLst>
          </p:cNvPr>
          <p:cNvSpPr>
            <a:spLocks noGrp="1"/>
          </p:cNvSpPr>
          <p:nvPr>
            <p:ph type="body" sz="quarter" idx="10"/>
          </p:nvPr>
        </p:nvSpPr>
        <p:spPr>
          <a:xfrm>
            <a:off x="571500" y="1599816"/>
            <a:ext cx="11010900" cy="3719897"/>
          </a:xfrm>
        </p:spPr>
        <p:txBody>
          <a:bodyPr>
            <a:normAutofit/>
          </a:bodyPr>
          <a:lstStyle>
            <a:lvl1pPr marL="0" indent="0">
              <a:buNone/>
              <a:defRPr sz="6000">
                <a:solidFill>
                  <a:schemeClr val="tx1"/>
                </a:solidFill>
              </a:defRPr>
            </a:lvl1pPr>
          </a:lstStyle>
          <a:p>
            <a:pPr lvl="0"/>
            <a:r>
              <a:rPr lang="en-US"/>
              <a:t>Click to edit Master text styles</a:t>
            </a:r>
          </a:p>
        </p:txBody>
      </p:sp>
      <p:pic>
        <p:nvPicPr>
          <p:cNvPr id="11" name="Image" descr="Image">
            <a:extLst>
              <a:ext uri="{FF2B5EF4-FFF2-40B4-BE49-F238E27FC236}">
                <a16:creationId xmlns:a16="http://schemas.microsoft.com/office/drawing/2014/main" id="{B9FFF72B-62D2-4E22-9A98-EF3F6229F4AB}"/>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12" name="Rectangle 11">
            <a:extLst>
              <a:ext uri="{FF2B5EF4-FFF2-40B4-BE49-F238E27FC236}">
                <a16:creationId xmlns:a16="http://schemas.microsoft.com/office/drawing/2014/main" id="{EBD06FF7-C66A-4B8C-9693-1423A8337983}"/>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tx1"/>
                </a:solidFill>
              </a:rPr>
              <a:t>Intel Confidential</a:t>
            </a:r>
          </a:p>
        </p:txBody>
      </p:sp>
      <p:sp>
        <p:nvSpPr>
          <p:cNvPr id="14" name="Text Placeholder 3">
            <a:extLst>
              <a:ext uri="{FF2B5EF4-FFF2-40B4-BE49-F238E27FC236}">
                <a16:creationId xmlns:a16="http://schemas.microsoft.com/office/drawing/2014/main" id="{222ECF1F-2453-406E-AC0D-F6E6614ECF80}"/>
              </a:ext>
            </a:extLst>
          </p:cNvPr>
          <p:cNvSpPr>
            <a:spLocks noGrp="1"/>
          </p:cNvSpPr>
          <p:nvPr>
            <p:ph type="body" sz="quarter" idx="29"/>
          </p:nvPr>
        </p:nvSpPr>
        <p:spPr>
          <a:xfrm>
            <a:off x="571500" y="5476099"/>
            <a:ext cx="11022013" cy="438150"/>
          </a:xfrm>
        </p:spPr>
        <p:txBody>
          <a:bodyPr/>
          <a:lstStyle>
            <a:lvl1pPr marL="0" indent="0">
              <a:buNone/>
              <a:defRPr>
                <a:solidFill>
                  <a:schemeClr val="accent2"/>
                </a:solidFill>
                <a:latin typeface="+mn-lt"/>
              </a:defRPr>
            </a:lvl1pPr>
            <a:lvl2pPr marL="228600" indent="0">
              <a:buNone/>
              <a:defRPr/>
            </a:lvl2pPr>
          </a:lstStyle>
          <a:p>
            <a:pPr lvl="0"/>
            <a:r>
              <a:rPr lang="en-US"/>
              <a:t>Click to edit Master text styles</a:t>
            </a:r>
          </a:p>
        </p:txBody>
      </p:sp>
      <p:sp>
        <p:nvSpPr>
          <p:cNvPr id="17" name="Rectangle 16">
            <a:extLst>
              <a:ext uri="{FF2B5EF4-FFF2-40B4-BE49-F238E27FC236}">
                <a16:creationId xmlns:a16="http://schemas.microsoft.com/office/drawing/2014/main" id="{16C53A36-6661-45AA-8054-02BA7512E621}"/>
              </a:ext>
            </a:extLst>
          </p:cNvPr>
          <p:cNvSpPr/>
          <p:nvPr userDrawn="1"/>
        </p:nvSpPr>
        <p:spPr>
          <a:xfrm rot="5400000">
            <a:off x="8758537" y="2978453"/>
            <a:ext cx="6407450" cy="450549"/>
          </a:xfrm>
          <a:prstGeom prst="rect">
            <a:avLst/>
          </a:prstGeom>
          <a:solidFill>
            <a:schemeClr val="bg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4294623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Break White">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56CA39C9-EAE4-4511-9CE8-BB4D4B47FC0C}"/>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chorCtr="0">
            <a:noAutofit/>
          </a:bodyPr>
          <a:lstStyle>
            <a:lvl1pPr>
              <a:defRPr sz="4800">
                <a:solidFill>
                  <a:schemeClr val="tx1"/>
                </a:solidFill>
              </a:defRPr>
            </a:lvl1pPr>
          </a:lstStyle>
          <a:p>
            <a:r>
              <a:rPr lang="en-US"/>
              <a:t>Section Break Text Goes Here</a:t>
            </a:r>
          </a:p>
        </p:txBody>
      </p:sp>
      <p:sp>
        <p:nvSpPr>
          <p:cNvPr id="8" name="Text Placeholder 3">
            <a:extLst>
              <a:ext uri="{FF2B5EF4-FFF2-40B4-BE49-F238E27FC236}">
                <a16:creationId xmlns:a16="http://schemas.microsoft.com/office/drawing/2014/main" id="{4B923F7B-306D-4D7E-9DB3-5B163B8D53FC}"/>
              </a:ext>
            </a:extLst>
          </p:cNvPr>
          <p:cNvSpPr>
            <a:spLocks noGrp="1"/>
          </p:cNvSpPr>
          <p:nvPr>
            <p:ph type="body" sz="quarter" idx="29"/>
          </p:nvPr>
        </p:nvSpPr>
        <p:spPr>
          <a:xfrm>
            <a:off x="571500" y="3939750"/>
            <a:ext cx="11022013" cy="438150"/>
          </a:xfrm>
        </p:spPr>
        <p:txBody>
          <a:bodyPr/>
          <a:lstStyle>
            <a:lvl1pPr marL="0" indent="0">
              <a:buNone/>
              <a:defRPr>
                <a:solidFill>
                  <a:schemeClr val="accent2"/>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67855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Autofit/>
          </a:bodyPr>
          <a:lstStyle>
            <a:lvl1pPr>
              <a:defRPr sz="4000">
                <a:solidFill>
                  <a:schemeClr val="tx1"/>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2139953"/>
            <a:ext cx="11010900" cy="41084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3">
            <a:extLst>
              <a:ext uri="{FF2B5EF4-FFF2-40B4-BE49-F238E27FC236}">
                <a16:creationId xmlns:a16="http://schemas.microsoft.com/office/drawing/2014/main" id="{D980C114-FE9A-4B63-B509-F59F1A2C55A5}"/>
              </a:ext>
            </a:extLst>
          </p:cNvPr>
          <p:cNvSpPr>
            <a:spLocks noGrp="1"/>
          </p:cNvSpPr>
          <p:nvPr>
            <p:ph type="body" sz="quarter" idx="29"/>
          </p:nvPr>
        </p:nvSpPr>
        <p:spPr>
          <a:xfrm>
            <a:off x="571370" y="1612901"/>
            <a:ext cx="11022013" cy="438150"/>
          </a:xfrm>
        </p:spPr>
        <p:txBody>
          <a:bodyPr/>
          <a:lstStyle>
            <a:lvl1pPr marL="0" indent="0">
              <a:buNone/>
              <a:defRPr>
                <a:solidFill>
                  <a:schemeClr val="accent2"/>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906991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Break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8B5B8CD-DD94-44E8-9F69-C9075C2E0A93}"/>
              </a:ext>
            </a:extLst>
          </p:cNvPr>
          <p:cNvSpPr/>
          <p:nvPr userDrawn="1"/>
        </p:nvSpPr>
        <p:spPr>
          <a:xfrm>
            <a:off x="0" y="6407451"/>
            <a:ext cx="11736987" cy="450549"/>
          </a:xfrm>
          <a:prstGeom prst="rect">
            <a:avLst/>
          </a:prstGeom>
          <a:solidFill>
            <a:schemeClr val="bg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721"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5" name="TextBox 14">
            <a:extLst>
              <a:ext uri="{FF2B5EF4-FFF2-40B4-BE49-F238E27FC236}">
                <a16:creationId xmlns:a16="http://schemas.microsoft.com/office/drawing/2014/main" id="{3F655609-5439-9C4A-8F0D-9AB5A1AAC9A3}"/>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Rectangle 12">
            <a:extLst>
              <a:ext uri="{FF2B5EF4-FFF2-40B4-BE49-F238E27FC236}">
                <a16:creationId xmlns:a16="http://schemas.microsoft.com/office/drawing/2014/main" id="{ED4D76E8-466A-4C06-9261-BDE1AA914749}"/>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tx1"/>
                </a:solidFill>
              </a:rPr>
              <a:t>Intel Confidential</a:t>
            </a:r>
          </a:p>
        </p:txBody>
      </p:sp>
      <p:sp>
        <p:nvSpPr>
          <p:cNvPr id="16" name="Title Text">
            <a:extLst>
              <a:ext uri="{FF2B5EF4-FFF2-40B4-BE49-F238E27FC236}">
                <a16:creationId xmlns:a16="http://schemas.microsoft.com/office/drawing/2014/main" id="{38003A1C-51D1-4427-BFE8-8448E4C61D6B}"/>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chorCtr="0">
            <a:noAutofit/>
          </a:bodyPr>
          <a:lstStyle>
            <a:lvl1pPr>
              <a:defRPr sz="4800">
                <a:solidFill>
                  <a:schemeClr val="tx1"/>
                </a:solidFill>
              </a:defRPr>
            </a:lvl1pPr>
          </a:lstStyle>
          <a:p>
            <a:r>
              <a:rPr lang="en-US"/>
              <a:t>Section Break Text Goes Here</a:t>
            </a:r>
          </a:p>
        </p:txBody>
      </p:sp>
      <p:sp>
        <p:nvSpPr>
          <p:cNvPr id="10" name="Text Placeholder 3">
            <a:extLst>
              <a:ext uri="{FF2B5EF4-FFF2-40B4-BE49-F238E27FC236}">
                <a16:creationId xmlns:a16="http://schemas.microsoft.com/office/drawing/2014/main" id="{130F9DFC-5AE2-4BB1-822C-8EAEAE2CA5F2}"/>
              </a:ext>
            </a:extLst>
          </p:cNvPr>
          <p:cNvSpPr>
            <a:spLocks noGrp="1"/>
          </p:cNvSpPr>
          <p:nvPr>
            <p:ph type="body" sz="quarter" idx="29"/>
          </p:nvPr>
        </p:nvSpPr>
        <p:spPr>
          <a:xfrm>
            <a:off x="571500" y="3948942"/>
            <a:ext cx="11022013" cy="438150"/>
          </a:xfrm>
        </p:spPr>
        <p:txBody>
          <a:bodyPr/>
          <a:lstStyle>
            <a:lvl1pPr marL="0" indent="0">
              <a:buNone/>
              <a:defRPr>
                <a:solidFill>
                  <a:schemeClr val="accent2"/>
                </a:solidFill>
                <a:latin typeface="+mn-lt"/>
              </a:defRPr>
            </a:lvl1pPr>
            <a:lvl2pPr marL="228600" indent="0">
              <a:buNone/>
              <a:defRPr/>
            </a:lvl2pPr>
          </a:lstStyle>
          <a:p>
            <a:pPr lvl="0"/>
            <a:r>
              <a:rPr lang="en-US"/>
              <a:t>Click to edit Master text styles</a:t>
            </a:r>
          </a:p>
        </p:txBody>
      </p:sp>
      <p:sp>
        <p:nvSpPr>
          <p:cNvPr id="12" name="Rectangle 11">
            <a:extLst>
              <a:ext uri="{FF2B5EF4-FFF2-40B4-BE49-F238E27FC236}">
                <a16:creationId xmlns:a16="http://schemas.microsoft.com/office/drawing/2014/main" id="{F82519BB-51CE-4A9C-AFEF-514971F5D779}"/>
              </a:ext>
            </a:extLst>
          </p:cNvPr>
          <p:cNvSpPr/>
          <p:nvPr userDrawn="1"/>
        </p:nvSpPr>
        <p:spPr>
          <a:xfrm rot="5400000">
            <a:off x="8758537" y="2978453"/>
            <a:ext cx="6407450" cy="450549"/>
          </a:xfrm>
          <a:prstGeom prst="rect">
            <a:avLst/>
          </a:prstGeom>
          <a:solidFill>
            <a:schemeClr val="bg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156905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ection Break Light Blu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07A2BC2-9250-4B6C-8674-1CD30F0A349F}"/>
              </a:ext>
            </a:extLst>
          </p:cNvPr>
          <p:cNvSpPr/>
          <p:nvPr userDrawn="1"/>
        </p:nvSpPr>
        <p:spPr>
          <a:xfrm>
            <a:off x="0" y="6407451"/>
            <a:ext cx="11736987"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Rectangle 13">
            <a:extLst>
              <a:ext uri="{FF2B5EF4-FFF2-40B4-BE49-F238E27FC236}">
                <a16:creationId xmlns:a16="http://schemas.microsoft.com/office/drawing/2014/main" id="{FE22C60C-8CBC-40B8-ABEA-44BF775A3581}"/>
              </a:ext>
            </a:extLst>
          </p:cNvPr>
          <p:cNvSpPr/>
          <p:nvPr userDrawn="1"/>
        </p:nvSpPr>
        <p:spPr>
          <a:xfrm rot="5400000">
            <a:off x="8758537" y="2978453"/>
            <a:ext cx="6407450"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5" name="Rectangle 14">
            <a:extLst>
              <a:ext uri="{FF2B5EF4-FFF2-40B4-BE49-F238E27FC236}">
                <a16:creationId xmlns:a16="http://schemas.microsoft.com/office/drawing/2014/main" id="{68A864FA-3818-4931-B452-798F1E7F5A67}"/>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tx1"/>
                </a:solidFill>
              </a:rPr>
              <a:t>Intel Confidential</a:t>
            </a:r>
          </a:p>
        </p:txBody>
      </p:sp>
      <p:sp>
        <p:nvSpPr>
          <p:cNvPr id="17" name="Title Text">
            <a:extLst>
              <a:ext uri="{FF2B5EF4-FFF2-40B4-BE49-F238E27FC236}">
                <a16:creationId xmlns:a16="http://schemas.microsoft.com/office/drawing/2014/main" id="{5844F860-03F8-4657-A6E6-4E8919DD4FFF}"/>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chorCtr="0">
            <a:noAutofit/>
          </a:bodyPr>
          <a:lstStyle>
            <a:lvl1pPr>
              <a:defRPr sz="4800">
                <a:solidFill>
                  <a:schemeClr val="tx1"/>
                </a:solidFill>
              </a:defRPr>
            </a:lvl1pPr>
          </a:lstStyle>
          <a:p>
            <a:r>
              <a:rPr lang="en-US"/>
              <a:t>Section Break Text Goes Here</a:t>
            </a:r>
          </a:p>
        </p:txBody>
      </p:sp>
      <p:sp>
        <p:nvSpPr>
          <p:cNvPr id="11" name="Text Placeholder 3">
            <a:extLst>
              <a:ext uri="{FF2B5EF4-FFF2-40B4-BE49-F238E27FC236}">
                <a16:creationId xmlns:a16="http://schemas.microsoft.com/office/drawing/2014/main" id="{ADACC9CB-1B2F-42BF-8D9F-62EC595FEA6C}"/>
              </a:ext>
            </a:extLst>
          </p:cNvPr>
          <p:cNvSpPr>
            <a:spLocks noGrp="1"/>
          </p:cNvSpPr>
          <p:nvPr>
            <p:ph type="body" sz="quarter" idx="29"/>
          </p:nvPr>
        </p:nvSpPr>
        <p:spPr>
          <a:xfrm>
            <a:off x="571500" y="3964420"/>
            <a:ext cx="11022013" cy="438150"/>
          </a:xfrm>
        </p:spPr>
        <p:txBody>
          <a:bodyPr/>
          <a:lstStyle>
            <a:lvl1pPr marL="0" indent="0">
              <a:buNone/>
              <a:defRPr>
                <a:solidFill>
                  <a:schemeClr val="tx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392349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ub &amp; Content Blue">
    <p:spTree>
      <p:nvGrpSpPr>
        <p:cNvPr id="1" name=""/>
        <p:cNvGrpSpPr/>
        <p:nvPr/>
      </p:nvGrpSpPr>
      <p:grpSpPr>
        <a:xfrm>
          <a:off x="0" y="0"/>
          <a:ext cx="0" cy="0"/>
          <a:chOff x="0" y="0"/>
          <a:chExt cx="0" cy="0"/>
        </a:xfrm>
      </p:grpSpPr>
      <p:sp>
        <p:nvSpPr>
          <p:cNvPr id="21" name="Square">
            <a:extLst>
              <a:ext uri="{FF2B5EF4-FFF2-40B4-BE49-F238E27FC236}">
                <a16:creationId xmlns:a16="http://schemas.microsoft.com/office/drawing/2014/main" id="{4C58A6BF-BF0D-4749-B07B-7C0A27747D42}"/>
              </a:ext>
            </a:extLst>
          </p:cNvPr>
          <p:cNvSpPr/>
          <p:nvPr userDrawn="1"/>
        </p:nvSpPr>
        <p:spPr>
          <a:xfrm>
            <a:off x="11741697" y="6405280"/>
            <a:ext cx="450068" cy="450068"/>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697" name="Square"/>
          <p:cNvSpPr/>
          <p:nvPr/>
        </p:nvSpPr>
        <p:spPr>
          <a:xfrm>
            <a:off x="709974" y="2295859"/>
            <a:ext cx="318638" cy="318638"/>
          </a:xfrm>
          <a:prstGeom prst="rect">
            <a:avLst/>
          </a:prstGeom>
          <a:solidFill>
            <a:srgbClr val="00C7FD"/>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698" name="Square"/>
          <p:cNvSpPr/>
          <p:nvPr/>
        </p:nvSpPr>
        <p:spPr>
          <a:xfrm>
            <a:off x="536812" y="2122317"/>
            <a:ext cx="174318" cy="174318"/>
          </a:xfrm>
          <a:prstGeom prst="rect">
            <a:avLst/>
          </a:prstGeom>
          <a:solidFill>
            <a:srgbClr val="7BDE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99" name="Square"/>
          <p:cNvSpPr/>
          <p:nvPr/>
        </p:nvSpPr>
        <p:spPr>
          <a:xfrm>
            <a:off x="709974" y="2023075"/>
            <a:ext cx="98724" cy="98723"/>
          </a:xfrm>
          <a:prstGeom prst="rect">
            <a:avLst/>
          </a:prstGeom>
          <a:solidFill>
            <a:srgbClr val="B4F0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700" name="Rectangle"/>
          <p:cNvSpPr/>
          <p:nvPr/>
        </p:nvSpPr>
        <p:spPr>
          <a:xfrm>
            <a:off x="5814183" y="402558"/>
            <a:ext cx="5927511" cy="600347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705"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8" name="TextBox 17">
            <a:extLst>
              <a:ext uri="{FF2B5EF4-FFF2-40B4-BE49-F238E27FC236}">
                <a16:creationId xmlns:a16="http://schemas.microsoft.com/office/drawing/2014/main" id="{F5846515-4871-AA4D-B71A-1561CC2E370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Content Placeholder 2">
            <a:extLst>
              <a:ext uri="{FF2B5EF4-FFF2-40B4-BE49-F238E27FC236}">
                <a16:creationId xmlns:a16="http://schemas.microsoft.com/office/drawing/2014/main" id="{DFE89D76-523B-456C-9EE9-BC9CB964E5C3}"/>
              </a:ext>
            </a:extLst>
          </p:cNvPr>
          <p:cNvSpPr>
            <a:spLocks noGrp="1"/>
          </p:cNvSpPr>
          <p:nvPr>
            <p:ph sz="quarter" idx="27"/>
          </p:nvPr>
        </p:nvSpPr>
        <p:spPr>
          <a:xfrm>
            <a:off x="6394450" y="1974850"/>
            <a:ext cx="4852988" cy="37036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Rectangle 18">
            <a:extLst>
              <a:ext uri="{FF2B5EF4-FFF2-40B4-BE49-F238E27FC236}">
                <a16:creationId xmlns:a16="http://schemas.microsoft.com/office/drawing/2014/main" id="{D5D8740F-FED9-4D14-9DF3-3BA84ADF820C}"/>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tx1"/>
                </a:solidFill>
              </a:rPr>
              <a:t>Intel Confidential</a:t>
            </a:r>
          </a:p>
        </p:txBody>
      </p:sp>
      <p:sp>
        <p:nvSpPr>
          <p:cNvPr id="23" name="Title Text">
            <a:extLst>
              <a:ext uri="{FF2B5EF4-FFF2-40B4-BE49-F238E27FC236}">
                <a16:creationId xmlns:a16="http://schemas.microsoft.com/office/drawing/2014/main" id="{5F192548-45E5-4F50-A32B-E61F6CFA996F}"/>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tx1"/>
                </a:solidFill>
              </a:defRPr>
            </a:lvl1pPr>
          </a:lstStyle>
          <a:p>
            <a:r>
              <a:rPr lang="en-US"/>
              <a:t>Title Text Goes Here</a:t>
            </a:r>
          </a:p>
        </p:txBody>
      </p:sp>
      <p:sp>
        <p:nvSpPr>
          <p:cNvPr id="14" name="Text Placeholder 3">
            <a:extLst>
              <a:ext uri="{FF2B5EF4-FFF2-40B4-BE49-F238E27FC236}">
                <a16:creationId xmlns:a16="http://schemas.microsoft.com/office/drawing/2014/main" id="{38703551-AC59-4BD9-8B3C-616B6DFB3DB4}"/>
              </a:ext>
            </a:extLst>
          </p:cNvPr>
          <p:cNvSpPr>
            <a:spLocks noGrp="1"/>
          </p:cNvSpPr>
          <p:nvPr>
            <p:ph type="body" sz="quarter" idx="29"/>
          </p:nvPr>
        </p:nvSpPr>
        <p:spPr>
          <a:xfrm>
            <a:off x="6394450" y="740229"/>
            <a:ext cx="4865211" cy="1078146"/>
          </a:xfrm>
        </p:spPr>
        <p:txBody>
          <a:bodyPr anchor="b" anchorCtr="0"/>
          <a:lstStyle>
            <a:lvl1pPr marL="0" indent="0">
              <a:buNone/>
              <a:defRPr>
                <a:solidFill>
                  <a:schemeClr val="tx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954180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Sub &amp; Content Blue 2">
    <p:spTree>
      <p:nvGrpSpPr>
        <p:cNvPr id="1" name=""/>
        <p:cNvGrpSpPr/>
        <p:nvPr/>
      </p:nvGrpSpPr>
      <p:grpSpPr>
        <a:xfrm>
          <a:off x="0" y="0"/>
          <a:ext cx="0" cy="0"/>
          <a:chOff x="0" y="0"/>
          <a:chExt cx="0" cy="0"/>
        </a:xfrm>
      </p:grpSpPr>
      <p:sp>
        <p:nvSpPr>
          <p:cNvPr id="21" name="Square">
            <a:extLst>
              <a:ext uri="{FF2B5EF4-FFF2-40B4-BE49-F238E27FC236}">
                <a16:creationId xmlns:a16="http://schemas.microsoft.com/office/drawing/2014/main" id="{3B808FDC-D2A2-42EB-B356-E69E4A048F8E}"/>
              </a:ext>
            </a:extLst>
          </p:cNvPr>
          <p:cNvSpPr/>
          <p:nvPr userDrawn="1"/>
        </p:nvSpPr>
        <p:spPr>
          <a:xfrm>
            <a:off x="11741697" y="6405280"/>
            <a:ext cx="450068" cy="450068"/>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22" name="Rectangle">
            <a:extLst>
              <a:ext uri="{FF2B5EF4-FFF2-40B4-BE49-F238E27FC236}">
                <a16:creationId xmlns:a16="http://schemas.microsoft.com/office/drawing/2014/main" id="{8A1BD37C-2C85-4873-ABDD-4B358A87ED4B}"/>
              </a:ext>
            </a:extLst>
          </p:cNvPr>
          <p:cNvSpPr/>
          <p:nvPr userDrawn="1"/>
        </p:nvSpPr>
        <p:spPr>
          <a:xfrm>
            <a:off x="5814183" y="402558"/>
            <a:ext cx="5927511" cy="600347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70" name="Square"/>
          <p:cNvSpPr/>
          <p:nvPr/>
        </p:nvSpPr>
        <p:spPr>
          <a:xfrm>
            <a:off x="707513" y="2295859"/>
            <a:ext cx="318638" cy="318638"/>
          </a:xfrm>
          <a:prstGeom prst="rect">
            <a:avLst/>
          </a:prstGeom>
          <a:solidFill>
            <a:srgbClr val="D9692F"/>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671" name="Square"/>
          <p:cNvSpPr/>
          <p:nvPr/>
        </p:nvSpPr>
        <p:spPr>
          <a:xfrm>
            <a:off x="533946" y="2122317"/>
            <a:ext cx="174318" cy="174318"/>
          </a:xfrm>
          <a:prstGeom prst="rect">
            <a:avLst/>
          </a:prstGeom>
          <a:solidFill>
            <a:srgbClr val="F6CB4B"/>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72" name="Square"/>
          <p:cNvSpPr/>
          <p:nvPr/>
        </p:nvSpPr>
        <p:spPr>
          <a:xfrm>
            <a:off x="707513" y="2023075"/>
            <a:ext cx="98724" cy="98723"/>
          </a:xfrm>
          <a:prstGeom prst="rect">
            <a:avLst/>
          </a:prstGeom>
          <a:solidFill>
            <a:srgbClr val="D9692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673"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9" name="TextBox 18">
            <a:extLst>
              <a:ext uri="{FF2B5EF4-FFF2-40B4-BE49-F238E27FC236}">
                <a16:creationId xmlns:a16="http://schemas.microsoft.com/office/drawing/2014/main" id="{C90FD0E6-78D1-5F44-A938-3A961F43FACD}"/>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Content Placeholder 2">
            <a:extLst>
              <a:ext uri="{FF2B5EF4-FFF2-40B4-BE49-F238E27FC236}">
                <a16:creationId xmlns:a16="http://schemas.microsoft.com/office/drawing/2014/main" id="{25002A24-73D0-4602-A8A1-5D9281BAF934}"/>
              </a:ext>
            </a:extLst>
          </p:cNvPr>
          <p:cNvSpPr>
            <a:spLocks noGrp="1"/>
          </p:cNvSpPr>
          <p:nvPr>
            <p:ph sz="quarter" idx="27"/>
          </p:nvPr>
        </p:nvSpPr>
        <p:spPr>
          <a:xfrm>
            <a:off x="6394450" y="1974850"/>
            <a:ext cx="4852988" cy="37036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a:extLst>
              <a:ext uri="{FF2B5EF4-FFF2-40B4-BE49-F238E27FC236}">
                <a16:creationId xmlns:a16="http://schemas.microsoft.com/office/drawing/2014/main" id="{431659E3-0873-4033-A7E2-31DB4A07B08A}"/>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tx1"/>
                </a:solidFill>
              </a:rPr>
              <a:t>Intel Confidential</a:t>
            </a:r>
          </a:p>
        </p:txBody>
      </p:sp>
      <p:sp>
        <p:nvSpPr>
          <p:cNvPr id="25" name="Title Text">
            <a:extLst>
              <a:ext uri="{FF2B5EF4-FFF2-40B4-BE49-F238E27FC236}">
                <a16:creationId xmlns:a16="http://schemas.microsoft.com/office/drawing/2014/main" id="{1F252960-CAAB-483D-8A6A-5882E4B6282A}"/>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tx1"/>
                </a:solidFill>
              </a:defRPr>
            </a:lvl1pPr>
          </a:lstStyle>
          <a:p>
            <a:r>
              <a:rPr lang="en-US"/>
              <a:t>Title Text Goes Here</a:t>
            </a:r>
          </a:p>
        </p:txBody>
      </p:sp>
      <p:sp>
        <p:nvSpPr>
          <p:cNvPr id="14" name="Text Placeholder 3">
            <a:extLst>
              <a:ext uri="{FF2B5EF4-FFF2-40B4-BE49-F238E27FC236}">
                <a16:creationId xmlns:a16="http://schemas.microsoft.com/office/drawing/2014/main" id="{AAFA146E-21CD-4BD6-A89D-E6C5A6850811}"/>
              </a:ext>
            </a:extLst>
          </p:cNvPr>
          <p:cNvSpPr>
            <a:spLocks noGrp="1"/>
          </p:cNvSpPr>
          <p:nvPr>
            <p:ph type="body" sz="quarter" idx="29"/>
          </p:nvPr>
        </p:nvSpPr>
        <p:spPr>
          <a:xfrm>
            <a:off x="6394450" y="740229"/>
            <a:ext cx="4865211" cy="1078146"/>
          </a:xfrm>
        </p:spPr>
        <p:txBody>
          <a:bodyPr anchor="b" anchorCtr="0"/>
          <a:lstStyle>
            <a:lvl1pPr marL="0" indent="0">
              <a:buNone/>
              <a:defRPr>
                <a:solidFill>
                  <a:schemeClr val="tx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758156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Sub &amp; Content Light Blue">
    <p:spTree>
      <p:nvGrpSpPr>
        <p:cNvPr id="1" name=""/>
        <p:cNvGrpSpPr/>
        <p:nvPr/>
      </p:nvGrpSpPr>
      <p:grpSpPr>
        <a:xfrm>
          <a:off x="0" y="0"/>
          <a:ext cx="0" cy="0"/>
          <a:chOff x="0" y="0"/>
          <a:chExt cx="0" cy="0"/>
        </a:xfrm>
      </p:grpSpPr>
      <p:sp>
        <p:nvSpPr>
          <p:cNvPr id="20" name="Square">
            <a:extLst>
              <a:ext uri="{FF2B5EF4-FFF2-40B4-BE49-F238E27FC236}">
                <a16:creationId xmlns:a16="http://schemas.microsoft.com/office/drawing/2014/main" id="{FE9A3852-307B-4677-A2E2-D7DC495E366A}"/>
              </a:ext>
            </a:extLst>
          </p:cNvPr>
          <p:cNvSpPr/>
          <p:nvPr userDrawn="1"/>
        </p:nvSpPr>
        <p:spPr>
          <a:xfrm>
            <a:off x="11741697" y="6405280"/>
            <a:ext cx="450068" cy="450068"/>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21" name="Rectangle">
            <a:extLst>
              <a:ext uri="{FF2B5EF4-FFF2-40B4-BE49-F238E27FC236}">
                <a16:creationId xmlns:a16="http://schemas.microsoft.com/office/drawing/2014/main" id="{1E9FE6C1-27FB-467A-8BF9-B80A0C35FEDB}"/>
              </a:ext>
            </a:extLst>
          </p:cNvPr>
          <p:cNvSpPr/>
          <p:nvPr userDrawn="1"/>
        </p:nvSpPr>
        <p:spPr>
          <a:xfrm>
            <a:off x="5814183" y="402558"/>
            <a:ext cx="5927511" cy="6003471"/>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1" name="Square">
            <a:extLst>
              <a:ext uri="{FF2B5EF4-FFF2-40B4-BE49-F238E27FC236}">
                <a16:creationId xmlns:a16="http://schemas.microsoft.com/office/drawing/2014/main" id="{C93C8C2E-66DD-E64F-BD60-42EBDC0E958E}"/>
              </a:ext>
            </a:extLst>
          </p:cNvPr>
          <p:cNvSpPr/>
          <p:nvPr userDrawn="1"/>
        </p:nvSpPr>
        <p:spPr>
          <a:xfrm>
            <a:off x="707513" y="2295859"/>
            <a:ext cx="318638" cy="318638"/>
          </a:xfrm>
          <a:prstGeom prst="rect">
            <a:avLst/>
          </a:prstGeom>
          <a:solidFill>
            <a:srgbClr val="004A86"/>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85A14FBD-B953-BA4F-8F83-DE73E3C37290}"/>
              </a:ext>
            </a:extLst>
          </p:cNvPr>
          <p:cNvSpPr/>
          <p:nvPr userDrawn="1"/>
        </p:nvSpPr>
        <p:spPr>
          <a:xfrm>
            <a:off x="533946" y="2122317"/>
            <a:ext cx="174318" cy="174318"/>
          </a:xfrm>
          <a:prstGeom prst="rect">
            <a:avLst/>
          </a:prstGeom>
          <a:solidFill>
            <a:srgbClr val="7BDE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7" name="Square">
            <a:extLst>
              <a:ext uri="{FF2B5EF4-FFF2-40B4-BE49-F238E27FC236}">
                <a16:creationId xmlns:a16="http://schemas.microsoft.com/office/drawing/2014/main" id="{59044771-2E3B-C941-8593-8E508F542287}"/>
              </a:ext>
            </a:extLst>
          </p:cNvPr>
          <p:cNvSpPr/>
          <p:nvPr userDrawn="1"/>
        </p:nvSpPr>
        <p:spPr>
          <a:xfrm>
            <a:off x="707513" y="2023075"/>
            <a:ext cx="98724" cy="98723"/>
          </a:xfrm>
          <a:prstGeom prst="rect">
            <a:avLst/>
          </a:prstGeom>
          <a:solidFill>
            <a:srgbClr val="B4F0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6" name="Content Placeholder 2">
            <a:extLst>
              <a:ext uri="{FF2B5EF4-FFF2-40B4-BE49-F238E27FC236}">
                <a16:creationId xmlns:a16="http://schemas.microsoft.com/office/drawing/2014/main" id="{2093C42A-FAA6-40D8-A663-DDDE456C16CF}"/>
              </a:ext>
            </a:extLst>
          </p:cNvPr>
          <p:cNvSpPr>
            <a:spLocks noGrp="1"/>
          </p:cNvSpPr>
          <p:nvPr>
            <p:ph sz="quarter" idx="27"/>
          </p:nvPr>
        </p:nvSpPr>
        <p:spPr>
          <a:xfrm>
            <a:off x="6394450" y="1974850"/>
            <a:ext cx="4852988" cy="37036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3">
            <a:extLst>
              <a:ext uri="{FF2B5EF4-FFF2-40B4-BE49-F238E27FC236}">
                <a16:creationId xmlns:a16="http://schemas.microsoft.com/office/drawing/2014/main" id="{5C1E74A4-2107-4448-BA31-9630404A452B}"/>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tx1"/>
                </a:solidFill>
              </a:rPr>
              <a:t>Intel Confidential</a:t>
            </a:r>
          </a:p>
        </p:txBody>
      </p:sp>
      <p:sp>
        <p:nvSpPr>
          <p:cNvPr id="23" name="Title Text">
            <a:extLst>
              <a:ext uri="{FF2B5EF4-FFF2-40B4-BE49-F238E27FC236}">
                <a16:creationId xmlns:a16="http://schemas.microsoft.com/office/drawing/2014/main" id="{5E5861BF-901F-47D4-91BC-0B353503F232}"/>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tx1"/>
                </a:solidFill>
              </a:defRPr>
            </a:lvl1pPr>
          </a:lstStyle>
          <a:p>
            <a:r>
              <a:rPr lang="en-US"/>
              <a:t>Title Text Goes Here</a:t>
            </a:r>
          </a:p>
        </p:txBody>
      </p:sp>
      <p:sp>
        <p:nvSpPr>
          <p:cNvPr id="18" name="Text Placeholder 3">
            <a:extLst>
              <a:ext uri="{FF2B5EF4-FFF2-40B4-BE49-F238E27FC236}">
                <a16:creationId xmlns:a16="http://schemas.microsoft.com/office/drawing/2014/main" id="{3BA33390-07D4-4E2C-BDA6-AE147B9075AE}"/>
              </a:ext>
            </a:extLst>
          </p:cNvPr>
          <p:cNvSpPr>
            <a:spLocks noGrp="1"/>
          </p:cNvSpPr>
          <p:nvPr>
            <p:ph type="body" sz="quarter" idx="29"/>
          </p:nvPr>
        </p:nvSpPr>
        <p:spPr>
          <a:xfrm>
            <a:off x="6394450" y="740229"/>
            <a:ext cx="4865211" cy="1078146"/>
          </a:xfrm>
        </p:spPr>
        <p:txBody>
          <a:bodyPr anchor="b" anchorCtr="0"/>
          <a:lstStyle>
            <a:lvl1pPr marL="0" indent="0">
              <a:buNone/>
              <a:defRPr>
                <a:solidFill>
                  <a:schemeClr val="tx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595802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 Content Gray">
    <p:spTree>
      <p:nvGrpSpPr>
        <p:cNvPr id="1" name=""/>
        <p:cNvGrpSpPr/>
        <p:nvPr/>
      </p:nvGrpSpPr>
      <p:grpSpPr>
        <a:xfrm>
          <a:off x="0" y="0"/>
          <a:ext cx="0" cy="0"/>
          <a:chOff x="0" y="0"/>
          <a:chExt cx="0" cy="0"/>
        </a:xfrm>
      </p:grpSpPr>
      <p:sp>
        <p:nvSpPr>
          <p:cNvPr id="12" name="Square">
            <a:extLst>
              <a:ext uri="{FF2B5EF4-FFF2-40B4-BE49-F238E27FC236}">
                <a16:creationId xmlns:a16="http://schemas.microsoft.com/office/drawing/2014/main" id="{55D0C779-F23A-40CE-B4C7-842A10085F59}"/>
              </a:ext>
            </a:extLst>
          </p:cNvPr>
          <p:cNvSpPr/>
          <p:nvPr userDrawn="1"/>
        </p:nvSpPr>
        <p:spPr>
          <a:xfrm>
            <a:off x="11741697" y="6405280"/>
            <a:ext cx="450068" cy="450068"/>
          </a:xfrm>
          <a:prstGeom prst="rect">
            <a:avLst/>
          </a:prstGeom>
          <a:solidFill>
            <a:schemeClr val="tx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9" name="Rectangle">
            <a:extLst>
              <a:ext uri="{FF2B5EF4-FFF2-40B4-BE49-F238E27FC236}">
                <a16:creationId xmlns:a16="http://schemas.microsoft.com/office/drawing/2014/main" id="{1EFAB719-B3C2-4520-AFF9-4A06F169DB2B}"/>
              </a:ext>
            </a:extLst>
          </p:cNvPr>
          <p:cNvSpPr/>
          <p:nvPr userDrawn="1"/>
        </p:nvSpPr>
        <p:spPr>
          <a:xfrm>
            <a:off x="5814183" y="402558"/>
            <a:ext cx="5927511" cy="6003471"/>
          </a:xfrm>
          <a:prstGeom prst="rect">
            <a:avLst/>
          </a:prstGeom>
          <a:solidFill>
            <a:schemeClr val="bg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511" name="Rectangle"/>
          <p:cNvSpPr/>
          <p:nvPr/>
        </p:nvSpPr>
        <p:spPr>
          <a:xfrm>
            <a:off x="5815052" y="401865"/>
            <a:ext cx="5927511" cy="6003471"/>
          </a:xfrm>
          <a:prstGeom prst="rect">
            <a:avLst/>
          </a:prstGeom>
          <a:solidFill>
            <a:srgbClr val="FFFF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0" name="Content Placeholder 2">
            <a:extLst>
              <a:ext uri="{FF2B5EF4-FFF2-40B4-BE49-F238E27FC236}">
                <a16:creationId xmlns:a16="http://schemas.microsoft.com/office/drawing/2014/main" id="{D197FC80-1304-44AF-BD9E-CFB8D3B37C99}"/>
              </a:ext>
            </a:extLst>
          </p:cNvPr>
          <p:cNvSpPr>
            <a:spLocks noGrp="1"/>
          </p:cNvSpPr>
          <p:nvPr>
            <p:ph sz="quarter" idx="27"/>
          </p:nvPr>
        </p:nvSpPr>
        <p:spPr>
          <a:xfrm>
            <a:off x="6394450" y="1974850"/>
            <a:ext cx="4852988" cy="3703638"/>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itle Text">
            <a:extLst>
              <a:ext uri="{FF2B5EF4-FFF2-40B4-BE49-F238E27FC236}">
                <a16:creationId xmlns:a16="http://schemas.microsoft.com/office/drawing/2014/main" id="{1B60A262-0CE7-4C6B-B734-0B0EA0F1A4A3}"/>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tx1"/>
                </a:solidFill>
              </a:defRPr>
            </a:lvl1pPr>
          </a:lstStyle>
          <a:p>
            <a:r>
              <a:rPr lang="en-US"/>
              <a:t>Title Text Goes Here</a:t>
            </a:r>
          </a:p>
        </p:txBody>
      </p:sp>
      <p:sp>
        <p:nvSpPr>
          <p:cNvPr id="11" name="Text Placeholder 3">
            <a:extLst>
              <a:ext uri="{FF2B5EF4-FFF2-40B4-BE49-F238E27FC236}">
                <a16:creationId xmlns:a16="http://schemas.microsoft.com/office/drawing/2014/main" id="{7B80F0DD-816B-4E0B-8C85-8413DB8C70EF}"/>
              </a:ext>
            </a:extLst>
          </p:cNvPr>
          <p:cNvSpPr>
            <a:spLocks noGrp="1"/>
          </p:cNvSpPr>
          <p:nvPr>
            <p:ph type="body" sz="quarter" idx="29"/>
          </p:nvPr>
        </p:nvSpPr>
        <p:spPr>
          <a:xfrm>
            <a:off x="6394450" y="740229"/>
            <a:ext cx="4865211" cy="1078146"/>
          </a:xfrm>
        </p:spPr>
        <p:txBody>
          <a:bodyPr anchor="b" anchorCtr="0"/>
          <a:lstStyle>
            <a:lvl1pPr marL="0" indent="0">
              <a:buNone/>
              <a:defRPr>
                <a:solidFill>
                  <a:schemeClr val="tx2"/>
                </a:solidFill>
                <a:latin typeface="+mn-lt"/>
              </a:defRPr>
            </a:lvl1pPr>
            <a:lvl2pPr marL="228600" indent="0">
              <a:buNone/>
              <a:defRPr/>
            </a:lvl2pPr>
          </a:lstStyle>
          <a:p>
            <a:pPr lvl="0"/>
            <a:r>
              <a:rPr lang="en-US"/>
              <a:t>Click to edit Master text styles</a:t>
            </a:r>
          </a:p>
        </p:txBody>
      </p:sp>
      <p:sp>
        <p:nvSpPr>
          <p:cNvPr id="13" name="TextBox 12">
            <a:extLst>
              <a:ext uri="{FF2B5EF4-FFF2-40B4-BE49-F238E27FC236}">
                <a16:creationId xmlns:a16="http://schemas.microsoft.com/office/drawing/2014/main" id="{4578484E-3DC4-4DF6-819B-FDDDA6F166CB}"/>
              </a:ext>
            </a:extLst>
          </p:cNvPr>
          <p:cNvSpPr txBox="1"/>
          <p:nvPr userDrawn="1"/>
        </p:nvSpPr>
        <p:spPr>
          <a:xfrm>
            <a:off x="11908632" y="6579173"/>
            <a:ext cx="128240"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800" b="0" i="0" u="none" strike="noStrike" cap="none" spc="0" normalizeH="0" baseline="0" smtClean="0">
                <a:ln>
                  <a:noFill/>
                </a:ln>
                <a:solidFill>
                  <a:schemeClr val="tx2"/>
                </a:solidFill>
                <a:effectLst/>
                <a:uFillTx/>
                <a:latin typeface="+mn-lt"/>
                <a:ea typeface="+mn-ea"/>
                <a:cs typeface="+mn-cs"/>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err="1">
              <a:ln>
                <a:noFill/>
              </a:ln>
              <a:solidFill>
                <a:schemeClr val="tx2"/>
              </a:solidFill>
              <a:effectLst/>
              <a:uFillTx/>
              <a:latin typeface="+mn-lt"/>
              <a:ea typeface="+mn-ea"/>
              <a:cs typeface="+mn-cs"/>
              <a:sym typeface="Helvetica Neue"/>
            </a:endParaRPr>
          </a:p>
        </p:txBody>
      </p:sp>
    </p:spTree>
    <p:extLst>
      <p:ext uri="{BB962C8B-B14F-4D97-AF65-F5344CB8AC3E}">
        <p14:creationId xmlns:p14="http://schemas.microsoft.com/office/powerpoint/2010/main" val="2742459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Sub &amp; Content Blue 3">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DFE89D76-523B-456C-9EE9-BC9CB964E5C3}"/>
              </a:ext>
            </a:extLst>
          </p:cNvPr>
          <p:cNvSpPr>
            <a:spLocks noGrp="1"/>
          </p:cNvSpPr>
          <p:nvPr>
            <p:ph sz="quarter" idx="27"/>
          </p:nvPr>
        </p:nvSpPr>
        <p:spPr>
          <a:xfrm>
            <a:off x="6394450" y="1974850"/>
            <a:ext cx="4852988" cy="37036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itle Text">
            <a:extLst>
              <a:ext uri="{FF2B5EF4-FFF2-40B4-BE49-F238E27FC236}">
                <a16:creationId xmlns:a16="http://schemas.microsoft.com/office/drawing/2014/main" id="{72D74CEB-BA0A-43F1-82CE-384185B612C9}"/>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accent2"/>
                </a:solidFill>
              </a:defRPr>
            </a:lvl1pPr>
          </a:lstStyle>
          <a:p>
            <a:r>
              <a:rPr lang="en-US"/>
              <a:t>Title Text Goes Here</a:t>
            </a:r>
          </a:p>
        </p:txBody>
      </p:sp>
      <p:sp>
        <p:nvSpPr>
          <p:cNvPr id="11" name="Text Placeholder 3">
            <a:extLst>
              <a:ext uri="{FF2B5EF4-FFF2-40B4-BE49-F238E27FC236}">
                <a16:creationId xmlns:a16="http://schemas.microsoft.com/office/drawing/2014/main" id="{50F55EEA-3D90-42F4-B8D0-30E0374D2A5B}"/>
              </a:ext>
            </a:extLst>
          </p:cNvPr>
          <p:cNvSpPr>
            <a:spLocks noGrp="1"/>
          </p:cNvSpPr>
          <p:nvPr>
            <p:ph type="body" sz="quarter" idx="29"/>
          </p:nvPr>
        </p:nvSpPr>
        <p:spPr>
          <a:xfrm>
            <a:off x="6394450" y="740229"/>
            <a:ext cx="4865211" cy="1078146"/>
          </a:xfrm>
        </p:spPr>
        <p:txBody>
          <a:bodyPr anchor="b" anchorCtr="0"/>
          <a:lstStyle>
            <a:lvl1pPr marL="0" indent="0">
              <a:buNone/>
              <a:defRPr>
                <a:solidFill>
                  <a:schemeClr val="tx1"/>
                </a:solidFill>
                <a:latin typeface="+mn-lt"/>
              </a:defRPr>
            </a:lvl1pPr>
            <a:lvl2pPr marL="228600" indent="0">
              <a:buNone/>
              <a:defRPr/>
            </a:lvl2pPr>
          </a:lstStyle>
          <a:p>
            <a:pPr lvl="0"/>
            <a:r>
              <a:rPr lang="en-US"/>
              <a:t>Click to edit Master text styles</a:t>
            </a:r>
          </a:p>
        </p:txBody>
      </p:sp>
      <p:sp>
        <p:nvSpPr>
          <p:cNvPr id="12" name="Rectangle 11">
            <a:extLst>
              <a:ext uri="{FF2B5EF4-FFF2-40B4-BE49-F238E27FC236}">
                <a16:creationId xmlns:a16="http://schemas.microsoft.com/office/drawing/2014/main" id="{84CCC3F4-FFF1-4AD9-8605-41A61B8926CF}"/>
              </a:ext>
            </a:extLst>
          </p:cNvPr>
          <p:cNvSpPr/>
          <p:nvPr userDrawn="1"/>
        </p:nvSpPr>
        <p:spPr>
          <a:xfrm>
            <a:off x="0" y="6407451"/>
            <a:ext cx="11736987" cy="450549"/>
          </a:xfrm>
          <a:prstGeom prst="rect">
            <a:avLst/>
          </a:prstGeom>
          <a:solidFill>
            <a:schemeClr val="bg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Square">
            <a:extLst>
              <a:ext uri="{FF2B5EF4-FFF2-40B4-BE49-F238E27FC236}">
                <a16:creationId xmlns:a16="http://schemas.microsoft.com/office/drawing/2014/main" id="{C4A06178-9ACC-4082-8329-4A9A59924508}"/>
              </a:ext>
            </a:extLst>
          </p:cNvPr>
          <p:cNvSpPr/>
          <p:nvPr userDrawn="1"/>
        </p:nvSpPr>
        <p:spPr>
          <a:xfrm>
            <a:off x="11741697" y="6407185"/>
            <a:ext cx="450068" cy="450068"/>
          </a:xfrm>
          <a:prstGeom prst="rect">
            <a:avLst/>
          </a:prstGeom>
          <a:solidFill>
            <a:schemeClr val="accent1">
              <a:alpha val="50000"/>
            </a:schemeClr>
          </a:solidFill>
          <a:ln w="12700">
            <a:miter lim="400000"/>
          </a:ln>
        </p:spPr>
        <p:txBody>
          <a:bodyPr lIns="0" tIns="0" rIns="0" bIns="0" anchor="ctr"/>
          <a:lstStyle/>
          <a:p>
            <a:pPr defTabSz="412750">
              <a:defRPr sz="3200">
                <a:solidFill>
                  <a:srgbClr val="026FC5"/>
                </a:solidFill>
                <a:latin typeface="Helvetica Neue Medium"/>
                <a:ea typeface="Helvetica Neue Medium"/>
                <a:cs typeface="Helvetica Neue Medium"/>
                <a:sym typeface="Helvetica Neue Medium"/>
              </a:defRPr>
            </a:pPr>
            <a:endParaRPr sz="1600"/>
          </a:p>
        </p:txBody>
      </p:sp>
      <p:sp>
        <p:nvSpPr>
          <p:cNvPr id="20" name="TextBox 19">
            <a:extLst>
              <a:ext uri="{FF2B5EF4-FFF2-40B4-BE49-F238E27FC236}">
                <a16:creationId xmlns:a16="http://schemas.microsoft.com/office/drawing/2014/main" id="{DC922DFF-5663-40DE-9B54-4149EDB7740E}"/>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tx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chemeClr val="tx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pic>
        <p:nvPicPr>
          <p:cNvPr id="22" name="Image" descr="Image">
            <a:extLst>
              <a:ext uri="{FF2B5EF4-FFF2-40B4-BE49-F238E27FC236}">
                <a16:creationId xmlns:a16="http://schemas.microsoft.com/office/drawing/2014/main" id="{E5997704-33EA-4D7D-8B55-E46DD2216814}"/>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23" name="Rectangle 22">
            <a:extLst>
              <a:ext uri="{FF2B5EF4-FFF2-40B4-BE49-F238E27FC236}">
                <a16:creationId xmlns:a16="http://schemas.microsoft.com/office/drawing/2014/main" id="{3C3544D4-6B59-4B11-BC0E-2FD48F693641}"/>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tx1"/>
                </a:solidFill>
              </a:rPr>
              <a:t>Intel Confidential</a:t>
            </a:r>
          </a:p>
        </p:txBody>
      </p:sp>
      <p:sp>
        <p:nvSpPr>
          <p:cNvPr id="25" name="Rectangle 24">
            <a:extLst>
              <a:ext uri="{FF2B5EF4-FFF2-40B4-BE49-F238E27FC236}">
                <a16:creationId xmlns:a16="http://schemas.microsoft.com/office/drawing/2014/main" id="{373D4EB9-5CAF-4B81-91EA-AD490D0B13E4}"/>
              </a:ext>
            </a:extLst>
          </p:cNvPr>
          <p:cNvSpPr/>
          <p:nvPr userDrawn="1"/>
        </p:nvSpPr>
        <p:spPr>
          <a:xfrm rot="5400000">
            <a:off x="8758537" y="2978453"/>
            <a:ext cx="6407450" cy="450549"/>
          </a:xfrm>
          <a:prstGeom prst="rect">
            <a:avLst/>
          </a:prstGeom>
          <a:solidFill>
            <a:schemeClr val="bg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361248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ub &amp; Content Light Blue 2">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2093C42A-FAA6-40D8-A663-DDDE456C16CF}"/>
              </a:ext>
            </a:extLst>
          </p:cNvPr>
          <p:cNvSpPr>
            <a:spLocks noGrp="1"/>
          </p:cNvSpPr>
          <p:nvPr>
            <p:ph sz="quarter" idx="27"/>
          </p:nvPr>
        </p:nvSpPr>
        <p:spPr>
          <a:xfrm>
            <a:off x="6394450" y="1974850"/>
            <a:ext cx="4852988" cy="37036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itle Text">
            <a:extLst>
              <a:ext uri="{FF2B5EF4-FFF2-40B4-BE49-F238E27FC236}">
                <a16:creationId xmlns:a16="http://schemas.microsoft.com/office/drawing/2014/main" id="{6A03358B-3D25-4A6D-85E6-54F235A943A8}"/>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tx1"/>
                </a:solidFill>
              </a:defRPr>
            </a:lvl1pPr>
          </a:lstStyle>
          <a:p>
            <a:r>
              <a:rPr lang="en-US"/>
              <a:t>Title Text Goes Here</a:t>
            </a:r>
          </a:p>
        </p:txBody>
      </p:sp>
      <p:sp>
        <p:nvSpPr>
          <p:cNvPr id="12" name="Text Placeholder 3">
            <a:extLst>
              <a:ext uri="{FF2B5EF4-FFF2-40B4-BE49-F238E27FC236}">
                <a16:creationId xmlns:a16="http://schemas.microsoft.com/office/drawing/2014/main" id="{F8EBE803-6659-42A1-A094-94B9EF7ABC2F}"/>
              </a:ext>
            </a:extLst>
          </p:cNvPr>
          <p:cNvSpPr>
            <a:spLocks noGrp="1"/>
          </p:cNvSpPr>
          <p:nvPr>
            <p:ph type="body" sz="quarter" idx="29"/>
          </p:nvPr>
        </p:nvSpPr>
        <p:spPr>
          <a:xfrm>
            <a:off x="6394450" y="740229"/>
            <a:ext cx="4865211" cy="1078146"/>
          </a:xfrm>
        </p:spPr>
        <p:txBody>
          <a:bodyPr anchor="b" anchorCtr="0"/>
          <a:lstStyle>
            <a:lvl1pPr marL="0" indent="0">
              <a:buNone/>
              <a:defRPr>
                <a:solidFill>
                  <a:schemeClr val="tx1"/>
                </a:solidFill>
                <a:latin typeface="+mn-lt"/>
              </a:defRPr>
            </a:lvl1pPr>
            <a:lvl2pPr marL="228600" indent="0">
              <a:buNone/>
              <a:defRPr/>
            </a:lvl2pPr>
          </a:lstStyle>
          <a:p>
            <a:pPr lvl="0"/>
            <a:r>
              <a:rPr lang="en-US"/>
              <a:t>Click to edit Master text styles</a:t>
            </a:r>
          </a:p>
        </p:txBody>
      </p:sp>
      <p:sp>
        <p:nvSpPr>
          <p:cNvPr id="15" name="Rectangle 14">
            <a:extLst>
              <a:ext uri="{FF2B5EF4-FFF2-40B4-BE49-F238E27FC236}">
                <a16:creationId xmlns:a16="http://schemas.microsoft.com/office/drawing/2014/main" id="{DC0D4B91-0BAF-46EC-9A7C-9D57C3224A9C}"/>
              </a:ext>
            </a:extLst>
          </p:cNvPr>
          <p:cNvSpPr/>
          <p:nvPr userDrawn="1"/>
        </p:nvSpPr>
        <p:spPr>
          <a:xfrm>
            <a:off x="0" y="6407451"/>
            <a:ext cx="11736987"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7" name="TextBox 16">
            <a:extLst>
              <a:ext uri="{FF2B5EF4-FFF2-40B4-BE49-F238E27FC236}">
                <a16:creationId xmlns:a16="http://schemas.microsoft.com/office/drawing/2014/main" id="{4B30B67E-5DCD-4732-882C-64DE9CC86419}"/>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tx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chemeClr val="tx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pic>
        <p:nvPicPr>
          <p:cNvPr id="18" name="Image" descr="Image">
            <a:extLst>
              <a:ext uri="{FF2B5EF4-FFF2-40B4-BE49-F238E27FC236}">
                <a16:creationId xmlns:a16="http://schemas.microsoft.com/office/drawing/2014/main" id="{2F70C4FC-7A21-4AFA-8998-5EAB2E19CBCA}"/>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22" name="Rectangle 21">
            <a:extLst>
              <a:ext uri="{FF2B5EF4-FFF2-40B4-BE49-F238E27FC236}">
                <a16:creationId xmlns:a16="http://schemas.microsoft.com/office/drawing/2014/main" id="{8D716FF7-59F9-414F-85CD-8E23360D2B4C}"/>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tx1"/>
                </a:solidFill>
              </a:rPr>
              <a:t>Intel Confidential</a:t>
            </a:r>
          </a:p>
        </p:txBody>
      </p:sp>
      <p:sp>
        <p:nvSpPr>
          <p:cNvPr id="25" name="Rectangle 24">
            <a:extLst>
              <a:ext uri="{FF2B5EF4-FFF2-40B4-BE49-F238E27FC236}">
                <a16:creationId xmlns:a16="http://schemas.microsoft.com/office/drawing/2014/main" id="{F98FFA5B-1C6A-486A-A0FE-02206FCDC54A}"/>
              </a:ext>
            </a:extLst>
          </p:cNvPr>
          <p:cNvSpPr/>
          <p:nvPr userDrawn="1"/>
        </p:nvSpPr>
        <p:spPr>
          <a:xfrm rot="5400000">
            <a:off x="8758537" y="2978453"/>
            <a:ext cx="6407450"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535087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Only 2">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defRPr sz="4000">
                <a:solidFill>
                  <a:schemeClr val="tx1"/>
                </a:solidFill>
              </a:defRPr>
            </a:lvl1pPr>
          </a:lstStyle>
          <a:p>
            <a:r>
              <a:rPr lang="en-US"/>
              <a:t>40pt Intel Clear Light Text Goes Here</a:t>
            </a:r>
          </a:p>
        </p:txBody>
      </p:sp>
      <p:sp>
        <p:nvSpPr>
          <p:cNvPr id="9" name="Rectangle 8">
            <a:extLst>
              <a:ext uri="{FF2B5EF4-FFF2-40B4-BE49-F238E27FC236}">
                <a16:creationId xmlns:a16="http://schemas.microsoft.com/office/drawing/2014/main" id="{1044D1EA-AB71-483D-A38D-B3B7B73FDE89}"/>
              </a:ext>
            </a:extLst>
          </p:cNvPr>
          <p:cNvSpPr/>
          <p:nvPr userDrawn="1"/>
        </p:nvSpPr>
        <p:spPr>
          <a:xfrm>
            <a:off x="0" y="0"/>
            <a:ext cx="11736987"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1" name="Rectangle 10">
            <a:extLst>
              <a:ext uri="{FF2B5EF4-FFF2-40B4-BE49-F238E27FC236}">
                <a16:creationId xmlns:a16="http://schemas.microsoft.com/office/drawing/2014/main" id="{6BF3B183-64CC-4B66-856D-40373337AF18}"/>
              </a:ext>
            </a:extLst>
          </p:cNvPr>
          <p:cNvSpPr/>
          <p:nvPr userDrawn="1"/>
        </p:nvSpPr>
        <p:spPr>
          <a:xfrm rot="5400000">
            <a:off x="-2978450" y="2978453"/>
            <a:ext cx="6407450"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553522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defRPr sz="4000">
                <a:solidFill>
                  <a:schemeClr val="tx1"/>
                </a:solidFill>
              </a:defRPr>
            </a:lvl1pPr>
          </a:lstStyle>
          <a:p>
            <a:r>
              <a:rPr lang="en-US"/>
              <a:t>40pt Intel Clear Light Text Goes Here</a:t>
            </a:r>
          </a:p>
        </p:txBody>
      </p:sp>
      <p:sp>
        <p:nvSpPr>
          <p:cNvPr id="5" name="Content Placeholder 4">
            <a:extLst>
              <a:ext uri="{FF2B5EF4-FFF2-40B4-BE49-F238E27FC236}">
                <a16:creationId xmlns:a16="http://schemas.microsoft.com/office/drawing/2014/main" id="{E882E257-2A76-E344-863C-0823669A239C}"/>
              </a:ext>
            </a:extLst>
          </p:cNvPr>
          <p:cNvSpPr>
            <a:spLocks noGrp="1"/>
          </p:cNvSpPr>
          <p:nvPr>
            <p:ph sz="quarter" idx="10"/>
          </p:nvPr>
        </p:nvSpPr>
        <p:spPr>
          <a:xfrm>
            <a:off x="571501" y="1524000"/>
            <a:ext cx="11010899"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Rectangle 10">
            <a:extLst>
              <a:ext uri="{FF2B5EF4-FFF2-40B4-BE49-F238E27FC236}">
                <a16:creationId xmlns:a16="http://schemas.microsoft.com/office/drawing/2014/main" id="{D5EA1751-756A-4277-89A8-22853BBB6D43}"/>
              </a:ext>
            </a:extLst>
          </p:cNvPr>
          <p:cNvSpPr/>
          <p:nvPr userDrawn="1"/>
        </p:nvSpPr>
        <p:spPr>
          <a:xfrm>
            <a:off x="0" y="0"/>
            <a:ext cx="11736987"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5C5E81FB-A40F-442D-9F46-93B86A7867F5}"/>
              </a:ext>
            </a:extLst>
          </p:cNvPr>
          <p:cNvSpPr/>
          <p:nvPr userDrawn="1"/>
        </p:nvSpPr>
        <p:spPr>
          <a:xfrm rot="5400000">
            <a:off x="-2978450" y="2978453"/>
            <a:ext cx="6407450"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151953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 &amp; 2 Content Columns">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Autofit/>
          </a:bodyPr>
          <a:lstStyle>
            <a:lvl1pPr>
              <a:defRPr sz="4000">
                <a:solidFill>
                  <a:schemeClr val="tx1"/>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2139951"/>
            <a:ext cx="5288525"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2139951"/>
            <a:ext cx="5288525"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3">
            <a:extLst>
              <a:ext uri="{FF2B5EF4-FFF2-40B4-BE49-F238E27FC236}">
                <a16:creationId xmlns:a16="http://schemas.microsoft.com/office/drawing/2014/main" id="{D4EEAA39-7062-4DCE-91B8-83056F818FA8}"/>
              </a:ext>
            </a:extLst>
          </p:cNvPr>
          <p:cNvSpPr>
            <a:spLocks noGrp="1"/>
          </p:cNvSpPr>
          <p:nvPr>
            <p:ph type="body" sz="quarter" idx="29"/>
          </p:nvPr>
        </p:nvSpPr>
        <p:spPr>
          <a:xfrm>
            <a:off x="571500" y="1612901"/>
            <a:ext cx="11022013" cy="438150"/>
          </a:xfrm>
        </p:spPr>
        <p:txBody>
          <a:bodyPr/>
          <a:lstStyle>
            <a:lvl1pPr marL="0" indent="0">
              <a:buNone/>
              <a:defRPr>
                <a:solidFill>
                  <a:schemeClr val="accent2"/>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11918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Sub &amp; Content 2">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chemeClr val="tx1"/>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501" y="2139953"/>
            <a:ext cx="11010900" cy="4097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3">
            <a:extLst>
              <a:ext uri="{FF2B5EF4-FFF2-40B4-BE49-F238E27FC236}">
                <a16:creationId xmlns:a16="http://schemas.microsoft.com/office/drawing/2014/main" id="{2EBDBCA7-2C63-493A-A58C-D158E3304A60}"/>
              </a:ext>
            </a:extLst>
          </p:cNvPr>
          <p:cNvSpPr>
            <a:spLocks noGrp="1"/>
          </p:cNvSpPr>
          <p:nvPr>
            <p:ph type="body" sz="quarter" idx="29"/>
          </p:nvPr>
        </p:nvSpPr>
        <p:spPr>
          <a:xfrm>
            <a:off x="571500" y="1612901"/>
            <a:ext cx="11022013" cy="438150"/>
          </a:xfrm>
        </p:spPr>
        <p:txBody>
          <a:bodyPr/>
          <a:lstStyle>
            <a:lvl1pPr marL="0" indent="0">
              <a:buNone/>
              <a:defRPr>
                <a:solidFill>
                  <a:schemeClr val="accent2"/>
                </a:solidFill>
                <a:latin typeface="+mn-lt"/>
              </a:defRPr>
            </a:lvl1pPr>
            <a:lvl2pPr marL="228600" indent="0">
              <a:buNone/>
              <a:defRPr/>
            </a:lvl2pPr>
          </a:lstStyle>
          <a:p>
            <a:pPr lvl="0"/>
            <a:r>
              <a:rPr lang="en-US"/>
              <a:t>Click to edit Master text styles</a:t>
            </a:r>
          </a:p>
        </p:txBody>
      </p:sp>
      <p:sp>
        <p:nvSpPr>
          <p:cNvPr id="12" name="Rectangle 11">
            <a:extLst>
              <a:ext uri="{FF2B5EF4-FFF2-40B4-BE49-F238E27FC236}">
                <a16:creationId xmlns:a16="http://schemas.microsoft.com/office/drawing/2014/main" id="{CB958B0C-7E1E-42D9-BA94-CF95319AC75D}"/>
              </a:ext>
            </a:extLst>
          </p:cNvPr>
          <p:cNvSpPr/>
          <p:nvPr userDrawn="1"/>
        </p:nvSpPr>
        <p:spPr>
          <a:xfrm>
            <a:off x="0" y="0"/>
            <a:ext cx="11736987"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3" name="Rectangle 12">
            <a:extLst>
              <a:ext uri="{FF2B5EF4-FFF2-40B4-BE49-F238E27FC236}">
                <a16:creationId xmlns:a16="http://schemas.microsoft.com/office/drawing/2014/main" id="{9D0930BE-2EF7-4A27-B574-CC7F56E23EEF}"/>
              </a:ext>
            </a:extLst>
          </p:cNvPr>
          <p:cNvSpPr/>
          <p:nvPr userDrawn="1"/>
        </p:nvSpPr>
        <p:spPr>
          <a:xfrm rot="5400000">
            <a:off x="-2978450" y="2978453"/>
            <a:ext cx="6407450"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551708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ub &amp; 2 Content Columns 2">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chemeClr val="tx1"/>
                </a:solidFill>
              </a:defRPr>
            </a:lvl1pPr>
          </a:lstStyle>
          <a:p>
            <a:r>
              <a:rPr lang="en-US"/>
              <a:t>40pt Intel Clear Light Text Goes Here</a:t>
            </a:r>
          </a:p>
        </p:txBody>
      </p:sp>
      <p:sp>
        <p:nvSpPr>
          <p:cNvPr id="13" name="Content Placeholder 2">
            <a:extLst>
              <a:ext uri="{FF2B5EF4-FFF2-40B4-BE49-F238E27FC236}">
                <a16:creationId xmlns:a16="http://schemas.microsoft.com/office/drawing/2014/main" id="{72F33857-7180-4ED3-9FC7-EB424BBBE9C3}"/>
              </a:ext>
            </a:extLst>
          </p:cNvPr>
          <p:cNvSpPr>
            <a:spLocks noGrp="1"/>
          </p:cNvSpPr>
          <p:nvPr>
            <p:ph sz="quarter" idx="27"/>
          </p:nvPr>
        </p:nvSpPr>
        <p:spPr>
          <a:xfrm>
            <a:off x="571500" y="2139952"/>
            <a:ext cx="5288525"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3FED0071-C45C-4C2F-B01D-42D95C2A5FB3}"/>
              </a:ext>
            </a:extLst>
          </p:cNvPr>
          <p:cNvSpPr>
            <a:spLocks noGrp="1"/>
          </p:cNvSpPr>
          <p:nvPr>
            <p:ph sz="quarter" idx="28"/>
          </p:nvPr>
        </p:nvSpPr>
        <p:spPr>
          <a:xfrm>
            <a:off x="6289113" y="2139952"/>
            <a:ext cx="5288525"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3">
            <a:extLst>
              <a:ext uri="{FF2B5EF4-FFF2-40B4-BE49-F238E27FC236}">
                <a16:creationId xmlns:a16="http://schemas.microsoft.com/office/drawing/2014/main" id="{13C756FD-D367-4604-947F-678A59EDCA72}"/>
              </a:ext>
            </a:extLst>
          </p:cNvPr>
          <p:cNvSpPr>
            <a:spLocks noGrp="1"/>
          </p:cNvSpPr>
          <p:nvPr>
            <p:ph type="body" sz="quarter" idx="29"/>
          </p:nvPr>
        </p:nvSpPr>
        <p:spPr>
          <a:xfrm>
            <a:off x="571500" y="1612901"/>
            <a:ext cx="11022013" cy="438150"/>
          </a:xfrm>
        </p:spPr>
        <p:txBody>
          <a:bodyPr/>
          <a:lstStyle>
            <a:lvl1pPr marL="0" indent="0">
              <a:buNone/>
              <a:defRPr>
                <a:solidFill>
                  <a:schemeClr val="accent2"/>
                </a:solidFill>
                <a:latin typeface="+mn-lt"/>
              </a:defRPr>
            </a:lvl1pPr>
            <a:lvl2pPr marL="228600" indent="0">
              <a:buNone/>
              <a:defRPr/>
            </a:lvl2pPr>
          </a:lstStyle>
          <a:p>
            <a:pPr lvl="0"/>
            <a:r>
              <a:rPr lang="en-US"/>
              <a:t>Click to edit Master text styles</a:t>
            </a:r>
          </a:p>
        </p:txBody>
      </p:sp>
      <p:sp>
        <p:nvSpPr>
          <p:cNvPr id="11" name="Rectangle 10">
            <a:extLst>
              <a:ext uri="{FF2B5EF4-FFF2-40B4-BE49-F238E27FC236}">
                <a16:creationId xmlns:a16="http://schemas.microsoft.com/office/drawing/2014/main" id="{28AFAB4E-A299-44C8-AACE-69AB51C1E618}"/>
              </a:ext>
            </a:extLst>
          </p:cNvPr>
          <p:cNvSpPr/>
          <p:nvPr userDrawn="1"/>
        </p:nvSpPr>
        <p:spPr>
          <a:xfrm>
            <a:off x="0" y="0"/>
            <a:ext cx="11736987"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7D4F3A26-C068-4B72-A83B-34EFCA4E47A5}"/>
              </a:ext>
            </a:extLst>
          </p:cNvPr>
          <p:cNvSpPr/>
          <p:nvPr userDrawn="1"/>
        </p:nvSpPr>
        <p:spPr>
          <a:xfrm rot="5400000">
            <a:off x="-2978450" y="2978453"/>
            <a:ext cx="6407450"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58567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2 Content Columns 2">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chemeClr val="tx1"/>
                </a:solidFill>
              </a:defRPr>
            </a:lvl1pPr>
          </a:lstStyle>
          <a:p>
            <a:r>
              <a:rPr lang="en-US"/>
              <a:t>40pt Intel Clear Light Text Goes Here</a:t>
            </a:r>
          </a:p>
        </p:txBody>
      </p:sp>
      <p:sp>
        <p:nvSpPr>
          <p:cNvPr id="13" name="Content Placeholder 2">
            <a:extLst>
              <a:ext uri="{FF2B5EF4-FFF2-40B4-BE49-F238E27FC236}">
                <a16:creationId xmlns:a16="http://schemas.microsoft.com/office/drawing/2014/main" id="{72F33857-7180-4ED3-9FC7-EB424BBBE9C3}"/>
              </a:ext>
            </a:extLst>
          </p:cNvPr>
          <p:cNvSpPr>
            <a:spLocks noGrp="1"/>
          </p:cNvSpPr>
          <p:nvPr>
            <p:ph sz="quarter" idx="27"/>
          </p:nvPr>
        </p:nvSpPr>
        <p:spPr>
          <a:xfrm>
            <a:off x="571500" y="1671285"/>
            <a:ext cx="5288525" cy="45869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3FED0071-C45C-4C2F-B01D-42D95C2A5FB3}"/>
              </a:ext>
            </a:extLst>
          </p:cNvPr>
          <p:cNvSpPr>
            <a:spLocks noGrp="1"/>
          </p:cNvSpPr>
          <p:nvPr>
            <p:ph sz="quarter" idx="28"/>
          </p:nvPr>
        </p:nvSpPr>
        <p:spPr>
          <a:xfrm>
            <a:off x="6289113" y="1671285"/>
            <a:ext cx="5288525" cy="45869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Rectangle 10">
            <a:extLst>
              <a:ext uri="{FF2B5EF4-FFF2-40B4-BE49-F238E27FC236}">
                <a16:creationId xmlns:a16="http://schemas.microsoft.com/office/drawing/2014/main" id="{E678EEDD-B39B-424B-A23C-C9AFBEFC8D27}"/>
              </a:ext>
            </a:extLst>
          </p:cNvPr>
          <p:cNvSpPr/>
          <p:nvPr userDrawn="1"/>
        </p:nvSpPr>
        <p:spPr>
          <a:xfrm>
            <a:off x="0" y="0"/>
            <a:ext cx="11736987"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7600D2CD-C9BB-4E5B-B736-64EC2EA21620}"/>
              </a:ext>
            </a:extLst>
          </p:cNvPr>
          <p:cNvSpPr/>
          <p:nvPr userDrawn="1"/>
        </p:nvSpPr>
        <p:spPr>
          <a:xfrm rot="5400000">
            <a:off x="-2978450" y="2978453"/>
            <a:ext cx="6407450"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368377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Sub, Content &amp; 2 Pictures 2">
    <p:spTree>
      <p:nvGrpSpPr>
        <p:cNvPr id="1" name=""/>
        <p:cNvGrpSpPr/>
        <p:nvPr/>
      </p:nvGrpSpPr>
      <p:grpSpPr>
        <a:xfrm>
          <a:off x="0" y="0"/>
          <a:ext cx="0" cy="0"/>
          <a:chOff x="0" y="0"/>
          <a:chExt cx="0" cy="0"/>
        </a:xfrm>
      </p:grpSpPr>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84737" y="578113"/>
            <a:ext cx="5747107" cy="945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chemeClr val="tx1"/>
                </a:solidFill>
              </a:defRPr>
            </a:lvl1pPr>
          </a:lstStyle>
          <a:p>
            <a:r>
              <a:rPr lang="en-US"/>
              <a:t>40pt Intel Clear Light Text Goes Here</a:t>
            </a:r>
          </a:p>
        </p:txBody>
      </p:sp>
      <p:sp>
        <p:nvSpPr>
          <p:cNvPr id="15" name="Body Level One…">
            <a:extLst>
              <a:ext uri="{FF2B5EF4-FFF2-40B4-BE49-F238E27FC236}">
                <a16:creationId xmlns:a16="http://schemas.microsoft.com/office/drawing/2014/main" id="{DAF2E6DD-A697-4E26-BA6A-EF0449D7430B}"/>
              </a:ext>
            </a:extLst>
          </p:cNvPr>
          <p:cNvSpPr txBox="1">
            <a:spLocks noGrp="1"/>
          </p:cNvSpPr>
          <p:nvPr>
            <p:ph idx="27" hasCustomPrompt="1"/>
          </p:nvPr>
        </p:nvSpPr>
        <p:spPr>
          <a:xfrm>
            <a:off x="6609331" y="2978828"/>
            <a:ext cx="4668837" cy="3453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1"/>
                </a:solidFill>
              </a:defRPr>
            </a:lvl1pPr>
          </a:lstStyle>
          <a:p>
            <a:r>
              <a:rPr lang="en-US"/>
              <a:t>Image Caption 16pt gray text</a:t>
            </a:r>
          </a:p>
        </p:txBody>
      </p:sp>
      <p:sp>
        <p:nvSpPr>
          <p:cNvPr id="16" name="Body Level One…">
            <a:extLst>
              <a:ext uri="{FF2B5EF4-FFF2-40B4-BE49-F238E27FC236}">
                <a16:creationId xmlns:a16="http://schemas.microsoft.com/office/drawing/2014/main" id="{028C5B46-7804-4459-9F82-F56352D0EE54}"/>
              </a:ext>
            </a:extLst>
          </p:cNvPr>
          <p:cNvSpPr txBox="1">
            <a:spLocks noGrp="1"/>
          </p:cNvSpPr>
          <p:nvPr>
            <p:ph idx="28" hasCustomPrompt="1"/>
          </p:nvPr>
        </p:nvSpPr>
        <p:spPr>
          <a:xfrm>
            <a:off x="6609331" y="5929172"/>
            <a:ext cx="4668837" cy="3453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1"/>
                </a:solidFill>
              </a:defRPr>
            </a:lvl1pPr>
          </a:lstStyle>
          <a:p>
            <a:r>
              <a:rPr lang="en-US"/>
              <a:t>Image Caption 16pt gray text</a:t>
            </a:r>
          </a:p>
        </p:txBody>
      </p:sp>
      <p:sp>
        <p:nvSpPr>
          <p:cNvPr id="18" name="Picture Placeholder 4">
            <a:extLst>
              <a:ext uri="{FF2B5EF4-FFF2-40B4-BE49-F238E27FC236}">
                <a16:creationId xmlns:a16="http://schemas.microsoft.com/office/drawing/2014/main" id="{947F6B19-5E1B-43E2-BA93-7E68A56CB620}"/>
              </a:ext>
            </a:extLst>
          </p:cNvPr>
          <p:cNvSpPr>
            <a:spLocks noGrp="1"/>
          </p:cNvSpPr>
          <p:nvPr>
            <p:ph type="pic" sz="quarter" idx="30"/>
          </p:nvPr>
        </p:nvSpPr>
        <p:spPr>
          <a:xfrm>
            <a:off x="6609331" y="571500"/>
            <a:ext cx="4668837" cy="2381250"/>
          </a:xfrm>
        </p:spPr>
        <p:txBody>
          <a:bodyPr/>
          <a:lstStyle/>
          <a:p>
            <a:r>
              <a:rPr lang="en-US"/>
              <a:t>Click icon to add picture</a:t>
            </a:r>
          </a:p>
        </p:txBody>
      </p:sp>
      <p:sp>
        <p:nvSpPr>
          <p:cNvPr id="19" name="Picture Placeholder 4">
            <a:extLst>
              <a:ext uri="{FF2B5EF4-FFF2-40B4-BE49-F238E27FC236}">
                <a16:creationId xmlns:a16="http://schemas.microsoft.com/office/drawing/2014/main" id="{CDDC13B9-04CD-43E8-B565-A92ABD110AA2}"/>
              </a:ext>
            </a:extLst>
          </p:cNvPr>
          <p:cNvSpPr>
            <a:spLocks noGrp="1"/>
          </p:cNvSpPr>
          <p:nvPr>
            <p:ph type="pic" sz="quarter" idx="31"/>
          </p:nvPr>
        </p:nvSpPr>
        <p:spPr>
          <a:xfrm>
            <a:off x="6609331" y="3537061"/>
            <a:ext cx="4668837" cy="2381250"/>
          </a:xfrm>
        </p:spPr>
        <p:txBody>
          <a:bodyPr/>
          <a:lstStyle/>
          <a:p>
            <a:r>
              <a:rPr lang="en-US"/>
              <a:t>Click icon to add picture</a:t>
            </a:r>
          </a:p>
        </p:txBody>
      </p:sp>
      <p:sp>
        <p:nvSpPr>
          <p:cNvPr id="21" name="Content Placeholder 2">
            <a:extLst>
              <a:ext uri="{FF2B5EF4-FFF2-40B4-BE49-F238E27FC236}">
                <a16:creationId xmlns:a16="http://schemas.microsoft.com/office/drawing/2014/main" id="{6F999432-84A5-47D5-B81D-D131E93A939B}"/>
              </a:ext>
            </a:extLst>
          </p:cNvPr>
          <p:cNvSpPr>
            <a:spLocks noGrp="1"/>
          </p:cNvSpPr>
          <p:nvPr>
            <p:ph sz="quarter" idx="32"/>
          </p:nvPr>
        </p:nvSpPr>
        <p:spPr>
          <a:xfrm>
            <a:off x="571500" y="2139952"/>
            <a:ext cx="5760344" cy="41084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3">
            <a:extLst>
              <a:ext uri="{FF2B5EF4-FFF2-40B4-BE49-F238E27FC236}">
                <a16:creationId xmlns:a16="http://schemas.microsoft.com/office/drawing/2014/main" id="{B65378F4-C669-453E-AB16-D61CB1EBDA73}"/>
              </a:ext>
            </a:extLst>
          </p:cNvPr>
          <p:cNvSpPr>
            <a:spLocks noGrp="1"/>
          </p:cNvSpPr>
          <p:nvPr>
            <p:ph type="body" sz="quarter" idx="29"/>
          </p:nvPr>
        </p:nvSpPr>
        <p:spPr>
          <a:xfrm>
            <a:off x="571501" y="1612901"/>
            <a:ext cx="5760344" cy="438150"/>
          </a:xfrm>
        </p:spPr>
        <p:txBody>
          <a:bodyPr/>
          <a:lstStyle>
            <a:lvl1pPr marL="0" indent="0">
              <a:buNone/>
              <a:defRPr>
                <a:solidFill>
                  <a:schemeClr val="accent2"/>
                </a:solidFill>
                <a:latin typeface="+mn-lt"/>
              </a:defRPr>
            </a:lvl1pPr>
            <a:lvl2pPr marL="228600" indent="0">
              <a:buNone/>
              <a:defRPr/>
            </a:lvl2pPr>
          </a:lstStyle>
          <a:p>
            <a:pPr lvl="0"/>
            <a:r>
              <a:rPr lang="en-US"/>
              <a:t>Click to edit Master text styles</a:t>
            </a:r>
          </a:p>
        </p:txBody>
      </p:sp>
      <p:sp>
        <p:nvSpPr>
          <p:cNvPr id="14" name="Rectangle 13">
            <a:extLst>
              <a:ext uri="{FF2B5EF4-FFF2-40B4-BE49-F238E27FC236}">
                <a16:creationId xmlns:a16="http://schemas.microsoft.com/office/drawing/2014/main" id="{DA888EEF-DC90-47D1-B68D-DAD1BA7BE428}"/>
              </a:ext>
            </a:extLst>
          </p:cNvPr>
          <p:cNvSpPr/>
          <p:nvPr userDrawn="1"/>
        </p:nvSpPr>
        <p:spPr>
          <a:xfrm>
            <a:off x="0" y="0"/>
            <a:ext cx="11736987"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7" name="Rectangle 16">
            <a:extLst>
              <a:ext uri="{FF2B5EF4-FFF2-40B4-BE49-F238E27FC236}">
                <a16:creationId xmlns:a16="http://schemas.microsoft.com/office/drawing/2014/main" id="{D0F12B19-CF53-47D7-9EA3-459DABB1406B}"/>
              </a:ext>
            </a:extLst>
          </p:cNvPr>
          <p:cNvSpPr/>
          <p:nvPr userDrawn="1"/>
        </p:nvSpPr>
        <p:spPr>
          <a:xfrm rot="5400000">
            <a:off x="-2978450" y="2978453"/>
            <a:ext cx="6407450"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557801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ub, Content &amp; Picture 2">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15046" y="403981"/>
            <a:ext cx="5129422" cy="6012186"/>
          </a:xfrm>
        </p:spPr>
        <p:txBody>
          <a:bodyPr/>
          <a:lstStyle/>
          <a:p>
            <a:r>
              <a:rPr lang="en-US"/>
              <a:t>Click icon to add picture</a:t>
            </a:r>
          </a:p>
        </p:txBody>
      </p:sp>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84737" y="578113"/>
            <a:ext cx="5747107" cy="945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chemeClr val="tx1"/>
                </a:solidFill>
              </a:defRPr>
            </a:lvl1pPr>
          </a:lstStyle>
          <a:p>
            <a:r>
              <a:rPr lang="en-US"/>
              <a:t>40pt Intel Clear Light Text Goes Here</a:t>
            </a:r>
          </a:p>
        </p:txBody>
      </p:sp>
      <p:sp>
        <p:nvSpPr>
          <p:cNvPr id="14" name="Content Placeholder 2">
            <a:extLst>
              <a:ext uri="{FF2B5EF4-FFF2-40B4-BE49-F238E27FC236}">
                <a16:creationId xmlns:a16="http://schemas.microsoft.com/office/drawing/2014/main" id="{7AB9BADD-04D4-4686-970E-FB0049CC09CC}"/>
              </a:ext>
            </a:extLst>
          </p:cNvPr>
          <p:cNvSpPr>
            <a:spLocks noGrp="1"/>
          </p:cNvSpPr>
          <p:nvPr>
            <p:ph sz="quarter" idx="27"/>
          </p:nvPr>
        </p:nvSpPr>
        <p:spPr>
          <a:xfrm>
            <a:off x="571500" y="2139952"/>
            <a:ext cx="5760344" cy="41084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3">
            <a:extLst>
              <a:ext uri="{FF2B5EF4-FFF2-40B4-BE49-F238E27FC236}">
                <a16:creationId xmlns:a16="http://schemas.microsoft.com/office/drawing/2014/main" id="{3DA4378E-36CA-41C6-8E85-727E1F91A670}"/>
              </a:ext>
            </a:extLst>
          </p:cNvPr>
          <p:cNvSpPr>
            <a:spLocks noGrp="1"/>
          </p:cNvSpPr>
          <p:nvPr>
            <p:ph type="body" sz="quarter" idx="29"/>
          </p:nvPr>
        </p:nvSpPr>
        <p:spPr>
          <a:xfrm>
            <a:off x="571500" y="1612901"/>
            <a:ext cx="5760343" cy="438150"/>
          </a:xfrm>
        </p:spPr>
        <p:txBody>
          <a:bodyPr/>
          <a:lstStyle>
            <a:lvl1pPr marL="0" indent="0">
              <a:buNone/>
              <a:defRPr>
                <a:solidFill>
                  <a:schemeClr val="accent2"/>
                </a:solidFill>
                <a:latin typeface="+mn-lt"/>
              </a:defRPr>
            </a:lvl1pPr>
            <a:lvl2pPr marL="228600" indent="0">
              <a:buNone/>
              <a:defRPr/>
            </a:lvl2pPr>
          </a:lstStyle>
          <a:p>
            <a:pPr lvl="0"/>
            <a:r>
              <a:rPr lang="en-US"/>
              <a:t>Click to edit Master text styles</a:t>
            </a:r>
          </a:p>
        </p:txBody>
      </p:sp>
      <p:sp>
        <p:nvSpPr>
          <p:cNvPr id="11" name="Rectangle 10">
            <a:extLst>
              <a:ext uri="{FF2B5EF4-FFF2-40B4-BE49-F238E27FC236}">
                <a16:creationId xmlns:a16="http://schemas.microsoft.com/office/drawing/2014/main" id="{FE14A5EA-7602-4C8C-B95C-5306CD887FFF}"/>
              </a:ext>
            </a:extLst>
          </p:cNvPr>
          <p:cNvSpPr/>
          <p:nvPr userDrawn="1"/>
        </p:nvSpPr>
        <p:spPr>
          <a:xfrm>
            <a:off x="0" y="0"/>
            <a:ext cx="11736987"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CD435B75-DFD3-4791-ACEA-AF630FFAB9AF}"/>
              </a:ext>
            </a:extLst>
          </p:cNvPr>
          <p:cNvSpPr/>
          <p:nvPr userDrawn="1"/>
        </p:nvSpPr>
        <p:spPr>
          <a:xfrm rot="5400000">
            <a:off x="-2978450" y="2978453"/>
            <a:ext cx="6407450"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895175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Content &amp; 1 Horizontal Picture">
    <p:spTree>
      <p:nvGrpSpPr>
        <p:cNvPr id="1" name=""/>
        <p:cNvGrpSpPr/>
        <p:nvPr/>
      </p:nvGrpSpPr>
      <p:grpSpPr>
        <a:xfrm>
          <a:off x="0" y="0"/>
          <a:ext cx="0" cy="0"/>
          <a:chOff x="0" y="0"/>
          <a:chExt cx="0" cy="0"/>
        </a:xfrm>
      </p:grpSpPr>
      <p:sp>
        <p:nvSpPr>
          <p:cNvPr id="30" name="Title Text">
            <a:extLst>
              <a:ext uri="{FF2B5EF4-FFF2-40B4-BE49-F238E27FC236}">
                <a16:creationId xmlns:a16="http://schemas.microsoft.com/office/drawing/2014/main" id="{9F7D84C5-5DAC-2A42-8A41-9D307F3BF637}"/>
              </a:ext>
            </a:extLst>
          </p:cNvPr>
          <p:cNvSpPr txBox="1">
            <a:spLocks noGrp="1"/>
          </p:cNvSpPr>
          <p:nvPr>
            <p:ph type="title" hasCustomPrompt="1"/>
          </p:nvPr>
        </p:nvSpPr>
        <p:spPr>
          <a:xfrm>
            <a:off x="571500" y="571500"/>
            <a:ext cx="11010900" cy="952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defRPr sz="4000">
                <a:solidFill>
                  <a:schemeClr val="tx1"/>
                </a:solidFill>
              </a:defRPr>
            </a:lvl1pPr>
          </a:lstStyle>
          <a:p>
            <a:r>
              <a:rPr lang="en-US"/>
              <a:t>40pt Intel Clear Light Text Goes Here</a:t>
            </a:r>
          </a:p>
        </p:txBody>
      </p:sp>
      <p:sp>
        <p:nvSpPr>
          <p:cNvPr id="3" name="Picture Placeholder 2">
            <a:extLst>
              <a:ext uri="{FF2B5EF4-FFF2-40B4-BE49-F238E27FC236}">
                <a16:creationId xmlns:a16="http://schemas.microsoft.com/office/drawing/2014/main" id="{088044E1-ECF5-4A18-811C-E489992140A2}"/>
              </a:ext>
            </a:extLst>
          </p:cNvPr>
          <p:cNvSpPr>
            <a:spLocks noGrp="1"/>
          </p:cNvSpPr>
          <p:nvPr>
            <p:ph type="pic" sz="quarter" idx="10"/>
          </p:nvPr>
        </p:nvSpPr>
        <p:spPr>
          <a:xfrm>
            <a:off x="396152" y="3513864"/>
            <a:ext cx="11347450" cy="2890837"/>
          </a:xfrm>
        </p:spPr>
        <p:txBody>
          <a:bodyPr/>
          <a:lstStyle/>
          <a:p>
            <a:r>
              <a:rPr lang="en-US"/>
              <a:t>Click icon to add picture</a:t>
            </a:r>
          </a:p>
        </p:txBody>
      </p:sp>
      <p:sp>
        <p:nvSpPr>
          <p:cNvPr id="5" name="Content Placeholder 4">
            <a:extLst>
              <a:ext uri="{FF2B5EF4-FFF2-40B4-BE49-F238E27FC236}">
                <a16:creationId xmlns:a16="http://schemas.microsoft.com/office/drawing/2014/main" id="{08289E3F-4BC9-4A42-9F40-7227194C57DB}"/>
              </a:ext>
            </a:extLst>
          </p:cNvPr>
          <p:cNvSpPr>
            <a:spLocks noGrp="1"/>
          </p:cNvSpPr>
          <p:nvPr>
            <p:ph sz="quarter" idx="11"/>
          </p:nvPr>
        </p:nvSpPr>
        <p:spPr>
          <a:xfrm>
            <a:off x="571500" y="1556672"/>
            <a:ext cx="11010900" cy="17881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Rectangle 10">
            <a:extLst>
              <a:ext uri="{FF2B5EF4-FFF2-40B4-BE49-F238E27FC236}">
                <a16:creationId xmlns:a16="http://schemas.microsoft.com/office/drawing/2014/main" id="{9A88EB66-8674-4A4F-B55A-79488DD6B4DC}"/>
              </a:ext>
            </a:extLst>
          </p:cNvPr>
          <p:cNvSpPr/>
          <p:nvPr userDrawn="1"/>
        </p:nvSpPr>
        <p:spPr>
          <a:xfrm>
            <a:off x="0" y="0"/>
            <a:ext cx="11736987"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4FB9E7C7-FA12-4331-A70E-193D07092A46}"/>
              </a:ext>
            </a:extLst>
          </p:cNvPr>
          <p:cNvSpPr/>
          <p:nvPr userDrawn="1"/>
        </p:nvSpPr>
        <p:spPr>
          <a:xfrm rot="5400000">
            <a:off x="-2978450" y="2978453"/>
            <a:ext cx="6407450"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120021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Full Page Picture 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AAD9210-5064-4050-9368-9292054D59F4}"/>
              </a:ext>
            </a:extLst>
          </p:cNvPr>
          <p:cNvSpPr>
            <a:spLocks noGrp="1"/>
          </p:cNvSpPr>
          <p:nvPr>
            <p:ph type="pic" sz="quarter" idx="10"/>
          </p:nvPr>
        </p:nvSpPr>
        <p:spPr>
          <a:xfrm>
            <a:off x="450550" y="450549"/>
            <a:ext cx="11305062" cy="5956776"/>
          </a:xfrm>
          <a:noFill/>
        </p:spPr>
        <p:txBody>
          <a:bodyPr/>
          <a:lstStyle/>
          <a:p>
            <a:r>
              <a:rPr lang="en-US"/>
              <a:t>Click icon to add picture</a:t>
            </a:r>
          </a:p>
        </p:txBody>
      </p:sp>
      <p:sp>
        <p:nvSpPr>
          <p:cNvPr id="11" name="Title Text">
            <a:extLst>
              <a:ext uri="{FF2B5EF4-FFF2-40B4-BE49-F238E27FC236}">
                <a16:creationId xmlns:a16="http://schemas.microsoft.com/office/drawing/2014/main" id="{14AFAB66-6BED-5D47-B26F-D9C8808F3A18}"/>
              </a:ext>
            </a:extLst>
          </p:cNvPr>
          <p:cNvSpPr txBox="1">
            <a:spLocks noGrp="1"/>
          </p:cNvSpPr>
          <p:nvPr>
            <p:ph type="title" hasCustomPrompt="1"/>
          </p:nvPr>
        </p:nvSpPr>
        <p:spPr>
          <a:xfrm>
            <a:off x="571500" y="571500"/>
            <a:ext cx="11010899" cy="8763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defRPr sz="4000">
                <a:solidFill>
                  <a:schemeClr val="tx1"/>
                </a:solidFill>
              </a:defRPr>
            </a:lvl1pPr>
          </a:lstStyle>
          <a:p>
            <a:r>
              <a:rPr lang="en-US"/>
              <a:t>Full page Image, Delete Title if Necessary</a:t>
            </a:r>
          </a:p>
        </p:txBody>
      </p:sp>
      <p:sp>
        <p:nvSpPr>
          <p:cNvPr id="9" name="Rectangle 8">
            <a:extLst>
              <a:ext uri="{FF2B5EF4-FFF2-40B4-BE49-F238E27FC236}">
                <a16:creationId xmlns:a16="http://schemas.microsoft.com/office/drawing/2014/main" id="{54EAB082-32C5-47FD-9ECB-602F4FA1556E}"/>
              </a:ext>
            </a:extLst>
          </p:cNvPr>
          <p:cNvSpPr/>
          <p:nvPr userDrawn="1"/>
        </p:nvSpPr>
        <p:spPr>
          <a:xfrm>
            <a:off x="0" y="0"/>
            <a:ext cx="11736987"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0" name="Rectangle 9">
            <a:extLst>
              <a:ext uri="{FF2B5EF4-FFF2-40B4-BE49-F238E27FC236}">
                <a16:creationId xmlns:a16="http://schemas.microsoft.com/office/drawing/2014/main" id="{C28E4005-6DA6-4443-A120-563FA414CBD8}"/>
              </a:ext>
            </a:extLst>
          </p:cNvPr>
          <p:cNvSpPr/>
          <p:nvPr userDrawn="1"/>
        </p:nvSpPr>
        <p:spPr>
          <a:xfrm rot="5400000">
            <a:off x="-2978450" y="2978453"/>
            <a:ext cx="6407450"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240139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4_Chart Example">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defRPr sz="4000">
                <a:solidFill>
                  <a:schemeClr val="tx1"/>
                </a:solidFill>
              </a:defRPr>
            </a:lvl1pPr>
          </a:lstStyle>
          <a:p>
            <a:r>
              <a:rPr lang="en-US"/>
              <a:t>40pt Intel Clear Light Text Goes Here</a:t>
            </a:r>
          </a:p>
        </p:txBody>
      </p:sp>
      <p:sp>
        <p:nvSpPr>
          <p:cNvPr id="3" name="Text Placeholder 2">
            <a:extLst>
              <a:ext uri="{FF2B5EF4-FFF2-40B4-BE49-F238E27FC236}">
                <a16:creationId xmlns:a16="http://schemas.microsoft.com/office/drawing/2014/main" id="{EBF36A7C-A787-47EC-ACD5-77F3FD6AFB8D}"/>
              </a:ext>
            </a:extLst>
          </p:cNvPr>
          <p:cNvSpPr>
            <a:spLocks noGrp="1"/>
          </p:cNvSpPr>
          <p:nvPr>
            <p:ph type="body" sz="quarter" idx="10"/>
          </p:nvPr>
        </p:nvSpPr>
        <p:spPr>
          <a:xfrm>
            <a:off x="571500" y="1592529"/>
            <a:ext cx="11010900" cy="3727184"/>
          </a:xfrm>
        </p:spPr>
        <p:txBody>
          <a:bodyPr>
            <a:normAutofit/>
          </a:bodyPr>
          <a:lstStyle>
            <a:lvl1pPr marL="0" indent="0">
              <a:buNone/>
              <a:defRPr sz="6000">
                <a:solidFill>
                  <a:schemeClr val="tx1"/>
                </a:solidFill>
              </a:defRPr>
            </a:lvl1pPr>
          </a:lstStyle>
          <a:p>
            <a:pPr lvl="0"/>
            <a:r>
              <a:rPr lang="en-US"/>
              <a:t>Click to edit Master text styles</a:t>
            </a:r>
          </a:p>
        </p:txBody>
      </p:sp>
      <p:sp>
        <p:nvSpPr>
          <p:cNvPr id="9" name="Text Placeholder 3">
            <a:extLst>
              <a:ext uri="{FF2B5EF4-FFF2-40B4-BE49-F238E27FC236}">
                <a16:creationId xmlns:a16="http://schemas.microsoft.com/office/drawing/2014/main" id="{A7C9FC2E-0D67-4420-A61E-1D363937D03F}"/>
              </a:ext>
            </a:extLst>
          </p:cNvPr>
          <p:cNvSpPr>
            <a:spLocks noGrp="1"/>
          </p:cNvSpPr>
          <p:nvPr>
            <p:ph type="body" sz="quarter" idx="29"/>
          </p:nvPr>
        </p:nvSpPr>
        <p:spPr>
          <a:xfrm>
            <a:off x="571500" y="5461818"/>
            <a:ext cx="11022013" cy="438150"/>
          </a:xfrm>
        </p:spPr>
        <p:txBody>
          <a:bodyPr/>
          <a:lstStyle>
            <a:lvl1pPr marL="0" indent="0">
              <a:buNone/>
              <a:defRPr>
                <a:solidFill>
                  <a:schemeClr val="accent2"/>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490054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mp; Sub White">
    <p:spTree>
      <p:nvGrpSpPr>
        <p:cNvPr id="1" name=""/>
        <p:cNvGrpSpPr/>
        <p:nvPr/>
      </p:nvGrpSpPr>
      <p:grpSpPr>
        <a:xfrm>
          <a:off x="0" y="0"/>
          <a:ext cx="0" cy="0"/>
          <a:chOff x="0" y="0"/>
          <a:chExt cx="0" cy="0"/>
        </a:xfrm>
      </p:grpSpPr>
      <p:graphicFrame>
        <p:nvGraphicFramePr>
          <p:cNvPr id="13" name="Chart 5">
            <a:extLst>
              <a:ext uri="{FF2B5EF4-FFF2-40B4-BE49-F238E27FC236}">
                <a16:creationId xmlns:a16="http://schemas.microsoft.com/office/drawing/2014/main" id="{F0529FEA-BEC4-644C-94EE-601D5BED26F3}"/>
              </a:ext>
            </a:extLst>
          </p:cNvPr>
          <p:cNvGraphicFramePr/>
          <p:nvPr userDrawn="1">
            <p:extLst>
              <p:ext uri="{D42A27DB-BD31-4B8C-83A1-F6EECF244321}">
                <p14:modId xmlns:p14="http://schemas.microsoft.com/office/powerpoint/2010/main" val="416298300"/>
              </p:ext>
            </p:extLst>
          </p:nvPr>
        </p:nvGraphicFramePr>
        <p:xfrm>
          <a:off x="7201593" y="1799047"/>
          <a:ext cx="3472287" cy="4025676"/>
        </p:xfrm>
        <a:graphic>
          <a:graphicData uri="http://schemas.openxmlformats.org/drawingml/2006/chart">
            <c:chart xmlns:c="http://schemas.openxmlformats.org/drawingml/2006/chart" xmlns:r="http://schemas.openxmlformats.org/officeDocument/2006/relationships" r:id="rId2"/>
          </a:graphicData>
        </a:graphic>
      </p:graphicFrame>
      <p:sp>
        <p:nvSpPr>
          <p:cNvPr id="10" name="Title Text">
            <a:extLst>
              <a:ext uri="{FF2B5EF4-FFF2-40B4-BE49-F238E27FC236}">
                <a16:creationId xmlns:a16="http://schemas.microsoft.com/office/drawing/2014/main" id="{0EA1A176-5931-41CA-86D5-15FC4398AA40}"/>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chorCtr="0">
            <a:noAutofit/>
          </a:bodyPr>
          <a:lstStyle>
            <a:lvl1pPr algn="ctr">
              <a:defRPr sz="4800">
                <a:solidFill>
                  <a:schemeClr val="tx1"/>
                </a:solidFill>
              </a:defRPr>
            </a:lvl1pPr>
          </a:lstStyle>
          <a:p>
            <a:r>
              <a:rPr lang="en-US"/>
              <a:t>48pt Intel Clear Light Body. For content that is not a section, but has a big idea in text only.</a:t>
            </a:r>
          </a:p>
        </p:txBody>
      </p:sp>
      <p:sp>
        <p:nvSpPr>
          <p:cNvPr id="8" name="Rectangle 7">
            <a:extLst>
              <a:ext uri="{FF2B5EF4-FFF2-40B4-BE49-F238E27FC236}">
                <a16:creationId xmlns:a16="http://schemas.microsoft.com/office/drawing/2014/main" id="{597652EB-8B2D-46CC-B147-89A4C26A2D8F}"/>
              </a:ext>
            </a:extLst>
          </p:cNvPr>
          <p:cNvSpPr/>
          <p:nvPr userDrawn="1"/>
        </p:nvSpPr>
        <p:spPr>
          <a:xfrm>
            <a:off x="0" y="0"/>
            <a:ext cx="11736987"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9" name="Rectangle 8">
            <a:extLst>
              <a:ext uri="{FF2B5EF4-FFF2-40B4-BE49-F238E27FC236}">
                <a16:creationId xmlns:a16="http://schemas.microsoft.com/office/drawing/2014/main" id="{571A480A-B7B4-498C-9868-A91E2651D429}"/>
              </a:ext>
            </a:extLst>
          </p:cNvPr>
          <p:cNvSpPr/>
          <p:nvPr userDrawn="1"/>
        </p:nvSpPr>
        <p:spPr>
          <a:xfrm rot="5400000">
            <a:off x="-2978450" y="2978453"/>
            <a:ext cx="6407450"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241471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mp; Sub Blue">
    <p:spTree>
      <p:nvGrpSpPr>
        <p:cNvPr id="1" name=""/>
        <p:cNvGrpSpPr/>
        <p:nvPr/>
      </p:nvGrpSpPr>
      <p:grpSpPr>
        <a:xfrm>
          <a:off x="0" y="0"/>
          <a:ext cx="0" cy="0"/>
          <a:chOff x="0" y="0"/>
          <a:chExt cx="0" cy="0"/>
        </a:xfrm>
      </p:grpSpPr>
      <p:sp>
        <p:nvSpPr>
          <p:cNvPr id="860" name="Rectangle"/>
          <p:cNvSpPr/>
          <p:nvPr userDrawn="1"/>
        </p:nvSpPr>
        <p:spPr>
          <a:xfrm>
            <a:off x="471054" y="464127"/>
            <a:ext cx="11272494" cy="5944838"/>
          </a:xfrm>
          <a:prstGeom prst="rect">
            <a:avLst/>
          </a:prstGeom>
          <a:solidFill>
            <a:schemeClr val="accent1"/>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61" name="Square"/>
          <p:cNvSpPr/>
          <p:nvPr/>
        </p:nvSpPr>
        <p:spPr>
          <a:xfrm>
            <a:off x="11743603" y="6405281"/>
            <a:ext cx="448398" cy="452720"/>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8" name="Rectangle 7">
            <a:extLst>
              <a:ext uri="{FF2B5EF4-FFF2-40B4-BE49-F238E27FC236}">
                <a16:creationId xmlns:a16="http://schemas.microsoft.com/office/drawing/2014/main" id="{41A778AB-F6EC-4101-87E6-DECF7944E661}"/>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tx1"/>
                </a:solidFill>
              </a:rPr>
              <a:t>Intel Confidential</a:t>
            </a:r>
          </a:p>
        </p:txBody>
      </p:sp>
      <p:sp>
        <p:nvSpPr>
          <p:cNvPr id="10" name="Title Text">
            <a:extLst>
              <a:ext uri="{FF2B5EF4-FFF2-40B4-BE49-F238E27FC236}">
                <a16:creationId xmlns:a16="http://schemas.microsoft.com/office/drawing/2014/main" id="{E400EEBB-F912-40CA-A759-DEFE15164979}"/>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chorCtr="0">
            <a:noAutofit/>
          </a:bodyPr>
          <a:lstStyle>
            <a:lvl1pPr algn="ctr">
              <a:defRPr sz="4800">
                <a:solidFill>
                  <a:schemeClr val="tx1"/>
                </a:solidFill>
              </a:defRPr>
            </a:lvl1pPr>
          </a:lstStyle>
          <a:p>
            <a:r>
              <a:rPr lang="en-US"/>
              <a:t>48pt Intel Clear Light Body. For content that is not a section, but has a big idea in text only.</a:t>
            </a:r>
          </a:p>
        </p:txBody>
      </p:sp>
    </p:spTree>
    <p:extLst>
      <p:ext uri="{BB962C8B-B14F-4D97-AF65-F5344CB8AC3E}">
        <p14:creationId xmlns:p14="http://schemas.microsoft.com/office/powerpoint/2010/main" val="3570766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 Content Columns">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Autofit/>
          </a:bodyPr>
          <a:lstStyle>
            <a:lvl1pPr>
              <a:defRPr sz="4000">
                <a:solidFill>
                  <a:schemeClr val="tx1"/>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1673402"/>
            <a:ext cx="5288525" cy="45848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1673402"/>
            <a:ext cx="5288525" cy="45848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323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mp; Sub Light Blue">
    <p:spTree>
      <p:nvGrpSpPr>
        <p:cNvPr id="1" name=""/>
        <p:cNvGrpSpPr/>
        <p:nvPr/>
      </p:nvGrpSpPr>
      <p:grpSpPr>
        <a:xfrm>
          <a:off x="0" y="0"/>
          <a:ext cx="0" cy="0"/>
          <a:chOff x="0" y="0"/>
          <a:chExt cx="0" cy="0"/>
        </a:xfrm>
      </p:grpSpPr>
      <p:sp>
        <p:nvSpPr>
          <p:cNvPr id="860" name="Rectangle"/>
          <p:cNvSpPr/>
          <p:nvPr userDrawn="1"/>
        </p:nvSpPr>
        <p:spPr>
          <a:xfrm>
            <a:off x="471054" y="464127"/>
            <a:ext cx="11272494" cy="5944838"/>
          </a:xfrm>
          <a:prstGeom prst="rect">
            <a:avLst/>
          </a:prstGeom>
          <a:solidFill>
            <a:schemeClr val="accent2">
              <a:lumMod val="75000"/>
            </a:schemeClr>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61" name="Square"/>
          <p:cNvSpPr/>
          <p:nvPr/>
        </p:nvSpPr>
        <p:spPr>
          <a:xfrm>
            <a:off x="11743603" y="6405281"/>
            <a:ext cx="448398" cy="452720"/>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8" name="Rectangle 7">
            <a:extLst>
              <a:ext uri="{FF2B5EF4-FFF2-40B4-BE49-F238E27FC236}">
                <a16:creationId xmlns:a16="http://schemas.microsoft.com/office/drawing/2014/main" id="{52E60B70-5DF3-4398-B558-301661292DFC}"/>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tx1"/>
                </a:solidFill>
              </a:rPr>
              <a:t>Intel Confidential</a:t>
            </a:r>
          </a:p>
        </p:txBody>
      </p:sp>
      <p:sp>
        <p:nvSpPr>
          <p:cNvPr id="10" name="Title Text">
            <a:extLst>
              <a:ext uri="{FF2B5EF4-FFF2-40B4-BE49-F238E27FC236}">
                <a16:creationId xmlns:a16="http://schemas.microsoft.com/office/drawing/2014/main" id="{93B25211-1805-4C17-8545-7E02A6786392}"/>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chorCtr="0">
            <a:noAutofit/>
          </a:bodyPr>
          <a:lstStyle>
            <a:lvl1pPr algn="ctr">
              <a:defRPr sz="4800">
                <a:solidFill>
                  <a:schemeClr val="tx1"/>
                </a:solidFill>
              </a:defRPr>
            </a:lvl1pPr>
          </a:lstStyle>
          <a:p>
            <a:r>
              <a:rPr lang="en-US"/>
              <a:t>48pt Intel Clear Light Body. For content that is not a section, but has a big idea in text only.</a:t>
            </a:r>
          </a:p>
        </p:txBody>
      </p:sp>
    </p:spTree>
    <p:extLst>
      <p:ext uri="{BB962C8B-B14F-4D97-AF65-F5344CB8AC3E}">
        <p14:creationId xmlns:p14="http://schemas.microsoft.com/office/powerpoint/2010/main" val="4011309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DA94F2D-B7BD-4CE9-A606-F00802F3131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99949" y="2409775"/>
            <a:ext cx="4080108" cy="1521396"/>
          </a:xfrm>
          <a:prstGeom prst="rect">
            <a:avLst/>
          </a:prstGeom>
        </p:spPr>
      </p:pic>
      <p:sp>
        <p:nvSpPr>
          <p:cNvPr id="15" name="TextBox 14">
            <a:extLst>
              <a:ext uri="{FF2B5EF4-FFF2-40B4-BE49-F238E27FC236}">
                <a16:creationId xmlns:a16="http://schemas.microsoft.com/office/drawing/2014/main" id="{3F655609-5439-9C4A-8F0D-9AB5A1AAC9A3}"/>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6" name="Rectangle 5">
            <a:extLst>
              <a:ext uri="{FF2B5EF4-FFF2-40B4-BE49-F238E27FC236}">
                <a16:creationId xmlns:a16="http://schemas.microsoft.com/office/drawing/2014/main" id="{69112354-342E-49CE-8E3C-E078BBE1ADF7}"/>
              </a:ext>
            </a:extLst>
          </p:cNvPr>
          <p:cNvSpPr/>
          <p:nvPr userDrawn="1"/>
        </p:nvSpPr>
        <p:spPr>
          <a:xfrm>
            <a:off x="0" y="6407451"/>
            <a:ext cx="11736987" cy="450549"/>
          </a:xfrm>
          <a:prstGeom prst="rect">
            <a:avLst/>
          </a:prstGeom>
          <a:solidFill>
            <a:schemeClr val="bg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7" name="Rectangle 6">
            <a:extLst>
              <a:ext uri="{FF2B5EF4-FFF2-40B4-BE49-F238E27FC236}">
                <a16:creationId xmlns:a16="http://schemas.microsoft.com/office/drawing/2014/main" id="{CD21D8AD-9194-4DBA-8221-7F294421810B}"/>
              </a:ext>
            </a:extLst>
          </p:cNvPr>
          <p:cNvSpPr/>
          <p:nvPr userDrawn="1"/>
        </p:nvSpPr>
        <p:spPr>
          <a:xfrm rot="5400000">
            <a:off x="8758537" y="2978453"/>
            <a:ext cx="6407450" cy="450549"/>
          </a:xfrm>
          <a:prstGeom prst="rect">
            <a:avLst/>
          </a:prstGeom>
          <a:solidFill>
            <a:schemeClr val="bg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19501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Title and Bulleted Text">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a:t>24pt Intel Clear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a:solidFill>
                  <a:srgbClr val="0071C5"/>
                </a:solidFill>
              </a:defRPr>
            </a:lvl1pPr>
            <a:lvl2pPr>
              <a:defRPr sz="1800"/>
            </a:lvl2pPr>
            <a:lvl3pPr>
              <a:defRPr sz="1800"/>
            </a:lvl3pPr>
            <a:lvl4pPr>
              <a:defRPr sz="1600"/>
            </a:lvl4pPr>
          </a:lstStyle>
          <a:p>
            <a:pPr lvl="0"/>
            <a:r>
              <a:rPr lang="en-US"/>
              <a:t>18pt Intel Clear body text</a:t>
            </a:r>
          </a:p>
          <a:p>
            <a:pPr lvl="1"/>
            <a:r>
              <a:rPr lang="en-US"/>
              <a:t>18pt Intel Clear bullet one</a:t>
            </a:r>
          </a:p>
          <a:p>
            <a:pPr lvl="2"/>
            <a:r>
              <a:rPr lang="en-US"/>
              <a:t>18pt Intel Clear sub-bullet</a:t>
            </a:r>
          </a:p>
          <a:p>
            <a:pPr lvl="3"/>
            <a:r>
              <a:rPr lang="en-US"/>
              <a:t>16pt Intel Clear fourth level</a:t>
            </a:r>
          </a:p>
          <a:p>
            <a:pPr lvl="4"/>
            <a:r>
              <a:rPr lang="en-US" err="1"/>
              <a:t>14pt</a:t>
            </a:r>
            <a:r>
              <a:rPr lang="en-US"/>
              <a:t> Intel Clear fifth level</a:t>
            </a:r>
          </a:p>
        </p:txBody>
      </p:sp>
      <p:sp>
        <p:nvSpPr>
          <p:cNvPr id="5" name="Slide Number Placeholder 5">
            <a:extLst>
              <a:ext uri="{FF2B5EF4-FFF2-40B4-BE49-F238E27FC236}">
                <a16:creationId xmlns:a16="http://schemas.microsoft.com/office/drawing/2014/main" id="{A2225322-7EA1-4CFC-80FA-1EF9ED30D389}"/>
              </a:ext>
            </a:extLst>
          </p:cNvPr>
          <p:cNvSpPr>
            <a:spLocks noGrp="1"/>
          </p:cNvSpPr>
          <p:nvPr>
            <p:ph type="sldNum" sz="quarter" idx="4294967295"/>
          </p:nvPr>
        </p:nvSpPr>
        <p:spPr>
          <a:xfrm>
            <a:off x="9086936" y="6626246"/>
            <a:ext cx="2844800" cy="79463"/>
          </a:xfrm>
          <a:prstGeom prst="rect">
            <a:avLst/>
          </a:prstGeom>
        </p:spPr>
        <p:txBody>
          <a:bodyPr vert="horz" lIns="0" tIns="0" rIns="0" bIns="0" rtlCol="0" anchor="ctr"/>
          <a:lstStyle>
            <a:lvl1pPr algn="r">
              <a:defRPr sz="800">
                <a:solidFill>
                  <a:schemeClr val="bg1"/>
                </a:solidFill>
                <a:latin typeface="Arial"/>
                <a:cs typeface="Arial"/>
              </a:defRPr>
            </a:lvl1pPr>
          </a:lstStyle>
          <a:p>
            <a:fld id="{EE2556C5-CE8C-6547-B838-EA80C61A4AF7}" type="slidenum">
              <a:rPr lang="en-US" smtClean="0">
                <a:solidFill>
                  <a:prstClr val="white"/>
                </a:solidFill>
                <a:latin typeface="Intel Clear"/>
                <a:cs typeface="Intel Clear"/>
              </a:rPr>
              <a:pPr/>
              <a:t>‹#›</a:t>
            </a:fld>
            <a:endParaRPr lang="en-US">
              <a:solidFill>
                <a:prstClr val="white"/>
              </a:solidFill>
              <a:latin typeface="Intel Clear"/>
              <a:cs typeface="Intel Clear"/>
            </a:endParaRPr>
          </a:p>
        </p:txBody>
      </p:sp>
    </p:spTree>
    <p:extLst>
      <p:ext uri="{BB962C8B-B14F-4D97-AF65-F5344CB8AC3E}">
        <p14:creationId xmlns:p14="http://schemas.microsoft.com/office/powerpoint/2010/main" val="4129124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 Content &amp; 2 Pictures">
    <p:spTree>
      <p:nvGrpSpPr>
        <p:cNvPr id="1" name=""/>
        <p:cNvGrpSpPr/>
        <p:nvPr/>
      </p:nvGrpSpPr>
      <p:grpSpPr>
        <a:xfrm>
          <a:off x="0" y="0"/>
          <a:ext cx="0" cy="0"/>
          <a:chOff x="0" y="0"/>
          <a:chExt cx="0" cy="0"/>
        </a:xfrm>
      </p:grpSpPr>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71500" y="567227"/>
            <a:ext cx="5755707" cy="94588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Autofit/>
          </a:bodyPr>
          <a:lstStyle>
            <a:lvl1pPr>
              <a:defRPr sz="4000">
                <a:solidFill>
                  <a:schemeClr val="tx1"/>
                </a:solidFill>
              </a:defRPr>
            </a:lvl1pPr>
          </a:lstStyle>
          <a:p>
            <a:r>
              <a:rPr lang="en-US"/>
              <a:t>40pt Intel Clear Light Text Goes Here</a:t>
            </a:r>
          </a:p>
        </p:txBody>
      </p:sp>
      <p:sp>
        <p:nvSpPr>
          <p:cNvPr id="25" name="Body Level One…">
            <a:extLst>
              <a:ext uri="{FF2B5EF4-FFF2-40B4-BE49-F238E27FC236}">
                <a16:creationId xmlns:a16="http://schemas.microsoft.com/office/drawing/2014/main" id="{6903F994-74B2-4D40-AA5F-7F3D24A00171}"/>
              </a:ext>
            </a:extLst>
          </p:cNvPr>
          <p:cNvSpPr txBox="1">
            <a:spLocks noGrp="1"/>
          </p:cNvSpPr>
          <p:nvPr>
            <p:ph idx="27" hasCustomPrompt="1"/>
          </p:nvPr>
        </p:nvSpPr>
        <p:spPr>
          <a:xfrm>
            <a:off x="6609331" y="2978828"/>
            <a:ext cx="4668837" cy="34534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1"/>
                </a:solidFill>
              </a:defRPr>
            </a:lvl1pPr>
          </a:lstStyle>
          <a:p>
            <a:r>
              <a:rPr lang="en-US"/>
              <a:t>Image Caption 16pt gray text</a:t>
            </a:r>
          </a:p>
        </p:txBody>
      </p:sp>
      <p:sp>
        <p:nvSpPr>
          <p:cNvPr id="26" name="Body Level One…">
            <a:extLst>
              <a:ext uri="{FF2B5EF4-FFF2-40B4-BE49-F238E27FC236}">
                <a16:creationId xmlns:a16="http://schemas.microsoft.com/office/drawing/2014/main" id="{BF74888E-798E-B543-94EF-279F3EA6E46B}"/>
              </a:ext>
            </a:extLst>
          </p:cNvPr>
          <p:cNvSpPr txBox="1">
            <a:spLocks noGrp="1"/>
          </p:cNvSpPr>
          <p:nvPr>
            <p:ph idx="28" hasCustomPrompt="1"/>
          </p:nvPr>
        </p:nvSpPr>
        <p:spPr>
          <a:xfrm>
            <a:off x="6609331" y="5929172"/>
            <a:ext cx="4668837" cy="34534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1"/>
                </a:solidFill>
              </a:defRPr>
            </a:lvl1pPr>
          </a:lstStyle>
          <a:p>
            <a:r>
              <a:rPr lang="en-US"/>
              <a:t>Image Caption 16pt gray text</a:t>
            </a:r>
          </a:p>
        </p:txBody>
      </p:sp>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09331" y="571500"/>
            <a:ext cx="4668837" cy="2381250"/>
          </a:xfrm>
        </p:spPr>
        <p:txBody>
          <a:bodyPr/>
          <a:lstStyle/>
          <a:p>
            <a:r>
              <a:rPr lang="en-US"/>
              <a:t>Click icon to add picture</a:t>
            </a:r>
          </a:p>
        </p:txBody>
      </p:sp>
      <p:sp>
        <p:nvSpPr>
          <p:cNvPr id="20" name="Picture Placeholder 4">
            <a:extLst>
              <a:ext uri="{FF2B5EF4-FFF2-40B4-BE49-F238E27FC236}">
                <a16:creationId xmlns:a16="http://schemas.microsoft.com/office/drawing/2014/main" id="{5CA48836-DAA2-4E4F-A22A-2F5682E12CEF}"/>
              </a:ext>
            </a:extLst>
          </p:cNvPr>
          <p:cNvSpPr>
            <a:spLocks noGrp="1"/>
          </p:cNvSpPr>
          <p:nvPr>
            <p:ph type="pic" sz="quarter" idx="31"/>
          </p:nvPr>
        </p:nvSpPr>
        <p:spPr>
          <a:xfrm>
            <a:off x="6609331" y="3537061"/>
            <a:ext cx="4668837" cy="2381250"/>
          </a:xfrm>
        </p:spPr>
        <p:txBody>
          <a:bodyPr/>
          <a:lstStyle/>
          <a:p>
            <a:r>
              <a:rPr lang="en-US"/>
              <a:t>Click icon to add picture</a:t>
            </a:r>
          </a:p>
        </p:txBody>
      </p:sp>
      <p:sp>
        <p:nvSpPr>
          <p:cNvPr id="14" name="Content Placeholder 2">
            <a:extLst>
              <a:ext uri="{FF2B5EF4-FFF2-40B4-BE49-F238E27FC236}">
                <a16:creationId xmlns:a16="http://schemas.microsoft.com/office/drawing/2014/main" id="{DC0D3278-E8A7-4B14-A5ED-BE235CEC6F80}"/>
              </a:ext>
            </a:extLst>
          </p:cNvPr>
          <p:cNvSpPr>
            <a:spLocks noGrp="1"/>
          </p:cNvSpPr>
          <p:nvPr>
            <p:ph sz="quarter" idx="32"/>
          </p:nvPr>
        </p:nvSpPr>
        <p:spPr>
          <a:xfrm>
            <a:off x="571500" y="2139952"/>
            <a:ext cx="5768944"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3">
            <a:extLst>
              <a:ext uri="{FF2B5EF4-FFF2-40B4-BE49-F238E27FC236}">
                <a16:creationId xmlns:a16="http://schemas.microsoft.com/office/drawing/2014/main" id="{403FD6E6-528D-49D5-BBAB-B26572C15F20}"/>
              </a:ext>
            </a:extLst>
          </p:cNvPr>
          <p:cNvSpPr>
            <a:spLocks noGrp="1"/>
          </p:cNvSpPr>
          <p:nvPr>
            <p:ph type="body" sz="quarter" idx="29"/>
          </p:nvPr>
        </p:nvSpPr>
        <p:spPr>
          <a:xfrm>
            <a:off x="571500" y="1612901"/>
            <a:ext cx="5768944" cy="438150"/>
          </a:xfrm>
        </p:spPr>
        <p:txBody>
          <a:bodyPr/>
          <a:lstStyle>
            <a:lvl1pPr marL="0" indent="0">
              <a:buNone/>
              <a:defRPr>
                <a:solidFill>
                  <a:schemeClr val="accent2"/>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610512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 Content &amp;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15046" y="0"/>
            <a:ext cx="5129422" cy="6416167"/>
          </a:xfrm>
        </p:spPr>
        <p:txBody>
          <a:bodyPr/>
          <a:lstStyle/>
          <a:p>
            <a:r>
              <a:rPr lang="en-US"/>
              <a:t>Click icon to add picture</a:t>
            </a:r>
          </a:p>
        </p:txBody>
      </p:sp>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71500" y="567227"/>
            <a:ext cx="5747107" cy="94588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Autofit/>
          </a:bodyPr>
          <a:lstStyle>
            <a:lvl1pPr>
              <a:defRPr sz="4000">
                <a:solidFill>
                  <a:schemeClr val="tx1"/>
                </a:solidFill>
              </a:defRPr>
            </a:lvl1pPr>
          </a:lstStyle>
          <a:p>
            <a:r>
              <a:rPr lang="en-US"/>
              <a:t>40pt Intel Clear Light Text Goes Here</a:t>
            </a:r>
          </a:p>
        </p:txBody>
      </p:sp>
      <p:sp>
        <p:nvSpPr>
          <p:cNvPr id="11" name="Content Placeholder 2">
            <a:extLst>
              <a:ext uri="{FF2B5EF4-FFF2-40B4-BE49-F238E27FC236}">
                <a16:creationId xmlns:a16="http://schemas.microsoft.com/office/drawing/2014/main" id="{7B7FB3F6-9C71-45A0-8236-12671533CA22}"/>
              </a:ext>
            </a:extLst>
          </p:cNvPr>
          <p:cNvSpPr>
            <a:spLocks noGrp="1"/>
          </p:cNvSpPr>
          <p:nvPr>
            <p:ph sz="quarter" idx="32"/>
          </p:nvPr>
        </p:nvSpPr>
        <p:spPr>
          <a:xfrm>
            <a:off x="571500" y="2139952"/>
            <a:ext cx="5768944"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3">
            <a:extLst>
              <a:ext uri="{FF2B5EF4-FFF2-40B4-BE49-F238E27FC236}">
                <a16:creationId xmlns:a16="http://schemas.microsoft.com/office/drawing/2014/main" id="{B1C73349-1E00-4922-970C-187F97CE0620}"/>
              </a:ext>
            </a:extLst>
          </p:cNvPr>
          <p:cNvSpPr>
            <a:spLocks noGrp="1"/>
          </p:cNvSpPr>
          <p:nvPr>
            <p:ph type="body" sz="quarter" idx="29"/>
          </p:nvPr>
        </p:nvSpPr>
        <p:spPr>
          <a:xfrm>
            <a:off x="571500" y="1612901"/>
            <a:ext cx="5768944" cy="438150"/>
          </a:xfrm>
        </p:spPr>
        <p:txBody>
          <a:bodyPr/>
          <a:lstStyle>
            <a:lvl1pPr marL="0" indent="0">
              <a:buNone/>
              <a:defRPr>
                <a:solidFill>
                  <a:schemeClr val="accent2"/>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05787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slideLayout" Target="../slideLayouts/slideLayout62.xml"/><Relationship Id="rId3" Type="http://schemas.openxmlformats.org/officeDocument/2006/relationships/slideLayout" Target="../slideLayouts/slideLayout39.xml"/><Relationship Id="rId21" Type="http://schemas.openxmlformats.org/officeDocument/2006/relationships/slideLayout" Target="../slideLayouts/slideLayout57.xml"/><Relationship Id="rId34" Type="http://schemas.openxmlformats.org/officeDocument/2006/relationships/slideLayout" Target="../slideLayouts/slideLayout70.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slideLayout" Target="../slideLayouts/slideLayout61.xml"/><Relationship Id="rId33" Type="http://schemas.openxmlformats.org/officeDocument/2006/relationships/slideLayout" Target="../slideLayouts/slideLayout69.xml"/><Relationship Id="rId38" Type="http://schemas.openxmlformats.org/officeDocument/2006/relationships/image" Target="../media/image1.png"/><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29" Type="http://schemas.openxmlformats.org/officeDocument/2006/relationships/slideLayout" Target="../slideLayouts/slideLayout65.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32" Type="http://schemas.openxmlformats.org/officeDocument/2006/relationships/slideLayout" Target="../slideLayouts/slideLayout68.xml"/><Relationship Id="rId37" Type="http://schemas.openxmlformats.org/officeDocument/2006/relationships/theme" Target="../theme/theme2.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28" Type="http://schemas.openxmlformats.org/officeDocument/2006/relationships/slideLayout" Target="../slideLayouts/slideLayout64.xml"/><Relationship Id="rId36" Type="http://schemas.openxmlformats.org/officeDocument/2006/relationships/slideLayout" Target="../slideLayouts/slideLayout72.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31" Type="http://schemas.openxmlformats.org/officeDocument/2006/relationships/slideLayout" Target="../slideLayouts/slideLayout67.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 Id="rId27" Type="http://schemas.openxmlformats.org/officeDocument/2006/relationships/slideLayout" Target="../slideLayouts/slideLayout63.xml"/><Relationship Id="rId30" Type="http://schemas.openxmlformats.org/officeDocument/2006/relationships/slideLayout" Target="../slideLayouts/slideLayout66.xml"/><Relationship Id="rId35"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80E488-8534-4743-924A-62CA17A7A192}"/>
              </a:ext>
            </a:extLst>
          </p:cNvPr>
          <p:cNvSpPr/>
          <p:nvPr userDrawn="1"/>
        </p:nvSpPr>
        <p:spPr>
          <a:xfrm>
            <a:off x="0" y="6407451"/>
            <a:ext cx="11736987"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5F27ABEE-91E1-420E-AD52-066ECB7CBDFC}"/>
              </a:ext>
            </a:extLst>
          </p:cNvPr>
          <p:cNvSpPr/>
          <p:nvPr userDrawn="1"/>
        </p:nvSpPr>
        <p:spPr>
          <a:xfrm rot="5400000">
            <a:off x="8758537" y="2978453"/>
            <a:ext cx="6407450"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 name="Body Level One…"/>
          <p:cNvSpPr txBox="1">
            <a:spLocks noGrp="1"/>
          </p:cNvSpPr>
          <p:nvPr>
            <p:ph type="body" idx="1"/>
          </p:nvPr>
        </p:nvSpPr>
        <p:spPr>
          <a:xfrm>
            <a:off x="592915" y="1524000"/>
            <a:ext cx="10972801" cy="472440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rmAutofit/>
          </a:bodyPr>
          <a:lstStyle/>
          <a:p>
            <a:r>
              <a:rPr lang="en-US"/>
              <a:t>Body copy Intel clear light 28 point</a:t>
            </a:r>
          </a:p>
          <a:p>
            <a:pPr lvl="1"/>
            <a:r>
              <a:rPr lang="en-US"/>
              <a:t>Sub Bullet one 24 point</a:t>
            </a:r>
          </a:p>
          <a:p>
            <a:pPr lvl="2"/>
            <a:r>
              <a:rPr lang="en-US"/>
              <a:t>Sub Bullet two 20 point</a:t>
            </a:r>
          </a:p>
          <a:p>
            <a:pPr lvl="3"/>
            <a:r>
              <a:rPr lang="en-US"/>
              <a:t>Sub Bullet three 18 point</a:t>
            </a:r>
          </a:p>
          <a:p>
            <a:pPr lvl="4"/>
            <a:r>
              <a:rPr lang="en-US"/>
              <a:t>Sub Bullet four 16 point</a:t>
            </a:r>
            <a:br>
              <a:rPr lang="en-US"/>
            </a:br>
            <a:endParaRPr lang="en-US"/>
          </a:p>
          <a:p>
            <a:pPr lvl="2"/>
            <a:endParaRPr/>
          </a:p>
        </p:txBody>
      </p:sp>
      <p:sp>
        <p:nvSpPr>
          <p:cNvPr id="4" name="Title Text"/>
          <p:cNvSpPr txBox="1">
            <a:spLocks noGrp="1"/>
          </p:cNvSpPr>
          <p:nvPr>
            <p:ph type="title"/>
          </p:nvPr>
        </p:nvSpPr>
        <p:spPr>
          <a:xfrm>
            <a:off x="592916" y="571500"/>
            <a:ext cx="10972801" cy="883673"/>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Autofit/>
          </a:bodyPr>
          <a:lstStyle/>
          <a:p>
            <a:r>
              <a:rPr lang="en-US"/>
              <a:t>40pt Intel Clear Light Text Goes Here</a:t>
            </a:r>
            <a:endParaRPr/>
          </a:p>
        </p:txBody>
      </p:sp>
      <p:sp>
        <p:nvSpPr>
          <p:cNvPr id="2" name="Rectangle 1">
            <a:extLst>
              <a:ext uri="{FF2B5EF4-FFF2-40B4-BE49-F238E27FC236}">
                <a16:creationId xmlns:a16="http://schemas.microsoft.com/office/drawing/2014/main" id="{6D33D527-2918-4752-A9A7-0BDBA010BB39}"/>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tx1"/>
                </a:solidFill>
              </a:rPr>
              <a:t>Intel Confidential</a:t>
            </a:r>
          </a:p>
        </p:txBody>
      </p:sp>
      <p:sp>
        <p:nvSpPr>
          <p:cNvPr id="9" name="TextBox 8">
            <a:extLst>
              <a:ext uri="{FF2B5EF4-FFF2-40B4-BE49-F238E27FC236}">
                <a16:creationId xmlns:a16="http://schemas.microsoft.com/office/drawing/2014/main" id="{51520E06-BF98-49FF-91DB-15EBE855DD9E}"/>
              </a:ext>
            </a:extLst>
          </p:cNvPr>
          <p:cNvSpPr txBox="1"/>
          <p:nvPr userDrawn="1"/>
        </p:nvSpPr>
        <p:spPr>
          <a:xfrm>
            <a:off x="11908632" y="6579173"/>
            <a:ext cx="128240"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800" b="0" i="0" u="none" strike="noStrike" cap="none" spc="0" normalizeH="0" baseline="0" smtClean="0">
                <a:ln>
                  <a:noFill/>
                </a:ln>
                <a:solidFill>
                  <a:schemeClr val="tx1"/>
                </a:solidFill>
                <a:effectLst/>
                <a:uFillTx/>
                <a:latin typeface="+mn-lt"/>
                <a:ea typeface="+mn-ea"/>
                <a:cs typeface="+mn-cs"/>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err="1">
              <a:ln>
                <a:noFill/>
              </a:ln>
              <a:solidFill>
                <a:schemeClr val="tx1"/>
              </a:solidFill>
              <a:effectLst/>
              <a:uFillTx/>
              <a:latin typeface="+mn-lt"/>
              <a:ea typeface="+mn-ea"/>
              <a:cs typeface="+mn-cs"/>
              <a:sym typeface="Helvetica Neue"/>
            </a:endParaRPr>
          </a:p>
        </p:txBody>
      </p:sp>
      <p:pic>
        <p:nvPicPr>
          <p:cNvPr id="10" name="Image" descr="Image">
            <a:extLst>
              <a:ext uri="{FF2B5EF4-FFF2-40B4-BE49-F238E27FC236}">
                <a16:creationId xmlns:a16="http://schemas.microsoft.com/office/drawing/2014/main" id="{C6A53413-DBC6-A349-994F-CB2790ACF8D3}"/>
              </a:ext>
            </a:extLst>
          </p:cNvPr>
          <p:cNvPicPr>
            <a:picLocks noChangeAspect="1"/>
          </p:cNvPicPr>
          <p:nvPr userDrawn="1"/>
        </p:nvPicPr>
        <p:blipFill>
          <a:blip r:embed="rId38"/>
          <a:stretch>
            <a:fillRect/>
          </a:stretch>
        </p:blipFill>
        <p:spPr>
          <a:xfrm>
            <a:off x="11151433" y="6543018"/>
            <a:ext cx="491250" cy="190501"/>
          </a:xfrm>
          <a:prstGeom prst="rect">
            <a:avLst/>
          </a:prstGeom>
          <a:ln w="12700">
            <a:miter lim="400000"/>
          </a:ln>
        </p:spPr>
      </p:pic>
    </p:spTree>
  </p:cSld>
  <p:clrMap bg1="lt1" tx1="dk1" bg2="lt2" tx2="dk2" accent1="accent1" accent2="accent2" accent3="accent3" accent4="accent4" accent5="accent5" accent6="accent6" hlink="hlink" folHlink="folHlink"/>
  <p:sldLayoutIdLst>
    <p:sldLayoutId id="2147483719" r:id="rId1"/>
    <p:sldLayoutId id="2147483767" r:id="rId2"/>
    <p:sldLayoutId id="2147483756" r:id="rId3"/>
    <p:sldLayoutId id="2147483759" r:id="rId4"/>
    <p:sldLayoutId id="2147483755" r:id="rId5"/>
    <p:sldLayoutId id="2147483722" r:id="rId6"/>
    <p:sldLayoutId id="2147483778" r:id="rId7"/>
    <p:sldLayoutId id="2147483724" r:id="rId8"/>
    <p:sldLayoutId id="2147483751" r:id="rId9"/>
    <p:sldLayoutId id="2147483730" r:id="rId10"/>
    <p:sldLayoutId id="2147483754" r:id="rId11"/>
    <p:sldLayoutId id="2147483761" r:id="rId12"/>
    <p:sldLayoutId id="2147483749" r:id="rId13"/>
    <p:sldLayoutId id="2147483746" r:id="rId14"/>
    <p:sldLayoutId id="2147483747" r:id="rId15"/>
    <p:sldLayoutId id="2147483769" r:id="rId16"/>
    <p:sldLayoutId id="2147483768" r:id="rId17"/>
    <p:sldLayoutId id="2147483723" r:id="rId18"/>
    <p:sldLayoutId id="2147483770" r:id="rId19"/>
    <p:sldLayoutId id="2147483771" r:id="rId20"/>
    <p:sldLayoutId id="2147483772" r:id="rId21"/>
    <p:sldLayoutId id="2147483752" r:id="rId22"/>
    <p:sldLayoutId id="2147483732" r:id="rId23"/>
    <p:sldLayoutId id="2147483758" r:id="rId24"/>
    <p:sldLayoutId id="2147483757" r:id="rId25"/>
    <p:sldLayoutId id="2147483779" r:id="rId26"/>
    <p:sldLayoutId id="2147483753" r:id="rId27"/>
    <p:sldLayoutId id="2147483763" r:id="rId28"/>
    <p:sldLayoutId id="2147483729" r:id="rId29"/>
    <p:sldLayoutId id="2147483760" r:id="rId30"/>
    <p:sldLayoutId id="2147483764" r:id="rId31"/>
    <p:sldLayoutId id="2147483745" r:id="rId32"/>
    <p:sldLayoutId id="2147483780" r:id="rId33"/>
    <p:sldLayoutId id="2147483744" r:id="rId34"/>
    <p:sldLayoutId id="2147483750" r:id="rId35"/>
    <p:sldLayoutId id="2147483818" r:id="rId3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marL="0" marR="0" indent="0" algn="l" defTabSz="609600" eaLnBrk="1" latinLnBrk="0" hangingPunct="1">
        <a:lnSpc>
          <a:spcPct val="90000"/>
        </a:lnSpc>
        <a:spcBef>
          <a:spcPts val="0"/>
        </a:spcBef>
        <a:spcAft>
          <a:spcPts val="0"/>
        </a:spcAft>
        <a:buClrTx/>
        <a:buSzTx/>
        <a:buFontTx/>
        <a:buNone/>
        <a:tabLst/>
        <a:defRPr sz="4000" b="0" i="0" u="none" strike="noStrike" cap="none" spc="0" baseline="0">
          <a:solidFill>
            <a:schemeClr val="tx1"/>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2pPr>
      <a:lvl3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3pPr>
      <a:lvl4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4pPr>
      <a:lvl5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5pPr>
      <a:lvl6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6pPr>
      <a:lvl7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7pPr>
      <a:lvl8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8pPr>
      <a:lvl9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9pPr>
    </p:titleStyle>
    <p:bodyStyle>
      <a:lvl1pPr marL="228600" marR="0" indent="-228600" algn="l" defTabSz="609600" eaLnBrk="1" latinLnBrk="0" hangingPunct="1">
        <a:lnSpc>
          <a:spcPct val="100000"/>
        </a:lnSpc>
        <a:spcBef>
          <a:spcPts val="1200"/>
        </a:spcBef>
        <a:spcAft>
          <a:spcPts val="0"/>
        </a:spcAft>
        <a:buClrTx/>
        <a:buSzTx/>
        <a:buFont typeface="Wingdings" pitchFamily="2" charset="2"/>
        <a:buChar char="§"/>
        <a:tabLst/>
        <a:defRPr sz="2800" b="0" i="0" u="none" strike="noStrike" cap="none" spc="0" baseline="0">
          <a:solidFill>
            <a:schemeClr val="tx1"/>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431800" marR="0" indent="-203200" algn="l" defTabSz="609600" eaLnBrk="1" latinLnBrk="0" hangingPunct="1">
        <a:lnSpc>
          <a:spcPct val="100000"/>
        </a:lnSpc>
        <a:spcBef>
          <a:spcPts val="1200"/>
        </a:spcBef>
        <a:spcAft>
          <a:spcPts val="0"/>
        </a:spcAft>
        <a:buClrTx/>
        <a:buSzTx/>
        <a:buFont typeface="Arial" panose="020B0604020202020204" pitchFamily="34" charset="0"/>
        <a:buChar char="•"/>
        <a:tabLst/>
        <a:defRPr sz="2400" b="0" i="0" u="none" strike="noStrike" cap="none" spc="0" baseline="0">
          <a:solidFill>
            <a:schemeClr val="tx1"/>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2pPr>
      <a:lvl3pPr marL="686594" marR="0" indent="-197644"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tx1"/>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3pPr>
      <a:lvl4pPr marL="9199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tx1"/>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4pPr>
      <a:lvl5pPr marL="11485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tx1"/>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5pPr>
      <a:lvl6pPr marL="0" marR="0" indent="5715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6pPr>
      <a:lvl7pPr marL="0" marR="0" indent="6858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7pPr>
      <a:lvl8pPr marL="0" marR="0" indent="8001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8pPr>
      <a:lvl9pPr marL="0" marR="0" indent="9144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9pPr>
    </p:bodyStyle>
    <p:otherStyle>
      <a:lvl1pPr marL="0" marR="0" indent="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1pPr>
      <a:lvl2pPr marL="0" marR="0" indent="2286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2pPr>
      <a:lvl3pPr marL="0" marR="0" indent="4572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3pPr>
      <a:lvl4pPr marL="0" marR="0" indent="6858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4pPr>
      <a:lvl5pPr marL="0" marR="0" indent="9144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5pPr>
      <a:lvl6pPr marL="0" marR="0" indent="11430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6pPr>
      <a:lvl7pPr marL="0" marR="0" indent="13716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7pPr>
      <a:lvl8pPr marL="0" marR="0" indent="16002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8pPr>
      <a:lvl9pPr marL="0" marR="0" indent="18288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9pPr>
    </p:otherStyle>
  </p:txStyles>
  <p:extLst>
    <p:ext uri="{27BBF7A9-308A-43DC-89C8-2F10F3537804}">
      <p15:sldGuideLst xmlns:p15="http://schemas.microsoft.com/office/powerpoint/2012/main">
        <p15:guide id="3" pos="729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80E488-8534-4743-924A-62CA17A7A192}"/>
              </a:ext>
            </a:extLst>
          </p:cNvPr>
          <p:cNvSpPr/>
          <p:nvPr userDrawn="1"/>
        </p:nvSpPr>
        <p:spPr>
          <a:xfrm>
            <a:off x="0" y="6407451"/>
            <a:ext cx="11736987"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5F27ABEE-91E1-420E-AD52-066ECB7CBDFC}"/>
              </a:ext>
            </a:extLst>
          </p:cNvPr>
          <p:cNvSpPr/>
          <p:nvPr userDrawn="1"/>
        </p:nvSpPr>
        <p:spPr>
          <a:xfrm rot="5400000">
            <a:off x="8758537" y="2978453"/>
            <a:ext cx="6407450"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 name="Body Level One…"/>
          <p:cNvSpPr txBox="1">
            <a:spLocks noGrp="1"/>
          </p:cNvSpPr>
          <p:nvPr>
            <p:ph type="body" idx="1"/>
          </p:nvPr>
        </p:nvSpPr>
        <p:spPr>
          <a:xfrm>
            <a:off x="592915" y="1524000"/>
            <a:ext cx="10972801" cy="47244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r>
              <a:rPr lang="en-US"/>
              <a:t>Body copy Intel clear light 28 point</a:t>
            </a:r>
          </a:p>
          <a:p>
            <a:pPr lvl="1"/>
            <a:r>
              <a:rPr lang="en-US"/>
              <a:t>Sub Bullet one 24 point</a:t>
            </a:r>
          </a:p>
          <a:p>
            <a:pPr lvl="2"/>
            <a:r>
              <a:rPr lang="en-US"/>
              <a:t>Sub Bullet two 20 point</a:t>
            </a:r>
          </a:p>
          <a:p>
            <a:pPr lvl="3"/>
            <a:r>
              <a:rPr lang="en-US"/>
              <a:t>Sub Bullet three 18 point</a:t>
            </a:r>
          </a:p>
          <a:p>
            <a:pPr lvl="4"/>
            <a:r>
              <a:rPr lang="en-US"/>
              <a:t>Sub Bullet four 16 point</a:t>
            </a:r>
            <a:br>
              <a:rPr lang="en-US"/>
            </a:br>
            <a:endParaRPr lang="en-US"/>
          </a:p>
          <a:p>
            <a:pPr lvl="2"/>
            <a:endParaRPr/>
          </a:p>
        </p:txBody>
      </p:sp>
      <p:sp>
        <p:nvSpPr>
          <p:cNvPr id="4" name="Title Text"/>
          <p:cNvSpPr txBox="1">
            <a:spLocks noGrp="1"/>
          </p:cNvSpPr>
          <p:nvPr>
            <p:ph type="title"/>
          </p:nvPr>
        </p:nvSpPr>
        <p:spPr>
          <a:xfrm>
            <a:off x="592916" y="571500"/>
            <a:ext cx="10972801" cy="8836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p>
            <a:r>
              <a:rPr lang="en-US"/>
              <a:t>40pt Intel Clear Light Text Goes Here</a:t>
            </a:r>
            <a:endParaRPr/>
          </a:p>
        </p:txBody>
      </p:sp>
      <p:sp>
        <p:nvSpPr>
          <p:cNvPr id="2" name="Rectangle 1">
            <a:extLst>
              <a:ext uri="{FF2B5EF4-FFF2-40B4-BE49-F238E27FC236}">
                <a16:creationId xmlns:a16="http://schemas.microsoft.com/office/drawing/2014/main" id="{6D33D527-2918-4752-A9A7-0BDBA010BB39}"/>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tx1"/>
                </a:solidFill>
              </a:rPr>
              <a:t>Intel Confidential</a:t>
            </a:r>
          </a:p>
        </p:txBody>
      </p:sp>
      <p:sp>
        <p:nvSpPr>
          <p:cNvPr id="9" name="TextBox 8">
            <a:extLst>
              <a:ext uri="{FF2B5EF4-FFF2-40B4-BE49-F238E27FC236}">
                <a16:creationId xmlns:a16="http://schemas.microsoft.com/office/drawing/2014/main" id="{51520E06-BF98-49FF-91DB-15EBE855DD9E}"/>
              </a:ext>
            </a:extLst>
          </p:cNvPr>
          <p:cNvSpPr txBox="1"/>
          <p:nvPr userDrawn="1"/>
        </p:nvSpPr>
        <p:spPr>
          <a:xfrm>
            <a:off x="11908632" y="6579173"/>
            <a:ext cx="128240"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800" b="0" i="0" u="none" strike="noStrike" cap="none" spc="0" normalizeH="0" baseline="0" smtClean="0">
                <a:ln>
                  <a:noFill/>
                </a:ln>
                <a:solidFill>
                  <a:schemeClr val="tx1"/>
                </a:solidFill>
                <a:effectLst/>
                <a:uFillTx/>
                <a:latin typeface="+mn-lt"/>
                <a:ea typeface="+mn-ea"/>
                <a:cs typeface="+mn-cs"/>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err="1">
              <a:ln>
                <a:noFill/>
              </a:ln>
              <a:solidFill>
                <a:schemeClr val="tx1"/>
              </a:solidFill>
              <a:effectLst/>
              <a:uFillTx/>
              <a:latin typeface="+mn-lt"/>
              <a:ea typeface="+mn-ea"/>
              <a:cs typeface="+mn-cs"/>
              <a:sym typeface="Helvetica Neue"/>
            </a:endParaRPr>
          </a:p>
        </p:txBody>
      </p:sp>
      <p:pic>
        <p:nvPicPr>
          <p:cNvPr id="10" name="Image" descr="Image">
            <a:extLst>
              <a:ext uri="{FF2B5EF4-FFF2-40B4-BE49-F238E27FC236}">
                <a16:creationId xmlns:a16="http://schemas.microsoft.com/office/drawing/2014/main" id="{C6A53413-DBC6-A349-994F-CB2790ACF8D3}"/>
              </a:ext>
            </a:extLst>
          </p:cNvPr>
          <p:cNvPicPr>
            <a:picLocks noChangeAspect="1"/>
          </p:cNvPicPr>
          <p:nvPr userDrawn="1"/>
        </p:nvPicPr>
        <p:blipFill>
          <a:blip r:embed="rId38"/>
          <a:stretch>
            <a:fillRect/>
          </a:stretch>
        </p:blipFill>
        <p:spPr>
          <a:xfrm>
            <a:off x="11151433" y="6543018"/>
            <a:ext cx="491250" cy="190501"/>
          </a:xfrm>
          <a:prstGeom prst="rect">
            <a:avLst/>
          </a:prstGeom>
          <a:ln w="12700">
            <a:miter lim="400000"/>
          </a:ln>
        </p:spPr>
      </p:pic>
      <p:sp>
        <p:nvSpPr>
          <p:cNvPr id="14" name="TextBox 13">
            <a:extLst>
              <a:ext uri="{FF2B5EF4-FFF2-40B4-BE49-F238E27FC236}">
                <a16:creationId xmlns:a16="http://schemas.microsoft.com/office/drawing/2014/main" id="{67483056-856E-43DF-88CE-31DEE3139602}"/>
              </a:ext>
            </a:extLst>
          </p:cNvPr>
          <p:cNvSpPr txBox="1"/>
          <p:nvPr userDrawn="1"/>
        </p:nvSpPr>
        <p:spPr>
          <a:xfrm rot="20016447">
            <a:off x="-530285" y="3053249"/>
            <a:ext cx="12877654" cy="389402"/>
          </a:xfrm>
          <a:prstGeom prst="rect">
            <a:avLst/>
          </a:prstGeom>
          <a:noFill/>
        </p:spPr>
        <p:txBody>
          <a:bodyPr vert="horz" wrap="square" lIns="0" tIns="0" rIns="0" bIns="0" rtlCol="0">
            <a:spAutoFit/>
          </a:bodyPr>
          <a:lstStyle/>
          <a:p>
            <a:pPr defTabSz="609570"/>
            <a:r>
              <a:rPr lang="en-US" sz="2800" b="1" dirty="0">
                <a:ln w="3175">
                  <a:solidFill>
                    <a:srgbClr val="FDD8C7"/>
                  </a:solidFill>
                  <a:prstDash val="sysDot"/>
                </a:ln>
                <a:noFill/>
                <a:effectLst>
                  <a:outerShdw blurRad="38100" dist="22860" dir="5400000" algn="tl" rotWithShape="0">
                    <a:srgbClr val="000000">
                      <a:alpha val="30000"/>
                    </a:srgbClr>
                  </a:outerShdw>
                </a:effectLst>
              </a:rPr>
              <a:t>         </a:t>
            </a:r>
            <a:r>
              <a:rPr lang="en-US" sz="2800" b="1" dirty="0" err="1">
                <a:ln w="3175">
                  <a:solidFill>
                    <a:srgbClr val="FDD8C7"/>
                  </a:solidFill>
                  <a:prstDash val="sysDot"/>
                </a:ln>
                <a:noFill/>
                <a:effectLst>
                  <a:outerShdw blurRad="38100" dist="22860" dir="5400000" algn="tl" rotWithShape="0">
                    <a:srgbClr val="000000">
                      <a:alpha val="30000"/>
                    </a:srgbClr>
                  </a:outerShdw>
                </a:effectLst>
              </a:rPr>
              <a:t>xPSD</a:t>
            </a:r>
            <a:r>
              <a:rPr lang="en-US" sz="2800" b="1" dirty="0">
                <a:ln w="3175">
                  <a:solidFill>
                    <a:srgbClr val="FDD8C7"/>
                  </a:solidFill>
                  <a:prstDash val="sysDot"/>
                </a:ln>
                <a:noFill/>
                <a:effectLst>
                  <a:outerShdw blurRad="38100" dist="22860" dir="5400000" algn="tl" rotWithShape="0">
                    <a:srgbClr val="000000">
                      <a:alpha val="30000"/>
                    </a:srgbClr>
                  </a:outerShdw>
                </a:effectLst>
              </a:rPr>
              <a:t> WIE Workload Performance Analysis and Optimization Report</a:t>
            </a:r>
          </a:p>
        </p:txBody>
      </p:sp>
    </p:spTree>
    <p:extLst>
      <p:ext uri="{BB962C8B-B14F-4D97-AF65-F5344CB8AC3E}">
        <p14:creationId xmlns:p14="http://schemas.microsoft.com/office/powerpoint/2010/main" val="1268358406"/>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00" r:id="rId19"/>
    <p:sldLayoutId id="2147483801" r:id="rId20"/>
    <p:sldLayoutId id="2147483802" r:id="rId21"/>
    <p:sldLayoutId id="2147483803" r:id="rId22"/>
    <p:sldLayoutId id="2147483804" r:id="rId23"/>
    <p:sldLayoutId id="2147483805" r:id="rId24"/>
    <p:sldLayoutId id="2147483806" r:id="rId25"/>
    <p:sldLayoutId id="2147483807" r:id="rId26"/>
    <p:sldLayoutId id="2147483808" r:id="rId27"/>
    <p:sldLayoutId id="2147483809" r:id="rId28"/>
    <p:sldLayoutId id="2147483810" r:id="rId29"/>
    <p:sldLayoutId id="2147483811" r:id="rId30"/>
    <p:sldLayoutId id="2147483812" r:id="rId31"/>
    <p:sldLayoutId id="2147483813" r:id="rId32"/>
    <p:sldLayoutId id="2147483814" r:id="rId33"/>
    <p:sldLayoutId id="2147483815" r:id="rId34"/>
    <p:sldLayoutId id="2147483816" r:id="rId35"/>
    <p:sldLayoutId id="2147483817" r:id="rId3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marL="0" marR="0" indent="0" algn="l" defTabSz="609600" eaLnBrk="1" latinLnBrk="0" hangingPunct="1">
        <a:lnSpc>
          <a:spcPct val="90000"/>
        </a:lnSpc>
        <a:spcBef>
          <a:spcPts val="0"/>
        </a:spcBef>
        <a:spcAft>
          <a:spcPts val="0"/>
        </a:spcAft>
        <a:buClrTx/>
        <a:buSzTx/>
        <a:buFontTx/>
        <a:buNone/>
        <a:tabLst/>
        <a:defRPr sz="4000" b="0" i="0" u="none" strike="noStrike" cap="none" spc="0" baseline="0">
          <a:solidFill>
            <a:schemeClr val="tx1"/>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2pPr>
      <a:lvl3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3pPr>
      <a:lvl4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4pPr>
      <a:lvl5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5pPr>
      <a:lvl6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6pPr>
      <a:lvl7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7pPr>
      <a:lvl8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8pPr>
      <a:lvl9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9pPr>
    </p:titleStyle>
    <p:bodyStyle>
      <a:lvl1pPr marL="228600" marR="0" indent="-228600" algn="l" defTabSz="609600" eaLnBrk="1" latinLnBrk="0" hangingPunct="1">
        <a:lnSpc>
          <a:spcPct val="100000"/>
        </a:lnSpc>
        <a:spcBef>
          <a:spcPts val="1200"/>
        </a:spcBef>
        <a:spcAft>
          <a:spcPts val="0"/>
        </a:spcAft>
        <a:buClrTx/>
        <a:buSzTx/>
        <a:buFont typeface="Wingdings" pitchFamily="2" charset="2"/>
        <a:buChar char="§"/>
        <a:tabLst/>
        <a:defRPr sz="2800" b="0" i="0" u="none" strike="noStrike" cap="none" spc="0" baseline="0">
          <a:solidFill>
            <a:schemeClr val="tx1"/>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431800" marR="0" indent="-203200" algn="l" defTabSz="609600" eaLnBrk="1" latinLnBrk="0" hangingPunct="1">
        <a:lnSpc>
          <a:spcPct val="100000"/>
        </a:lnSpc>
        <a:spcBef>
          <a:spcPts val="1200"/>
        </a:spcBef>
        <a:spcAft>
          <a:spcPts val="0"/>
        </a:spcAft>
        <a:buClrTx/>
        <a:buSzTx/>
        <a:buFont typeface="Arial" panose="020B0604020202020204" pitchFamily="34" charset="0"/>
        <a:buChar char="•"/>
        <a:tabLst/>
        <a:defRPr sz="2400" b="0" i="0" u="none" strike="noStrike" cap="none" spc="0" baseline="0">
          <a:solidFill>
            <a:schemeClr val="tx1"/>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2pPr>
      <a:lvl3pPr marL="686594" marR="0" indent="-197644"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tx1"/>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3pPr>
      <a:lvl4pPr marL="9199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tx1"/>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4pPr>
      <a:lvl5pPr marL="11485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tx1"/>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5pPr>
      <a:lvl6pPr marL="0" marR="0" indent="5715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6pPr>
      <a:lvl7pPr marL="0" marR="0" indent="6858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7pPr>
      <a:lvl8pPr marL="0" marR="0" indent="8001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8pPr>
      <a:lvl9pPr marL="0" marR="0" indent="9144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9pPr>
    </p:bodyStyle>
    <p:otherStyle>
      <a:lvl1pPr marL="0" marR="0" indent="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1pPr>
      <a:lvl2pPr marL="0" marR="0" indent="2286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2pPr>
      <a:lvl3pPr marL="0" marR="0" indent="4572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3pPr>
      <a:lvl4pPr marL="0" marR="0" indent="6858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4pPr>
      <a:lvl5pPr marL="0" marR="0" indent="9144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5pPr>
      <a:lvl6pPr marL="0" marR="0" indent="11430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6pPr>
      <a:lvl7pPr marL="0" marR="0" indent="13716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7pPr>
      <a:lvl8pPr marL="0" marR="0" indent="16002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8pPr>
      <a:lvl9pPr marL="0" marR="0" indent="18288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9pPr>
    </p:otherStyle>
  </p:txStyles>
  <p:extLst>
    <p:ext uri="{27BBF7A9-308A-43DC-89C8-2F10F3537804}">
      <p15:sldGuideLst xmlns:p15="http://schemas.microsoft.com/office/powerpoint/2012/main">
        <p15:guide id="3" pos="729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2.xml"/><Relationship Id="rId4" Type="http://schemas.openxmlformats.org/officeDocument/2006/relationships/hyperlink" Target="https://sharepoint.amr.ith.intel.com/sites/server/"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2.xml"/><Relationship Id="rId5" Type="http://schemas.openxmlformats.org/officeDocument/2006/relationships/hyperlink" Target="https://sharepoint.amr.ith.intel.com/sites/server/" TargetMode="External"/><Relationship Id="rId4" Type="http://schemas.openxmlformats.org/officeDocument/2006/relationships/chart" Target="../charts/char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4.xml"/><Relationship Id="rId1" Type="http://schemas.openxmlformats.org/officeDocument/2006/relationships/slideLayout" Target="../slideLayouts/slideLayout7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6.xml"/><Relationship Id="rId1" Type="http://schemas.openxmlformats.org/officeDocument/2006/relationships/tags" Target="../tags/tag1.xml"/><Relationship Id="rId4" Type="http://schemas.openxmlformats.org/officeDocument/2006/relationships/hyperlink" Target="http://www.intel.com/PerformanceInde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4.xml.rels><?xml version="1.0" encoding="UTF-8" standalone="yes"?>
<Relationships xmlns="http://schemas.openxmlformats.org/package/2006/relationships"><Relationship Id="rId2" Type="http://schemas.openxmlformats.org/officeDocument/2006/relationships/hyperlink" Target="https://www.intel.com/content/www/us/en/developer/articles/tool/intelr-memory-latency-checker.html" TargetMode="External"/><Relationship Id="rId1" Type="http://schemas.openxmlformats.org/officeDocument/2006/relationships/slideLayout" Target="../slideLayouts/slideLayout7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872C5"/>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E4ABE74-FBCA-4615-8AB0-E780D7484F16}"/>
              </a:ext>
            </a:extLst>
          </p:cNvPr>
          <p:cNvSpPr txBox="1"/>
          <p:nvPr/>
        </p:nvSpPr>
        <p:spPr>
          <a:xfrm>
            <a:off x="1486123" y="3049761"/>
            <a:ext cx="6094520" cy="7584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400" dirty="0" err="1">
                <a:solidFill>
                  <a:schemeClr val="tx1"/>
                </a:solidFill>
                <a:latin typeface="Intel Clear Light"/>
                <a:ea typeface="Intel Clear Pro" panose="020B0804020202060201" pitchFamily="34" charset="0"/>
              </a:rPr>
              <a:t>WiE</a:t>
            </a:r>
            <a:r>
              <a:rPr lang="en-US" sz="2400" dirty="0">
                <a:solidFill>
                  <a:schemeClr val="tx1"/>
                </a:solidFill>
                <a:latin typeface="Intel Clear Light"/>
                <a:ea typeface="Intel Clear Pro" panose="020B0804020202060201" pitchFamily="34" charset="0"/>
              </a:rPr>
              <a:t> SF TSC WL Performance</a:t>
            </a:r>
            <a:br>
              <a:rPr lang="en-US" sz="2400" dirty="0">
                <a:solidFill>
                  <a:schemeClr val="tx1"/>
                </a:solidFill>
                <a:latin typeface="Intel Clear Light"/>
                <a:ea typeface="Intel Clear Pro" panose="020B0804020202060201" pitchFamily="34" charset="0"/>
              </a:rPr>
            </a:br>
            <a:r>
              <a:rPr lang="en-US" sz="2400" dirty="0">
                <a:solidFill>
                  <a:schemeClr val="tx1"/>
                </a:solidFill>
                <a:latin typeface="Intel Clear Light"/>
                <a:ea typeface="Intel Clear Pro" panose="020B0804020202060201" pitchFamily="34" charset="0"/>
              </a:rPr>
              <a:t>MLC – Micro benchmark  </a:t>
            </a:r>
            <a:endParaRPr lang="en-US" dirty="0">
              <a:solidFill>
                <a:schemeClr val="tx1"/>
              </a:solidFill>
            </a:endParaRPr>
          </a:p>
        </p:txBody>
      </p:sp>
      <p:sp>
        <p:nvSpPr>
          <p:cNvPr id="10" name="Text Placeholder 8">
            <a:extLst>
              <a:ext uri="{FF2B5EF4-FFF2-40B4-BE49-F238E27FC236}">
                <a16:creationId xmlns:a16="http://schemas.microsoft.com/office/drawing/2014/main" id="{862A5E4B-77C2-4C95-B905-44589A4A14B4}"/>
              </a:ext>
            </a:extLst>
          </p:cNvPr>
          <p:cNvSpPr txBox="1">
            <a:spLocks/>
          </p:cNvSpPr>
          <p:nvPr/>
        </p:nvSpPr>
        <p:spPr>
          <a:xfrm>
            <a:off x="1584050" y="4039820"/>
            <a:ext cx="5898666" cy="32677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chor="t">
            <a:noAutofit/>
          </a:bodyPr>
          <a:lstStyle>
            <a:lvl1pPr marL="0" marR="0" indent="0" algn="l" defTabSz="609600" eaLnBrk="1" latinLnBrk="0" hangingPunct="1">
              <a:lnSpc>
                <a:spcPct val="100000"/>
              </a:lnSpc>
              <a:spcBef>
                <a:spcPts val="1200"/>
              </a:spcBef>
              <a:spcAft>
                <a:spcPts val="0"/>
              </a:spcAft>
              <a:buClrTx/>
              <a:buSzTx/>
              <a:buFont typeface="Wingdings" pitchFamily="2" charset="2"/>
              <a:buNone/>
              <a:tabLst/>
              <a:defRPr sz="1800" b="0" i="0" u="none" strike="noStrike" cap="none" spc="0" baseline="0">
                <a:solidFill>
                  <a:schemeClr val="tx1"/>
                </a:solidFill>
                <a:uFillTx/>
                <a:latin typeface="Intel Clear" panose="020B0604020203020204" pitchFamily="34" charset="0"/>
                <a:ea typeface="Intel Clear" panose="020B0604020203020204" pitchFamily="34" charset="0"/>
                <a:cs typeface="Intel Clear" panose="020B0604020203020204" pitchFamily="34" charset="0"/>
                <a:sym typeface="Helvetica"/>
              </a:defRPr>
            </a:lvl1pPr>
            <a:lvl2pPr marL="431800" marR="0" indent="-203200" algn="l" defTabSz="609600" eaLnBrk="1" latinLnBrk="0" hangingPunct="1">
              <a:lnSpc>
                <a:spcPct val="100000"/>
              </a:lnSpc>
              <a:spcBef>
                <a:spcPts val="1200"/>
              </a:spcBef>
              <a:spcAft>
                <a:spcPts val="0"/>
              </a:spcAft>
              <a:buClrTx/>
              <a:buSzTx/>
              <a:buFont typeface="Arial" panose="020B0604020202020204" pitchFamily="34" charset="0"/>
              <a:buChar char="•"/>
              <a:tabLst/>
              <a:defRPr sz="2400" b="0" i="0" u="none" strike="noStrike" cap="none" spc="0" baseline="0">
                <a:solidFill>
                  <a:schemeClr val="tx1"/>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2pPr>
            <a:lvl3pPr marL="686594" marR="0" indent="-197644"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tx1"/>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3pPr>
            <a:lvl4pPr marL="9199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tx1"/>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4pPr>
            <a:lvl5pPr marL="11485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tx1"/>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5pPr>
            <a:lvl6pPr marL="0" marR="0" indent="5715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6pPr>
            <a:lvl7pPr marL="0" marR="0" indent="6858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7pPr>
            <a:lvl8pPr marL="0" marR="0" indent="8001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8pPr>
            <a:lvl9pPr marL="0" marR="0" indent="9144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9pPr>
          </a:lstStyle>
          <a:p>
            <a:r>
              <a:rPr lang="en-US" sz="1400" dirty="0">
                <a:latin typeface="Intel Clear"/>
              </a:rPr>
              <a:t>Chunhua </a:t>
            </a:r>
            <a:r>
              <a:rPr lang="en-US" altLang="zh-CN" sz="1400" dirty="0">
                <a:latin typeface="Intel Clear"/>
              </a:rPr>
              <a:t>Sun</a:t>
            </a:r>
            <a:endParaRPr lang="en-US" sz="1400" dirty="0">
              <a:latin typeface="Intel Clear"/>
            </a:endParaRPr>
          </a:p>
          <a:p>
            <a:r>
              <a:rPr lang="en-US" sz="1400" dirty="0" err="1">
                <a:latin typeface="Intel Clear"/>
              </a:rPr>
              <a:t>xPSD</a:t>
            </a:r>
            <a:r>
              <a:rPr lang="en-US" sz="1400" dirty="0">
                <a:latin typeface="Intel Clear"/>
              </a:rPr>
              <a:t> – Workload Integration and Enabling (</a:t>
            </a:r>
            <a:r>
              <a:rPr lang="en-US" sz="1400" dirty="0" err="1">
                <a:latin typeface="Intel Clear"/>
              </a:rPr>
              <a:t>WiE</a:t>
            </a:r>
            <a:r>
              <a:rPr lang="en-US" sz="1400" dirty="0">
                <a:latin typeface="Intel Clear"/>
              </a:rPr>
              <a:t>) team</a:t>
            </a:r>
            <a:endParaRPr lang="en-US" sz="1400" dirty="0"/>
          </a:p>
          <a:p>
            <a:r>
              <a:rPr lang="en-US" sz="1400" dirty="0">
                <a:latin typeface="Intel Clear"/>
              </a:rPr>
              <a:t>June 2</a:t>
            </a:r>
            <a:r>
              <a:rPr lang="en-US" sz="1400" baseline="30000" dirty="0">
                <a:latin typeface="Intel Clear"/>
              </a:rPr>
              <a:t>nd</a:t>
            </a:r>
            <a:r>
              <a:rPr lang="en-US" sz="1400" dirty="0">
                <a:latin typeface="Intel Clear"/>
              </a:rPr>
              <a:t>, 2022</a:t>
            </a:r>
          </a:p>
          <a:p>
            <a:endParaRPr lang="en-US" sz="1400" dirty="0">
              <a:solidFill>
                <a:srgbClr val="FF0000"/>
              </a:solidFill>
              <a:latin typeface="Intel Clear"/>
            </a:endParaRPr>
          </a:p>
        </p:txBody>
      </p:sp>
    </p:spTree>
    <p:extLst>
      <p:ext uri="{BB962C8B-B14F-4D97-AF65-F5344CB8AC3E}">
        <p14:creationId xmlns:p14="http://schemas.microsoft.com/office/powerpoint/2010/main" val="2086400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C6DB0519-ECF1-42B1-9FC1-C72D389E2988}"/>
              </a:ext>
            </a:extLst>
          </p:cNvPr>
          <p:cNvSpPr txBox="1">
            <a:spLocks/>
          </p:cNvSpPr>
          <p:nvPr/>
        </p:nvSpPr>
        <p:spPr>
          <a:xfrm>
            <a:off x="11712486" y="6451194"/>
            <a:ext cx="714540" cy="324180"/>
          </a:xfrm>
          <a:prstGeom prst="rect">
            <a:avLst/>
          </a:prstGeom>
        </p:spPr>
        <p:txBody>
          <a:bodyPr lIns="91440" tIns="45720" rIns="91440" bIns="45720" anchor="t"/>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9pPr>
          </a:lstStyle>
          <a:p>
            <a:pPr marL="0" marR="0" lvl="0" indent="0" algn="l" defTabSz="1219169" rtl="0" eaLnBrk="1" fontAlgn="auto" latinLnBrk="0" hangingPunct="0">
              <a:lnSpc>
                <a:spcPct val="90000"/>
              </a:lnSpc>
              <a:spcBef>
                <a:spcPts val="2250"/>
              </a:spcBef>
              <a:spcAft>
                <a:spcPts val="0"/>
              </a:spcAft>
              <a:buClrTx/>
              <a:buSzTx/>
              <a:buFontTx/>
              <a:buNone/>
              <a:tabLst/>
              <a:defRPr/>
            </a:pPr>
            <a:fld id="{EE2556C5-CE8C-6547-B838-EA80C61A4AF7}" type="slidenum">
              <a:rPr kumimoji="0" lang="en-US" sz="1400" b="0" i="0" u="none" strike="noStrike" kern="0" cap="none" spc="0" normalizeH="0" baseline="0" noProof="0" dirty="0" smtClean="0">
                <a:ln>
                  <a:noFill/>
                </a:ln>
                <a:solidFill>
                  <a:srgbClr val="000000"/>
                </a:solidFill>
                <a:effectLst/>
                <a:uLnTx/>
                <a:uFillTx/>
                <a:latin typeface="Intel Clear"/>
                <a:cs typeface="Intel Clear"/>
                <a:sym typeface="Helvetica Neue"/>
              </a:rPr>
              <a:pPr marL="0" marR="0" lvl="0" indent="0" algn="l" defTabSz="1219169" rtl="0" eaLnBrk="1" fontAlgn="auto" latinLnBrk="0" hangingPunct="0">
                <a:lnSpc>
                  <a:spcPct val="90000"/>
                </a:lnSpc>
                <a:spcBef>
                  <a:spcPts val="2250"/>
                </a:spcBef>
                <a:spcAft>
                  <a:spcPts val="0"/>
                </a:spcAft>
                <a:buClrTx/>
                <a:buSzTx/>
                <a:buFontTx/>
                <a:buNone/>
                <a:tabLst/>
                <a:defRPr/>
              </a:pPr>
              <a:t>10</a:t>
            </a:fld>
            <a:endParaRPr kumimoji="0" lang="en-US" sz="1400" b="0" i="0" u="none" strike="noStrike" kern="0" cap="none" spc="0" normalizeH="0" baseline="0" noProof="0">
              <a:ln>
                <a:noFill/>
              </a:ln>
              <a:solidFill>
                <a:srgbClr val="000000"/>
              </a:solidFill>
              <a:effectLst/>
              <a:uLnTx/>
              <a:uFillTx/>
              <a:latin typeface="Intel Clear"/>
              <a:cs typeface="Intel Clear"/>
              <a:sym typeface="Helvetica Neue"/>
            </a:endParaRPr>
          </a:p>
        </p:txBody>
      </p:sp>
      <p:sp>
        <p:nvSpPr>
          <p:cNvPr id="13" name="Slide Number Placeholder 4">
            <a:extLst>
              <a:ext uri="{FF2B5EF4-FFF2-40B4-BE49-F238E27FC236}">
                <a16:creationId xmlns:a16="http://schemas.microsoft.com/office/drawing/2014/main" id="{54D510E2-1BD8-483B-AB00-692275619AB5}"/>
              </a:ext>
            </a:extLst>
          </p:cNvPr>
          <p:cNvSpPr txBox="1">
            <a:spLocks/>
          </p:cNvSpPr>
          <p:nvPr/>
        </p:nvSpPr>
        <p:spPr>
          <a:xfrm>
            <a:off x="11712486" y="6451194"/>
            <a:ext cx="714540" cy="324180"/>
          </a:xfrm>
          <a:prstGeom prst="rect">
            <a:avLst/>
          </a:prstGeom>
        </p:spPr>
        <p:txBody>
          <a:bodyPr lIns="91440" tIns="45720" rIns="91440" bIns="45720" anchor="t"/>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9pPr>
          </a:lstStyle>
          <a:p>
            <a:fld id="{EE2556C5-CE8C-6547-B838-EA80C61A4AF7}" type="slidenum">
              <a:rPr lang="en-US" sz="1400" dirty="0" smtClean="0">
                <a:solidFill>
                  <a:schemeClr val="bg1"/>
                </a:solidFill>
                <a:latin typeface="Intel Clear"/>
                <a:cs typeface="Intel Clear"/>
              </a:rPr>
              <a:pPr/>
              <a:t>10</a:t>
            </a:fld>
            <a:endParaRPr lang="en-US" sz="1400">
              <a:solidFill>
                <a:schemeClr val="bg1"/>
              </a:solidFill>
              <a:latin typeface="Intel Clear"/>
              <a:cs typeface="Intel Clear"/>
            </a:endParaRPr>
          </a:p>
        </p:txBody>
      </p:sp>
      <p:sp>
        <p:nvSpPr>
          <p:cNvPr id="14" name="Title 1">
            <a:extLst>
              <a:ext uri="{FF2B5EF4-FFF2-40B4-BE49-F238E27FC236}">
                <a16:creationId xmlns:a16="http://schemas.microsoft.com/office/drawing/2014/main" id="{2383A77D-697E-4D6E-8A4A-F41DB9DC2CFA}"/>
              </a:ext>
            </a:extLst>
          </p:cNvPr>
          <p:cNvSpPr>
            <a:spLocks noGrp="1"/>
          </p:cNvSpPr>
          <p:nvPr>
            <p:ph type="title"/>
          </p:nvPr>
        </p:nvSpPr>
        <p:spPr>
          <a:xfrm>
            <a:off x="608013" y="411163"/>
            <a:ext cx="10972800" cy="428069"/>
          </a:xfrm>
        </p:spPr>
        <p:txBody>
          <a:bodyPr/>
          <a:lstStyle/>
          <a:p>
            <a:r>
              <a:rPr lang="en-US" sz="2400" dirty="0"/>
              <a:t>Latency Data Comparison</a:t>
            </a:r>
          </a:p>
        </p:txBody>
      </p:sp>
      <p:graphicFrame>
        <p:nvGraphicFramePr>
          <p:cNvPr id="11" name="Table 10">
            <a:extLst>
              <a:ext uri="{FF2B5EF4-FFF2-40B4-BE49-F238E27FC236}">
                <a16:creationId xmlns:a16="http://schemas.microsoft.com/office/drawing/2014/main" id="{D20DECAF-9324-4566-ADD6-EB43C33DE1A8}"/>
              </a:ext>
            </a:extLst>
          </p:cNvPr>
          <p:cNvGraphicFramePr>
            <a:graphicFrameLocks noGrp="1"/>
          </p:cNvGraphicFramePr>
          <p:nvPr>
            <p:extLst>
              <p:ext uri="{D42A27DB-BD31-4B8C-83A1-F6EECF244321}">
                <p14:modId xmlns:p14="http://schemas.microsoft.com/office/powerpoint/2010/main" val="2105914423"/>
              </p:ext>
            </p:extLst>
          </p:nvPr>
        </p:nvGraphicFramePr>
        <p:xfrm>
          <a:off x="462440" y="4525089"/>
          <a:ext cx="6062645" cy="653900"/>
        </p:xfrm>
        <a:graphic>
          <a:graphicData uri="http://schemas.openxmlformats.org/drawingml/2006/table">
            <a:tbl>
              <a:tblPr firstRow="1" bandRow="1">
                <a:tableStyleId>{EEE7283C-3CF3-47DC-8721-378D4A62B228}</a:tableStyleId>
              </a:tblPr>
              <a:tblGrid>
                <a:gridCol w="1044370">
                  <a:extLst>
                    <a:ext uri="{9D8B030D-6E8A-4147-A177-3AD203B41FA5}">
                      <a16:colId xmlns:a16="http://schemas.microsoft.com/office/drawing/2014/main" val="2705452564"/>
                    </a:ext>
                  </a:extLst>
                </a:gridCol>
                <a:gridCol w="1251947">
                  <a:extLst>
                    <a:ext uri="{9D8B030D-6E8A-4147-A177-3AD203B41FA5}">
                      <a16:colId xmlns:a16="http://schemas.microsoft.com/office/drawing/2014/main" val="2877962744"/>
                    </a:ext>
                  </a:extLst>
                </a:gridCol>
                <a:gridCol w="1116939">
                  <a:extLst>
                    <a:ext uri="{9D8B030D-6E8A-4147-A177-3AD203B41FA5}">
                      <a16:colId xmlns:a16="http://schemas.microsoft.com/office/drawing/2014/main" val="873165690"/>
                    </a:ext>
                  </a:extLst>
                </a:gridCol>
                <a:gridCol w="918246">
                  <a:extLst>
                    <a:ext uri="{9D8B030D-6E8A-4147-A177-3AD203B41FA5}">
                      <a16:colId xmlns:a16="http://schemas.microsoft.com/office/drawing/2014/main" val="1283440589"/>
                    </a:ext>
                  </a:extLst>
                </a:gridCol>
                <a:gridCol w="1731143">
                  <a:extLst>
                    <a:ext uri="{9D8B030D-6E8A-4147-A177-3AD203B41FA5}">
                      <a16:colId xmlns:a16="http://schemas.microsoft.com/office/drawing/2014/main" val="3116914518"/>
                    </a:ext>
                  </a:extLst>
                </a:gridCol>
              </a:tblGrid>
              <a:tr h="0">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i="0" u="none" strike="noStrike" cap="none" spc="0" baseline="0" dirty="0">
                          <a:solidFill>
                            <a:schemeClr val="bg1"/>
                          </a:solidFill>
                          <a:effectLst/>
                          <a:uFillTx/>
                          <a:latin typeface="Helvetica Neue Medium"/>
                          <a:sym typeface="Intel Clear"/>
                        </a:rPr>
                        <a:t>Platform</a:t>
                      </a:r>
                    </a:p>
                  </a:txBody>
                  <a:tcPr marL="9525" marR="9525" marT="9525" marB="0" anchor="b">
                    <a:solidFill>
                      <a:schemeClr val="bg2">
                        <a:lumMod val="20000"/>
                        <a:lumOff val="80000"/>
                      </a:schemeClr>
                    </a:solidFill>
                  </a:tcPr>
                </a:tc>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i="0" u="none" strike="noStrike" cap="none" spc="0" baseline="0" dirty="0">
                          <a:solidFill>
                            <a:schemeClr val="bg1"/>
                          </a:solidFill>
                          <a:effectLst/>
                          <a:uFillTx/>
                          <a:latin typeface="Helvetica Neue Medium"/>
                          <a:sym typeface="Intel Clear"/>
                        </a:rPr>
                        <a:t> Op-Freq</a:t>
                      </a:r>
                    </a:p>
                  </a:txBody>
                  <a:tcPr marL="9525" marR="9525" marT="9525" marB="0" anchor="b">
                    <a:solidFill>
                      <a:schemeClr val="bg2">
                        <a:lumMod val="20000"/>
                        <a:lumOff val="80000"/>
                      </a:schemeClr>
                    </a:solidFill>
                  </a:tcPr>
                </a:tc>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i="0" u="none" strike="noStrike" cap="none" spc="0" baseline="0" dirty="0">
                          <a:solidFill>
                            <a:schemeClr val="bg1"/>
                          </a:solidFill>
                          <a:effectLst/>
                          <a:uFillTx/>
                          <a:latin typeface="Helvetica Neue Medium"/>
                          <a:sym typeface="Intel Clear"/>
                        </a:rPr>
                        <a:t>Uncore Freq</a:t>
                      </a:r>
                    </a:p>
                  </a:txBody>
                  <a:tcPr marL="9525" marR="9525" marT="9525" marB="0" anchor="b">
                    <a:solidFill>
                      <a:schemeClr val="bg2">
                        <a:lumMod val="20000"/>
                        <a:lumOff val="80000"/>
                      </a:schemeClr>
                    </a:solidFill>
                  </a:tcPr>
                </a:tc>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i="0" u="none" strike="noStrike" cap="none" spc="0" baseline="0" dirty="0">
                          <a:solidFill>
                            <a:schemeClr val="bg1"/>
                          </a:solidFill>
                          <a:effectLst/>
                          <a:uFillTx/>
                          <a:latin typeface="Helvetica Neue Medium"/>
                          <a:sym typeface="Intel Clear"/>
                        </a:rPr>
                        <a:t>Base-Freq</a:t>
                      </a:r>
                    </a:p>
                  </a:txBody>
                  <a:tcPr marL="9525" marR="9525" marT="9525" marB="0" anchor="b">
                    <a:solidFill>
                      <a:schemeClr val="bg2">
                        <a:lumMod val="20000"/>
                        <a:lumOff val="80000"/>
                      </a:schemeClr>
                    </a:solidFill>
                  </a:tcPr>
                </a:tc>
                <a:tc>
                  <a:txBody>
                    <a:bodyPr/>
                    <a:lstStyle/>
                    <a:p>
                      <a:pPr marL="0" marR="0" lvl="0" indent="0" algn="ctr" defTabSz="609600" eaLnBrk="1" fontAlgn="b" latinLnBrk="0" hangingPunct="1">
                        <a:lnSpc>
                          <a:spcPct val="100000"/>
                        </a:lnSpc>
                        <a:spcBef>
                          <a:spcPts val="0"/>
                        </a:spcBef>
                        <a:spcAft>
                          <a:spcPts val="0"/>
                        </a:spcAft>
                        <a:buClrTx/>
                        <a:buSzTx/>
                        <a:buFontTx/>
                        <a:buNone/>
                        <a:tabLst/>
                        <a:defRPr/>
                      </a:pPr>
                      <a:r>
                        <a:rPr lang="en-US" altLang="zh-CN" sz="1100" b="0" i="0" u="none" strike="noStrike" cap="none" spc="0" baseline="0" dirty="0">
                          <a:solidFill>
                            <a:schemeClr val="bg1"/>
                          </a:solidFill>
                          <a:effectLst/>
                          <a:uFillTx/>
                          <a:latin typeface="Helvetica Neue Medium"/>
                          <a:sym typeface="Intel Clear"/>
                        </a:rPr>
                        <a:t>CPU utilization  (1t1c)</a:t>
                      </a:r>
                    </a:p>
                  </a:txBody>
                  <a:tcPr marL="9525" marR="9525" marT="9525" marB="0" anchor="b">
                    <a:solidFill>
                      <a:schemeClr val="bg2">
                        <a:lumMod val="20000"/>
                        <a:lumOff val="80000"/>
                      </a:schemeClr>
                    </a:solidFill>
                  </a:tcPr>
                </a:tc>
                <a:extLst>
                  <a:ext uri="{0D108BD9-81ED-4DB2-BD59-A6C34878D82A}">
                    <a16:rowId xmlns:a16="http://schemas.microsoft.com/office/drawing/2014/main" val="2240142692"/>
                  </a:ext>
                </a:extLst>
              </a:tr>
              <a:tr h="232410">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i="0" u="none" strike="noStrike" cap="none" spc="0" baseline="0" dirty="0">
                          <a:solidFill>
                            <a:schemeClr val="bg1"/>
                          </a:solidFill>
                          <a:effectLst/>
                          <a:uFillTx/>
                          <a:latin typeface="Helvetica Neue Medium"/>
                          <a:sym typeface="Intel Clear"/>
                        </a:rPr>
                        <a:t>ICX1519</a:t>
                      </a:r>
                    </a:p>
                  </a:txBody>
                  <a:tcPr marL="9525" marR="9525" marT="9525" marB="0" anchor="b">
                    <a:noFill/>
                  </a:tcPr>
                </a:tc>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i="0" u="none" strike="noStrike" cap="none" spc="0" baseline="0" dirty="0">
                          <a:solidFill>
                            <a:schemeClr val="bg1"/>
                          </a:solidFill>
                          <a:effectLst/>
                          <a:uFillTx/>
                          <a:latin typeface="Helvetica Neue Medium"/>
                          <a:sym typeface="Intel Clear"/>
                        </a:rPr>
                        <a:t>3.656 GHz</a:t>
                      </a:r>
                    </a:p>
                  </a:txBody>
                  <a:tcPr marL="9525" marR="9525" marT="9525" marB="0" anchor="b">
                    <a:noFill/>
                  </a:tcPr>
                </a:tc>
                <a:tc>
                  <a:txBody>
                    <a:bodyPr/>
                    <a:lstStyle/>
                    <a:p>
                      <a:pPr marL="0" marR="0" lvl="0" indent="0" algn="ctr" defTabSz="609600" eaLnBrk="1" fontAlgn="b" latinLnBrk="0" hangingPunct="1">
                        <a:lnSpc>
                          <a:spcPct val="100000"/>
                        </a:lnSpc>
                        <a:spcBef>
                          <a:spcPts val="0"/>
                        </a:spcBef>
                        <a:spcAft>
                          <a:spcPts val="0"/>
                        </a:spcAft>
                        <a:buClrTx/>
                        <a:buSzTx/>
                        <a:buFontTx/>
                        <a:buNone/>
                        <a:tabLst/>
                        <a:defRPr/>
                      </a:pPr>
                      <a:r>
                        <a:rPr lang="en-US" sz="1100" b="0" i="0" u="none" strike="noStrike" cap="none" spc="0" baseline="0" dirty="0">
                          <a:solidFill>
                            <a:schemeClr val="bg1"/>
                          </a:solidFill>
                          <a:effectLst/>
                          <a:uFillTx/>
                          <a:latin typeface="+mn-lt"/>
                          <a:ea typeface="+mn-ea"/>
                          <a:cs typeface="+mn-cs"/>
                          <a:sym typeface="Intel Clear"/>
                        </a:rPr>
                        <a:t>2.200 GHz</a:t>
                      </a:r>
                    </a:p>
                  </a:txBody>
                  <a:tcPr marL="9525" marR="9525" marT="9525" marB="0" anchor="b">
                    <a:noFill/>
                  </a:tcPr>
                </a:tc>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i="0" u="none" strike="noStrike" cap="none" spc="0" baseline="0" dirty="0">
                          <a:solidFill>
                            <a:schemeClr val="bg1"/>
                          </a:solidFill>
                          <a:effectLst/>
                          <a:uFillTx/>
                          <a:latin typeface="Helvetica Neue Medium"/>
                          <a:sym typeface="Intel Clear"/>
                        </a:rPr>
                        <a:t>2.6GHz</a:t>
                      </a:r>
                    </a:p>
                  </a:txBody>
                  <a:tcPr marL="9525" marR="9525" marT="9525" marB="0" anchor="b">
                    <a:noFill/>
                  </a:tcPr>
                </a:tc>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i="0" u="none" strike="noStrike" cap="none" spc="0" baseline="0" dirty="0">
                          <a:solidFill>
                            <a:schemeClr val="bg1"/>
                          </a:solidFill>
                          <a:effectLst/>
                          <a:uFillTx/>
                          <a:latin typeface="Helvetica Neue Medium"/>
                          <a:sym typeface="Intel Clear"/>
                        </a:rPr>
                        <a:t>47.390%</a:t>
                      </a:r>
                    </a:p>
                  </a:txBody>
                  <a:tcPr marL="9525" marR="9525" marT="9525" marB="0" anchor="b">
                    <a:noFill/>
                  </a:tcPr>
                </a:tc>
                <a:extLst>
                  <a:ext uri="{0D108BD9-81ED-4DB2-BD59-A6C34878D82A}">
                    <a16:rowId xmlns:a16="http://schemas.microsoft.com/office/drawing/2014/main" val="3844159160"/>
                  </a:ext>
                </a:extLst>
              </a:tr>
              <a:tr h="244325">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i="0" u="none" strike="noStrike" cap="none" spc="0" baseline="0" dirty="0">
                          <a:solidFill>
                            <a:schemeClr val="bg1"/>
                          </a:solidFill>
                          <a:effectLst/>
                          <a:uFillTx/>
                          <a:latin typeface="Helvetica Neue Medium"/>
                          <a:sym typeface="Intel Clear"/>
                        </a:rPr>
                        <a:t>SPR97263</a:t>
                      </a:r>
                    </a:p>
                  </a:txBody>
                  <a:tcPr marL="9525" marR="9525" marT="9525" marB="0" anchor="b">
                    <a:noFill/>
                  </a:tcPr>
                </a:tc>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i="0" u="none" strike="noStrike" cap="none" spc="0" baseline="0" dirty="0">
                          <a:solidFill>
                            <a:schemeClr val="bg1"/>
                          </a:solidFill>
                          <a:effectLst/>
                          <a:uFillTx/>
                          <a:latin typeface="Helvetica Neue Medium"/>
                          <a:sym typeface="Intel Clear"/>
                        </a:rPr>
                        <a:t>3.403 GHz</a:t>
                      </a:r>
                    </a:p>
                  </a:txBody>
                  <a:tcPr marL="9525" marR="9525" marT="9525" marB="0" anchor="b">
                    <a:noFill/>
                  </a:tcPr>
                </a:tc>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i="0" u="none" strike="noStrike" cap="none" spc="0" baseline="0" dirty="0">
                          <a:solidFill>
                            <a:schemeClr val="bg1"/>
                          </a:solidFill>
                          <a:effectLst/>
                          <a:uFillTx/>
                          <a:latin typeface="+mn-lt"/>
                          <a:ea typeface="+mn-ea"/>
                          <a:cs typeface="+mn-cs"/>
                          <a:sym typeface="Intel Clear"/>
                        </a:rPr>
                        <a:t>2.501 GHz</a:t>
                      </a:r>
                      <a:endParaRPr lang="en-US" sz="1100" b="0" i="0" u="none" strike="noStrike" cap="none" spc="0" baseline="0" dirty="0">
                        <a:solidFill>
                          <a:schemeClr val="bg1"/>
                        </a:solidFill>
                        <a:effectLst/>
                        <a:uFillTx/>
                        <a:latin typeface="Helvetica Neue Medium"/>
                        <a:sym typeface="Intel Clear"/>
                      </a:endParaRPr>
                    </a:p>
                  </a:txBody>
                  <a:tcPr marL="9525" marR="9525" marT="9525" marB="0" anchor="b">
                    <a:noFill/>
                  </a:tcPr>
                </a:tc>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i="0" u="none" strike="noStrike" cap="none" spc="0" baseline="0" dirty="0">
                          <a:solidFill>
                            <a:schemeClr val="bg1"/>
                          </a:solidFill>
                          <a:effectLst/>
                          <a:uFillTx/>
                          <a:latin typeface="Helvetica Neue Medium"/>
                          <a:sym typeface="Intel Clear"/>
                        </a:rPr>
                        <a:t>1.6GHz</a:t>
                      </a:r>
                    </a:p>
                  </a:txBody>
                  <a:tcPr marL="9525" marR="9525" marT="9525" marB="0" anchor="b">
                    <a:noFill/>
                  </a:tcPr>
                </a:tc>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i="0" u="none" strike="noStrike" cap="none" spc="0" baseline="0" dirty="0">
                          <a:solidFill>
                            <a:schemeClr val="bg1"/>
                          </a:solidFill>
                          <a:effectLst/>
                          <a:uFillTx/>
                          <a:latin typeface="Helvetica Neue Medium"/>
                          <a:sym typeface="Intel Clear"/>
                        </a:rPr>
                        <a:t>47.295%</a:t>
                      </a:r>
                    </a:p>
                  </a:txBody>
                  <a:tcPr marL="9525" marR="9525" marT="9525" marB="0" anchor="b">
                    <a:noFill/>
                  </a:tcPr>
                </a:tc>
                <a:extLst>
                  <a:ext uri="{0D108BD9-81ED-4DB2-BD59-A6C34878D82A}">
                    <a16:rowId xmlns:a16="http://schemas.microsoft.com/office/drawing/2014/main" val="1675654177"/>
                  </a:ext>
                </a:extLst>
              </a:tr>
            </a:tbl>
          </a:graphicData>
        </a:graphic>
      </p:graphicFrame>
      <p:graphicFrame>
        <p:nvGraphicFramePr>
          <p:cNvPr id="3" name="Table 2">
            <a:extLst>
              <a:ext uri="{FF2B5EF4-FFF2-40B4-BE49-F238E27FC236}">
                <a16:creationId xmlns:a16="http://schemas.microsoft.com/office/drawing/2014/main" id="{43EC29EA-ACB5-488D-803C-85AE1EE433BF}"/>
              </a:ext>
            </a:extLst>
          </p:cNvPr>
          <p:cNvGraphicFramePr>
            <a:graphicFrameLocks noGrp="1"/>
          </p:cNvGraphicFramePr>
          <p:nvPr>
            <p:extLst>
              <p:ext uri="{D42A27DB-BD31-4B8C-83A1-F6EECF244321}">
                <p14:modId xmlns:p14="http://schemas.microsoft.com/office/powerpoint/2010/main" val="41224016"/>
              </p:ext>
            </p:extLst>
          </p:nvPr>
        </p:nvGraphicFramePr>
        <p:xfrm>
          <a:off x="471849" y="2454166"/>
          <a:ext cx="6053237" cy="1399566"/>
        </p:xfrm>
        <a:graphic>
          <a:graphicData uri="http://schemas.openxmlformats.org/drawingml/2006/table">
            <a:tbl>
              <a:tblPr firstRow="1" bandRow="1">
                <a:tableStyleId>{EEE7283C-3CF3-47DC-8721-378D4A62B228}</a:tableStyleId>
              </a:tblPr>
              <a:tblGrid>
                <a:gridCol w="1503284">
                  <a:extLst>
                    <a:ext uri="{9D8B030D-6E8A-4147-A177-3AD203B41FA5}">
                      <a16:colId xmlns:a16="http://schemas.microsoft.com/office/drawing/2014/main" val="2982480085"/>
                    </a:ext>
                  </a:extLst>
                </a:gridCol>
                <a:gridCol w="1091653">
                  <a:extLst>
                    <a:ext uri="{9D8B030D-6E8A-4147-A177-3AD203B41FA5}">
                      <a16:colId xmlns:a16="http://schemas.microsoft.com/office/drawing/2014/main" val="4233927381"/>
                    </a:ext>
                  </a:extLst>
                </a:gridCol>
                <a:gridCol w="1152767">
                  <a:extLst>
                    <a:ext uri="{9D8B030D-6E8A-4147-A177-3AD203B41FA5}">
                      <a16:colId xmlns:a16="http://schemas.microsoft.com/office/drawing/2014/main" val="565234539"/>
                    </a:ext>
                  </a:extLst>
                </a:gridCol>
                <a:gridCol w="1125249">
                  <a:extLst>
                    <a:ext uri="{9D8B030D-6E8A-4147-A177-3AD203B41FA5}">
                      <a16:colId xmlns:a16="http://schemas.microsoft.com/office/drawing/2014/main" val="2449338504"/>
                    </a:ext>
                  </a:extLst>
                </a:gridCol>
                <a:gridCol w="1180284">
                  <a:extLst>
                    <a:ext uri="{9D8B030D-6E8A-4147-A177-3AD203B41FA5}">
                      <a16:colId xmlns:a16="http://schemas.microsoft.com/office/drawing/2014/main" val="658759548"/>
                    </a:ext>
                  </a:extLst>
                </a:gridCol>
              </a:tblGrid>
              <a:tr h="223601">
                <a:tc>
                  <a:txBody>
                    <a:bodyPr/>
                    <a:lstStyle/>
                    <a:p>
                      <a:pPr marL="0" marR="0" lvl="0" indent="0" algn="ctr" defTabSz="609600" eaLnBrk="1" fontAlgn="b" latinLnBrk="0" hangingPunct="1">
                        <a:lnSpc>
                          <a:spcPct val="100000"/>
                        </a:lnSpc>
                        <a:spcBef>
                          <a:spcPts val="0"/>
                        </a:spcBef>
                        <a:spcAft>
                          <a:spcPts val="0"/>
                        </a:spcAft>
                        <a:buClrTx/>
                        <a:buSzTx/>
                        <a:buFontTx/>
                        <a:buNone/>
                        <a:tabLst/>
                        <a:defRPr/>
                      </a:pPr>
                      <a:r>
                        <a:rPr lang="en-US" sz="1400" b="0" i="0" u="none" strike="noStrike" cap="none" spc="0" baseline="0" dirty="0">
                          <a:solidFill>
                            <a:schemeClr val="bg1"/>
                          </a:solidFill>
                          <a:effectLst/>
                          <a:uFillTx/>
                          <a:latin typeface="Calibri" panose="020F0502020204030204" pitchFamily="34" charset="0"/>
                          <a:sym typeface="Intel Clear"/>
                        </a:rPr>
                        <a:t>Latency(ns)</a:t>
                      </a:r>
                    </a:p>
                  </a:txBody>
                  <a:tcPr marL="9525" marR="9525" marT="9525" marB="0" anchor="b">
                    <a:solidFill>
                      <a:schemeClr val="accent1">
                        <a:lumMod val="20000"/>
                        <a:lumOff val="80000"/>
                      </a:schemeClr>
                    </a:solidFill>
                  </a:tcPr>
                </a:tc>
                <a:tc>
                  <a:txBody>
                    <a:bodyPr/>
                    <a:lstStyle/>
                    <a:p>
                      <a:pPr algn="ctr" fontAlgn="b"/>
                      <a:r>
                        <a:rPr lang="en-US" sz="1100" u="none" strike="noStrike" dirty="0">
                          <a:solidFill>
                            <a:schemeClr val="bg1"/>
                          </a:solidFill>
                          <a:effectLst/>
                        </a:rPr>
                        <a:t>ICX1519</a:t>
                      </a:r>
                    </a:p>
                  </a:txBody>
                  <a:tcPr marL="9525" marR="9525" marT="9525" marB="0" anchor="b">
                    <a:solidFill>
                      <a:schemeClr val="accent1">
                        <a:lumMod val="20000"/>
                        <a:lumOff val="80000"/>
                      </a:schemeClr>
                    </a:solidFill>
                  </a:tcPr>
                </a:tc>
                <a:tc>
                  <a:txBody>
                    <a:bodyPr/>
                    <a:lstStyle/>
                    <a:p>
                      <a:pPr marL="0" marR="0" lvl="0" indent="0" algn="ctr" defTabSz="609600" eaLnBrk="1" fontAlgn="b" latinLnBrk="0" hangingPunct="1">
                        <a:lnSpc>
                          <a:spcPct val="100000"/>
                        </a:lnSpc>
                        <a:spcBef>
                          <a:spcPts val="0"/>
                        </a:spcBef>
                        <a:spcAft>
                          <a:spcPts val="0"/>
                        </a:spcAft>
                        <a:buClrTx/>
                        <a:buSzTx/>
                        <a:buFontTx/>
                        <a:buNone/>
                        <a:tabLst/>
                        <a:defRPr/>
                      </a:pPr>
                      <a:r>
                        <a:rPr lang="en-US" sz="1100" u="none" strike="noStrike" dirty="0">
                          <a:solidFill>
                            <a:schemeClr val="bg1"/>
                          </a:solidFill>
                          <a:effectLst/>
                        </a:rPr>
                        <a:t>SPR97263</a:t>
                      </a:r>
                      <a:endParaRPr lang="en-US" sz="1100" b="1" i="0" u="none" strike="noStrike" dirty="0">
                        <a:solidFill>
                          <a:schemeClr val="bg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marL="0" marR="0" lvl="0" indent="0" algn="ctr" defTabSz="609600" eaLnBrk="1" fontAlgn="b" latinLnBrk="0" hangingPunct="1">
                        <a:lnSpc>
                          <a:spcPct val="100000"/>
                        </a:lnSpc>
                        <a:spcBef>
                          <a:spcPts val="0"/>
                        </a:spcBef>
                        <a:spcAft>
                          <a:spcPts val="0"/>
                        </a:spcAft>
                        <a:buClrTx/>
                        <a:buSzTx/>
                        <a:buFontTx/>
                        <a:buNone/>
                        <a:tabLst/>
                        <a:defRPr/>
                      </a:pPr>
                      <a:r>
                        <a:rPr lang="en-US" sz="1100" b="0" i="0" u="none" strike="noStrike" cap="none" spc="0" baseline="0" dirty="0">
                          <a:solidFill>
                            <a:schemeClr val="bg1"/>
                          </a:solidFill>
                          <a:effectLst/>
                          <a:uFillTx/>
                          <a:latin typeface="Calibri" panose="020F0502020204030204" pitchFamily="34" charset="0"/>
                          <a:sym typeface="Intel Clear"/>
                        </a:rPr>
                        <a:t>Ref: ICX Target</a:t>
                      </a:r>
                    </a:p>
                  </a:txBody>
                  <a:tcPr marL="9525" marR="9525" marT="9525" marB="0" anchor="b">
                    <a:solidFill>
                      <a:schemeClr val="bg2">
                        <a:lumMod val="20000"/>
                        <a:lumOff val="80000"/>
                      </a:schemeClr>
                    </a:solidFill>
                  </a:tcPr>
                </a:tc>
                <a:tc>
                  <a:txBody>
                    <a:bodyPr/>
                    <a:lstStyle/>
                    <a:p>
                      <a:pPr marL="0" marR="0" lvl="0" indent="0" algn="ctr" defTabSz="609600" eaLnBrk="1" fontAlgn="b" latinLnBrk="0" hangingPunct="1">
                        <a:lnSpc>
                          <a:spcPct val="100000"/>
                        </a:lnSpc>
                        <a:spcBef>
                          <a:spcPts val="0"/>
                        </a:spcBef>
                        <a:spcAft>
                          <a:spcPts val="0"/>
                        </a:spcAft>
                        <a:buClrTx/>
                        <a:buSzTx/>
                        <a:buFontTx/>
                        <a:buNone/>
                        <a:tabLst/>
                        <a:defRPr/>
                      </a:pPr>
                      <a:r>
                        <a:rPr lang="en-US" sz="1100" b="0" i="0" u="none" strike="noStrike" dirty="0">
                          <a:solidFill>
                            <a:schemeClr val="bg1"/>
                          </a:solidFill>
                          <a:effectLst/>
                          <a:latin typeface="Calibri" panose="020F0502020204030204" pitchFamily="34" charset="0"/>
                        </a:rPr>
                        <a:t>Ref: SPR Target</a:t>
                      </a:r>
                    </a:p>
                  </a:txBody>
                  <a:tcPr marL="9525" marR="9525" marT="9525" marB="0" anchor="b">
                    <a:solidFill>
                      <a:schemeClr val="bg2">
                        <a:lumMod val="20000"/>
                        <a:lumOff val="80000"/>
                      </a:schemeClr>
                    </a:solidFill>
                  </a:tcPr>
                </a:tc>
                <a:extLst>
                  <a:ext uri="{0D108BD9-81ED-4DB2-BD59-A6C34878D82A}">
                    <a16:rowId xmlns:a16="http://schemas.microsoft.com/office/drawing/2014/main" val="3200644625"/>
                  </a:ext>
                </a:extLst>
              </a:tr>
              <a:tr h="223601">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i="0" u="none" strike="noStrike" cap="none" spc="0" baseline="0" dirty="0">
                          <a:solidFill>
                            <a:srgbClr val="000000"/>
                          </a:solidFill>
                          <a:effectLst/>
                          <a:uFillTx/>
                          <a:latin typeface="+mn-lt"/>
                          <a:ea typeface="+mn-ea"/>
                          <a:cs typeface="+mn-cs"/>
                          <a:sym typeface="Intel Clear"/>
                        </a:rPr>
                        <a:t>L3(SNC4)</a:t>
                      </a:r>
                    </a:p>
                  </a:txBody>
                  <a:tcPr marL="9525" marR="9525" marT="9525" marB="0" anchor="b">
                    <a:solidFill>
                      <a:schemeClr val="tx1"/>
                    </a:solidFill>
                  </a:tcPr>
                </a:tc>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i="0" u="none" strike="noStrike" cap="none" spc="0" baseline="0">
                          <a:solidFill>
                            <a:srgbClr val="000000"/>
                          </a:solidFill>
                          <a:effectLst/>
                          <a:uFillTx/>
                          <a:latin typeface="+mn-lt"/>
                          <a:ea typeface="+mn-ea"/>
                          <a:cs typeface="+mn-cs"/>
                          <a:sym typeface="Intel Clear"/>
                        </a:rPr>
                        <a:t>/</a:t>
                      </a:r>
                    </a:p>
                  </a:txBody>
                  <a:tcPr marL="9525" marR="9525" marT="9525" marB="0" anchor="b">
                    <a:solidFill>
                      <a:schemeClr val="tx1"/>
                    </a:solidFill>
                  </a:tcPr>
                </a:tc>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i="0" u="none" strike="noStrike" cap="none" spc="0" baseline="0" dirty="0">
                          <a:solidFill>
                            <a:srgbClr val="000000"/>
                          </a:solidFill>
                          <a:effectLst/>
                          <a:uFillTx/>
                          <a:latin typeface="+mn-lt"/>
                          <a:ea typeface="+mn-ea"/>
                          <a:cs typeface="+mn-cs"/>
                          <a:sym typeface="Intel Clear"/>
                        </a:rPr>
                        <a:t>26.0</a:t>
                      </a:r>
                    </a:p>
                  </a:txBody>
                  <a:tcPr marL="9525" marR="9525" marT="9525" marB="0" anchor="b">
                    <a:solidFill>
                      <a:schemeClr val="tx1"/>
                    </a:solidFill>
                  </a:tcPr>
                </a:tc>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i="0" u="none" strike="noStrike" cap="none" spc="0" baseline="0" dirty="0">
                          <a:solidFill>
                            <a:srgbClr val="000000"/>
                          </a:solidFill>
                          <a:effectLst/>
                          <a:uFillTx/>
                          <a:latin typeface="+mn-lt"/>
                          <a:ea typeface="+mn-ea"/>
                          <a:cs typeface="+mn-cs"/>
                          <a:sym typeface="Intel Clear"/>
                        </a:rPr>
                        <a:t>/</a:t>
                      </a:r>
                    </a:p>
                  </a:txBody>
                  <a:tcPr marL="9525" marR="9525" marT="9525" marB="0" anchor="b">
                    <a:noFill/>
                  </a:tcPr>
                </a:tc>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i="0" u="none" strike="noStrike" cap="none" spc="0" baseline="0" dirty="0">
                          <a:solidFill>
                            <a:srgbClr val="000000"/>
                          </a:solidFill>
                          <a:effectLst/>
                          <a:uFillTx/>
                          <a:latin typeface="+mn-lt"/>
                          <a:ea typeface="+mn-ea"/>
                          <a:cs typeface="+mn-cs"/>
                          <a:sym typeface="Intel Clear"/>
                        </a:rPr>
                        <a:t>22.2</a:t>
                      </a:r>
                    </a:p>
                  </a:txBody>
                  <a:tcPr marL="9525" marR="9525" marT="9525" marB="0" anchor="b">
                    <a:noFill/>
                  </a:tcPr>
                </a:tc>
                <a:extLst>
                  <a:ext uri="{0D108BD9-81ED-4DB2-BD59-A6C34878D82A}">
                    <a16:rowId xmlns:a16="http://schemas.microsoft.com/office/drawing/2014/main" val="707345365"/>
                  </a:ext>
                </a:extLst>
              </a:tr>
              <a:tr h="223601">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i="0" u="none" strike="noStrike" cap="none" spc="0" baseline="0" dirty="0">
                          <a:solidFill>
                            <a:srgbClr val="000000"/>
                          </a:solidFill>
                          <a:effectLst/>
                          <a:uFillTx/>
                          <a:latin typeface="+mn-lt"/>
                          <a:ea typeface="+mn-ea"/>
                          <a:cs typeface="+mn-cs"/>
                          <a:sym typeface="Intel Clear"/>
                        </a:rPr>
                        <a:t>L3(SNC1)</a:t>
                      </a:r>
                    </a:p>
                  </a:txBody>
                  <a:tcPr marL="9525" marR="9525" marT="9525" marB="0" anchor="b">
                    <a:solidFill>
                      <a:schemeClr val="tx1"/>
                    </a:solidFill>
                  </a:tcPr>
                </a:tc>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i="0" u="none" strike="noStrike" cap="none" spc="0" baseline="0" dirty="0">
                          <a:solidFill>
                            <a:srgbClr val="000000"/>
                          </a:solidFill>
                          <a:effectLst/>
                          <a:uFillTx/>
                          <a:latin typeface="+mn-lt"/>
                          <a:ea typeface="+mn-ea"/>
                          <a:cs typeface="+mn-cs"/>
                          <a:sym typeface="Intel Clear"/>
                        </a:rPr>
                        <a:t>25.4</a:t>
                      </a:r>
                    </a:p>
                  </a:txBody>
                  <a:tcPr marL="9525" marR="9525" marT="9525" marB="0" anchor="b">
                    <a:solidFill>
                      <a:schemeClr val="tx1"/>
                    </a:solidFill>
                  </a:tcPr>
                </a:tc>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i="0" u="none" strike="noStrike" cap="none" spc="0" baseline="0" dirty="0">
                          <a:solidFill>
                            <a:srgbClr val="000000"/>
                          </a:solidFill>
                          <a:effectLst/>
                          <a:uFillTx/>
                          <a:latin typeface="+mn-lt"/>
                          <a:ea typeface="+mn-ea"/>
                          <a:cs typeface="+mn-cs"/>
                          <a:sym typeface="Intel Clear"/>
                        </a:rPr>
                        <a:t>38.0</a:t>
                      </a:r>
                    </a:p>
                  </a:txBody>
                  <a:tcPr marL="9525" marR="9525" marT="9525" marB="0" anchor="b">
                    <a:solidFill>
                      <a:schemeClr val="tx1"/>
                    </a:solidFill>
                  </a:tcPr>
                </a:tc>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i="0" u="none" strike="noStrike" cap="none" spc="0" baseline="0" dirty="0">
                          <a:solidFill>
                            <a:srgbClr val="000000"/>
                          </a:solidFill>
                          <a:effectLst/>
                          <a:uFillTx/>
                          <a:latin typeface="+mn-lt"/>
                          <a:ea typeface="+mn-ea"/>
                          <a:cs typeface="+mn-cs"/>
                          <a:sym typeface="Intel Clear"/>
                        </a:rPr>
                        <a:t>18.1</a:t>
                      </a:r>
                    </a:p>
                  </a:txBody>
                  <a:tcPr marL="9525" marR="9525" marT="9525" marB="0" anchor="b">
                    <a:noFill/>
                  </a:tcPr>
                </a:tc>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i="0" u="none" strike="noStrike" cap="none" spc="0" baseline="0" dirty="0">
                          <a:solidFill>
                            <a:srgbClr val="000000"/>
                          </a:solidFill>
                          <a:effectLst/>
                          <a:uFillTx/>
                          <a:latin typeface="+mn-lt"/>
                          <a:ea typeface="+mn-ea"/>
                          <a:cs typeface="+mn-cs"/>
                          <a:sym typeface="Intel Clear"/>
                        </a:rPr>
                        <a:t>37.0</a:t>
                      </a:r>
                    </a:p>
                  </a:txBody>
                  <a:tcPr marL="9525" marR="9525" marT="9525" marB="0" anchor="b">
                    <a:noFill/>
                  </a:tcPr>
                </a:tc>
                <a:extLst>
                  <a:ext uri="{0D108BD9-81ED-4DB2-BD59-A6C34878D82A}">
                    <a16:rowId xmlns:a16="http://schemas.microsoft.com/office/drawing/2014/main" val="2648354965"/>
                  </a:ext>
                </a:extLst>
              </a:tr>
              <a:tr h="232424">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i="0" u="none" strike="noStrike" cap="none" spc="0" baseline="0" dirty="0">
                          <a:solidFill>
                            <a:srgbClr val="000000"/>
                          </a:solidFill>
                          <a:effectLst/>
                          <a:uFillTx/>
                          <a:latin typeface="+mn-lt"/>
                          <a:ea typeface="+mn-ea"/>
                          <a:cs typeface="+mn-cs"/>
                          <a:sym typeface="Intel Clear"/>
                        </a:rPr>
                        <a:t> Local Memory(SNC4)</a:t>
                      </a:r>
                    </a:p>
                  </a:txBody>
                  <a:tcPr marL="9525" marR="9525" marT="9525" marB="0" anchor="b">
                    <a:noFill/>
                  </a:tcPr>
                </a:tc>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i="0" u="none" strike="noStrike" cap="none" spc="0" baseline="0" dirty="0">
                          <a:solidFill>
                            <a:srgbClr val="000000"/>
                          </a:solidFill>
                          <a:effectLst/>
                          <a:uFillTx/>
                          <a:latin typeface="+mn-lt"/>
                          <a:ea typeface="+mn-ea"/>
                          <a:cs typeface="+mn-cs"/>
                          <a:sym typeface="Intel Clear"/>
                        </a:rPr>
                        <a:t>/</a:t>
                      </a:r>
                    </a:p>
                  </a:txBody>
                  <a:tcPr marL="9525" marR="9525" marT="9525" marB="0" anchor="b">
                    <a:noFill/>
                  </a:tcPr>
                </a:tc>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i="0" u="none" strike="noStrike" cap="none" spc="0" baseline="0" dirty="0">
                          <a:solidFill>
                            <a:srgbClr val="000000"/>
                          </a:solidFill>
                          <a:effectLst/>
                          <a:uFillTx/>
                          <a:latin typeface="+mn-lt"/>
                          <a:ea typeface="+mn-ea"/>
                          <a:cs typeface="+mn-cs"/>
                          <a:sym typeface="Intel Clear"/>
                        </a:rPr>
                        <a:t>91.3</a:t>
                      </a:r>
                    </a:p>
                  </a:txBody>
                  <a:tcPr marL="9525" marR="9525" marT="9525" marB="0" anchor="b">
                    <a:noFill/>
                  </a:tcPr>
                </a:tc>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i="0" u="none" strike="noStrike" cap="none" spc="0" baseline="0" dirty="0">
                          <a:solidFill>
                            <a:srgbClr val="000000"/>
                          </a:solidFill>
                          <a:effectLst/>
                          <a:uFillTx/>
                          <a:latin typeface="+mn-lt"/>
                          <a:ea typeface="+mn-ea"/>
                          <a:cs typeface="+mn-cs"/>
                          <a:sym typeface="Intel Clear"/>
                        </a:rPr>
                        <a:t>/</a:t>
                      </a:r>
                    </a:p>
                  </a:txBody>
                  <a:tcPr marL="9525" marR="9525" marT="9525" marB="0" anchor="b">
                    <a:noFill/>
                  </a:tcPr>
                </a:tc>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i="0" u="none" strike="noStrike" cap="none" spc="0" baseline="0" dirty="0">
                          <a:solidFill>
                            <a:srgbClr val="000000"/>
                          </a:solidFill>
                          <a:effectLst/>
                          <a:uFillTx/>
                          <a:latin typeface="+mn-lt"/>
                          <a:ea typeface="+mn-ea"/>
                          <a:cs typeface="+mn-cs"/>
                          <a:sym typeface="Intel Clear"/>
                        </a:rPr>
                        <a:t>91.0</a:t>
                      </a:r>
                    </a:p>
                  </a:txBody>
                  <a:tcPr marL="9525" marR="9525" marT="9525" marB="0" anchor="b">
                    <a:noFill/>
                  </a:tcPr>
                </a:tc>
                <a:extLst>
                  <a:ext uri="{0D108BD9-81ED-4DB2-BD59-A6C34878D82A}">
                    <a16:rowId xmlns:a16="http://schemas.microsoft.com/office/drawing/2014/main" val="1571822711"/>
                  </a:ext>
                </a:extLst>
              </a:tr>
              <a:tr h="239199">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i="0" u="none" strike="noStrike" cap="none" spc="0" baseline="0" dirty="0">
                          <a:solidFill>
                            <a:srgbClr val="000000"/>
                          </a:solidFill>
                          <a:effectLst/>
                          <a:uFillTx/>
                          <a:latin typeface="+mn-lt"/>
                          <a:ea typeface="+mn-ea"/>
                          <a:cs typeface="+mn-cs"/>
                          <a:sym typeface="Intel Clear"/>
                        </a:rPr>
                        <a:t>Local Memory(SNC1)</a:t>
                      </a:r>
                    </a:p>
                  </a:txBody>
                  <a:tcPr marL="9525" marR="9525" marT="9525" marB="0" anchor="b">
                    <a:noFill/>
                  </a:tcPr>
                </a:tc>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i="0" u="none" strike="noStrike" cap="none" spc="0" baseline="0">
                          <a:solidFill>
                            <a:srgbClr val="000000"/>
                          </a:solidFill>
                          <a:effectLst/>
                          <a:uFillTx/>
                          <a:latin typeface="+mn-lt"/>
                          <a:ea typeface="+mn-ea"/>
                          <a:cs typeface="+mn-cs"/>
                          <a:sym typeface="Intel Clear"/>
                        </a:rPr>
                        <a:t>89.7</a:t>
                      </a:r>
                    </a:p>
                  </a:txBody>
                  <a:tcPr marL="9525" marR="9525" marT="9525" marB="0" anchor="b">
                    <a:noFill/>
                  </a:tcPr>
                </a:tc>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i="0" u="none" strike="noStrike" cap="none" spc="0" baseline="0" dirty="0">
                          <a:solidFill>
                            <a:srgbClr val="000000"/>
                          </a:solidFill>
                          <a:effectLst/>
                          <a:uFillTx/>
                          <a:latin typeface="+mn-lt"/>
                          <a:ea typeface="+mn-ea"/>
                          <a:cs typeface="+mn-cs"/>
                          <a:sym typeface="Intel Clear"/>
                        </a:rPr>
                        <a:t>105.2</a:t>
                      </a:r>
                    </a:p>
                  </a:txBody>
                  <a:tcPr marL="9525" marR="9525" marT="9525" marB="0" anchor="b">
                    <a:noFill/>
                  </a:tcPr>
                </a:tc>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i="0" u="none" strike="noStrike" cap="none" spc="0" baseline="0" dirty="0">
                          <a:solidFill>
                            <a:srgbClr val="000000"/>
                          </a:solidFill>
                          <a:effectLst/>
                          <a:uFillTx/>
                          <a:latin typeface="+mn-lt"/>
                          <a:ea typeface="+mn-ea"/>
                          <a:cs typeface="+mn-cs"/>
                          <a:sym typeface="Intel Clear"/>
                        </a:rPr>
                        <a:t>86.5</a:t>
                      </a:r>
                    </a:p>
                  </a:txBody>
                  <a:tcPr marL="9525" marR="9525" marT="9525" marB="0" anchor="b">
                    <a:noFill/>
                  </a:tcPr>
                </a:tc>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i="0" u="none" strike="noStrike" cap="none" spc="0" baseline="0" dirty="0">
                          <a:solidFill>
                            <a:srgbClr val="000000"/>
                          </a:solidFill>
                          <a:effectLst/>
                          <a:uFillTx/>
                          <a:latin typeface="+mn-lt"/>
                          <a:ea typeface="+mn-ea"/>
                          <a:cs typeface="+mn-cs"/>
                          <a:sym typeface="Intel Clear"/>
                        </a:rPr>
                        <a:t>103.0</a:t>
                      </a:r>
                    </a:p>
                  </a:txBody>
                  <a:tcPr marL="9525" marR="9525" marT="9525" marB="0" anchor="b">
                    <a:noFill/>
                  </a:tcPr>
                </a:tc>
                <a:extLst>
                  <a:ext uri="{0D108BD9-81ED-4DB2-BD59-A6C34878D82A}">
                    <a16:rowId xmlns:a16="http://schemas.microsoft.com/office/drawing/2014/main" val="1560527311"/>
                  </a:ext>
                </a:extLst>
              </a:tr>
              <a:tr h="257140">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i="0" u="none" strike="noStrike" cap="none" spc="0" baseline="0" dirty="0">
                          <a:solidFill>
                            <a:srgbClr val="000000"/>
                          </a:solidFill>
                          <a:effectLst/>
                          <a:uFillTx/>
                          <a:latin typeface="+mn-lt"/>
                          <a:ea typeface="+mn-ea"/>
                          <a:cs typeface="+mn-cs"/>
                          <a:sym typeface="Intel Clear"/>
                        </a:rPr>
                        <a:t>Remote Memory(SNC1)</a:t>
                      </a:r>
                    </a:p>
                  </a:txBody>
                  <a:tcPr marL="9525" marR="9525" marT="9525" marB="0" anchor="b">
                    <a:noFill/>
                  </a:tcPr>
                </a:tc>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i="0" u="none" strike="noStrike" cap="none" spc="0" baseline="0" dirty="0">
                          <a:solidFill>
                            <a:srgbClr val="000000"/>
                          </a:solidFill>
                          <a:effectLst/>
                          <a:uFillTx/>
                          <a:latin typeface="+mn-lt"/>
                          <a:ea typeface="+mn-ea"/>
                          <a:cs typeface="+mn-cs"/>
                          <a:sym typeface="Intel Clear"/>
                        </a:rPr>
                        <a:t>146.0</a:t>
                      </a:r>
                    </a:p>
                  </a:txBody>
                  <a:tcPr marL="9525" marR="9525" marT="9525" marB="0" anchor="b">
                    <a:noFill/>
                  </a:tcPr>
                </a:tc>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i="0" u="none" strike="noStrike" cap="none" spc="0" baseline="0" dirty="0">
                          <a:solidFill>
                            <a:srgbClr val="000000"/>
                          </a:solidFill>
                          <a:effectLst/>
                          <a:uFillTx/>
                          <a:latin typeface="+mn-lt"/>
                          <a:ea typeface="+mn-ea"/>
                          <a:cs typeface="+mn-cs"/>
                          <a:sym typeface="Intel Clear"/>
                        </a:rPr>
                        <a:t>194.6</a:t>
                      </a:r>
                    </a:p>
                  </a:txBody>
                  <a:tcPr marL="9525" marR="9525" marT="9525" marB="0" anchor="b">
                    <a:noFill/>
                  </a:tcPr>
                </a:tc>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i="0" u="none" strike="noStrike" cap="none" spc="0" baseline="0" dirty="0">
                          <a:solidFill>
                            <a:srgbClr val="000000"/>
                          </a:solidFill>
                          <a:effectLst/>
                          <a:uFillTx/>
                          <a:latin typeface="+mn-lt"/>
                          <a:ea typeface="+mn-ea"/>
                          <a:cs typeface="+mn-cs"/>
                          <a:sym typeface="Intel Clear"/>
                        </a:rPr>
                        <a:t>153.8</a:t>
                      </a:r>
                    </a:p>
                  </a:txBody>
                  <a:tcPr marL="9525" marR="9525" marT="9525" marB="0" anchor="b">
                    <a:noFill/>
                  </a:tcPr>
                </a:tc>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i="0" u="none" strike="noStrike" cap="none" spc="0" baseline="0" dirty="0">
                          <a:solidFill>
                            <a:srgbClr val="000000"/>
                          </a:solidFill>
                          <a:effectLst/>
                          <a:uFillTx/>
                          <a:latin typeface="+mn-lt"/>
                          <a:ea typeface="+mn-ea"/>
                          <a:cs typeface="+mn-cs"/>
                          <a:sym typeface="Intel Clear"/>
                        </a:rPr>
                        <a:t>185.0</a:t>
                      </a:r>
                    </a:p>
                  </a:txBody>
                  <a:tcPr marL="9525" marR="9525" marT="9525" marB="0" anchor="b">
                    <a:noFill/>
                  </a:tcPr>
                </a:tc>
                <a:extLst>
                  <a:ext uri="{0D108BD9-81ED-4DB2-BD59-A6C34878D82A}">
                    <a16:rowId xmlns:a16="http://schemas.microsoft.com/office/drawing/2014/main" val="2823855975"/>
                  </a:ext>
                </a:extLst>
              </a:tr>
            </a:tbl>
          </a:graphicData>
        </a:graphic>
      </p:graphicFrame>
      <p:graphicFrame>
        <p:nvGraphicFramePr>
          <p:cNvPr id="5" name="Table 4">
            <a:extLst>
              <a:ext uri="{FF2B5EF4-FFF2-40B4-BE49-F238E27FC236}">
                <a16:creationId xmlns:a16="http://schemas.microsoft.com/office/drawing/2014/main" id="{0C0590E9-3318-4EC4-837F-32098B664480}"/>
              </a:ext>
            </a:extLst>
          </p:cNvPr>
          <p:cNvGraphicFramePr>
            <a:graphicFrameLocks noGrp="1"/>
          </p:cNvGraphicFramePr>
          <p:nvPr>
            <p:extLst>
              <p:ext uri="{D42A27DB-BD31-4B8C-83A1-F6EECF244321}">
                <p14:modId xmlns:p14="http://schemas.microsoft.com/office/powerpoint/2010/main" val="2112992422"/>
              </p:ext>
            </p:extLst>
          </p:nvPr>
        </p:nvGraphicFramePr>
        <p:xfrm>
          <a:off x="453029" y="1031035"/>
          <a:ext cx="6072056" cy="1077531"/>
        </p:xfrm>
        <a:graphic>
          <a:graphicData uri="http://schemas.openxmlformats.org/drawingml/2006/table">
            <a:tbl>
              <a:tblPr>
                <a:tableStyleId>{EEE7283C-3CF3-47DC-8721-378D4A62B228}</a:tableStyleId>
              </a:tblPr>
              <a:tblGrid>
                <a:gridCol w="621375">
                  <a:extLst>
                    <a:ext uri="{9D8B030D-6E8A-4147-A177-3AD203B41FA5}">
                      <a16:colId xmlns:a16="http://schemas.microsoft.com/office/drawing/2014/main" val="4121224196"/>
                    </a:ext>
                  </a:extLst>
                </a:gridCol>
                <a:gridCol w="864902">
                  <a:extLst>
                    <a:ext uri="{9D8B030D-6E8A-4147-A177-3AD203B41FA5}">
                      <a16:colId xmlns:a16="http://schemas.microsoft.com/office/drawing/2014/main" val="4133361178"/>
                    </a:ext>
                  </a:extLst>
                </a:gridCol>
                <a:gridCol w="855891">
                  <a:extLst>
                    <a:ext uri="{9D8B030D-6E8A-4147-A177-3AD203B41FA5}">
                      <a16:colId xmlns:a16="http://schemas.microsoft.com/office/drawing/2014/main" val="2023415418"/>
                    </a:ext>
                  </a:extLst>
                </a:gridCol>
                <a:gridCol w="846882">
                  <a:extLst>
                    <a:ext uri="{9D8B030D-6E8A-4147-A177-3AD203B41FA5}">
                      <a16:colId xmlns:a16="http://schemas.microsoft.com/office/drawing/2014/main" val="3286374444"/>
                    </a:ext>
                  </a:extLst>
                </a:gridCol>
                <a:gridCol w="927967">
                  <a:extLst>
                    <a:ext uri="{9D8B030D-6E8A-4147-A177-3AD203B41FA5}">
                      <a16:colId xmlns:a16="http://schemas.microsoft.com/office/drawing/2014/main" val="3106857711"/>
                    </a:ext>
                  </a:extLst>
                </a:gridCol>
                <a:gridCol w="1098610">
                  <a:extLst>
                    <a:ext uri="{9D8B030D-6E8A-4147-A177-3AD203B41FA5}">
                      <a16:colId xmlns:a16="http://schemas.microsoft.com/office/drawing/2014/main" val="1211545030"/>
                    </a:ext>
                  </a:extLst>
                </a:gridCol>
                <a:gridCol w="856429">
                  <a:extLst>
                    <a:ext uri="{9D8B030D-6E8A-4147-A177-3AD203B41FA5}">
                      <a16:colId xmlns:a16="http://schemas.microsoft.com/office/drawing/2014/main" val="1103726111"/>
                    </a:ext>
                  </a:extLst>
                </a:gridCol>
              </a:tblGrid>
              <a:tr h="256455">
                <a:tc rowSpan="2">
                  <a:txBody>
                    <a:bodyPr/>
                    <a:lstStyle/>
                    <a:p>
                      <a:pPr algn="ctr" fontAlgn="b"/>
                      <a:r>
                        <a:rPr lang="en-US" sz="1100" u="none" strike="noStrike" dirty="0">
                          <a:effectLst/>
                        </a:rPr>
                        <a:t>Cache </a:t>
                      </a:r>
                    </a:p>
                    <a:p>
                      <a:pPr algn="ctr" fontAlgn="b"/>
                      <a:r>
                        <a:rPr lang="en-US" sz="1100" u="none" strike="noStrike" dirty="0">
                          <a:effectLst/>
                        </a:rPr>
                        <a:t>Latency</a:t>
                      </a:r>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bg2">
                        <a:lumMod val="20000"/>
                        <a:lumOff val="80000"/>
                      </a:schemeClr>
                    </a:solidFill>
                  </a:tcPr>
                </a:tc>
                <a:tc gridSpan="2">
                  <a:txBody>
                    <a:bodyPr/>
                    <a:lstStyle/>
                    <a:p>
                      <a:pPr algn="ctr" fontAlgn="b"/>
                      <a:r>
                        <a:rPr lang="en-US" sz="1100" u="none" strike="noStrike" dirty="0">
                          <a:effectLst/>
                        </a:rPr>
                        <a:t>ns (measured)</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bg2">
                        <a:lumMod val="20000"/>
                        <a:lumOff val="80000"/>
                      </a:schemeClr>
                    </a:solidFill>
                  </a:tcPr>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gridSpan="2">
                  <a:txBody>
                    <a:bodyPr/>
                    <a:lstStyle/>
                    <a:p>
                      <a:pPr algn="ctr" fontAlgn="b"/>
                      <a:r>
                        <a:rPr lang="en-US" sz="1100" u="none" strike="noStrike" dirty="0">
                          <a:effectLst/>
                        </a:rPr>
                        <a:t>Cycles</a:t>
                      </a:r>
                    </a:p>
                    <a:p>
                      <a:pPr algn="ctr" fontAlgn="b"/>
                      <a:r>
                        <a:rPr lang="en-US" sz="1100" u="none" strike="noStrike" dirty="0">
                          <a:effectLst/>
                        </a:rPr>
                        <a:t>(calculated by Op-Freq)</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bg2">
                        <a:lumMod val="20000"/>
                        <a:lumOff val="80000"/>
                      </a:schemeClr>
                    </a:solidFill>
                  </a:tcPr>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gridSpan="2">
                  <a:txBody>
                    <a:bodyPr/>
                    <a:lstStyle/>
                    <a:p>
                      <a:pPr algn="ctr" fontAlgn="b"/>
                      <a:r>
                        <a:rPr lang="en-US" sz="1100" b="0" u="none" strike="noStrike" dirty="0">
                          <a:solidFill>
                            <a:srgbClr val="000000"/>
                          </a:solidFill>
                          <a:effectLst/>
                        </a:rPr>
                        <a:t>Cycles</a:t>
                      </a:r>
                    </a:p>
                    <a:p>
                      <a:pPr algn="ctr" fontAlgn="b"/>
                      <a:r>
                        <a:rPr lang="en-US" sz="1100" b="0" u="none" strike="noStrike" dirty="0">
                          <a:solidFill>
                            <a:srgbClr val="000000"/>
                          </a:solidFill>
                          <a:effectLst/>
                        </a:rPr>
                        <a:t>(Ref:  Fastest  Load-to-use)</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bg2">
                        <a:lumMod val="20000"/>
                        <a:lumOff val="80000"/>
                      </a:schemeClr>
                    </a:solidFill>
                  </a:tcPr>
                </a:tc>
                <a:tc hMerge="1">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1129214759"/>
                  </a:ext>
                </a:extLst>
              </a:tr>
              <a:tr h="244242">
                <a:tc vMerge="1">
                  <a:txBody>
                    <a:bodyPr/>
                    <a:lstStyle/>
                    <a:p>
                      <a:pPr algn="ctr" fontAlgn="b"/>
                      <a:r>
                        <a:rPr lang="en-US" sz="1100" u="none" strike="noStrike" dirty="0">
                          <a:effectLst/>
                        </a:rPr>
                        <a:t>Cache Latency</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ICX1519</a:t>
                      </a:r>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bg2">
                        <a:lumMod val="20000"/>
                        <a:lumOff val="80000"/>
                      </a:schemeClr>
                    </a:solidFill>
                  </a:tcPr>
                </a:tc>
                <a:tc>
                  <a:txBody>
                    <a:bodyPr/>
                    <a:lstStyle/>
                    <a:p>
                      <a:pPr algn="ctr" fontAlgn="b"/>
                      <a:r>
                        <a:rPr lang="en-US" sz="1100" u="none" strike="noStrike" dirty="0">
                          <a:effectLst/>
                        </a:rPr>
                        <a:t>SPR97263</a:t>
                      </a:r>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bg2">
                        <a:lumMod val="20000"/>
                        <a:lumOff val="80000"/>
                      </a:schemeClr>
                    </a:solidFill>
                  </a:tcPr>
                </a:tc>
                <a:tc>
                  <a:txBody>
                    <a:bodyPr/>
                    <a:lstStyle/>
                    <a:p>
                      <a:pPr algn="ctr" fontAlgn="b"/>
                      <a:r>
                        <a:rPr lang="en-US" sz="1100" u="none" strike="noStrike" dirty="0">
                          <a:effectLst/>
                        </a:rPr>
                        <a:t>ICX1519</a:t>
                      </a:r>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bg2">
                        <a:lumMod val="20000"/>
                        <a:lumOff val="80000"/>
                      </a:schemeClr>
                    </a:solidFill>
                  </a:tcPr>
                </a:tc>
                <a:tc>
                  <a:txBody>
                    <a:bodyPr/>
                    <a:lstStyle/>
                    <a:p>
                      <a:pPr algn="ctr" fontAlgn="b"/>
                      <a:r>
                        <a:rPr lang="en-US" sz="1100" u="none" strike="noStrike" dirty="0">
                          <a:effectLst/>
                        </a:rPr>
                        <a:t>SPR97263</a:t>
                      </a:r>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bg2">
                        <a:lumMod val="20000"/>
                        <a:lumOff val="80000"/>
                      </a:schemeClr>
                    </a:solidFill>
                  </a:tcPr>
                </a:tc>
                <a:tc>
                  <a:txBody>
                    <a:bodyPr/>
                    <a:lstStyle/>
                    <a:p>
                      <a:pPr algn="ctr" fontAlgn="b"/>
                      <a:r>
                        <a:rPr lang="en-US" sz="1100" b="0" u="none" strike="noStrike" dirty="0">
                          <a:solidFill>
                            <a:srgbClr val="000000"/>
                          </a:solidFill>
                          <a:effectLst/>
                        </a:rPr>
                        <a:t>ICX</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bg2">
                        <a:lumMod val="20000"/>
                        <a:lumOff val="80000"/>
                      </a:schemeClr>
                    </a:solidFill>
                  </a:tcPr>
                </a:tc>
                <a:tc>
                  <a:txBody>
                    <a:bodyPr/>
                    <a:lstStyle/>
                    <a:p>
                      <a:pPr algn="ctr" fontAlgn="b"/>
                      <a:r>
                        <a:rPr lang="en-US" sz="1100" b="0" u="none" strike="noStrike" dirty="0">
                          <a:solidFill>
                            <a:srgbClr val="000000"/>
                          </a:solidFill>
                          <a:effectLst/>
                        </a:rPr>
                        <a:t>SPR</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bg2">
                        <a:lumMod val="20000"/>
                        <a:lumOff val="80000"/>
                      </a:schemeClr>
                    </a:solidFill>
                  </a:tcPr>
                </a:tc>
                <a:extLst>
                  <a:ext uri="{0D108BD9-81ED-4DB2-BD59-A6C34878D82A}">
                    <a16:rowId xmlns:a16="http://schemas.microsoft.com/office/drawing/2014/main" val="2995100229"/>
                  </a:ext>
                </a:extLst>
              </a:tr>
              <a:tr h="244242">
                <a:tc>
                  <a:txBody>
                    <a:bodyPr/>
                    <a:lstStyle/>
                    <a:p>
                      <a:pPr algn="ctr" fontAlgn="b"/>
                      <a:r>
                        <a:rPr lang="en-US" sz="1100" u="none" strike="noStrike" dirty="0">
                          <a:effectLst/>
                        </a:rPr>
                        <a:t>L1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1.4</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1.5</a:t>
                      </a:r>
                      <a:endParaRPr lang="en-US" sz="1100" b="1" i="0" u="none" strike="noStrike" dirty="0">
                        <a:solidFill>
                          <a:srgbClr val="5B9BD5"/>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u="none" strike="noStrike" cap="none" spc="0" baseline="0" dirty="0">
                          <a:solidFill>
                            <a:srgbClr val="000000"/>
                          </a:solidFill>
                          <a:effectLst/>
                          <a:uFillTx/>
                          <a:sym typeface="Intel Clear"/>
                        </a:rPr>
                        <a:t>5</a:t>
                      </a:r>
                      <a:endParaRPr lang="en-US" sz="1100" b="0" i="0" u="none" strike="noStrike" cap="none" spc="0" baseline="0" dirty="0">
                        <a:solidFill>
                          <a:srgbClr val="000000"/>
                        </a:solidFill>
                        <a:effectLst/>
                        <a:uFillTx/>
                        <a:latin typeface="+mn-lt"/>
                        <a:ea typeface="+mn-ea"/>
                        <a:cs typeface="+mn-cs"/>
                        <a:sym typeface="Intel Clear"/>
                      </a:endParaRPr>
                    </a:p>
                  </a:txBody>
                  <a:tcPr marL="9525" marR="9525" marT="9525" marB="0" anchor="b"/>
                </a:tc>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u="none" strike="noStrike" cap="none" spc="0" baseline="0" dirty="0">
                          <a:solidFill>
                            <a:srgbClr val="000000"/>
                          </a:solidFill>
                          <a:effectLst/>
                          <a:uFillTx/>
                          <a:sym typeface="Intel Clear"/>
                        </a:rPr>
                        <a:t>5</a:t>
                      </a:r>
                      <a:endParaRPr lang="en-US" sz="1100" b="0" i="0" u="none" strike="noStrike" cap="none" spc="0" baseline="0" dirty="0">
                        <a:solidFill>
                          <a:srgbClr val="000000"/>
                        </a:solidFill>
                        <a:effectLst/>
                        <a:uFillTx/>
                        <a:latin typeface="+mn-lt"/>
                        <a:ea typeface="+mn-ea"/>
                        <a:cs typeface="+mn-cs"/>
                        <a:sym typeface="Intel Clear"/>
                      </a:endParaRPr>
                    </a:p>
                  </a:txBody>
                  <a:tcPr marL="9525" marR="9525" marT="9525" marB="0" anchor="b"/>
                </a:tc>
                <a:extLst>
                  <a:ext uri="{0D108BD9-81ED-4DB2-BD59-A6C34878D82A}">
                    <a16:rowId xmlns:a16="http://schemas.microsoft.com/office/drawing/2014/main" val="1024973539"/>
                  </a:ext>
                </a:extLst>
              </a:tr>
              <a:tr h="244242">
                <a:tc>
                  <a:txBody>
                    <a:bodyPr/>
                    <a:lstStyle/>
                    <a:p>
                      <a:pPr algn="ctr" fontAlgn="b"/>
                      <a:r>
                        <a:rPr lang="en-US" sz="1100" u="none" strike="noStrike">
                          <a:effectLst/>
                        </a:rPr>
                        <a:t>L2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4.9</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5.4</a:t>
                      </a:r>
                      <a:endParaRPr lang="en-US" sz="1100" b="1" i="0" u="none" strike="noStrike" dirty="0">
                        <a:solidFill>
                          <a:srgbClr val="5B9BD5"/>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17.8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18.4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u="none" strike="noStrike" cap="none" spc="0" baseline="0" dirty="0">
                          <a:solidFill>
                            <a:srgbClr val="000000"/>
                          </a:solidFill>
                          <a:effectLst/>
                          <a:uFillTx/>
                          <a:sym typeface="Intel Clear"/>
                        </a:rPr>
                        <a:t>14</a:t>
                      </a:r>
                      <a:endParaRPr lang="en-US" sz="1100" b="0" i="0" u="none" strike="noStrike" cap="none" spc="0" baseline="0" dirty="0">
                        <a:solidFill>
                          <a:srgbClr val="000000"/>
                        </a:solidFill>
                        <a:effectLst/>
                        <a:uFillTx/>
                        <a:latin typeface="+mn-lt"/>
                        <a:ea typeface="+mn-ea"/>
                        <a:cs typeface="+mn-cs"/>
                        <a:sym typeface="Intel Clear"/>
                      </a:endParaRPr>
                    </a:p>
                  </a:txBody>
                  <a:tcPr marL="9525" marR="9525" marT="9525" marB="0" anchor="b"/>
                </a:tc>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u="none" strike="noStrike" cap="none" spc="0" baseline="0" dirty="0">
                          <a:solidFill>
                            <a:srgbClr val="000000"/>
                          </a:solidFill>
                          <a:effectLst/>
                          <a:uFillTx/>
                          <a:sym typeface="Intel Clear"/>
                        </a:rPr>
                        <a:t>16</a:t>
                      </a:r>
                      <a:endParaRPr lang="en-US" sz="1100" b="0" i="0" u="none" strike="noStrike" cap="none" spc="0" baseline="0" dirty="0">
                        <a:solidFill>
                          <a:srgbClr val="000000"/>
                        </a:solidFill>
                        <a:effectLst/>
                        <a:uFillTx/>
                        <a:latin typeface="+mn-lt"/>
                        <a:ea typeface="+mn-ea"/>
                        <a:cs typeface="+mn-cs"/>
                        <a:sym typeface="Intel Clear"/>
                      </a:endParaRPr>
                    </a:p>
                  </a:txBody>
                  <a:tcPr marL="9525" marR="9525" marT="9525" marB="0" anchor="b"/>
                </a:tc>
                <a:extLst>
                  <a:ext uri="{0D108BD9-81ED-4DB2-BD59-A6C34878D82A}">
                    <a16:rowId xmlns:a16="http://schemas.microsoft.com/office/drawing/2014/main" val="4121076588"/>
                  </a:ext>
                </a:extLst>
              </a:tr>
            </a:tbl>
          </a:graphicData>
        </a:graphic>
      </p:graphicFrame>
      <p:graphicFrame>
        <p:nvGraphicFramePr>
          <p:cNvPr id="19" name="Chart 18">
            <a:extLst>
              <a:ext uri="{FF2B5EF4-FFF2-40B4-BE49-F238E27FC236}">
                <a16:creationId xmlns:a16="http://schemas.microsoft.com/office/drawing/2014/main" id="{2DB9CDB1-F33E-4DDA-8522-3AE45C4D800C}"/>
              </a:ext>
            </a:extLst>
          </p:cNvPr>
          <p:cNvGraphicFramePr>
            <a:graphicFrameLocks/>
          </p:cNvGraphicFramePr>
          <p:nvPr>
            <p:extLst>
              <p:ext uri="{D42A27DB-BD31-4B8C-83A1-F6EECF244321}">
                <p14:modId xmlns:p14="http://schemas.microsoft.com/office/powerpoint/2010/main" val="4277501952"/>
              </p:ext>
            </p:extLst>
          </p:nvPr>
        </p:nvGraphicFramePr>
        <p:xfrm>
          <a:off x="7137646" y="411163"/>
          <a:ext cx="3622089" cy="236754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A11B1D5D-4CD3-4709-B7FE-88C4A2F0FFC6}"/>
              </a:ext>
            </a:extLst>
          </p:cNvPr>
          <p:cNvGraphicFramePr>
            <a:graphicFrameLocks/>
          </p:cNvGraphicFramePr>
          <p:nvPr>
            <p:extLst>
              <p:ext uri="{D42A27DB-BD31-4B8C-83A1-F6EECF244321}">
                <p14:modId xmlns:p14="http://schemas.microsoft.com/office/powerpoint/2010/main" val="1081282085"/>
              </p:ext>
            </p:extLst>
          </p:nvPr>
        </p:nvGraphicFramePr>
        <p:xfrm>
          <a:off x="6911266" y="2918615"/>
          <a:ext cx="4256844" cy="3212947"/>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1F0C2D9C-F90C-4779-B68E-1ADED11150CF}"/>
              </a:ext>
            </a:extLst>
          </p:cNvPr>
          <p:cNvSpPr txBox="1"/>
          <p:nvPr/>
        </p:nvSpPr>
        <p:spPr>
          <a:xfrm>
            <a:off x="453029" y="5667378"/>
            <a:ext cx="6944200" cy="1107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600"/>
              </a:spcBef>
              <a:spcAft>
                <a:spcPts val="0"/>
              </a:spcAft>
              <a:buClrTx/>
              <a:buSzTx/>
              <a:buFontTx/>
              <a:buNone/>
              <a:tabLst/>
            </a:pPr>
            <a:r>
              <a:rPr lang="en-US" sz="900" dirty="0"/>
              <a:t>Ref : 20ww52.2_ICX_DDR_PnP_REPORT.pptx</a:t>
            </a:r>
          </a:p>
          <a:p>
            <a:pPr>
              <a:lnSpc>
                <a:spcPct val="100000"/>
              </a:lnSpc>
              <a:spcBef>
                <a:spcPts val="600"/>
              </a:spcBef>
            </a:pPr>
            <a:r>
              <a:rPr lang="en-US" sz="900" dirty="0">
                <a:sym typeface="Intel Clear"/>
              </a:rPr>
              <a:t>         </a:t>
            </a:r>
            <a:r>
              <a:rPr lang="en-US" sz="900" dirty="0">
                <a:sym typeface="Intel Clear"/>
                <a:hlinkClick r:id="rId4">
                  <a:extLst>
                    <a:ext uri="{A12FA001-AC4F-418D-AE19-62706E023703}">
                      <ahyp:hlinkClr xmlns:ahyp="http://schemas.microsoft.com/office/drawing/2018/hyperlinkcolor" val="tx"/>
                    </a:ext>
                  </a:extLst>
                </a:hlinkClick>
              </a:rPr>
              <a:t>https://sharepoint.amr.ith.intel.com/sites/server/</a:t>
            </a:r>
            <a:r>
              <a:rPr lang="en-US" sz="900" dirty="0">
                <a:sym typeface="Intel Clear"/>
              </a:rPr>
              <a:t>  </a:t>
            </a:r>
            <a:r>
              <a:rPr lang="en-US" sz="900" dirty="0" err="1">
                <a:sym typeface="Intel Clear"/>
              </a:rPr>
              <a:t>goto</a:t>
            </a:r>
            <a:r>
              <a:rPr lang="en-US" sz="900" dirty="0">
                <a:sym typeface="Intel Clear"/>
              </a:rPr>
              <a:t>/SPR Architecture</a:t>
            </a:r>
          </a:p>
          <a:p>
            <a:pPr>
              <a:lnSpc>
                <a:spcPct val="100000"/>
              </a:lnSpc>
              <a:spcBef>
                <a:spcPts val="600"/>
              </a:spcBef>
            </a:pPr>
            <a:r>
              <a:rPr lang="en-US" sz="900" dirty="0">
                <a:sym typeface="Intel Clear"/>
              </a:rPr>
              <a:t>         EGS_Platform_Validation_Integration_Wave2_PnP_Update_WW17.pdf</a:t>
            </a:r>
          </a:p>
          <a:p>
            <a:pPr>
              <a:lnSpc>
                <a:spcPct val="100000"/>
              </a:lnSpc>
              <a:spcBef>
                <a:spcPts val="600"/>
              </a:spcBef>
            </a:pPr>
            <a:r>
              <a:rPr lang="en-US" sz="900" dirty="0">
                <a:sym typeface="Intel Clear"/>
              </a:rPr>
              <a:t> </a:t>
            </a:r>
            <a:endParaRPr kumimoji="0" lang="en-US" sz="1600" b="0" i="0" u="none" strike="noStrike" cap="none" spc="0" normalizeH="0" baseline="0" dirty="0">
              <a:ln>
                <a:noFill/>
              </a:ln>
              <a:solidFill>
                <a:schemeClr val="tx2"/>
              </a:solidFill>
              <a:effectLst/>
              <a:uFillTx/>
              <a:latin typeface="+mj-lt"/>
              <a:ea typeface="+mn-ea"/>
              <a:cs typeface="+mn-cs"/>
              <a:sym typeface="Helvetica Neue"/>
            </a:endParaRPr>
          </a:p>
          <a:p>
            <a:pPr marL="0" marR="0" indent="0" algn="l" defTabSz="2438338"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chemeClr val="tx2"/>
                </a:solidFill>
                <a:effectLst/>
                <a:uFillTx/>
                <a:latin typeface="+mj-lt"/>
                <a:ea typeface="+mn-ea"/>
                <a:cs typeface="+mn-cs"/>
                <a:sym typeface="Helvetica Neue"/>
              </a:rPr>
              <a:t> </a:t>
            </a:r>
          </a:p>
        </p:txBody>
      </p:sp>
    </p:spTree>
    <p:extLst>
      <p:ext uri="{BB962C8B-B14F-4D97-AF65-F5344CB8AC3E}">
        <p14:creationId xmlns:p14="http://schemas.microsoft.com/office/powerpoint/2010/main" val="248025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C6DB0519-ECF1-42B1-9FC1-C72D389E2988}"/>
              </a:ext>
            </a:extLst>
          </p:cNvPr>
          <p:cNvSpPr txBox="1">
            <a:spLocks/>
          </p:cNvSpPr>
          <p:nvPr/>
        </p:nvSpPr>
        <p:spPr>
          <a:xfrm>
            <a:off x="11712486" y="6451194"/>
            <a:ext cx="714540" cy="324180"/>
          </a:xfrm>
          <a:prstGeom prst="rect">
            <a:avLst/>
          </a:prstGeom>
        </p:spPr>
        <p:txBody>
          <a:bodyPr lIns="91440" tIns="45720" rIns="91440" bIns="45720" anchor="t"/>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9pPr>
          </a:lstStyle>
          <a:p>
            <a:pPr marL="0" marR="0" lvl="0" indent="0" algn="l" defTabSz="1219169" rtl="0" eaLnBrk="1" fontAlgn="auto" latinLnBrk="0" hangingPunct="0">
              <a:lnSpc>
                <a:spcPct val="90000"/>
              </a:lnSpc>
              <a:spcBef>
                <a:spcPts val="2250"/>
              </a:spcBef>
              <a:spcAft>
                <a:spcPts val="0"/>
              </a:spcAft>
              <a:buClrTx/>
              <a:buSzTx/>
              <a:buFontTx/>
              <a:buNone/>
              <a:tabLst/>
              <a:defRPr/>
            </a:pPr>
            <a:fld id="{EE2556C5-CE8C-6547-B838-EA80C61A4AF7}" type="slidenum">
              <a:rPr kumimoji="0" lang="en-US" sz="1400" b="0" i="0" u="none" strike="noStrike" kern="0" cap="none" spc="0" normalizeH="0" baseline="0" noProof="0" dirty="0" smtClean="0">
                <a:ln>
                  <a:noFill/>
                </a:ln>
                <a:solidFill>
                  <a:srgbClr val="000000"/>
                </a:solidFill>
                <a:effectLst/>
                <a:uLnTx/>
                <a:uFillTx/>
                <a:latin typeface="Intel Clear"/>
                <a:cs typeface="Intel Clear"/>
                <a:sym typeface="Helvetica Neue"/>
              </a:rPr>
              <a:pPr marL="0" marR="0" lvl="0" indent="0" algn="l" defTabSz="1219169" rtl="0" eaLnBrk="1" fontAlgn="auto" latinLnBrk="0" hangingPunct="0">
                <a:lnSpc>
                  <a:spcPct val="90000"/>
                </a:lnSpc>
                <a:spcBef>
                  <a:spcPts val="2250"/>
                </a:spcBef>
                <a:spcAft>
                  <a:spcPts val="0"/>
                </a:spcAft>
                <a:buClrTx/>
                <a:buSzTx/>
                <a:buFontTx/>
                <a:buNone/>
                <a:tabLst/>
                <a:defRPr/>
              </a:pPr>
              <a:t>11</a:t>
            </a:fld>
            <a:endParaRPr kumimoji="0" lang="en-US" sz="1400" b="0" i="0" u="none" strike="noStrike" kern="0" cap="none" spc="0" normalizeH="0" baseline="0" noProof="0">
              <a:ln>
                <a:noFill/>
              </a:ln>
              <a:solidFill>
                <a:srgbClr val="000000"/>
              </a:solidFill>
              <a:effectLst/>
              <a:uLnTx/>
              <a:uFillTx/>
              <a:latin typeface="Intel Clear"/>
              <a:cs typeface="Intel Clear"/>
              <a:sym typeface="Helvetica Neue"/>
            </a:endParaRPr>
          </a:p>
        </p:txBody>
      </p:sp>
      <p:sp>
        <p:nvSpPr>
          <p:cNvPr id="13" name="Slide Number Placeholder 4">
            <a:extLst>
              <a:ext uri="{FF2B5EF4-FFF2-40B4-BE49-F238E27FC236}">
                <a16:creationId xmlns:a16="http://schemas.microsoft.com/office/drawing/2014/main" id="{54D510E2-1BD8-483B-AB00-692275619AB5}"/>
              </a:ext>
            </a:extLst>
          </p:cNvPr>
          <p:cNvSpPr txBox="1">
            <a:spLocks/>
          </p:cNvSpPr>
          <p:nvPr/>
        </p:nvSpPr>
        <p:spPr>
          <a:xfrm>
            <a:off x="11712486" y="6451194"/>
            <a:ext cx="714540" cy="324180"/>
          </a:xfrm>
          <a:prstGeom prst="rect">
            <a:avLst/>
          </a:prstGeom>
        </p:spPr>
        <p:txBody>
          <a:bodyPr lIns="91440" tIns="45720" rIns="91440" bIns="45720" anchor="t"/>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9pPr>
          </a:lstStyle>
          <a:p>
            <a:fld id="{EE2556C5-CE8C-6547-B838-EA80C61A4AF7}" type="slidenum">
              <a:rPr lang="en-US" sz="1400" dirty="0" smtClean="0">
                <a:solidFill>
                  <a:schemeClr val="bg1"/>
                </a:solidFill>
                <a:latin typeface="Intel Clear"/>
                <a:cs typeface="Intel Clear"/>
              </a:rPr>
              <a:pPr/>
              <a:t>11</a:t>
            </a:fld>
            <a:endParaRPr lang="en-US" sz="1400">
              <a:solidFill>
                <a:schemeClr val="bg1"/>
              </a:solidFill>
              <a:latin typeface="Intel Clear"/>
              <a:cs typeface="Intel Clear"/>
            </a:endParaRPr>
          </a:p>
        </p:txBody>
      </p:sp>
      <p:sp>
        <p:nvSpPr>
          <p:cNvPr id="14" name="Title 1">
            <a:extLst>
              <a:ext uri="{FF2B5EF4-FFF2-40B4-BE49-F238E27FC236}">
                <a16:creationId xmlns:a16="http://schemas.microsoft.com/office/drawing/2014/main" id="{2383A77D-697E-4D6E-8A4A-F41DB9DC2CFA}"/>
              </a:ext>
            </a:extLst>
          </p:cNvPr>
          <p:cNvSpPr>
            <a:spLocks noGrp="1"/>
          </p:cNvSpPr>
          <p:nvPr>
            <p:ph type="title"/>
          </p:nvPr>
        </p:nvSpPr>
        <p:spPr>
          <a:xfrm>
            <a:off x="257454" y="171260"/>
            <a:ext cx="10972800" cy="1158875"/>
          </a:xfrm>
        </p:spPr>
        <p:txBody>
          <a:bodyPr/>
          <a:lstStyle/>
          <a:p>
            <a:r>
              <a:rPr lang="en-US" sz="2400" dirty="0"/>
              <a:t>Bandwidth Comparison</a:t>
            </a:r>
            <a:endParaRPr lang="en-US" sz="3600" dirty="0"/>
          </a:p>
        </p:txBody>
      </p:sp>
      <p:sp>
        <p:nvSpPr>
          <p:cNvPr id="15" name="Content Placeholder 2">
            <a:extLst>
              <a:ext uri="{FF2B5EF4-FFF2-40B4-BE49-F238E27FC236}">
                <a16:creationId xmlns:a16="http://schemas.microsoft.com/office/drawing/2014/main" id="{37F18B7A-CD58-4678-AC78-C3FEE5147009}"/>
              </a:ext>
            </a:extLst>
          </p:cNvPr>
          <p:cNvSpPr txBox="1">
            <a:spLocks/>
          </p:cNvSpPr>
          <p:nvPr/>
        </p:nvSpPr>
        <p:spPr>
          <a:xfrm>
            <a:off x="427021" y="557799"/>
            <a:ext cx="11337958" cy="6929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oAutofit/>
          </a:bodyPr>
          <a:lstStyle>
            <a:lvl1pPr marL="228600" marR="0" indent="-228600" algn="l" defTabSz="609600" eaLnBrk="1" latinLnBrk="0" hangingPunct="1">
              <a:lnSpc>
                <a:spcPct val="100000"/>
              </a:lnSpc>
              <a:spcBef>
                <a:spcPts val="1200"/>
              </a:spcBef>
              <a:spcAft>
                <a:spcPts val="0"/>
              </a:spcAft>
              <a:buClrTx/>
              <a:buSzTx/>
              <a:buFont typeface="Wingdings" pitchFamily="2" charset="2"/>
              <a:buChar char="§"/>
              <a:tabLst/>
              <a:defRPr sz="2800" b="0" i="0" u="none" strike="noStrike" cap="none" spc="0" baseline="0">
                <a:solidFill>
                  <a:srgbClr val="0071C5"/>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431800" marR="0" indent="-203200"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tx1"/>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2pPr>
            <a:lvl3pPr marL="686594" marR="0" indent="-197644"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tx1"/>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3pPr>
            <a:lvl4pPr marL="9199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tx1"/>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4pPr>
            <a:lvl5pPr marL="11485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tx1"/>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5pPr>
            <a:lvl6pPr marL="0" marR="0" indent="5715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6pPr>
            <a:lvl7pPr marL="0" marR="0" indent="6858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7pPr>
            <a:lvl8pPr marL="0" marR="0" indent="8001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8pPr>
            <a:lvl9pPr marL="0" marR="0" indent="9144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9pPr>
          </a:lstStyle>
          <a:p>
            <a:pPr>
              <a:lnSpc>
                <a:spcPts val="500"/>
              </a:lnSpc>
            </a:pPr>
            <a:endParaRPr lang="en-US" altLang="zh-CN" sz="1200" b="1" dirty="0"/>
          </a:p>
          <a:p>
            <a:pPr>
              <a:lnSpc>
                <a:spcPts val="500"/>
              </a:lnSpc>
            </a:pPr>
            <a:r>
              <a:rPr lang="en-US" altLang="zh-CN" sz="1200" b="1" dirty="0"/>
              <a:t>Bandwidth measurement --  All cores generate threads to measure bandwidth.  Specify read to write ratio for bandwidth thread.</a:t>
            </a:r>
          </a:p>
          <a:p>
            <a:pPr>
              <a:lnSpc>
                <a:spcPts val="500"/>
              </a:lnSpc>
            </a:pPr>
            <a:r>
              <a:rPr lang="en-US" altLang="zh-CN" sz="1200" b="1" dirty="0" err="1"/>
              <a:t>cmd</a:t>
            </a:r>
            <a:r>
              <a:rPr lang="en-US" altLang="zh-CN" sz="1200" b="1" dirty="0"/>
              <a:t> :   </a:t>
            </a:r>
            <a:r>
              <a:rPr lang="en-US" sz="1200" b="1" dirty="0"/>
              <a:t>./</a:t>
            </a:r>
            <a:r>
              <a:rPr lang="en-US" sz="1200" b="1" dirty="0" err="1"/>
              <a:t>mlc</a:t>
            </a:r>
            <a:r>
              <a:rPr lang="en-US" sz="1200" b="1" dirty="0"/>
              <a:t> --</a:t>
            </a:r>
            <a:r>
              <a:rPr lang="en-US" sz="1200" b="1" dirty="0" err="1"/>
              <a:t>loaded_latency</a:t>
            </a:r>
            <a:r>
              <a:rPr lang="en-US" sz="1200" b="1" dirty="0"/>
              <a:t> -d0 -T -X -K1 -W3   (3R1W)</a:t>
            </a:r>
          </a:p>
        </p:txBody>
      </p:sp>
      <p:graphicFrame>
        <p:nvGraphicFramePr>
          <p:cNvPr id="6" name="Table 5">
            <a:extLst>
              <a:ext uri="{FF2B5EF4-FFF2-40B4-BE49-F238E27FC236}">
                <a16:creationId xmlns:a16="http://schemas.microsoft.com/office/drawing/2014/main" id="{75E19285-E474-4966-AF44-81EC3221F032}"/>
              </a:ext>
            </a:extLst>
          </p:cNvPr>
          <p:cNvGraphicFramePr>
            <a:graphicFrameLocks noGrp="1"/>
          </p:cNvGraphicFramePr>
          <p:nvPr>
            <p:extLst>
              <p:ext uri="{D42A27DB-BD31-4B8C-83A1-F6EECF244321}">
                <p14:modId xmlns:p14="http://schemas.microsoft.com/office/powerpoint/2010/main" val="1456012856"/>
              </p:ext>
            </p:extLst>
          </p:nvPr>
        </p:nvGraphicFramePr>
        <p:xfrm>
          <a:off x="427021" y="1405101"/>
          <a:ext cx="5160746" cy="1387040"/>
        </p:xfrm>
        <a:graphic>
          <a:graphicData uri="http://schemas.openxmlformats.org/drawingml/2006/table">
            <a:tbl>
              <a:tblPr>
                <a:tableStyleId>{33BA23B1-9221-436E-865A-0063620EA4FD}</a:tableStyleId>
              </a:tblPr>
              <a:tblGrid>
                <a:gridCol w="817498">
                  <a:extLst>
                    <a:ext uri="{9D8B030D-6E8A-4147-A177-3AD203B41FA5}">
                      <a16:colId xmlns:a16="http://schemas.microsoft.com/office/drawing/2014/main" val="1424660603"/>
                    </a:ext>
                  </a:extLst>
                </a:gridCol>
                <a:gridCol w="1020485">
                  <a:extLst>
                    <a:ext uri="{9D8B030D-6E8A-4147-A177-3AD203B41FA5}">
                      <a16:colId xmlns:a16="http://schemas.microsoft.com/office/drawing/2014/main" val="1734561057"/>
                    </a:ext>
                  </a:extLst>
                </a:gridCol>
                <a:gridCol w="1126266">
                  <a:extLst>
                    <a:ext uri="{9D8B030D-6E8A-4147-A177-3AD203B41FA5}">
                      <a16:colId xmlns:a16="http://schemas.microsoft.com/office/drawing/2014/main" val="1673215397"/>
                    </a:ext>
                  </a:extLst>
                </a:gridCol>
                <a:gridCol w="1086542">
                  <a:extLst>
                    <a:ext uri="{9D8B030D-6E8A-4147-A177-3AD203B41FA5}">
                      <a16:colId xmlns:a16="http://schemas.microsoft.com/office/drawing/2014/main" val="798147282"/>
                    </a:ext>
                  </a:extLst>
                </a:gridCol>
                <a:gridCol w="1109955">
                  <a:extLst>
                    <a:ext uri="{9D8B030D-6E8A-4147-A177-3AD203B41FA5}">
                      <a16:colId xmlns:a16="http://schemas.microsoft.com/office/drawing/2014/main" val="2475803710"/>
                    </a:ext>
                  </a:extLst>
                </a:gridCol>
              </a:tblGrid>
              <a:tr h="166011">
                <a:tc rowSpan="2">
                  <a:txBody>
                    <a:bodyPr/>
                    <a:lstStyle/>
                    <a:p>
                      <a:pPr marL="0" marR="0" lvl="0" indent="0" algn="ctr" defTabSz="609600" eaLnBrk="1" fontAlgn="b" latinLnBrk="0" hangingPunct="1">
                        <a:lnSpc>
                          <a:spcPct val="100000"/>
                        </a:lnSpc>
                        <a:spcBef>
                          <a:spcPts val="0"/>
                        </a:spcBef>
                        <a:spcAft>
                          <a:spcPts val="0"/>
                        </a:spcAft>
                        <a:buClrTx/>
                        <a:buSzTx/>
                        <a:buFontTx/>
                        <a:buNone/>
                        <a:tabLst/>
                        <a:defRPr/>
                      </a:pPr>
                      <a:r>
                        <a:rPr lang="en-US" sz="900" u="none" strike="noStrike" dirty="0">
                          <a:effectLst/>
                        </a:rPr>
                        <a:t>b/w  (MB/s)</a:t>
                      </a:r>
                      <a:endParaRPr lang="en-US" sz="900" b="0" i="0" u="none" strike="noStrike" dirty="0">
                        <a:solidFill>
                          <a:srgbClr val="000000"/>
                        </a:solidFill>
                        <a:effectLst/>
                        <a:latin typeface="Calibri" panose="020F0502020204030204" pitchFamily="34" charset="0"/>
                      </a:endParaRPr>
                    </a:p>
                  </a:txBody>
                  <a:tcPr marL="9525" marR="9525" marT="9525" marB="0" anchor="b">
                    <a:solidFill>
                      <a:schemeClr val="bg2">
                        <a:lumMod val="20000"/>
                        <a:lumOff val="80000"/>
                      </a:schemeClr>
                    </a:solidFill>
                  </a:tcPr>
                </a:tc>
                <a:tc gridSpan="2">
                  <a:txBody>
                    <a:bodyPr/>
                    <a:lstStyle/>
                    <a:p>
                      <a:pPr algn="ctr" fontAlgn="b"/>
                      <a:r>
                        <a:rPr lang="en-US" sz="1100" u="none" strike="noStrike" dirty="0">
                          <a:effectLst/>
                        </a:rPr>
                        <a:t>ICX(2s-76c76t)</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bg2">
                        <a:lumMod val="20000"/>
                        <a:lumOff val="80000"/>
                      </a:schemeClr>
                    </a:solidFill>
                  </a:tcPr>
                </a:tc>
                <a:tc hMerge="1">
                  <a:txBody>
                    <a:bodyPr/>
                    <a:lstStyle/>
                    <a:p>
                      <a:pPr algn="ctr" fontAlgn="b"/>
                      <a:r>
                        <a:rPr lang="en-US" sz="1100" b="0" i="0" u="none" strike="noStrike" dirty="0">
                          <a:solidFill>
                            <a:srgbClr val="000000"/>
                          </a:solidFill>
                          <a:effectLst/>
                          <a:latin typeface="Calibri" panose="020F0502020204030204" pitchFamily="34" charset="0"/>
                        </a:rPr>
                        <a:t>HCC 24C</a:t>
                      </a:r>
                    </a:p>
                  </a:txBody>
                  <a:tcPr marL="9525" marR="9525" marT="9525" marB="0" anchor="b"/>
                </a:tc>
                <a:tc gridSpan="2">
                  <a:txBody>
                    <a:bodyPr/>
                    <a:lstStyle/>
                    <a:p>
                      <a:pPr algn="ctr" fontAlgn="b"/>
                      <a:r>
                        <a:rPr lang="en-US" sz="1100" u="none" strike="noStrike" dirty="0">
                          <a:effectLst/>
                        </a:rPr>
                        <a:t>SPR(2s-120c120t)</a:t>
                      </a:r>
                    </a:p>
                  </a:txBody>
                  <a:tcPr marL="9525" marR="9525" marT="9525" marB="0" anchor="b">
                    <a:solidFill>
                      <a:schemeClr val="bg2">
                        <a:lumMod val="20000"/>
                        <a:lumOff val="80000"/>
                      </a:schemeClr>
                    </a:solidFill>
                  </a:tcPr>
                </a:tc>
                <a:tc hMerge="1">
                  <a:txBody>
                    <a:bodyPr/>
                    <a:lstStyle/>
                    <a:p>
                      <a:pPr marL="0" marR="0" lvl="0" indent="0" algn="ctr" defTabSz="60960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Target</a:t>
                      </a:r>
                    </a:p>
                  </a:txBody>
                  <a:tcPr marL="9525" marR="9525" marT="9525" marB="0" anchor="b"/>
                </a:tc>
                <a:extLst>
                  <a:ext uri="{0D108BD9-81ED-4DB2-BD59-A6C34878D82A}">
                    <a16:rowId xmlns:a16="http://schemas.microsoft.com/office/drawing/2014/main" val="282569919"/>
                  </a:ext>
                </a:extLst>
              </a:tr>
              <a:tr h="166011">
                <a:tc vMerge="1">
                  <a:txBody>
                    <a:bodyPr/>
                    <a:lstStyle/>
                    <a:p>
                      <a:endParaRPr lang="en-US"/>
                    </a:p>
                  </a:txBody>
                  <a:tcPr/>
                </a:tc>
                <a:tc>
                  <a:txBody>
                    <a:bodyPr/>
                    <a:lstStyle/>
                    <a:p>
                      <a:pPr algn="ctr" fontAlgn="b"/>
                      <a:r>
                        <a:rPr lang="en-US" sz="1100" u="none" strike="noStrike" dirty="0" err="1">
                          <a:effectLst/>
                        </a:rPr>
                        <a:t>Meas</a:t>
                      </a:r>
                      <a:endParaRPr lang="en-US" sz="1100" u="none" strike="noStrike" dirty="0">
                        <a:effectLst/>
                      </a:endParaRPr>
                    </a:p>
                  </a:txBody>
                  <a:tcPr marL="9525" marR="9525" marT="9525" marB="0" anchor="b">
                    <a:solidFill>
                      <a:schemeClr val="bg2">
                        <a:lumMod val="20000"/>
                        <a:lumOff val="8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Ref: HCC 24</a:t>
                      </a:r>
                      <a:r>
                        <a:rPr lang="en-US" altLang="zh-CN" sz="1100" b="0" i="0" u="none" strike="noStrike" dirty="0">
                          <a:solidFill>
                            <a:srgbClr val="000000"/>
                          </a:solidFill>
                          <a:effectLst/>
                          <a:latin typeface="Calibri" panose="020F0502020204030204" pitchFamily="34" charset="0"/>
                        </a:rPr>
                        <a:t>cTarget</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bg2">
                        <a:lumMod val="20000"/>
                        <a:lumOff val="80000"/>
                      </a:schemeClr>
                    </a:solidFill>
                  </a:tcPr>
                </a:tc>
                <a:tc>
                  <a:txBody>
                    <a:bodyPr/>
                    <a:lstStyle/>
                    <a:p>
                      <a:pPr algn="ctr" fontAlgn="b"/>
                      <a:r>
                        <a:rPr lang="en-US" sz="1100" u="none" strike="noStrike" dirty="0" err="1">
                          <a:effectLst/>
                        </a:rPr>
                        <a:t>Meas</a:t>
                      </a:r>
                      <a:endParaRPr lang="en-US" sz="1100" u="none" strike="noStrike" dirty="0">
                        <a:effectLst/>
                      </a:endParaRPr>
                    </a:p>
                  </a:txBody>
                  <a:tcPr marL="9525" marR="9525" marT="9525" marB="0" anchor="b">
                    <a:solidFill>
                      <a:schemeClr val="bg2">
                        <a:lumMod val="20000"/>
                        <a:lumOff val="80000"/>
                      </a:schemeClr>
                    </a:solidFill>
                  </a:tcPr>
                </a:tc>
                <a:tc>
                  <a:txBody>
                    <a:bodyPr/>
                    <a:lstStyle/>
                    <a:p>
                      <a:pPr marL="0" marR="0" lvl="0" indent="0" algn="ctr" defTabSz="60960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Ref: Target</a:t>
                      </a:r>
                    </a:p>
                  </a:txBody>
                  <a:tcPr marL="9525" marR="9525" marT="9525" marB="0" anchor="b">
                    <a:solidFill>
                      <a:schemeClr val="bg2">
                        <a:lumMod val="20000"/>
                        <a:lumOff val="80000"/>
                      </a:schemeClr>
                    </a:solidFill>
                  </a:tcPr>
                </a:tc>
                <a:extLst>
                  <a:ext uri="{0D108BD9-81ED-4DB2-BD59-A6C34878D82A}">
                    <a16:rowId xmlns:a16="http://schemas.microsoft.com/office/drawing/2014/main" val="1016987159"/>
                  </a:ext>
                </a:extLst>
              </a:tr>
              <a:tr h="246305">
                <a:tc>
                  <a:txBody>
                    <a:bodyPr/>
                    <a:lstStyle/>
                    <a:p>
                      <a:pPr algn="ctr" fontAlgn="b"/>
                      <a:r>
                        <a:rPr lang="en-US" sz="1100" u="none" strike="noStrike" dirty="0">
                          <a:effectLst/>
                        </a:rPr>
                        <a:t>100R</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i="0" u="none" strike="noStrike" cap="none" spc="0" baseline="0" dirty="0">
                          <a:solidFill>
                            <a:srgbClr val="000000"/>
                          </a:solidFill>
                          <a:effectLst/>
                          <a:uFillTx/>
                          <a:latin typeface="+mn-lt"/>
                          <a:ea typeface="+mn-ea"/>
                          <a:cs typeface="+mn-cs"/>
                          <a:sym typeface="Intel Clear"/>
                        </a:rPr>
                        <a:t>322,145.5</a:t>
                      </a:r>
                    </a:p>
                  </a:txBody>
                  <a:tcPr marL="9525" marR="9525" marT="9525" marB="0" anchor="b"/>
                </a:tc>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i="0" u="none" strike="noStrike" cap="none" spc="0" baseline="0" dirty="0">
                          <a:solidFill>
                            <a:srgbClr val="000000"/>
                          </a:solidFill>
                          <a:effectLst/>
                          <a:uFillTx/>
                          <a:latin typeface="+mn-lt"/>
                          <a:ea typeface="+mn-ea"/>
                          <a:cs typeface="+mn-cs"/>
                          <a:sym typeface="Intel Clear"/>
                        </a:rPr>
                        <a:t>348,</a:t>
                      </a:r>
                      <a:r>
                        <a:rPr lang="en-US" altLang="zh-CN" sz="1100" b="0" i="0" u="none" strike="noStrike" cap="none" spc="0" baseline="0" dirty="0">
                          <a:solidFill>
                            <a:srgbClr val="000000"/>
                          </a:solidFill>
                          <a:effectLst/>
                          <a:uFillTx/>
                          <a:latin typeface="+mn-lt"/>
                          <a:ea typeface="+mn-ea"/>
                          <a:cs typeface="+mn-cs"/>
                          <a:sym typeface="Intel Clear"/>
                        </a:rPr>
                        <a:t>600.0</a:t>
                      </a:r>
                      <a:endParaRPr lang="en-US" sz="1100" b="0" i="0" u="none" strike="noStrike" cap="none" spc="0" baseline="0" dirty="0">
                        <a:solidFill>
                          <a:srgbClr val="000000"/>
                        </a:solidFill>
                        <a:effectLst/>
                        <a:uFillTx/>
                        <a:latin typeface="+mn-lt"/>
                        <a:ea typeface="+mn-ea"/>
                        <a:cs typeface="+mn-cs"/>
                        <a:sym typeface="Intel Clear"/>
                      </a:endParaRPr>
                    </a:p>
                  </a:txBody>
                  <a:tcPr marL="9525" marR="9525" marT="9525" marB="0" anchor="b"/>
                </a:tc>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i="0" u="none" strike="noStrike" cap="none" spc="0" baseline="0" dirty="0">
                          <a:solidFill>
                            <a:srgbClr val="000000"/>
                          </a:solidFill>
                          <a:effectLst/>
                          <a:uFillTx/>
                          <a:latin typeface="+mn-lt"/>
                          <a:ea typeface="+mn-ea"/>
                          <a:cs typeface="+mn-cs"/>
                          <a:sym typeface="Intel Clear"/>
                        </a:rPr>
                        <a:t>533,692.2</a:t>
                      </a:r>
                    </a:p>
                  </a:txBody>
                  <a:tcPr marL="9525" marR="9525" marT="9525" marB="0" anchor="b"/>
                </a:tc>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i="0" u="none" strike="noStrike" cap="none" spc="0" baseline="0" dirty="0">
                          <a:solidFill>
                            <a:srgbClr val="000000"/>
                          </a:solidFill>
                          <a:effectLst/>
                          <a:uFillTx/>
                          <a:latin typeface="+mn-lt"/>
                          <a:ea typeface="+mn-ea"/>
                          <a:cs typeface="+mn-cs"/>
                          <a:sym typeface="Intel Clear"/>
                        </a:rPr>
                        <a:t>540,910.0</a:t>
                      </a:r>
                    </a:p>
                  </a:txBody>
                  <a:tcPr marL="9525" marR="9525" marT="9525" marB="0" anchor="b"/>
                </a:tc>
                <a:extLst>
                  <a:ext uri="{0D108BD9-81ED-4DB2-BD59-A6C34878D82A}">
                    <a16:rowId xmlns:a16="http://schemas.microsoft.com/office/drawing/2014/main" val="154898184"/>
                  </a:ext>
                </a:extLst>
              </a:tr>
              <a:tr h="246305">
                <a:tc>
                  <a:txBody>
                    <a:bodyPr/>
                    <a:lstStyle/>
                    <a:p>
                      <a:pPr algn="ctr" fontAlgn="b"/>
                      <a:r>
                        <a:rPr lang="en-US" sz="1100" u="none" strike="noStrike">
                          <a:effectLst/>
                        </a:rPr>
                        <a:t>3R1W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i="0" u="none" strike="noStrike" cap="none" spc="0" baseline="0" dirty="0">
                          <a:solidFill>
                            <a:srgbClr val="000000"/>
                          </a:solidFill>
                          <a:effectLst/>
                          <a:uFillTx/>
                          <a:latin typeface="+mn-lt"/>
                          <a:ea typeface="+mn-ea"/>
                          <a:cs typeface="+mn-cs"/>
                          <a:sym typeface="Intel Clear"/>
                        </a:rPr>
                        <a:t>284,495.1</a:t>
                      </a:r>
                    </a:p>
                  </a:txBody>
                  <a:tcPr marL="9525" marR="9525" marT="9525" marB="0" anchor="b"/>
                </a:tc>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i="0" u="none" strike="noStrike" cap="none" spc="0" baseline="0" dirty="0">
                          <a:solidFill>
                            <a:srgbClr val="000000"/>
                          </a:solidFill>
                          <a:effectLst/>
                          <a:uFillTx/>
                          <a:latin typeface="+mn-lt"/>
                          <a:ea typeface="+mn-ea"/>
                          <a:cs typeface="+mn-cs"/>
                          <a:sym typeface="Intel Clear"/>
                        </a:rPr>
                        <a:t>289,000.0</a:t>
                      </a:r>
                    </a:p>
                  </a:txBody>
                  <a:tcPr marL="9525" marR="9525" marT="9525" marB="0" anchor="b"/>
                </a:tc>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i="0" u="none" strike="noStrike" cap="none" spc="0" baseline="0" dirty="0">
                          <a:solidFill>
                            <a:srgbClr val="000000"/>
                          </a:solidFill>
                          <a:effectLst/>
                          <a:uFillTx/>
                          <a:latin typeface="+mn-lt"/>
                          <a:ea typeface="+mn-ea"/>
                          <a:cs typeface="+mn-cs"/>
                          <a:sym typeface="Intel Clear"/>
                        </a:rPr>
                        <a:t>469,356.3</a:t>
                      </a:r>
                    </a:p>
                  </a:txBody>
                  <a:tcPr marL="9525" marR="9525" marT="9525" marB="0" anchor="b"/>
                </a:tc>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i="0" u="none" strike="noStrike" cap="none" spc="0" baseline="0" dirty="0">
                          <a:solidFill>
                            <a:srgbClr val="000000"/>
                          </a:solidFill>
                          <a:effectLst/>
                          <a:uFillTx/>
                          <a:latin typeface="+mn-lt"/>
                          <a:ea typeface="+mn-ea"/>
                          <a:cs typeface="+mn-cs"/>
                          <a:sym typeface="Intel Clear"/>
                        </a:rPr>
                        <a:t>477,450.0</a:t>
                      </a:r>
                    </a:p>
                  </a:txBody>
                  <a:tcPr marL="9525" marR="9525" marT="9525" marB="0" anchor="b"/>
                </a:tc>
                <a:extLst>
                  <a:ext uri="{0D108BD9-81ED-4DB2-BD59-A6C34878D82A}">
                    <a16:rowId xmlns:a16="http://schemas.microsoft.com/office/drawing/2014/main" val="1853575636"/>
                  </a:ext>
                </a:extLst>
              </a:tr>
              <a:tr h="281481">
                <a:tc>
                  <a:txBody>
                    <a:bodyPr/>
                    <a:lstStyle/>
                    <a:p>
                      <a:pPr algn="ctr" fontAlgn="b"/>
                      <a:r>
                        <a:rPr lang="en-US" sz="1100" u="none" strike="noStrike" dirty="0">
                          <a:effectLst/>
                        </a:rPr>
                        <a:t>1R1W</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i="0" u="none" strike="noStrike" cap="none" spc="0" baseline="0" dirty="0">
                          <a:solidFill>
                            <a:srgbClr val="000000"/>
                          </a:solidFill>
                          <a:effectLst/>
                          <a:uFillTx/>
                          <a:latin typeface="+mn-lt"/>
                          <a:ea typeface="+mn-ea"/>
                          <a:cs typeface="+mn-cs"/>
                          <a:sym typeface="Intel Clear"/>
                        </a:rPr>
                        <a:t>262,793.9</a:t>
                      </a:r>
                    </a:p>
                  </a:txBody>
                  <a:tcPr marL="9525" marR="9525" marT="9525" marB="0" anchor="b"/>
                </a:tc>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i="0" u="none" strike="noStrike" cap="none" spc="0" baseline="0" dirty="0">
                          <a:solidFill>
                            <a:srgbClr val="000000"/>
                          </a:solidFill>
                          <a:effectLst/>
                          <a:uFillTx/>
                          <a:latin typeface="+mn-lt"/>
                          <a:ea typeface="+mn-ea"/>
                          <a:cs typeface="+mn-cs"/>
                          <a:sym typeface="Intel Clear"/>
                        </a:rPr>
                        <a:t>249,600.0</a:t>
                      </a:r>
                    </a:p>
                  </a:txBody>
                  <a:tcPr marL="9525" marR="9525" marT="9525" marB="0" anchor="b"/>
                </a:tc>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i="0" u="none" strike="noStrike" cap="none" spc="0" baseline="0" dirty="0">
                          <a:solidFill>
                            <a:srgbClr val="000000"/>
                          </a:solidFill>
                          <a:effectLst/>
                          <a:uFillTx/>
                          <a:latin typeface="+mn-lt"/>
                          <a:ea typeface="+mn-ea"/>
                          <a:cs typeface="+mn-cs"/>
                          <a:sym typeface="Intel Clear"/>
                        </a:rPr>
                        <a:t>439,137.4</a:t>
                      </a:r>
                    </a:p>
                  </a:txBody>
                  <a:tcPr marL="9525" marR="9525" marT="9525" marB="0" anchor="b"/>
                </a:tc>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i="0" u="none" strike="noStrike" cap="none" spc="0" baseline="0" dirty="0">
                          <a:solidFill>
                            <a:srgbClr val="000000"/>
                          </a:solidFill>
                          <a:effectLst/>
                          <a:uFillTx/>
                          <a:latin typeface="+mn-lt"/>
                          <a:ea typeface="+mn-ea"/>
                          <a:cs typeface="+mn-cs"/>
                          <a:sym typeface="Intel Clear"/>
                        </a:rPr>
                        <a:t>462,640.0</a:t>
                      </a:r>
                    </a:p>
                  </a:txBody>
                  <a:tcPr marL="9525" marR="9525" marT="9525" marB="0" anchor="b"/>
                </a:tc>
                <a:extLst>
                  <a:ext uri="{0D108BD9-81ED-4DB2-BD59-A6C34878D82A}">
                    <a16:rowId xmlns:a16="http://schemas.microsoft.com/office/drawing/2014/main" val="3936505323"/>
                  </a:ext>
                </a:extLst>
              </a:tr>
              <a:tr h="258619">
                <a:tc>
                  <a:txBody>
                    <a:bodyPr/>
                    <a:lstStyle/>
                    <a:p>
                      <a:pPr algn="ctr" fontAlgn="b"/>
                      <a:r>
                        <a:rPr lang="en-US" sz="1100" b="0" i="0" u="none" strike="noStrike" dirty="0">
                          <a:solidFill>
                            <a:srgbClr val="000000"/>
                          </a:solidFill>
                          <a:effectLst/>
                          <a:latin typeface="Calibri" panose="020F0502020204030204" pitchFamily="34" charset="0"/>
                        </a:rPr>
                        <a:t>DDR Max </a:t>
                      </a:r>
                    </a:p>
                  </a:txBody>
                  <a:tcPr marL="9525" marR="9525" marT="9525" marB="0" anchor="b">
                    <a:solidFill>
                      <a:schemeClr val="tx1">
                        <a:lumMod val="85000"/>
                      </a:schemeClr>
                    </a:solidFill>
                  </a:tcPr>
                </a:tc>
                <a:tc gridSpan="2">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i="0" u="none" strike="noStrike" cap="none" spc="0" baseline="0" dirty="0">
                          <a:solidFill>
                            <a:srgbClr val="000000"/>
                          </a:solidFill>
                          <a:effectLst/>
                          <a:uFillTx/>
                          <a:latin typeface="+mn-lt"/>
                          <a:ea typeface="+mn-ea"/>
                          <a:cs typeface="+mn-cs"/>
                          <a:sym typeface="Intel Clear"/>
                        </a:rPr>
                        <a:t>375,424.0</a:t>
                      </a:r>
                    </a:p>
                  </a:txBody>
                  <a:tcPr marL="9525" marR="9525" marT="9525" marB="0" anchor="b">
                    <a:solidFill>
                      <a:schemeClr val="tx1">
                        <a:lumMod val="85000"/>
                      </a:schemeClr>
                    </a:solidFill>
                  </a:tcPr>
                </a:tc>
                <a:tc hMerge="1">
                  <a:txBody>
                    <a:bodyPr/>
                    <a:lstStyle/>
                    <a:p>
                      <a:pPr marL="0" marR="0" indent="0" algn="ctr" defTabSz="609600" eaLnBrk="1" fontAlgn="b" latinLnBrk="0" hangingPunct="1">
                        <a:lnSpc>
                          <a:spcPct val="100000"/>
                        </a:lnSpc>
                        <a:spcBef>
                          <a:spcPts val="0"/>
                        </a:spcBef>
                        <a:spcAft>
                          <a:spcPts val="0"/>
                        </a:spcAft>
                        <a:buClrTx/>
                        <a:buSzTx/>
                        <a:buFontTx/>
                        <a:buNone/>
                        <a:tabLst/>
                      </a:pPr>
                      <a:endParaRPr lang="en-US" sz="1100" b="0" i="0" u="none" strike="noStrike" cap="none" spc="0" baseline="0" dirty="0">
                        <a:solidFill>
                          <a:srgbClr val="000000"/>
                        </a:solidFill>
                        <a:effectLst/>
                        <a:uFillTx/>
                        <a:latin typeface="+mn-lt"/>
                        <a:ea typeface="+mn-ea"/>
                        <a:cs typeface="+mn-cs"/>
                        <a:sym typeface="Intel Clear"/>
                      </a:endParaRPr>
                    </a:p>
                  </a:txBody>
                  <a:tcPr marL="9525" marR="9525" marT="9525" marB="0" anchor="b">
                    <a:solidFill>
                      <a:schemeClr val="tx1">
                        <a:lumMod val="85000"/>
                      </a:schemeClr>
                    </a:solidFill>
                  </a:tcPr>
                </a:tc>
                <a:tc gridSpan="2">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1100" b="0" i="0" u="none" strike="noStrike" cap="none" spc="0" baseline="0" dirty="0">
                          <a:solidFill>
                            <a:srgbClr val="000000"/>
                          </a:solidFill>
                          <a:effectLst/>
                          <a:uFillTx/>
                          <a:latin typeface="+mn-lt"/>
                          <a:ea typeface="+mn-ea"/>
                          <a:cs typeface="+mn-cs"/>
                          <a:sym typeface="Intel Clear"/>
                        </a:rPr>
                        <a:t>614,400.0</a:t>
                      </a:r>
                    </a:p>
                  </a:txBody>
                  <a:tcPr marL="9525" marR="9525" marT="9525" marB="0" anchor="b">
                    <a:solidFill>
                      <a:schemeClr val="tx1">
                        <a:lumMod val="85000"/>
                      </a:schemeClr>
                    </a:solidFill>
                  </a:tcPr>
                </a:tc>
                <a:tc hMerge="1">
                  <a:txBody>
                    <a:bodyPr/>
                    <a:lstStyle/>
                    <a:p>
                      <a:pPr marL="0" marR="0" indent="0" algn="ctr" defTabSz="609600" eaLnBrk="1" fontAlgn="b" latinLnBrk="0" hangingPunct="1">
                        <a:lnSpc>
                          <a:spcPct val="100000"/>
                        </a:lnSpc>
                        <a:spcBef>
                          <a:spcPts val="0"/>
                        </a:spcBef>
                        <a:spcAft>
                          <a:spcPts val="0"/>
                        </a:spcAft>
                        <a:buClrTx/>
                        <a:buSzTx/>
                        <a:buFontTx/>
                        <a:buNone/>
                        <a:tabLst/>
                      </a:pPr>
                      <a:endParaRPr lang="en-US" sz="1100" b="0" i="0" u="none" strike="noStrike" cap="none" spc="0" baseline="0" dirty="0">
                        <a:solidFill>
                          <a:srgbClr val="000000"/>
                        </a:solidFill>
                        <a:effectLst/>
                        <a:uFillTx/>
                        <a:latin typeface="+mn-lt"/>
                        <a:ea typeface="+mn-ea"/>
                        <a:cs typeface="+mn-cs"/>
                        <a:sym typeface="Intel Clear"/>
                      </a:endParaRPr>
                    </a:p>
                  </a:txBody>
                  <a:tcPr marL="9525" marR="9525" marT="9525" marB="0" anchor="b">
                    <a:solidFill>
                      <a:schemeClr val="tx1">
                        <a:lumMod val="85000"/>
                      </a:schemeClr>
                    </a:solidFill>
                  </a:tcPr>
                </a:tc>
                <a:extLst>
                  <a:ext uri="{0D108BD9-81ED-4DB2-BD59-A6C34878D82A}">
                    <a16:rowId xmlns:a16="http://schemas.microsoft.com/office/drawing/2014/main" val="3847576142"/>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7DA913D-D56E-4B04-BA1E-0BF71907A1F0}"/>
                  </a:ext>
                </a:extLst>
              </p:cNvPr>
              <p:cNvSpPr txBox="1"/>
              <p:nvPr/>
            </p:nvSpPr>
            <p:spPr>
              <a:xfrm>
                <a:off x="257454" y="3446544"/>
                <a:ext cx="5695470" cy="16515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285750" marR="0" indent="-285750" algn="l" defTabSz="2438338" rtl="0" fontAlgn="auto" latinLnBrk="0" hangingPunct="0">
                  <a:lnSpc>
                    <a:spcPct val="100000"/>
                  </a:lnSpc>
                  <a:spcBef>
                    <a:spcPts val="0"/>
                  </a:spcBef>
                  <a:spcAft>
                    <a:spcPts val="0"/>
                  </a:spcAft>
                  <a:buClrTx/>
                  <a:buSzTx/>
                  <a:buFont typeface="Arial" panose="020B0604020202020204" pitchFamily="34" charset="0"/>
                  <a:buChar char="•"/>
                  <a:tabLst/>
                </a:pPr>
                <a:r>
                  <a:rPr lang="en-US" altLang="zh-CN" sz="1400" b="1" dirty="0">
                    <a:solidFill>
                      <a:schemeClr val="accent1"/>
                    </a:solidFill>
                    <a:latin typeface="+mj-lt"/>
                    <a:ea typeface="Intel Clear Light" panose="020B0404020203020204" pitchFamily="34" charset="0"/>
                    <a:cs typeface="Intel Clear Light" panose="020B0404020203020204" pitchFamily="34" charset="0"/>
                  </a:rPr>
                  <a:t>b/w 100R &gt; 3R1W &gt;1R1W,  more writing cause lower bandwidth</a:t>
                </a:r>
              </a:p>
              <a:p>
                <a:pPr marR="0" algn="l" defTabSz="2438338" rtl="0" fontAlgn="auto" latinLnBrk="0" hangingPunct="0">
                  <a:lnSpc>
                    <a:spcPct val="100000"/>
                  </a:lnSpc>
                  <a:spcBef>
                    <a:spcPts val="0"/>
                  </a:spcBef>
                  <a:spcAft>
                    <a:spcPts val="0"/>
                  </a:spcAft>
                  <a:buClrTx/>
                  <a:buSzTx/>
                  <a:tabLst/>
                </a:pPr>
                <a:endParaRPr lang="en-US" altLang="zh-CN" sz="1400" b="1" dirty="0">
                  <a:solidFill>
                    <a:schemeClr val="accent1"/>
                  </a:solidFill>
                  <a:latin typeface="+mj-lt"/>
                  <a:ea typeface="Intel Clear Light" panose="020B0404020203020204" pitchFamily="34" charset="0"/>
                  <a:cs typeface="Intel Clear Light" panose="020B0404020203020204" pitchFamily="34" charset="0"/>
                </a:endParaRPr>
              </a:p>
              <a:p>
                <a:pPr marL="285750" indent="-285750" defTabSz="2438338">
                  <a:lnSpc>
                    <a:spcPct val="100000"/>
                  </a:lnSpc>
                  <a:spcBef>
                    <a:spcPts val="0"/>
                  </a:spcBef>
                  <a:buFont typeface="Arial" panose="020B0604020202020204" pitchFamily="34" charset="0"/>
                  <a:buChar char="•"/>
                </a:pPr>
                <a14:m>
                  <m:oMath xmlns:m="http://schemas.openxmlformats.org/officeDocument/2006/math">
                    <m:f>
                      <m:fPr>
                        <m:ctrlPr>
                          <a:rPr lang="en-US" sz="1600" b="1" i="1" smtClean="0">
                            <a:solidFill>
                              <a:schemeClr val="accent1"/>
                            </a:solidFill>
                            <a:latin typeface="Cambria Math" panose="02040503050406030204" pitchFamily="18" charset="0"/>
                            <a:ea typeface="DengXian" panose="02010600030101010101" pitchFamily="2" charset="-122"/>
                            <a:cs typeface="Times New Roman" panose="02020603050405020304" pitchFamily="18" charset="0"/>
                          </a:rPr>
                        </m:ctrlPr>
                      </m:fPr>
                      <m:num>
                        <m:r>
                          <a:rPr lang="en-US" sz="1600" b="1" i="1" smtClean="0">
                            <a:solidFill>
                              <a:schemeClr val="accent1"/>
                            </a:solidFill>
                            <a:latin typeface="Cambria Math" panose="02040503050406030204" pitchFamily="18" charset="0"/>
                            <a:ea typeface="DengXian" panose="02010600030101010101" pitchFamily="2" charset="-122"/>
                            <a:cs typeface="Times New Roman" panose="02020603050405020304" pitchFamily="18" charset="0"/>
                          </a:rPr>
                          <m:t>𝐈𝐂𝐗𝟏𝟓𝟏𝟗</m:t>
                        </m:r>
                        <m:r>
                          <a:rPr lang="en-US" sz="1600" b="1">
                            <a:solidFill>
                              <a:schemeClr val="accent1"/>
                            </a:solidFill>
                            <a:latin typeface="Cambria Math" panose="02040503050406030204" pitchFamily="18" charset="0"/>
                            <a:ea typeface="DengXian" panose="02010600030101010101" pitchFamily="2" charset="-122"/>
                            <a:cs typeface="Times New Roman" panose="02020603050405020304" pitchFamily="18" charset="0"/>
                          </a:rPr>
                          <m:t>   </m:t>
                        </m:r>
                        <m:r>
                          <a:rPr lang="en-US" sz="1600" b="1" i="1">
                            <a:solidFill>
                              <a:schemeClr val="accent1"/>
                            </a:solidFill>
                            <a:latin typeface="Cambria Math" panose="02040503050406030204" pitchFamily="18" charset="0"/>
                            <a:ea typeface="DengXian" panose="02010600030101010101" pitchFamily="2" charset="-122"/>
                            <a:cs typeface="Times New Roman" panose="02020603050405020304" pitchFamily="18" charset="0"/>
                          </a:rPr>
                          <m:t>𝐛</m:t>
                        </m:r>
                        <m:r>
                          <a:rPr lang="en-US" sz="1600" b="1">
                            <a:solidFill>
                              <a:schemeClr val="accent1"/>
                            </a:solidFill>
                            <a:latin typeface="Cambria Math" panose="02040503050406030204" pitchFamily="18" charset="0"/>
                            <a:ea typeface="DengXian" panose="02010600030101010101" pitchFamily="2" charset="-122"/>
                            <a:cs typeface="Times New Roman" panose="02020603050405020304" pitchFamily="18" charset="0"/>
                          </a:rPr>
                          <m:t>/</m:t>
                        </m:r>
                        <m:r>
                          <a:rPr lang="en-US" sz="1600" b="1" i="1">
                            <a:solidFill>
                              <a:schemeClr val="accent1"/>
                            </a:solidFill>
                            <a:latin typeface="Cambria Math" panose="02040503050406030204" pitchFamily="18" charset="0"/>
                            <a:ea typeface="DengXian" panose="02010600030101010101" pitchFamily="2" charset="-122"/>
                            <a:cs typeface="Times New Roman" panose="02020603050405020304" pitchFamily="18" charset="0"/>
                          </a:rPr>
                          <m:t>𝐰</m:t>
                        </m:r>
                      </m:num>
                      <m:den>
                        <m:r>
                          <a:rPr lang="en-US" sz="1600" b="1" i="1" smtClean="0">
                            <a:solidFill>
                              <a:schemeClr val="accent1"/>
                            </a:solidFill>
                            <a:latin typeface="Cambria Math" panose="02040503050406030204" pitchFamily="18" charset="0"/>
                            <a:ea typeface="DengXian" panose="02010600030101010101" pitchFamily="2" charset="-122"/>
                            <a:cs typeface="Times New Roman" panose="02020603050405020304" pitchFamily="18" charset="0"/>
                          </a:rPr>
                          <m:t>𝐒𝐏𝐑𝟗𝟕𝟐𝟔𝟑</m:t>
                        </m:r>
                        <m:r>
                          <a:rPr lang="en-US" sz="1600" b="1">
                            <a:solidFill>
                              <a:schemeClr val="accent1"/>
                            </a:solidFill>
                            <a:latin typeface="Cambria Math" panose="02040503050406030204" pitchFamily="18" charset="0"/>
                            <a:ea typeface="DengXian" panose="02010600030101010101" pitchFamily="2" charset="-122"/>
                            <a:cs typeface="Times New Roman" panose="02020603050405020304" pitchFamily="18" charset="0"/>
                          </a:rPr>
                          <m:t>    </m:t>
                        </m:r>
                        <m:r>
                          <a:rPr lang="en-US" sz="1600" b="1" i="1">
                            <a:solidFill>
                              <a:schemeClr val="accent1"/>
                            </a:solidFill>
                            <a:latin typeface="Cambria Math" panose="02040503050406030204" pitchFamily="18" charset="0"/>
                            <a:ea typeface="DengXian" panose="02010600030101010101" pitchFamily="2" charset="-122"/>
                            <a:cs typeface="Times New Roman" panose="02020603050405020304" pitchFamily="18" charset="0"/>
                          </a:rPr>
                          <m:t>𝐛</m:t>
                        </m:r>
                        <m:r>
                          <a:rPr lang="en-US" sz="1600" b="1">
                            <a:solidFill>
                              <a:schemeClr val="accent1"/>
                            </a:solidFill>
                            <a:latin typeface="Cambria Math" panose="02040503050406030204" pitchFamily="18" charset="0"/>
                            <a:ea typeface="DengXian" panose="02010600030101010101" pitchFamily="2" charset="-122"/>
                            <a:cs typeface="Times New Roman" panose="02020603050405020304" pitchFamily="18" charset="0"/>
                          </a:rPr>
                          <m:t>/</m:t>
                        </m:r>
                        <m:r>
                          <a:rPr lang="en-US" sz="1600" b="1" i="1">
                            <a:solidFill>
                              <a:schemeClr val="accent1"/>
                            </a:solidFill>
                            <a:latin typeface="Cambria Math" panose="02040503050406030204" pitchFamily="18" charset="0"/>
                            <a:ea typeface="DengXian" panose="02010600030101010101" pitchFamily="2" charset="-122"/>
                            <a:cs typeface="Times New Roman" panose="02020603050405020304" pitchFamily="18" charset="0"/>
                          </a:rPr>
                          <m:t>𝐰</m:t>
                        </m:r>
                      </m:den>
                    </m:f>
                  </m:oMath>
                </a14:m>
                <a:r>
                  <a:rPr lang="en-US" sz="1600" b="1" i="1" dirty="0">
                    <a:solidFill>
                      <a:schemeClr val="accent1"/>
                    </a:solidFill>
                    <a:latin typeface="+mj-lt"/>
                    <a:ea typeface="DengXian" panose="02010600030101010101" pitchFamily="2" charset="-122"/>
                    <a:cs typeface="Times New Roman" panose="02020603050405020304" pitchFamily="18" charset="0"/>
                  </a:rPr>
                  <a:t> </a:t>
                </a:r>
                <a:r>
                  <a:rPr lang="en-US" sz="1600" b="1" dirty="0">
                    <a:solidFill>
                      <a:schemeClr val="accent1"/>
                    </a:solidFill>
                    <a:latin typeface="+mj-lt"/>
                    <a:ea typeface="DengXian" panose="02010600030101010101" pitchFamily="2" charset="-122"/>
                    <a:cs typeface="Times New Roman" panose="02020603050405020304" pitchFamily="18" charset="0"/>
                  </a:rPr>
                  <a:t>≈ </a:t>
                </a:r>
                <a14:m>
                  <m:oMath xmlns:m="http://schemas.openxmlformats.org/officeDocument/2006/math">
                    <m:f>
                      <m:fPr>
                        <m:ctrlPr>
                          <a:rPr lang="en-US" sz="1600" b="1" i="1" smtClean="0">
                            <a:solidFill>
                              <a:schemeClr val="accent1"/>
                            </a:solidFill>
                            <a:latin typeface="Cambria Math" panose="02040503050406030204" pitchFamily="18" charset="0"/>
                            <a:ea typeface="DengXian" panose="02010600030101010101" pitchFamily="2" charset="-122"/>
                            <a:cs typeface="Times New Roman" panose="02020603050405020304" pitchFamily="18" charset="0"/>
                          </a:rPr>
                        </m:ctrlPr>
                      </m:fPr>
                      <m:num>
                        <m:r>
                          <a:rPr lang="en-US" sz="1600" b="1" i="0" smtClean="0">
                            <a:solidFill>
                              <a:schemeClr val="accent1"/>
                            </a:solidFill>
                            <a:latin typeface="Cambria Math" panose="02040503050406030204" pitchFamily="18" charset="0"/>
                            <a:ea typeface="DengXian" panose="02010600030101010101" pitchFamily="2" charset="-122"/>
                            <a:cs typeface="Times New Roman" panose="02020603050405020304" pitchFamily="18" charset="0"/>
                          </a:rPr>
                          <m:t>𝐈𝐂𝐗𝟏𝟓𝟏𝟗</m:t>
                        </m:r>
                        <m:r>
                          <a:rPr lang="en-US" sz="1600" b="1" i="0" smtClean="0">
                            <a:solidFill>
                              <a:schemeClr val="accent1"/>
                            </a:solidFill>
                            <a:latin typeface="Cambria Math" panose="02040503050406030204" pitchFamily="18" charset="0"/>
                            <a:ea typeface="DengXian" panose="02010600030101010101" pitchFamily="2" charset="-122"/>
                            <a:cs typeface="Times New Roman" panose="02020603050405020304" pitchFamily="18" charset="0"/>
                          </a:rPr>
                          <m:t> </m:t>
                        </m:r>
                        <m:r>
                          <a:rPr lang="en-US" sz="1600" b="1" i="0" smtClean="0">
                            <a:solidFill>
                              <a:schemeClr val="accent1"/>
                            </a:solidFill>
                            <a:latin typeface="Cambria Math" panose="02040503050406030204" pitchFamily="18" charset="0"/>
                            <a:ea typeface="DengXian" panose="02010600030101010101" pitchFamily="2" charset="-122"/>
                            <a:cs typeface="Times New Roman" panose="02020603050405020304" pitchFamily="18" charset="0"/>
                          </a:rPr>
                          <m:t>𝐃𝐃𝐑</m:t>
                        </m:r>
                        <m:r>
                          <a:rPr lang="en-US" sz="1600" b="1" i="0" smtClean="0">
                            <a:solidFill>
                              <a:schemeClr val="accent1"/>
                            </a:solidFill>
                            <a:latin typeface="Cambria Math" panose="02040503050406030204" pitchFamily="18" charset="0"/>
                            <a:ea typeface="DengXian" panose="02010600030101010101" pitchFamily="2" charset="-122"/>
                            <a:cs typeface="Times New Roman" panose="02020603050405020304" pitchFamily="18" charset="0"/>
                          </a:rPr>
                          <m:t>  </m:t>
                        </m:r>
                        <m:r>
                          <a:rPr lang="en-US" sz="1600" b="1" i="1" smtClean="0">
                            <a:solidFill>
                              <a:schemeClr val="accent1"/>
                            </a:solidFill>
                            <a:latin typeface="Cambria Math" panose="02040503050406030204" pitchFamily="18" charset="0"/>
                            <a:ea typeface="DengXian" panose="02010600030101010101" pitchFamily="2" charset="-122"/>
                            <a:cs typeface="Times New Roman" panose="02020603050405020304" pitchFamily="18" charset="0"/>
                          </a:rPr>
                          <m:t>𝒃</m:t>
                        </m:r>
                        <m:r>
                          <a:rPr lang="en-US" sz="1600" b="1" i="1" smtClean="0">
                            <a:solidFill>
                              <a:schemeClr val="accent1"/>
                            </a:solidFill>
                            <a:latin typeface="Cambria Math" panose="02040503050406030204" pitchFamily="18" charset="0"/>
                            <a:ea typeface="DengXian" panose="02010600030101010101" pitchFamily="2" charset="-122"/>
                            <a:cs typeface="Times New Roman" panose="02020603050405020304" pitchFamily="18" charset="0"/>
                          </a:rPr>
                          <m:t>/</m:t>
                        </m:r>
                        <m:r>
                          <a:rPr lang="en-US" sz="1600" b="1" i="1" smtClean="0">
                            <a:solidFill>
                              <a:schemeClr val="accent1"/>
                            </a:solidFill>
                            <a:latin typeface="Cambria Math" panose="02040503050406030204" pitchFamily="18" charset="0"/>
                            <a:ea typeface="DengXian" panose="02010600030101010101" pitchFamily="2" charset="-122"/>
                            <a:cs typeface="Times New Roman" panose="02020603050405020304" pitchFamily="18" charset="0"/>
                          </a:rPr>
                          <m:t>𝒘</m:t>
                        </m:r>
                      </m:num>
                      <m:den>
                        <m:r>
                          <a:rPr lang="en-US" sz="1600" b="1" i="0" smtClean="0">
                            <a:solidFill>
                              <a:schemeClr val="accent1"/>
                            </a:solidFill>
                            <a:latin typeface="Cambria Math" panose="02040503050406030204" pitchFamily="18" charset="0"/>
                            <a:ea typeface="DengXian" panose="02010600030101010101" pitchFamily="2" charset="-122"/>
                            <a:cs typeface="Times New Roman" panose="02020603050405020304" pitchFamily="18" charset="0"/>
                          </a:rPr>
                          <m:t>𝐒𝐏𝐑𝟗𝟕𝟐𝟔𝟑</m:t>
                        </m:r>
                        <m:r>
                          <a:rPr lang="en-US" sz="1600" b="1" i="0" smtClean="0">
                            <a:solidFill>
                              <a:schemeClr val="accent1"/>
                            </a:solidFill>
                            <a:latin typeface="Cambria Math" panose="02040503050406030204" pitchFamily="18" charset="0"/>
                            <a:ea typeface="DengXian" panose="02010600030101010101" pitchFamily="2" charset="-122"/>
                            <a:cs typeface="Times New Roman" panose="02020603050405020304" pitchFamily="18" charset="0"/>
                          </a:rPr>
                          <m:t> </m:t>
                        </m:r>
                        <m:r>
                          <a:rPr lang="en-US" sz="1600" b="1" i="0" smtClean="0">
                            <a:solidFill>
                              <a:schemeClr val="accent1"/>
                            </a:solidFill>
                            <a:latin typeface="Cambria Math" panose="02040503050406030204" pitchFamily="18" charset="0"/>
                            <a:ea typeface="DengXian" panose="02010600030101010101" pitchFamily="2" charset="-122"/>
                            <a:cs typeface="Times New Roman" panose="02020603050405020304" pitchFamily="18" charset="0"/>
                          </a:rPr>
                          <m:t>𝐃𝐃𝐑</m:t>
                        </m:r>
                        <m:r>
                          <a:rPr lang="en-US" sz="1600" b="1" i="0" smtClean="0">
                            <a:solidFill>
                              <a:schemeClr val="accent1"/>
                            </a:solidFill>
                            <a:latin typeface="Cambria Math" panose="02040503050406030204" pitchFamily="18" charset="0"/>
                            <a:ea typeface="DengXian" panose="02010600030101010101" pitchFamily="2" charset="-122"/>
                            <a:cs typeface="Times New Roman" panose="02020603050405020304" pitchFamily="18" charset="0"/>
                          </a:rPr>
                          <m:t> </m:t>
                        </m:r>
                        <m:r>
                          <a:rPr lang="en-US" sz="1600" b="1" i="1" smtClean="0">
                            <a:solidFill>
                              <a:schemeClr val="accent1"/>
                            </a:solidFill>
                            <a:latin typeface="Cambria Math" panose="02040503050406030204" pitchFamily="18" charset="0"/>
                            <a:ea typeface="DengXian" panose="02010600030101010101" pitchFamily="2" charset="-122"/>
                            <a:cs typeface="Times New Roman" panose="02020603050405020304" pitchFamily="18" charset="0"/>
                          </a:rPr>
                          <m:t>𝒃</m:t>
                        </m:r>
                        <m:r>
                          <a:rPr lang="en-US" sz="1600" b="1" i="1" smtClean="0">
                            <a:solidFill>
                              <a:schemeClr val="accent1"/>
                            </a:solidFill>
                            <a:latin typeface="Cambria Math" panose="02040503050406030204" pitchFamily="18" charset="0"/>
                            <a:ea typeface="DengXian" panose="02010600030101010101" pitchFamily="2" charset="-122"/>
                            <a:cs typeface="Times New Roman" panose="02020603050405020304" pitchFamily="18" charset="0"/>
                          </a:rPr>
                          <m:t>/</m:t>
                        </m:r>
                        <m:r>
                          <a:rPr lang="en-US" sz="1600" b="1" i="1" smtClean="0">
                            <a:solidFill>
                              <a:schemeClr val="accent1"/>
                            </a:solidFill>
                            <a:latin typeface="Cambria Math" panose="02040503050406030204" pitchFamily="18" charset="0"/>
                            <a:ea typeface="DengXian" panose="02010600030101010101" pitchFamily="2" charset="-122"/>
                            <a:cs typeface="Times New Roman" panose="02020603050405020304" pitchFamily="18" charset="0"/>
                          </a:rPr>
                          <m:t>𝒘</m:t>
                        </m:r>
                      </m:den>
                    </m:f>
                    <m:r>
                      <a:rPr lang="en-US" sz="1600" b="1" i="0" smtClean="0">
                        <a:solidFill>
                          <a:schemeClr val="accent1"/>
                        </a:solidFill>
                        <a:latin typeface="Cambria Math" panose="02040503050406030204" pitchFamily="18" charset="0"/>
                        <a:ea typeface="DengXian" panose="02010600030101010101" pitchFamily="2" charset="-122"/>
                        <a:cs typeface="Times New Roman" panose="02020603050405020304" pitchFamily="18" charset="0"/>
                      </a:rPr>
                      <m:t>=</m:t>
                    </m:r>
                    <m:f>
                      <m:fPr>
                        <m:ctrlPr>
                          <a:rPr lang="en-US" sz="1600" b="1" i="1">
                            <a:solidFill>
                              <a:schemeClr val="accent1"/>
                            </a:solidFill>
                            <a:latin typeface="Cambria Math" panose="02040503050406030204" pitchFamily="18" charset="0"/>
                            <a:ea typeface="DengXian" panose="02010600030101010101" pitchFamily="2" charset="-122"/>
                            <a:cs typeface="Times New Roman" panose="02020603050405020304" pitchFamily="18" charset="0"/>
                          </a:rPr>
                        </m:ctrlPr>
                      </m:fPr>
                      <m:num>
                        <m:r>
                          <a:rPr lang="en-US" sz="1600" b="1" i="0" smtClean="0">
                            <a:solidFill>
                              <a:schemeClr val="accent1"/>
                            </a:solidFill>
                            <a:latin typeface="Cambria Math" panose="02040503050406030204" pitchFamily="18" charset="0"/>
                            <a:ea typeface="DengXian" panose="02010600030101010101" pitchFamily="2" charset="-122"/>
                            <a:cs typeface="Times New Roman" panose="02020603050405020304" pitchFamily="18" charset="0"/>
                          </a:rPr>
                          <m:t>𝟐𝟗𝟑𝟑</m:t>
                        </m:r>
                        <m:r>
                          <a:rPr lang="en-US" sz="1600" b="1" i="0" smtClean="0">
                            <a:solidFill>
                              <a:schemeClr val="accent1"/>
                            </a:solidFill>
                            <a:latin typeface="Cambria Math" panose="02040503050406030204" pitchFamily="18" charset="0"/>
                            <a:ea typeface="DengXian" panose="02010600030101010101" pitchFamily="2" charset="-122"/>
                            <a:cs typeface="Times New Roman" panose="02020603050405020304" pitchFamily="18" charset="0"/>
                          </a:rPr>
                          <m:t> ∗</m:t>
                        </m:r>
                        <m:r>
                          <a:rPr lang="en-US" sz="1600" b="1" i="0" smtClean="0">
                            <a:solidFill>
                              <a:schemeClr val="accent1"/>
                            </a:solidFill>
                            <a:latin typeface="Cambria Math" panose="02040503050406030204" pitchFamily="18" charset="0"/>
                            <a:ea typeface="DengXian" panose="02010600030101010101" pitchFamily="2" charset="-122"/>
                            <a:cs typeface="Times New Roman" panose="02020603050405020304" pitchFamily="18" charset="0"/>
                          </a:rPr>
                          <m:t>𝟏𝟔</m:t>
                        </m:r>
                        <m:r>
                          <a:rPr lang="en-US" sz="1600" b="1" i="0" smtClean="0">
                            <a:solidFill>
                              <a:schemeClr val="accent1"/>
                            </a:solidFill>
                            <a:latin typeface="Cambria Math" panose="02040503050406030204" pitchFamily="18" charset="0"/>
                            <a:ea typeface="DengXian" panose="02010600030101010101" pitchFamily="2" charset="-122"/>
                            <a:cs typeface="Times New Roman" panose="02020603050405020304" pitchFamily="18" charset="0"/>
                          </a:rPr>
                          <m:t> </m:t>
                        </m:r>
                        <m:r>
                          <a:rPr lang="en-US" sz="1600" b="1" i="0" smtClean="0">
                            <a:solidFill>
                              <a:schemeClr val="accent1"/>
                            </a:solidFill>
                            <a:latin typeface="Cambria Math" panose="02040503050406030204" pitchFamily="18" charset="0"/>
                            <a:ea typeface="DengXian" panose="02010600030101010101" pitchFamily="2" charset="-122"/>
                            <a:cs typeface="Times New Roman" panose="02020603050405020304" pitchFamily="18" charset="0"/>
                          </a:rPr>
                          <m:t>𝐜𝐡𝐥</m:t>
                        </m:r>
                        <m:r>
                          <a:rPr lang="en-US" sz="1600" b="1" i="0" smtClean="0">
                            <a:solidFill>
                              <a:schemeClr val="accent1"/>
                            </a:solidFill>
                            <a:latin typeface="Cambria Math" panose="02040503050406030204" pitchFamily="18" charset="0"/>
                            <a:ea typeface="DengXian" panose="02010600030101010101" pitchFamily="2" charset="-122"/>
                            <a:cs typeface="Times New Roman" panose="02020603050405020304" pitchFamily="18" charset="0"/>
                          </a:rPr>
                          <m:t> ∗</m:t>
                        </m:r>
                        <m:r>
                          <a:rPr lang="en-US" sz="1600" b="1" i="0" smtClean="0">
                            <a:solidFill>
                              <a:schemeClr val="accent1"/>
                            </a:solidFill>
                            <a:latin typeface="Cambria Math" panose="02040503050406030204" pitchFamily="18" charset="0"/>
                            <a:ea typeface="DengXian" panose="02010600030101010101" pitchFamily="2" charset="-122"/>
                            <a:cs typeface="Times New Roman" panose="02020603050405020304" pitchFamily="18" charset="0"/>
                          </a:rPr>
                          <m:t>𝟖</m:t>
                        </m:r>
                        <m:r>
                          <a:rPr lang="en-US" sz="1600" b="1" i="0" smtClean="0">
                            <a:solidFill>
                              <a:schemeClr val="accent1"/>
                            </a:solidFill>
                            <a:latin typeface="Cambria Math" panose="02040503050406030204" pitchFamily="18" charset="0"/>
                            <a:ea typeface="DengXian" panose="02010600030101010101" pitchFamily="2" charset="-122"/>
                            <a:cs typeface="Times New Roman" panose="02020603050405020304" pitchFamily="18" charset="0"/>
                          </a:rPr>
                          <m:t> </m:t>
                        </m:r>
                        <m:r>
                          <a:rPr lang="en-US" sz="1600" b="1" i="0" smtClean="0">
                            <a:solidFill>
                              <a:schemeClr val="accent1"/>
                            </a:solidFill>
                            <a:latin typeface="Cambria Math" panose="02040503050406030204" pitchFamily="18" charset="0"/>
                            <a:ea typeface="DengXian" panose="02010600030101010101" pitchFamily="2" charset="-122"/>
                            <a:cs typeface="Times New Roman" panose="02020603050405020304" pitchFamily="18" charset="0"/>
                          </a:rPr>
                          <m:t>𝐁𝐲𝐭𝐞𝐬</m:t>
                        </m:r>
                      </m:num>
                      <m:den>
                        <m:r>
                          <a:rPr lang="en-US" sz="1600" b="1" i="1" smtClean="0">
                            <a:solidFill>
                              <a:schemeClr val="accent1"/>
                            </a:solidFill>
                            <a:latin typeface="Cambria Math" panose="02040503050406030204" pitchFamily="18" charset="0"/>
                            <a:ea typeface="DengXian" panose="02010600030101010101" pitchFamily="2" charset="-122"/>
                            <a:cs typeface="Times New Roman" panose="02020603050405020304" pitchFamily="18" charset="0"/>
                          </a:rPr>
                          <m:t>𝟒𝟖𝟎𝟎</m:t>
                        </m:r>
                        <m:r>
                          <a:rPr lang="en-US" sz="1600" b="1">
                            <a:solidFill>
                              <a:schemeClr val="accent1"/>
                            </a:solidFill>
                            <a:latin typeface="Cambria Math" panose="02040503050406030204" pitchFamily="18" charset="0"/>
                            <a:ea typeface="DengXian" panose="02010600030101010101" pitchFamily="2" charset="-122"/>
                            <a:cs typeface="Times New Roman" panose="02020603050405020304" pitchFamily="18" charset="0"/>
                          </a:rPr>
                          <m:t>∗</m:t>
                        </m:r>
                        <m:r>
                          <a:rPr lang="en-US" sz="1600" b="1">
                            <a:solidFill>
                              <a:schemeClr val="accent1"/>
                            </a:solidFill>
                            <a:latin typeface="Cambria Math" panose="02040503050406030204" pitchFamily="18" charset="0"/>
                            <a:ea typeface="DengXian" panose="02010600030101010101" pitchFamily="2" charset="-122"/>
                            <a:cs typeface="Times New Roman" panose="02020603050405020304" pitchFamily="18" charset="0"/>
                          </a:rPr>
                          <m:t>𝟏𝟔</m:t>
                        </m:r>
                        <m:r>
                          <a:rPr lang="en-US" sz="1600" b="1">
                            <a:solidFill>
                              <a:schemeClr val="accent1"/>
                            </a:solidFill>
                            <a:latin typeface="Cambria Math" panose="02040503050406030204" pitchFamily="18" charset="0"/>
                            <a:ea typeface="DengXian" panose="02010600030101010101" pitchFamily="2" charset="-122"/>
                            <a:cs typeface="Times New Roman" panose="02020603050405020304" pitchFamily="18" charset="0"/>
                          </a:rPr>
                          <m:t> </m:t>
                        </m:r>
                        <m:r>
                          <a:rPr lang="en-US" sz="1600" b="1">
                            <a:solidFill>
                              <a:schemeClr val="accent1"/>
                            </a:solidFill>
                            <a:latin typeface="Cambria Math" panose="02040503050406030204" pitchFamily="18" charset="0"/>
                            <a:ea typeface="DengXian" panose="02010600030101010101" pitchFamily="2" charset="-122"/>
                            <a:cs typeface="Times New Roman" panose="02020603050405020304" pitchFamily="18" charset="0"/>
                          </a:rPr>
                          <m:t>𝐜𝐡𝐥</m:t>
                        </m:r>
                        <m:r>
                          <a:rPr lang="en-US" sz="1600" b="1">
                            <a:solidFill>
                              <a:schemeClr val="accent1"/>
                            </a:solidFill>
                            <a:latin typeface="Cambria Math" panose="02040503050406030204" pitchFamily="18" charset="0"/>
                            <a:ea typeface="DengXian" panose="02010600030101010101" pitchFamily="2" charset="-122"/>
                            <a:cs typeface="Times New Roman" panose="02020603050405020304" pitchFamily="18" charset="0"/>
                          </a:rPr>
                          <m:t> ∗</m:t>
                        </m:r>
                        <m:r>
                          <a:rPr lang="en-US" sz="1600" b="1">
                            <a:solidFill>
                              <a:schemeClr val="accent1"/>
                            </a:solidFill>
                            <a:latin typeface="Cambria Math" panose="02040503050406030204" pitchFamily="18" charset="0"/>
                            <a:ea typeface="DengXian" panose="02010600030101010101" pitchFamily="2" charset="-122"/>
                            <a:cs typeface="Times New Roman" panose="02020603050405020304" pitchFamily="18" charset="0"/>
                          </a:rPr>
                          <m:t>𝟖</m:t>
                        </m:r>
                        <m:r>
                          <a:rPr lang="en-US" sz="1600" b="1">
                            <a:solidFill>
                              <a:schemeClr val="accent1"/>
                            </a:solidFill>
                            <a:latin typeface="Cambria Math" panose="02040503050406030204" pitchFamily="18" charset="0"/>
                            <a:ea typeface="DengXian" panose="02010600030101010101" pitchFamily="2" charset="-122"/>
                            <a:cs typeface="Times New Roman" panose="02020603050405020304" pitchFamily="18" charset="0"/>
                          </a:rPr>
                          <m:t> </m:t>
                        </m:r>
                        <m:r>
                          <a:rPr lang="en-US" sz="1600" b="1">
                            <a:solidFill>
                              <a:schemeClr val="accent1"/>
                            </a:solidFill>
                            <a:latin typeface="Cambria Math" panose="02040503050406030204" pitchFamily="18" charset="0"/>
                            <a:ea typeface="DengXian" panose="02010600030101010101" pitchFamily="2" charset="-122"/>
                            <a:cs typeface="Times New Roman" panose="02020603050405020304" pitchFamily="18" charset="0"/>
                          </a:rPr>
                          <m:t>𝐁𝐲𝐭𝐞</m:t>
                        </m:r>
                        <m:r>
                          <a:rPr lang="en-US" sz="1600" b="1" i="1" smtClean="0">
                            <a:solidFill>
                              <a:schemeClr val="accent1"/>
                            </a:solidFill>
                            <a:latin typeface="Cambria Math" panose="02040503050406030204" pitchFamily="18" charset="0"/>
                            <a:ea typeface="DengXian" panose="02010600030101010101" pitchFamily="2" charset="-122"/>
                            <a:cs typeface="Times New Roman" panose="02020603050405020304" pitchFamily="18" charset="0"/>
                          </a:rPr>
                          <m:t>𝒔</m:t>
                        </m:r>
                      </m:den>
                    </m:f>
                  </m:oMath>
                </a14:m>
                <a:r>
                  <a:rPr lang="en-US" altLang="zh-CN" sz="1600" b="1" dirty="0">
                    <a:solidFill>
                      <a:schemeClr val="accent1"/>
                    </a:solidFill>
                    <a:latin typeface="+mj-lt"/>
                  </a:rPr>
                  <a:t> = 0.611</a:t>
                </a:r>
              </a:p>
              <a:p>
                <a:pPr marL="285750" marR="0" indent="-285750" algn="l" defTabSz="2438338" rtl="0" fontAlgn="auto" latinLnBrk="0" hangingPunct="0">
                  <a:lnSpc>
                    <a:spcPct val="100000"/>
                  </a:lnSpc>
                  <a:spcBef>
                    <a:spcPts val="0"/>
                  </a:spcBef>
                  <a:spcAft>
                    <a:spcPts val="0"/>
                  </a:spcAft>
                  <a:buClrTx/>
                  <a:buSzTx/>
                  <a:buFont typeface="Arial" panose="020B0604020202020204" pitchFamily="34" charset="0"/>
                  <a:buChar char="•"/>
                  <a:tabLst/>
                </a:pPr>
                <a:endParaRPr lang="en-US" altLang="zh-CN" sz="1800" b="1" dirty="0">
                  <a:solidFill>
                    <a:schemeClr val="accent1"/>
                  </a:solidFill>
                  <a:latin typeface="Intel Clear Light"/>
                  <a:ea typeface="Intel Clear Light" panose="020B0404020203020204" pitchFamily="34" charset="0"/>
                  <a:cs typeface="Intel Clear Light" panose="020B0404020203020204" pitchFamily="34" charset="0"/>
                </a:endParaRPr>
              </a:p>
              <a:p>
                <a:pPr marL="285750" marR="0" indent="-285750" algn="l" defTabSz="2438338" rtl="0" fontAlgn="auto" latinLnBrk="0" hangingPunct="0">
                  <a:lnSpc>
                    <a:spcPct val="100000"/>
                  </a:lnSpc>
                  <a:spcBef>
                    <a:spcPts val="0"/>
                  </a:spcBef>
                  <a:spcAft>
                    <a:spcPts val="0"/>
                  </a:spcAft>
                  <a:buClrTx/>
                  <a:buSzTx/>
                  <a:buFont typeface="Arial" panose="020B0604020202020204" pitchFamily="34" charset="0"/>
                  <a:buChar char="•"/>
                  <a:tabLst/>
                </a:pPr>
                <a:endParaRPr lang="en-US" sz="1800" b="1" dirty="0">
                  <a:solidFill>
                    <a:schemeClr val="accent1"/>
                  </a:solidFill>
                  <a:latin typeface="Intel Clear Light"/>
                  <a:ea typeface="Intel Clear Light" panose="020B0404020203020204" pitchFamily="34" charset="0"/>
                  <a:cs typeface="Intel Clear Light" panose="020B0404020203020204" pitchFamily="34" charset="0"/>
                </a:endParaRPr>
              </a:p>
              <a:p>
                <a:pPr marL="285750" marR="0" indent="-285750" algn="l" defTabSz="2438338" rtl="0" fontAlgn="auto" latinLnBrk="0" hangingPunct="0">
                  <a:lnSpc>
                    <a:spcPct val="100000"/>
                  </a:lnSpc>
                  <a:spcBef>
                    <a:spcPts val="0"/>
                  </a:spcBef>
                  <a:spcAft>
                    <a:spcPts val="0"/>
                  </a:spcAft>
                  <a:buClrTx/>
                  <a:buSzTx/>
                  <a:buFont typeface="Arial" panose="020B0604020202020204" pitchFamily="34" charset="0"/>
                  <a:buChar char="•"/>
                  <a:tabLst/>
                </a:pPr>
                <a:endParaRPr lang="en-US" sz="1800" b="1" dirty="0">
                  <a:solidFill>
                    <a:schemeClr val="accent1"/>
                  </a:solidFill>
                  <a:latin typeface="Intel Clear Light"/>
                  <a:ea typeface="Intel Clear Light" panose="020B0404020203020204" pitchFamily="34" charset="0"/>
                  <a:cs typeface="Intel Clear Light" panose="020B0404020203020204" pitchFamily="34" charset="0"/>
                </a:endParaRPr>
              </a:p>
            </p:txBody>
          </p:sp>
        </mc:Choice>
        <mc:Fallback xmlns="">
          <p:sp>
            <p:nvSpPr>
              <p:cNvPr id="5" name="TextBox 4">
                <a:extLst>
                  <a:ext uri="{FF2B5EF4-FFF2-40B4-BE49-F238E27FC236}">
                    <a16:creationId xmlns:a16="http://schemas.microsoft.com/office/drawing/2014/main" id="{D7DA913D-D56E-4B04-BA1E-0BF71907A1F0}"/>
                  </a:ext>
                </a:extLst>
              </p:cNvPr>
              <p:cNvSpPr txBox="1">
                <a:spLocks noRot="1" noChangeAspect="1" noMove="1" noResize="1" noEditPoints="1" noAdjustHandles="1" noChangeArrowheads="1" noChangeShapeType="1" noTextEdit="1"/>
              </p:cNvSpPr>
              <p:nvPr/>
            </p:nvSpPr>
            <p:spPr>
              <a:xfrm>
                <a:off x="257454" y="3446544"/>
                <a:ext cx="5695470" cy="1651542"/>
              </a:xfrm>
              <a:prstGeom prst="rect">
                <a:avLst/>
              </a:prstGeom>
              <a:blipFill>
                <a:blip r:embed="rId3"/>
                <a:stretch>
                  <a:fillRect l="-2032" t="-3321"/>
                </a:stretch>
              </a:blipFill>
              <a:ln w="12700" cap="flat">
                <a:noFill/>
                <a:miter lim="400000"/>
              </a:ln>
              <a:effectLst/>
            </p:spPr>
            <p:txBody>
              <a:bodyPr/>
              <a:lstStyle/>
              <a:p>
                <a:r>
                  <a:rPr lang="en-US">
                    <a:noFill/>
                  </a:rPr>
                  <a:t> </a:t>
                </a:r>
              </a:p>
            </p:txBody>
          </p:sp>
        </mc:Fallback>
      </mc:AlternateContent>
      <p:graphicFrame>
        <p:nvGraphicFramePr>
          <p:cNvPr id="10" name="Chart 9">
            <a:extLst>
              <a:ext uri="{FF2B5EF4-FFF2-40B4-BE49-F238E27FC236}">
                <a16:creationId xmlns:a16="http://schemas.microsoft.com/office/drawing/2014/main" id="{3A59EBF6-975D-4368-ACE7-8EFDD207F4E0}"/>
              </a:ext>
            </a:extLst>
          </p:cNvPr>
          <p:cNvGraphicFramePr>
            <a:graphicFrameLocks/>
          </p:cNvGraphicFramePr>
          <p:nvPr>
            <p:extLst>
              <p:ext uri="{D42A27DB-BD31-4B8C-83A1-F6EECF244321}">
                <p14:modId xmlns:p14="http://schemas.microsoft.com/office/powerpoint/2010/main" val="4096067985"/>
              </p:ext>
            </p:extLst>
          </p:nvPr>
        </p:nvGraphicFramePr>
        <p:xfrm>
          <a:off x="6239078" y="1170432"/>
          <a:ext cx="4572000" cy="4242173"/>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a:extLst>
              <a:ext uri="{FF2B5EF4-FFF2-40B4-BE49-F238E27FC236}">
                <a16:creationId xmlns:a16="http://schemas.microsoft.com/office/drawing/2014/main" id="{B4BB4E54-C299-4FA9-956F-343A6930B2E3}"/>
              </a:ext>
            </a:extLst>
          </p:cNvPr>
          <p:cNvSpPr txBox="1"/>
          <p:nvPr/>
        </p:nvSpPr>
        <p:spPr>
          <a:xfrm>
            <a:off x="427021" y="5505859"/>
            <a:ext cx="6944200" cy="892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600"/>
              </a:spcBef>
              <a:spcAft>
                <a:spcPts val="0"/>
              </a:spcAft>
              <a:buClrTx/>
              <a:buSzTx/>
              <a:buFontTx/>
              <a:buNone/>
              <a:tabLst/>
            </a:pPr>
            <a:r>
              <a:rPr lang="en-US" sz="900" dirty="0"/>
              <a:t>Ref : ICX from 20ww52.2_ICX_DDR_PnP_REPORT.pptx</a:t>
            </a:r>
          </a:p>
          <a:p>
            <a:pPr>
              <a:lnSpc>
                <a:spcPct val="100000"/>
              </a:lnSpc>
              <a:spcBef>
                <a:spcPts val="600"/>
              </a:spcBef>
            </a:pPr>
            <a:r>
              <a:rPr lang="en-US" sz="900" dirty="0">
                <a:sym typeface="Intel Clear"/>
              </a:rPr>
              <a:t>         SPR from </a:t>
            </a:r>
            <a:r>
              <a:rPr lang="en-US" sz="900" dirty="0">
                <a:sym typeface="Intel Clear"/>
                <a:hlinkClick r:id="rId5">
                  <a:extLst>
                    <a:ext uri="{A12FA001-AC4F-418D-AE19-62706E023703}">
                      <ahyp:hlinkClr xmlns:ahyp="http://schemas.microsoft.com/office/drawing/2018/hyperlinkcolor" val="tx"/>
                    </a:ext>
                  </a:extLst>
                </a:hlinkClick>
              </a:rPr>
              <a:t>https://sharepoint.amr.ith.intel.com/sites/server/</a:t>
            </a:r>
            <a:r>
              <a:rPr lang="en-US" sz="900" dirty="0">
                <a:sym typeface="Intel Clear"/>
              </a:rPr>
              <a:t>  </a:t>
            </a:r>
            <a:r>
              <a:rPr lang="en-US" sz="900" dirty="0" err="1">
                <a:sym typeface="Intel Clear"/>
              </a:rPr>
              <a:t>goto</a:t>
            </a:r>
            <a:r>
              <a:rPr lang="en-US" sz="900" dirty="0">
                <a:sym typeface="Intel Clear"/>
              </a:rPr>
              <a:t>/SPR Architecture</a:t>
            </a:r>
          </a:p>
          <a:p>
            <a:pPr>
              <a:lnSpc>
                <a:spcPct val="100000"/>
              </a:lnSpc>
              <a:spcBef>
                <a:spcPts val="600"/>
              </a:spcBef>
            </a:pPr>
            <a:r>
              <a:rPr lang="en-US" sz="900" dirty="0">
                <a:sym typeface="Intel Clear"/>
              </a:rPr>
              <a:t>         EGS_Platform_Validation_Integration_Wave2_PnP_Update_WW17.pdf </a:t>
            </a:r>
            <a:endParaRPr kumimoji="0" lang="en-US" sz="1600" b="0" i="0" u="none" strike="noStrike" cap="none" spc="0" normalizeH="0" baseline="0" dirty="0">
              <a:ln>
                <a:noFill/>
              </a:ln>
              <a:solidFill>
                <a:schemeClr val="tx2"/>
              </a:solidFill>
              <a:effectLst/>
              <a:uFillTx/>
              <a:latin typeface="+mj-lt"/>
              <a:ea typeface="+mn-ea"/>
              <a:cs typeface="+mn-cs"/>
              <a:sym typeface="Helvetica Neue"/>
            </a:endParaRPr>
          </a:p>
          <a:p>
            <a:pPr marL="0" marR="0" indent="0" algn="l" defTabSz="2438338"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chemeClr val="tx2"/>
                </a:solidFill>
                <a:effectLst/>
                <a:uFillTx/>
                <a:latin typeface="+mj-lt"/>
                <a:ea typeface="+mn-ea"/>
                <a:cs typeface="+mn-cs"/>
                <a:sym typeface="Helvetica Neue"/>
              </a:rPr>
              <a:t> </a:t>
            </a:r>
          </a:p>
        </p:txBody>
      </p:sp>
    </p:spTree>
    <p:extLst>
      <p:ext uri="{BB962C8B-B14F-4D97-AF65-F5344CB8AC3E}">
        <p14:creationId xmlns:p14="http://schemas.microsoft.com/office/powerpoint/2010/main" val="824793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C6DB0519-ECF1-42B1-9FC1-C72D389E2988}"/>
              </a:ext>
            </a:extLst>
          </p:cNvPr>
          <p:cNvSpPr txBox="1">
            <a:spLocks/>
          </p:cNvSpPr>
          <p:nvPr/>
        </p:nvSpPr>
        <p:spPr>
          <a:xfrm>
            <a:off x="11712486" y="6451194"/>
            <a:ext cx="714540" cy="324180"/>
          </a:xfrm>
          <a:prstGeom prst="rect">
            <a:avLst/>
          </a:prstGeom>
        </p:spPr>
        <p:txBody>
          <a:bodyPr lIns="91440" tIns="45720" rIns="91440" bIns="45720" anchor="t"/>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9pPr>
          </a:lstStyle>
          <a:p>
            <a:pPr marL="0" marR="0" lvl="0" indent="0" algn="l" defTabSz="1219169" rtl="0" eaLnBrk="1" fontAlgn="auto" latinLnBrk="0" hangingPunct="0">
              <a:lnSpc>
                <a:spcPct val="90000"/>
              </a:lnSpc>
              <a:spcBef>
                <a:spcPts val="2250"/>
              </a:spcBef>
              <a:spcAft>
                <a:spcPts val="0"/>
              </a:spcAft>
              <a:buClrTx/>
              <a:buSzTx/>
              <a:buFontTx/>
              <a:buNone/>
              <a:tabLst/>
              <a:defRPr/>
            </a:pPr>
            <a:fld id="{EE2556C5-CE8C-6547-B838-EA80C61A4AF7}" type="slidenum">
              <a:rPr kumimoji="0" lang="en-US" sz="1400" b="0" i="0" u="none" strike="noStrike" kern="0" cap="none" spc="0" normalizeH="0" baseline="0" noProof="0" dirty="0" smtClean="0">
                <a:ln>
                  <a:noFill/>
                </a:ln>
                <a:solidFill>
                  <a:srgbClr val="000000"/>
                </a:solidFill>
                <a:effectLst/>
                <a:uLnTx/>
                <a:uFillTx/>
                <a:latin typeface="Intel Clear"/>
                <a:cs typeface="Intel Clear"/>
                <a:sym typeface="Helvetica Neue"/>
              </a:rPr>
              <a:pPr marL="0" marR="0" lvl="0" indent="0" algn="l" defTabSz="1219169" rtl="0" eaLnBrk="1" fontAlgn="auto" latinLnBrk="0" hangingPunct="0">
                <a:lnSpc>
                  <a:spcPct val="90000"/>
                </a:lnSpc>
                <a:spcBef>
                  <a:spcPts val="2250"/>
                </a:spcBef>
                <a:spcAft>
                  <a:spcPts val="0"/>
                </a:spcAft>
                <a:buClrTx/>
                <a:buSzTx/>
                <a:buFontTx/>
                <a:buNone/>
                <a:tabLst/>
                <a:defRPr/>
              </a:pPr>
              <a:t>12</a:t>
            </a:fld>
            <a:endParaRPr kumimoji="0" lang="en-US" sz="1400" b="0" i="0" u="none" strike="noStrike" kern="0" cap="none" spc="0" normalizeH="0" baseline="0" noProof="0">
              <a:ln>
                <a:noFill/>
              </a:ln>
              <a:solidFill>
                <a:srgbClr val="000000"/>
              </a:solidFill>
              <a:effectLst/>
              <a:uLnTx/>
              <a:uFillTx/>
              <a:latin typeface="Intel Clear"/>
              <a:cs typeface="Intel Clear"/>
              <a:sym typeface="Helvetica Neue"/>
            </a:endParaRPr>
          </a:p>
        </p:txBody>
      </p:sp>
      <p:sp>
        <p:nvSpPr>
          <p:cNvPr id="13" name="Slide Number Placeholder 4">
            <a:extLst>
              <a:ext uri="{FF2B5EF4-FFF2-40B4-BE49-F238E27FC236}">
                <a16:creationId xmlns:a16="http://schemas.microsoft.com/office/drawing/2014/main" id="{54D510E2-1BD8-483B-AB00-692275619AB5}"/>
              </a:ext>
            </a:extLst>
          </p:cNvPr>
          <p:cNvSpPr txBox="1">
            <a:spLocks/>
          </p:cNvSpPr>
          <p:nvPr/>
        </p:nvSpPr>
        <p:spPr>
          <a:xfrm>
            <a:off x="11712486" y="6451194"/>
            <a:ext cx="714540" cy="324180"/>
          </a:xfrm>
          <a:prstGeom prst="rect">
            <a:avLst/>
          </a:prstGeom>
        </p:spPr>
        <p:txBody>
          <a:bodyPr lIns="91440" tIns="45720" rIns="91440" bIns="45720" anchor="t"/>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9pPr>
          </a:lstStyle>
          <a:p>
            <a:fld id="{EE2556C5-CE8C-6547-B838-EA80C61A4AF7}" type="slidenum">
              <a:rPr lang="en-US" sz="1400" dirty="0" smtClean="0">
                <a:solidFill>
                  <a:schemeClr val="bg1"/>
                </a:solidFill>
                <a:latin typeface="Intel Clear"/>
                <a:cs typeface="Intel Clear"/>
              </a:rPr>
              <a:pPr/>
              <a:t>12</a:t>
            </a:fld>
            <a:endParaRPr lang="en-US" sz="1400">
              <a:solidFill>
                <a:schemeClr val="bg1"/>
              </a:solidFill>
              <a:latin typeface="Intel Clear"/>
              <a:cs typeface="Intel Clear"/>
            </a:endParaRPr>
          </a:p>
        </p:txBody>
      </p:sp>
      <p:sp>
        <p:nvSpPr>
          <p:cNvPr id="14" name="Title 1">
            <a:extLst>
              <a:ext uri="{FF2B5EF4-FFF2-40B4-BE49-F238E27FC236}">
                <a16:creationId xmlns:a16="http://schemas.microsoft.com/office/drawing/2014/main" id="{2383A77D-697E-4D6E-8A4A-F41DB9DC2CFA}"/>
              </a:ext>
            </a:extLst>
          </p:cNvPr>
          <p:cNvSpPr>
            <a:spLocks noGrp="1"/>
          </p:cNvSpPr>
          <p:nvPr>
            <p:ph type="title"/>
          </p:nvPr>
        </p:nvSpPr>
        <p:spPr>
          <a:xfrm>
            <a:off x="284606" y="178077"/>
            <a:ext cx="10972800" cy="327930"/>
          </a:xfrm>
        </p:spPr>
        <p:txBody>
          <a:bodyPr/>
          <a:lstStyle/>
          <a:p>
            <a:r>
              <a:rPr lang="en-US" sz="2400" dirty="0"/>
              <a:t>Bandwidth Comparison</a:t>
            </a:r>
          </a:p>
        </p:txBody>
      </p:sp>
      <p:sp>
        <p:nvSpPr>
          <p:cNvPr id="15" name="Content Placeholder 2">
            <a:extLst>
              <a:ext uri="{FF2B5EF4-FFF2-40B4-BE49-F238E27FC236}">
                <a16:creationId xmlns:a16="http://schemas.microsoft.com/office/drawing/2014/main" id="{37F18B7A-CD58-4678-AC78-C3FEE5147009}"/>
              </a:ext>
            </a:extLst>
          </p:cNvPr>
          <p:cNvSpPr txBox="1">
            <a:spLocks/>
          </p:cNvSpPr>
          <p:nvPr/>
        </p:nvSpPr>
        <p:spPr>
          <a:xfrm>
            <a:off x="516573" y="857241"/>
            <a:ext cx="10785851" cy="8070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oAutofit/>
          </a:bodyPr>
          <a:lstStyle>
            <a:lvl1pPr marL="228600" marR="0" indent="-228600" algn="l" defTabSz="609600" eaLnBrk="1" latinLnBrk="0" hangingPunct="1">
              <a:lnSpc>
                <a:spcPct val="100000"/>
              </a:lnSpc>
              <a:spcBef>
                <a:spcPts val="1200"/>
              </a:spcBef>
              <a:spcAft>
                <a:spcPts val="0"/>
              </a:spcAft>
              <a:buClrTx/>
              <a:buSzTx/>
              <a:buFont typeface="Wingdings" pitchFamily="2" charset="2"/>
              <a:buChar char="§"/>
              <a:tabLst/>
              <a:defRPr sz="2800" b="0" i="0" u="none" strike="noStrike" cap="none" spc="0" baseline="0">
                <a:solidFill>
                  <a:srgbClr val="0071C5"/>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431800" marR="0" indent="-203200"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tx1"/>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2pPr>
            <a:lvl3pPr marL="686594" marR="0" indent="-197644"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tx1"/>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3pPr>
            <a:lvl4pPr marL="9199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tx1"/>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4pPr>
            <a:lvl5pPr marL="11485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tx1"/>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5pPr>
            <a:lvl6pPr marL="0" marR="0" indent="5715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6pPr>
            <a:lvl7pPr marL="0" marR="0" indent="6858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7pPr>
            <a:lvl8pPr marL="0" marR="0" indent="8001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8pPr>
            <a:lvl9pPr marL="0" marR="0" indent="9144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9pPr>
          </a:lstStyle>
          <a:p>
            <a:pPr marL="0" indent="0">
              <a:buNone/>
            </a:pPr>
            <a:endParaRPr lang="en-US" sz="2000" b="1" dirty="0"/>
          </a:p>
        </p:txBody>
      </p:sp>
      <p:sp>
        <p:nvSpPr>
          <p:cNvPr id="21" name="Content Placeholder 2">
            <a:extLst>
              <a:ext uri="{FF2B5EF4-FFF2-40B4-BE49-F238E27FC236}">
                <a16:creationId xmlns:a16="http://schemas.microsoft.com/office/drawing/2014/main" id="{0DE0560D-5C38-4F52-99FF-17C8976543C1}"/>
              </a:ext>
            </a:extLst>
          </p:cNvPr>
          <p:cNvSpPr txBox="1">
            <a:spLocks/>
          </p:cNvSpPr>
          <p:nvPr/>
        </p:nvSpPr>
        <p:spPr>
          <a:xfrm>
            <a:off x="516573" y="476997"/>
            <a:ext cx="10785851" cy="7019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noAutofit/>
          </a:bodyPr>
          <a:lstStyle>
            <a:lvl1pPr marL="228600" marR="0" indent="-228600" algn="l" defTabSz="609600" eaLnBrk="1" latinLnBrk="0" hangingPunct="1">
              <a:lnSpc>
                <a:spcPct val="100000"/>
              </a:lnSpc>
              <a:spcBef>
                <a:spcPts val="1200"/>
              </a:spcBef>
              <a:spcAft>
                <a:spcPts val="0"/>
              </a:spcAft>
              <a:buClrTx/>
              <a:buSzTx/>
              <a:buFont typeface="Wingdings" pitchFamily="2" charset="2"/>
              <a:buChar char="§"/>
              <a:tabLst/>
              <a:defRPr sz="2800" b="0" i="0" u="none" strike="noStrike" cap="none" spc="0" baseline="0">
                <a:solidFill>
                  <a:srgbClr val="0071C5"/>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431800" marR="0" indent="-203200"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tx1"/>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2pPr>
            <a:lvl3pPr marL="686594" marR="0" indent="-197644"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tx1"/>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3pPr>
            <a:lvl4pPr marL="9199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tx1"/>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4pPr>
            <a:lvl5pPr marL="11485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tx1"/>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5pPr>
            <a:lvl6pPr marL="0" marR="0" indent="5715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6pPr>
            <a:lvl7pPr marL="0" marR="0" indent="6858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7pPr>
            <a:lvl8pPr marL="0" marR="0" indent="8001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8pPr>
            <a:lvl9pPr marL="0" marR="0" indent="9144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9pPr>
          </a:lstStyle>
          <a:p>
            <a:pPr>
              <a:lnSpc>
                <a:spcPts val="400"/>
              </a:lnSpc>
            </a:pPr>
            <a:endParaRPr lang="en-US" sz="1600" b="1" dirty="0"/>
          </a:p>
          <a:p>
            <a:pPr>
              <a:lnSpc>
                <a:spcPts val="500"/>
              </a:lnSpc>
            </a:pPr>
            <a:r>
              <a:rPr lang="en-US" sz="1200" b="1" dirty="0"/>
              <a:t>Hyper-thread ON</a:t>
            </a:r>
          </a:p>
          <a:p>
            <a:pPr>
              <a:lnSpc>
                <a:spcPts val="500"/>
              </a:lnSpc>
            </a:pPr>
            <a:r>
              <a:rPr lang="en-US" sz="1200" b="1" dirty="0" err="1">
                <a:solidFill>
                  <a:schemeClr val="accent1"/>
                </a:solidFill>
                <a:latin typeface="Intel Clear Light"/>
              </a:rPr>
              <a:t>cmd</a:t>
            </a:r>
            <a:r>
              <a:rPr lang="en-US" sz="1200" b="1" dirty="0">
                <a:solidFill>
                  <a:schemeClr val="accent1"/>
                </a:solidFill>
                <a:latin typeface="Intel Clear Light"/>
              </a:rPr>
              <a:t> :     </a:t>
            </a:r>
            <a:r>
              <a:rPr lang="en-US" sz="1200" b="1" dirty="0">
                <a:solidFill>
                  <a:schemeClr val="accent1"/>
                </a:solidFill>
                <a:effectLst/>
                <a:latin typeface="+mj-lt"/>
                <a:ea typeface="DengXian" panose="02010600030101010101" pitchFamily="2" charset="-122"/>
              </a:rPr>
              <a:t>./</a:t>
            </a:r>
            <a:r>
              <a:rPr lang="en-US" sz="1200" b="1" dirty="0" err="1">
                <a:solidFill>
                  <a:schemeClr val="accent1"/>
                </a:solidFill>
                <a:effectLst/>
                <a:latin typeface="+mj-lt"/>
                <a:ea typeface="DengXian" panose="02010600030101010101" pitchFamily="2" charset="-122"/>
              </a:rPr>
              <a:t>mlc</a:t>
            </a:r>
            <a:r>
              <a:rPr lang="en-US" sz="1200" b="1" dirty="0">
                <a:solidFill>
                  <a:schemeClr val="accent1"/>
                </a:solidFill>
                <a:effectLst/>
                <a:latin typeface="+mj-lt"/>
                <a:ea typeface="DengXian" panose="02010600030101010101" pitchFamily="2" charset="-122"/>
              </a:rPr>
              <a:t> --</a:t>
            </a:r>
            <a:r>
              <a:rPr lang="en-US" sz="1200" b="1" dirty="0" err="1">
                <a:solidFill>
                  <a:schemeClr val="accent1"/>
                </a:solidFill>
                <a:effectLst/>
                <a:latin typeface="+mj-lt"/>
                <a:ea typeface="DengXian" panose="02010600030101010101" pitchFamily="2" charset="-122"/>
              </a:rPr>
              <a:t>loaded_latency</a:t>
            </a:r>
            <a:r>
              <a:rPr lang="en-US" sz="1200" b="1" dirty="0">
                <a:solidFill>
                  <a:schemeClr val="accent1"/>
                </a:solidFill>
                <a:effectLst/>
                <a:latin typeface="+mj-lt"/>
                <a:ea typeface="DengXian" panose="02010600030101010101" pitchFamily="2" charset="-122"/>
              </a:rPr>
              <a:t> -d0 -T -k0-37</a:t>
            </a:r>
            <a:r>
              <a:rPr lang="en-US" sz="1200" b="1" dirty="0">
                <a:solidFill>
                  <a:schemeClr val="accent1"/>
                </a:solidFill>
                <a:latin typeface="+mj-lt"/>
                <a:ea typeface="DengXian" panose="02010600030101010101" pitchFamily="2" charset="-122"/>
              </a:rPr>
              <a:t>,</a:t>
            </a:r>
            <a:r>
              <a:rPr lang="en-US" altLang="zh-CN" sz="1200" b="1" dirty="0">
                <a:solidFill>
                  <a:schemeClr val="accent1"/>
                </a:solidFill>
                <a:effectLst/>
                <a:latin typeface="+mj-lt"/>
                <a:ea typeface="DengXian" panose="02010600030101010101" pitchFamily="2" charset="-122"/>
              </a:rPr>
              <a:t>76-113</a:t>
            </a:r>
            <a:r>
              <a:rPr lang="en-US" sz="1200" b="1" dirty="0">
                <a:solidFill>
                  <a:schemeClr val="accent1"/>
                </a:solidFill>
                <a:effectLst/>
                <a:latin typeface="+mj-lt"/>
                <a:ea typeface="DengXian" panose="02010600030101010101" pitchFamily="2" charset="-122"/>
              </a:rPr>
              <a:t>   (0-37,76-113 core works)                                           </a:t>
            </a:r>
            <a:endParaRPr lang="en-US" sz="1600" b="1" dirty="0"/>
          </a:p>
        </p:txBody>
      </p:sp>
      <p:graphicFrame>
        <p:nvGraphicFramePr>
          <p:cNvPr id="6" name="Table 5">
            <a:extLst>
              <a:ext uri="{FF2B5EF4-FFF2-40B4-BE49-F238E27FC236}">
                <a16:creationId xmlns:a16="http://schemas.microsoft.com/office/drawing/2014/main" id="{4E596FBB-8417-4E24-9612-892E2005EECD}"/>
              </a:ext>
            </a:extLst>
          </p:cNvPr>
          <p:cNvGraphicFramePr>
            <a:graphicFrameLocks noGrp="1"/>
          </p:cNvGraphicFramePr>
          <p:nvPr>
            <p:extLst>
              <p:ext uri="{D42A27DB-BD31-4B8C-83A1-F6EECF244321}">
                <p14:modId xmlns:p14="http://schemas.microsoft.com/office/powerpoint/2010/main" val="1650738261"/>
              </p:ext>
            </p:extLst>
          </p:nvPr>
        </p:nvGraphicFramePr>
        <p:xfrm>
          <a:off x="516570" y="1260777"/>
          <a:ext cx="9923571" cy="1610573"/>
        </p:xfrm>
        <a:graphic>
          <a:graphicData uri="http://schemas.openxmlformats.org/drawingml/2006/table">
            <a:tbl>
              <a:tblPr>
                <a:tableStyleId>{EEE7283C-3CF3-47DC-8721-378D4A62B228}</a:tableStyleId>
              </a:tblPr>
              <a:tblGrid>
                <a:gridCol w="1571610">
                  <a:extLst>
                    <a:ext uri="{9D8B030D-6E8A-4147-A177-3AD203B41FA5}">
                      <a16:colId xmlns:a16="http://schemas.microsoft.com/office/drawing/2014/main" val="4246099252"/>
                    </a:ext>
                  </a:extLst>
                </a:gridCol>
                <a:gridCol w="1132774">
                  <a:extLst>
                    <a:ext uri="{9D8B030D-6E8A-4147-A177-3AD203B41FA5}">
                      <a16:colId xmlns:a16="http://schemas.microsoft.com/office/drawing/2014/main" val="4138736564"/>
                    </a:ext>
                  </a:extLst>
                </a:gridCol>
                <a:gridCol w="1042872">
                  <a:extLst>
                    <a:ext uri="{9D8B030D-6E8A-4147-A177-3AD203B41FA5}">
                      <a16:colId xmlns:a16="http://schemas.microsoft.com/office/drawing/2014/main" val="3390028570"/>
                    </a:ext>
                  </a:extLst>
                </a:gridCol>
                <a:gridCol w="1042872">
                  <a:extLst>
                    <a:ext uri="{9D8B030D-6E8A-4147-A177-3AD203B41FA5}">
                      <a16:colId xmlns:a16="http://schemas.microsoft.com/office/drawing/2014/main" val="2963455485"/>
                    </a:ext>
                  </a:extLst>
                </a:gridCol>
                <a:gridCol w="1033881">
                  <a:extLst>
                    <a:ext uri="{9D8B030D-6E8A-4147-A177-3AD203B41FA5}">
                      <a16:colId xmlns:a16="http://schemas.microsoft.com/office/drawing/2014/main" val="2580552950"/>
                    </a:ext>
                  </a:extLst>
                </a:gridCol>
                <a:gridCol w="1015901">
                  <a:extLst>
                    <a:ext uri="{9D8B030D-6E8A-4147-A177-3AD203B41FA5}">
                      <a16:colId xmlns:a16="http://schemas.microsoft.com/office/drawing/2014/main" val="2829540631"/>
                    </a:ext>
                  </a:extLst>
                </a:gridCol>
                <a:gridCol w="1024890">
                  <a:extLst>
                    <a:ext uri="{9D8B030D-6E8A-4147-A177-3AD203B41FA5}">
                      <a16:colId xmlns:a16="http://schemas.microsoft.com/office/drawing/2014/main" val="2400203542"/>
                    </a:ext>
                  </a:extLst>
                </a:gridCol>
                <a:gridCol w="1001341">
                  <a:extLst>
                    <a:ext uri="{9D8B030D-6E8A-4147-A177-3AD203B41FA5}">
                      <a16:colId xmlns:a16="http://schemas.microsoft.com/office/drawing/2014/main" val="741200389"/>
                    </a:ext>
                  </a:extLst>
                </a:gridCol>
                <a:gridCol w="1057430">
                  <a:extLst>
                    <a:ext uri="{9D8B030D-6E8A-4147-A177-3AD203B41FA5}">
                      <a16:colId xmlns:a16="http://schemas.microsoft.com/office/drawing/2014/main" val="1192638992"/>
                    </a:ext>
                  </a:extLst>
                </a:gridCol>
              </a:tblGrid>
              <a:tr h="287675">
                <a:tc>
                  <a:txBody>
                    <a:bodyPr/>
                    <a:lstStyle/>
                    <a:p>
                      <a:pPr algn="ctr" fontAlgn="b"/>
                      <a:r>
                        <a:rPr lang="en-US" sz="1100" b="1" u="none" strike="noStrike" dirty="0">
                          <a:effectLst/>
                        </a:rPr>
                        <a:t>ICX(2s) </a:t>
                      </a:r>
                      <a:r>
                        <a:rPr lang="en-US" altLang="zh-CN" sz="1100" b="1" u="none" strike="noStrike" dirty="0">
                          <a:effectLst/>
                        </a:rPr>
                        <a:t>b/w</a:t>
                      </a:r>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bg2">
                        <a:lumMod val="20000"/>
                        <a:lumOff val="80000"/>
                      </a:schemeClr>
                    </a:solidFill>
                  </a:tcPr>
                </a:tc>
                <a:tc>
                  <a:txBody>
                    <a:bodyPr/>
                    <a:lstStyle/>
                    <a:p>
                      <a:pPr algn="ctr" fontAlgn="b"/>
                      <a:r>
                        <a:rPr lang="en-US" sz="1100" b="1" u="none" strike="noStrike" dirty="0">
                          <a:effectLst/>
                        </a:rPr>
                        <a:t>run1</a:t>
                      </a:r>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bg2">
                        <a:lumMod val="20000"/>
                        <a:lumOff val="80000"/>
                      </a:schemeClr>
                    </a:solidFill>
                  </a:tcPr>
                </a:tc>
                <a:tc>
                  <a:txBody>
                    <a:bodyPr/>
                    <a:lstStyle/>
                    <a:p>
                      <a:pPr algn="ctr" fontAlgn="b"/>
                      <a:r>
                        <a:rPr lang="en-US" sz="1100" b="1" u="none" strike="noStrike" dirty="0">
                          <a:effectLst/>
                        </a:rPr>
                        <a:t>run2</a:t>
                      </a:r>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bg2">
                        <a:lumMod val="20000"/>
                        <a:lumOff val="80000"/>
                      </a:schemeClr>
                    </a:solidFill>
                  </a:tcPr>
                </a:tc>
                <a:tc>
                  <a:txBody>
                    <a:bodyPr/>
                    <a:lstStyle/>
                    <a:p>
                      <a:pPr algn="ctr" fontAlgn="b"/>
                      <a:r>
                        <a:rPr lang="en-US" sz="1100" b="1" u="none" strike="noStrike" dirty="0">
                          <a:effectLst/>
                        </a:rPr>
                        <a:t>run3</a:t>
                      </a:r>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bg2">
                        <a:lumMod val="20000"/>
                        <a:lumOff val="80000"/>
                      </a:schemeClr>
                    </a:solidFill>
                  </a:tcPr>
                </a:tc>
                <a:tc>
                  <a:txBody>
                    <a:bodyPr/>
                    <a:lstStyle/>
                    <a:p>
                      <a:pPr algn="ctr" fontAlgn="b"/>
                      <a:r>
                        <a:rPr lang="en-US" sz="1100" b="1" u="none" strike="noStrike" dirty="0">
                          <a:effectLst/>
                        </a:rPr>
                        <a:t>run4</a:t>
                      </a:r>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bg2">
                        <a:lumMod val="20000"/>
                        <a:lumOff val="80000"/>
                      </a:schemeClr>
                    </a:solidFill>
                  </a:tcPr>
                </a:tc>
                <a:tc>
                  <a:txBody>
                    <a:bodyPr/>
                    <a:lstStyle/>
                    <a:p>
                      <a:pPr algn="ctr" fontAlgn="b"/>
                      <a:r>
                        <a:rPr lang="en-US" sz="1100" b="1" u="none" strike="noStrike" dirty="0">
                          <a:effectLst/>
                        </a:rPr>
                        <a:t>run5</a:t>
                      </a:r>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bg2">
                        <a:lumMod val="20000"/>
                        <a:lumOff val="8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Median</a:t>
                      </a:r>
                    </a:p>
                  </a:txBody>
                  <a:tcPr marL="9525" marR="9525" marT="9525" marB="0" anchor="b">
                    <a:solidFill>
                      <a:schemeClr val="bg2">
                        <a:lumMod val="20000"/>
                        <a:lumOff val="8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Theo</a:t>
                      </a:r>
                    </a:p>
                    <a:p>
                      <a:pPr algn="ctr" fontAlgn="b"/>
                      <a:r>
                        <a:rPr lang="en-US" sz="1100" b="1" i="0" u="none" strike="noStrike" dirty="0">
                          <a:solidFill>
                            <a:srgbClr val="000000"/>
                          </a:solidFill>
                          <a:effectLst/>
                          <a:latin typeface="Calibri" panose="020F0502020204030204" pitchFamily="34" charset="0"/>
                        </a:rPr>
                        <a:t>(DDR4 Max b/w)</a:t>
                      </a:r>
                    </a:p>
                  </a:txBody>
                  <a:tcPr marL="9525" marR="9525" marT="9525" marB="0" anchor="b">
                    <a:solidFill>
                      <a:schemeClr val="bg2">
                        <a:lumMod val="20000"/>
                        <a:lumOff val="8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Median/Theo</a:t>
                      </a:r>
                    </a:p>
                  </a:txBody>
                  <a:tcPr marL="9525" marR="9525" marT="9525" marB="0" anchor="b">
                    <a:solidFill>
                      <a:schemeClr val="bg2">
                        <a:lumMod val="20000"/>
                        <a:lumOff val="80000"/>
                      </a:schemeClr>
                    </a:solidFill>
                  </a:tcPr>
                </a:tc>
                <a:extLst>
                  <a:ext uri="{0D108BD9-81ED-4DB2-BD59-A6C34878D82A}">
                    <a16:rowId xmlns:a16="http://schemas.microsoft.com/office/drawing/2014/main" val="1438465784"/>
                  </a:ext>
                </a:extLst>
              </a:tr>
              <a:tr h="316442">
                <a:tc>
                  <a:txBody>
                    <a:bodyPr/>
                    <a:lstStyle/>
                    <a:p>
                      <a:pPr algn="l" fontAlgn="b"/>
                      <a:r>
                        <a:rPr lang="en-US" sz="1100" u="none" strike="noStrike" dirty="0">
                          <a:effectLst/>
                        </a:rPr>
                        <a:t>0-37</a:t>
                      </a:r>
                      <a:endParaRPr lang="en-US" sz="1100" b="0" i="0" u="none" strike="noStrike" dirty="0">
                        <a:solidFill>
                          <a:srgbClr val="242424"/>
                        </a:solidFill>
                        <a:effectLst/>
                        <a:latin typeface="Segoe UI" panose="020B0502040204020203" pitchFamily="34" charset="0"/>
                      </a:endParaRP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163,309.7</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163,388.8</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163,292.8</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161,308.4</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163,026.5</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163,292.8</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187,712.0</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90.0%</a:t>
                      </a:r>
                    </a:p>
                  </a:txBody>
                  <a:tcPr marL="9525" marR="9525" marT="9525" marB="0" anchor="b"/>
                </a:tc>
                <a:extLst>
                  <a:ext uri="{0D108BD9-81ED-4DB2-BD59-A6C34878D82A}">
                    <a16:rowId xmlns:a16="http://schemas.microsoft.com/office/drawing/2014/main" val="2082422573"/>
                  </a:ext>
                </a:extLst>
              </a:tr>
              <a:tr h="316442">
                <a:tc>
                  <a:txBody>
                    <a:bodyPr/>
                    <a:lstStyle/>
                    <a:p>
                      <a:pPr algn="l" fontAlgn="b"/>
                      <a:r>
                        <a:rPr lang="en-US" sz="1100" u="none" strike="noStrike">
                          <a:effectLst/>
                        </a:rPr>
                        <a:t>0-37,76-113</a:t>
                      </a:r>
                      <a:endParaRPr lang="en-US" sz="1100" b="0" i="0" u="none" strike="noStrike">
                        <a:solidFill>
                          <a:srgbClr val="242424"/>
                        </a:solidFill>
                        <a:effectLst/>
                        <a:latin typeface="Segoe UI" panose="020B0502040204020203" pitchFamily="34" charset="0"/>
                      </a:endParaRP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160,616.4</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160,603.3</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160,612.5</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157,661.5</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160,275.8</a:t>
                      </a:r>
                    </a:p>
                  </a:txBody>
                  <a:tcPr marL="9525" marR="9525" marT="9525" marB="0" anchor="b"/>
                </a:tc>
                <a:tc>
                  <a:txBody>
                    <a:bodyPr/>
                    <a:lstStyle/>
                    <a:p>
                      <a:pPr marL="0" marR="0" lvl="0" indent="0" algn="ctr" defTabSz="60960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160,603.3</a:t>
                      </a:r>
                    </a:p>
                  </a:txBody>
                  <a:tcPr marL="9525" marR="9525" marT="9525" marB="0" anchor="b"/>
                </a:tc>
                <a:tc>
                  <a:txBody>
                    <a:bodyPr/>
                    <a:lstStyle/>
                    <a:p>
                      <a:pPr marL="0" marR="0" lvl="0" indent="0" algn="ctr" defTabSz="60960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187,712.0</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85.6%</a:t>
                      </a:r>
                    </a:p>
                  </a:txBody>
                  <a:tcPr marL="9525" marR="9525" marT="9525" marB="0" anchor="b"/>
                </a:tc>
                <a:extLst>
                  <a:ext uri="{0D108BD9-81ED-4DB2-BD59-A6C34878D82A}">
                    <a16:rowId xmlns:a16="http://schemas.microsoft.com/office/drawing/2014/main" val="1921658493"/>
                  </a:ext>
                </a:extLst>
              </a:tr>
              <a:tr h="316442">
                <a:tc>
                  <a:txBody>
                    <a:bodyPr/>
                    <a:lstStyle/>
                    <a:p>
                      <a:pPr algn="l" fontAlgn="b"/>
                      <a:r>
                        <a:rPr lang="en-US" sz="1100" u="none" strike="noStrike">
                          <a:effectLst/>
                        </a:rPr>
                        <a:t>0-75</a:t>
                      </a:r>
                      <a:endParaRPr lang="en-US" sz="1100" b="0" i="0" u="none" strike="noStrike">
                        <a:solidFill>
                          <a:srgbClr val="242424"/>
                        </a:solidFill>
                        <a:effectLst/>
                        <a:latin typeface="Segoe UI" panose="020B0502040204020203" pitchFamily="34" charset="0"/>
                      </a:endParaRP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325,754.3</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325,727.0</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325,418.3</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325,790.4</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324,538.2</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325,727.0</a:t>
                      </a:r>
                    </a:p>
                  </a:txBody>
                  <a:tcPr marL="9525" marR="9525" marT="9525" marB="0" anchor="b"/>
                </a:tc>
                <a:tc>
                  <a:txBody>
                    <a:bodyPr/>
                    <a:lstStyle/>
                    <a:p>
                      <a:pPr marL="0" marR="0" lvl="0" indent="0" algn="ctr" defTabSz="609600" eaLnBrk="1" fontAlgn="b" latinLnBrk="0" hangingPunct="1">
                        <a:lnSpc>
                          <a:spcPct val="100000"/>
                        </a:lnSpc>
                        <a:spcBef>
                          <a:spcPts val="0"/>
                        </a:spcBef>
                        <a:spcAft>
                          <a:spcPts val="0"/>
                        </a:spcAft>
                        <a:buClrTx/>
                        <a:buSzTx/>
                        <a:buFontTx/>
                        <a:buNone/>
                        <a:tabLst/>
                        <a:defRPr/>
                      </a:pPr>
                      <a:r>
                        <a:rPr lang="en-US" sz="1100" b="0" i="0" u="none" strike="noStrike" cap="none" spc="0" baseline="0" dirty="0">
                          <a:solidFill>
                            <a:srgbClr val="000000"/>
                          </a:solidFill>
                          <a:effectLst/>
                          <a:uFillTx/>
                          <a:latin typeface="Calibri" panose="020F0502020204030204" pitchFamily="34" charset="0"/>
                          <a:ea typeface="+mn-ea"/>
                          <a:cs typeface="+mn-cs"/>
                          <a:sym typeface="Intel Clear"/>
                        </a:rPr>
                        <a:t>375,424.0</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86.8%</a:t>
                      </a:r>
                    </a:p>
                  </a:txBody>
                  <a:tcPr marL="9525" marR="9525" marT="9525" marB="0" anchor="b"/>
                </a:tc>
                <a:extLst>
                  <a:ext uri="{0D108BD9-81ED-4DB2-BD59-A6C34878D82A}">
                    <a16:rowId xmlns:a16="http://schemas.microsoft.com/office/drawing/2014/main" val="3465970168"/>
                  </a:ext>
                </a:extLst>
              </a:tr>
              <a:tr h="316442">
                <a:tc>
                  <a:txBody>
                    <a:bodyPr/>
                    <a:lstStyle/>
                    <a:p>
                      <a:pPr algn="l" fontAlgn="b"/>
                      <a:r>
                        <a:rPr lang="en-US" sz="1100" u="none" strike="noStrike" dirty="0">
                          <a:effectLst/>
                        </a:rPr>
                        <a:t>0-151(all cores)</a:t>
                      </a:r>
                      <a:endParaRPr lang="en-US" sz="1100" b="0" i="0" u="none" strike="noStrike" dirty="0">
                        <a:solidFill>
                          <a:srgbClr val="242424"/>
                        </a:solidFill>
                        <a:effectLst/>
                        <a:latin typeface="Segoe UI" panose="020B0502040204020203" pitchFamily="34" charset="0"/>
                      </a:endParaRP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320,402.0</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318,991.1</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317,777.7</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320,368.5</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318,732.5</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318,991.1</a:t>
                      </a:r>
                    </a:p>
                  </a:txBody>
                  <a:tcPr marL="9525" marR="9525" marT="9525" marB="0" anchor="b"/>
                </a:tc>
                <a:tc>
                  <a:txBody>
                    <a:bodyPr/>
                    <a:lstStyle/>
                    <a:p>
                      <a:pPr marL="0" marR="0" lvl="0" indent="0" algn="ctr" defTabSz="609600" eaLnBrk="1" fontAlgn="b" latinLnBrk="0" hangingPunct="1">
                        <a:lnSpc>
                          <a:spcPct val="100000"/>
                        </a:lnSpc>
                        <a:spcBef>
                          <a:spcPts val="0"/>
                        </a:spcBef>
                        <a:spcAft>
                          <a:spcPts val="0"/>
                        </a:spcAft>
                        <a:buClrTx/>
                        <a:buSzTx/>
                        <a:buFontTx/>
                        <a:buNone/>
                        <a:tabLst/>
                        <a:defRPr/>
                      </a:pPr>
                      <a:r>
                        <a:rPr lang="en-US" sz="1100" b="0" i="0" u="none" strike="noStrike" cap="none" spc="0" baseline="0" dirty="0">
                          <a:solidFill>
                            <a:srgbClr val="000000"/>
                          </a:solidFill>
                          <a:effectLst/>
                          <a:uFillTx/>
                          <a:latin typeface="Calibri" panose="020F0502020204030204" pitchFamily="34" charset="0"/>
                          <a:ea typeface="+mn-ea"/>
                          <a:cs typeface="+mn-cs"/>
                          <a:sym typeface="Intel Clear"/>
                        </a:rPr>
                        <a:t>375,424.0</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85.0%</a:t>
                      </a:r>
                    </a:p>
                  </a:txBody>
                  <a:tcPr marL="9525" marR="9525" marT="9525" marB="0" anchor="b"/>
                </a:tc>
                <a:extLst>
                  <a:ext uri="{0D108BD9-81ED-4DB2-BD59-A6C34878D82A}">
                    <a16:rowId xmlns:a16="http://schemas.microsoft.com/office/drawing/2014/main" val="220275017"/>
                  </a:ext>
                </a:extLst>
              </a:tr>
            </a:tbl>
          </a:graphicData>
        </a:graphic>
      </p:graphicFrame>
      <p:graphicFrame>
        <p:nvGraphicFramePr>
          <p:cNvPr id="18" name="Table 17">
            <a:extLst>
              <a:ext uri="{FF2B5EF4-FFF2-40B4-BE49-F238E27FC236}">
                <a16:creationId xmlns:a16="http://schemas.microsoft.com/office/drawing/2014/main" id="{F496766B-15A9-49F3-A2CA-5430E71576E7}"/>
              </a:ext>
            </a:extLst>
          </p:cNvPr>
          <p:cNvGraphicFramePr>
            <a:graphicFrameLocks noGrp="1"/>
          </p:cNvGraphicFramePr>
          <p:nvPr>
            <p:extLst>
              <p:ext uri="{D42A27DB-BD31-4B8C-83A1-F6EECF244321}">
                <p14:modId xmlns:p14="http://schemas.microsoft.com/office/powerpoint/2010/main" val="534319310"/>
              </p:ext>
            </p:extLst>
          </p:nvPr>
        </p:nvGraphicFramePr>
        <p:xfrm>
          <a:off x="516569" y="3107184"/>
          <a:ext cx="9923569" cy="1806005"/>
        </p:xfrm>
        <a:graphic>
          <a:graphicData uri="http://schemas.openxmlformats.org/drawingml/2006/table">
            <a:tbl>
              <a:tblPr>
                <a:tableStyleId>{C7B018BB-80A7-4F77-B60F-C8B233D01FF8}</a:tableStyleId>
              </a:tblPr>
              <a:tblGrid>
                <a:gridCol w="1590430">
                  <a:extLst>
                    <a:ext uri="{9D8B030D-6E8A-4147-A177-3AD203B41FA5}">
                      <a16:colId xmlns:a16="http://schemas.microsoft.com/office/drawing/2014/main" val="3497498020"/>
                    </a:ext>
                  </a:extLst>
                </a:gridCol>
                <a:gridCol w="1135734">
                  <a:extLst>
                    <a:ext uri="{9D8B030D-6E8A-4147-A177-3AD203B41FA5}">
                      <a16:colId xmlns:a16="http://schemas.microsoft.com/office/drawing/2014/main" val="1669446037"/>
                    </a:ext>
                  </a:extLst>
                </a:gridCol>
                <a:gridCol w="1046170">
                  <a:extLst>
                    <a:ext uri="{9D8B030D-6E8A-4147-A177-3AD203B41FA5}">
                      <a16:colId xmlns:a16="http://schemas.microsoft.com/office/drawing/2014/main" val="4228945991"/>
                    </a:ext>
                  </a:extLst>
                </a:gridCol>
                <a:gridCol w="1040740">
                  <a:extLst>
                    <a:ext uri="{9D8B030D-6E8A-4147-A177-3AD203B41FA5}">
                      <a16:colId xmlns:a16="http://schemas.microsoft.com/office/drawing/2014/main" val="1900711351"/>
                    </a:ext>
                  </a:extLst>
                </a:gridCol>
                <a:gridCol w="1019103">
                  <a:extLst>
                    <a:ext uri="{9D8B030D-6E8A-4147-A177-3AD203B41FA5}">
                      <a16:colId xmlns:a16="http://schemas.microsoft.com/office/drawing/2014/main" val="3623734694"/>
                    </a:ext>
                  </a:extLst>
                </a:gridCol>
                <a:gridCol w="1022848">
                  <a:extLst>
                    <a:ext uri="{9D8B030D-6E8A-4147-A177-3AD203B41FA5}">
                      <a16:colId xmlns:a16="http://schemas.microsoft.com/office/drawing/2014/main" val="1058034470"/>
                    </a:ext>
                  </a:extLst>
                </a:gridCol>
                <a:gridCol w="1022848">
                  <a:extLst>
                    <a:ext uri="{9D8B030D-6E8A-4147-A177-3AD203B41FA5}">
                      <a16:colId xmlns:a16="http://schemas.microsoft.com/office/drawing/2014/main" val="851933817"/>
                    </a:ext>
                  </a:extLst>
                </a:gridCol>
                <a:gridCol w="1022848">
                  <a:extLst>
                    <a:ext uri="{9D8B030D-6E8A-4147-A177-3AD203B41FA5}">
                      <a16:colId xmlns:a16="http://schemas.microsoft.com/office/drawing/2014/main" val="2272844328"/>
                    </a:ext>
                  </a:extLst>
                </a:gridCol>
                <a:gridCol w="1022848">
                  <a:extLst>
                    <a:ext uri="{9D8B030D-6E8A-4147-A177-3AD203B41FA5}">
                      <a16:colId xmlns:a16="http://schemas.microsoft.com/office/drawing/2014/main" val="710675644"/>
                    </a:ext>
                  </a:extLst>
                </a:gridCol>
              </a:tblGrid>
              <a:tr h="332091">
                <a:tc>
                  <a:txBody>
                    <a:bodyPr/>
                    <a:lstStyle/>
                    <a:p>
                      <a:pPr algn="ctr" fontAlgn="b"/>
                      <a:r>
                        <a:rPr lang="en-US" altLang="zh-CN" sz="1100" b="1" u="none" strike="noStrike" dirty="0">
                          <a:solidFill>
                            <a:schemeClr val="bg1"/>
                          </a:solidFill>
                          <a:effectLst/>
                        </a:rPr>
                        <a:t>SPR(2s) b/w</a:t>
                      </a:r>
                      <a:endParaRPr lang="en-US" sz="1100" b="1" i="0" u="none" strike="noStrike" dirty="0">
                        <a:solidFill>
                          <a:schemeClr val="bg1"/>
                        </a:solidFill>
                        <a:effectLst/>
                        <a:latin typeface="Calibri" panose="020F0502020204030204" pitchFamily="34" charset="0"/>
                      </a:endParaRPr>
                    </a:p>
                  </a:txBody>
                  <a:tcPr marL="9525" marR="9525" marT="9525" marB="0" anchor="b">
                    <a:solidFill>
                      <a:schemeClr val="bg2">
                        <a:lumMod val="20000"/>
                        <a:lumOff val="80000"/>
                      </a:schemeClr>
                    </a:solidFill>
                  </a:tcPr>
                </a:tc>
                <a:tc>
                  <a:txBody>
                    <a:bodyPr/>
                    <a:lstStyle/>
                    <a:p>
                      <a:pPr algn="ctr" fontAlgn="b"/>
                      <a:r>
                        <a:rPr lang="en-US" sz="1100" b="1" u="none" strike="noStrike" dirty="0">
                          <a:solidFill>
                            <a:schemeClr val="bg1"/>
                          </a:solidFill>
                          <a:effectLst/>
                        </a:rPr>
                        <a:t>run1</a:t>
                      </a:r>
                      <a:endParaRPr lang="en-US" sz="1100" b="1" i="0" u="none" strike="noStrike" dirty="0">
                        <a:solidFill>
                          <a:schemeClr val="bg1"/>
                        </a:solidFill>
                        <a:effectLst/>
                        <a:latin typeface="Calibri" panose="020F0502020204030204" pitchFamily="34" charset="0"/>
                      </a:endParaRPr>
                    </a:p>
                  </a:txBody>
                  <a:tcPr marL="9525" marR="9525" marT="9525" marB="0" anchor="b">
                    <a:solidFill>
                      <a:schemeClr val="bg2">
                        <a:lumMod val="20000"/>
                        <a:lumOff val="80000"/>
                      </a:schemeClr>
                    </a:solidFill>
                  </a:tcPr>
                </a:tc>
                <a:tc>
                  <a:txBody>
                    <a:bodyPr/>
                    <a:lstStyle/>
                    <a:p>
                      <a:pPr algn="ctr" fontAlgn="b"/>
                      <a:r>
                        <a:rPr lang="en-US" sz="1100" b="1" u="none" strike="noStrike" dirty="0">
                          <a:solidFill>
                            <a:schemeClr val="bg1"/>
                          </a:solidFill>
                          <a:effectLst/>
                        </a:rPr>
                        <a:t>run2</a:t>
                      </a:r>
                      <a:endParaRPr lang="en-US" sz="1100" b="1" i="0" u="none" strike="noStrike" dirty="0">
                        <a:solidFill>
                          <a:schemeClr val="bg1"/>
                        </a:solidFill>
                        <a:effectLst/>
                        <a:latin typeface="Calibri" panose="020F0502020204030204" pitchFamily="34" charset="0"/>
                      </a:endParaRPr>
                    </a:p>
                  </a:txBody>
                  <a:tcPr marL="9525" marR="9525" marT="9525" marB="0" anchor="b">
                    <a:solidFill>
                      <a:schemeClr val="bg2">
                        <a:lumMod val="20000"/>
                        <a:lumOff val="80000"/>
                      </a:schemeClr>
                    </a:solidFill>
                  </a:tcPr>
                </a:tc>
                <a:tc>
                  <a:txBody>
                    <a:bodyPr/>
                    <a:lstStyle/>
                    <a:p>
                      <a:pPr algn="ctr" fontAlgn="b"/>
                      <a:r>
                        <a:rPr lang="en-US" sz="1100" b="1" u="none" strike="noStrike" dirty="0">
                          <a:solidFill>
                            <a:schemeClr val="bg1"/>
                          </a:solidFill>
                          <a:effectLst/>
                        </a:rPr>
                        <a:t>run3</a:t>
                      </a:r>
                      <a:endParaRPr lang="en-US" sz="1100" b="1" i="0" u="none" strike="noStrike" dirty="0">
                        <a:solidFill>
                          <a:schemeClr val="bg1"/>
                        </a:solidFill>
                        <a:effectLst/>
                        <a:latin typeface="Calibri" panose="020F0502020204030204" pitchFamily="34" charset="0"/>
                      </a:endParaRPr>
                    </a:p>
                  </a:txBody>
                  <a:tcPr marL="9525" marR="9525" marT="9525" marB="0" anchor="b">
                    <a:solidFill>
                      <a:schemeClr val="bg2">
                        <a:lumMod val="20000"/>
                        <a:lumOff val="80000"/>
                      </a:schemeClr>
                    </a:solidFill>
                  </a:tcPr>
                </a:tc>
                <a:tc>
                  <a:txBody>
                    <a:bodyPr/>
                    <a:lstStyle/>
                    <a:p>
                      <a:pPr algn="ctr" fontAlgn="b"/>
                      <a:r>
                        <a:rPr lang="en-US" sz="1100" b="1" u="none" strike="noStrike" dirty="0">
                          <a:solidFill>
                            <a:schemeClr val="bg1"/>
                          </a:solidFill>
                          <a:effectLst/>
                        </a:rPr>
                        <a:t>run4</a:t>
                      </a:r>
                      <a:endParaRPr lang="en-US" sz="1100" b="1" i="0" u="none" strike="noStrike" dirty="0">
                        <a:solidFill>
                          <a:schemeClr val="bg1"/>
                        </a:solidFill>
                        <a:effectLst/>
                        <a:latin typeface="Calibri" panose="020F0502020204030204" pitchFamily="34" charset="0"/>
                      </a:endParaRPr>
                    </a:p>
                  </a:txBody>
                  <a:tcPr marL="9525" marR="9525" marT="9525" marB="0" anchor="b">
                    <a:solidFill>
                      <a:schemeClr val="bg2">
                        <a:lumMod val="20000"/>
                        <a:lumOff val="80000"/>
                      </a:schemeClr>
                    </a:solidFill>
                  </a:tcPr>
                </a:tc>
                <a:tc>
                  <a:txBody>
                    <a:bodyPr/>
                    <a:lstStyle/>
                    <a:p>
                      <a:pPr algn="ctr" fontAlgn="b"/>
                      <a:r>
                        <a:rPr lang="en-US" sz="1100" b="1" u="none" strike="noStrike" dirty="0">
                          <a:solidFill>
                            <a:schemeClr val="bg1"/>
                          </a:solidFill>
                          <a:effectLst/>
                        </a:rPr>
                        <a:t>run5</a:t>
                      </a:r>
                      <a:endParaRPr lang="en-US" sz="1100" b="1" i="0" u="none" strike="noStrike" dirty="0">
                        <a:solidFill>
                          <a:schemeClr val="bg1"/>
                        </a:solidFill>
                        <a:effectLst/>
                        <a:latin typeface="Calibri" panose="020F0502020204030204" pitchFamily="34" charset="0"/>
                      </a:endParaRPr>
                    </a:p>
                  </a:txBody>
                  <a:tcPr marL="9525" marR="9525" marT="9525" marB="0" anchor="b">
                    <a:solidFill>
                      <a:schemeClr val="bg2">
                        <a:lumMod val="20000"/>
                        <a:lumOff val="80000"/>
                      </a:schemeClr>
                    </a:solidFill>
                  </a:tcPr>
                </a:tc>
                <a:tc>
                  <a:txBody>
                    <a:bodyPr/>
                    <a:lstStyle/>
                    <a:p>
                      <a:pPr algn="ctr" fontAlgn="b"/>
                      <a:r>
                        <a:rPr lang="en-US" sz="1100" b="1" i="0" u="none" strike="noStrike" dirty="0">
                          <a:solidFill>
                            <a:schemeClr val="bg1"/>
                          </a:solidFill>
                          <a:effectLst/>
                          <a:latin typeface="Calibri" panose="020F0502020204030204" pitchFamily="34" charset="0"/>
                        </a:rPr>
                        <a:t>Median</a:t>
                      </a:r>
                    </a:p>
                  </a:txBody>
                  <a:tcPr marL="9525" marR="9525" marT="9525" marB="0" anchor="b">
                    <a:solidFill>
                      <a:schemeClr val="bg2">
                        <a:lumMod val="20000"/>
                        <a:lumOff val="80000"/>
                      </a:schemeClr>
                    </a:solidFill>
                  </a:tcPr>
                </a:tc>
                <a:tc>
                  <a:txBody>
                    <a:bodyPr/>
                    <a:lstStyle/>
                    <a:p>
                      <a:pPr marL="0" marR="0" lvl="0" indent="0" algn="ctr" defTabSz="609600" eaLnBrk="1" fontAlgn="b" latinLnBrk="0" hangingPunct="1">
                        <a:lnSpc>
                          <a:spcPct val="100000"/>
                        </a:lnSpc>
                        <a:spcBef>
                          <a:spcPts val="0"/>
                        </a:spcBef>
                        <a:spcAft>
                          <a:spcPts val="0"/>
                        </a:spcAft>
                        <a:buClrTx/>
                        <a:buSzTx/>
                        <a:buFontTx/>
                        <a:buNone/>
                        <a:tabLst/>
                        <a:defRPr/>
                      </a:pPr>
                      <a:r>
                        <a:rPr lang="en-US" sz="1100" b="1" i="0" u="none" strike="noStrike" dirty="0">
                          <a:solidFill>
                            <a:srgbClr val="000000"/>
                          </a:solidFill>
                          <a:effectLst/>
                          <a:latin typeface="Calibri" panose="020F0502020204030204" pitchFamily="34" charset="0"/>
                        </a:rPr>
                        <a:t>Theo</a:t>
                      </a:r>
                    </a:p>
                    <a:p>
                      <a:pPr marL="0" marR="0" lvl="0" indent="0" algn="ctr" defTabSz="609600" eaLnBrk="1" fontAlgn="b" latinLnBrk="0" hangingPunct="1">
                        <a:lnSpc>
                          <a:spcPct val="100000"/>
                        </a:lnSpc>
                        <a:spcBef>
                          <a:spcPts val="0"/>
                        </a:spcBef>
                        <a:spcAft>
                          <a:spcPts val="0"/>
                        </a:spcAft>
                        <a:buClrTx/>
                        <a:buSzTx/>
                        <a:buFontTx/>
                        <a:buNone/>
                        <a:tabLst/>
                        <a:defRPr/>
                      </a:pPr>
                      <a:r>
                        <a:rPr lang="en-US" sz="1100" b="1" i="0" u="none" strike="noStrike" dirty="0">
                          <a:solidFill>
                            <a:srgbClr val="000000"/>
                          </a:solidFill>
                          <a:effectLst/>
                          <a:latin typeface="Calibri" panose="020F0502020204030204" pitchFamily="34" charset="0"/>
                        </a:rPr>
                        <a:t>(DDR5 Max b/w)</a:t>
                      </a:r>
                    </a:p>
                  </a:txBody>
                  <a:tcPr marL="9525" marR="9525" marT="9525" marB="0" anchor="b">
                    <a:solidFill>
                      <a:schemeClr val="bg2">
                        <a:lumMod val="20000"/>
                        <a:lumOff val="80000"/>
                      </a:schemeClr>
                    </a:solidFill>
                  </a:tcPr>
                </a:tc>
                <a:tc>
                  <a:txBody>
                    <a:bodyPr/>
                    <a:lstStyle/>
                    <a:p>
                      <a:pPr algn="ctr" fontAlgn="b"/>
                      <a:r>
                        <a:rPr lang="en-US" sz="1100" b="1" i="0" u="none" strike="noStrike" dirty="0">
                          <a:solidFill>
                            <a:schemeClr val="bg1"/>
                          </a:solidFill>
                          <a:effectLst/>
                          <a:latin typeface="Calibri" panose="020F0502020204030204" pitchFamily="34" charset="0"/>
                        </a:rPr>
                        <a:t>Median/Theo</a:t>
                      </a:r>
                    </a:p>
                  </a:txBody>
                  <a:tcPr marL="9525" marR="9525" marT="9525" marB="0" anchor="b">
                    <a:solidFill>
                      <a:schemeClr val="bg2">
                        <a:lumMod val="20000"/>
                        <a:lumOff val="80000"/>
                      </a:schemeClr>
                    </a:solidFill>
                  </a:tcPr>
                </a:tc>
                <a:extLst>
                  <a:ext uri="{0D108BD9-81ED-4DB2-BD59-A6C34878D82A}">
                    <a16:rowId xmlns:a16="http://schemas.microsoft.com/office/drawing/2014/main" val="2769730505"/>
                  </a:ext>
                </a:extLst>
              </a:tr>
              <a:tr h="365300">
                <a:tc>
                  <a:txBody>
                    <a:bodyPr/>
                    <a:lstStyle/>
                    <a:p>
                      <a:pPr algn="l" fontAlgn="b"/>
                      <a:r>
                        <a:rPr lang="en-US" sz="1100" u="none" strike="noStrike" dirty="0">
                          <a:solidFill>
                            <a:schemeClr val="bg1"/>
                          </a:solidFill>
                          <a:effectLst/>
                        </a:rPr>
                        <a:t>0-59</a:t>
                      </a:r>
                      <a:endParaRPr lang="en-US" sz="1100" b="0" i="0" u="none" strike="noStrike" dirty="0">
                        <a:solidFill>
                          <a:schemeClr val="bg1"/>
                        </a:solidFill>
                        <a:effectLst/>
                        <a:latin typeface="Segoe UI" panose="020B0502040204020203" pitchFamily="34" charset="0"/>
                      </a:endParaRP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269,492.8</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269,986.0</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269,814.3</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270,175.3</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270,103.4</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269,492.8</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307,200.0</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87.7%</a:t>
                      </a:r>
                    </a:p>
                  </a:txBody>
                  <a:tcPr marL="9525" marR="9525" marT="9525" marB="0" anchor="b"/>
                </a:tc>
                <a:extLst>
                  <a:ext uri="{0D108BD9-81ED-4DB2-BD59-A6C34878D82A}">
                    <a16:rowId xmlns:a16="http://schemas.microsoft.com/office/drawing/2014/main" val="372692048"/>
                  </a:ext>
                </a:extLst>
              </a:tr>
              <a:tr h="365300">
                <a:tc>
                  <a:txBody>
                    <a:bodyPr/>
                    <a:lstStyle/>
                    <a:p>
                      <a:pPr algn="l" fontAlgn="b"/>
                      <a:r>
                        <a:rPr lang="en-US" sz="1100" u="none" strike="noStrike">
                          <a:solidFill>
                            <a:schemeClr val="bg1"/>
                          </a:solidFill>
                          <a:effectLst/>
                        </a:rPr>
                        <a:t>0-59,120-179</a:t>
                      </a:r>
                      <a:endParaRPr lang="en-US" sz="1100" b="0" i="0" u="none" strike="noStrike">
                        <a:solidFill>
                          <a:schemeClr val="bg1"/>
                        </a:solidFill>
                        <a:effectLst/>
                        <a:latin typeface="Segoe UI" panose="020B0502040204020203" pitchFamily="34" charset="0"/>
                      </a:endParaRP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263,191.6</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263,246.7</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262,809.9</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262,802.2</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263,147.1</a:t>
                      </a:r>
                    </a:p>
                  </a:txBody>
                  <a:tcPr marL="9525" marR="9525" marT="9525" marB="0" anchor="b"/>
                </a:tc>
                <a:tc>
                  <a:txBody>
                    <a:bodyPr/>
                    <a:lstStyle/>
                    <a:p>
                      <a:pPr marL="0" marR="0" lvl="0" indent="0" algn="ctr" defTabSz="60960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263,147.1</a:t>
                      </a:r>
                    </a:p>
                  </a:txBody>
                  <a:tcPr marL="9525" marR="9525" marT="9525" marB="0" anchor="b"/>
                </a:tc>
                <a:tc>
                  <a:txBody>
                    <a:bodyPr/>
                    <a:lstStyle/>
                    <a:p>
                      <a:pPr marL="0" marR="0" lvl="0" indent="0" algn="ctr" defTabSz="60960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307,200.0</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85.6%</a:t>
                      </a:r>
                    </a:p>
                  </a:txBody>
                  <a:tcPr marL="9525" marR="9525" marT="9525" marB="0" anchor="b"/>
                </a:tc>
                <a:extLst>
                  <a:ext uri="{0D108BD9-81ED-4DB2-BD59-A6C34878D82A}">
                    <a16:rowId xmlns:a16="http://schemas.microsoft.com/office/drawing/2014/main" val="3756442858"/>
                  </a:ext>
                </a:extLst>
              </a:tr>
              <a:tr h="365300">
                <a:tc>
                  <a:txBody>
                    <a:bodyPr/>
                    <a:lstStyle/>
                    <a:p>
                      <a:pPr algn="l" fontAlgn="b"/>
                      <a:r>
                        <a:rPr lang="en-US" sz="1100" u="none" strike="noStrike">
                          <a:solidFill>
                            <a:schemeClr val="bg1"/>
                          </a:solidFill>
                          <a:effectLst/>
                        </a:rPr>
                        <a:t>0-119</a:t>
                      </a:r>
                      <a:endParaRPr lang="en-US" sz="1100" b="0" i="0" u="none" strike="noStrike">
                        <a:solidFill>
                          <a:schemeClr val="bg1"/>
                        </a:solidFill>
                        <a:effectLst/>
                        <a:latin typeface="Segoe UI" panose="020B0502040204020203" pitchFamily="34" charset="0"/>
                      </a:endParaRP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538,877.0</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538,104.8</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538,675.4</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538,577.8</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539,186.1</a:t>
                      </a:r>
                    </a:p>
                  </a:txBody>
                  <a:tcPr marL="9525" marR="9525" marT="9525" marB="0" anchor="b"/>
                </a:tc>
                <a:tc>
                  <a:txBody>
                    <a:bodyPr/>
                    <a:lstStyle/>
                    <a:p>
                      <a:pPr marL="0" marR="0" lvl="0" indent="0" algn="ctr" defTabSz="60960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538,675.4</a:t>
                      </a:r>
                    </a:p>
                  </a:txBody>
                  <a:tcPr marL="9525" marR="9525" marT="9525" marB="0" anchor="b"/>
                </a:tc>
                <a:tc>
                  <a:txBody>
                    <a:bodyPr/>
                    <a:lstStyle/>
                    <a:p>
                      <a:pPr marL="0" marR="0" lvl="0" indent="0" algn="ctr" defTabSz="609600" eaLnBrk="1" fontAlgn="b" latinLnBrk="0" hangingPunct="1">
                        <a:lnSpc>
                          <a:spcPct val="100000"/>
                        </a:lnSpc>
                        <a:spcBef>
                          <a:spcPts val="0"/>
                        </a:spcBef>
                        <a:spcAft>
                          <a:spcPts val="0"/>
                        </a:spcAft>
                        <a:buClrTx/>
                        <a:buSzTx/>
                        <a:buFontTx/>
                        <a:buNone/>
                        <a:tabLst/>
                        <a:defRPr/>
                      </a:pPr>
                      <a:r>
                        <a:rPr lang="en-US" sz="1100" b="0" i="0" u="none" strike="noStrike" cap="none" spc="0" baseline="0" dirty="0">
                          <a:solidFill>
                            <a:srgbClr val="000000"/>
                          </a:solidFill>
                          <a:effectLst/>
                          <a:uFillTx/>
                          <a:latin typeface="Calibri" panose="020F0502020204030204" pitchFamily="34" charset="0"/>
                          <a:ea typeface="+mn-ea"/>
                          <a:cs typeface="+mn-cs"/>
                          <a:sym typeface="Intel Clear"/>
                        </a:rPr>
                        <a:t>614,400.0</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87.7%</a:t>
                      </a:r>
                    </a:p>
                  </a:txBody>
                  <a:tcPr marL="9525" marR="9525" marT="9525" marB="0" anchor="b"/>
                </a:tc>
                <a:extLst>
                  <a:ext uri="{0D108BD9-81ED-4DB2-BD59-A6C34878D82A}">
                    <a16:rowId xmlns:a16="http://schemas.microsoft.com/office/drawing/2014/main" val="2347080089"/>
                  </a:ext>
                </a:extLst>
              </a:tr>
              <a:tr h="365300">
                <a:tc>
                  <a:txBody>
                    <a:bodyPr/>
                    <a:lstStyle/>
                    <a:p>
                      <a:pPr algn="l" fontAlgn="b"/>
                      <a:r>
                        <a:rPr lang="en-US" sz="1100" u="none" strike="noStrike" dirty="0">
                          <a:solidFill>
                            <a:schemeClr val="bg1"/>
                          </a:solidFill>
                          <a:effectLst/>
                        </a:rPr>
                        <a:t>0-239 (all cores)</a:t>
                      </a:r>
                      <a:endParaRPr lang="en-US" sz="1100" b="0" i="0" u="none" strike="noStrike" dirty="0">
                        <a:solidFill>
                          <a:schemeClr val="bg1"/>
                        </a:solidFill>
                        <a:effectLst/>
                        <a:latin typeface="Segoe UI" panose="020B0502040204020203" pitchFamily="34" charset="0"/>
                      </a:endParaRP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527,579.8</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527,157.7</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527,538.5</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527,239.2</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527,065.3</a:t>
                      </a:r>
                    </a:p>
                  </a:txBody>
                  <a:tcPr marL="9525" marR="9525" marT="9525" marB="0" anchor="b"/>
                </a:tc>
                <a:tc>
                  <a:txBody>
                    <a:bodyPr/>
                    <a:lstStyle/>
                    <a:p>
                      <a:pPr marL="0" marR="0" lvl="0" indent="0" algn="ctr" defTabSz="60960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527,239.2</a:t>
                      </a:r>
                    </a:p>
                  </a:txBody>
                  <a:tcPr marL="9525" marR="9525" marT="9525" marB="0" anchor="b"/>
                </a:tc>
                <a:tc>
                  <a:txBody>
                    <a:bodyPr/>
                    <a:lstStyle/>
                    <a:p>
                      <a:pPr marL="0" marR="0" lvl="0" indent="0" algn="ctr" defTabSz="609600" eaLnBrk="1" fontAlgn="b" latinLnBrk="0" hangingPunct="1">
                        <a:lnSpc>
                          <a:spcPct val="100000"/>
                        </a:lnSpc>
                        <a:spcBef>
                          <a:spcPts val="0"/>
                        </a:spcBef>
                        <a:spcAft>
                          <a:spcPts val="0"/>
                        </a:spcAft>
                        <a:buClrTx/>
                        <a:buSzTx/>
                        <a:buFontTx/>
                        <a:buNone/>
                        <a:tabLst/>
                        <a:defRPr/>
                      </a:pPr>
                      <a:r>
                        <a:rPr lang="en-US" sz="1100" b="0" i="0" u="none" strike="noStrike" cap="none" spc="0" baseline="0" dirty="0">
                          <a:solidFill>
                            <a:srgbClr val="000000"/>
                          </a:solidFill>
                          <a:effectLst/>
                          <a:uFillTx/>
                          <a:latin typeface="Calibri" panose="020F0502020204030204" pitchFamily="34" charset="0"/>
                          <a:ea typeface="+mn-ea"/>
                          <a:cs typeface="+mn-cs"/>
                          <a:sym typeface="Intel Clear"/>
                        </a:rPr>
                        <a:t>614,400.0</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85.8%</a:t>
                      </a:r>
                    </a:p>
                  </a:txBody>
                  <a:tcPr marL="9525" marR="9525" marT="9525" marB="0" anchor="b"/>
                </a:tc>
                <a:extLst>
                  <a:ext uri="{0D108BD9-81ED-4DB2-BD59-A6C34878D82A}">
                    <a16:rowId xmlns:a16="http://schemas.microsoft.com/office/drawing/2014/main" val="2792616559"/>
                  </a:ext>
                </a:extLst>
              </a:tr>
            </a:tbl>
          </a:graphicData>
        </a:graphic>
      </p:graphicFrame>
      <p:sp>
        <p:nvSpPr>
          <p:cNvPr id="7" name="TextBox 6">
            <a:extLst>
              <a:ext uri="{FF2B5EF4-FFF2-40B4-BE49-F238E27FC236}">
                <a16:creationId xmlns:a16="http://schemas.microsoft.com/office/drawing/2014/main" id="{912EE8EF-4BB3-489F-B1B7-2D0048021428}"/>
              </a:ext>
            </a:extLst>
          </p:cNvPr>
          <p:cNvSpPr txBox="1"/>
          <p:nvPr/>
        </p:nvSpPr>
        <p:spPr>
          <a:xfrm>
            <a:off x="614225" y="5320224"/>
            <a:ext cx="901083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lang="en-US" sz="1800" b="1" dirty="0">
                <a:solidFill>
                  <a:schemeClr val="accent1"/>
                </a:solidFill>
                <a:latin typeface="+mj-lt"/>
                <a:ea typeface="DengXian" panose="02010600030101010101" pitchFamily="2" charset="-122"/>
              </a:rPr>
              <a:t>B</a:t>
            </a:r>
            <a:r>
              <a:rPr lang="en-US" sz="1800" b="1" dirty="0">
                <a:solidFill>
                  <a:schemeClr val="accent1"/>
                </a:solidFill>
                <a:effectLst/>
                <a:latin typeface="+mj-lt"/>
                <a:ea typeface="DengXian" panose="02010600030101010101" pitchFamily="2" charset="-122"/>
              </a:rPr>
              <a:t>andwidth of 2t/c is ~ 98% of bandwidth 1t/c</a:t>
            </a:r>
            <a:endParaRPr kumimoji="0" lang="en-US" sz="1600" b="1" i="0" u="none" strike="noStrike" cap="none" spc="0" normalizeH="0" baseline="0" dirty="0">
              <a:ln>
                <a:noFill/>
              </a:ln>
              <a:solidFill>
                <a:schemeClr val="accent1"/>
              </a:solidFill>
              <a:effectLst/>
              <a:uFillTx/>
              <a:latin typeface="+mj-lt"/>
              <a:ea typeface="+mn-ea"/>
              <a:cs typeface="+mn-cs"/>
              <a:sym typeface="Helvetica Neue"/>
            </a:endParaRPr>
          </a:p>
        </p:txBody>
      </p:sp>
    </p:spTree>
    <p:extLst>
      <p:ext uri="{BB962C8B-B14F-4D97-AF65-F5344CB8AC3E}">
        <p14:creationId xmlns:p14="http://schemas.microsoft.com/office/powerpoint/2010/main" val="2579365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C6DB0519-ECF1-42B1-9FC1-C72D389E2988}"/>
              </a:ext>
            </a:extLst>
          </p:cNvPr>
          <p:cNvSpPr txBox="1">
            <a:spLocks/>
          </p:cNvSpPr>
          <p:nvPr/>
        </p:nvSpPr>
        <p:spPr>
          <a:xfrm>
            <a:off x="11712486" y="6451194"/>
            <a:ext cx="714540" cy="324180"/>
          </a:xfrm>
          <a:prstGeom prst="rect">
            <a:avLst/>
          </a:prstGeom>
        </p:spPr>
        <p:txBody>
          <a:bodyPr lIns="91440" tIns="45720" rIns="91440" bIns="45720" anchor="t"/>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9pPr>
          </a:lstStyle>
          <a:p>
            <a:pPr marL="0" marR="0" lvl="0" indent="0" algn="l" defTabSz="1219169" rtl="0" eaLnBrk="1" fontAlgn="auto" latinLnBrk="0" hangingPunct="0">
              <a:lnSpc>
                <a:spcPct val="90000"/>
              </a:lnSpc>
              <a:spcBef>
                <a:spcPts val="2250"/>
              </a:spcBef>
              <a:spcAft>
                <a:spcPts val="0"/>
              </a:spcAft>
              <a:buClrTx/>
              <a:buSzTx/>
              <a:buFontTx/>
              <a:buNone/>
              <a:tabLst/>
              <a:defRPr/>
            </a:pPr>
            <a:fld id="{EE2556C5-CE8C-6547-B838-EA80C61A4AF7}" type="slidenum">
              <a:rPr kumimoji="0" lang="en-US" sz="1400" b="0" i="0" u="none" strike="noStrike" kern="0" cap="none" spc="0" normalizeH="0" baseline="0" noProof="0" dirty="0" smtClean="0">
                <a:ln>
                  <a:noFill/>
                </a:ln>
                <a:solidFill>
                  <a:srgbClr val="000000"/>
                </a:solidFill>
                <a:effectLst/>
                <a:uLnTx/>
                <a:uFillTx/>
                <a:latin typeface="Intel Clear"/>
                <a:cs typeface="Intel Clear"/>
                <a:sym typeface="Helvetica Neue"/>
              </a:rPr>
              <a:pPr marL="0" marR="0" lvl="0" indent="0" algn="l" defTabSz="1219169" rtl="0" eaLnBrk="1" fontAlgn="auto" latinLnBrk="0" hangingPunct="0">
                <a:lnSpc>
                  <a:spcPct val="90000"/>
                </a:lnSpc>
                <a:spcBef>
                  <a:spcPts val="2250"/>
                </a:spcBef>
                <a:spcAft>
                  <a:spcPts val="0"/>
                </a:spcAft>
                <a:buClrTx/>
                <a:buSzTx/>
                <a:buFontTx/>
                <a:buNone/>
                <a:tabLst/>
                <a:defRPr/>
              </a:pPr>
              <a:t>13</a:t>
            </a:fld>
            <a:endParaRPr kumimoji="0" lang="en-US" sz="1400" b="0" i="0" u="none" strike="noStrike" kern="0" cap="none" spc="0" normalizeH="0" baseline="0" noProof="0">
              <a:ln>
                <a:noFill/>
              </a:ln>
              <a:solidFill>
                <a:srgbClr val="000000"/>
              </a:solidFill>
              <a:effectLst/>
              <a:uLnTx/>
              <a:uFillTx/>
              <a:latin typeface="Intel Clear"/>
              <a:cs typeface="Intel Clear"/>
              <a:sym typeface="Helvetica Neue"/>
            </a:endParaRPr>
          </a:p>
        </p:txBody>
      </p:sp>
      <p:sp>
        <p:nvSpPr>
          <p:cNvPr id="13" name="Slide Number Placeholder 4">
            <a:extLst>
              <a:ext uri="{FF2B5EF4-FFF2-40B4-BE49-F238E27FC236}">
                <a16:creationId xmlns:a16="http://schemas.microsoft.com/office/drawing/2014/main" id="{54D510E2-1BD8-483B-AB00-692275619AB5}"/>
              </a:ext>
            </a:extLst>
          </p:cNvPr>
          <p:cNvSpPr txBox="1">
            <a:spLocks/>
          </p:cNvSpPr>
          <p:nvPr/>
        </p:nvSpPr>
        <p:spPr>
          <a:xfrm>
            <a:off x="11712486" y="6451194"/>
            <a:ext cx="714540" cy="324180"/>
          </a:xfrm>
          <a:prstGeom prst="rect">
            <a:avLst/>
          </a:prstGeom>
        </p:spPr>
        <p:txBody>
          <a:bodyPr lIns="91440" tIns="45720" rIns="91440" bIns="45720" anchor="t"/>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9pPr>
          </a:lstStyle>
          <a:p>
            <a:fld id="{EE2556C5-CE8C-6547-B838-EA80C61A4AF7}" type="slidenum">
              <a:rPr lang="en-US" sz="1400" dirty="0" smtClean="0">
                <a:solidFill>
                  <a:schemeClr val="bg1"/>
                </a:solidFill>
                <a:latin typeface="Intel Clear"/>
                <a:cs typeface="Intel Clear"/>
              </a:rPr>
              <a:pPr/>
              <a:t>13</a:t>
            </a:fld>
            <a:endParaRPr lang="en-US" sz="1400">
              <a:solidFill>
                <a:schemeClr val="bg1"/>
              </a:solidFill>
              <a:latin typeface="Intel Clear"/>
              <a:cs typeface="Intel Clear"/>
            </a:endParaRPr>
          </a:p>
        </p:txBody>
      </p:sp>
      <p:sp>
        <p:nvSpPr>
          <p:cNvPr id="14" name="Title 1">
            <a:extLst>
              <a:ext uri="{FF2B5EF4-FFF2-40B4-BE49-F238E27FC236}">
                <a16:creationId xmlns:a16="http://schemas.microsoft.com/office/drawing/2014/main" id="{2383A77D-697E-4D6E-8A4A-F41DB9DC2CFA}"/>
              </a:ext>
            </a:extLst>
          </p:cNvPr>
          <p:cNvSpPr>
            <a:spLocks noGrp="1"/>
          </p:cNvSpPr>
          <p:nvPr>
            <p:ph type="title"/>
          </p:nvPr>
        </p:nvSpPr>
        <p:spPr>
          <a:xfrm>
            <a:off x="284606" y="178077"/>
            <a:ext cx="10972800" cy="327930"/>
          </a:xfrm>
        </p:spPr>
        <p:txBody>
          <a:bodyPr/>
          <a:lstStyle/>
          <a:p>
            <a:r>
              <a:rPr lang="en-US" sz="2400" dirty="0"/>
              <a:t>Core Scaling </a:t>
            </a:r>
            <a:r>
              <a:rPr lang="en-US" altLang="zh-CN" sz="2400" dirty="0"/>
              <a:t>Comparison – ICX(2s) vs SPR(2s)</a:t>
            </a:r>
            <a:endParaRPr lang="en-US" sz="2400" dirty="0"/>
          </a:p>
        </p:txBody>
      </p:sp>
      <p:sp>
        <p:nvSpPr>
          <p:cNvPr id="15" name="Content Placeholder 2">
            <a:extLst>
              <a:ext uri="{FF2B5EF4-FFF2-40B4-BE49-F238E27FC236}">
                <a16:creationId xmlns:a16="http://schemas.microsoft.com/office/drawing/2014/main" id="{37F18B7A-CD58-4678-AC78-C3FEE5147009}"/>
              </a:ext>
            </a:extLst>
          </p:cNvPr>
          <p:cNvSpPr txBox="1">
            <a:spLocks/>
          </p:cNvSpPr>
          <p:nvPr/>
        </p:nvSpPr>
        <p:spPr>
          <a:xfrm>
            <a:off x="516573" y="857241"/>
            <a:ext cx="10785851" cy="8070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noAutofit/>
          </a:bodyPr>
          <a:lstStyle>
            <a:lvl1pPr marL="228600" marR="0" indent="-228600" algn="l" defTabSz="609600" eaLnBrk="1" latinLnBrk="0" hangingPunct="1">
              <a:lnSpc>
                <a:spcPct val="100000"/>
              </a:lnSpc>
              <a:spcBef>
                <a:spcPts val="1200"/>
              </a:spcBef>
              <a:spcAft>
                <a:spcPts val="0"/>
              </a:spcAft>
              <a:buClrTx/>
              <a:buSzTx/>
              <a:buFont typeface="Wingdings" pitchFamily="2" charset="2"/>
              <a:buChar char="§"/>
              <a:tabLst/>
              <a:defRPr sz="2800" b="0" i="0" u="none" strike="noStrike" cap="none" spc="0" baseline="0">
                <a:solidFill>
                  <a:srgbClr val="0071C5"/>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431800" marR="0" indent="-203200"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tx1"/>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2pPr>
            <a:lvl3pPr marL="686594" marR="0" indent="-197644"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tx1"/>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3pPr>
            <a:lvl4pPr marL="9199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tx1"/>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4pPr>
            <a:lvl5pPr marL="11485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tx1"/>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5pPr>
            <a:lvl6pPr marL="0" marR="0" indent="5715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6pPr>
            <a:lvl7pPr marL="0" marR="0" indent="6858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7pPr>
            <a:lvl8pPr marL="0" marR="0" indent="8001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8pPr>
            <a:lvl9pPr marL="0" marR="0" indent="9144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9pPr>
          </a:lstStyle>
          <a:p>
            <a:pPr marL="0" indent="0">
              <a:buNone/>
            </a:pPr>
            <a:endParaRPr lang="en-US" sz="2000" b="1"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6AA7C94F-92D2-4A62-8C0E-992F8070CF63}"/>
                  </a:ext>
                </a:extLst>
              </p:cNvPr>
              <p:cNvGraphicFramePr>
                <a:graphicFrameLocks noGrp="1"/>
              </p:cNvGraphicFramePr>
              <p:nvPr>
                <p:extLst>
                  <p:ext uri="{D42A27DB-BD31-4B8C-83A1-F6EECF244321}">
                    <p14:modId xmlns:p14="http://schemas.microsoft.com/office/powerpoint/2010/main" val="2025540597"/>
                  </p:ext>
                </p:extLst>
              </p:nvPr>
            </p:nvGraphicFramePr>
            <p:xfrm>
              <a:off x="284606" y="1260776"/>
              <a:ext cx="4060020" cy="4445078"/>
            </p:xfrm>
            <a:graphic>
              <a:graphicData uri="http://schemas.openxmlformats.org/drawingml/2006/table">
                <a:tbl>
                  <a:tblPr>
                    <a:tableStyleId>{C7B018BB-80A7-4F77-B60F-C8B233D01FF8}</a:tableStyleId>
                  </a:tblPr>
                  <a:tblGrid>
                    <a:gridCol w="583079">
                      <a:extLst>
                        <a:ext uri="{9D8B030D-6E8A-4147-A177-3AD203B41FA5}">
                          <a16:colId xmlns:a16="http://schemas.microsoft.com/office/drawing/2014/main" val="1216741213"/>
                        </a:ext>
                      </a:extLst>
                    </a:gridCol>
                    <a:gridCol w="764495">
                      <a:extLst>
                        <a:ext uri="{9D8B030D-6E8A-4147-A177-3AD203B41FA5}">
                          <a16:colId xmlns:a16="http://schemas.microsoft.com/office/drawing/2014/main" val="1128328886"/>
                        </a:ext>
                      </a:extLst>
                    </a:gridCol>
                    <a:gridCol w="678228">
                      <a:extLst>
                        <a:ext uri="{9D8B030D-6E8A-4147-A177-3AD203B41FA5}">
                          <a16:colId xmlns:a16="http://schemas.microsoft.com/office/drawing/2014/main" val="322506321"/>
                        </a:ext>
                      </a:extLst>
                    </a:gridCol>
                    <a:gridCol w="687524">
                      <a:extLst>
                        <a:ext uri="{9D8B030D-6E8A-4147-A177-3AD203B41FA5}">
                          <a16:colId xmlns:a16="http://schemas.microsoft.com/office/drawing/2014/main" val="1309079487"/>
                        </a:ext>
                      </a:extLst>
                    </a:gridCol>
                    <a:gridCol w="673347">
                      <a:extLst>
                        <a:ext uri="{9D8B030D-6E8A-4147-A177-3AD203B41FA5}">
                          <a16:colId xmlns:a16="http://schemas.microsoft.com/office/drawing/2014/main" val="1785548929"/>
                        </a:ext>
                      </a:extLst>
                    </a:gridCol>
                    <a:gridCol w="673347">
                      <a:extLst>
                        <a:ext uri="{9D8B030D-6E8A-4147-A177-3AD203B41FA5}">
                          <a16:colId xmlns:a16="http://schemas.microsoft.com/office/drawing/2014/main" val="1824995390"/>
                        </a:ext>
                      </a:extLst>
                    </a:gridCol>
                  </a:tblGrid>
                  <a:tr h="464750">
                    <a:tc>
                      <a:txBody>
                        <a:bodyPr/>
                        <a:lstStyle/>
                        <a:p>
                          <a:pPr algn="ctr" fontAlgn="b"/>
                          <a:r>
                            <a:rPr lang="en-US" sz="900" b="1" u="none" strike="noStrike" dirty="0">
                              <a:effectLst/>
                            </a:rPr>
                            <a:t>Core</a:t>
                          </a:r>
                          <a:r>
                            <a:rPr lang="en-US" sz="900" u="none" strike="noStrike" dirty="0">
                              <a:effectLst/>
                            </a:rPr>
                            <a:t> </a:t>
                          </a:r>
                          <a:r>
                            <a:rPr lang="en-US" sz="900" b="1" u="none" strike="noStrike" dirty="0">
                              <a:effectLst/>
                            </a:rPr>
                            <a:t>Num</a:t>
                          </a:r>
                        </a:p>
                      </a:txBody>
                      <a:tcPr marL="9525" marR="9525" marT="9525" marB="0" anchor="b"/>
                    </a:tc>
                    <a:tc>
                      <a:txBody>
                        <a:bodyPr/>
                        <a:lstStyle/>
                        <a:p>
                          <a:pPr marL="0" marR="0" lvl="0" indent="0" algn="ctr" defTabSz="609600" eaLnBrk="1" fontAlgn="b" latinLnBrk="0" hangingPunct="1">
                            <a:lnSpc>
                              <a:spcPct val="100000"/>
                            </a:lnSpc>
                            <a:spcBef>
                              <a:spcPts val="0"/>
                            </a:spcBef>
                            <a:spcAft>
                              <a:spcPts val="0"/>
                            </a:spcAft>
                            <a:buClrTx/>
                            <a:buSzTx/>
                            <a:buFontTx/>
                            <a:buNone/>
                            <a:tabLst/>
                            <a:defRPr/>
                          </a:pPr>
                          <a:r>
                            <a:rPr lang="en-US" sz="900" b="1" u="none" strike="noStrike" dirty="0">
                              <a:effectLst/>
                            </a:rPr>
                            <a:t>SPR97263 b/w</a:t>
                          </a:r>
                        </a:p>
                        <a:p>
                          <a:pPr marL="0" marR="0" lvl="0" indent="0" algn="ctr" defTabSz="609600" eaLnBrk="1" fontAlgn="b" latinLnBrk="0" hangingPunct="1">
                            <a:lnSpc>
                              <a:spcPct val="100000"/>
                            </a:lnSpc>
                            <a:spcBef>
                              <a:spcPts val="0"/>
                            </a:spcBef>
                            <a:spcAft>
                              <a:spcPts val="0"/>
                            </a:spcAft>
                            <a:buClrTx/>
                            <a:buSzTx/>
                            <a:buFontTx/>
                            <a:buNone/>
                            <a:tabLst/>
                            <a:defRPr/>
                          </a:pPr>
                          <a:r>
                            <a:rPr lang="en-US" sz="900" b="1" u="none" strike="noStrike" dirty="0">
                              <a:effectLst/>
                            </a:rPr>
                            <a:t>(MB/s)</a:t>
                          </a:r>
                          <a:endParaRPr lang="en-US" sz="9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1" u="none" strike="noStrike" dirty="0">
                              <a:effectLst/>
                            </a:rPr>
                            <a:t>SPR97263 per core</a:t>
                          </a:r>
                        </a:p>
                        <a:p>
                          <a:pPr algn="ctr" fontAlgn="b"/>
                          <a:r>
                            <a:rPr lang="en-US" sz="900" b="1" u="none" strike="noStrike" dirty="0">
                              <a:effectLst/>
                            </a:rPr>
                            <a:t>(MB/s)</a:t>
                          </a:r>
                        </a:p>
                      </a:txBody>
                      <a:tcPr marL="9525" marR="9525" marT="9525" marB="0" anchor="b"/>
                    </a:tc>
                    <a:tc>
                      <a:txBody>
                        <a:bodyPr/>
                        <a:lstStyle/>
                        <a:p>
                          <a:pPr algn="ctr" fontAlgn="b"/>
                          <a:r>
                            <a:rPr lang="en-US" sz="900" b="1" u="none" strike="noStrike" dirty="0">
                              <a:effectLst/>
                            </a:rPr>
                            <a:t>ICX1519 b/w</a:t>
                          </a:r>
                        </a:p>
                        <a:p>
                          <a:pPr marL="0" marR="0" lvl="0" indent="0" algn="ctr" defTabSz="609600" eaLnBrk="1" fontAlgn="b" latinLnBrk="0" hangingPunct="1">
                            <a:lnSpc>
                              <a:spcPct val="100000"/>
                            </a:lnSpc>
                            <a:spcBef>
                              <a:spcPts val="0"/>
                            </a:spcBef>
                            <a:spcAft>
                              <a:spcPts val="0"/>
                            </a:spcAft>
                            <a:buClrTx/>
                            <a:buSzTx/>
                            <a:buFontTx/>
                            <a:buNone/>
                            <a:tabLst/>
                            <a:defRPr/>
                          </a:pPr>
                          <a:r>
                            <a:rPr lang="en-US" sz="900" b="1" u="none" strike="noStrike" dirty="0">
                              <a:effectLst/>
                            </a:rPr>
                            <a:t>(MB/s)</a:t>
                          </a:r>
                          <a:endParaRPr lang="en-US" sz="9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1" u="none" strike="noStrike" dirty="0">
                              <a:effectLst/>
                            </a:rPr>
                            <a:t>ICX1519 per core</a:t>
                          </a:r>
                        </a:p>
                        <a:p>
                          <a:pPr algn="ctr" fontAlgn="b"/>
                          <a:r>
                            <a:rPr lang="en-US" sz="900" b="1" u="none" strike="noStrike" dirty="0">
                              <a:effectLst/>
                            </a:rPr>
                            <a:t>(MB/s)</a:t>
                          </a:r>
                        </a:p>
                      </a:txBody>
                      <a:tcPr marL="9525" marR="9525" marT="9525" marB="0" anchor="b"/>
                    </a:tc>
                    <a:tc>
                      <a:txBody>
                        <a:bodyPr/>
                        <a:lstStyle/>
                        <a:p>
                          <a:pPr algn="ctr" fontAlgn="b"/>
                          <a14:m>
                            <m:oMath xmlns:m="http://schemas.openxmlformats.org/officeDocument/2006/math">
                              <m:f>
                                <m:fPr>
                                  <m:ctrlPr>
                                    <a:rPr lang="en-US" sz="1400" b="1" i="1" u="none" strike="noStrike" cap="none" spc="0" baseline="0" smtClean="0">
                                      <a:solidFill>
                                        <a:srgbClr val="000000"/>
                                      </a:solidFill>
                                      <a:effectLst/>
                                      <a:uFillTx/>
                                      <a:latin typeface="Cambria Math" panose="02040503050406030204" pitchFamily="18" charset="0"/>
                                      <a:sym typeface="Intel Clear"/>
                                    </a:rPr>
                                  </m:ctrlPr>
                                </m:fPr>
                                <m:num>
                                  <m:r>
                                    <a:rPr lang="en-US" sz="1400" b="1" i="1" u="none" strike="noStrike" cap="none" spc="0" baseline="0">
                                      <a:solidFill>
                                        <a:srgbClr val="000000"/>
                                      </a:solidFill>
                                      <a:effectLst/>
                                      <a:uFillTx/>
                                      <a:latin typeface="Cambria Math" panose="02040503050406030204" pitchFamily="18" charset="0"/>
                                      <a:sym typeface="Intel Clear"/>
                                    </a:rPr>
                                    <m:t>𝐈𝐂𝐗</m:t>
                                  </m:r>
                                  <m:r>
                                    <a:rPr lang="en-US" sz="1400" b="1" u="none" strike="noStrike" cap="none" spc="0" baseline="0">
                                      <a:solidFill>
                                        <a:srgbClr val="000000"/>
                                      </a:solidFill>
                                      <a:effectLst/>
                                      <a:uFillTx/>
                                      <a:latin typeface="Cambria Math" panose="02040503050406030204" pitchFamily="18" charset="0"/>
                                      <a:sym typeface="Intel Clear"/>
                                    </a:rPr>
                                    <m:t>   </m:t>
                                  </m:r>
                                  <m:r>
                                    <a:rPr lang="en-US" sz="1400" b="1" i="1" u="none" strike="noStrike" cap="none" spc="0" baseline="0">
                                      <a:solidFill>
                                        <a:srgbClr val="000000"/>
                                      </a:solidFill>
                                      <a:effectLst/>
                                      <a:uFillTx/>
                                      <a:latin typeface="Cambria Math" panose="02040503050406030204" pitchFamily="18" charset="0"/>
                                      <a:sym typeface="Intel Clear"/>
                                    </a:rPr>
                                    <m:t>𝐛</m:t>
                                  </m:r>
                                  <m:r>
                                    <a:rPr lang="en-US" sz="1400" b="1" u="none" strike="noStrike" cap="none" spc="0" baseline="0">
                                      <a:solidFill>
                                        <a:srgbClr val="000000"/>
                                      </a:solidFill>
                                      <a:effectLst/>
                                      <a:uFillTx/>
                                      <a:latin typeface="Cambria Math" panose="02040503050406030204" pitchFamily="18" charset="0"/>
                                      <a:sym typeface="Intel Clear"/>
                                    </a:rPr>
                                    <m:t>/</m:t>
                                  </m:r>
                                  <m:r>
                                    <a:rPr lang="en-US" sz="1400" b="1" i="1" u="none" strike="noStrike" cap="none" spc="0" baseline="0">
                                      <a:solidFill>
                                        <a:srgbClr val="000000"/>
                                      </a:solidFill>
                                      <a:effectLst/>
                                      <a:uFillTx/>
                                      <a:latin typeface="Cambria Math" panose="02040503050406030204" pitchFamily="18" charset="0"/>
                                      <a:sym typeface="Intel Clear"/>
                                    </a:rPr>
                                    <m:t>𝒘</m:t>
                                  </m:r>
                                </m:num>
                                <m:den>
                                  <m:r>
                                    <a:rPr lang="en-US" sz="1400" b="1" i="1" u="none" strike="noStrike" cap="none" spc="0" baseline="0">
                                      <a:solidFill>
                                        <a:srgbClr val="000000"/>
                                      </a:solidFill>
                                      <a:effectLst/>
                                      <a:uFillTx/>
                                      <a:latin typeface="Cambria Math" panose="02040503050406030204" pitchFamily="18" charset="0"/>
                                      <a:sym typeface="Intel Clear"/>
                                    </a:rPr>
                                    <m:t>𝐒𝐏𝐑</m:t>
                                  </m:r>
                                  <m:r>
                                    <a:rPr lang="en-US" sz="1400" b="1" u="none" strike="noStrike" cap="none" spc="0" baseline="0">
                                      <a:solidFill>
                                        <a:srgbClr val="000000"/>
                                      </a:solidFill>
                                      <a:effectLst/>
                                      <a:uFillTx/>
                                      <a:latin typeface="Cambria Math" panose="02040503050406030204" pitchFamily="18" charset="0"/>
                                      <a:sym typeface="Intel Clear"/>
                                    </a:rPr>
                                    <m:t>   </m:t>
                                  </m:r>
                                  <m:r>
                                    <a:rPr lang="en-US" sz="1400" b="1" i="1" u="none" strike="noStrike" cap="none" spc="0" baseline="0">
                                      <a:solidFill>
                                        <a:srgbClr val="000000"/>
                                      </a:solidFill>
                                      <a:effectLst/>
                                      <a:uFillTx/>
                                      <a:latin typeface="Cambria Math" panose="02040503050406030204" pitchFamily="18" charset="0"/>
                                      <a:sym typeface="Intel Clear"/>
                                    </a:rPr>
                                    <m:t>𝐛</m:t>
                                  </m:r>
                                  <m:r>
                                    <a:rPr lang="en-US" sz="1400" b="1" u="none" strike="noStrike" cap="none" spc="0" baseline="0">
                                      <a:solidFill>
                                        <a:srgbClr val="000000"/>
                                      </a:solidFill>
                                      <a:effectLst/>
                                      <a:uFillTx/>
                                      <a:latin typeface="Cambria Math" panose="02040503050406030204" pitchFamily="18" charset="0"/>
                                      <a:sym typeface="Intel Clear"/>
                                    </a:rPr>
                                    <m:t>/</m:t>
                                  </m:r>
                                  <m:r>
                                    <a:rPr lang="en-US" sz="1400" b="1" i="1" u="none" strike="noStrike" cap="none" spc="0" baseline="0">
                                      <a:solidFill>
                                        <a:srgbClr val="000000"/>
                                      </a:solidFill>
                                      <a:effectLst/>
                                      <a:uFillTx/>
                                      <a:latin typeface="Cambria Math" panose="02040503050406030204" pitchFamily="18" charset="0"/>
                                      <a:sym typeface="Intel Clear"/>
                                    </a:rPr>
                                    <m:t>𝒘</m:t>
                                  </m:r>
                                </m:den>
                              </m:f>
                            </m:oMath>
                          </a14:m>
                          <a:r>
                            <a:rPr lang="en-US" sz="1800" b="0" u="none" strike="noStrike" cap="none" spc="0" baseline="0" dirty="0">
                              <a:solidFill>
                                <a:srgbClr val="000000"/>
                              </a:solidFill>
                              <a:effectLst/>
                              <a:uFillTx/>
                              <a:sym typeface="Intel Clear"/>
                            </a:rPr>
                            <a:t> </a:t>
                          </a:r>
                          <a:endParaRPr lang="en-US" sz="900" b="0" i="0" u="none" strike="noStrike" cap="none" spc="0" baseline="0" dirty="0">
                            <a:solidFill>
                              <a:srgbClr val="000000"/>
                            </a:solidFill>
                            <a:effectLst/>
                            <a:uFillTx/>
                            <a:latin typeface="+mn-lt"/>
                            <a:ea typeface="+mn-ea"/>
                            <a:cs typeface="+mn-cs"/>
                            <a:sym typeface="Intel Clear"/>
                          </a:endParaRPr>
                        </a:p>
                      </a:txBody>
                      <a:tcPr marL="9525" marR="9525" marT="9525" marB="0" anchor="b"/>
                    </a:tc>
                    <a:extLst>
                      <a:ext uri="{0D108BD9-81ED-4DB2-BD59-A6C34878D82A}">
                        <a16:rowId xmlns:a16="http://schemas.microsoft.com/office/drawing/2014/main" val="2401045502"/>
                      </a:ext>
                    </a:extLst>
                  </a:tr>
                  <a:tr h="198520">
                    <a:tc>
                      <a:txBody>
                        <a:bodyPr/>
                        <a:lstStyle/>
                        <a:p>
                          <a:pPr algn="ctr" fontAlgn="b"/>
                          <a:r>
                            <a:rPr lang="en-US" sz="900" u="none" strike="noStrike" dirty="0">
                              <a:effectLst/>
                            </a:rPr>
                            <a:t>8</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70,876.50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dirty="0">
                              <a:solidFill>
                                <a:srgbClr val="000000"/>
                              </a:solidFill>
                              <a:effectLst/>
                            </a:rPr>
                            <a:t>8,859.56</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63,886.10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dirty="0">
                              <a:solidFill>
                                <a:srgbClr val="000000"/>
                              </a:solidFill>
                              <a:effectLst/>
                            </a:rPr>
                            <a:t>7,985.76</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i="0" u="none" strike="noStrike" dirty="0">
                              <a:solidFill>
                                <a:srgbClr val="000000"/>
                              </a:solidFill>
                              <a:effectLst/>
                              <a:latin typeface="Calibri" panose="020F0502020204030204" pitchFamily="34" charset="0"/>
                            </a:rPr>
                            <a:t>0.901</a:t>
                          </a:r>
                        </a:p>
                      </a:txBody>
                      <a:tcPr marL="9525" marR="9525" marT="9525" marB="0" anchor="b">
                        <a:solidFill>
                          <a:schemeClr val="accent3">
                            <a:lumMod val="40000"/>
                            <a:lumOff val="60000"/>
                          </a:schemeClr>
                        </a:solidFill>
                      </a:tcPr>
                    </a:tc>
                    <a:extLst>
                      <a:ext uri="{0D108BD9-81ED-4DB2-BD59-A6C34878D82A}">
                        <a16:rowId xmlns:a16="http://schemas.microsoft.com/office/drawing/2014/main" val="3612364573"/>
                      </a:ext>
                    </a:extLst>
                  </a:tr>
                  <a:tr h="198520">
                    <a:tc>
                      <a:txBody>
                        <a:bodyPr/>
                        <a:lstStyle/>
                        <a:p>
                          <a:pPr algn="ctr" fontAlgn="b"/>
                          <a:r>
                            <a:rPr lang="en-US" sz="900" u="none" strike="noStrike">
                              <a:effectLst/>
                            </a:rPr>
                            <a:t>16</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130,843.40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dirty="0">
                              <a:solidFill>
                                <a:srgbClr val="000000"/>
                              </a:solidFill>
                              <a:effectLst/>
                            </a:rPr>
                            <a:t>8,177.71</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123,491.50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dirty="0">
                              <a:solidFill>
                                <a:srgbClr val="000000"/>
                              </a:solidFill>
                              <a:effectLst/>
                            </a:rPr>
                            <a:t>7,718.22</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i="0" u="none" strike="noStrike" dirty="0">
                              <a:solidFill>
                                <a:srgbClr val="000000"/>
                              </a:solidFill>
                              <a:effectLst/>
                              <a:latin typeface="Calibri" panose="020F0502020204030204" pitchFamily="34" charset="0"/>
                            </a:rPr>
                            <a:t>0.944</a:t>
                          </a:r>
                        </a:p>
                      </a:txBody>
                      <a:tcPr marL="9525" marR="9525" marT="9525" marB="0" anchor="b">
                        <a:solidFill>
                          <a:schemeClr val="accent3">
                            <a:lumMod val="40000"/>
                            <a:lumOff val="60000"/>
                          </a:schemeClr>
                        </a:solidFill>
                      </a:tcPr>
                    </a:tc>
                    <a:extLst>
                      <a:ext uri="{0D108BD9-81ED-4DB2-BD59-A6C34878D82A}">
                        <a16:rowId xmlns:a16="http://schemas.microsoft.com/office/drawing/2014/main" val="1422697813"/>
                      </a:ext>
                    </a:extLst>
                  </a:tr>
                  <a:tr h="198520">
                    <a:tc>
                      <a:txBody>
                        <a:bodyPr/>
                        <a:lstStyle/>
                        <a:p>
                          <a:pPr algn="ctr" fontAlgn="b"/>
                          <a:r>
                            <a:rPr lang="en-US" sz="900" u="none" strike="noStrike">
                              <a:effectLst/>
                            </a:rPr>
                            <a:t>24</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191,496.00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a:solidFill>
                                <a:srgbClr val="000000"/>
                              </a:solidFill>
                              <a:effectLst/>
                            </a:rPr>
                            <a:t>7,979.00</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168,282.40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dirty="0">
                              <a:solidFill>
                                <a:srgbClr val="000000"/>
                              </a:solidFill>
                              <a:effectLst/>
                            </a:rPr>
                            <a:t>7,011.77</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i="0" u="none" strike="noStrike" dirty="0">
                              <a:solidFill>
                                <a:srgbClr val="000000"/>
                              </a:solidFill>
                              <a:effectLst/>
                              <a:latin typeface="Calibri" panose="020F0502020204030204" pitchFamily="34" charset="0"/>
                            </a:rPr>
                            <a:t>0.879</a:t>
                          </a:r>
                        </a:p>
                      </a:txBody>
                      <a:tcPr marL="9525" marR="9525" marT="9525" marB="0" anchor="b">
                        <a:solidFill>
                          <a:schemeClr val="accent3">
                            <a:lumMod val="40000"/>
                            <a:lumOff val="60000"/>
                          </a:schemeClr>
                        </a:solidFill>
                      </a:tcPr>
                    </a:tc>
                    <a:extLst>
                      <a:ext uri="{0D108BD9-81ED-4DB2-BD59-A6C34878D82A}">
                        <a16:rowId xmlns:a16="http://schemas.microsoft.com/office/drawing/2014/main" val="4289567927"/>
                      </a:ext>
                    </a:extLst>
                  </a:tr>
                  <a:tr h="198520">
                    <a:tc>
                      <a:txBody>
                        <a:bodyPr/>
                        <a:lstStyle/>
                        <a:p>
                          <a:pPr algn="ctr" fontAlgn="b"/>
                          <a:r>
                            <a:rPr lang="en-US" sz="900" u="none" strike="noStrike">
                              <a:effectLst/>
                            </a:rPr>
                            <a:t>32</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a:effectLst/>
                            </a:rPr>
                            <a:t>247,322.90</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a:solidFill>
                                <a:srgbClr val="000000"/>
                              </a:solidFill>
                              <a:effectLst/>
                            </a:rPr>
                            <a:t>7,728.84</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206,172.30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dirty="0">
                              <a:solidFill>
                                <a:srgbClr val="000000"/>
                              </a:solidFill>
                              <a:effectLst/>
                            </a:rPr>
                            <a:t>6,442.88</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i="0" u="none" strike="noStrike" dirty="0">
                              <a:solidFill>
                                <a:srgbClr val="000000"/>
                              </a:solidFill>
                              <a:effectLst/>
                              <a:latin typeface="Calibri" panose="020F0502020204030204" pitchFamily="34" charset="0"/>
                            </a:rPr>
                            <a:t>0.834</a:t>
                          </a:r>
                        </a:p>
                      </a:txBody>
                      <a:tcPr marL="9525" marR="9525" marT="9525" marB="0" anchor="b">
                        <a:solidFill>
                          <a:schemeClr val="accent3">
                            <a:lumMod val="40000"/>
                            <a:lumOff val="60000"/>
                          </a:schemeClr>
                        </a:solidFill>
                      </a:tcPr>
                    </a:tc>
                    <a:extLst>
                      <a:ext uri="{0D108BD9-81ED-4DB2-BD59-A6C34878D82A}">
                        <a16:rowId xmlns:a16="http://schemas.microsoft.com/office/drawing/2014/main" val="794233726"/>
                      </a:ext>
                    </a:extLst>
                  </a:tr>
                  <a:tr h="198520">
                    <a:tc>
                      <a:txBody>
                        <a:bodyPr/>
                        <a:lstStyle/>
                        <a:p>
                          <a:pPr algn="ctr" fontAlgn="b"/>
                          <a:r>
                            <a:rPr lang="en-US" sz="900" u="none" strike="noStrike">
                              <a:effectLst/>
                            </a:rPr>
                            <a:t>40</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299,189.10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a:solidFill>
                                <a:srgbClr val="000000"/>
                              </a:solidFill>
                              <a:effectLst/>
                            </a:rPr>
                            <a:t>7,479.73</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240,462.70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dirty="0">
                              <a:solidFill>
                                <a:srgbClr val="000000"/>
                              </a:solidFill>
                              <a:effectLst/>
                            </a:rPr>
                            <a:t>6,011.57</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i="0" u="none" strike="noStrike">
                              <a:solidFill>
                                <a:srgbClr val="000000"/>
                              </a:solidFill>
                              <a:effectLst/>
                              <a:latin typeface="Calibri" panose="020F0502020204030204" pitchFamily="34" charset="0"/>
                            </a:rPr>
                            <a:t>0.804</a:t>
                          </a:r>
                        </a:p>
                      </a:txBody>
                      <a:tcPr marL="9525" marR="9525" marT="9525" marB="0" anchor="b">
                        <a:solidFill>
                          <a:schemeClr val="accent3">
                            <a:lumMod val="40000"/>
                            <a:lumOff val="60000"/>
                          </a:schemeClr>
                        </a:solidFill>
                      </a:tcPr>
                    </a:tc>
                    <a:extLst>
                      <a:ext uri="{0D108BD9-81ED-4DB2-BD59-A6C34878D82A}">
                        <a16:rowId xmlns:a16="http://schemas.microsoft.com/office/drawing/2014/main" val="3970324564"/>
                      </a:ext>
                    </a:extLst>
                  </a:tr>
                  <a:tr h="198520">
                    <a:tc>
                      <a:txBody>
                        <a:bodyPr/>
                        <a:lstStyle/>
                        <a:p>
                          <a:pPr algn="ctr" fontAlgn="b"/>
                          <a:r>
                            <a:rPr lang="en-US" sz="900" u="none" strike="noStrike">
                              <a:effectLst/>
                            </a:rPr>
                            <a:t>48</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347,152.80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a:solidFill>
                                <a:srgbClr val="000000"/>
                              </a:solidFill>
                              <a:effectLst/>
                            </a:rPr>
                            <a:t>7,232.35</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269,708.20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dirty="0">
                              <a:solidFill>
                                <a:srgbClr val="000000"/>
                              </a:solidFill>
                              <a:effectLst/>
                            </a:rPr>
                            <a:t>5,618.92</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i="0" u="none" strike="noStrike" dirty="0">
                              <a:solidFill>
                                <a:srgbClr val="000000"/>
                              </a:solidFill>
                              <a:effectLst/>
                              <a:latin typeface="Calibri" panose="020F0502020204030204" pitchFamily="34" charset="0"/>
                            </a:rPr>
                            <a:t>0.777</a:t>
                          </a:r>
                        </a:p>
                      </a:txBody>
                      <a:tcPr marL="9525" marR="9525" marT="9525" marB="0" anchor="b">
                        <a:solidFill>
                          <a:schemeClr val="accent3">
                            <a:lumMod val="40000"/>
                            <a:lumOff val="60000"/>
                          </a:schemeClr>
                        </a:solidFill>
                      </a:tcPr>
                    </a:tc>
                    <a:extLst>
                      <a:ext uri="{0D108BD9-81ED-4DB2-BD59-A6C34878D82A}">
                        <a16:rowId xmlns:a16="http://schemas.microsoft.com/office/drawing/2014/main" val="1118053578"/>
                      </a:ext>
                    </a:extLst>
                  </a:tr>
                  <a:tr h="198520">
                    <a:tc>
                      <a:txBody>
                        <a:bodyPr/>
                        <a:lstStyle/>
                        <a:p>
                          <a:pPr algn="ctr" fontAlgn="b"/>
                          <a:r>
                            <a:rPr lang="en-US" sz="900" u="none" strike="noStrike">
                              <a:effectLst/>
                            </a:rPr>
                            <a:t>56</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a:effectLst/>
                            </a:rPr>
                            <a:t>389,936.40</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a:solidFill>
                                <a:srgbClr val="000000"/>
                              </a:solidFill>
                              <a:effectLst/>
                            </a:rPr>
                            <a:t>6,963.15</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289,642.30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dirty="0">
                              <a:solidFill>
                                <a:srgbClr val="000000"/>
                              </a:solidFill>
                              <a:effectLst/>
                            </a:rPr>
                            <a:t>5,172.18</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i="0" u="none" strike="noStrike">
                              <a:solidFill>
                                <a:srgbClr val="000000"/>
                              </a:solidFill>
                              <a:effectLst/>
                              <a:latin typeface="Calibri" panose="020F0502020204030204" pitchFamily="34" charset="0"/>
                            </a:rPr>
                            <a:t>0.743</a:t>
                          </a:r>
                        </a:p>
                      </a:txBody>
                      <a:tcPr marL="9525" marR="9525" marT="9525" marB="0" anchor="b">
                        <a:solidFill>
                          <a:schemeClr val="accent3">
                            <a:lumMod val="40000"/>
                            <a:lumOff val="60000"/>
                          </a:schemeClr>
                        </a:solidFill>
                      </a:tcPr>
                    </a:tc>
                    <a:extLst>
                      <a:ext uri="{0D108BD9-81ED-4DB2-BD59-A6C34878D82A}">
                        <a16:rowId xmlns:a16="http://schemas.microsoft.com/office/drawing/2014/main" val="2004950777"/>
                      </a:ext>
                    </a:extLst>
                  </a:tr>
                  <a:tr h="198520">
                    <a:tc>
                      <a:txBody>
                        <a:bodyPr/>
                        <a:lstStyle/>
                        <a:p>
                          <a:pPr algn="ctr" fontAlgn="b"/>
                          <a:r>
                            <a:rPr lang="en-US" sz="900" u="none" strike="noStrike">
                              <a:effectLst/>
                            </a:rPr>
                            <a:t>64</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a:effectLst/>
                            </a:rPr>
                            <a:t>427,008.60</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a:solidFill>
                                <a:srgbClr val="000000"/>
                              </a:solidFill>
                              <a:effectLst/>
                            </a:rPr>
                            <a:t>6,672.01</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297,858.90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dirty="0">
                              <a:solidFill>
                                <a:srgbClr val="000000"/>
                              </a:solidFill>
                              <a:effectLst/>
                            </a:rPr>
                            <a:t>4,654.05</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i="0" u="none" strike="noStrike" dirty="0">
                              <a:solidFill>
                                <a:srgbClr val="000000"/>
                              </a:solidFill>
                              <a:effectLst/>
                              <a:latin typeface="Calibri" panose="020F0502020204030204" pitchFamily="34" charset="0"/>
                            </a:rPr>
                            <a:t>0.698</a:t>
                          </a:r>
                        </a:p>
                      </a:txBody>
                      <a:tcPr marL="9525" marR="9525" marT="9525" marB="0" anchor="b">
                        <a:solidFill>
                          <a:schemeClr val="accent3">
                            <a:lumMod val="40000"/>
                            <a:lumOff val="60000"/>
                          </a:schemeClr>
                        </a:solidFill>
                      </a:tcPr>
                    </a:tc>
                    <a:extLst>
                      <a:ext uri="{0D108BD9-81ED-4DB2-BD59-A6C34878D82A}">
                        <a16:rowId xmlns:a16="http://schemas.microsoft.com/office/drawing/2014/main" val="4154109691"/>
                      </a:ext>
                    </a:extLst>
                  </a:tr>
                  <a:tr h="198520">
                    <a:tc>
                      <a:txBody>
                        <a:bodyPr/>
                        <a:lstStyle/>
                        <a:p>
                          <a:pPr algn="ctr" fontAlgn="b"/>
                          <a:r>
                            <a:rPr lang="en-US" sz="900" u="none" strike="noStrike">
                              <a:effectLst/>
                            </a:rPr>
                            <a:t>72</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a:effectLst/>
                            </a:rPr>
                            <a:t>458,868.70</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a:solidFill>
                                <a:srgbClr val="000000"/>
                              </a:solidFill>
                              <a:effectLst/>
                            </a:rPr>
                            <a:t>6,373.18</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299,741.40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a:solidFill>
                                <a:srgbClr val="000000"/>
                              </a:solidFill>
                              <a:effectLst/>
                            </a:rPr>
                            <a:t>4,163.08</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i="0" u="none" strike="noStrike" dirty="0">
                              <a:solidFill>
                                <a:srgbClr val="000000"/>
                              </a:solidFill>
                              <a:effectLst/>
                              <a:latin typeface="Calibri" panose="020F0502020204030204" pitchFamily="34" charset="0"/>
                            </a:rPr>
                            <a:t>0.653</a:t>
                          </a:r>
                        </a:p>
                      </a:txBody>
                      <a:tcPr marL="9525" marR="9525" marT="9525" marB="0" anchor="b">
                        <a:solidFill>
                          <a:schemeClr val="accent3">
                            <a:lumMod val="40000"/>
                            <a:lumOff val="60000"/>
                          </a:schemeClr>
                        </a:solidFill>
                      </a:tcPr>
                    </a:tc>
                    <a:extLst>
                      <a:ext uri="{0D108BD9-81ED-4DB2-BD59-A6C34878D82A}">
                        <a16:rowId xmlns:a16="http://schemas.microsoft.com/office/drawing/2014/main" val="1481119936"/>
                      </a:ext>
                    </a:extLst>
                  </a:tr>
                  <a:tr h="198520">
                    <a:tc>
                      <a:txBody>
                        <a:bodyPr/>
                        <a:lstStyle/>
                        <a:p>
                          <a:pPr algn="ctr" fontAlgn="b"/>
                          <a:r>
                            <a:rPr lang="en-US" sz="900" u="none" strike="noStrike">
                              <a:effectLst/>
                            </a:rPr>
                            <a:t>80</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a:effectLst/>
                            </a:rPr>
                            <a:t>485,601.90</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a:solidFill>
                                <a:srgbClr val="000000"/>
                              </a:solidFill>
                              <a:effectLst/>
                            </a:rPr>
                            <a:t>6,070.02</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304,487.50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dirty="0">
                              <a:solidFill>
                                <a:srgbClr val="000000"/>
                              </a:solidFill>
                              <a:effectLst/>
                            </a:rPr>
                            <a:t>3,806.09</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i="0" u="none" strike="noStrike">
                              <a:solidFill>
                                <a:srgbClr val="000000"/>
                              </a:solidFill>
                              <a:effectLst/>
                              <a:latin typeface="Calibri" panose="020F0502020204030204" pitchFamily="34" charset="0"/>
                            </a:rPr>
                            <a:t>0.627</a:t>
                          </a:r>
                        </a:p>
                      </a:txBody>
                      <a:tcPr marL="9525" marR="9525" marT="9525" marB="0" anchor="b">
                        <a:solidFill>
                          <a:schemeClr val="accent3">
                            <a:lumMod val="40000"/>
                            <a:lumOff val="60000"/>
                          </a:schemeClr>
                        </a:solidFill>
                      </a:tcPr>
                    </a:tc>
                    <a:extLst>
                      <a:ext uri="{0D108BD9-81ED-4DB2-BD59-A6C34878D82A}">
                        <a16:rowId xmlns:a16="http://schemas.microsoft.com/office/drawing/2014/main" val="2017629955"/>
                      </a:ext>
                    </a:extLst>
                  </a:tr>
                  <a:tr h="198520">
                    <a:tc>
                      <a:txBody>
                        <a:bodyPr/>
                        <a:lstStyle/>
                        <a:p>
                          <a:pPr algn="ctr" fontAlgn="b"/>
                          <a:r>
                            <a:rPr lang="en-US" sz="900" u="none" strike="noStrike">
                              <a:effectLst/>
                            </a:rPr>
                            <a:t>96</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a:effectLst/>
                            </a:rPr>
                            <a:t>522,520.80</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a:solidFill>
                                <a:srgbClr val="000000"/>
                              </a:solidFill>
                              <a:effectLst/>
                            </a:rPr>
                            <a:t>5,442.93</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309,777.50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dirty="0">
                              <a:solidFill>
                                <a:srgbClr val="000000"/>
                              </a:solidFill>
                              <a:effectLst/>
                            </a:rPr>
                            <a:t>3,226.85</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i="0" u="none" strike="noStrike" dirty="0">
                              <a:solidFill>
                                <a:srgbClr val="000000"/>
                              </a:solidFill>
                              <a:effectLst/>
                              <a:latin typeface="Calibri" panose="020F0502020204030204" pitchFamily="34" charset="0"/>
                            </a:rPr>
                            <a:t>0.593</a:t>
                          </a:r>
                        </a:p>
                      </a:txBody>
                      <a:tcPr marL="9525" marR="9525" marT="9525" marB="0" anchor="b">
                        <a:solidFill>
                          <a:schemeClr val="accent3">
                            <a:lumMod val="40000"/>
                            <a:lumOff val="60000"/>
                          </a:schemeClr>
                        </a:solidFill>
                      </a:tcPr>
                    </a:tc>
                    <a:extLst>
                      <a:ext uri="{0D108BD9-81ED-4DB2-BD59-A6C34878D82A}">
                        <a16:rowId xmlns:a16="http://schemas.microsoft.com/office/drawing/2014/main" val="4287651522"/>
                      </a:ext>
                    </a:extLst>
                  </a:tr>
                  <a:tr h="198520">
                    <a:tc>
                      <a:txBody>
                        <a:bodyPr/>
                        <a:lstStyle/>
                        <a:p>
                          <a:pPr algn="ctr" fontAlgn="b"/>
                          <a:r>
                            <a:rPr lang="en-US" sz="900" u="none" strike="noStrike" dirty="0">
                              <a:effectLst/>
                            </a:rPr>
                            <a:t>104</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532,089.10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dirty="0">
                              <a:solidFill>
                                <a:srgbClr val="000000"/>
                              </a:solidFill>
                              <a:effectLst/>
                            </a:rPr>
                            <a:t>5,116.24</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313,202.90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dirty="0">
                              <a:solidFill>
                                <a:srgbClr val="000000"/>
                              </a:solidFill>
                              <a:effectLst/>
                            </a:rPr>
                            <a:t>3,011.57</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i="0" u="none" strike="noStrike" dirty="0">
                              <a:solidFill>
                                <a:srgbClr val="000000"/>
                              </a:solidFill>
                              <a:effectLst/>
                              <a:latin typeface="Calibri" panose="020F0502020204030204" pitchFamily="34" charset="0"/>
                            </a:rPr>
                            <a:t>0.589</a:t>
                          </a:r>
                        </a:p>
                      </a:txBody>
                      <a:tcPr marL="9525" marR="9525" marT="9525" marB="0" anchor="b">
                        <a:solidFill>
                          <a:schemeClr val="accent3">
                            <a:lumMod val="40000"/>
                            <a:lumOff val="60000"/>
                          </a:schemeClr>
                        </a:solidFill>
                      </a:tcPr>
                    </a:tc>
                    <a:extLst>
                      <a:ext uri="{0D108BD9-81ED-4DB2-BD59-A6C34878D82A}">
                        <a16:rowId xmlns:a16="http://schemas.microsoft.com/office/drawing/2014/main" val="2795886759"/>
                      </a:ext>
                    </a:extLst>
                  </a:tr>
                  <a:tr h="198520">
                    <a:tc>
                      <a:txBody>
                        <a:bodyPr/>
                        <a:lstStyle/>
                        <a:p>
                          <a:pPr algn="ctr" fontAlgn="b"/>
                          <a:r>
                            <a:rPr lang="en-US" sz="900" u="none" strike="noStrike">
                              <a:effectLst/>
                            </a:rPr>
                            <a:t>112</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a:effectLst/>
                            </a:rPr>
                            <a:t>536,139.90</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a:solidFill>
                                <a:srgbClr val="000000"/>
                              </a:solidFill>
                              <a:effectLst/>
                            </a:rPr>
                            <a:t>4,786.96</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315,630.70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dirty="0">
                              <a:solidFill>
                                <a:srgbClr val="000000"/>
                              </a:solidFill>
                              <a:effectLst/>
                            </a:rPr>
                            <a:t>2,818.13</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i="0" u="none" strike="noStrike">
                              <a:solidFill>
                                <a:srgbClr val="000000"/>
                              </a:solidFill>
                              <a:effectLst/>
                              <a:latin typeface="Calibri" panose="020F0502020204030204" pitchFamily="34" charset="0"/>
                            </a:rPr>
                            <a:t>0.589</a:t>
                          </a:r>
                        </a:p>
                      </a:txBody>
                      <a:tcPr marL="9525" marR="9525" marT="9525" marB="0" anchor="b">
                        <a:solidFill>
                          <a:schemeClr val="accent3">
                            <a:lumMod val="40000"/>
                            <a:lumOff val="60000"/>
                          </a:schemeClr>
                        </a:solidFill>
                      </a:tcPr>
                    </a:tc>
                    <a:extLst>
                      <a:ext uri="{0D108BD9-81ED-4DB2-BD59-A6C34878D82A}">
                        <a16:rowId xmlns:a16="http://schemas.microsoft.com/office/drawing/2014/main" val="277526157"/>
                      </a:ext>
                    </a:extLst>
                  </a:tr>
                  <a:tr h="198520">
                    <a:tc>
                      <a:txBody>
                        <a:bodyPr/>
                        <a:lstStyle/>
                        <a:p>
                          <a:pPr algn="ctr" fontAlgn="b"/>
                          <a:r>
                            <a:rPr lang="en-US" sz="900" u="none" strike="noStrike">
                              <a:effectLst/>
                            </a:rPr>
                            <a:t>120</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537,577.30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a:solidFill>
                                <a:srgbClr val="000000"/>
                              </a:solidFill>
                              <a:effectLst/>
                            </a:rPr>
                            <a:t>4,479.81</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317,675.30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dirty="0">
                              <a:solidFill>
                                <a:srgbClr val="000000"/>
                              </a:solidFill>
                              <a:effectLst/>
                            </a:rPr>
                            <a:t>2,647.29</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i="0" u="none" strike="noStrike" dirty="0">
                              <a:solidFill>
                                <a:srgbClr val="000000"/>
                              </a:solidFill>
                              <a:effectLst/>
                              <a:latin typeface="Calibri" panose="020F0502020204030204" pitchFamily="34" charset="0"/>
                            </a:rPr>
                            <a:t>0.591</a:t>
                          </a:r>
                        </a:p>
                      </a:txBody>
                      <a:tcPr marL="9525" marR="9525" marT="9525" marB="0" anchor="b">
                        <a:solidFill>
                          <a:schemeClr val="accent3">
                            <a:lumMod val="40000"/>
                            <a:lumOff val="60000"/>
                          </a:schemeClr>
                        </a:solidFill>
                      </a:tcPr>
                    </a:tc>
                    <a:extLst>
                      <a:ext uri="{0D108BD9-81ED-4DB2-BD59-A6C34878D82A}">
                        <a16:rowId xmlns:a16="http://schemas.microsoft.com/office/drawing/2014/main" val="4031622153"/>
                      </a:ext>
                    </a:extLst>
                  </a:tr>
                  <a:tr h="198520">
                    <a:tc>
                      <a:txBody>
                        <a:bodyPr/>
                        <a:lstStyle/>
                        <a:p>
                          <a:pPr algn="ctr" fontAlgn="b"/>
                          <a:r>
                            <a:rPr lang="en-US" sz="900" u="none" strike="noStrike">
                              <a:effectLst/>
                            </a:rPr>
                            <a:t>128</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537,256.40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dirty="0">
                              <a:solidFill>
                                <a:srgbClr val="000000"/>
                              </a:solidFill>
                              <a:effectLst/>
                            </a:rPr>
                            <a:t>4,197.32</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314,525.00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dirty="0">
                              <a:solidFill>
                                <a:srgbClr val="000000"/>
                              </a:solidFill>
                              <a:effectLst/>
                            </a:rPr>
                            <a:t>2,457.23</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i="0" u="none" strike="noStrike" dirty="0">
                              <a:solidFill>
                                <a:srgbClr val="000000"/>
                              </a:solidFill>
                              <a:effectLst/>
                              <a:latin typeface="Calibri" panose="020F0502020204030204" pitchFamily="34" charset="0"/>
                            </a:rPr>
                            <a:t>0.585</a:t>
                          </a:r>
                        </a:p>
                      </a:txBody>
                      <a:tcPr marL="9525" marR="9525" marT="9525" marB="0" anchor="b">
                        <a:solidFill>
                          <a:schemeClr val="accent3">
                            <a:lumMod val="40000"/>
                            <a:lumOff val="60000"/>
                          </a:schemeClr>
                        </a:solidFill>
                      </a:tcPr>
                    </a:tc>
                    <a:extLst>
                      <a:ext uri="{0D108BD9-81ED-4DB2-BD59-A6C34878D82A}">
                        <a16:rowId xmlns:a16="http://schemas.microsoft.com/office/drawing/2014/main" val="3368665429"/>
                      </a:ext>
                    </a:extLst>
                  </a:tr>
                  <a:tr h="198520">
                    <a:tc>
                      <a:txBody>
                        <a:bodyPr/>
                        <a:lstStyle/>
                        <a:p>
                          <a:pPr algn="ctr" fontAlgn="b"/>
                          <a:r>
                            <a:rPr lang="en-US" sz="900" u="none" strike="noStrike">
                              <a:effectLst/>
                            </a:rPr>
                            <a:t>136</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a:effectLst/>
                            </a:rPr>
                            <a:t>535,948.70</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dirty="0">
                              <a:solidFill>
                                <a:srgbClr val="000000"/>
                              </a:solidFill>
                              <a:effectLst/>
                            </a:rPr>
                            <a:t>3,940.80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313,540.90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dirty="0">
                              <a:solidFill>
                                <a:srgbClr val="000000"/>
                              </a:solidFill>
                              <a:effectLst/>
                            </a:rPr>
                            <a:t>2,305.45</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i="0" u="none" strike="noStrike" dirty="0">
                              <a:solidFill>
                                <a:srgbClr val="000000"/>
                              </a:solidFill>
                              <a:effectLst/>
                              <a:latin typeface="Calibri" panose="020F0502020204030204" pitchFamily="34" charset="0"/>
                            </a:rPr>
                            <a:t>0.585</a:t>
                          </a:r>
                        </a:p>
                      </a:txBody>
                      <a:tcPr marL="9525" marR="9525" marT="9525" marB="0" anchor="b">
                        <a:solidFill>
                          <a:schemeClr val="accent3">
                            <a:lumMod val="40000"/>
                            <a:lumOff val="60000"/>
                          </a:schemeClr>
                        </a:solidFill>
                      </a:tcPr>
                    </a:tc>
                    <a:extLst>
                      <a:ext uri="{0D108BD9-81ED-4DB2-BD59-A6C34878D82A}">
                        <a16:rowId xmlns:a16="http://schemas.microsoft.com/office/drawing/2014/main" val="1187363466"/>
                      </a:ext>
                    </a:extLst>
                  </a:tr>
                  <a:tr h="198520">
                    <a:tc>
                      <a:txBody>
                        <a:bodyPr/>
                        <a:lstStyle/>
                        <a:p>
                          <a:pPr algn="ctr" fontAlgn="b"/>
                          <a:r>
                            <a:rPr lang="en-US" sz="900" u="none" strike="noStrike">
                              <a:effectLst/>
                            </a:rPr>
                            <a:t>152</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534,977.40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dirty="0">
                              <a:solidFill>
                                <a:srgbClr val="000000"/>
                              </a:solidFill>
                              <a:effectLst/>
                            </a:rPr>
                            <a:t>3,519.59</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313,213.20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dirty="0">
                              <a:solidFill>
                                <a:srgbClr val="000000"/>
                              </a:solidFill>
                              <a:effectLst/>
                            </a:rPr>
                            <a:t>2,060.61</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i="0" u="none" strike="noStrike" dirty="0">
                              <a:solidFill>
                                <a:srgbClr val="000000"/>
                              </a:solidFill>
                              <a:effectLst/>
                              <a:latin typeface="Calibri" panose="020F0502020204030204" pitchFamily="34" charset="0"/>
                            </a:rPr>
                            <a:t>0.585</a:t>
                          </a:r>
                        </a:p>
                      </a:txBody>
                      <a:tcPr marL="9525" marR="9525" marT="9525" marB="0" anchor="b">
                        <a:solidFill>
                          <a:schemeClr val="accent3">
                            <a:lumMod val="40000"/>
                            <a:lumOff val="60000"/>
                          </a:schemeClr>
                        </a:solidFill>
                      </a:tcPr>
                    </a:tc>
                    <a:extLst>
                      <a:ext uri="{0D108BD9-81ED-4DB2-BD59-A6C34878D82A}">
                        <a16:rowId xmlns:a16="http://schemas.microsoft.com/office/drawing/2014/main" val="3334875996"/>
                      </a:ext>
                    </a:extLst>
                  </a:tr>
                  <a:tr h="198520">
                    <a:tc>
                      <a:txBody>
                        <a:bodyPr/>
                        <a:lstStyle/>
                        <a:p>
                          <a:pPr algn="ctr" fontAlgn="b"/>
                          <a:r>
                            <a:rPr lang="en-US" sz="900" u="none" strike="noStrike">
                              <a:effectLst/>
                            </a:rPr>
                            <a:t>168</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a:effectLst/>
                            </a:rPr>
                            <a:t>532,448.00</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dirty="0">
                              <a:solidFill>
                                <a:srgbClr val="000000"/>
                              </a:solidFill>
                              <a:effectLst/>
                            </a:rPr>
                            <a:t>3,169.33</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i="0" u="none" strike="noStrike" dirty="0">
                              <a:solidFill>
                                <a:srgbClr val="000000"/>
                              </a:solidFill>
                              <a:effectLst/>
                              <a:latin typeface="Calibri" panose="020F0502020204030204" pitchFamily="34" charset="0"/>
                            </a:rPr>
                            <a:t>/</a:t>
                          </a:r>
                        </a:p>
                      </a:txBody>
                      <a:tcPr marL="9525" marR="9525" marT="9525" marB="0" anchor="b"/>
                    </a:tc>
                    <a:tc>
                      <a:txBody>
                        <a:bodyPr/>
                        <a:lstStyle/>
                        <a:p>
                          <a:pPr algn="ctr" fontAlgn="b"/>
                          <a:r>
                            <a:rPr lang="en-US" sz="900" b="0" i="0" u="none" strike="noStrike" dirty="0">
                              <a:solidFill>
                                <a:srgbClr val="000000"/>
                              </a:solidFill>
                              <a:effectLst/>
                              <a:latin typeface="Calibri" panose="020F0502020204030204" pitchFamily="34" charset="0"/>
                            </a:rPr>
                            <a:t>/</a:t>
                          </a:r>
                        </a:p>
                      </a:txBody>
                      <a:tcPr marL="9525" marR="9525" marT="9525" marB="0" anchor="b">
                        <a:solidFill>
                          <a:schemeClr val="accent3">
                            <a:lumMod val="40000"/>
                            <a:lumOff val="60000"/>
                          </a:schemeClr>
                        </a:solidFill>
                      </a:tcPr>
                    </a:tc>
                    <a:extLst>
                      <a:ext uri="{0D108BD9-81ED-4DB2-BD59-A6C34878D82A}">
                        <a16:rowId xmlns:a16="http://schemas.microsoft.com/office/drawing/2014/main" val="85949363"/>
                      </a:ext>
                    </a:extLst>
                  </a:tr>
                  <a:tr h="198520">
                    <a:tc>
                      <a:txBody>
                        <a:bodyPr/>
                        <a:lstStyle/>
                        <a:p>
                          <a:pPr algn="ctr" fontAlgn="b"/>
                          <a:r>
                            <a:rPr lang="en-US" sz="900" u="none" strike="noStrike" dirty="0">
                              <a:effectLst/>
                            </a:rPr>
                            <a:t>184</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531,052.60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dirty="0">
                              <a:solidFill>
                                <a:srgbClr val="000000"/>
                              </a:solidFill>
                              <a:effectLst/>
                            </a:rPr>
                            <a:t>2,886.16</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i="0" u="none" strike="noStrike" dirty="0">
                              <a:solidFill>
                                <a:srgbClr val="000000"/>
                              </a:solidFill>
                              <a:effectLst/>
                              <a:latin typeface="Calibri" panose="020F0502020204030204" pitchFamily="34" charset="0"/>
                            </a:rPr>
                            <a:t>/</a:t>
                          </a:r>
                        </a:p>
                      </a:txBody>
                      <a:tcPr marL="9525" marR="9525" marT="9525" marB="0" anchor="b"/>
                    </a:tc>
                    <a:tc>
                      <a:txBody>
                        <a:bodyPr/>
                        <a:lstStyle/>
                        <a:p>
                          <a:pPr algn="ctr" fontAlgn="b"/>
                          <a:r>
                            <a:rPr lang="en-US" sz="900" b="0" i="0" u="none" strike="noStrike" dirty="0">
                              <a:solidFill>
                                <a:srgbClr val="000000"/>
                              </a:solidFill>
                              <a:effectLst/>
                              <a:latin typeface="Calibri" panose="020F0502020204030204" pitchFamily="34" charset="0"/>
                            </a:rPr>
                            <a:t>/</a:t>
                          </a:r>
                        </a:p>
                      </a:txBody>
                      <a:tcPr marL="9525" marR="9525" marT="9525" marB="0" anchor="b">
                        <a:solidFill>
                          <a:schemeClr val="accent3">
                            <a:lumMod val="40000"/>
                            <a:lumOff val="60000"/>
                          </a:schemeClr>
                        </a:solidFill>
                      </a:tcPr>
                    </a:tc>
                    <a:extLst>
                      <a:ext uri="{0D108BD9-81ED-4DB2-BD59-A6C34878D82A}">
                        <a16:rowId xmlns:a16="http://schemas.microsoft.com/office/drawing/2014/main" val="804260128"/>
                      </a:ext>
                    </a:extLst>
                  </a:tr>
                  <a:tr h="208448">
                    <a:tc>
                      <a:txBody>
                        <a:bodyPr/>
                        <a:lstStyle/>
                        <a:p>
                          <a:pPr algn="ctr" fontAlgn="b"/>
                          <a:r>
                            <a:rPr lang="en-US" sz="900" u="none" strike="noStrike" dirty="0">
                              <a:effectLst/>
                            </a:rPr>
                            <a:t>240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522,872.10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dirty="0">
                              <a:solidFill>
                                <a:srgbClr val="000000"/>
                              </a:solidFill>
                              <a:effectLst/>
                            </a:rPr>
                            <a:t>2,178.63</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i="0" u="none" strike="noStrike" dirty="0">
                              <a:solidFill>
                                <a:srgbClr val="000000"/>
                              </a:solidFill>
                              <a:effectLst/>
                              <a:latin typeface="Calibri" panose="020F0502020204030204" pitchFamily="34" charset="0"/>
                            </a:rPr>
                            <a:t>/</a:t>
                          </a:r>
                        </a:p>
                      </a:txBody>
                      <a:tcPr marL="9525" marR="9525" marT="9525" marB="0" anchor="b"/>
                    </a:tc>
                    <a:tc>
                      <a:txBody>
                        <a:bodyPr/>
                        <a:lstStyle/>
                        <a:p>
                          <a:pPr algn="ctr" fontAlgn="b"/>
                          <a:r>
                            <a:rPr lang="en-US" sz="900" b="0" i="0" u="none" strike="noStrike" dirty="0">
                              <a:solidFill>
                                <a:srgbClr val="000000"/>
                              </a:solidFill>
                              <a:effectLst/>
                              <a:latin typeface="Calibri" panose="020F0502020204030204" pitchFamily="34" charset="0"/>
                            </a:rPr>
                            <a:t>/</a:t>
                          </a:r>
                        </a:p>
                      </a:txBody>
                      <a:tcPr marL="9525" marR="9525" marT="9525" marB="0" anchor="b">
                        <a:solidFill>
                          <a:schemeClr val="accent3">
                            <a:lumMod val="40000"/>
                            <a:lumOff val="60000"/>
                          </a:schemeClr>
                        </a:solidFill>
                      </a:tcPr>
                    </a:tc>
                    <a:extLst>
                      <a:ext uri="{0D108BD9-81ED-4DB2-BD59-A6C34878D82A}">
                        <a16:rowId xmlns:a16="http://schemas.microsoft.com/office/drawing/2014/main" val="589013226"/>
                      </a:ext>
                    </a:extLst>
                  </a:tr>
                </a:tbl>
              </a:graphicData>
            </a:graphic>
          </p:graphicFrame>
        </mc:Choice>
        <mc:Fallback xmlns="">
          <p:graphicFrame>
            <p:nvGraphicFramePr>
              <p:cNvPr id="5" name="Table 4">
                <a:extLst>
                  <a:ext uri="{FF2B5EF4-FFF2-40B4-BE49-F238E27FC236}">
                    <a16:creationId xmlns:a16="http://schemas.microsoft.com/office/drawing/2014/main" id="{6AA7C94F-92D2-4A62-8C0E-992F8070CF63}"/>
                  </a:ext>
                </a:extLst>
              </p:cNvPr>
              <p:cNvGraphicFramePr>
                <a:graphicFrameLocks noGrp="1"/>
              </p:cNvGraphicFramePr>
              <p:nvPr>
                <p:extLst>
                  <p:ext uri="{D42A27DB-BD31-4B8C-83A1-F6EECF244321}">
                    <p14:modId xmlns:p14="http://schemas.microsoft.com/office/powerpoint/2010/main" val="2025540597"/>
                  </p:ext>
                </p:extLst>
              </p:nvPr>
            </p:nvGraphicFramePr>
            <p:xfrm>
              <a:off x="284606" y="1260776"/>
              <a:ext cx="4060020" cy="4445078"/>
            </p:xfrm>
            <a:graphic>
              <a:graphicData uri="http://schemas.openxmlformats.org/drawingml/2006/table">
                <a:tbl>
                  <a:tblPr>
                    <a:tableStyleId>{C7B018BB-80A7-4F77-B60F-C8B233D01FF8}</a:tableStyleId>
                  </a:tblPr>
                  <a:tblGrid>
                    <a:gridCol w="583079">
                      <a:extLst>
                        <a:ext uri="{9D8B030D-6E8A-4147-A177-3AD203B41FA5}">
                          <a16:colId xmlns:a16="http://schemas.microsoft.com/office/drawing/2014/main" val="1216741213"/>
                        </a:ext>
                      </a:extLst>
                    </a:gridCol>
                    <a:gridCol w="764495">
                      <a:extLst>
                        <a:ext uri="{9D8B030D-6E8A-4147-A177-3AD203B41FA5}">
                          <a16:colId xmlns:a16="http://schemas.microsoft.com/office/drawing/2014/main" val="1128328886"/>
                        </a:ext>
                      </a:extLst>
                    </a:gridCol>
                    <a:gridCol w="678228">
                      <a:extLst>
                        <a:ext uri="{9D8B030D-6E8A-4147-A177-3AD203B41FA5}">
                          <a16:colId xmlns:a16="http://schemas.microsoft.com/office/drawing/2014/main" val="322506321"/>
                        </a:ext>
                      </a:extLst>
                    </a:gridCol>
                    <a:gridCol w="687524">
                      <a:extLst>
                        <a:ext uri="{9D8B030D-6E8A-4147-A177-3AD203B41FA5}">
                          <a16:colId xmlns:a16="http://schemas.microsoft.com/office/drawing/2014/main" val="1309079487"/>
                        </a:ext>
                      </a:extLst>
                    </a:gridCol>
                    <a:gridCol w="673347">
                      <a:extLst>
                        <a:ext uri="{9D8B030D-6E8A-4147-A177-3AD203B41FA5}">
                          <a16:colId xmlns:a16="http://schemas.microsoft.com/office/drawing/2014/main" val="1785548929"/>
                        </a:ext>
                      </a:extLst>
                    </a:gridCol>
                    <a:gridCol w="673347">
                      <a:extLst>
                        <a:ext uri="{9D8B030D-6E8A-4147-A177-3AD203B41FA5}">
                          <a16:colId xmlns:a16="http://schemas.microsoft.com/office/drawing/2014/main" val="1824995390"/>
                        </a:ext>
                      </a:extLst>
                    </a:gridCol>
                  </a:tblGrid>
                  <a:tr h="464750">
                    <a:tc>
                      <a:txBody>
                        <a:bodyPr/>
                        <a:lstStyle/>
                        <a:p>
                          <a:pPr algn="ctr" fontAlgn="b"/>
                          <a:r>
                            <a:rPr lang="en-US" sz="900" b="1" u="none" strike="noStrike" dirty="0">
                              <a:effectLst/>
                            </a:rPr>
                            <a:t>Core</a:t>
                          </a:r>
                          <a:r>
                            <a:rPr lang="en-US" sz="900" u="none" strike="noStrike" dirty="0">
                              <a:effectLst/>
                            </a:rPr>
                            <a:t> </a:t>
                          </a:r>
                          <a:r>
                            <a:rPr lang="en-US" sz="900" b="1" u="none" strike="noStrike" dirty="0">
                              <a:effectLst/>
                            </a:rPr>
                            <a:t>Num</a:t>
                          </a:r>
                        </a:p>
                      </a:txBody>
                      <a:tcPr marL="9525" marR="9525" marT="9525" marB="0" anchor="b"/>
                    </a:tc>
                    <a:tc>
                      <a:txBody>
                        <a:bodyPr/>
                        <a:lstStyle/>
                        <a:p>
                          <a:pPr marL="0" marR="0" lvl="0" indent="0" algn="ctr" defTabSz="609600" eaLnBrk="1" fontAlgn="b" latinLnBrk="0" hangingPunct="1">
                            <a:lnSpc>
                              <a:spcPct val="100000"/>
                            </a:lnSpc>
                            <a:spcBef>
                              <a:spcPts val="0"/>
                            </a:spcBef>
                            <a:spcAft>
                              <a:spcPts val="0"/>
                            </a:spcAft>
                            <a:buClrTx/>
                            <a:buSzTx/>
                            <a:buFontTx/>
                            <a:buNone/>
                            <a:tabLst/>
                            <a:defRPr/>
                          </a:pPr>
                          <a:r>
                            <a:rPr lang="en-US" sz="900" b="1" u="none" strike="noStrike" dirty="0">
                              <a:effectLst/>
                            </a:rPr>
                            <a:t>SPR97263 b/w</a:t>
                          </a:r>
                        </a:p>
                        <a:p>
                          <a:pPr marL="0" marR="0" lvl="0" indent="0" algn="ctr" defTabSz="609600" eaLnBrk="1" fontAlgn="b" latinLnBrk="0" hangingPunct="1">
                            <a:lnSpc>
                              <a:spcPct val="100000"/>
                            </a:lnSpc>
                            <a:spcBef>
                              <a:spcPts val="0"/>
                            </a:spcBef>
                            <a:spcAft>
                              <a:spcPts val="0"/>
                            </a:spcAft>
                            <a:buClrTx/>
                            <a:buSzTx/>
                            <a:buFontTx/>
                            <a:buNone/>
                            <a:tabLst/>
                            <a:defRPr/>
                          </a:pPr>
                          <a:r>
                            <a:rPr lang="en-US" sz="900" b="1" u="none" strike="noStrike" dirty="0">
                              <a:effectLst/>
                            </a:rPr>
                            <a:t>(MB/s)</a:t>
                          </a:r>
                          <a:endParaRPr lang="en-US" sz="9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1" u="none" strike="noStrike" dirty="0">
                              <a:effectLst/>
                            </a:rPr>
                            <a:t>SPR97263 per core</a:t>
                          </a:r>
                        </a:p>
                        <a:p>
                          <a:pPr algn="ctr" fontAlgn="b"/>
                          <a:r>
                            <a:rPr lang="en-US" sz="900" b="1" u="none" strike="noStrike" dirty="0">
                              <a:effectLst/>
                            </a:rPr>
                            <a:t>(MB/s)</a:t>
                          </a:r>
                        </a:p>
                      </a:txBody>
                      <a:tcPr marL="9525" marR="9525" marT="9525" marB="0" anchor="b"/>
                    </a:tc>
                    <a:tc>
                      <a:txBody>
                        <a:bodyPr/>
                        <a:lstStyle/>
                        <a:p>
                          <a:pPr algn="ctr" fontAlgn="b"/>
                          <a:r>
                            <a:rPr lang="en-US" sz="900" b="1" u="none" strike="noStrike" dirty="0">
                              <a:effectLst/>
                            </a:rPr>
                            <a:t>ICX1519 b/w</a:t>
                          </a:r>
                        </a:p>
                        <a:p>
                          <a:pPr marL="0" marR="0" lvl="0" indent="0" algn="ctr" defTabSz="609600" eaLnBrk="1" fontAlgn="b" latinLnBrk="0" hangingPunct="1">
                            <a:lnSpc>
                              <a:spcPct val="100000"/>
                            </a:lnSpc>
                            <a:spcBef>
                              <a:spcPts val="0"/>
                            </a:spcBef>
                            <a:spcAft>
                              <a:spcPts val="0"/>
                            </a:spcAft>
                            <a:buClrTx/>
                            <a:buSzTx/>
                            <a:buFontTx/>
                            <a:buNone/>
                            <a:tabLst/>
                            <a:defRPr/>
                          </a:pPr>
                          <a:r>
                            <a:rPr lang="en-US" sz="900" b="1" u="none" strike="noStrike" dirty="0">
                              <a:effectLst/>
                            </a:rPr>
                            <a:t>(MB/s)</a:t>
                          </a:r>
                          <a:endParaRPr lang="en-US" sz="9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1" u="none" strike="noStrike" dirty="0">
                              <a:effectLst/>
                            </a:rPr>
                            <a:t>ICX1519 per core</a:t>
                          </a:r>
                        </a:p>
                        <a:p>
                          <a:pPr algn="ctr" fontAlgn="b"/>
                          <a:r>
                            <a:rPr lang="en-US" sz="900" b="1" u="none" strike="noStrike" dirty="0">
                              <a:effectLst/>
                            </a:rPr>
                            <a:t>(MB/s)</a:t>
                          </a:r>
                        </a:p>
                      </a:txBody>
                      <a:tcPr marL="9525" marR="9525" marT="9525" marB="0" anchor="b"/>
                    </a:tc>
                    <a:tc>
                      <a:txBody>
                        <a:bodyPr/>
                        <a:lstStyle/>
                        <a:p>
                          <a:endParaRPr lang="en-US"/>
                        </a:p>
                      </a:txBody>
                      <a:tcPr marL="9525" marR="9525" marT="9525" marB="0" anchor="b">
                        <a:blipFill>
                          <a:blip r:embed="rId2"/>
                          <a:stretch>
                            <a:fillRect l="-501802" t="-1316" r="-1802" b="-876316"/>
                          </a:stretch>
                        </a:blipFill>
                      </a:tcPr>
                    </a:tc>
                    <a:extLst>
                      <a:ext uri="{0D108BD9-81ED-4DB2-BD59-A6C34878D82A}">
                        <a16:rowId xmlns:a16="http://schemas.microsoft.com/office/drawing/2014/main" val="2401045502"/>
                      </a:ext>
                    </a:extLst>
                  </a:tr>
                  <a:tr h="198520">
                    <a:tc>
                      <a:txBody>
                        <a:bodyPr/>
                        <a:lstStyle/>
                        <a:p>
                          <a:pPr algn="ctr" fontAlgn="b"/>
                          <a:r>
                            <a:rPr lang="en-US" sz="900" u="none" strike="noStrike" dirty="0">
                              <a:effectLst/>
                            </a:rPr>
                            <a:t>8</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70,876.50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dirty="0">
                              <a:solidFill>
                                <a:srgbClr val="000000"/>
                              </a:solidFill>
                              <a:effectLst/>
                            </a:rPr>
                            <a:t>8,859.56</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63,886.10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dirty="0">
                              <a:solidFill>
                                <a:srgbClr val="000000"/>
                              </a:solidFill>
                              <a:effectLst/>
                            </a:rPr>
                            <a:t>7,985.76</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i="0" u="none" strike="noStrike" dirty="0">
                              <a:solidFill>
                                <a:srgbClr val="000000"/>
                              </a:solidFill>
                              <a:effectLst/>
                              <a:latin typeface="Calibri" panose="020F0502020204030204" pitchFamily="34" charset="0"/>
                            </a:rPr>
                            <a:t>0.901</a:t>
                          </a:r>
                        </a:p>
                      </a:txBody>
                      <a:tcPr marL="9525" marR="9525" marT="9525" marB="0" anchor="b">
                        <a:solidFill>
                          <a:schemeClr val="accent3">
                            <a:lumMod val="40000"/>
                            <a:lumOff val="60000"/>
                          </a:schemeClr>
                        </a:solidFill>
                      </a:tcPr>
                    </a:tc>
                    <a:extLst>
                      <a:ext uri="{0D108BD9-81ED-4DB2-BD59-A6C34878D82A}">
                        <a16:rowId xmlns:a16="http://schemas.microsoft.com/office/drawing/2014/main" val="3612364573"/>
                      </a:ext>
                    </a:extLst>
                  </a:tr>
                  <a:tr h="198520">
                    <a:tc>
                      <a:txBody>
                        <a:bodyPr/>
                        <a:lstStyle/>
                        <a:p>
                          <a:pPr algn="ctr" fontAlgn="b"/>
                          <a:r>
                            <a:rPr lang="en-US" sz="900" u="none" strike="noStrike">
                              <a:effectLst/>
                            </a:rPr>
                            <a:t>16</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130,843.40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dirty="0">
                              <a:solidFill>
                                <a:srgbClr val="000000"/>
                              </a:solidFill>
                              <a:effectLst/>
                            </a:rPr>
                            <a:t>8,177.71</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123,491.50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dirty="0">
                              <a:solidFill>
                                <a:srgbClr val="000000"/>
                              </a:solidFill>
                              <a:effectLst/>
                            </a:rPr>
                            <a:t>7,718.22</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i="0" u="none" strike="noStrike" dirty="0">
                              <a:solidFill>
                                <a:srgbClr val="000000"/>
                              </a:solidFill>
                              <a:effectLst/>
                              <a:latin typeface="Calibri" panose="020F0502020204030204" pitchFamily="34" charset="0"/>
                            </a:rPr>
                            <a:t>0.944</a:t>
                          </a:r>
                        </a:p>
                      </a:txBody>
                      <a:tcPr marL="9525" marR="9525" marT="9525" marB="0" anchor="b">
                        <a:solidFill>
                          <a:schemeClr val="accent3">
                            <a:lumMod val="40000"/>
                            <a:lumOff val="60000"/>
                          </a:schemeClr>
                        </a:solidFill>
                      </a:tcPr>
                    </a:tc>
                    <a:extLst>
                      <a:ext uri="{0D108BD9-81ED-4DB2-BD59-A6C34878D82A}">
                        <a16:rowId xmlns:a16="http://schemas.microsoft.com/office/drawing/2014/main" val="1422697813"/>
                      </a:ext>
                    </a:extLst>
                  </a:tr>
                  <a:tr h="198520">
                    <a:tc>
                      <a:txBody>
                        <a:bodyPr/>
                        <a:lstStyle/>
                        <a:p>
                          <a:pPr algn="ctr" fontAlgn="b"/>
                          <a:r>
                            <a:rPr lang="en-US" sz="900" u="none" strike="noStrike">
                              <a:effectLst/>
                            </a:rPr>
                            <a:t>24</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191,496.00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a:solidFill>
                                <a:srgbClr val="000000"/>
                              </a:solidFill>
                              <a:effectLst/>
                            </a:rPr>
                            <a:t>7,979.00</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168,282.40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dirty="0">
                              <a:solidFill>
                                <a:srgbClr val="000000"/>
                              </a:solidFill>
                              <a:effectLst/>
                            </a:rPr>
                            <a:t>7,011.77</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i="0" u="none" strike="noStrike" dirty="0">
                              <a:solidFill>
                                <a:srgbClr val="000000"/>
                              </a:solidFill>
                              <a:effectLst/>
                              <a:latin typeface="Calibri" panose="020F0502020204030204" pitchFamily="34" charset="0"/>
                            </a:rPr>
                            <a:t>0.879</a:t>
                          </a:r>
                        </a:p>
                      </a:txBody>
                      <a:tcPr marL="9525" marR="9525" marT="9525" marB="0" anchor="b">
                        <a:solidFill>
                          <a:schemeClr val="accent3">
                            <a:lumMod val="40000"/>
                            <a:lumOff val="60000"/>
                          </a:schemeClr>
                        </a:solidFill>
                      </a:tcPr>
                    </a:tc>
                    <a:extLst>
                      <a:ext uri="{0D108BD9-81ED-4DB2-BD59-A6C34878D82A}">
                        <a16:rowId xmlns:a16="http://schemas.microsoft.com/office/drawing/2014/main" val="4289567927"/>
                      </a:ext>
                    </a:extLst>
                  </a:tr>
                  <a:tr h="198520">
                    <a:tc>
                      <a:txBody>
                        <a:bodyPr/>
                        <a:lstStyle/>
                        <a:p>
                          <a:pPr algn="ctr" fontAlgn="b"/>
                          <a:r>
                            <a:rPr lang="en-US" sz="900" u="none" strike="noStrike">
                              <a:effectLst/>
                            </a:rPr>
                            <a:t>32</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a:effectLst/>
                            </a:rPr>
                            <a:t>247,322.90</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a:solidFill>
                                <a:srgbClr val="000000"/>
                              </a:solidFill>
                              <a:effectLst/>
                            </a:rPr>
                            <a:t>7,728.84</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206,172.30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dirty="0">
                              <a:solidFill>
                                <a:srgbClr val="000000"/>
                              </a:solidFill>
                              <a:effectLst/>
                            </a:rPr>
                            <a:t>6,442.88</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i="0" u="none" strike="noStrike" dirty="0">
                              <a:solidFill>
                                <a:srgbClr val="000000"/>
                              </a:solidFill>
                              <a:effectLst/>
                              <a:latin typeface="Calibri" panose="020F0502020204030204" pitchFamily="34" charset="0"/>
                            </a:rPr>
                            <a:t>0.834</a:t>
                          </a:r>
                        </a:p>
                      </a:txBody>
                      <a:tcPr marL="9525" marR="9525" marT="9525" marB="0" anchor="b">
                        <a:solidFill>
                          <a:schemeClr val="accent3">
                            <a:lumMod val="40000"/>
                            <a:lumOff val="60000"/>
                          </a:schemeClr>
                        </a:solidFill>
                      </a:tcPr>
                    </a:tc>
                    <a:extLst>
                      <a:ext uri="{0D108BD9-81ED-4DB2-BD59-A6C34878D82A}">
                        <a16:rowId xmlns:a16="http://schemas.microsoft.com/office/drawing/2014/main" val="794233726"/>
                      </a:ext>
                    </a:extLst>
                  </a:tr>
                  <a:tr h="198520">
                    <a:tc>
                      <a:txBody>
                        <a:bodyPr/>
                        <a:lstStyle/>
                        <a:p>
                          <a:pPr algn="ctr" fontAlgn="b"/>
                          <a:r>
                            <a:rPr lang="en-US" sz="900" u="none" strike="noStrike">
                              <a:effectLst/>
                            </a:rPr>
                            <a:t>40</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299,189.10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a:solidFill>
                                <a:srgbClr val="000000"/>
                              </a:solidFill>
                              <a:effectLst/>
                            </a:rPr>
                            <a:t>7,479.73</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240,462.70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dirty="0">
                              <a:solidFill>
                                <a:srgbClr val="000000"/>
                              </a:solidFill>
                              <a:effectLst/>
                            </a:rPr>
                            <a:t>6,011.57</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i="0" u="none" strike="noStrike">
                              <a:solidFill>
                                <a:srgbClr val="000000"/>
                              </a:solidFill>
                              <a:effectLst/>
                              <a:latin typeface="Calibri" panose="020F0502020204030204" pitchFamily="34" charset="0"/>
                            </a:rPr>
                            <a:t>0.804</a:t>
                          </a:r>
                        </a:p>
                      </a:txBody>
                      <a:tcPr marL="9525" marR="9525" marT="9525" marB="0" anchor="b">
                        <a:solidFill>
                          <a:schemeClr val="accent3">
                            <a:lumMod val="40000"/>
                            <a:lumOff val="60000"/>
                          </a:schemeClr>
                        </a:solidFill>
                      </a:tcPr>
                    </a:tc>
                    <a:extLst>
                      <a:ext uri="{0D108BD9-81ED-4DB2-BD59-A6C34878D82A}">
                        <a16:rowId xmlns:a16="http://schemas.microsoft.com/office/drawing/2014/main" val="3970324564"/>
                      </a:ext>
                    </a:extLst>
                  </a:tr>
                  <a:tr h="198520">
                    <a:tc>
                      <a:txBody>
                        <a:bodyPr/>
                        <a:lstStyle/>
                        <a:p>
                          <a:pPr algn="ctr" fontAlgn="b"/>
                          <a:r>
                            <a:rPr lang="en-US" sz="900" u="none" strike="noStrike">
                              <a:effectLst/>
                            </a:rPr>
                            <a:t>48</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347,152.80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a:solidFill>
                                <a:srgbClr val="000000"/>
                              </a:solidFill>
                              <a:effectLst/>
                            </a:rPr>
                            <a:t>7,232.35</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269,708.20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dirty="0">
                              <a:solidFill>
                                <a:srgbClr val="000000"/>
                              </a:solidFill>
                              <a:effectLst/>
                            </a:rPr>
                            <a:t>5,618.92</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i="0" u="none" strike="noStrike" dirty="0">
                              <a:solidFill>
                                <a:srgbClr val="000000"/>
                              </a:solidFill>
                              <a:effectLst/>
                              <a:latin typeface="Calibri" panose="020F0502020204030204" pitchFamily="34" charset="0"/>
                            </a:rPr>
                            <a:t>0.777</a:t>
                          </a:r>
                        </a:p>
                      </a:txBody>
                      <a:tcPr marL="9525" marR="9525" marT="9525" marB="0" anchor="b">
                        <a:solidFill>
                          <a:schemeClr val="accent3">
                            <a:lumMod val="40000"/>
                            <a:lumOff val="60000"/>
                          </a:schemeClr>
                        </a:solidFill>
                      </a:tcPr>
                    </a:tc>
                    <a:extLst>
                      <a:ext uri="{0D108BD9-81ED-4DB2-BD59-A6C34878D82A}">
                        <a16:rowId xmlns:a16="http://schemas.microsoft.com/office/drawing/2014/main" val="1118053578"/>
                      </a:ext>
                    </a:extLst>
                  </a:tr>
                  <a:tr h="198520">
                    <a:tc>
                      <a:txBody>
                        <a:bodyPr/>
                        <a:lstStyle/>
                        <a:p>
                          <a:pPr algn="ctr" fontAlgn="b"/>
                          <a:r>
                            <a:rPr lang="en-US" sz="900" u="none" strike="noStrike">
                              <a:effectLst/>
                            </a:rPr>
                            <a:t>56</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a:effectLst/>
                            </a:rPr>
                            <a:t>389,936.40</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a:solidFill>
                                <a:srgbClr val="000000"/>
                              </a:solidFill>
                              <a:effectLst/>
                            </a:rPr>
                            <a:t>6,963.15</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289,642.30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dirty="0">
                              <a:solidFill>
                                <a:srgbClr val="000000"/>
                              </a:solidFill>
                              <a:effectLst/>
                            </a:rPr>
                            <a:t>5,172.18</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i="0" u="none" strike="noStrike">
                              <a:solidFill>
                                <a:srgbClr val="000000"/>
                              </a:solidFill>
                              <a:effectLst/>
                              <a:latin typeface="Calibri" panose="020F0502020204030204" pitchFamily="34" charset="0"/>
                            </a:rPr>
                            <a:t>0.743</a:t>
                          </a:r>
                        </a:p>
                      </a:txBody>
                      <a:tcPr marL="9525" marR="9525" marT="9525" marB="0" anchor="b">
                        <a:solidFill>
                          <a:schemeClr val="accent3">
                            <a:lumMod val="40000"/>
                            <a:lumOff val="60000"/>
                          </a:schemeClr>
                        </a:solidFill>
                      </a:tcPr>
                    </a:tc>
                    <a:extLst>
                      <a:ext uri="{0D108BD9-81ED-4DB2-BD59-A6C34878D82A}">
                        <a16:rowId xmlns:a16="http://schemas.microsoft.com/office/drawing/2014/main" val="2004950777"/>
                      </a:ext>
                    </a:extLst>
                  </a:tr>
                  <a:tr h="198520">
                    <a:tc>
                      <a:txBody>
                        <a:bodyPr/>
                        <a:lstStyle/>
                        <a:p>
                          <a:pPr algn="ctr" fontAlgn="b"/>
                          <a:r>
                            <a:rPr lang="en-US" sz="900" u="none" strike="noStrike">
                              <a:effectLst/>
                            </a:rPr>
                            <a:t>64</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a:effectLst/>
                            </a:rPr>
                            <a:t>427,008.60</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a:solidFill>
                                <a:srgbClr val="000000"/>
                              </a:solidFill>
                              <a:effectLst/>
                            </a:rPr>
                            <a:t>6,672.01</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297,858.90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dirty="0">
                              <a:solidFill>
                                <a:srgbClr val="000000"/>
                              </a:solidFill>
                              <a:effectLst/>
                            </a:rPr>
                            <a:t>4,654.05</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i="0" u="none" strike="noStrike" dirty="0">
                              <a:solidFill>
                                <a:srgbClr val="000000"/>
                              </a:solidFill>
                              <a:effectLst/>
                              <a:latin typeface="Calibri" panose="020F0502020204030204" pitchFamily="34" charset="0"/>
                            </a:rPr>
                            <a:t>0.698</a:t>
                          </a:r>
                        </a:p>
                      </a:txBody>
                      <a:tcPr marL="9525" marR="9525" marT="9525" marB="0" anchor="b">
                        <a:solidFill>
                          <a:schemeClr val="accent3">
                            <a:lumMod val="40000"/>
                            <a:lumOff val="60000"/>
                          </a:schemeClr>
                        </a:solidFill>
                      </a:tcPr>
                    </a:tc>
                    <a:extLst>
                      <a:ext uri="{0D108BD9-81ED-4DB2-BD59-A6C34878D82A}">
                        <a16:rowId xmlns:a16="http://schemas.microsoft.com/office/drawing/2014/main" val="4154109691"/>
                      </a:ext>
                    </a:extLst>
                  </a:tr>
                  <a:tr h="198520">
                    <a:tc>
                      <a:txBody>
                        <a:bodyPr/>
                        <a:lstStyle/>
                        <a:p>
                          <a:pPr algn="ctr" fontAlgn="b"/>
                          <a:r>
                            <a:rPr lang="en-US" sz="900" u="none" strike="noStrike">
                              <a:effectLst/>
                            </a:rPr>
                            <a:t>72</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a:effectLst/>
                            </a:rPr>
                            <a:t>458,868.70</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a:solidFill>
                                <a:srgbClr val="000000"/>
                              </a:solidFill>
                              <a:effectLst/>
                            </a:rPr>
                            <a:t>6,373.18</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299,741.40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a:solidFill>
                                <a:srgbClr val="000000"/>
                              </a:solidFill>
                              <a:effectLst/>
                            </a:rPr>
                            <a:t>4,163.08</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i="0" u="none" strike="noStrike" dirty="0">
                              <a:solidFill>
                                <a:srgbClr val="000000"/>
                              </a:solidFill>
                              <a:effectLst/>
                              <a:latin typeface="Calibri" panose="020F0502020204030204" pitchFamily="34" charset="0"/>
                            </a:rPr>
                            <a:t>0.653</a:t>
                          </a:r>
                        </a:p>
                      </a:txBody>
                      <a:tcPr marL="9525" marR="9525" marT="9525" marB="0" anchor="b">
                        <a:solidFill>
                          <a:schemeClr val="accent3">
                            <a:lumMod val="40000"/>
                            <a:lumOff val="60000"/>
                          </a:schemeClr>
                        </a:solidFill>
                      </a:tcPr>
                    </a:tc>
                    <a:extLst>
                      <a:ext uri="{0D108BD9-81ED-4DB2-BD59-A6C34878D82A}">
                        <a16:rowId xmlns:a16="http://schemas.microsoft.com/office/drawing/2014/main" val="1481119936"/>
                      </a:ext>
                    </a:extLst>
                  </a:tr>
                  <a:tr h="198520">
                    <a:tc>
                      <a:txBody>
                        <a:bodyPr/>
                        <a:lstStyle/>
                        <a:p>
                          <a:pPr algn="ctr" fontAlgn="b"/>
                          <a:r>
                            <a:rPr lang="en-US" sz="900" u="none" strike="noStrike">
                              <a:effectLst/>
                            </a:rPr>
                            <a:t>80</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a:effectLst/>
                            </a:rPr>
                            <a:t>485,601.90</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a:solidFill>
                                <a:srgbClr val="000000"/>
                              </a:solidFill>
                              <a:effectLst/>
                            </a:rPr>
                            <a:t>6,070.02</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304,487.50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dirty="0">
                              <a:solidFill>
                                <a:srgbClr val="000000"/>
                              </a:solidFill>
                              <a:effectLst/>
                            </a:rPr>
                            <a:t>3,806.09</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i="0" u="none" strike="noStrike">
                              <a:solidFill>
                                <a:srgbClr val="000000"/>
                              </a:solidFill>
                              <a:effectLst/>
                              <a:latin typeface="Calibri" panose="020F0502020204030204" pitchFamily="34" charset="0"/>
                            </a:rPr>
                            <a:t>0.627</a:t>
                          </a:r>
                        </a:p>
                      </a:txBody>
                      <a:tcPr marL="9525" marR="9525" marT="9525" marB="0" anchor="b">
                        <a:solidFill>
                          <a:schemeClr val="accent3">
                            <a:lumMod val="40000"/>
                            <a:lumOff val="60000"/>
                          </a:schemeClr>
                        </a:solidFill>
                      </a:tcPr>
                    </a:tc>
                    <a:extLst>
                      <a:ext uri="{0D108BD9-81ED-4DB2-BD59-A6C34878D82A}">
                        <a16:rowId xmlns:a16="http://schemas.microsoft.com/office/drawing/2014/main" val="2017629955"/>
                      </a:ext>
                    </a:extLst>
                  </a:tr>
                  <a:tr h="198520">
                    <a:tc>
                      <a:txBody>
                        <a:bodyPr/>
                        <a:lstStyle/>
                        <a:p>
                          <a:pPr algn="ctr" fontAlgn="b"/>
                          <a:r>
                            <a:rPr lang="en-US" sz="900" u="none" strike="noStrike">
                              <a:effectLst/>
                            </a:rPr>
                            <a:t>96</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a:effectLst/>
                            </a:rPr>
                            <a:t>522,520.80</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a:solidFill>
                                <a:srgbClr val="000000"/>
                              </a:solidFill>
                              <a:effectLst/>
                            </a:rPr>
                            <a:t>5,442.93</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309,777.50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dirty="0">
                              <a:solidFill>
                                <a:srgbClr val="000000"/>
                              </a:solidFill>
                              <a:effectLst/>
                            </a:rPr>
                            <a:t>3,226.85</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i="0" u="none" strike="noStrike" dirty="0">
                              <a:solidFill>
                                <a:srgbClr val="000000"/>
                              </a:solidFill>
                              <a:effectLst/>
                              <a:latin typeface="Calibri" panose="020F0502020204030204" pitchFamily="34" charset="0"/>
                            </a:rPr>
                            <a:t>0.593</a:t>
                          </a:r>
                        </a:p>
                      </a:txBody>
                      <a:tcPr marL="9525" marR="9525" marT="9525" marB="0" anchor="b">
                        <a:solidFill>
                          <a:schemeClr val="accent3">
                            <a:lumMod val="40000"/>
                            <a:lumOff val="60000"/>
                          </a:schemeClr>
                        </a:solidFill>
                      </a:tcPr>
                    </a:tc>
                    <a:extLst>
                      <a:ext uri="{0D108BD9-81ED-4DB2-BD59-A6C34878D82A}">
                        <a16:rowId xmlns:a16="http://schemas.microsoft.com/office/drawing/2014/main" val="4287651522"/>
                      </a:ext>
                    </a:extLst>
                  </a:tr>
                  <a:tr h="198520">
                    <a:tc>
                      <a:txBody>
                        <a:bodyPr/>
                        <a:lstStyle/>
                        <a:p>
                          <a:pPr algn="ctr" fontAlgn="b"/>
                          <a:r>
                            <a:rPr lang="en-US" sz="900" u="none" strike="noStrike" dirty="0">
                              <a:effectLst/>
                            </a:rPr>
                            <a:t>104</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532,089.10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dirty="0">
                              <a:solidFill>
                                <a:srgbClr val="000000"/>
                              </a:solidFill>
                              <a:effectLst/>
                            </a:rPr>
                            <a:t>5,116.24</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313,202.90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dirty="0">
                              <a:solidFill>
                                <a:srgbClr val="000000"/>
                              </a:solidFill>
                              <a:effectLst/>
                            </a:rPr>
                            <a:t>3,011.57</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i="0" u="none" strike="noStrike" dirty="0">
                              <a:solidFill>
                                <a:srgbClr val="000000"/>
                              </a:solidFill>
                              <a:effectLst/>
                              <a:latin typeface="Calibri" panose="020F0502020204030204" pitchFamily="34" charset="0"/>
                            </a:rPr>
                            <a:t>0.589</a:t>
                          </a:r>
                        </a:p>
                      </a:txBody>
                      <a:tcPr marL="9525" marR="9525" marT="9525" marB="0" anchor="b">
                        <a:solidFill>
                          <a:schemeClr val="accent3">
                            <a:lumMod val="40000"/>
                            <a:lumOff val="60000"/>
                          </a:schemeClr>
                        </a:solidFill>
                      </a:tcPr>
                    </a:tc>
                    <a:extLst>
                      <a:ext uri="{0D108BD9-81ED-4DB2-BD59-A6C34878D82A}">
                        <a16:rowId xmlns:a16="http://schemas.microsoft.com/office/drawing/2014/main" val="2795886759"/>
                      </a:ext>
                    </a:extLst>
                  </a:tr>
                  <a:tr h="198520">
                    <a:tc>
                      <a:txBody>
                        <a:bodyPr/>
                        <a:lstStyle/>
                        <a:p>
                          <a:pPr algn="ctr" fontAlgn="b"/>
                          <a:r>
                            <a:rPr lang="en-US" sz="900" u="none" strike="noStrike">
                              <a:effectLst/>
                            </a:rPr>
                            <a:t>112</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a:effectLst/>
                            </a:rPr>
                            <a:t>536,139.90</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a:solidFill>
                                <a:srgbClr val="000000"/>
                              </a:solidFill>
                              <a:effectLst/>
                            </a:rPr>
                            <a:t>4,786.96</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315,630.70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dirty="0">
                              <a:solidFill>
                                <a:srgbClr val="000000"/>
                              </a:solidFill>
                              <a:effectLst/>
                            </a:rPr>
                            <a:t>2,818.13</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i="0" u="none" strike="noStrike">
                              <a:solidFill>
                                <a:srgbClr val="000000"/>
                              </a:solidFill>
                              <a:effectLst/>
                              <a:latin typeface="Calibri" panose="020F0502020204030204" pitchFamily="34" charset="0"/>
                            </a:rPr>
                            <a:t>0.589</a:t>
                          </a:r>
                        </a:p>
                      </a:txBody>
                      <a:tcPr marL="9525" marR="9525" marT="9525" marB="0" anchor="b">
                        <a:solidFill>
                          <a:schemeClr val="accent3">
                            <a:lumMod val="40000"/>
                            <a:lumOff val="60000"/>
                          </a:schemeClr>
                        </a:solidFill>
                      </a:tcPr>
                    </a:tc>
                    <a:extLst>
                      <a:ext uri="{0D108BD9-81ED-4DB2-BD59-A6C34878D82A}">
                        <a16:rowId xmlns:a16="http://schemas.microsoft.com/office/drawing/2014/main" val="277526157"/>
                      </a:ext>
                    </a:extLst>
                  </a:tr>
                  <a:tr h="198520">
                    <a:tc>
                      <a:txBody>
                        <a:bodyPr/>
                        <a:lstStyle/>
                        <a:p>
                          <a:pPr algn="ctr" fontAlgn="b"/>
                          <a:r>
                            <a:rPr lang="en-US" sz="900" u="none" strike="noStrike">
                              <a:effectLst/>
                            </a:rPr>
                            <a:t>120</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537,577.30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a:solidFill>
                                <a:srgbClr val="000000"/>
                              </a:solidFill>
                              <a:effectLst/>
                            </a:rPr>
                            <a:t>4,479.81</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317,675.30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dirty="0">
                              <a:solidFill>
                                <a:srgbClr val="000000"/>
                              </a:solidFill>
                              <a:effectLst/>
                            </a:rPr>
                            <a:t>2,647.29</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i="0" u="none" strike="noStrike" dirty="0">
                              <a:solidFill>
                                <a:srgbClr val="000000"/>
                              </a:solidFill>
                              <a:effectLst/>
                              <a:latin typeface="Calibri" panose="020F0502020204030204" pitchFamily="34" charset="0"/>
                            </a:rPr>
                            <a:t>0.591</a:t>
                          </a:r>
                        </a:p>
                      </a:txBody>
                      <a:tcPr marL="9525" marR="9525" marT="9525" marB="0" anchor="b">
                        <a:solidFill>
                          <a:schemeClr val="accent3">
                            <a:lumMod val="40000"/>
                            <a:lumOff val="60000"/>
                          </a:schemeClr>
                        </a:solidFill>
                      </a:tcPr>
                    </a:tc>
                    <a:extLst>
                      <a:ext uri="{0D108BD9-81ED-4DB2-BD59-A6C34878D82A}">
                        <a16:rowId xmlns:a16="http://schemas.microsoft.com/office/drawing/2014/main" val="4031622153"/>
                      </a:ext>
                    </a:extLst>
                  </a:tr>
                  <a:tr h="198520">
                    <a:tc>
                      <a:txBody>
                        <a:bodyPr/>
                        <a:lstStyle/>
                        <a:p>
                          <a:pPr algn="ctr" fontAlgn="b"/>
                          <a:r>
                            <a:rPr lang="en-US" sz="900" u="none" strike="noStrike">
                              <a:effectLst/>
                            </a:rPr>
                            <a:t>128</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537,256.40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dirty="0">
                              <a:solidFill>
                                <a:srgbClr val="000000"/>
                              </a:solidFill>
                              <a:effectLst/>
                            </a:rPr>
                            <a:t>4,197.32</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314,525.00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dirty="0">
                              <a:solidFill>
                                <a:srgbClr val="000000"/>
                              </a:solidFill>
                              <a:effectLst/>
                            </a:rPr>
                            <a:t>2,457.23</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i="0" u="none" strike="noStrike" dirty="0">
                              <a:solidFill>
                                <a:srgbClr val="000000"/>
                              </a:solidFill>
                              <a:effectLst/>
                              <a:latin typeface="Calibri" panose="020F0502020204030204" pitchFamily="34" charset="0"/>
                            </a:rPr>
                            <a:t>0.585</a:t>
                          </a:r>
                        </a:p>
                      </a:txBody>
                      <a:tcPr marL="9525" marR="9525" marT="9525" marB="0" anchor="b">
                        <a:solidFill>
                          <a:schemeClr val="accent3">
                            <a:lumMod val="40000"/>
                            <a:lumOff val="60000"/>
                          </a:schemeClr>
                        </a:solidFill>
                      </a:tcPr>
                    </a:tc>
                    <a:extLst>
                      <a:ext uri="{0D108BD9-81ED-4DB2-BD59-A6C34878D82A}">
                        <a16:rowId xmlns:a16="http://schemas.microsoft.com/office/drawing/2014/main" val="3368665429"/>
                      </a:ext>
                    </a:extLst>
                  </a:tr>
                  <a:tr h="198520">
                    <a:tc>
                      <a:txBody>
                        <a:bodyPr/>
                        <a:lstStyle/>
                        <a:p>
                          <a:pPr algn="ctr" fontAlgn="b"/>
                          <a:r>
                            <a:rPr lang="en-US" sz="900" u="none" strike="noStrike">
                              <a:effectLst/>
                            </a:rPr>
                            <a:t>136</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a:effectLst/>
                            </a:rPr>
                            <a:t>535,948.70</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dirty="0">
                              <a:solidFill>
                                <a:srgbClr val="000000"/>
                              </a:solidFill>
                              <a:effectLst/>
                            </a:rPr>
                            <a:t>3,940.80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313,540.90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dirty="0">
                              <a:solidFill>
                                <a:srgbClr val="000000"/>
                              </a:solidFill>
                              <a:effectLst/>
                            </a:rPr>
                            <a:t>2,305.45</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i="0" u="none" strike="noStrike" dirty="0">
                              <a:solidFill>
                                <a:srgbClr val="000000"/>
                              </a:solidFill>
                              <a:effectLst/>
                              <a:latin typeface="Calibri" panose="020F0502020204030204" pitchFamily="34" charset="0"/>
                            </a:rPr>
                            <a:t>0.585</a:t>
                          </a:r>
                        </a:p>
                      </a:txBody>
                      <a:tcPr marL="9525" marR="9525" marT="9525" marB="0" anchor="b">
                        <a:solidFill>
                          <a:schemeClr val="accent3">
                            <a:lumMod val="40000"/>
                            <a:lumOff val="60000"/>
                          </a:schemeClr>
                        </a:solidFill>
                      </a:tcPr>
                    </a:tc>
                    <a:extLst>
                      <a:ext uri="{0D108BD9-81ED-4DB2-BD59-A6C34878D82A}">
                        <a16:rowId xmlns:a16="http://schemas.microsoft.com/office/drawing/2014/main" val="1187363466"/>
                      </a:ext>
                    </a:extLst>
                  </a:tr>
                  <a:tr h="198520">
                    <a:tc>
                      <a:txBody>
                        <a:bodyPr/>
                        <a:lstStyle/>
                        <a:p>
                          <a:pPr algn="ctr" fontAlgn="b"/>
                          <a:r>
                            <a:rPr lang="en-US" sz="900" u="none" strike="noStrike">
                              <a:effectLst/>
                            </a:rPr>
                            <a:t>152</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534,977.40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dirty="0">
                              <a:solidFill>
                                <a:srgbClr val="000000"/>
                              </a:solidFill>
                              <a:effectLst/>
                            </a:rPr>
                            <a:t>3,519.59</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313,213.20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dirty="0">
                              <a:solidFill>
                                <a:srgbClr val="000000"/>
                              </a:solidFill>
                              <a:effectLst/>
                            </a:rPr>
                            <a:t>2,060.61</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i="0" u="none" strike="noStrike" dirty="0">
                              <a:solidFill>
                                <a:srgbClr val="000000"/>
                              </a:solidFill>
                              <a:effectLst/>
                              <a:latin typeface="Calibri" panose="020F0502020204030204" pitchFamily="34" charset="0"/>
                            </a:rPr>
                            <a:t>0.585</a:t>
                          </a:r>
                        </a:p>
                      </a:txBody>
                      <a:tcPr marL="9525" marR="9525" marT="9525" marB="0" anchor="b">
                        <a:solidFill>
                          <a:schemeClr val="accent3">
                            <a:lumMod val="40000"/>
                            <a:lumOff val="60000"/>
                          </a:schemeClr>
                        </a:solidFill>
                      </a:tcPr>
                    </a:tc>
                    <a:extLst>
                      <a:ext uri="{0D108BD9-81ED-4DB2-BD59-A6C34878D82A}">
                        <a16:rowId xmlns:a16="http://schemas.microsoft.com/office/drawing/2014/main" val="3334875996"/>
                      </a:ext>
                    </a:extLst>
                  </a:tr>
                  <a:tr h="198520">
                    <a:tc>
                      <a:txBody>
                        <a:bodyPr/>
                        <a:lstStyle/>
                        <a:p>
                          <a:pPr algn="ctr" fontAlgn="b"/>
                          <a:r>
                            <a:rPr lang="en-US" sz="900" u="none" strike="noStrike">
                              <a:effectLst/>
                            </a:rPr>
                            <a:t>168</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a:effectLst/>
                            </a:rPr>
                            <a:t>532,448.00</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dirty="0">
                              <a:solidFill>
                                <a:srgbClr val="000000"/>
                              </a:solidFill>
                              <a:effectLst/>
                            </a:rPr>
                            <a:t>3,169.33</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i="0" u="none" strike="noStrike" dirty="0">
                              <a:solidFill>
                                <a:srgbClr val="000000"/>
                              </a:solidFill>
                              <a:effectLst/>
                              <a:latin typeface="Calibri" panose="020F0502020204030204" pitchFamily="34" charset="0"/>
                            </a:rPr>
                            <a:t>/</a:t>
                          </a:r>
                        </a:p>
                      </a:txBody>
                      <a:tcPr marL="9525" marR="9525" marT="9525" marB="0" anchor="b"/>
                    </a:tc>
                    <a:tc>
                      <a:txBody>
                        <a:bodyPr/>
                        <a:lstStyle/>
                        <a:p>
                          <a:pPr algn="ctr" fontAlgn="b"/>
                          <a:r>
                            <a:rPr lang="en-US" sz="900" b="0" i="0" u="none" strike="noStrike" dirty="0">
                              <a:solidFill>
                                <a:srgbClr val="000000"/>
                              </a:solidFill>
                              <a:effectLst/>
                              <a:latin typeface="Calibri" panose="020F0502020204030204" pitchFamily="34" charset="0"/>
                            </a:rPr>
                            <a:t>/</a:t>
                          </a:r>
                        </a:p>
                      </a:txBody>
                      <a:tcPr marL="9525" marR="9525" marT="9525" marB="0" anchor="b">
                        <a:solidFill>
                          <a:schemeClr val="accent3">
                            <a:lumMod val="40000"/>
                            <a:lumOff val="60000"/>
                          </a:schemeClr>
                        </a:solidFill>
                      </a:tcPr>
                    </a:tc>
                    <a:extLst>
                      <a:ext uri="{0D108BD9-81ED-4DB2-BD59-A6C34878D82A}">
                        <a16:rowId xmlns:a16="http://schemas.microsoft.com/office/drawing/2014/main" val="85949363"/>
                      </a:ext>
                    </a:extLst>
                  </a:tr>
                  <a:tr h="198520">
                    <a:tc>
                      <a:txBody>
                        <a:bodyPr/>
                        <a:lstStyle/>
                        <a:p>
                          <a:pPr algn="ctr" fontAlgn="b"/>
                          <a:r>
                            <a:rPr lang="en-US" sz="900" u="none" strike="noStrike" dirty="0">
                              <a:effectLst/>
                            </a:rPr>
                            <a:t>184</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531,052.60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dirty="0">
                              <a:solidFill>
                                <a:srgbClr val="000000"/>
                              </a:solidFill>
                              <a:effectLst/>
                            </a:rPr>
                            <a:t>2,886.16</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i="0" u="none" strike="noStrike" dirty="0">
                              <a:solidFill>
                                <a:srgbClr val="000000"/>
                              </a:solidFill>
                              <a:effectLst/>
                              <a:latin typeface="Calibri" panose="020F0502020204030204" pitchFamily="34" charset="0"/>
                            </a:rPr>
                            <a:t>/</a:t>
                          </a:r>
                        </a:p>
                      </a:txBody>
                      <a:tcPr marL="9525" marR="9525" marT="9525" marB="0" anchor="b"/>
                    </a:tc>
                    <a:tc>
                      <a:txBody>
                        <a:bodyPr/>
                        <a:lstStyle/>
                        <a:p>
                          <a:pPr algn="ctr" fontAlgn="b"/>
                          <a:r>
                            <a:rPr lang="en-US" sz="900" b="0" i="0" u="none" strike="noStrike" dirty="0">
                              <a:solidFill>
                                <a:srgbClr val="000000"/>
                              </a:solidFill>
                              <a:effectLst/>
                              <a:latin typeface="Calibri" panose="020F0502020204030204" pitchFamily="34" charset="0"/>
                            </a:rPr>
                            <a:t>/</a:t>
                          </a:r>
                        </a:p>
                      </a:txBody>
                      <a:tcPr marL="9525" marR="9525" marT="9525" marB="0" anchor="b">
                        <a:solidFill>
                          <a:schemeClr val="accent3">
                            <a:lumMod val="40000"/>
                            <a:lumOff val="60000"/>
                          </a:schemeClr>
                        </a:solidFill>
                      </a:tcPr>
                    </a:tc>
                    <a:extLst>
                      <a:ext uri="{0D108BD9-81ED-4DB2-BD59-A6C34878D82A}">
                        <a16:rowId xmlns:a16="http://schemas.microsoft.com/office/drawing/2014/main" val="804260128"/>
                      </a:ext>
                    </a:extLst>
                  </a:tr>
                  <a:tr h="208448">
                    <a:tc>
                      <a:txBody>
                        <a:bodyPr/>
                        <a:lstStyle/>
                        <a:p>
                          <a:pPr algn="ctr" fontAlgn="b"/>
                          <a:r>
                            <a:rPr lang="en-US" sz="900" u="none" strike="noStrike" dirty="0">
                              <a:effectLst/>
                            </a:rPr>
                            <a:t>240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522,872.10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u="none" strike="noStrike" dirty="0">
                              <a:solidFill>
                                <a:srgbClr val="000000"/>
                              </a:solidFill>
                              <a:effectLst/>
                            </a:rPr>
                            <a:t>2,178.63</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900" b="0" i="0" u="none" strike="noStrike" dirty="0">
                              <a:solidFill>
                                <a:srgbClr val="000000"/>
                              </a:solidFill>
                              <a:effectLst/>
                              <a:latin typeface="Calibri" panose="020F0502020204030204" pitchFamily="34" charset="0"/>
                            </a:rPr>
                            <a:t>/</a:t>
                          </a:r>
                        </a:p>
                      </a:txBody>
                      <a:tcPr marL="9525" marR="9525" marT="9525" marB="0" anchor="b"/>
                    </a:tc>
                    <a:tc>
                      <a:txBody>
                        <a:bodyPr/>
                        <a:lstStyle/>
                        <a:p>
                          <a:pPr algn="ctr" fontAlgn="b"/>
                          <a:r>
                            <a:rPr lang="en-US" sz="900" b="0" i="0" u="none" strike="noStrike" dirty="0">
                              <a:solidFill>
                                <a:srgbClr val="000000"/>
                              </a:solidFill>
                              <a:effectLst/>
                              <a:latin typeface="Calibri" panose="020F0502020204030204" pitchFamily="34" charset="0"/>
                            </a:rPr>
                            <a:t>/</a:t>
                          </a:r>
                        </a:p>
                      </a:txBody>
                      <a:tcPr marL="9525" marR="9525" marT="9525" marB="0" anchor="b">
                        <a:solidFill>
                          <a:schemeClr val="accent3">
                            <a:lumMod val="40000"/>
                            <a:lumOff val="60000"/>
                          </a:schemeClr>
                        </a:solidFill>
                      </a:tcPr>
                    </a:tc>
                    <a:extLst>
                      <a:ext uri="{0D108BD9-81ED-4DB2-BD59-A6C34878D82A}">
                        <a16:rowId xmlns:a16="http://schemas.microsoft.com/office/drawing/2014/main" val="589013226"/>
                      </a:ext>
                    </a:extLst>
                  </a:tr>
                </a:tbl>
              </a:graphicData>
            </a:graphic>
          </p:graphicFrame>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F808A5B-81EA-4BEC-8B2A-A6A5754421DD}"/>
                  </a:ext>
                </a:extLst>
              </p:cNvPr>
              <p:cNvSpPr txBox="1"/>
              <p:nvPr/>
            </p:nvSpPr>
            <p:spPr>
              <a:xfrm>
                <a:off x="4615484" y="3213378"/>
                <a:ext cx="6845640" cy="9167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defTabSz="2438338">
                  <a:lnSpc>
                    <a:spcPct val="100000"/>
                  </a:lnSpc>
                  <a:spcBef>
                    <a:spcPts val="0"/>
                  </a:spcBef>
                </a:pPr>
                <a:r>
                  <a:rPr lang="en-US" sz="1200" b="1" dirty="0">
                    <a:solidFill>
                      <a:srgbClr val="00B050"/>
                    </a:solidFill>
                    <a:latin typeface="+mj-lt"/>
                    <a:ea typeface="DengXian" panose="02010600030101010101" pitchFamily="2" charset="-122"/>
                    <a:cs typeface="Times New Roman" panose="02020603050405020304" pitchFamily="18" charset="0"/>
                  </a:rPr>
                  <a:t>The ratio of </a:t>
                </a:r>
                <a:r>
                  <a:rPr lang="en-US" altLang="zh-CN" sz="1200" b="1" dirty="0">
                    <a:solidFill>
                      <a:srgbClr val="00B050"/>
                    </a:solidFill>
                    <a:latin typeface="+mj-lt"/>
                  </a:rPr>
                  <a:t>ICX/SPR bandwidth becomes as a stable value </a:t>
                </a:r>
                <a:r>
                  <a:rPr lang="en-US" sz="1200" b="1" dirty="0">
                    <a:solidFill>
                      <a:srgbClr val="00B050"/>
                    </a:solidFill>
                    <a:latin typeface="+mj-lt"/>
                  </a:rPr>
                  <a:t>with the increase of working core number.</a:t>
                </a:r>
                <a:endParaRPr lang="en-US" altLang="zh-CN" sz="1200" b="1" dirty="0">
                  <a:solidFill>
                    <a:srgbClr val="00B050"/>
                  </a:solidFill>
                  <a:latin typeface="+mj-lt"/>
                </a:endParaRPr>
              </a:p>
              <a:p>
                <a:pPr defTabSz="2438338">
                  <a:lnSpc>
                    <a:spcPct val="100000"/>
                  </a:lnSpc>
                  <a:spcBef>
                    <a:spcPts val="0"/>
                  </a:spcBef>
                </a:pPr>
                <a:endParaRPr lang="en-US" altLang="zh-CN" sz="1300" b="1" dirty="0">
                  <a:solidFill>
                    <a:srgbClr val="00B050"/>
                  </a:solidFill>
                  <a:latin typeface="+mj-lt"/>
                </a:endParaRPr>
              </a:p>
              <a:p>
                <a:pPr defTabSz="2438338">
                  <a:lnSpc>
                    <a:spcPct val="100000"/>
                  </a:lnSpc>
                  <a:spcBef>
                    <a:spcPts val="0"/>
                  </a:spcBef>
                </a:pPr>
                <a14:m>
                  <m:oMath xmlns:m="http://schemas.openxmlformats.org/officeDocument/2006/math">
                    <m:f>
                      <m:fPr>
                        <m:ctrlPr>
                          <a:rPr lang="en-US" sz="1300" b="1" i="1" smtClean="0">
                            <a:solidFill>
                              <a:srgbClr val="00B050"/>
                            </a:solidFill>
                            <a:latin typeface="Cambria Math" panose="02040503050406030204" pitchFamily="18" charset="0"/>
                            <a:ea typeface="DengXian" panose="02010600030101010101" pitchFamily="2" charset="-122"/>
                            <a:cs typeface="Times New Roman" panose="02020603050405020304" pitchFamily="18" charset="0"/>
                          </a:rPr>
                        </m:ctrlPr>
                      </m:fPr>
                      <m:num>
                        <m:r>
                          <a:rPr lang="en-US" sz="1300" b="1" i="1" smtClean="0">
                            <a:solidFill>
                              <a:srgbClr val="00B050"/>
                            </a:solidFill>
                            <a:latin typeface="Cambria Math" panose="02040503050406030204" pitchFamily="18" charset="0"/>
                            <a:ea typeface="DengXian" panose="02010600030101010101" pitchFamily="2" charset="-122"/>
                            <a:cs typeface="Times New Roman" panose="02020603050405020304" pitchFamily="18" charset="0"/>
                          </a:rPr>
                          <m:t>𝐈𝐂𝐗𝟏𝟓𝟏𝟗</m:t>
                        </m:r>
                        <m:r>
                          <a:rPr lang="en-US" sz="1300" b="1">
                            <a:solidFill>
                              <a:srgbClr val="00B050"/>
                            </a:solidFill>
                            <a:latin typeface="Cambria Math" panose="02040503050406030204" pitchFamily="18" charset="0"/>
                            <a:ea typeface="DengXian" panose="02010600030101010101" pitchFamily="2" charset="-122"/>
                            <a:cs typeface="Times New Roman" panose="02020603050405020304" pitchFamily="18" charset="0"/>
                          </a:rPr>
                          <m:t>   </m:t>
                        </m:r>
                        <m:r>
                          <a:rPr lang="en-US" sz="1300" b="1" i="1">
                            <a:solidFill>
                              <a:srgbClr val="00B050"/>
                            </a:solidFill>
                            <a:latin typeface="Cambria Math" panose="02040503050406030204" pitchFamily="18" charset="0"/>
                            <a:ea typeface="DengXian" panose="02010600030101010101" pitchFamily="2" charset="-122"/>
                            <a:cs typeface="Times New Roman" panose="02020603050405020304" pitchFamily="18" charset="0"/>
                          </a:rPr>
                          <m:t>𝐛</m:t>
                        </m:r>
                        <m:r>
                          <a:rPr lang="en-US" sz="1300" b="1">
                            <a:solidFill>
                              <a:srgbClr val="00B050"/>
                            </a:solidFill>
                            <a:latin typeface="Cambria Math" panose="02040503050406030204" pitchFamily="18" charset="0"/>
                            <a:ea typeface="DengXian" panose="02010600030101010101" pitchFamily="2" charset="-122"/>
                            <a:cs typeface="Times New Roman" panose="02020603050405020304" pitchFamily="18" charset="0"/>
                          </a:rPr>
                          <m:t>/</m:t>
                        </m:r>
                        <m:r>
                          <a:rPr lang="en-US" sz="1300" b="1" i="1">
                            <a:solidFill>
                              <a:srgbClr val="00B050"/>
                            </a:solidFill>
                            <a:latin typeface="Cambria Math" panose="02040503050406030204" pitchFamily="18" charset="0"/>
                            <a:ea typeface="DengXian" panose="02010600030101010101" pitchFamily="2" charset="-122"/>
                            <a:cs typeface="Times New Roman" panose="02020603050405020304" pitchFamily="18" charset="0"/>
                          </a:rPr>
                          <m:t>𝐰</m:t>
                        </m:r>
                      </m:num>
                      <m:den>
                        <m:r>
                          <a:rPr lang="en-US" sz="1300" b="1" i="1" smtClean="0">
                            <a:solidFill>
                              <a:srgbClr val="00B050"/>
                            </a:solidFill>
                            <a:latin typeface="Cambria Math" panose="02040503050406030204" pitchFamily="18" charset="0"/>
                            <a:ea typeface="DengXian" panose="02010600030101010101" pitchFamily="2" charset="-122"/>
                            <a:cs typeface="Times New Roman" panose="02020603050405020304" pitchFamily="18" charset="0"/>
                          </a:rPr>
                          <m:t>𝐒𝐏𝐑𝟗𝟕𝟐𝟔𝟑</m:t>
                        </m:r>
                        <m:r>
                          <a:rPr lang="en-US" sz="1300" b="1">
                            <a:solidFill>
                              <a:srgbClr val="00B050"/>
                            </a:solidFill>
                            <a:latin typeface="Cambria Math" panose="02040503050406030204" pitchFamily="18" charset="0"/>
                            <a:ea typeface="DengXian" panose="02010600030101010101" pitchFamily="2" charset="-122"/>
                            <a:cs typeface="Times New Roman" panose="02020603050405020304" pitchFamily="18" charset="0"/>
                          </a:rPr>
                          <m:t>    </m:t>
                        </m:r>
                        <m:r>
                          <a:rPr lang="en-US" sz="1300" b="1" i="1">
                            <a:solidFill>
                              <a:srgbClr val="00B050"/>
                            </a:solidFill>
                            <a:latin typeface="Cambria Math" panose="02040503050406030204" pitchFamily="18" charset="0"/>
                            <a:ea typeface="DengXian" panose="02010600030101010101" pitchFamily="2" charset="-122"/>
                            <a:cs typeface="Times New Roman" panose="02020603050405020304" pitchFamily="18" charset="0"/>
                          </a:rPr>
                          <m:t>𝐛</m:t>
                        </m:r>
                        <m:r>
                          <a:rPr lang="en-US" sz="1300" b="1">
                            <a:solidFill>
                              <a:srgbClr val="00B050"/>
                            </a:solidFill>
                            <a:latin typeface="Cambria Math" panose="02040503050406030204" pitchFamily="18" charset="0"/>
                            <a:ea typeface="DengXian" panose="02010600030101010101" pitchFamily="2" charset="-122"/>
                            <a:cs typeface="Times New Roman" panose="02020603050405020304" pitchFamily="18" charset="0"/>
                          </a:rPr>
                          <m:t>/</m:t>
                        </m:r>
                        <m:r>
                          <a:rPr lang="en-US" sz="1300" b="1" i="1">
                            <a:solidFill>
                              <a:srgbClr val="00B050"/>
                            </a:solidFill>
                            <a:latin typeface="Cambria Math" panose="02040503050406030204" pitchFamily="18" charset="0"/>
                            <a:ea typeface="DengXian" panose="02010600030101010101" pitchFamily="2" charset="-122"/>
                            <a:cs typeface="Times New Roman" panose="02020603050405020304" pitchFamily="18" charset="0"/>
                          </a:rPr>
                          <m:t>𝐰</m:t>
                        </m:r>
                      </m:den>
                    </m:f>
                  </m:oMath>
                </a14:m>
                <a:r>
                  <a:rPr lang="en-US" sz="1300" b="1" i="1" dirty="0">
                    <a:solidFill>
                      <a:srgbClr val="00B050"/>
                    </a:solidFill>
                    <a:latin typeface="+mj-lt"/>
                    <a:ea typeface="DengXian" panose="02010600030101010101" pitchFamily="2" charset="-122"/>
                    <a:cs typeface="Times New Roman" panose="02020603050405020304" pitchFamily="18" charset="0"/>
                  </a:rPr>
                  <a:t> </a:t>
                </a:r>
                <a:r>
                  <a:rPr lang="en-US" sz="1300" b="1" dirty="0">
                    <a:solidFill>
                      <a:srgbClr val="00B050"/>
                    </a:solidFill>
                    <a:ea typeface="DengXian" panose="02010600030101010101" pitchFamily="2" charset="-122"/>
                    <a:cs typeface="Times New Roman" panose="02020603050405020304" pitchFamily="18" charset="0"/>
                  </a:rPr>
                  <a:t>≈ </a:t>
                </a:r>
                <a14:m>
                  <m:oMath xmlns:m="http://schemas.openxmlformats.org/officeDocument/2006/math">
                    <m:f>
                      <m:fPr>
                        <m:ctrlPr>
                          <a:rPr lang="en-US" sz="1300" b="1" i="1" smtClean="0">
                            <a:solidFill>
                              <a:srgbClr val="00B050"/>
                            </a:solidFill>
                            <a:latin typeface="Cambria Math" panose="02040503050406030204" pitchFamily="18" charset="0"/>
                            <a:ea typeface="DengXian" panose="02010600030101010101" pitchFamily="2" charset="-122"/>
                            <a:cs typeface="Times New Roman" panose="02020603050405020304" pitchFamily="18" charset="0"/>
                          </a:rPr>
                        </m:ctrlPr>
                      </m:fPr>
                      <m:num>
                        <m:r>
                          <a:rPr lang="en-US" sz="1300" b="1" i="0" smtClean="0">
                            <a:solidFill>
                              <a:srgbClr val="00B050"/>
                            </a:solidFill>
                            <a:latin typeface="Cambria Math" panose="02040503050406030204" pitchFamily="18" charset="0"/>
                            <a:ea typeface="DengXian" panose="02010600030101010101" pitchFamily="2" charset="-122"/>
                            <a:cs typeface="Times New Roman" panose="02020603050405020304" pitchFamily="18" charset="0"/>
                          </a:rPr>
                          <m:t>𝐈𝐂𝐗𝟏𝟓𝟏𝟗</m:t>
                        </m:r>
                        <m:r>
                          <a:rPr lang="en-US" sz="1300" b="1" i="0" smtClean="0">
                            <a:solidFill>
                              <a:srgbClr val="00B050"/>
                            </a:solidFill>
                            <a:latin typeface="Cambria Math" panose="02040503050406030204" pitchFamily="18" charset="0"/>
                            <a:ea typeface="DengXian" panose="02010600030101010101" pitchFamily="2" charset="-122"/>
                            <a:cs typeface="Times New Roman" panose="02020603050405020304" pitchFamily="18" charset="0"/>
                          </a:rPr>
                          <m:t>  </m:t>
                        </m:r>
                        <m:r>
                          <a:rPr lang="en-US" sz="1300" b="1" i="0" smtClean="0">
                            <a:solidFill>
                              <a:srgbClr val="00B050"/>
                            </a:solidFill>
                            <a:latin typeface="Cambria Math" panose="02040503050406030204" pitchFamily="18" charset="0"/>
                            <a:ea typeface="DengXian" panose="02010600030101010101" pitchFamily="2" charset="-122"/>
                            <a:cs typeface="Times New Roman" panose="02020603050405020304" pitchFamily="18" charset="0"/>
                          </a:rPr>
                          <m:t>𝐃𝐃𝐑𝟒</m:t>
                        </m:r>
                        <m:r>
                          <a:rPr lang="en-US" sz="1300" b="1" i="0" smtClean="0">
                            <a:solidFill>
                              <a:srgbClr val="00B050"/>
                            </a:solidFill>
                            <a:latin typeface="Cambria Math" panose="02040503050406030204" pitchFamily="18" charset="0"/>
                            <a:ea typeface="DengXian" panose="02010600030101010101" pitchFamily="2" charset="-122"/>
                            <a:cs typeface="Times New Roman" panose="02020603050405020304" pitchFamily="18" charset="0"/>
                          </a:rPr>
                          <m:t> </m:t>
                        </m:r>
                        <m:r>
                          <a:rPr lang="en-US" sz="1300" b="1" i="0" smtClean="0">
                            <a:solidFill>
                              <a:srgbClr val="00B050"/>
                            </a:solidFill>
                            <a:latin typeface="Cambria Math" panose="02040503050406030204" pitchFamily="18" charset="0"/>
                            <a:ea typeface="DengXian" panose="02010600030101010101" pitchFamily="2" charset="-122"/>
                            <a:cs typeface="Times New Roman" panose="02020603050405020304" pitchFamily="18" charset="0"/>
                          </a:rPr>
                          <m:t>𝐛</m:t>
                        </m:r>
                        <m:r>
                          <a:rPr lang="en-US" sz="1300" b="1" i="0" smtClean="0">
                            <a:solidFill>
                              <a:srgbClr val="00B050"/>
                            </a:solidFill>
                            <a:latin typeface="Cambria Math" panose="02040503050406030204" pitchFamily="18" charset="0"/>
                            <a:ea typeface="DengXian" panose="02010600030101010101" pitchFamily="2" charset="-122"/>
                            <a:cs typeface="Times New Roman" panose="02020603050405020304" pitchFamily="18" charset="0"/>
                          </a:rPr>
                          <m:t>/</m:t>
                        </m:r>
                        <m:r>
                          <a:rPr lang="en-US" sz="1300" b="1" i="0" smtClean="0">
                            <a:solidFill>
                              <a:srgbClr val="00B050"/>
                            </a:solidFill>
                            <a:latin typeface="Cambria Math" panose="02040503050406030204" pitchFamily="18" charset="0"/>
                            <a:ea typeface="DengXian" panose="02010600030101010101" pitchFamily="2" charset="-122"/>
                            <a:cs typeface="Times New Roman" panose="02020603050405020304" pitchFamily="18" charset="0"/>
                          </a:rPr>
                          <m:t>𝐰</m:t>
                        </m:r>
                      </m:num>
                      <m:den>
                        <m:r>
                          <a:rPr lang="en-US" sz="1300" b="1" i="0" smtClean="0">
                            <a:solidFill>
                              <a:srgbClr val="00B050"/>
                            </a:solidFill>
                            <a:latin typeface="Cambria Math" panose="02040503050406030204" pitchFamily="18" charset="0"/>
                            <a:ea typeface="DengXian" panose="02010600030101010101" pitchFamily="2" charset="-122"/>
                            <a:cs typeface="Times New Roman" panose="02020603050405020304" pitchFamily="18" charset="0"/>
                          </a:rPr>
                          <m:t>𝐒𝐏𝐑𝟗𝟕𝟐𝟔𝟑</m:t>
                        </m:r>
                        <m:r>
                          <a:rPr lang="en-US" sz="1300" b="1" i="0" smtClean="0">
                            <a:solidFill>
                              <a:srgbClr val="00B050"/>
                            </a:solidFill>
                            <a:latin typeface="Cambria Math" panose="02040503050406030204" pitchFamily="18" charset="0"/>
                            <a:ea typeface="DengXian" panose="02010600030101010101" pitchFamily="2" charset="-122"/>
                            <a:cs typeface="Times New Roman" panose="02020603050405020304" pitchFamily="18" charset="0"/>
                          </a:rPr>
                          <m:t>  </m:t>
                        </m:r>
                        <m:r>
                          <a:rPr lang="en-US" sz="1300" b="1" i="0" smtClean="0">
                            <a:solidFill>
                              <a:srgbClr val="00B050"/>
                            </a:solidFill>
                            <a:latin typeface="Cambria Math" panose="02040503050406030204" pitchFamily="18" charset="0"/>
                            <a:ea typeface="DengXian" panose="02010600030101010101" pitchFamily="2" charset="-122"/>
                            <a:cs typeface="Times New Roman" panose="02020603050405020304" pitchFamily="18" charset="0"/>
                          </a:rPr>
                          <m:t>𝐃𝐃𝐑𝟓</m:t>
                        </m:r>
                        <m:r>
                          <a:rPr lang="en-US" sz="1300" b="1" i="0" smtClean="0">
                            <a:solidFill>
                              <a:srgbClr val="00B050"/>
                            </a:solidFill>
                            <a:latin typeface="Cambria Math" panose="02040503050406030204" pitchFamily="18" charset="0"/>
                            <a:ea typeface="DengXian" panose="02010600030101010101" pitchFamily="2" charset="-122"/>
                            <a:cs typeface="Times New Roman" panose="02020603050405020304" pitchFamily="18" charset="0"/>
                          </a:rPr>
                          <m:t> </m:t>
                        </m:r>
                        <m:r>
                          <a:rPr lang="en-US" sz="1300" b="1" i="1" smtClean="0">
                            <a:solidFill>
                              <a:srgbClr val="00B050"/>
                            </a:solidFill>
                            <a:latin typeface="Cambria Math" panose="02040503050406030204" pitchFamily="18" charset="0"/>
                            <a:ea typeface="DengXian" panose="02010600030101010101" pitchFamily="2" charset="-122"/>
                            <a:cs typeface="Times New Roman" panose="02020603050405020304" pitchFamily="18" charset="0"/>
                          </a:rPr>
                          <m:t>𝒃</m:t>
                        </m:r>
                        <m:r>
                          <a:rPr lang="en-US" sz="1300" b="1" i="1" smtClean="0">
                            <a:solidFill>
                              <a:srgbClr val="00B050"/>
                            </a:solidFill>
                            <a:latin typeface="Cambria Math" panose="02040503050406030204" pitchFamily="18" charset="0"/>
                            <a:ea typeface="DengXian" panose="02010600030101010101" pitchFamily="2" charset="-122"/>
                            <a:cs typeface="Times New Roman" panose="02020603050405020304" pitchFamily="18" charset="0"/>
                          </a:rPr>
                          <m:t>/</m:t>
                        </m:r>
                        <m:r>
                          <a:rPr lang="en-US" sz="1300" b="1" i="1" smtClean="0">
                            <a:solidFill>
                              <a:srgbClr val="00B050"/>
                            </a:solidFill>
                            <a:latin typeface="Cambria Math" panose="02040503050406030204" pitchFamily="18" charset="0"/>
                            <a:ea typeface="DengXian" panose="02010600030101010101" pitchFamily="2" charset="-122"/>
                            <a:cs typeface="Times New Roman" panose="02020603050405020304" pitchFamily="18" charset="0"/>
                          </a:rPr>
                          <m:t>𝒘</m:t>
                        </m:r>
                      </m:den>
                    </m:f>
                    <m:r>
                      <a:rPr lang="en-US" sz="1300" b="1" i="0" smtClean="0">
                        <a:solidFill>
                          <a:srgbClr val="00B050"/>
                        </a:solidFill>
                        <a:latin typeface="Cambria Math" panose="02040503050406030204" pitchFamily="18" charset="0"/>
                        <a:ea typeface="DengXian" panose="02010600030101010101" pitchFamily="2" charset="-122"/>
                        <a:cs typeface="Times New Roman" panose="02020603050405020304" pitchFamily="18" charset="0"/>
                      </a:rPr>
                      <m:t> </m:t>
                    </m:r>
                  </m:oMath>
                </a14:m>
                <a:r>
                  <a:rPr lang="en-US" altLang="zh-CN" sz="1300" dirty="0">
                    <a:solidFill>
                      <a:srgbClr val="00B050"/>
                    </a:solidFill>
                    <a:latin typeface="+mj-lt"/>
                  </a:rPr>
                  <a:t>=</a:t>
                </a:r>
                <a:r>
                  <a:rPr lang="en-US" altLang="zh-CN" sz="1300" b="1" dirty="0">
                    <a:solidFill>
                      <a:srgbClr val="00B050"/>
                    </a:solidFill>
                    <a:latin typeface="+mj-lt"/>
                  </a:rPr>
                  <a:t> </a:t>
                </a:r>
                <a14:m>
                  <m:oMath xmlns:m="http://schemas.openxmlformats.org/officeDocument/2006/math">
                    <m:f>
                      <m:fPr>
                        <m:ctrlPr>
                          <a:rPr lang="en-US" sz="1300" b="1" i="1">
                            <a:solidFill>
                              <a:srgbClr val="00B050"/>
                            </a:solidFill>
                            <a:latin typeface="Cambria Math" panose="02040503050406030204" pitchFamily="18" charset="0"/>
                            <a:ea typeface="DengXian" panose="02010600030101010101" pitchFamily="2" charset="-122"/>
                            <a:cs typeface="Times New Roman" panose="02020603050405020304" pitchFamily="18" charset="0"/>
                          </a:rPr>
                        </m:ctrlPr>
                      </m:fPr>
                      <m:num>
                        <m:r>
                          <a:rPr lang="en-US" sz="1300" b="1" i="1" smtClean="0">
                            <a:solidFill>
                              <a:srgbClr val="00B050"/>
                            </a:solidFill>
                            <a:latin typeface="Cambria Math" panose="02040503050406030204" pitchFamily="18" charset="0"/>
                            <a:ea typeface="DengXian" panose="02010600030101010101" pitchFamily="2" charset="-122"/>
                            <a:cs typeface="Times New Roman" panose="02020603050405020304" pitchFamily="18" charset="0"/>
                          </a:rPr>
                          <m:t>𝟐𝟗𝟑𝟑</m:t>
                        </m:r>
                        <m:r>
                          <a:rPr lang="en-US" sz="1300" b="1" i="1" smtClean="0">
                            <a:solidFill>
                              <a:srgbClr val="00B050"/>
                            </a:solidFill>
                            <a:latin typeface="Cambria Math" panose="02040503050406030204" pitchFamily="18" charset="0"/>
                            <a:ea typeface="DengXian" panose="02010600030101010101" pitchFamily="2" charset="-122"/>
                            <a:cs typeface="Times New Roman" panose="02020603050405020304" pitchFamily="18" charset="0"/>
                          </a:rPr>
                          <m:t> ∗ </m:t>
                        </m:r>
                        <m:r>
                          <a:rPr lang="en-US" sz="1300" b="1" i="1" smtClean="0">
                            <a:solidFill>
                              <a:srgbClr val="00B050"/>
                            </a:solidFill>
                            <a:latin typeface="Cambria Math" panose="02040503050406030204" pitchFamily="18" charset="0"/>
                            <a:ea typeface="DengXian" panose="02010600030101010101" pitchFamily="2" charset="-122"/>
                            <a:cs typeface="Times New Roman" panose="02020603050405020304" pitchFamily="18" charset="0"/>
                          </a:rPr>
                          <m:t>𝟏𝟔</m:t>
                        </m:r>
                        <m:r>
                          <a:rPr lang="en-US" sz="1300" b="1" i="1" smtClean="0">
                            <a:solidFill>
                              <a:srgbClr val="00B050"/>
                            </a:solidFill>
                            <a:latin typeface="Cambria Math" panose="02040503050406030204" pitchFamily="18" charset="0"/>
                            <a:ea typeface="DengXian" panose="02010600030101010101" pitchFamily="2" charset="-122"/>
                            <a:cs typeface="Times New Roman" panose="02020603050405020304" pitchFamily="18" charset="0"/>
                          </a:rPr>
                          <m:t>𝒄𝒉𝒍</m:t>
                        </m:r>
                        <m:r>
                          <a:rPr lang="en-US" sz="1300" b="1" i="1" smtClean="0">
                            <a:solidFill>
                              <a:srgbClr val="00B050"/>
                            </a:solidFill>
                            <a:latin typeface="Cambria Math" panose="02040503050406030204" pitchFamily="18" charset="0"/>
                            <a:ea typeface="DengXian" panose="02010600030101010101" pitchFamily="2" charset="-122"/>
                            <a:cs typeface="Times New Roman" panose="02020603050405020304" pitchFamily="18" charset="0"/>
                          </a:rPr>
                          <m:t> ∗</m:t>
                        </m:r>
                        <m:r>
                          <a:rPr lang="en-US" sz="1300" b="1" i="1" smtClean="0">
                            <a:solidFill>
                              <a:srgbClr val="00B050"/>
                            </a:solidFill>
                            <a:latin typeface="Cambria Math" panose="02040503050406030204" pitchFamily="18" charset="0"/>
                            <a:ea typeface="DengXian" panose="02010600030101010101" pitchFamily="2" charset="-122"/>
                            <a:cs typeface="Times New Roman" panose="02020603050405020304" pitchFamily="18" charset="0"/>
                          </a:rPr>
                          <m:t>𝟖</m:t>
                        </m:r>
                        <m:r>
                          <a:rPr lang="en-US" sz="1300" b="1" i="1" smtClean="0">
                            <a:solidFill>
                              <a:srgbClr val="00B050"/>
                            </a:solidFill>
                            <a:latin typeface="Cambria Math" panose="02040503050406030204" pitchFamily="18" charset="0"/>
                            <a:ea typeface="DengXian" panose="02010600030101010101" pitchFamily="2" charset="-122"/>
                            <a:cs typeface="Times New Roman" panose="02020603050405020304" pitchFamily="18" charset="0"/>
                          </a:rPr>
                          <m:t> </m:t>
                        </m:r>
                        <m:r>
                          <a:rPr lang="en-US" sz="1300" b="1" i="1" smtClean="0">
                            <a:solidFill>
                              <a:srgbClr val="00B050"/>
                            </a:solidFill>
                            <a:latin typeface="Cambria Math" panose="02040503050406030204" pitchFamily="18" charset="0"/>
                            <a:ea typeface="DengXian" panose="02010600030101010101" pitchFamily="2" charset="-122"/>
                            <a:cs typeface="Times New Roman" panose="02020603050405020304" pitchFamily="18" charset="0"/>
                          </a:rPr>
                          <m:t>𝒃𝒚𝒕𝒆𝒔</m:t>
                        </m:r>
                      </m:num>
                      <m:den>
                        <m:r>
                          <a:rPr lang="en-US" sz="1300" b="1" i="1" smtClean="0">
                            <a:solidFill>
                              <a:srgbClr val="00B050"/>
                            </a:solidFill>
                            <a:latin typeface="Cambria Math" panose="02040503050406030204" pitchFamily="18" charset="0"/>
                            <a:ea typeface="DengXian" panose="02010600030101010101" pitchFamily="2" charset="-122"/>
                            <a:cs typeface="Times New Roman" panose="02020603050405020304" pitchFamily="18" charset="0"/>
                          </a:rPr>
                          <m:t>𝟒𝟖𝟎𝟎</m:t>
                        </m:r>
                        <m:r>
                          <a:rPr lang="en-US" sz="1300" b="1" i="1" smtClean="0">
                            <a:solidFill>
                              <a:srgbClr val="00B050"/>
                            </a:solidFill>
                            <a:latin typeface="Cambria Math" panose="02040503050406030204" pitchFamily="18" charset="0"/>
                            <a:ea typeface="DengXian" panose="02010600030101010101" pitchFamily="2" charset="-122"/>
                            <a:cs typeface="Times New Roman" panose="02020603050405020304" pitchFamily="18" charset="0"/>
                          </a:rPr>
                          <m:t> ∗ </m:t>
                        </m:r>
                        <m:r>
                          <a:rPr lang="en-US" sz="1300" b="1" i="1" smtClean="0">
                            <a:solidFill>
                              <a:srgbClr val="00B050"/>
                            </a:solidFill>
                            <a:latin typeface="Cambria Math" panose="02040503050406030204" pitchFamily="18" charset="0"/>
                            <a:ea typeface="DengXian" panose="02010600030101010101" pitchFamily="2" charset="-122"/>
                            <a:cs typeface="Times New Roman" panose="02020603050405020304" pitchFamily="18" charset="0"/>
                          </a:rPr>
                          <m:t>𝟏𝟔</m:t>
                        </m:r>
                        <m:r>
                          <a:rPr lang="en-US" sz="1300" b="1" i="1" smtClean="0">
                            <a:solidFill>
                              <a:srgbClr val="00B050"/>
                            </a:solidFill>
                            <a:latin typeface="Cambria Math" panose="02040503050406030204" pitchFamily="18" charset="0"/>
                            <a:ea typeface="DengXian" panose="02010600030101010101" pitchFamily="2" charset="-122"/>
                            <a:cs typeface="Times New Roman" panose="02020603050405020304" pitchFamily="18" charset="0"/>
                          </a:rPr>
                          <m:t>𝒄𝒉𝒍</m:t>
                        </m:r>
                        <m:r>
                          <a:rPr lang="en-US" sz="1300" b="1" i="1" smtClean="0">
                            <a:solidFill>
                              <a:srgbClr val="00B050"/>
                            </a:solidFill>
                            <a:latin typeface="Cambria Math" panose="02040503050406030204" pitchFamily="18" charset="0"/>
                            <a:ea typeface="DengXian" panose="02010600030101010101" pitchFamily="2" charset="-122"/>
                            <a:cs typeface="Times New Roman" panose="02020603050405020304" pitchFamily="18" charset="0"/>
                          </a:rPr>
                          <m:t> ∗</m:t>
                        </m:r>
                        <m:r>
                          <a:rPr lang="en-US" sz="1300" b="1" i="1" smtClean="0">
                            <a:solidFill>
                              <a:srgbClr val="00B050"/>
                            </a:solidFill>
                            <a:latin typeface="Cambria Math" panose="02040503050406030204" pitchFamily="18" charset="0"/>
                            <a:ea typeface="DengXian" panose="02010600030101010101" pitchFamily="2" charset="-122"/>
                            <a:cs typeface="Times New Roman" panose="02020603050405020304" pitchFamily="18" charset="0"/>
                          </a:rPr>
                          <m:t>𝟖</m:t>
                        </m:r>
                        <m:r>
                          <a:rPr lang="en-US" sz="1300" b="1" i="1" smtClean="0">
                            <a:solidFill>
                              <a:srgbClr val="00B050"/>
                            </a:solidFill>
                            <a:latin typeface="Cambria Math" panose="02040503050406030204" pitchFamily="18" charset="0"/>
                            <a:ea typeface="DengXian" panose="02010600030101010101" pitchFamily="2" charset="-122"/>
                            <a:cs typeface="Times New Roman" panose="02020603050405020304" pitchFamily="18" charset="0"/>
                          </a:rPr>
                          <m:t> </m:t>
                        </m:r>
                        <m:r>
                          <a:rPr lang="en-US" sz="1300" b="1" i="1" smtClean="0">
                            <a:solidFill>
                              <a:srgbClr val="00B050"/>
                            </a:solidFill>
                            <a:latin typeface="Cambria Math" panose="02040503050406030204" pitchFamily="18" charset="0"/>
                            <a:ea typeface="DengXian" panose="02010600030101010101" pitchFamily="2" charset="-122"/>
                            <a:cs typeface="Times New Roman" panose="02020603050405020304" pitchFamily="18" charset="0"/>
                          </a:rPr>
                          <m:t>𝑩𝒚𝒕𝒆𝒔</m:t>
                        </m:r>
                      </m:den>
                    </m:f>
                    <m:r>
                      <a:rPr lang="en-US" sz="1300" b="1">
                        <a:solidFill>
                          <a:srgbClr val="00B050"/>
                        </a:solidFill>
                        <a:latin typeface="Cambria Math" panose="02040503050406030204" pitchFamily="18" charset="0"/>
                        <a:ea typeface="DengXian" panose="02010600030101010101" pitchFamily="2" charset="-122"/>
                        <a:cs typeface="Times New Roman" panose="02020603050405020304" pitchFamily="18" charset="0"/>
                      </a:rPr>
                      <m:t> </m:t>
                    </m:r>
                  </m:oMath>
                </a14:m>
                <a:r>
                  <a:rPr lang="en-US" altLang="zh-CN" sz="1300" b="1" dirty="0">
                    <a:solidFill>
                      <a:srgbClr val="00B050"/>
                    </a:solidFill>
                    <a:latin typeface="+mj-lt"/>
                  </a:rPr>
                  <a:t> = </a:t>
                </a:r>
                <a14:m>
                  <m:oMath xmlns:m="http://schemas.openxmlformats.org/officeDocument/2006/math">
                    <m:f>
                      <m:fPr>
                        <m:ctrlPr>
                          <a:rPr lang="en-US" sz="1300" b="1" i="1">
                            <a:solidFill>
                              <a:srgbClr val="00B050"/>
                            </a:solidFill>
                            <a:latin typeface="Cambria Math" panose="02040503050406030204" pitchFamily="18" charset="0"/>
                            <a:ea typeface="DengXian" panose="02010600030101010101" pitchFamily="2" charset="-122"/>
                            <a:cs typeface="Times New Roman" panose="02020603050405020304" pitchFamily="18" charset="0"/>
                          </a:rPr>
                        </m:ctrlPr>
                      </m:fPr>
                      <m:num>
                        <m:r>
                          <a:rPr lang="en-US" sz="1300" b="1" i="1" smtClean="0">
                            <a:solidFill>
                              <a:srgbClr val="00B050"/>
                            </a:solidFill>
                            <a:latin typeface="Cambria Math" panose="02040503050406030204" pitchFamily="18" charset="0"/>
                            <a:ea typeface="DengXian" panose="02010600030101010101" pitchFamily="2" charset="-122"/>
                            <a:cs typeface="Times New Roman" panose="02020603050405020304" pitchFamily="18" charset="0"/>
                          </a:rPr>
                          <m:t>𝟑𝟕𝟓</m:t>
                        </m:r>
                        <m:r>
                          <a:rPr lang="en-US" sz="1300" b="1" i="1" smtClean="0">
                            <a:solidFill>
                              <a:srgbClr val="00B050"/>
                            </a:solidFill>
                            <a:latin typeface="Cambria Math" panose="02040503050406030204" pitchFamily="18" charset="0"/>
                            <a:ea typeface="DengXian" panose="02010600030101010101" pitchFamily="2" charset="-122"/>
                            <a:cs typeface="Times New Roman" panose="02020603050405020304" pitchFamily="18" charset="0"/>
                          </a:rPr>
                          <m:t>,</m:t>
                        </m:r>
                        <m:r>
                          <a:rPr lang="en-US" sz="1300" b="1" i="1" smtClean="0">
                            <a:solidFill>
                              <a:srgbClr val="00B050"/>
                            </a:solidFill>
                            <a:latin typeface="Cambria Math" panose="02040503050406030204" pitchFamily="18" charset="0"/>
                            <a:ea typeface="DengXian" panose="02010600030101010101" pitchFamily="2" charset="-122"/>
                            <a:cs typeface="Times New Roman" panose="02020603050405020304" pitchFamily="18" charset="0"/>
                          </a:rPr>
                          <m:t>𝟒𝟐𝟒</m:t>
                        </m:r>
                        <m:r>
                          <a:rPr lang="en-US" sz="1300" b="1" i="1" smtClean="0">
                            <a:solidFill>
                              <a:srgbClr val="00B050"/>
                            </a:solidFill>
                            <a:latin typeface="Cambria Math" panose="02040503050406030204" pitchFamily="18" charset="0"/>
                            <a:ea typeface="DengXian" panose="02010600030101010101" pitchFamily="2" charset="-122"/>
                            <a:cs typeface="Times New Roman" panose="02020603050405020304" pitchFamily="18" charset="0"/>
                          </a:rPr>
                          <m:t>.</m:t>
                        </m:r>
                        <m:r>
                          <a:rPr lang="en-US" sz="1300" b="1" i="1" smtClean="0">
                            <a:solidFill>
                              <a:srgbClr val="00B050"/>
                            </a:solidFill>
                            <a:latin typeface="Cambria Math" panose="02040503050406030204" pitchFamily="18" charset="0"/>
                            <a:ea typeface="DengXian" panose="02010600030101010101" pitchFamily="2" charset="-122"/>
                            <a:cs typeface="Times New Roman" panose="02020603050405020304" pitchFamily="18" charset="0"/>
                          </a:rPr>
                          <m:t>𝟎𝟎</m:t>
                        </m:r>
                      </m:num>
                      <m:den>
                        <m:r>
                          <a:rPr lang="en-US" sz="1300" b="1" i="1" smtClean="0">
                            <a:solidFill>
                              <a:srgbClr val="00B050"/>
                            </a:solidFill>
                            <a:latin typeface="Cambria Math" panose="02040503050406030204" pitchFamily="18" charset="0"/>
                            <a:ea typeface="DengXian" panose="02010600030101010101" pitchFamily="2" charset="-122"/>
                            <a:cs typeface="Times New Roman" panose="02020603050405020304" pitchFamily="18" charset="0"/>
                          </a:rPr>
                          <m:t>𝟔𝟏𝟒</m:t>
                        </m:r>
                        <m:r>
                          <a:rPr lang="en-US" sz="1300" b="1" i="1" smtClean="0">
                            <a:solidFill>
                              <a:srgbClr val="00B050"/>
                            </a:solidFill>
                            <a:latin typeface="Cambria Math" panose="02040503050406030204" pitchFamily="18" charset="0"/>
                            <a:ea typeface="DengXian" panose="02010600030101010101" pitchFamily="2" charset="-122"/>
                            <a:cs typeface="Times New Roman" panose="02020603050405020304" pitchFamily="18" charset="0"/>
                          </a:rPr>
                          <m:t>,</m:t>
                        </m:r>
                        <m:r>
                          <a:rPr lang="en-US" sz="1300" b="1" i="1" smtClean="0">
                            <a:solidFill>
                              <a:srgbClr val="00B050"/>
                            </a:solidFill>
                            <a:latin typeface="Cambria Math" panose="02040503050406030204" pitchFamily="18" charset="0"/>
                            <a:ea typeface="DengXian" panose="02010600030101010101" pitchFamily="2" charset="-122"/>
                            <a:cs typeface="Times New Roman" panose="02020603050405020304" pitchFamily="18" charset="0"/>
                          </a:rPr>
                          <m:t>𝟒𝟎𝟎</m:t>
                        </m:r>
                        <m:r>
                          <a:rPr lang="en-US" sz="1300" b="1" i="1" smtClean="0">
                            <a:solidFill>
                              <a:srgbClr val="00B050"/>
                            </a:solidFill>
                            <a:latin typeface="Cambria Math" panose="02040503050406030204" pitchFamily="18" charset="0"/>
                            <a:ea typeface="DengXian" panose="02010600030101010101" pitchFamily="2" charset="-122"/>
                            <a:cs typeface="Times New Roman" panose="02020603050405020304" pitchFamily="18" charset="0"/>
                          </a:rPr>
                          <m:t>.</m:t>
                        </m:r>
                        <m:r>
                          <a:rPr lang="en-US" sz="1300" b="1" i="1" smtClean="0">
                            <a:solidFill>
                              <a:srgbClr val="00B050"/>
                            </a:solidFill>
                            <a:latin typeface="Cambria Math" panose="02040503050406030204" pitchFamily="18" charset="0"/>
                            <a:ea typeface="DengXian" panose="02010600030101010101" pitchFamily="2" charset="-122"/>
                            <a:cs typeface="Times New Roman" panose="02020603050405020304" pitchFamily="18" charset="0"/>
                          </a:rPr>
                          <m:t>𝟎𝟎</m:t>
                        </m:r>
                      </m:den>
                    </m:f>
                    <m:r>
                      <a:rPr lang="en-US" sz="1300" b="1">
                        <a:solidFill>
                          <a:srgbClr val="00B050"/>
                        </a:solidFill>
                        <a:latin typeface="Cambria Math" panose="02040503050406030204" pitchFamily="18" charset="0"/>
                        <a:ea typeface="DengXian" panose="02010600030101010101" pitchFamily="2" charset="-122"/>
                        <a:cs typeface="Times New Roman" panose="02020603050405020304" pitchFamily="18" charset="0"/>
                      </a:rPr>
                      <m:t> </m:t>
                    </m:r>
                  </m:oMath>
                </a14:m>
                <a:r>
                  <a:rPr lang="en-US" altLang="zh-CN" sz="1300" b="1" dirty="0">
                    <a:solidFill>
                      <a:srgbClr val="00B050"/>
                    </a:solidFill>
                    <a:latin typeface="+mj-lt"/>
                  </a:rPr>
                  <a:t>= 0.611</a:t>
                </a:r>
              </a:p>
              <a:p>
                <a:pPr defTabSz="2438338">
                  <a:lnSpc>
                    <a:spcPct val="100000"/>
                  </a:lnSpc>
                  <a:spcBef>
                    <a:spcPts val="0"/>
                  </a:spcBef>
                </a:pPr>
                <a:endParaRPr lang="en-US" altLang="zh-CN" sz="1400" b="1" dirty="0">
                  <a:solidFill>
                    <a:schemeClr val="accent1"/>
                  </a:solidFill>
                  <a:latin typeface="+mj-lt"/>
                </a:endParaRPr>
              </a:p>
            </p:txBody>
          </p:sp>
        </mc:Choice>
        <mc:Fallback xmlns="">
          <p:sp>
            <p:nvSpPr>
              <p:cNvPr id="12" name="TextBox 11">
                <a:extLst>
                  <a:ext uri="{FF2B5EF4-FFF2-40B4-BE49-F238E27FC236}">
                    <a16:creationId xmlns:a16="http://schemas.microsoft.com/office/drawing/2014/main" id="{3F808A5B-81EA-4BEC-8B2A-A6A5754421DD}"/>
                  </a:ext>
                </a:extLst>
              </p:cNvPr>
              <p:cNvSpPr txBox="1">
                <a:spLocks noRot="1" noChangeAspect="1" noMove="1" noResize="1" noEditPoints="1" noAdjustHandles="1" noChangeArrowheads="1" noChangeShapeType="1" noTextEdit="1"/>
              </p:cNvSpPr>
              <p:nvPr/>
            </p:nvSpPr>
            <p:spPr>
              <a:xfrm>
                <a:off x="4615484" y="3213378"/>
                <a:ext cx="6845640" cy="916789"/>
              </a:xfrm>
              <a:prstGeom prst="rect">
                <a:avLst/>
              </a:prstGeom>
              <a:blipFill>
                <a:blip r:embed="rId3"/>
                <a:stretch>
                  <a:fillRect l="-1336" t="-5298" r="-1425"/>
                </a:stretch>
              </a:blipFill>
              <a:ln w="12700" cap="flat">
                <a:noFill/>
                <a:miter lim="400000"/>
              </a:ln>
              <a:effectLst/>
            </p:spPr>
            <p:txBody>
              <a:bodyPr/>
              <a:lstStyle/>
              <a:p>
                <a:r>
                  <a:rPr lang="en-US">
                    <a:noFill/>
                  </a:rPr>
                  <a:t> </a:t>
                </a:r>
              </a:p>
            </p:txBody>
          </p:sp>
        </mc:Fallback>
      </mc:AlternateContent>
      <p:pic>
        <p:nvPicPr>
          <p:cNvPr id="3" name="Picture 2">
            <a:extLst>
              <a:ext uri="{FF2B5EF4-FFF2-40B4-BE49-F238E27FC236}">
                <a16:creationId xmlns:a16="http://schemas.microsoft.com/office/drawing/2014/main" id="{F995C97A-1F85-4A24-8968-5A5C089E2820}"/>
              </a:ext>
            </a:extLst>
          </p:cNvPr>
          <p:cNvPicPr>
            <a:picLocks noChangeAspect="1"/>
          </p:cNvPicPr>
          <p:nvPr/>
        </p:nvPicPr>
        <p:blipFill>
          <a:blip r:embed="rId4"/>
          <a:stretch>
            <a:fillRect/>
          </a:stretch>
        </p:blipFill>
        <p:spPr>
          <a:xfrm>
            <a:off x="4497169" y="1050983"/>
            <a:ext cx="6992174" cy="2112605"/>
          </a:xfrm>
          <a:prstGeom prst="rect">
            <a:avLst/>
          </a:prstGeom>
        </p:spPr>
      </p:pic>
      <p:pic>
        <p:nvPicPr>
          <p:cNvPr id="17" name="Picture 16">
            <a:extLst>
              <a:ext uri="{FF2B5EF4-FFF2-40B4-BE49-F238E27FC236}">
                <a16:creationId xmlns:a16="http://schemas.microsoft.com/office/drawing/2014/main" id="{B89B7720-5B9F-4861-A57E-B0E154EFE86E}"/>
              </a:ext>
            </a:extLst>
          </p:cNvPr>
          <p:cNvPicPr>
            <a:picLocks noChangeAspect="1"/>
          </p:cNvPicPr>
          <p:nvPr/>
        </p:nvPicPr>
        <p:blipFill>
          <a:blip r:embed="rId5"/>
          <a:stretch>
            <a:fillRect/>
          </a:stretch>
        </p:blipFill>
        <p:spPr>
          <a:xfrm>
            <a:off x="4615484" y="4061540"/>
            <a:ext cx="6755545" cy="1939219"/>
          </a:xfrm>
          <a:prstGeom prst="rect">
            <a:avLst/>
          </a:prstGeom>
        </p:spPr>
      </p:pic>
      <p:sp>
        <p:nvSpPr>
          <p:cNvPr id="21" name="Content Placeholder 2">
            <a:extLst>
              <a:ext uri="{FF2B5EF4-FFF2-40B4-BE49-F238E27FC236}">
                <a16:creationId xmlns:a16="http://schemas.microsoft.com/office/drawing/2014/main" id="{0DE0560D-5C38-4F52-99FF-17C8976543C1}"/>
              </a:ext>
            </a:extLst>
          </p:cNvPr>
          <p:cNvSpPr txBox="1">
            <a:spLocks/>
          </p:cNvSpPr>
          <p:nvPr/>
        </p:nvSpPr>
        <p:spPr>
          <a:xfrm>
            <a:off x="516573" y="476997"/>
            <a:ext cx="10785851" cy="4677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oAutofit/>
          </a:bodyPr>
          <a:lstStyle>
            <a:lvl1pPr marL="228600" marR="0" indent="-228600" algn="l" defTabSz="609600" eaLnBrk="1" latinLnBrk="0" hangingPunct="1">
              <a:lnSpc>
                <a:spcPct val="100000"/>
              </a:lnSpc>
              <a:spcBef>
                <a:spcPts val="1200"/>
              </a:spcBef>
              <a:spcAft>
                <a:spcPts val="0"/>
              </a:spcAft>
              <a:buClrTx/>
              <a:buSzTx/>
              <a:buFont typeface="Wingdings" pitchFamily="2" charset="2"/>
              <a:buChar char="§"/>
              <a:tabLst/>
              <a:defRPr sz="2800" b="0" i="0" u="none" strike="noStrike" cap="none" spc="0" baseline="0">
                <a:solidFill>
                  <a:srgbClr val="0071C5"/>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431800" marR="0" indent="-203200"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tx1"/>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2pPr>
            <a:lvl3pPr marL="686594" marR="0" indent="-197644"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tx1"/>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3pPr>
            <a:lvl4pPr marL="9199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tx1"/>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4pPr>
            <a:lvl5pPr marL="11485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tx1"/>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5pPr>
            <a:lvl6pPr marL="0" marR="0" indent="5715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6pPr>
            <a:lvl7pPr marL="0" marR="0" indent="6858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7pPr>
            <a:lvl8pPr marL="0" marR="0" indent="8001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8pPr>
            <a:lvl9pPr marL="0" marR="0" indent="9144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9pPr>
          </a:lstStyle>
          <a:p>
            <a:pPr>
              <a:lnSpc>
                <a:spcPts val="400"/>
              </a:lnSpc>
            </a:pPr>
            <a:endParaRPr lang="en-US" sz="1600" b="1" dirty="0"/>
          </a:p>
          <a:p>
            <a:pPr>
              <a:lnSpc>
                <a:spcPts val="500"/>
              </a:lnSpc>
            </a:pPr>
            <a:r>
              <a:rPr lang="en-US" sz="1200" b="1" dirty="0"/>
              <a:t>Hyper-thread ON, cores are selected evenly in sockets and hyperthreading</a:t>
            </a:r>
          </a:p>
          <a:p>
            <a:pPr>
              <a:lnSpc>
                <a:spcPts val="500"/>
              </a:lnSpc>
            </a:pPr>
            <a:r>
              <a:rPr lang="en-US" sz="1200" b="1" dirty="0" err="1">
                <a:solidFill>
                  <a:schemeClr val="accent1"/>
                </a:solidFill>
                <a:latin typeface="Intel Clear Light"/>
              </a:rPr>
              <a:t>cmd</a:t>
            </a:r>
            <a:r>
              <a:rPr lang="en-US" sz="1200" b="1" dirty="0">
                <a:solidFill>
                  <a:schemeClr val="accent1"/>
                </a:solidFill>
                <a:latin typeface="Intel Clear Light"/>
              </a:rPr>
              <a:t> :   ./</a:t>
            </a:r>
            <a:r>
              <a:rPr lang="en-US" sz="1200" b="1" dirty="0" err="1">
                <a:solidFill>
                  <a:schemeClr val="accent1"/>
                </a:solidFill>
                <a:latin typeface="Intel Clear Light"/>
              </a:rPr>
              <a:t>mlc</a:t>
            </a:r>
            <a:r>
              <a:rPr lang="en-US" sz="1200" b="1" dirty="0">
                <a:solidFill>
                  <a:schemeClr val="accent1"/>
                </a:solidFill>
                <a:latin typeface="Intel Clear Light"/>
              </a:rPr>
              <a:t> </a:t>
            </a:r>
            <a:r>
              <a:rPr lang="en-US" sz="1200" b="1" dirty="0">
                <a:solidFill>
                  <a:schemeClr val="accent1"/>
                </a:solidFill>
                <a:effectLst/>
                <a:latin typeface="+mj-lt"/>
                <a:ea typeface="DengXian" panose="02010600030101010101" pitchFamily="2" charset="-122"/>
              </a:rPr>
              <a:t>--</a:t>
            </a:r>
            <a:r>
              <a:rPr lang="en-US" sz="1200" b="1" dirty="0" err="1">
                <a:solidFill>
                  <a:schemeClr val="accent1"/>
                </a:solidFill>
                <a:effectLst/>
                <a:latin typeface="+mj-lt"/>
                <a:ea typeface="DengXian" panose="02010600030101010101" pitchFamily="2" charset="-122"/>
              </a:rPr>
              <a:t>loaded_latency</a:t>
            </a:r>
            <a:r>
              <a:rPr lang="en-US" sz="1200" b="1" dirty="0">
                <a:solidFill>
                  <a:schemeClr val="accent1"/>
                </a:solidFill>
                <a:effectLst/>
                <a:latin typeface="+mj-lt"/>
                <a:ea typeface="DengXian" panose="02010600030101010101" pitchFamily="2" charset="-122"/>
              </a:rPr>
              <a:t> -d0 -T -k0-3,60-63,120-123,180-183   (SPR 16core)                                                </a:t>
            </a:r>
            <a:endParaRPr lang="en-US" sz="1600" b="1" dirty="0"/>
          </a:p>
        </p:txBody>
      </p:sp>
    </p:spTree>
    <p:extLst>
      <p:ext uri="{BB962C8B-B14F-4D97-AF65-F5344CB8AC3E}">
        <p14:creationId xmlns:p14="http://schemas.microsoft.com/office/powerpoint/2010/main" val="711302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C6DB0519-ECF1-42B1-9FC1-C72D389E2988}"/>
              </a:ext>
            </a:extLst>
          </p:cNvPr>
          <p:cNvSpPr txBox="1">
            <a:spLocks/>
          </p:cNvSpPr>
          <p:nvPr/>
        </p:nvSpPr>
        <p:spPr>
          <a:xfrm>
            <a:off x="11712486" y="6451194"/>
            <a:ext cx="714540" cy="324180"/>
          </a:xfrm>
          <a:prstGeom prst="rect">
            <a:avLst/>
          </a:prstGeom>
        </p:spPr>
        <p:txBody>
          <a:bodyPr lIns="91440" tIns="45720" rIns="91440" bIns="45720" anchor="t"/>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9pPr>
          </a:lstStyle>
          <a:p>
            <a:pPr marL="0" marR="0" lvl="0" indent="0" algn="l" defTabSz="1219169" rtl="0" eaLnBrk="1" fontAlgn="auto" latinLnBrk="0" hangingPunct="0">
              <a:lnSpc>
                <a:spcPct val="90000"/>
              </a:lnSpc>
              <a:spcBef>
                <a:spcPts val="2250"/>
              </a:spcBef>
              <a:spcAft>
                <a:spcPts val="0"/>
              </a:spcAft>
              <a:buClrTx/>
              <a:buSzTx/>
              <a:buFontTx/>
              <a:buNone/>
              <a:tabLst/>
              <a:defRPr/>
            </a:pPr>
            <a:fld id="{EE2556C5-CE8C-6547-B838-EA80C61A4AF7}" type="slidenum">
              <a:rPr kumimoji="0" lang="en-US" sz="1400" b="0" i="0" u="none" strike="noStrike" kern="0" cap="none" spc="0" normalizeH="0" baseline="0" noProof="0" dirty="0" smtClean="0">
                <a:ln>
                  <a:noFill/>
                </a:ln>
                <a:solidFill>
                  <a:srgbClr val="000000"/>
                </a:solidFill>
                <a:effectLst/>
                <a:uLnTx/>
                <a:uFillTx/>
                <a:latin typeface="Intel Clear"/>
                <a:cs typeface="Intel Clear"/>
                <a:sym typeface="Helvetica Neue"/>
              </a:rPr>
              <a:pPr marL="0" marR="0" lvl="0" indent="0" algn="l" defTabSz="1219169" rtl="0" eaLnBrk="1" fontAlgn="auto" latinLnBrk="0" hangingPunct="0">
                <a:lnSpc>
                  <a:spcPct val="90000"/>
                </a:lnSpc>
                <a:spcBef>
                  <a:spcPts val="2250"/>
                </a:spcBef>
                <a:spcAft>
                  <a:spcPts val="0"/>
                </a:spcAft>
                <a:buClrTx/>
                <a:buSzTx/>
                <a:buFontTx/>
                <a:buNone/>
                <a:tabLst/>
                <a:defRPr/>
              </a:pPr>
              <a:t>14</a:t>
            </a:fld>
            <a:endParaRPr kumimoji="0" lang="en-US" sz="1400" b="0" i="0" u="none" strike="noStrike" kern="0" cap="none" spc="0" normalizeH="0" baseline="0" noProof="0">
              <a:ln>
                <a:noFill/>
              </a:ln>
              <a:solidFill>
                <a:srgbClr val="000000"/>
              </a:solidFill>
              <a:effectLst/>
              <a:uLnTx/>
              <a:uFillTx/>
              <a:latin typeface="Intel Clear"/>
              <a:cs typeface="Intel Clear"/>
              <a:sym typeface="Helvetica Neue"/>
            </a:endParaRPr>
          </a:p>
        </p:txBody>
      </p:sp>
      <p:sp>
        <p:nvSpPr>
          <p:cNvPr id="13" name="Slide Number Placeholder 4">
            <a:extLst>
              <a:ext uri="{FF2B5EF4-FFF2-40B4-BE49-F238E27FC236}">
                <a16:creationId xmlns:a16="http://schemas.microsoft.com/office/drawing/2014/main" id="{54D510E2-1BD8-483B-AB00-692275619AB5}"/>
              </a:ext>
            </a:extLst>
          </p:cNvPr>
          <p:cNvSpPr txBox="1">
            <a:spLocks/>
          </p:cNvSpPr>
          <p:nvPr/>
        </p:nvSpPr>
        <p:spPr>
          <a:xfrm>
            <a:off x="11712486" y="6451194"/>
            <a:ext cx="714540" cy="324180"/>
          </a:xfrm>
          <a:prstGeom prst="rect">
            <a:avLst/>
          </a:prstGeom>
        </p:spPr>
        <p:txBody>
          <a:bodyPr lIns="91440" tIns="45720" rIns="91440" bIns="45720" anchor="t"/>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9pPr>
          </a:lstStyle>
          <a:p>
            <a:fld id="{EE2556C5-CE8C-6547-B838-EA80C61A4AF7}" type="slidenum">
              <a:rPr lang="en-US" sz="1400" dirty="0" smtClean="0">
                <a:solidFill>
                  <a:schemeClr val="bg1"/>
                </a:solidFill>
                <a:latin typeface="Intel Clear"/>
                <a:cs typeface="Intel Clear"/>
              </a:rPr>
              <a:pPr/>
              <a:t>14</a:t>
            </a:fld>
            <a:endParaRPr lang="en-US" sz="1400">
              <a:solidFill>
                <a:schemeClr val="bg1"/>
              </a:solidFill>
              <a:latin typeface="Intel Clear"/>
              <a:cs typeface="Intel Clear"/>
            </a:endParaRPr>
          </a:p>
        </p:txBody>
      </p:sp>
      <p:sp>
        <p:nvSpPr>
          <p:cNvPr id="14" name="Title 1">
            <a:extLst>
              <a:ext uri="{FF2B5EF4-FFF2-40B4-BE49-F238E27FC236}">
                <a16:creationId xmlns:a16="http://schemas.microsoft.com/office/drawing/2014/main" id="{2383A77D-697E-4D6E-8A4A-F41DB9DC2CFA}"/>
              </a:ext>
            </a:extLst>
          </p:cNvPr>
          <p:cNvSpPr>
            <a:spLocks noGrp="1"/>
          </p:cNvSpPr>
          <p:nvPr>
            <p:ph type="title"/>
          </p:nvPr>
        </p:nvSpPr>
        <p:spPr>
          <a:xfrm>
            <a:off x="495266" y="325309"/>
            <a:ext cx="10972800" cy="1158875"/>
          </a:xfrm>
        </p:spPr>
        <p:txBody>
          <a:bodyPr/>
          <a:lstStyle/>
          <a:p>
            <a:r>
              <a:rPr lang="en-US" altLang="zh-CN" sz="2400" dirty="0"/>
              <a:t>SPR </a:t>
            </a:r>
            <a:r>
              <a:rPr lang="en-US" sz="2400" dirty="0"/>
              <a:t>Core Scaling </a:t>
            </a:r>
            <a:r>
              <a:rPr lang="en-US" altLang="zh-CN" sz="2400" dirty="0"/>
              <a:t>Comparison – QUAD(2s) vs SNC4(2s)</a:t>
            </a:r>
            <a:endParaRPr lang="en-US" sz="2400" dirty="0"/>
          </a:p>
        </p:txBody>
      </p:sp>
      <p:sp>
        <p:nvSpPr>
          <p:cNvPr id="15" name="Content Placeholder 2">
            <a:extLst>
              <a:ext uri="{FF2B5EF4-FFF2-40B4-BE49-F238E27FC236}">
                <a16:creationId xmlns:a16="http://schemas.microsoft.com/office/drawing/2014/main" id="{37F18B7A-CD58-4678-AC78-C3FEE5147009}"/>
              </a:ext>
            </a:extLst>
          </p:cNvPr>
          <p:cNvSpPr txBox="1">
            <a:spLocks/>
          </p:cNvSpPr>
          <p:nvPr/>
        </p:nvSpPr>
        <p:spPr>
          <a:xfrm>
            <a:off x="641113" y="601677"/>
            <a:ext cx="10785851" cy="4677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noAutofit/>
          </a:bodyPr>
          <a:lstStyle>
            <a:lvl1pPr marL="228600" marR="0" indent="-228600" algn="l" defTabSz="609600" eaLnBrk="1" latinLnBrk="0" hangingPunct="1">
              <a:lnSpc>
                <a:spcPct val="100000"/>
              </a:lnSpc>
              <a:spcBef>
                <a:spcPts val="1200"/>
              </a:spcBef>
              <a:spcAft>
                <a:spcPts val="0"/>
              </a:spcAft>
              <a:buClrTx/>
              <a:buSzTx/>
              <a:buFont typeface="Wingdings" pitchFamily="2" charset="2"/>
              <a:buChar char="§"/>
              <a:tabLst/>
              <a:defRPr sz="2800" b="0" i="0" u="none" strike="noStrike" cap="none" spc="0" baseline="0">
                <a:solidFill>
                  <a:srgbClr val="0071C5"/>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431800" marR="0" indent="-203200"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tx1"/>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2pPr>
            <a:lvl3pPr marL="686594" marR="0" indent="-197644"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tx1"/>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3pPr>
            <a:lvl4pPr marL="9199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tx1"/>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4pPr>
            <a:lvl5pPr marL="11485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tx1"/>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5pPr>
            <a:lvl6pPr marL="0" marR="0" indent="5715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6pPr>
            <a:lvl7pPr marL="0" marR="0" indent="6858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7pPr>
            <a:lvl8pPr marL="0" marR="0" indent="8001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8pPr>
            <a:lvl9pPr marL="0" marR="0" indent="9144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9pPr>
          </a:lstStyle>
          <a:p>
            <a:pPr>
              <a:lnSpc>
                <a:spcPts val="400"/>
              </a:lnSpc>
            </a:pPr>
            <a:endParaRPr lang="en-US" sz="1600" b="1" dirty="0"/>
          </a:p>
          <a:p>
            <a:pPr>
              <a:lnSpc>
                <a:spcPts val="500"/>
              </a:lnSpc>
            </a:pPr>
            <a:r>
              <a:rPr lang="en-US" sz="1200" b="1" dirty="0"/>
              <a:t>Hyper-thread ON,</a:t>
            </a:r>
            <a:r>
              <a:rPr lang="en-US" sz="1800" dirty="0">
                <a:effectLst/>
                <a:latin typeface="Calibri" panose="020F0502020204030204" pitchFamily="34" charset="0"/>
                <a:ea typeface="DengXian" panose="02010600030101010101" pitchFamily="2" charset="-122"/>
              </a:rPr>
              <a:t> </a:t>
            </a:r>
            <a:r>
              <a:rPr lang="en-US" sz="1200" b="1" dirty="0"/>
              <a:t>cores are selected evenly in sockets and hyperthreading</a:t>
            </a:r>
          </a:p>
          <a:p>
            <a:pPr>
              <a:lnSpc>
                <a:spcPts val="500"/>
              </a:lnSpc>
            </a:pPr>
            <a:r>
              <a:rPr lang="en-US" sz="1200" b="1" dirty="0" err="1">
                <a:solidFill>
                  <a:schemeClr val="accent1"/>
                </a:solidFill>
                <a:latin typeface="Intel Clear Light"/>
              </a:rPr>
              <a:t>cmd</a:t>
            </a:r>
            <a:r>
              <a:rPr lang="en-US" sz="1200" b="1" dirty="0">
                <a:solidFill>
                  <a:schemeClr val="accent1"/>
                </a:solidFill>
                <a:latin typeface="Intel Clear Light"/>
              </a:rPr>
              <a:t> : ./</a:t>
            </a:r>
            <a:r>
              <a:rPr lang="en-US" sz="1200" b="1" dirty="0" err="1">
                <a:solidFill>
                  <a:schemeClr val="accent1"/>
                </a:solidFill>
                <a:latin typeface="Intel Clear Light"/>
              </a:rPr>
              <a:t>mlc</a:t>
            </a:r>
            <a:r>
              <a:rPr lang="en-US" sz="1200" b="1" dirty="0">
                <a:solidFill>
                  <a:schemeClr val="accent1"/>
                </a:solidFill>
                <a:latin typeface="Intel Clear Light"/>
              </a:rPr>
              <a:t> --</a:t>
            </a:r>
            <a:r>
              <a:rPr lang="en-US" sz="1200" b="1" dirty="0" err="1">
                <a:solidFill>
                  <a:schemeClr val="accent1"/>
                </a:solidFill>
                <a:latin typeface="Intel Clear Light"/>
              </a:rPr>
              <a:t>loaded_latency</a:t>
            </a:r>
            <a:r>
              <a:rPr lang="en-US" sz="1200" b="1" dirty="0">
                <a:solidFill>
                  <a:schemeClr val="accent1"/>
                </a:solidFill>
                <a:latin typeface="Intel Clear Light"/>
              </a:rPr>
              <a:t> -d0 -T -k0-1,15-16,30-31,45-46,60-61,75-76,90-91,105-106  </a:t>
            </a:r>
            <a:r>
              <a:rPr lang="en-US" sz="1200" b="1" dirty="0">
                <a:solidFill>
                  <a:schemeClr val="accent1"/>
                </a:solidFill>
                <a:effectLst/>
                <a:latin typeface="+mj-lt"/>
                <a:ea typeface="DengXian" panose="02010600030101010101" pitchFamily="2" charset="-122"/>
              </a:rPr>
              <a:t>(SPR 16core)</a:t>
            </a:r>
            <a:endParaRPr lang="en-US" sz="1200" b="1" dirty="0">
              <a:solidFill>
                <a:schemeClr val="accent1"/>
              </a:solidFill>
              <a:latin typeface="+mj-lt"/>
            </a:endParaRPr>
          </a:p>
          <a:p>
            <a:endParaRPr lang="en-US" sz="1600" b="1" dirty="0"/>
          </a:p>
        </p:txBody>
      </p:sp>
      <p:graphicFrame>
        <p:nvGraphicFramePr>
          <p:cNvPr id="5" name="Table 4">
            <a:extLst>
              <a:ext uri="{FF2B5EF4-FFF2-40B4-BE49-F238E27FC236}">
                <a16:creationId xmlns:a16="http://schemas.microsoft.com/office/drawing/2014/main" id="{6AA7C94F-92D2-4A62-8C0E-992F8070CF63}"/>
              </a:ext>
            </a:extLst>
          </p:cNvPr>
          <p:cNvGraphicFramePr>
            <a:graphicFrameLocks noGrp="1"/>
          </p:cNvGraphicFramePr>
          <p:nvPr>
            <p:extLst>
              <p:ext uri="{D42A27DB-BD31-4B8C-83A1-F6EECF244321}">
                <p14:modId xmlns:p14="http://schemas.microsoft.com/office/powerpoint/2010/main" val="2389287961"/>
              </p:ext>
            </p:extLst>
          </p:nvPr>
        </p:nvGraphicFramePr>
        <p:xfrm>
          <a:off x="495266" y="1324871"/>
          <a:ext cx="3073504" cy="4197303"/>
        </p:xfrm>
        <a:graphic>
          <a:graphicData uri="http://schemas.openxmlformats.org/drawingml/2006/table">
            <a:tbl>
              <a:tblPr>
                <a:tableStyleId>{33BA23B1-9221-436E-865A-0063620EA4FD}</a:tableStyleId>
              </a:tblPr>
              <a:tblGrid>
                <a:gridCol w="650165">
                  <a:extLst>
                    <a:ext uri="{9D8B030D-6E8A-4147-A177-3AD203B41FA5}">
                      <a16:colId xmlns:a16="http://schemas.microsoft.com/office/drawing/2014/main" val="1216741213"/>
                    </a:ext>
                  </a:extLst>
                </a:gridCol>
                <a:gridCol w="814821">
                  <a:extLst>
                    <a:ext uri="{9D8B030D-6E8A-4147-A177-3AD203B41FA5}">
                      <a16:colId xmlns:a16="http://schemas.microsoft.com/office/drawing/2014/main" val="1128328886"/>
                    </a:ext>
                  </a:extLst>
                </a:gridCol>
                <a:gridCol w="804259">
                  <a:extLst>
                    <a:ext uri="{9D8B030D-6E8A-4147-A177-3AD203B41FA5}">
                      <a16:colId xmlns:a16="http://schemas.microsoft.com/office/drawing/2014/main" val="1309079487"/>
                    </a:ext>
                  </a:extLst>
                </a:gridCol>
                <a:gridCol w="804259">
                  <a:extLst>
                    <a:ext uri="{9D8B030D-6E8A-4147-A177-3AD203B41FA5}">
                      <a16:colId xmlns:a16="http://schemas.microsoft.com/office/drawing/2014/main" val="379160693"/>
                    </a:ext>
                  </a:extLst>
                </a:gridCol>
              </a:tblGrid>
              <a:tr h="377778">
                <a:tc>
                  <a:txBody>
                    <a:bodyPr/>
                    <a:lstStyle/>
                    <a:p>
                      <a:pPr algn="ctr" fontAlgn="b"/>
                      <a:r>
                        <a:rPr lang="en-US" sz="1100" b="1" u="none" strike="noStrike" dirty="0">
                          <a:effectLst/>
                        </a:rPr>
                        <a:t>Core Num</a:t>
                      </a:r>
                    </a:p>
                  </a:txBody>
                  <a:tcPr marL="9525" marR="9525" marT="9525" marB="0" anchor="b"/>
                </a:tc>
                <a:tc>
                  <a:txBody>
                    <a:bodyPr/>
                    <a:lstStyle/>
                    <a:p>
                      <a:pPr marL="0" marR="0" lvl="0" indent="0" algn="ctr" defTabSz="609600" eaLnBrk="1" fontAlgn="b" latinLnBrk="0" hangingPunct="1">
                        <a:lnSpc>
                          <a:spcPct val="100000"/>
                        </a:lnSpc>
                        <a:spcBef>
                          <a:spcPts val="0"/>
                        </a:spcBef>
                        <a:spcAft>
                          <a:spcPts val="0"/>
                        </a:spcAft>
                        <a:buClrTx/>
                        <a:buSzTx/>
                        <a:buFontTx/>
                        <a:buNone/>
                        <a:tabLst/>
                        <a:defRPr/>
                      </a:pPr>
                      <a:r>
                        <a:rPr lang="en-US" sz="1100" b="1" u="none" strike="noStrike" dirty="0">
                          <a:effectLst/>
                        </a:rPr>
                        <a:t> </a:t>
                      </a:r>
                      <a:r>
                        <a:rPr lang="en-US" altLang="zh-CN" sz="1100" b="1" u="none" strike="noStrike" dirty="0">
                          <a:effectLst/>
                        </a:rPr>
                        <a:t>QUAD</a:t>
                      </a:r>
                      <a:r>
                        <a:rPr lang="en-US" sz="1100" b="1" u="none" strike="noStrike" dirty="0">
                          <a:effectLst/>
                        </a:rPr>
                        <a:t> b/w</a:t>
                      </a:r>
                    </a:p>
                    <a:p>
                      <a:pPr marL="0" marR="0" lvl="0" indent="0" algn="ctr" defTabSz="609600" eaLnBrk="1" fontAlgn="b" latinLnBrk="0" hangingPunct="1">
                        <a:lnSpc>
                          <a:spcPct val="100000"/>
                        </a:lnSpc>
                        <a:spcBef>
                          <a:spcPts val="0"/>
                        </a:spcBef>
                        <a:spcAft>
                          <a:spcPts val="0"/>
                        </a:spcAft>
                        <a:buClrTx/>
                        <a:buSzTx/>
                        <a:buFontTx/>
                        <a:buNone/>
                        <a:tabLst/>
                        <a:defRPr/>
                      </a:pPr>
                      <a:r>
                        <a:rPr lang="en-US" sz="1100" b="1" u="none" strike="noStrike" dirty="0">
                          <a:effectLst/>
                        </a:rPr>
                        <a:t>(MB/s)</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altLang="zh-CN" sz="1100" b="1" u="none" strike="noStrike" dirty="0">
                          <a:effectLst/>
                        </a:rPr>
                        <a:t>SNC4 </a:t>
                      </a:r>
                      <a:r>
                        <a:rPr lang="en-US" sz="1100" b="1" u="none" strike="noStrike" dirty="0">
                          <a:effectLst/>
                        </a:rPr>
                        <a:t>b/w</a:t>
                      </a:r>
                    </a:p>
                    <a:p>
                      <a:pPr marL="0" marR="0" lvl="0" indent="0" algn="ctr" defTabSz="609600" eaLnBrk="1" fontAlgn="b" latinLnBrk="0" hangingPunct="1">
                        <a:lnSpc>
                          <a:spcPct val="100000"/>
                        </a:lnSpc>
                        <a:spcBef>
                          <a:spcPts val="0"/>
                        </a:spcBef>
                        <a:spcAft>
                          <a:spcPts val="0"/>
                        </a:spcAft>
                        <a:buClrTx/>
                        <a:buSzTx/>
                        <a:buFontTx/>
                        <a:buNone/>
                        <a:tabLst/>
                        <a:defRPr/>
                      </a:pPr>
                      <a:r>
                        <a:rPr lang="en-US" sz="1100" b="1" u="none" strike="noStrike" dirty="0">
                          <a:effectLst/>
                        </a:rPr>
                        <a:t>(MB/s)</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lvl="0" indent="0" algn="ctr" defTabSz="609600" eaLnBrk="1" fontAlgn="b" latinLnBrk="0" hangingPunct="1">
                        <a:lnSpc>
                          <a:spcPct val="100000"/>
                        </a:lnSpc>
                        <a:spcBef>
                          <a:spcPts val="0"/>
                        </a:spcBef>
                        <a:spcAft>
                          <a:spcPts val="0"/>
                        </a:spcAft>
                        <a:buClrTx/>
                        <a:buSzTx/>
                        <a:buFontTx/>
                        <a:buNone/>
                        <a:tabLst/>
                        <a:defRPr/>
                      </a:pPr>
                      <a:r>
                        <a:rPr lang="en-US" sz="1100" b="1" i="0" u="none" strike="noStrike" dirty="0">
                          <a:solidFill>
                            <a:srgbClr val="000000"/>
                          </a:solidFill>
                          <a:effectLst/>
                          <a:latin typeface="Calibri" panose="020F0502020204030204" pitchFamily="34" charset="0"/>
                        </a:rPr>
                        <a:t>SNC4/QUAD</a:t>
                      </a:r>
                    </a:p>
                  </a:txBody>
                  <a:tcPr marL="9525" marR="9525" marT="9525" marB="0" anchor="b"/>
                </a:tc>
                <a:extLst>
                  <a:ext uri="{0D108BD9-81ED-4DB2-BD59-A6C34878D82A}">
                    <a16:rowId xmlns:a16="http://schemas.microsoft.com/office/drawing/2014/main" val="2401045502"/>
                  </a:ext>
                </a:extLst>
              </a:tr>
              <a:tr h="190500">
                <a:tc>
                  <a:txBody>
                    <a:bodyPr/>
                    <a:lstStyle/>
                    <a:p>
                      <a:pPr algn="ctr" fontAlgn="b"/>
                      <a:r>
                        <a:rPr lang="en-US" sz="1100" u="none" strike="noStrike" dirty="0">
                          <a:effectLst/>
                        </a:rPr>
                        <a:t>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129,348.50</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143,793.50</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1.112</a:t>
                      </a:r>
                    </a:p>
                  </a:txBody>
                  <a:tcPr marL="9525" marR="9525" marT="9525" marB="0" anchor="b">
                    <a:solidFill>
                      <a:schemeClr val="accent3">
                        <a:lumMod val="40000"/>
                        <a:lumOff val="60000"/>
                      </a:schemeClr>
                    </a:solidFill>
                  </a:tcPr>
                </a:tc>
                <a:extLst>
                  <a:ext uri="{0D108BD9-81ED-4DB2-BD59-A6C34878D82A}">
                    <a16:rowId xmlns:a16="http://schemas.microsoft.com/office/drawing/2014/main" val="3612364573"/>
                  </a:ext>
                </a:extLst>
              </a:tr>
              <a:tr h="190500">
                <a:tc>
                  <a:txBody>
                    <a:bodyPr/>
                    <a:lstStyle/>
                    <a:p>
                      <a:pPr algn="ct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238,191.60</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257,890.60</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1.083</a:t>
                      </a:r>
                    </a:p>
                  </a:txBody>
                  <a:tcPr marL="9525" marR="9525" marT="9525" marB="0" anchor="b">
                    <a:solidFill>
                      <a:schemeClr val="accent3">
                        <a:lumMod val="40000"/>
                        <a:lumOff val="60000"/>
                      </a:schemeClr>
                    </a:solidFill>
                  </a:tcPr>
                </a:tc>
                <a:extLst>
                  <a:ext uri="{0D108BD9-81ED-4DB2-BD59-A6C34878D82A}">
                    <a16:rowId xmlns:a16="http://schemas.microsoft.com/office/drawing/2014/main" val="1422697813"/>
                  </a:ext>
                </a:extLst>
              </a:tr>
              <a:tr h="190500">
                <a:tc>
                  <a:txBody>
                    <a:bodyPr/>
                    <a:lstStyle/>
                    <a:p>
                      <a:pPr algn="ctr" fontAlgn="b"/>
                      <a:r>
                        <a:rPr lang="en-US" sz="1100" u="none" strike="noStrike">
                          <a:effectLst/>
                        </a:rPr>
                        <a:t>24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322,038.50</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329,572.20</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1.023</a:t>
                      </a:r>
                    </a:p>
                  </a:txBody>
                  <a:tcPr marL="9525" marR="9525" marT="9525" marB="0" anchor="b">
                    <a:solidFill>
                      <a:schemeClr val="accent3">
                        <a:lumMod val="40000"/>
                        <a:lumOff val="60000"/>
                      </a:schemeClr>
                    </a:solidFill>
                  </a:tcPr>
                </a:tc>
                <a:extLst>
                  <a:ext uri="{0D108BD9-81ED-4DB2-BD59-A6C34878D82A}">
                    <a16:rowId xmlns:a16="http://schemas.microsoft.com/office/drawing/2014/main" val="4289567927"/>
                  </a:ext>
                </a:extLst>
              </a:tr>
              <a:tr h="190500">
                <a:tc>
                  <a:txBody>
                    <a:bodyPr/>
                    <a:lstStyle/>
                    <a:p>
                      <a:pPr algn="ctr" fontAlgn="b"/>
                      <a:r>
                        <a:rPr lang="en-US" sz="1100" u="none" strike="noStrike">
                          <a:effectLst/>
                        </a:rPr>
                        <a:t>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333,227.40</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331,421.70</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0.995</a:t>
                      </a:r>
                    </a:p>
                  </a:txBody>
                  <a:tcPr marL="9525" marR="9525" marT="9525" marB="0" anchor="b">
                    <a:solidFill>
                      <a:schemeClr val="accent3">
                        <a:lumMod val="40000"/>
                        <a:lumOff val="60000"/>
                      </a:schemeClr>
                    </a:solidFill>
                  </a:tcPr>
                </a:tc>
                <a:extLst>
                  <a:ext uri="{0D108BD9-81ED-4DB2-BD59-A6C34878D82A}">
                    <a16:rowId xmlns:a16="http://schemas.microsoft.com/office/drawing/2014/main" val="794233726"/>
                  </a:ext>
                </a:extLst>
              </a:tr>
              <a:tr h="190500">
                <a:tc>
                  <a:txBody>
                    <a:bodyPr/>
                    <a:lstStyle/>
                    <a:p>
                      <a:pPr algn="ctr" fontAlgn="b"/>
                      <a:r>
                        <a:rPr lang="en-US" sz="1100" u="none" strike="noStrike">
                          <a:effectLst/>
                        </a:rPr>
                        <a:t>40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427,445.20</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431,177.50</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1.009</a:t>
                      </a:r>
                    </a:p>
                  </a:txBody>
                  <a:tcPr marL="9525" marR="9525" marT="9525" marB="0" anchor="b">
                    <a:solidFill>
                      <a:schemeClr val="accent3">
                        <a:lumMod val="40000"/>
                        <a:lumOff val="60000"/>
                      </a:schemeClr>
                    </a:solidFill>
                  </a:tcPr>
                </a:tc>
                <a:extLst>
                  <a:ext uri="{0D108BD9-81ED-4DB2-BD59-A6C34878D82A}">
                    <a16:rowId xmlns:a16="http://schemas.microsoft.com/office/drawing/2014/main" val="3970324564"/>
                  </a:ext>
                </a:extLst>
              </a:tr>
              <a:tr h="190500">
                <a:tc>
                  <a:txBody>
                    <a:bodyPr/>
                    <a:lstStyle/>
                    <a:p>
                      <a:pPr algn="ctr" fontAlgn="b"/>
                      <a:r>
                        <a:rPr lang="en-US" sz="1100" u="none" strike="noStrike">
                          <a:effectLst/>
                        </a:rPr>
                        <a:t>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485,959.60</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510,517.10</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1.051</a:t>
                      </a:r>
                    </a:p>
                  </a:txBody>
                  <a:tcPr marL="9525" marR="9525" marT="9525" marB="0" anchor="b">
                    <a:solidFill>
                      <a:schemeClr val="accent3">
                        <a:lumMod val="40000"/>
                        <a:lumOff val="60000"/>
                      </a:schemeClr>
                    </a:solidFill>
                  </a:tcPr>
                </a:tc>
                <a:extLst>
                  <a:ext uri="{0D108BD9-81ED-4DB2-BD59-A6C34878D82A}">
                    <a16:rowId xmlns:a16="http://schemas.microsoft.com/office/drawing/2014/main" val="1118053578"/>
                  </a:ext>
                </a:extLst>
              </a:tr>
              <a:tr h="190500">
                <a:tc>
                  <a:txBody>
                    <a:bodyPr/>
                    <a:lstStyle/>
                    <a:p>
                      <a:pPr algn="ctr" fontAlgn="b"/>
                      <a:r>
                        <a:rPr lang="en-US" sz="1100" u="none" strike="noStrike">
                          <a:effectLst/>
                        </a:rPr>
                        <a:t>56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539,536.60</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551,555.10</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1.022</a:t>
                      </a:r>
                    </a:p>
                  </a:txBody>
                  <a:tcPr marL="9525" marR="9525" marT="9525" marB="0" anchor="b">
                    <a:solidFill>
                      <a:schemeClr val="accent3">
                        <a:lumMod val="40000"/>
                        <a:lumOff val="60000"/>
                      </a:schemeClr>
                    </a:solidFill>
                  </a:tcPr>
                </a:tc>
                <a:extLst>
                  <a:ext uri="{0D108BD9-81ED-4DB2-BD59-A6C34878D82A}">
                    <a16:rowId xmlns:a16="http://schemas.microsoft.com/office/drawing/2014/main" val="2004950777"/>
                  </a:ext>
                </a:extLst>
              </a:tr>
              <a:tr h="190500">
                <a:tc>
                  <a:txBody>
                    <a:bodyPr/>
                    <a:lstStyle/>
                    <a:p>
                      <a:pPr algn="ctr" fontAlgn="b"/>
                      <a:r>
                        <a:rPr lang="en-US" sz="1100" u="none" strike="noStrike">
                          <a:effectLst/>
                        </a:rPr>
                        <a:t>64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546,923.60</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555,987.70</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1.017</a:t>
                      </a:r>
                    </a:p>
                  </a:txBody>
                  <a:tcPr marL="9525" marR="9525" marT="9525" marB="0" anchor="b">
                    <a:solidFill>
                      <a:schemeClr val="accent3">
                        <a:lumMod val="40000"/>
                        <a:lumOff val="60000"/>
                      </a:schemeClr>
                    </a:solidFill>
                  </a:tcPr>
                </a:tc>
                <a:extLst>
                  <a:ext uri="{0D108BD9-81ED-4DB2-BD59-A6C34878D82A}">
                    <a16:rowId xmlns:a16="http://schemas.microsoft.com/office/drawing/2014/main" val="4154109691"/>
                  </a:ext>
                </a:extLst>
              </a:tr>
              <a:tr h="190500">
                <a:tc>
                  <a:txBody>
                    <a:bodyPr/>
                    <a:lstStyle/>
                    <a:p>
                      <a:pPr algn="ctr" fontAlgn="b"/>
                      <a:r>
                        <a:rPr lang="en-US" sz="1100" u="none" strike="noStrike">
                          <a:effectLst/>
                        </a:rPr>
                        <a:t>72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545,551.10</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554,561.10</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1.017</a:t>
                      </a:r>
                    </a:p>
                  </a:txBody>
                  <a:tcPr marL="9525" marR="9525" marT="9525" marB="0" anchor="b">
                    <a:solidFill>
                      <a:schemeClr val="accent3">
                        <a:lumMod val="40000"/>
                        <a:lumOff val="60000"/>
                      </a:schemeClr>
                    </a:solidFill>
                  </a:tcPr>
                </a:tc>
                <a:extLst>
                  <a:ext uri="{0D108BD9-81ED-4DB2-BD59-A6C34878D82A}">
                    <a16:rowId xmlns:a16="http://schemas.microsoft.com/office/drawing/2014/main" val="1481119936"/>
                  </a:ext>
                </a:extLst>
              </a:tr>
              <a:tr h="190500">
                <a:tc>
                  <a:txBody>
                    <a:bodyPr/>
                    <a:lstStyle/>
                    <a:p>
                      <a:pPr algn="ctr" fontAlgn="b"/>
                      <a:r>
                        <a:rPr lang="en-US" sz="1100" u="none" strike="noStrike">
                          <a:effectLst/>
                        </a:rPr>
                        <a:t>80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544,026.00</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552,365.40</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1.015</a:t>
                      </a:r>
                    </a:p>
                  </a:txBody>
                  <a:tcPr marL="9525" marR="9525" marT="9525" marB="0" anchor="b">
                    <a:solidFill>
                      <a:schemeClr val="accent3">
                        <a:lumMod val="40000"/>
                        <a:lumOff val="60000"/>
                      </a:schemeClr>
                    </a:solidFill>
                  </a:tcPr>
                </a:tc>
                <a:extLst>
                  <a:ext uri="{0D108BD9-81ED-4DB2-BD59-A6C34878D82A}">
                    <a16:rowId xmlns:a16="http://schemas.microsoft.com/office/drawing/2014/main" val="2017629955"/>
                  </a:ext>
                </a:extLst>
              </a:tr>
              <a:tr h="190500">
                <a:tc>
                  <a:txBody>
                    <a:bodyPr/>
                    <a:lstStyle/>
                    <a:p>
                      <a:pPr algn="ctr" fontAlgn="b"/>
                      <a:r>
                        <a:rPr lang="en-US" sz="1100" u="none" strike="noStrike">
                          <a:effectLst/>
                        </a:rPr>
                        <a:t>96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542,060.20</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548,847.40</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1.013</a:t>
                      </a:r>
                    </a:p>
                  </a:txBody>
                  <a:tcPr marL="9525" marR="9525" marT="9525" marB="0" anchor="b">
                    <a:solidFill>
                      <a:schemeClr val="accent3">
                        <a:lumMod val="40000"/>
                        <a:lumOff val="60000"/>
                      </a:schemeClr>
                    </a:solidFill>
                  </a:tcPr>
                </a:tc>
                <a:extLst>
                  <a:ext uri="{0D108BD9-81ED-4DB2-BD59-A6C34878D82A}">
                    <a16:rowId xmlns:a16="http://schemas.microsoft.com/office/drawing/2014/main" val="4287651522"/>
                  </a:ext>
                </a:extLst>
              </a:tr>
              <a:tr h="190500">
                <a:tc>
                  <a:txBody>
                    <a:bodyPr/>
                    <a:lstStyle/>
                    <a:p>
                      <a:pPr algn="ctr" fontAlgn="b"/>
                      <a:r>
                        <a:rPr lang="en-US" sz="1100" u="none" strike="noStrike">
                          <a:effectLst/>
                        </a:rPr>
                        <a:t>104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541,129.20</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548,537.40</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1.014</a:t>
                      </a:r>
                    </a:p>
                  </a:txBody>
                  <a:tcPr marL="9525" marR="9525" marT="9525" marB="0" anchor="b">
                    <a:solidFill>
                      <a:schemeClr val="accent3">
                        <a:lumMod val="40000"/>
                        <a:lumOff val="60000"/>
                      </a:schemeClr>
                    </a:solidFill>
                  </a:tcPr>
                </a:tc>
                <a:extLst>
                  <a:ext uri="{0D108BD9-81ED-4DB2-BD59-A6C34878D82A}">
                    <a16:rowId xmlns:a16="http://schemas.microsoft.com/office/drawing/2014/main" val="2795886759"/>
                  </a:ext>
                </a:extLst>
              </a:tr>
              <a:tr h="190500">
                <a:tc>
                  <a:txBody>
                    <a:bodyPr/>
                    <a:lstStyle/>
                    <a:p>
                      <a:pPr algn="ctr" fontAlgn="b"/>
                      <a:r>
                        <a:rPr lang="en-US" sz="1100" u="none" strike="noStrike">
                          <a:effectLst/>
                        </a:rPr>
                        <a:t>112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539,505.60</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547,208.50</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1.014</a:t>
                      </a:r>
                    </a:p>
                  </a:txBody>
                  <a:tcPr marL="9525" marR="9525" marT="9525" marB="0" anchor="b">
                    <a:solidFill>
                      <a:schemeClr val="accent3">
                        <a:lumMod val="40000"/>
                        <a:lumOff val="60000"/>
                      </a:schemeClr>
                    </a:solidFill>
                  </a:tcPr>
                </a:tc>
                <a:extLst>
                  <a:ext uri="{0D108BD9-81ED-4DB2-BD59-A6C34878D82A}">
                    <a16:rowId xmlns:a16="http://schemas.microsoft.com/office/drawing/2014/main" val="277526157"/>
                  </a:ext>
                </a:extLst>
              </a:tr>
              <a:tr h="190500">
                <a:tc>
                  <a:txBody>
                    <a:bodyPr/>
                    <a:lstStyle/>
                    <a:p>
                      <a:pPr algn="ctr" fontAlgn="b"/>
                      <a:r>
                        <a:rPr lang="en-US" sz="1100" u="none" strike="noStrike" dirty="0">
                          <a:effectLst/>
                        </a:rPr>
                        <a:t>120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535,711.70</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546,422.30</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1.020</a:t>
                      </a:r>
                    </a:p>
                  </a:txBody>
                  <a:tcPr marL="9525" marR="9525" marT="9525" marB="0" anchor="b">
                    <a:solidFill>
                      <a:schemeClr val="accent3">
                        <a:lumMod val="40000"/>
                        <a:lumOff val="60000"/>
                      </a:schemeClr>
                    </a:solidFill>
                  </a:tcPr>
                </a:tc>
                <a:extLst>
                  <a:ext uri="{0D108BD9-81ED-4DB2-BD59-A6C34878D82A}">
                    <a16:rowId xmlns:a16="http://schemas.microsoft.com/office/drawing/2014/main" val="4031622153"/>
                  </a:ext>
                </a:extLst>
              </a:tr>
              <a:tr h="190500">
                <a:tc>
                  <a:txBody>
                    <a:bodyPr/>
                    <a:lstStyle/>
                    <a:p>
                      <a:pPr algn="ctr" fontAlgn="b"/>
                      <a:r>
                        <a:rPr lang="en-US" sz="1100" u="none" strike="noStrike">
                          <a:effectLst/>
                        </a:rPr>
                        <a:t>128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535,293.50</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546,750.10</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1.021</a:t>
                      </a:r>
                    </a:p>
                  </a:txBody>
                  <a:tcPr marL="9525" marR="9525" marT="9525" marB="0" anchor="b">
                    <a:solidFill>
                      <a:schemeClr val="accent3">
                        <a:lumMod val="40000"/>
                        <a:lumOff val="60000"/>
                      </a:schemeClr>
                    </a:solidFill>
                  </a:tcPr>
                </a:tc>
                <a:extLst>
                  <a:ext uri="{0D108BD9-81ED-4DB2-BD59-A6C34878D82A}">
                    <a16:rowId xmlns:a16="http://schemas.microsoft.com/office/drawing/2014/main" val="3368665429"/>
                  </a:ext>
                </a:extLst>
              </a:tr>
              <a:tr h="190500">
                <a:tc>
                  <a:txBody>
                    <a:bodyPr/>
                    <a:lstStyle/>
                    <a:p>
                      <a:pPr algn="ctr" fontAlgn="b"/>
                      <a:r>
                        <a:rPr lang="en-US" sz="1100" u="none" strike="noStrike">
                          <a:effectLst/>
                        </a:rPr>
                        <a:t>136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534,460.10</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545,798.60</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1.021</a:t>
                      </a:r>
                    </a:p>
                  </a:txBody>
                  <a:tcPr marL="9525" marR="9525" marT="9525" marB="0" anchor="b">
                    <a:solidFill>
                      <a:schemeClr val="accent3">
                        <a:lumMod val="40000"/>
                        <a:lumOff val="60000"/>
                      </a:schemeClr>
                    </a:solidFill>
                  </a:tcPr>
                </a:tc>
                <a:extLst>
                  <a:ext uri="{0D108BD9-81ED-4DB2-BD59-A6C34878D82A}">
                    <a16:rowId xmlns:a16="http://schemas.microsoft.com/office/drawing/2014/main" val="1187363466"/>
                  </a:ext>
                </a:extLst>
              </a:tr>
              <a:tr h="190500">
                <a:tc>
                  <a:txBody>
                    <a:bodyPr/>
                    <a:lstStyle/>
                    <a:p>
                      <a:pPr algn="ctr" fontAlgn="b"/>
                      <a:r>
                        <a:rPr lang="en-US" sz="1100" u="none" strike="noStrike">
                          <a:effectLst/>
                        </a:rPr>
                        <a:t>152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533,922.80</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543,537.20</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1.018</a:t>
                      </a:r>
                    </a:p>
                  </a:txBody>
                  <a:tcPr marL="9525" marR="9525" marT="9525" marB="0" anchor="b">
                    <a:solidFill>
                      <a:schemeClr val="accent3">
                        <a:lumMod val="40000"/>
                        <a:lumOff val="60000"/>
                      </a:schemeClr>
                    </a:solidFill>
                  </a:tcPr>
                </a:tc>
                <a:extLst>
                  <a:ext uri="{0D108BD9-81ED-4DB2-BD59-A6C34878D82A}">
                    <a16:rowId xmlns:a16="http://schemas.microsoft.com/office/drawing/2014/main" val="3334875996"/>
                  </a:ext>
                </a:extLst>
              </a:tr>
              <a:tr h="190500">
                <a:tc>
                  <a:txBody>
                    <a:bodyPr/>
                    <a:lstStyle/>
                    <a:p>
                      <a:pPr algn="ctr" fontAlgn="b"/>
                      <a:r>
                        <a:rPr lang="en-US" sz="1100" u="none" strike="noStrike">
                          <a:effectLst/>
                        </a:rPr>
                        <a:t>168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531,934.00</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541,669.30</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1.018</a:t>
                      </a:r>
                    </a:p>
                  </a:txBody>
                  <a:tcPr marL="9525" marR="9525" marT="9525" marB="0" anchor="b">
                    <a:solidFill>
                      <a:schemeClr val="accent3">
                        <a:lumMod val="40000"/>
                        <a:lumOff val="60000"/>
                      </a:schemeClr>
                    </a:solidFill>
                  </a:tcPr>
                </a:tc>
                <a:extLst>
                  <a:ext uri="{0D108BD9-81ED-4DB2-BD59-A6C34878D82A}">
                    <a16:rowId xmlns:a16="http://schemas.microsoft.com/office/drawing/2014/main" val="85949363"/>
                  </a:ext>
                </a:extLst>
              </a:tr>
              <a:tr h="190500">
                <a:tc>
                  <a:txBody>
                    <a:bodyPr/>
                    <a:lstStyle/>
                    <a:p>
                      <a:pPr algn="ctr" fontAlgn="b"/>
                      <a:r>
                        <a:rPr lang="en-US" sz="1100" u="none" strike="noStrike">
                          <a:effectLst/>
                        </a:rPr>
                        <a:t>184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531,250.50</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541,388.50</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1.019</a:t>
                      </a:r>
                    </a:p>
                  </a:txBody>
                  <a:tcPr marL="9525" marR="9525" marT="9525" marB="0" anchor="b">
                    <a:solidFill>
                      <a:schemeClr val="accent3">
                        <a:lumMod val="40000"/>
                        <a:lumOff val="60000"/>
                      </a:schemeClr>
                    </a:solidFill>
                  </a:tcPr>
                </a:tc>
                <a:extLst>
                  <a:ext uri="{0D108BD9-81ED-4DB2-BD59-A6C34878D82A}">
                    <a16:rowId xmlns:a16="http://schemas.microsoft.com/office/drawing/2014/main" val="804260128"/>
                  </a:ext>
                </a:extLst>
              </a:tr>
              <a:tr h="200025">
                <a:tc>
                  <a:txBody>
                    <a:bodyPr/>
                    <a:lstStyle/>
                    <a:p>
                      <a:pPr algn="ctr" fontAlgn="b"/>
                      <a:r>
                        <a:rPr lang="en-US" sz="1100" u="none" strike="noStrike" dirty="0">
                          <a:effectLst/>
                        </a:rPr>
                        <a:t>240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510,185.60</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537,428.30</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1.053</a:t>
                      </a:r>
                    </a:p>
                  </a:txBody>
                  <a:tcPr marL="9525" marR="9525" marT="9525" marB="0" anchor="b">
                    <a:solidFill>
                      <a:schemeClr val="accent3">
                        <a:lumMod val="40000"/>
                        <a:lumOff val="60000"/>
                      </a:schemeClr>
                    </a:solidFill>
                  </a:tcPr>
                </a:tc>
                <a:extLst>
                  <a:ext uri="{0D108BD9-81ED-4DB2-BD59-A6C34878D82A}">
                    <a16:rowId xmlns:a16="http://schemas.microsoft.com/office/drawing/2014/main" val="589013226"/>
                  </a:ext>
                </a:extLst>
              </a:tr>
            </a:tbl>
          </a:graphicData>
        </a:graphic>
      </p:graphicFrame>
      <p:sp>
        <p:nvSpPr>
          <p:cNvPr id="2" name="TextBox 1">
            <a:extLst>
              <a:ext uri="{FF2B5EF4-FFF2-40B4-BE49-F238E27FC236}">
                <a16:creationId xmlns:a16="http://schemas.microsoft.com/office/drawing/2014/main" id="{AAD2FF9B-5DA3-4435-9DA0-5D68ED4D3BCA}"/>
              </a:ext>
            </a:extLst>
          </p:cNvPr>
          <p:cNvSpPr txBox="1"/>
          <p:nvPr/>
        </p:nvSpPr>
        <p:spPr>
          <a:xfrm>
            <a:off x="4739161" y="5783972"/>
            <a:ext cx="6958584"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lang="en-US" sz="1600" b="1" dirty="0">
                <a:solidFill>
                  <a:schemeClr val="accent1"/>
                </a:solidFill>
                <a:latin typeface="+mj-lt"/>
              </a:rPr>
              <a:t>SNC4 performance is  a little better than QUAD</a:t>
            </a:r>
            <a:r>
              <a:rPr lang="en-US" sz="1800" b="1" dirty="0">
                <a:solidFill>
                  <a:schemeClr val="accent1"/>
                </a:solidFill>
                <a:latin typeface="+mj-lt"/>
              </a:rPr>
              <a:t>.</a:t>
            </a:r>
            <a:endParaRPr kumimoji="0" lang="en-US" sz="1800" b="1" i="0" u="none" strike="noStrike" cap="none" spc="0" normalizeH="0" baseline="0" dirty="0">
              <a:ln>
                <a:noFill/>
              </a:ln>
              <a:solidFill>
                <a:schemeClr val="accent1"/>
              </a:solidFill>
              <a:effectLst/>
              <a:uFillTx/>
              <a:latin typeface="+mj-lt"/>
              <a:ea typeface="+mn-ea"/>
              <a:cs typeface="+mn-cs"/>
              <a:sym typeface="Helvetica Neue"/>
            </a:endParaRPr>
          </a:p>
        </p:txBody>
      </p:sp>
      <p:graphicFrame>
        <p:nvGraphicFramePr>
          <p:cNvPr id="12" name="Chart 11">
            <a:extLst>
              <a:ext uri="{FF2B5EF4-FFF2-40B4-BE49-F238E27FC236}">
                <a16:creationId xmlns:a16="http://schemas.microsoft.com/office/drawing/2014/main" id="{0441A45D-6321-4F3D-8758-6E9921DC2B66}"/>
              </a:ext>
            </a:extLst>
          </p:cNvPr>
          <p:cNvGraphicFramePr>
            <a:graphicFrameLocks/>
          </p:cNvGraphicFramePr>
          <p:nvPr>
            <p:extLst>
              <p:ext uri="{D42A27DB-BD31-4B8C-83A1-F6EECF244321}">
                <p14:modId xmlns:p14="http://schemas.microsoft.com/office/powerpoint/2010/main" val="3537085983"/>
              </p:ext>
            </p:extLst>
          </p:nvPr>
        </p:nvGraphicFramePr>
        <p:xfrm>
          <a:off x="3568769" y="1402540"/>
          <a:ext cx="7998219" cy="441946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Table 2">
            <a:extLst>
              <a:ext uri="{FF2B5EF4-FFF2-40B4-BE49-F238E27FC236}">
                <a16:creationId xmlns:a16="http://schemas.microsoft.com/office/drawing/2014/main" id="{8D3FAB67-37F9-4347-A3A7-7DA08EE6EBB0}"/>
              </a:ext>
            </a:extLst>
          </p:cNvPr>
          <p:cNvGraphicFramePr>
            <a:graphicFrameLocks noGrp="1"/>
          </p:cNvGraphicFramePr>
          <p:nvPr>
            <p:extLst>
              <p:ext uri="{D42A27DB-BD31-4B8C-83A1-F6EECF244321}">
                <p14:modId xmlns:p14="http://schemas.microsoft.com/office/powerpoint/2010/main" val="3573750376"/>
              </p:ext>
            </p:extLst>
          </p:nvPr>
        </p:nvGraphicFramePr>
        <p:xfrm>
          <a:off x="495266" y="5524251"/>
          <a:ext cx="3073503" cy="228226"/>
        </p:xfrm>
        <a:graphic>
          <a:graphicData uri="http://schemas.openxmlformats.org/drawingml/2006/table">
            <a:tbl>
              <a:tblPr>
                <a:tableStyleId>{33BA23B1-9221-436E-865A-0063620EA4FD}</a:tableStyleId>
              </a:tblPr>
              <a:tblGrid>
                <a:gridCol w="1458249">
                  <a:extLst>
                    <a:ext uri="{9D8B030D-6E8A-4147-A177-3AD203B41FA5}">
                      <a16:colId xmlns:a16="http://schemas.microsoft.com/office/drawing/2014/main" val="890360300"/>
                    </a:ext>
                  </a:extLst>
                </a:gridCol>
                <a:gridCol w="1615254">
                  <a:extLst>
                    <a:ext uri="{9D8B030D-6E8A-4147-A177-3AD203B41FA5}">
                      <a16:colId xmlns:a16="http://schemas.microsoft.com/office/drawing/2014/main" val="1317004527"/>
                    </a:ext>
                  </a:extLst>
                </a:gridCol>
              </a:tblGrid>
              <a:tr h="228226">
                <a:tc>
                  <a:txBody>
                    <a:bodyPr/>
                    <a:lstStyle/>
                    <a:p>
                      <a:pPr marL="0" marR="0" indent="0" algn="ctr" defTabSz="609600" eaLnBrk="1" fontAlgn="b" latinLnBrk="0" hangingPunct="1">
                        <a:lnSpc>
                          <a:spcPct val="100000"/>
                        </a:lnSpc>
                        <a:spcBef>
                          <a:spcPts val="0"/>
                        </a:spcBef>
                        <a:spcAft>
                          <a:spcPts val="0"/>
                        </a:spcAft>
                        <a:buClrTx/>
                        <a:buSzTx/>
                        <a:buFontTx/>
                        <a:buNone/>
                        <a:tabLst/>
                      </a:pPr>
                      <a:r>
                        <a:rPr lang="en-US" sz="900" b="0" i="0" u="none" strike="noStrike" cap="none" spc="0" baseline="0" dirty="0">
                          <a:solidFill>
                            <a:srgbClr val="000000"/>
                          </a:solidFill>
                          <a:effectLst/>
                          <a:uFillTx/>
                          <a:latin typeface="+mn-lt"/>
                          <a:ea typeface="+mn-ea"/>
                          <a:cs typeface="+mn-cs"/>
                          <a:sym typeface="Intel Clear"/>
                        </a:rPr>
                        <a:t>DDR5  b/w (MB/s)</a:t>
                      </a:r>
                    </a:p>
                  </a:txBody>
                  <a:tcPr marL="9525" marR="9525" marT="9525" marB="0" anchor="b">
                    <a:solidFill>
                      <a:schemeClr val="tx1">
                        <a:lumMod val="85000"/>
                      </a:schemeClr>
                    </a:solidFill>
                  </a:tcPr>
                </a:tc>
                <a:tc>
                  <a:txBody>
                    <a:bodyPr/>
                    <a:lstStyle/>
                    <a:p>
                      <a:pPr marL="0" marR="0" lvl="0" indent="0" algn="ctr" defTabSz="609600" eaLnBrk="1" fontAlgn="b" latinLnBrk="0" hangingPunct="1">
                        <a:lnSpc>
                          <a:spcPct val="100000"/>
                        </a:lnSpc>
                        <a:spcBef>
                          <a:spcPts val="0"/>
                        </a:spcBef>
                        <a:spcAft>
                          <a:spcPts val="0"/>
                        </a:spcAft>
                        <a:buClrTx/>
                        <a:buSzTx/>
                        <a:buFontTx/>
                        <a:buNone/>
                        <a:tabLst/>
                        <a:defRPr/>
                      </a:pPr>
                      <a:r>
                        <a:rPr lang="en-US" sz="900" b="0" i="0" u="none" strike="noStrike" cap="none" spc="0" baseline="0" dirty="0">
                          <a:solidFill>
                            <a:srgbClr val="000000"/>
                          </a:solidFill>
                          <a:effectLst/>
                          <a:uFillTx/>
                          <a:latin typeface="+mn-lt"/>
                          <a:ea typeface="+mn-ea"/>
                          <a:cs typeface="+mn-cs"/>
                          <a:sym typeface="Intel Clear"/>
                        </a:rPr>
                        <a:t>614,400.00</a:t>
                      </a:r>
                    </a:p>
                  </a:txBody>
                  <a:tcPr marL="9525" marR="9525" marT="9525" marB="0" anchor="b">
                    <a:solidFill>
                      <a:schemeClr val="tx1">
                        <a:lumMod val="85000"/>
                      </a:schemeClr>
                    </a:solidFill>
                  </a:tcPr>
                </a:tc>
                <a:extLst>
                  <a:ext uri="{0D108BD9-81ED-4DB2-BD59-A6C34878D82A}">
                    <a16:rowId xmlns:a16="http://schemas.microsoft.com/office/drawing/2014/main" val="2743406349"/>
                  </a:ext>
                </a:extLst>
              </a:tr>
            </a:tbl>
          </a:graphicData>
        </a:graphic>
      </p:graphicFrame>
    </p:spTree>
    <p:extLst>
      <p:ext uri="{BB962C8B-B14F-4D97-AF65-F5344CB8AC3E}">
        <p14:creationId xmlns:p14="http://schemas.microsoft.com/office/powerpoint/2010/main" val="1073278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806E5EDC-D3DB-4B6F-97FE-29DA1A428ECD}"/>
              </a:ext>
            </a:extLst>
          </p:cNvPr>
          <p:cNvSpPr>
            <a:spLocks noGrp="1"/>
          </p:cNvSpPr>
          <p:nvPr>
            <p:ph sz="quarter" idx="13"/>
          </p:nvPr>
        </p:nvSpPr>
        <p:spPr>
          <a:xfrm>
            <a:off x="507429" y="990600"/>
            <a:ext cx="10785851" cy="4955424"/>
          </a:xfrm>
        </p:spPr>
        <p:txBody>
          <a:bodyPr lIns="0" tIns="0" rIns="0" bIns="0" anchor="t">
            <a:noAutofit/>
          </a:bodyPr>
          <a:lstStyle/>
          <a:p>
            <a:r>
              <a:rPr lang="en-US" sz="2000" b="1" dirty="0">
                <a:latin typeface="Intel Clear Light"/>
              </a:rPr>
              <a:t>Conclusion</a:t>
            </a:r>
            <a:r>
              <a:rPr lang="en-US" sz="1200" dirty="0">
                <a:solidFill>
                  <a:srgbClr val="0071C5"/>
                </a:solidFill>
                <a:latin typeface="Intel Clear Light"/>
              </a:rPr>
              <a:t>. </a:t>
            </a:r>
          </a:p>
          <a:p>
            <a:pPr lvl="1"/>
            <a:r>
              <a:rPr lang="en-US" sz="1200" dirty="0">
                <a:solidFill>
                  <a:srgbClr val="0071C5"/>
                </a:solidFill>
                <a:latin typeface="+mj-lt"/>
              </a:rPr>
              <a:t>Same bandwidth test case on ICX and SPR, SPR performance is better than ICX.</a:t>
            </a:r>
          </a:p>
          <a:p>
            <a:pPr lvl="1"/>
            <a:r>
              <a:rPr lang="en-US" sz="1200" dirty="0">
                <a:solidFill>
                  <a:srgbClr val="0071C5"/>
                </a:solidFill>
                <a:latin typeface="+mj-lt"/>
              </a:rPr>
              <a:t>Both on ICX and SPR, with the increase of CPU core number, the performance would also increase at the beginning. Then it becomes stable.</a:t>
            </a:r>
          </a:p>
          <a:p>
            <a:pPr lvl="1"/>
            <a:r>
              <a:rPr kumimoji="0" lang="en-US" altLang="zh-CN" sz="1200" b="0" i="0" u="none" strike="noStrike" cap="none" spc="0" normalizeH="0" baseline="0" dirty="0">
                <a:ln>
                  <a:noFill/>
                </a:ln>
                <a:solidFill>
                  <a:schemeClr val="accent1"/>
                </a:solidFill>
                <a:effectLst/>
                <a:uFillTx/>
                <a:latin typeface="+mj-lt"/>
                <a:sym typeface="Helvetica Neue"/>
              </a:rPr>
              <a:t>The</a:t>
            </a:r>
            <a:r>
              <a:rPr lang="en-US" altLang="zh-CN" sz="1200" dirty="0">
                <a:solidFill>
                  <a:schemeClr val="accent1"/>
                </a:solidFill>
                <a:latin typeface="+mj-lt"/>
              </a:rPr>
              <a:t> ratio of ICX/SPR bandwidth is </a:t>
            </a:r>
            <a:r>
              <a:rPr lang="en-US" sz="1200" dirty="0">
                <a:solidFill>
                  <a:schemeClr val="accent1"/>
                </a:solidFill>
                <a:latin typeface="+mj-lt"/>
              </a:rPr>
              <a:t>asymptotic</a:t>
            </a:r>
            <a:r>
              <a:rPr lang="en-US" altLang="zh-CN" sz="1200" dirty="0">
                <a:solidFill>
                  <a:schemeClr val="accent1"/>
                </a:solidFill>
                <a:latin typeface="+mj-lt"/>
              </a:rPr>
              <a:t> the value of DDR speed ratio .</a:t>
            </a:r>
            <a:endParaRPr lang="en-US" sz="1200" dirty="0">
              <a:solidFill>
                <a:srgbClr val="0071C5"/>
              </a:solidFill>
              <a:latin typeface="+mj-lt"/>
            </a:endParaRPr>
          </a:p>
          <a:p>
            <a:pPr lvl="1"/>
            <a:r>
              <a:rPr lang="en-US" altLang="zh-CN" sz="1200" dirty="0">
                <a:solidFill>
                  <a:srgbClr val="0071C5"/>
                </a:solidFill>
                <a:latin typeface="+mj-lt"/>
              </a:rPr>
              <a:t>With the same working cores, </a:t>
            </a:r>
            <a:r>
              <a:rPr lang="en-US" sz="1200" dirty="0">
                <a:solidFill>
                  <a:srgbClr val="0071C5"/>
                </a:solidFill>
                <a:latin typeface="+mj-lt"/>
              </a:rPr>
              <a:t> the SNC4 performance is a little better than QUAD.</a:t>
            </a:r>
          </a:p>
          <a:p>
            <a:pPr>
              <a:buFont typeface="Wingdings" panose="020B0604020202020204" pitchFamily="34" charset="0"/>
              <a:buChar char="§"/>
            </a:pPr>
            <a:r>
              <a:rPr lang="en-US" sz="2000" b="1" dirty="0">
                <a:latin typeface="Intel Clear Light"/>
              </a:rPr>
              <a:t>Next Step</a:t>
            </a:r>
            <a:r>
              <a:rPr lang="en-US" sz="2000" dirty="0">
                <a:latin typeface="Intel Clear Light"/>
              </a:rPr>
              <a:t>:</a:t>
            </a:r>
          </a:p>
          <a:p>
            <a:pPr lvl="1"/>
            <a:r>
              <a:rPr lang="en-US" sz="1200" dirty="0">
                <a:solidFill>
                  <a:srgbClr val="0071C5"/>
                </a:solidFill>
                <a:latin typeface="Intel Clear Light"/>
              </a:rPr>
              <a:t>Try MLC’s more paraments for more features</a:t>
            </a:r>
            <a:endParaRPr lang="en-US" altLang="zh-CN" sz="1200" dirty="0">
              <a:solidFill>
                <a:srgbClr val="0071C5"/>
              </a:solidFill>
              <a:latin typeface="Intel Clear Light"/>
            </a:endParaRPr>
          </a:p>
          <a:p>
            <a:pPr lvl="1"/>
            <a:r>
              <a:rPr lang="en-US" altLang="zh-CN" sz="1200" dirty="0">
                <a:solidFill>
                  <a:srgbClr val="0071C5"/>
                </a:solidFill>
                <a:latin typeface="Intel Clear Light"/>
              </a:rPr>
              <a:t>Try to help tuning other WL performance with MLC test case</a:t>
            </a:r>
            <a:endParaRPr lang="en-US" sz="1200" dirty="0">
              <a:solidFill>
                <a:srgbClr val="0071C5"/>
              </a:solidFill>
              <a:latin typeface="Intel Clear Light"/>
            </a:endParaRPr>
          </a:p>
          <a:p>
            <a:pPr lvl="1"/>
            <a:endParaRPr lang="en-US" sz="1200" dirty="0">
              <a:solidFill>
                <a:srgbClr val="0071C5"/>
              </a:solidFill>
              <a:latin typeface="Intel Clear Light"/>
            </a:endParaRPr>
          </a:p>
        </p:txBody>
      </p:sp>
      <p:sp>
        <p:nvSpPr>
          <p:cNvPr id="4" name="Slide Number Placeholder 4">
            <a:extLst>
              <a:ext uri="{FF2B5EF4-FFF2-40B4-BE49-F238E27FC236}">
                <a16:creationId xmlns:a16="http://schemas.microsoft.com/office/drawing/2014/main" id="{C6DB0519-ECF1-42B1-9FC1-C72D389E2988}"/>
              </a:ext>
            </a:extLst>
          </p:cNvPr>
          <p:cNvSpPr txBox="1">
            <a:spLocks/>
          </p:cNvSpPr>
          <p:nvPr/>
        </p:nvSpPr>
        <p:spPr>
          <a:xfrm>
            <a:off x="11712486" y="6451194"/>
            <a:ext cx="714540" cy="324180"/>
          </a:xfrm>
          <a:prstGeom prst="rect">
            <a:avLst/>
          </a:prstGeom>
        </p:spPr>
        <p:txBody>
          <a:bodyPr lIns="91440" tIns="45720" rIns="91440" bIns="45720" anchor="t"/>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9pPr>
          </a:lstStyle>
          <a:p>
            <a:pPr marL="0" marR="0" lvl="0" indent="0" algn="l" defTabSz="1219169" rtl="0" eaLnBrk="1" fontAlgn="auto" latinLnBrk="0" hangingPunct="0">
              <a:lnSpc>
                <a:spcPct val="90000"/>
              </a:lnSpc>
              <a:spcBef>
                <a:spcPts val="2250"/>
              </a:spcBef>
              <a:spcAft>
                <a:spcPts val="0"/>
              </a:spcAft>
              <a:buClrTx/>
              <a:buSzTx/>
              <a:buFontTx/>
              <a:buNone/>
              <a:tabLst/>
              <a:defRPr/>
            </a:pPr>
            <a:fld id="{EE2556C5-CE8C-6547-B838-EA80C61A4AF7}" type="slidenum">
              <a:rPr kumimoji="0" lang="en-US" sz="1400" b="0" i="0" u="none" strike="noStrike" kern="0" cap="none" spc="0" normalizeH="0" baseline="0" noProof="0" dirty="0" smtClean="0">
                <a:ln>
                  <a:noFill/>
                </a:ln>
                <a:solidFill>
                  <a:srgbClr val="000000"/>
                </a:solidFill>
                <a:effectLst/>
                <a:uLnTx/>
                <a:uFillTx/>
                <a:latin typeface="Intel Clear"/>
                <a:cs typeface="Intel Clear"/>
                <a:sym typeface="Helvetica Neue"/>
              </a:rPr>
              <a:pPr marL="0" marR="0" lvl="0" indent="0" algn="l" defTabSz="1219169" rtl="0" eaLnBrk="1" fontAlgn="auto" latinLnBrk="0" hangingPunct="0">
                <a:lnSpc>
                  <a:spcPct val="90000"/>
                </a:lnSpc>
                <a:spcBef>
                  <a:spcPts val="2250"/>
                </a:spcBef>
                <a:spcAft>
                  <a:spcPts val="0"/>
                </a:spcAft>
                <a:buClrTx/>
                <a:buSzTx/>
                <a:buFontTx/>
                <a:buNone/>
                <a:tabLst/>
                <a:defRPr/>
              </a:pPr>
              <a:t>15</a:t>
            </a:fld>
            <a:endParaRPr kumimoji="0" lang="en-US" sz="1400" b="0" i="0" u="none" strike="noStrike" kern="0" cap="none" spc="0" normalizeH="0" baseline="0" noProof="0">
              <a:ln>
                <a:noFill/>
              </a:ln>
              <a:solidFill>
                <a:srgbClr val="000000"/>
              </a:solidFill>
              <a:effectLst/>
              <a:uLnTx/>
              <a:uFillTx/>
              <a:latin typeface="Intel Clear"/>
              <a:cs typeface="Intel Clear"/>
              <a:sym typeface="Helvetica Neue"/>
            </a:endParaRPr>
          </a:p>
        </p:txBody>
      </p:sp>
      <p:sp>
        <p:nvSpPr>
          <p:cNvPr id="7" name="Title 1">
            <a:extLst>
              <a:ext uri="{FF2B5EF4-FFF2-40B4-BE49-F238E27FC236}">
                <a16:creationId xmlns:a16="http://schemas.microsoft.com/office/drawing/2014/main" id="{6D5F36D7-D80F-4FC3-91E9-350E5F8BAEA8}"/>
              </a:ext>
            </a:extLst>
          </p:cNvPr>
          <p:cNvSpPr txBox="1">
            <a:spLocks/>
          </p:cNvSpPr>
          <p:nvPr/>
        </p:nvSpPr>
        <p:spPr>
          <a:xfrm>
            <a:off x="608013" y="411163"/>
            <a:ext cx="10972800" cy="115887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Autofit/>
          </a:bodyPr>
          <a:lstStyle>
            <a:lvl1pPr marL="0" marR="0" indent="0" algn="l" defTabSz="609600" eaLnBrk="1" latinLnBrk="0" hangingPunct="1">
              <a:lnSpc>
                <a:spcPct val="90000"/>
              </a:lnSpc>
              <a:spcBef>
                <a:spcPts val="0"/>
              </a:spcBef>
              <a:spcAft>
                <a:spcPts val="0"/>
              </a:spcAft>
              <a:buClrTx/>
              <a:buSzTx/>
              <a:buFontTx/>
              <a:buNone/>
              <a:tabLst/>
              <a:defRPr sz="4000" b="0" i="0" u="none" strike="noStrike" cap="none" spc="0" baseline="0">
                <a:solidFill>
                  <a:srgbClr val="003C71"/>
                </a:solidFill>
                <a:uFillTx/>
                <a:latin typeface="Intel Clear"/>
                <a:ea typeface="Intel Clear Light" panose="020B0404020203020204" pitchFamily="34" charset="0"/>
                <a:cs typeface="Intel Clear"/>
                <a:sym typeface="Helvetica"/>
              </a:defRPr>
            </a:lvl1pPr>
            <a:lvl2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2pPr>
            <a:lvl3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3pPr>
            <a:lvl4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4pPr>
            <a:lvl5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5pPr>
            <a:lvl6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6pPr>
            <a:lvl7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7pPr>
            <a:lvl8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8pPr>
            <a:lvl9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9pPr>
          </a:lstStyle>
          <a:p>
            <a:r>
              <a:rPr lang="en-US" sz="2400" dirty="0"/>
              <a:t>Conclusion &amp; Next Step</a:t>
            </a:r>
          </a:p>
        </p:txBody>
      </p:sp>
    </p:spTree>
    <p:extLst>
      <p:ext uri="{BB962C8B-B14F-4D97-AF65-F5344CB8AC3E}">
        <p14:creationId xmlns:p14="http://schemas.microsoft.com/office/powerpoint/2010/main" val="1115514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13737-A253-4F1C-AC32-916682A5393B}"/>
              </a:ext>
            </a:extLst>
          </p:cNvPr>
          <p:cNvSpPr>
            <a:spLocks noGrp="1"/>
          </p:cNvSpPr>
          <p:nvPr>
            <p:ph type="title"/>
          </p:nvPr>
        </p:nvSpPr>
        <p:spPr>
          <a:xfrm>
            <a:off x="3232150" y="2182177"/>
            <a:ext cx="5327650" cy="1246823"/>
          </a:xfrm>
        </p:spPr>
        <p:txBody>
          <a:bodyPr lIns="0" tIns="0" rIns="0" bIns="0" anchor="t">
            <a:noAutofit/>
          </a:bodyPr>
          <a:lstStyle/>
          <a:p>
            <a:r>
              <a:rPr lang="en-US" sz="8000" dirty="0"/>
              <a:t>Thank You</a:t>
            </a:r>
          </a:p>
        </p:txBody>
      </p:sp>
      <p:sp>
        <p:nvSpPr>
          <p:cNvPr id="4" name="Slide Number Placeholder 4">
            <a:extLst>
              <a:ext uri="{FF2B5EF4-FFF2-40B4-BE49-F238E27FC236}">
                <a16:creationId xmlns:a16="http://schemas.microsoft.com/office/drawing/2014/main" id="{C6DB0519-ECF1-42B1-9FC1-C72D389E2988}"/>
              </a:ext>
            </a:extLst>
          </p:cNvPr>
          <p:cNvSpPr txBox="1">
            <a:spLocks/>
          </p:cNvSpPr>
          <p:nvPr/>
        </p:nvSpPr>
        <p:spPr>
          <a:xfrm>
            <a:off x="11712486" y="6451194"/>
            <a:ext cx="714540" cy="324180"/>
          </a:xfrm>
          <a:prstGeom prst="rect">
            <a:avLst/>
          </a:prstGeom>
        </p:spPr>
        <p:txBody>
          <a:bodyPr lIns="91440" tIns="45720" rIns="91440" bIns="45720" anchor="t"/>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9pPr>
          </a:lstStyle>
          <a:p>
            <a:pPr marL="0" marR="0" lvl="0" indent="0" algn="l" defTabSz="1219169" rtl="0" eaLnBrk="1" fontAlgn="auto" latinLnBrk="0" hangingPunct="0">
              <a:lnSpc>
                <a:spcPct val="90000"/>
              </a:lnSpc>
              <a:spcBef>
                <a:spcPts val="2250"/>
              </a:spcBef>
              <a:spcAft>
                <a:spcPts val="0"/>
              </a:spcAft>
              <a:buClrTx/>
              <a:buSzTx/>
              <a:buFontTx/>
              <a:buNone/>
              <a:tabLst/>
              <a:defRPr/>
            </a:pPr>
            <a:fld id="{EE2556C5-CE8C-6547-B838-EA80C61A4AF7}" type="slidenum">
              <a:rPr kumimoji="0" lang="en-US" sz="1400" b="0" i="0" u="none" strike="noStrike" kern="0" cap="none" spc="0" normalizeH="0" baseline="0" noProof="0" dirty="0" smtClean="0">
                <a:ln>
                  <a:noFill/>
                </a:ln>
                <a:solidFill>
                  <a:srgbClr val="000000"/>
                </a:solidFill>
                <a:effectLst/>
                <a:uLnTx/>
                <a:uFillTx/>
                <a:latin typeface="Intel Clear"/>
                <a:cs typeface="Intel Clear"/>
                <a:sym typeface="Helvetica Neue"/>
              </a:rPr>
              <a:pPr marL="0" marR="0" lvl="0" indent="0" algn="l" defTabSz="1219169" rtl="0" eaLnBrk="1" fontAlgn="auto" latinLnBrk="0" hangingPunct="0">
                <a:lnSpc>
                  <a:spcPct val="90000"/>
                </a:lnSpc>
                <a:spcBef>
                  <a:spcPts val="2250"/>
                </a:spcBef>
                <a:spcAft>
                  <a:spcPts val="0"/>
                </a:spcAft>
                <a:buClrTx/>
                <a:buSzTx/>
                <a:buFontTx/>
                <a:buNone/>
                <a:tabLst/>
                <a:defRPr/>
              </a:pPr>
              <a:t>16</a:t>
            </a:fld>
            <a:endParaRPr kumimoji="0" lang="en-US" sz="1400" b="0" i="0" u="none" strike="noStrike" kern="0" cap="none" spc="0" normalizeH="0" baseline="0" noProof="0">
              <a:ln>
                <a:noFill/>
              </a:ln>
              <a:solidFill>
                <a:srgbClr val="000000"/>
              </a:solidFill>
              <a:effectLst/>
              <a:uLnTx/>
              <a:uFillTx/>
              <a:latin typeface="Intel Clear"/>
              <a:cs typeface="Intel Clear"/>
              <a:sym typeface="Helvetica Neue"/>
            </a:endParaRPr>
          </a:p>
        </p:txBody>
      </p:sp>
    </p:spTree>
    <p:extLst>
      <p:ext uri="{BB962C8B-B14F-4D97-AF65-F5344CB8AC3E}">
        <p14:creationId xmlns:p14="http://schemas.microsoft.com/office/powerpoint/2010/main" val="507884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484" y="411797"/>
            <a:ext cx="10972800" cy="464237"/>
          </a:xfrm>
        </p:spPr>
        <p:txBody>
          <a:bodyPr lIns="0" tIns="0" rIns="0" bIns="0" anchor="t">
            <a:noAutofit/>
          </a:bodyPr>
          <a:lstStyle/>
          <a:p>
            <a:r>
              <a:rPr lang="en-US" sz="3600" dirty="0"/>
              <a:t>Notices &amp; Disclaimers</a:t>
            </a:r>
            <a:endParaRPr lang="en-US" dirty="0"/>
          </a:p>
        </p:txBody>
      </p:sp>
      <p:sp>
        <p:nvSpPr>
          <p:cNvPr id="6" name="Content Placeholder 2">
            <a:extLst>
              <a:ext uri="{FF2B5EF4-FFF2-40B4-BE49-F238E27FC236}">
                <a16:creationId xmlns:a16="http://schemas.microsoft.com/office/drawing/2014/main" id="{A50321CC-DC16-4533-8F16-F491FCE86095}"/>
              </a:ext>
            </a:extLst>
          </p:cNvPr>
          <p:cNvSpPr txBox="1">
            <a:spLocks/>
          </p:cNvSpPr>
          <p:nvPr/>
        </p:nvSpPr>
        <p:spPr>
          <a:xfrm>
            <a:off x="607484" y="1124176"/>
            <a:ext cx="11147519" cy="504323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chor="t">
            <a:normAutofit/>
          </a:bodyPr>
          <a:lstStyle>
            <a:lvl1pPr marL="228600" marR="0" indent="-228600" algn="l" defTabSz="609600" eaLnBrk="1" latinLnBrk="0" hangingPunct="1">
              <a:lnSpc>
                <a:spcPct val="100000"/>
              </a:lnSpc>
              <a:spcBef>
                <a:spcPts val="1200"/>
              </a:spcBef>
              <a:spcAft>
                <a:spcPts val="0"/>
              </a:spcAft>
              <a:buClrTx/>
              <a:buSzTx/>
              <a:buFont typeface="Wingdings" pitchFamily="2" charset="2"/>
              <a:buChar char="§"/>
              <a:tabLst/>
              <a:defRPr sz="2800" b="0" i="0" u="none" strike="noStrike" cap="none" spc="0" baseline="0">
                <a:solidFill>
                  <a:srgbClr val="0071C5"/>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431800" marR="0" indent="-203200"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tx1"/>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2pPr>
            <a:lvl3pPr marL="686594" marR="0" indent="-197644"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tx1"/>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3pPr>
            <a:lvl4pPr marL="9199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tx1"/>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4pPr>
            <a:lvl5pPr marL="11485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tx1"/>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5pPr>
            <a:lvl6pPr marL="0" marR="0" indent="5715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6pPr>
            <a:lvl7pPr marL="0" marR="0" indent="6858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7pPr>
            <a:lvl8pPr marL="0" marR="0" indent="8001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8pPr>
            <a:lvl9pPr marL="0" marR="0" indent="9144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9pPr>
          </a:lstStyle>
          <a:p>
            <a:r>
              <a:rPr kumimoji="0" lang="en-US" sz="2400" b="0" i="0" u="none" strike="noStrike" cap="none" spc="0" normalizeH="0" baseline="0" dirty="0">
                <a:ln>
                  <a:noFill/>
                </a:ln>
                <a:solidFill>
                  <a:srgbClr val="FF0000"/>
                </a:solidFill>
                <a:effectLst/>
                <a:highlight>
                  <a:srgbClr val="00FFFF"/>
                </a:highlight>
                <a:uFillTx/>
                <a:latin typeface="+mn-lt"/>
                <a:ea typeface="+mn-ea"/>
                <a:cs typeface="+mn-cs"/>
                <a:sym typeface="Helvetica Neue"/>
              </a:rPr>
              <a:t>These are</a:t>
            </a:r>
            <a:r>
              <a:rPr kumimoji="0" lang="pl-PL" sz="2400" b="0" i="0" u="none" strike="noStrike" cap="none" spc="0" normalizeH="0" baseline="0" dirty="0">
                <a:ln>
                  <a:noFill/>
                </a:ln>
                <a:solidFill>
                  <a:srgbClr val="FF0000"/>
                </a:solidFill>
                <a:effectLst/>
                <a:highlight>
                  <a:srgbClr val="00FFFF"/>
                </a:highlight>
                <a:uFillTx/>
                <a:latin typeface="+mn-lt"/>
                <a:ea typeface="+mn-ea"/>
                <a:cs typeface="+mn-cs"/>
                <a:sym typeface="Helvetica Neue"/>
              </a:rPr>
              <a:t> results of internal measurement campaigns and are</a:t>
            </a:r>
            <a:r>
              <a:rPr kumimoji="0" lang="en-US" sz="2400" b="0" i="0" u="none" strike="noStrike" cap="none" spc="0" normalizeH="0" baseline="0" dirty="0">
                <a:ln>
                  <a:noFill/>
                </a:ln>
                <a:solidFill>
                  <a:srgbClr val="FF0000"/>
                </a:solidFill>
                <a:effectLst/>
                <a:highlight>
                  <a:srgbClr val="00FFFF"/>
                </a:highlight>
                <a:uFillTx/>
                <a:latin typeface="+mn-lt"/>
                <a:ea typeface="+mn-ea"/>
                <a:cs typeface="+mn-cs"/>
                <a:sym typeface="Helvetica Neue"/>
              </a:rPr>
              <a:t> </a:t>
            </a:r>
            <a:r>
              <a:rPr kumimoji="0" lang="pl-PL" sz="2400" b="0" i="0" u="none" strike="noStrike" cap="none" spc="0" normalizeH="0" baseline="0" dirty="0">
                <a:ln>
                  <a:noFill/>
                </a:ln>
                <a:solidFill>
                  <a:srgbClr val="FF0000"/>
                </a:solidFill>
                <a:effectLst/>
                <a:highlight>
                  <a:srgbClr val="00FFFF"/>
                </a:highlight>
                <a:uFillTx/>
                <a:latin typeface="+mn-lt"/>
                <a:ea typeface="+mn-ea"/>
                <a:cs typeface="+mn-cs"/>
                <a:sym typeface="Helvetica Neue"/>
              </a:rPr>
              <a:t>NOT</a:t>
            </a:r>
            <a:r>
              <a:rPr kumimoji="0" lang="en-US" sz="2400" b="0" i="0" u="none" strike="noStrike" cap="none" spc="0" normalizeH="0" baseline="0" dirty="0">
                <a:ln>
                  <a:noFill/>
                </a:ln>
                <a:solidFill>
                  <a:srgbClr val="FF0000"/>
                </a:solidFill>
                <a:effectLst/>
                <a:highlight>
                  <a:srgbClr val="00FFFF"/>
                </a:highlight>
                <a:uFillTx/>
                <a:latin typeface="+mn-lt"/>
                <a:ea typeface="+mn-ea"/>
                <a:cs typeface="+mn-cs"/>
                <a:sym typeface="Helvetica Neue"/>
              </a:rPr>
              <a:t> official claims</a:t>
            </a:r>
            <a:r>
              <a:rPr kumimoji="0" lang="pl-PL" sz="2400" b="0" i="0" u="none" strike="noStrike" cap="none" spc="0" normalizeH="0" baseline="0" dirty="0">
                <a:ln>
                  <a:noFill/>
                </a:ln>
                <a:solidFill>
                  <a:srgbClr val="FF0000"/>
                </a:solidFill>
                <a:effectLst/>
                <a:highlight>
                  <a:srgbClr val="00FFFF"/>
                </a:highlight>
                <a:uFillTx/>
                <a:latin typeface="+mn-lt"/>
                <a:ea typeface="+mn-ea"/>
                <a:cs typeface="+mn-cs"/>
                <a:sym typeface="Helvetica Neue"/>
              </a:rPr>
              <a:t>. This material</a:t>
            </a:r>
            <a:r>
              <a:rPr kumimoji="0" lang="en-US" sz="2400" b="0" i="0" u="none" strike="noStrike" cap="none" spc="0" normalizeH="0" baseline="0" dirty="0">
                <a:ln>
                  <a:noFill/>
                </a:ln>
                <a:solidFill>
                  <a:srgbClr val="FF0000"/>
                </a:solidFill>
                <a:effectLst/>
                <a:highlight>
                  <a:srgbClr val="00FFFF"/>
                </a:highlight>
                <a:uFillTx/>
                <a:latin typeface="+mn-lt"/>
                <a:ea typeface="+mn-ea"/>
                <a:cs typeface="+mn-cs"/>
                <a:sym typeface="Helvetica Neue"/>
              </a:rPr>
              <a:t> </a:t>
            </a:r>
            <a:r>
              <a:rPr kumimoji="0" lang="pl-PL" sz="2400" b="0" i="0" u="none" strike="noStrike" cap="none" spc="0" normalizeH="0" baseline="0" dirty="0">
                <a:ln>
                  <a:noFill/>
                </a:ln>
                <a:solidFill>
                  <a:srgbClr val="FF0000"/>
                </a:solidFill>
                <a:effectLst/>
                <a:highlight>
                  <a:srgbClr val="00FFFF"/>
                </a:highlight>
                <a:uFillTx/>
                <a:latin typeface="+mn-lt"/>
                <a:ea typeface="+mn-ea"/>
                <a:cs typeface="+mn-cs"/>
                <a:sym typeface="Helvetica Neue"/>
              </a:rPr>
              <a:t>shall not</a:t>
            </a:r>
            <a:r>
              <a:rPr kumimoji="0" lang="en-US" sz="2400" b="0" i="0" u="none" strike="noStrike" cap="none" spc="0" normalizeH="0" baseline="0" dirty="0">
                <a:ln>
                  <a:noFill/>
                </a:ln>
                <a:solidFill>
                  <a:srgbClr val="FF0000"/>
                </a:solidFill>
                <a:effectLst/>
                <a:highlight>
                  <a:srgbClr val="00FFFF"/>
                </a:highlight>
                <a:uFillTx/>
                <a:latin typeface="+mn-lt"/>
                <a:ea typeface="+mn-ea"/>
                <a:cs typeface="+mn-cs"/>
                <a:sym typeface="Helvetica Neue"/>
              </a:rPr>
              <a:t> be used externally</a:t>
            </a:r>
            <a:r>
              <a:rPr kumimoji="0" lang="pl-PL" sz="2400" b="0" i="0" u="none" strike="noStrike" cap="none" spc="0" normalizeH="0" baseline="0" dirty="0">
                <a:ln>
                  <a:noFill/>
                </a:ln>
                <a:solidFill>
                  <a:srgbClr val="FF0000"/>
                </a:solidFill>
                <a:effectLst/>
                <a:highlight>
                  <a:srgbClr val="00FFFF"/>
                </a:highlight>
                <a:uFillTx/>
                <a:latin typeface="+mn-lt"/>
                <a:ea typeface="+mn-ea"/>
                <a:cs typeface="+mn-cs"/>
                <a:sym typeface="Helvetica Neue"/>
              </a:rPr>
              <a:t>.</a:t>
            </a:r>
            <a:endParaRPr lang="pl-PL" sz="2000" dirty="0"/>
          </a:p>
          <a:p>
            <a:r>
              <a:rPr lang="en-US" sz="2400" dirty="0">
                <a:latin typeface="Intel Clear Light"/>
              </a:rPr>
              <a:t>Results have been estimated or simulated.</a:t>
            </a:r>
            <a:endParaRPr lang="en-US" sz="2400" dirty="0"/>
          </a:p>
          <a:p>
            <a:r>
              <a:rPr lang="en-US" sz="2400" dirty="0">
                <a:latin typeface="Intel Clear Light"/>
              </a:rPr>
              <a:t>Performance varies by use, configuration and other factors. Learn more at </a:t>
            </a:r>
            <a:r>
              <a:rPr lang="en-US" sz="2400" dirty="0">
                <a:latin typeface="Intel Clear Light"/>
                <a:hlinkClick r:id="rId4"/>
              </a:rPr>
              <a:t>www.Intel.com/PerformanceIndex</a:t>
            </a:r>
            <a:r>
              <a:rPr lang="en-US" sz="2400" dirty="0">
                <a:latin typeface="Intel Clear Light"/>
              </a:rPr>
              <a:t> . </a:t>
            </a:r>
            <a:endParaRPr lang="en-US" dirty="0"/>
          </a:p>
          <a:p>
            <a:r>
              <a:rPr lang="en-US" sz="2400" dirty="0">
                <a:latin typeface="Intel Clear Light"/>
              </a:rPr>
              <a:t>Performance results are based on testing as of dates shown in configurations and may not reflect all publicly available updates. See backup for configuration details. No product or component can be absolutely secure. </a:t>
            </a:r>
            <a:endParaRPr lang="en-US" dirty="0"/>
          </a:p>
          <a:p>
            <a:r>
              <a:rPr lang="en-US" sz="2400" dirty="0">
                <a:latin typeface="Intel Clear Light"/>
              </a:rPr>
              <a:t>Your costs and results may vary.</a:t>
            </a:r>
          </a:p>
        </p:txBody>
      </p:sp>
      <p:sp>
        <p:nvSpPr>
          <p:cNvPr id="4" name="Slide Number Placeholder 4">
            <a:extLst>
              <a:ext uri="{FF2B5EF4-FFF2-40B4-BE49-F238E27FC236}">
                <a16:creationId xmlns:a16="http://schemas.microsoft.com/office/drawing/2014/main" id="{10BE5FFC-08B7-424D-842B-D54E95593D06}"/>
              </a:ext>
            </a:extLst>
          </p:cNvPr>
          <p:cNvSpPr txBox="1">
            <a:spLocks/>
          </p:cNvSpPr>
          <p:nvPr/>
        </p:nvSpPr>
        <p:spPr>
          <a:xfrm>
            <a:off x="11762796" y="6440177"/>
            <a:ext cx="425894" cy="416160"/>
          </a:xfrm>
          <a:prstGeom prst="rect">
            <a:avLst/>
          </a:prstGeom>
        </p:spPr>
        <p:txBody>
          <a:bodyPr lIns="91440" tIns="45720" rIns="91440" bIns="45720" anchor="t"/>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9pPr>
          </a:lstStyle>
          <a:p>
            <a:fld id="{EE2556C5-CE8C-6547-B838-EA80C61A4AF7}" type="slidenum">
              <a:rPr lang="en-US" dirty="0" smtClean="0">
                <a:solidFill>
                  <a:schemeClr val="bg1"/>
                </a:solidFill>
                <a:latin typeface="Intel Clear"/>
                <a:cs typeface="Intel Clear"/>
              </a:rPr>
              <a:pPr/>
              <a:t>2</a:t>
            </a:fld>
            <a:endParaRPr lang="en-US">
              <a:solidFill>
                <a:schemeClr val="bg1"/>
              </a:solidFill>
              <a:latin typeface="Intel Clear"/>
              <a:cs typeface="Intel Clear"/>
            </a:endParaRPr>
          </a:p>
        </p:txBody>
      </p:sp>
    </p:spTree>
    <p:custDataLst>
      <p:tags r:id="rId1"/>
    </p:custDataLst>
    <p:extLst>
      <p:ext uri="{BB962C8B-B14F-4D97-AF65-F5344CB8AC3E}">
        <p14:creationId xmlns:p14="http://schemas.microsoft.com/office/powerpoint/2010/main" val="3900237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13737-A253-4F1C-AC32-916682A5393B}"/>
              </a:ext>
            </a:extLst>
          </p:cNvPr>
          <p:cNvSpPr>
            <a:spLocks noGrp="1"/>
          </p:cNvSpPr>
          <p:nvPr>
            <p:ph type="title"/>
          </p:nvPr>
        </p:nvSpPr>
        <p:spPr>
          <a:xfrm>
            <a:off x="519891" y="261255"/>
            <a:ext cx="10972800" cy="406204"/>
          </a:xfrm>
        </p:spPr>
        <p:txBody>
          <a:bodyPr lIns="0" tIns="0" rIns="0" bIns="0" anchor="t">
            <a:noAutofit/>
          </a:bodyPr>
          <a:lstStyle/>
          <a:p>
            <a:r>
              <a:rPr lang="en-US" sz="2400" dirty="0">
                <a:solidFill>
                  <a:schemeClr val="accent1"/>
                </a:solidFill>
              </a:rPr>
              <a:t>Agenda</a:t>
            </a:r>
            <a:endParaRPr lang="en-US" sz="1800" dirty="0">
              <a:solidFill>
                <a:schemeClr val="accent1"/>
              </a:solidFill>
            </a:endParaRPr>
          </a:p>
        </p:txBody>
      </p:sp>
      <p:sp>
        <p:nvSpPr>
          <p:cNvPr id="10" name="Content Placeholder 2">
            <a:extLst>
              <a:ext uri="{FF2B5EF4-FFF2-40B4-BE49-F238E27FC236}">
                <a16:creationId xmlns:a16="http://schemas.microsoft.com/office/drawing/2014/main" id="{806E5EDC-D3DB-4B6F-97FE-29DA1A428ECD}"/>
              </a:ext>
            </a:extLst>
          </p:cNvPr>
          <p:cNvSpPr>
            <a:spLocks noGrp="1"/>
          </p:cNvSpPr>
          <p:nvPr>
            <p:ph sz="quarter" idx="13"/>
          </p:nvPr>
        </p:nvSpPr>
        <p:spPr>
          <a:xfrm>
            <a:off x="356107" y="810706"/>
            <a:ext cx="10785851" cy="5582937"/>
          </a:xfrm>
        </p:spPr>
        <p:txBody>
          <a:bodyPr lIns="0" tIns="0" rIns="0" bIns="0" anchor="t">
            <a:noAutofit/>
          </a:bodyPr>
          <a:lstStyle/>
          <a:p>
            <a:r>
              <a:rPr lang="en-US" sz="1600" b="1" dirty="0">
                <a:latin typeface="Intel Clear Light"/>
              </a:rPr>
              <a:t>WL Introduction</a:t>
            </a:r>
          </a:p>
          <a:p>
            <a:r>
              <a:rPr lang="en-US" sz="1600" b="1" dirty="0">
                <a:latin typeface="Intel Clear Light"/>
              </a:rPr>
              <a:t>WL SW Stack</a:t>
            </a:r>
          </a:p>
          <a:p>
            <a:r>
              <a:rPr lang="en-US" sz="1600" b="1" dirty="0">
                <a:latin typeface="Intel Clear Light"/>
              </a:rPr>
              <a:t>KPI Definition</a:t>
            </a:r>
          </a:p>
          <a:p>
            <a:r>
              <a:rPr lang="en-US" sz="1600" b="1" dirty="0">
                <a:latin typeface="Intel Clear Light"/>
              </a:rPr>
              <a:t>System configuration</a:t>
            </a:r>
          </a:p>
          <a:p>
            <a:r>
              <a:rPr lang="en-US" sz="1600" b="1" dirty="0">
                <a:latin typeface="Intel Clear Light"/>
              </a:rPr>
              <a:t>Performance </a:t>
            </a:r>
            <a:r>
              <a:rPr lang="en-US" altLang="zh-CN" sz="1600" b="1" dirty="0">
                <a:latin typeface="Intel Clear Light"/>
              </a:rPr>
              <a:t>Data</a:t>
            </a:r>
            <a:endParaRPr lang="en-US" sz="1600" b="1" dirty="0">
              <a:latin typeface="Intel Clear Light"/>
            </a:endParaRPr>
          </a:p>
          <a:p>
            <a:pPr lvl="1">
              <a:buFont typeface="Wingdings" panose="05000000000000000000" pitchFamily="2" charset="2"/>
              <a:buChar char="v"/>
            </a:pPr>
            <a:r>
              <a:rPr lang="en-US" altLang="zh-CN" sz="1600" b="1" dirty="0">
                <a:solidFill>
                  <a:schemeClr val="accent1"/>
                </a:solidFill>
                <a:latin typeface="Intel Clear Light"/>
              </a:rPr>
              <a:t>	Latency</a:t>
            </a:r>
            <a:endParaRPr lang="en-US" sz="1600" b="1" dirty="0">
              <a:solidFill>
                <a:schemeClr val="accent1"/>
              </a:solidFill>
              <a:latin typeface="Intel Clear Light"/>
            </a:endParaRPr>
          </a:p>
          <a:p>
            <a:pPr lvl="1">
              <a:buFont typeface="Wingdings" panose="05000000000000000000" pitchFamily="2" charset="2"/>
              <a:buChar char="v"/>
            </a:pPr>
            <a:r>
              <a:rPr lang="en-US" altLang="zh-CN" sz="1600" b="1" dirty="0">
                <a:solidFill>
                  <a:schemeClr val="accent1"/>
                </a:solidFill>
                <a:latin typeface="Intel Clear Light"/>
              </a:rPr>
              <a:t>	Bandwidth</a:t>
            </a:r>
            <a:endParaRPr lang="en-US" sz="1600" b="1" dirty="0">
              <a:solidFill>
                <a:schemeClr val="accent1"/>
              </a:solidFill>
              <a:latin typeface="Intel Clear Light"/>
            </a:endParaRPr>
          </a:p>
          <a:p>
            <a:pPr lvl="1">
              <a:buFont typeface="Wingdings" panose="05000000000000000000" pitchFamily="2" charset="2"/>
              <a:buChar char="v"/>
            </a:pPr>
            <a:r>
              <a:rPr lang="en-US" sz="1600" b="1" dirty="0">
                <a:solidFill>
                  <a:schemeClr val="accent1"/>
                </a:solidFill>
              </a:rPr>
              <a:t>	Core Scaling</a:t>
            </a:r>
          </a:p>
          <a:p>
            <a:pPr>
              <a:buFont typeface="Wingdings" panose="020B0604020202020204" pitchFamily="34" charset="0"/>
              <a:buChar char="§"/>
            </a:pPr>
            <a:r>
              <a:rPr lang="en-US" sz="1600" b="1" dirty="0">
                <a:latin typeface="Intel Clear Light"/>
              </a:rPr>
              <a:t>Conclusion and Next Step</a:t>
            </a:r>
            <a:endParaRPr lang="en-US" sz="1200" dirty="0">
              <a:latin typeface="Intel Clear Light"/>
            </a:endParaRPr>
          </a:p>
        </p:txBody>
      </p:sp>
      <p:sp>
        <p:nvSpPr>
          <p:cNvPr id="4" name="Slide Number Placeholder 4">
            <a:extLst>
              <a:ext uri="{FF2B5EF4-FFF2-40B4-BE49-F238E27FC236}">
                <a16:creationId xmlns:a16="http://schemas.microsoft.com/office/drawing/2014/main" id="{C6DB0519-ECF1-42B1-9FC1-C72D389E2988}"/>
              </a:ext>
            </a:extLst>
          </p:cNvPr>
          <p:cNvSpPr txBox="1">
            <a:spLocks/>
          </p:cNvSpPr>
          <p:nvPr/>
        </p:nvSpPr>
        <p:spPr>
          <a:xfrm>
            <a:off x="11712486" y="6451194"/>
            <a:ext cx="714540" cy="324180"/>
          </a:xfrm>
          <a:prstGeom prst="rect">
            <a:avLst/>
          </a:prstGeom>
        </p:spPr>
        <p:txBody>
          <a:bodyPr lIns="91440" tIns="45720" rIns="91440" bIns="45720" anchor="t"/>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9pPr>
          </a:lstStyle>
          <a:p>
            <a:pPr marL="0" marR="0" lvl="0" indent="0" algn="l" defTabSz="1219169" rtl="0" eaLnBrk="1" fontAlgn="auto" latinLnBrk="0" hangingPunct="0">
              <a:lnSpc>
                <a:spcPct val="90000"/>
              </a:lnSpc>
              <a:spcBef>
                <a:spcPts val="2250"/>
              </a:spcBef>
              <a:spcAft>
                <a:spcPts val="0"/>
              </a:spcAft>
              <a:buClrTx/>
              <a:buSzTx/>
              <a:buFontTx/>
              <a:buNone/>
              <a:tabLst/>
              <a:defRPr/>
            </a:pPr>
            <a:fld id="{EE2556C5-CE8C-6547-B838-EA80C61A4AF7}" type="slidenum">
              <a:rPr kumimoji="0" lang="en-US" sz="1400" b="0" i="0" u="none" strike="noStrike" kern="0" cap="none" spc="0" normalizeH="0" baseline="0" noProof="0" dirty="0" smtClean="0">
                <a:ln>
                  <a:noFill/>
                </a:ln>
                <a:solidFill>
                  <a:srgbClr val="000000"/>
                </a:solidFill>
                <a:effectLst/>
                <a:uLnTx/>
                <a:uFillTx/>
                <a:latin typeface="Intel Clear"/>
                <a:cs typeface="Intel Clear"/>
                <a:sym typeface="Helvetica Neue"/>
              </a:rPr>
              <a:pPr marL="0" marR="0" lvl="0" indent="0" algn="l" defTabSz="1219169" rtl="0" eaLnBrk="1" fontAlgn="auto" latinLnBrk="0" hangingPunct="0">
                <a:lnSpc>
                  <a:spcPct val="90000"/>
                </a:lnSpc>
                <a:spcBef>
                  <a:spcPts val="2250"/>
                </a:spcBef>
                <a:spcAft>
                  <a:spcPts val="0"/>
                </a:spcAft>
                <a:buClrTx/>
                <a:buSzTx/>
                <a:buFontTx/>
                <a:buNone/>
                <a:tabLst/>
                <a:defRPr/>
              </a:pPr>
              <a:t>3</a:t>
            </a:fld>
            <a:endParaRPr kumimoji="0" lang="en-US" sz="1400" b="0" i="0" u="none" strike="noStrike" kern="0" cap="none" spc="0" normalizeH="0" baseline="0" noProof="0">
              <a:ln>
                <a:noFill/>
              </a:ln>
              <a:solidFill>
                <a:srgbClr val="000000"/>
              </a:solidFill>
              <a:effectLst/>
              <a:uLnTx/>
              <a:uFillTx/>
              <a:latin typeface="Intel Clear"/>
              <a:cs typeface="Intel Clear"/>
              <a:sym typeface="Helvetica Neue"/>
            </a:endParaRPr>
          </a:p>
        </p:txBody>
      </p:sp>
    </p:spTree>
    <p:extLst>
      <p:ext uri="{BB962C8B-B14F-4D97-AF65-F5344CB8AC3E}">
        <p14:creationId xmlns:p14="http://schemas.microsoft.com/office/powerpoint/2010/main" val="233427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13737-A253-4F1C-AC32-916682A5393B}"/>
              </a:ext>
            </a:extLst>
          </p:cNvPr>
          <p:cNvSpPr>
            <a:spLocks noGrp="1"/>
          </p:cNvSpPr>
          <p:nvPr>
            <p:ph type="title"/>
          </p:nvPr>
        </p:nvSpPr>
        <p:spPr>
          <a:xfrm>
            <a:off x="356107" y="261255"/>
            <a:ext cx="10972800" cy="406204"/>
          </a:xfrm>
        </p:spPr>
        <p:txBody>
          <a:bodyPr lIns="0" tIns="0" rIns="0" bIns="0" anchor="t">
            <a:noAutofit/>
          </a:bodyPr>
          <a:lstStyle/>
          <a:p>
            <a:r>
              <a:rPr lang="en-US" sz="2400" dirty="0"/>
              <a:t>WL </a:t>
            </a:r>
            <a:r>
              <a:rPr lang="en-US" altLang="zh-CN" sz="2400" dirty="0"/>
              <a:t>Introduction</a:t>
            </a:r>
            <a:endParaRPr lang="en-US" sz="1800" dirty="0"/>
          </a:p>
        </p:txBody>
      </p:sp>
      <p:sp>
        <p:nvSpPr>
          <p:cNvPr id="10" name="Content Placeholder 2">
            <a:extLst>
              <a:ext uri="{FF2B5EF4-FFF2-40B4-BE49-F238E27FC236}">
                <a16:creationId xmlns:a16="http://schemas.microsoft.com/office/drawing/2014/main" id="{806E5EDC-D3DB-4B6F-97FE-29DA1A428ECD}"/>
              </a:ext>
            </a:extLst>
          </p:cNvPr>
          <p:cNvSpPr>
            <a:spLocks noGrp="1"/>
          </p:cNvSpPr>
          <p:nvPr>
            <p:ph sz="quarter" idx="13"/>
          </p:nvPr>
        </p:nvSpPr>
        <p:spPr>
          <a:xfrm>
            <a:off x="356107" y="667459"/>
            <a:ext cx="10785851" cy="5582937"/>
          </a:xfrm>
        </p:spPr>
        <p:txBody>
          <a:bodyPr lIns="0" tIns="0" rIns="0" bIns="0" anchor="t">
            <a:noAutofit/>
          </a:bodyPr>
          <a:lstStyle/>
          <a:p>
            <a:endParaRPr lang="en-US" sz="900" dirty="0">
              <a:solidFill>
                <a:srgbClr val="0071C5"/>
              </a:solidFill>
              <a:latin typeface="Intel Clear Light"/>
            </a:endParaRPr>
          </a:p>
          <a:p>
            <a:r>
              <a:rPr lang="en-US" altLang="zh-CN" sz="1600" b="1" dirty="0">
                <a:latin typeface="Intel Clear Light"/>
              </a:rPr>
              <a:t>MLC:  </a:t>
            </a:r>
            <a:r>
              <a:rPr lang="en-US" sz="1600" b="1" i="0" dirty="0">
                <a:solidFill>
                  <a:srgbClr val="53565A"/>
                </a:solidFill>
                <a:effectLst/>
                <a:latin typeface="intel-clear"/>
                <a:hlinkClick r:id="rId2"/>
              </a:rPr>
              <a:t>Intel® Memory Latency Checker (Intel® MLC)</a:t>
            </a:r>
            <a:r>
              <a:rPr lang="en-US" sz="2400" b="1" i="0" dirty="0">
                <a:solidFill>
                  <a:srgbClr val="53565A"/>
                </a:solidFill>
                <a:effectLst/>
                <a:latin typeface="Intel Clear Light"/>
              </a:rPr>
              <a:t> </a:t>
            </a:r>
            <a:endParaRPr lang="en-US" sz="2400" b="1" dirty="0">
              <a:solidFill>
                <a:srgbClr val="53565A"/>
              </a:solidFill>
              <a:latin typeface="Intel Clear Light"/>
            </a:endParaRPr>
          </a:p>
          <a:p>
            <a:r>
              <a:rPr lang="en-US" sz="1600" b="1" dirty="0">
                <a:latin typeface="Intel Clear Light"/>
              </a:rPr>
              <a:t>Support latest version v3.9a.</a:t>
            </a:r>
          </a:p>
          <a:p>
            <a:r>
              <a:rPr lang="en-US" sz="1600" b="1" dirty="0">
                <a:latin typeface="Intel Clear Light"/>
              </a:rPr>
              <a:t>KPI:   Latency and Bandwidth </a:t>
            </a:r>
          </a:p>
          <a:p>
            <a:pPr marL="0" indent="0">
              <a:buNone/>
            </a:pPr>
            <a:r>
              <a:rPr lang="en-US" sz="1600" b="1" dirty="0">
                <a:latin typeface="Intel Clear Light"/>
              </a:rPr>
              <a:t>     An important factor in determining application performance is the Latency required for the application to fetch data from the processor’s cache hierarchy and from the memory subsystem. Besides latency, bandwidth (b/w) also plays a big role in determining performance. So, measuring these latencies and b/w is important to establish a baseline for the system under test, and for performance analysis.</a:t>
            </a:r>
          </a:p>
          <a:p>
            <a:r>
              <a:rPr lang="en-US" sz="1600" b="1" dirty="0">
                <a:latin typeface="Intel Clear Light"/>
              </a:rPr>
              <a:t>Features:</a:t>
            </a:r>
            <a:endParaRPr lang="en-US" sz="1400" b="1" dirty="0">
              <a:solidFill>
                <a:schemeClr val="accent1"/>
              </a:solidFill>
              <a:latin typeface="Intel Clear Light"/>
            </a:endParaRPr>
          </a:p>
          <a:p>
            <a:pPr>
              <a:buFont typeface="Arial" panose="020B0604020202020204" pitchFamily="34" charset="0"/>
              <a:buChar char="•"/>
            </a:pPr>
            <a:r>
              <a:rPr lang="en-US" sz="1400" i="0" dirty="0">
                <a:solidFill>
                  <a:schemeClr val="accent1"/>
                </a:solidFill>
                <a:effectLst/>
                <a:latin typeface="intel-clear"/>
              </a:rPr>
              <a:t>Measure cache latencies and b/w</a:t>
            </a:r>
          </a:p>
          <a:p>
            <a:pPr algn="l">
              <a:buFont typeface="Arial" panose="020B0604020202020204" pitchFamily="34" charset="0"/>
              <a:buChar char="•"/>
            </a:pPr>
            <a:r>
              <a:rPr lang="en-US" sz="1400" i="0" dirty="0">
                <a:solidFill>
                  <a:schemeClr val="accent1"/>
                </a:solidFill>
                <a:effectLst/>
                <a:latin typeface="intel-clear"/>
              </a:rPr>
              <a:t>Measure cache-to-cache data transfer latencies</a:t>
            </a:r>
          </a:p>
          <a:p>
            <a:pPr>
              <a:buFont typeface="Arial" panose="020B0604020202020204" pitchFamily="34" charset="0"/>
              <a:buChar char="•"/>
            </a:pPr>
            <a:r>
              <a:rPr lang="en-US" sz="1400" i="0" dirty="0">
                <a:solidFill>
                  <a:schemeClr val="accent1"/>
                </a:solidFill>
                <a:effectLst/>
                <a:latin typeface="intel-clear"/>
              </a:rPr>
              <a:t>Measure latencies for requests addressed to a specific memory controller from a specific core</a:t>
            </a:r>
          </a:p>
          <a:p>
            <a:pPr algn="l">
              <a:buFont typeface="Arial" panose="020B0604020202020204" pitchFamily="34" charset="0"/>
              <a:buChar char="•"/>
            </a:pPr>
            <a:r>
              <a:rPr lang="en-US" sz="1400" i="0" dirty="0">
                <a:solidFill>
                  <a:schemeClr val="accent1"/>
                </a:solidFill>
                <a:effectLst/>
                <a:latin typeface="intel-clear"/>
              </a:rPr>
              <a:t>Measure b/w from a subset of the cores/sockets</a:t>
            </a:r>
          </a:p>
          <a:p>
            <a:pPr algn="l">
              <a:buFont typeface="Arial" panose="020B0604020202020204" pitchFamily="34" charset="0"/>
              <a:buChar char="•"/>
            </a:pPr>
            <a:r>
              <a:rPr lang="en-US" sz="1400" i="0" dirty="0">
                <a:solidFill>
                  <a:schemeClr val="accent1"/>
                </a:solidFill>
                <a:effectLst/>
                <a:latin typeface="intel-clear"/>
              </a:rPr>
              <a:t>Measure b/w for different read/write ratios</a:t>
            </a:r>
          </a:p>
          <a:p>
            <a:pPr algn="l">
              <a:buFont typeface="Arial" panose="020B0604020202020204" pitchFamily="34" charset="0"/>
              <a:buChar char="•"/>
            </a:pPr>
            <a:endParaRPr lang="en-US" sz="1400" b="1" dirty="0">
              <a:solidFill>
                <a:schemeClr val="accent1"/>
              </a:solidFill>
              <a:latin typeface="Intel Clear Light"/>
            </a:endParaRPr>
          </a:p>
          <a:p>
            <a:pPr marL="0" indent="0">
              <a:buNone/>
            </a:pPr>
            <a:endParaRPr lang="en-US" sz="1600" dirty="0">
              <a:latin typeface="Intel Clear Light"/>
            </a:endParaRPr>
          </a:p>
          <a:p>
            <a:pPr marL="0" indent="0">
              <a:buNone/>
            </a:pPr>
            <a:r>
              <a:rPr lang="en-US" sz="1600" dirty="0">
                <a:latin typeface="Intel Clear Light"/>
              </a:rPr>
              <a:t> </a:t>
            </a:r>
          </a:p>
        </p:txBody>
      </p:sp>
      <p:sp>
        <p:nvSpPr>
          <p:cNvPr id="4" name="Slide Number Placeholder 4">
            <a:extLst>
              <a:ext uri="{FF2B5EF4-FFF2-40B4-BE49-F238E27FC236}">
                <a16:creationId xmlns:a16="http://schemas.microsoft.com/office/drawing/2014/main" id="{C6DB0519-ECF1-42B1-9FC1-C72D389E2988}"/>
              </a:ext>
            </a:extLst>
          </p:cNvPr>
          <p:cNvSpPr txBox="1">
            <a:spLocks/>
          </p:cNvSpPr>
          <p:nvPr/>
        </p:nvSpPr>
        <p:spPr>
          <a:xfrm>
            <a:off x="11712486" y="6451194"/>
            <a:ext cx="714540" cy="324180"/>
          </a:xfrm>
          <a:prstGeom prst="rect">
            <a:avLst/>
          </a:prstGeom>
        </p:spPr>
        <p:txBody>
          <a:bodyPr lIns="91440" tIns="45720" rIns="91440" bIns="45720" anchor="t"/>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9pPr>
          </a:lstStyle>
          <a:p>
            <a:pPr marL="0" marR="0" lvl="0" indent="0" algn="l" defTabSz="1219169" rtl="0" eaLnBrk="1" fontAlgn="auto" latinLnBrk="0" hangingPunct="0">
              <a:lnSpc>
                <a:spcPct val="90000"/>
              </a:lnSpc>
              <a:spcBef>
                <a:spcPts val="2250"/>
              </a:spcBef>
              <a:spcAft>
                <a:spcPts val="0"/>
              </a:spcAft>
              <a:buClrTx/>
              <a:buSzTx/>
              <a:buFontTx/>
              <a:buNone/>
              <a:tabLst/>
              <a:defRPr/>
            </a:pPr>
            <a:fld id="{EE2556C5-CE8C-6547-B838-EA80C61A4AF7}" type="slidenum">
              <a:rPr kumimoji="0" lang="en-US" sz="1400" b="0" i="0" u="none" strike="noStrike" kern="0" cap="none" spc="0" normalizeH="0" baseline="0" noProof="0" dirty="0" smtClean="0">
                <a:ln>
                  <a:noFill/>
                </a:ln>
                <a:solidFill>
                  <a:srgbClr val="000000"/>
                </a:solidFill>
                <a:effectLst/>
                <a:uLnTx/>
                <a:uFillTx/>
                <a:latin typeface="Intel Clear"/>
                <a:cs typeface="Intel Clear"/>
                <a:sym typeface="Helvetica Neue"/>
              </a:rPr>
              <a:pPr marL="0" marR="0" lvl="0" indent="0" algn="l" defTabSz="1219169" rtl="0" eaLnBrk="1" fontAlgn="auto" latinLnBrk="0" hangingPunct="0">
                <a:lnSpc>
                  <a:spcPct val="90000"/>
                </a:lnSpc>
                <a:spcBef>
                  <a:spcPts val="2250"/>
                </a:spcBef>
                <a:spcAft>
                  <a:spcPts val="0"/>
                </a:spcAft>
                <a:buClrTx/>
                <a:buSzTx/>
                <a:buFontTx/>
                <a:buNone/>
                <a:tabLst/>
                <a:defRPr/>
              </a:pPr>
              <a:t>4</a:t>
            </a:fld>
            <a:endParaRPr kumimoji="0" lang="en-US" sz="1400" b="0" i="0" u="none" strike="noStrike" kern="0" cap="none" spc="0" normalizeH="0" baseline="0" noProof="0">
              <a:ln>
                <a:noFill/>
              </a:ln>
              <a:solidFill>
                <a:srgbClr val="000000"/>
              </a:solidFill>
              <a:effectLst/>
              <a:uLnTx/>
              <a:uFillTx/>
              <a:latin typeface="Intel Clear"/>
              <a:cs typeface="Intel Clear"/>
              <a:sym typeface="Helvetica Neue"/>
            </a:endParaRPr>
          </a:p>
        </p:txBody>
      </p:sp>
    </p:spTree>
    <p:extLst>
      <p:ext uri="{BB962C8B-B14F-4D97-AF65-F5344CB8AC3E}">
        <p14:creationId xmlns:p14="http://schemas.microsoft.com/office/powerpoint/2010/main" val="1223372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13737-A253-4F1C-AC32-916682A5393B}"/>
              </a:ext>
            </a:extLst>
          </p:cNvPr>
          <p:cNvSpPr>
            <a:spLocks noGrp="1"/>
          </p:cNvSpPr>
          <p:nvPr>
            <p:ph type="title"/>
          </p:nvPr>
        </p:nvSpPr>
        <p:spPr>
          <a:xfrm>
            <a:off x="356107" y="261255"/>
            <a:ext cx="10972800" cy="406204"/>
          </a:xfrm>
        </p:spPr>
        <p:txBody>
          <a:bodyPr lIns="0" tIns="0" rIns="0" bIns="0" anchor="t">
            <a:noAutofit/>
          </a:bodyPr>
          <a:lstStyle/>
          <a:p>
            <a:r>
              <a:rPr lang="en-US" sz="2400" dirty="0"/>
              <a:t>WL </a:t>
            </a:r>
            <a:r>
              <a:rPr lang="en-US" altLang="zh-CN" sz="2400" dirty="0"/>
              <a:t>SW Stack</a:t>
            </a:r>
            <a:endParaRPr lang="en-US" sz="1800" dirty="0"/>
          </a:p>
        </p:txBody>
      </p:sp>
      <p:sp>
        <p:nvSpPr>
          <p:cNvPr id="10" name="Content Placeholder 2">
            <a:extLst>
              <a:ext uri="{FF2B5EF4-FFF2-40B4-BE49-F238E27FC236}">
                <a16:creationId xmlns:a16="http://schemas.microsoft.com/office/drawing/2014/main" id="{806E5EDC-D3DB-4B6F-97FE-29DA1A428ECD}"/>
              </a:ext>
            </a:extLst>
          </p:cNvPr>
          <p:cNvSpPr>
            <a:spLocks noGrp="1"/>
          </p:cNvSpPr>
          <p:nvPr>
            <p:ph sz="quarter" idx="13"/>
          </p:nvPr>
        </p:nvSpPr>
        <p:spPr>
          <a:xfrm>
            <a:off x="166787" y="790408"/>
            <a:ext cx="10785851" cy="5582937"/>
          </a:xfrm>
        </p:spPr>
        <p:txBody>
          <a:bodyPr lIns="0" tIns="0" rIns="0" bIns="0" anchor="t">
            <a:noAutofit/>
          </a:bodyPr>
          <a:lstStyle/>
          <a:p>
            <a:endParaRPr lang="en-US" sz="900" dirty="0">
              <a:solidFill>
                <a:srgbClr val="0071C5"/>
              </a:solidFill>
              <a:latin typeface="Intel Clear Light"/>
            </a:endParaRPr>
          </a:p>
          <a:p>
            <a:endParaRPr lang="en-US" sz="1600" dirty="0">
              <a:latin typeface="Intel Clear Light"/>
            </a:endParaRPr>
          </a:p>
          <a:p>
            <a:pPr marL="0" indent="0">
              <a:buNone/>
            </a:pPr>
            <a:endParaRPr lang="en-US" sz="1600" dirty="0">
              <a:latin typeface="Intel Clear Light"/>
            </a:endParaRPr>
          </a:p>
          <a:p>
            <a:pPr marL="0" indent="0">
              <a:buNone/>
            </a:pPr>
            <a:endParaRPr lang="en-US" sz="1600" dirty="0">
              <a:latin typeface="Intel Clear Light"/>
            </a:endParaRPr>
          </a:p>
          <a:p>
            <a:pPr marL="0" indent="0">
              <a:buNone/>
            </a:pPr>
            <a:r>
              <a:rPr lang="en-US" sz="1600" dirty="0">
                <a:latin typeface="Intel Clear Light"/>
              </a:rPr>
              <a:t> </a:t>
            </a:r>
          </a:p>
        </p:txBody>
      </p:sp>
      <p:sp>
        <p:nvSpPr>
          <p:cNvPr id="5" name="TextBox 58">
            <a:extLst>
              <a:ext uri="{FF2B5EF4-FFF2-40B4-BE49-F238E27FC236}">
                <a16:creationId xmlns:a16="http://schemas.microsoft.com/office/drawing/2014/main" id="{B635DB86-39DF-4300-BA02-31FB8FC03CCA}"/>
              </a:ext>
            </a:extLst>
          </p:cNvPr>
          <p:cNvSpPr txBox="1"/>
          <p:nvPr/>
        </p:nvSpPr>
        <p:spPr>
          <a:xfrm>
            <a:off x="2644697" y="3568345"/>
            <a:ext cx="1700389" cy="313932"/>
          </a:xfrm>
          <a:prstGeom prst="rect">
            <a:avLst/>
          </a:prstGeom>
          <a:noFill/>
        </p:spPr>
        <p:txBody>
          <a:bodyPr wrap="square" rtlCol="0">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9pPr>
          </a:lstStyle>
          <a:p>
            <a:r>
              <a:rPr lang="en-US" sz="1600" dirty="0">
                <a:latin typeface="Arial Narrow" panose="020B0606020202030204" pitchFamily="34" charset="0"/>
              </a:rPr>
              <a:t>Backend</a:t>
            </a:r>
          </a:p>
        </p:txBody>
      </p:sp>
      <p:sp>
        <p:nvSpPr>
          <p:cNvPr id="6" name="TextBox 59">
            <a:extLst>
              <a:ext uri="{FF2B5EF4-FFF2-40B4-BE49-F238E27FC236}">
                <a16:creationId xmlns:a16="http://schemas.microsoft.com/office/drawing/2014/main" id="{046AB7FB-288E-457E-8296-8F7B952E3C12}"/>
              </a:ext>
            </a:extLst>
          </p:cNvPr>
          <p:cNvSpPr txBox="1"/>
          <p:nvPr/>
        </p:nvSpPr>
        <p:spPr>
          <a:xfrm>
            <a:off x="2626024" y="4258563"/>
            <a:ext cx="1482494" cy="313932"/>
          </a:xfrm>
          <a:prstGeom prst="rect">
            <a:avLst/>
          </a:prstGeom>
          <a:noFill/>
        </p:spPr>
        <p:txBody>
          <a:bodyPr wrap="square" rtlCol="0">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9pPr>
          </a:lstStyle>
          <a:p>
            <a:r>
              <a:rPr lang="en-US" sz="1600" dirty="0">
                <a:latin typeface="Arial Narrow" panose="020B0606020202030204" pitchFamily="34" charset="0"/>
              </a:rPr>
              <a:t>Host OS</a:t>
            </a:r>
          </a:p>
        </p:txBody>
      </p:sp>
      <p:sp>
        <p:nvSpPr>
          <p:cNvPr id="7" name="Rectangle: Rounded Corners 6">
            <a:extLst>
              <a:ext uri="{FF2B5EF4-FFF2-40B4-BE49-F238E27FC236}">
                <a16:creationId xmlns:a16="http://schemas.microsoft.com/office/drawing/2014/main" id="{473AC73A-01AA-4AA7-B876-DAC2AC5962FF}"/>
              </a:ext>
            </a:extLst>
          </p:cNvPr>
          <p:cNvSpPr/>
          <p:nvPr/>
        </p:nvSpPr>
        <p:spPr>
          <a:xfrm>
            <a:off x="3531205" y="4114985"/>
            <a:ext cx="3050570" cy="554347"/>
          </a:xfrm>
          <a:prstGeom prst="roundRect">
            <a:avLst/>
          </a:prstGeom>
          <a:solidFill>
            <a:schemeClr val="accent6">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9pPr>
          </a:lstStyle>
          <a:p>
            <a:pPr algn="ctr"/>
            <a:r>
              <a:rPr lang="en-US" sz="1600" dirty="0">
                <a:solidFill>
                  <a:schemeClr val="bg1"/>
                </a:solidFill>
              </a:rPr>
              <a:t>CentOS/Ubuntu</a:t>
            </a:r>
          </a:p>
        </p:txBody>
      </p:sp>
      <p:sp>
        <p:nvSpPr>
          <p:cNvPr id="11" name="Rectangle: Rounded Corners 10">
            <a:extLst>
              <a:ext uri="{FF2B5EF4-FFF2-40B4-BE49-F238E27FC236}">
                <a16:creationId xmlns:a16="http://schemas.microsoft.com/office/drawing/2014/main" id="{5C116781-8A7C-4D46-8F68-70716704497F}"/>
              </a:ext>
            </a:extLst>
          </p:cNvPr>
          <p:cNvSpPr/>
          <p:nvPr/>
        </p:nvSpPr>
        <p:spPr>
          <a:xfrm>
            <a:off x="3531205" y="4794740"/>
            <a:ext cx="3050570" cy="554346"/>
          </a:xfrm>
          <a:prstGeom prst="roundRect">
            <a:avLst/>
          </a:prstGeom>
          <a:solidFill>
            <a:schemeClr val="accent6">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9pPr>
          </a:lstStyle>
          <a:p>
            <a:pPr algn="ctr"/>
            <a:r>
              <a:rPr lang="en-US" sz="1600" dirty="0">
                <a:solidFill>
                  <a:schemeClr val="bg1"/>
                </a:solidFill>
              </a:rPr>
              <a:t>Intel SPR/ICX</a:t>
            </a:r>
          </a:p>
        </p:txBody>
      </p:sp>
      <p:sp>
        <p:nvSpPr>
          <p:cNvPr id="12" name="TextBox 68">
            <a:extLst>
              <a:ext uri="{FF2B5EF4-FFF2-40B4-BE49-F238E27FC236}">
                <a16:creationId xmlns:a16="http://schemas.microsoft.com/office/drawing/2014/main" id="{9B1AD74D-4865-471B-A4B0-9DA8F952293B}"/>
              </a:ext>
            </a:extLst>
          </p:cNvPr>
          <p:cNvSpPr txBox="1"/>
          <p:nvPr/>
        </p:nvSpPr>
        <p:spPr>
          <a:xfrm>
            <a:off x="2611860" y="4905500"/>
            <a:ext cx="1132203" cy="313932"/>
          </a:xfrm>
          <a:prstGeom prst="rect">
            <a:avLst/>
          </a:prstGeom>
          <a:noFill/>
        </p:spPr>
        <p:txBody>
          <a:bodyPr wrap="square" rtlCol="0">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9pPr>
          </a:lstStyle>
          <a:p>
            <a:r>
              <a:rPr lang="en-US" altLang="zh-CN" sz="1600" dirty="0">
                <a:latin typeface="Arial Narrow" panose="020B0606020202030204" pitchFamily="34" charset="0"/>
              </a:rPr>
              <a:t>hardware</a:t>
            </a:r>
            <a:endParaRPr lang="en-US" sz="1600" dirty="0">
              <a:latin typeface="Arial Narrow" panose="020B0606020202030204" pitchFamily="34" charset="0"/>
            </a:endParaRPr>
          </a:p>
        </p:txBody>
      </p:sp>
      <p:sp>
        <p:nvSpPr>
          <p:cNvPr id="27" name="Rectangle: Rounded Corners 26">
            <a:extLst>
              <a:ext uri="{FF2B5EF4-FFF2-40B4-BE49-F238E27FC236}">
                <a16:creationId xmlns:a16="http://schemas.microsoft.com/office/drawing/2014/main" id="{3F832EC7-15B9-4619-8A0A-9944F9833CD5}"/>
              </a:ext>
            </a:extLst>
          </p:cNvPr>
          <p:cNvSpPr/>
          <p:nvPr/>
        </p:nvSpPr>
        <p:spPr>
          <a:xfrm>
            <a:off x="3502629" y="3305493"/>
            <a:ext cx="3050570" cy="741900"/>
          </a:xfrm>
          <a:prstGeom prst="roundRect">
            <a:avLst/>
          </a:prstGeom>
          <a:solidFill>
            <a:schemeClr val="tx1">
              <a:lumMod val="85000"/>
            </a:schemeClr>
          </a:solidFill>
          <a:ln w="12700" cap="flat">
            <a:solidFill>
              <a:schemeClr val="tx2">
                <a:lumMod val="60000"/>
                <a:lumOff val="4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1" name="Rectangle: Rounded Corners 30">
            <a:extLst>
              <a:ext uri="{FF2B5EF4-FFF2-40B4-BE49-F238E27FC236}">
                <a16:creationId xmlns:a16="http://schemas.microsoft.com/office/drawing/2014/main" id="{2E285994-8116-415B-A586-7B1A4D7F7D58}"/>
              </a:ext>
            </a:extLst>
          </p:cNvPr>
          <p:cNvSpPr/>
          <p:nvPr/>
        </p:nvSpPr>
        <p:spPr>
          <a:xfrm>
            <a:off x="3726233" y="3424200"/>
            <a:ext cx="764570" cy="450820"/>
          </a:xfrm>
          <a:prstGeom prst="roundRect">
            <a:avLst/>
          </a:prstGeom>
          <a:solidFill>
            <a:schemeClr val="accent2"/>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9pPr>
          </a:lstStyle>
          <a:p>
            <a:pPr algn="ctr"/>
            <a:r>
              <a:rPr kumimoji="0" lang="en-US" sz="105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Cumulus</a:t>
            </a:r>
            <a:endParaRPr lang="en-US" sz="1050" dirty="0">
              <a:solidFill>
                <a:schemeClr val="tx1"/>
              </a:solidFill>
            </a:endParaRPr>
          </a:p>
        </p:txBody>
      </p:sp>
      <p:sp>
        <p:nvSpPr>
          <p:cNvPr id="32" name="Rectangle: Rounded Corners 31">
            <a:extLst>
              <a:ext uri="{FF2B5EF4-FFF2-40B4-BE49-F238E27FC236}">
                <a16:creationId xmlns:a16="http://schemas.microsoft.com/office/drawing/2014/main" id="{3C5CC5B3-3D92-490D-9F82-5BC261F366C1}"/>
              </a:ext>
            </a:extLst>
          </p:cNvPr>
          <p:cNvSpPr/>
          <p:nvPr/>
        </p:nvSpPr>
        <p:spPr>
          <a:xfrm>
            <a:off x="4613866" y="3417991"/>
            <a:ext cx="828097" cy="450819"/>
          </a:xfrm>
          <a:prstGeom prst="roundRect">
            <a:avLst/>
          </a:prstGeom>
          <a:solidFill>
            <a:schemeClr val="accent2"/>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9pPr>
          </a:lstStyle>
          <a:p>
            <a:pPr algn="ctr"/>
            <a:r>
              <a:rPr kumimoji="0" lang="en-US" sz="1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K8S</a:t>
            </a:r>
            <a:endParaRPr lang="en-US" sz="1200" dirty="0">
              <a:solidFill>
                <a:schemeClr val="tx1"/>
              </a:solidFill>
            </a:endParaRPr>
          </a:p>
        </p:txBody>
      </p:sp>
      <p:sp>
        <p:nvSpPr>
          <p:cNvPr id="33" name="Rectangle: Rounded Corners 32">
            <a:extLst>
              <a:ext uri="{FF2B5EF4-FFF2-40B4-BE49-F238E27FC236}">
                <a16:creationId xmlns:a16="http://schemas.microsoft.com/office/drawing/2014/main" id="{ED1A8B23-3294-4A4C-A7EF-D4F68BB95669}"/>
              </a:ext>
            </a:extLst>
          </p:cNvPr>
          <p:cNvSpPr/>
          <p:nvPr/>
        </p:nvSpPr>
        <p:spPr>
          <a:xfrm>
            <a:off x="5595425" y="3400425"/>
            <a:ext cx="760404" cy="468385"/>
          </a:xfrm>
          <a:prstGeom prst="roundRect">
            <a:avLst/>
          </a:prstGeom>
          <a:solidFill>
            <a:schemeClr val="accent2"/>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9pPr>
          </a:lstStyle>
          <a:p>
            <a:pPr algn="ctr"/>
            <a:r>
              <a:rPr kumimoji="0" lang="en-US" sz="1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Docker</a:t>
            </a:r>
            <a:endParaRPr lang="en-US" sz="1200" dirty="0">
              <a:solidFill>
                <a:schemeClr val="tx1"/>
              </a:solidFill>
            </a:endParaRPr>
          </a:p>
        </p:txBody>
      </p:sp>
      <p:sp>
        <p:nvSpPr>
          <p:cNvPr id="34" name="Rectangle: Rounded Corners 33">
            <a:extLst>
              <a:ext uri="{FF2B5EF4-FFF2-40B4-BE49-F238E27FC236}">
                <a16:creationId xmlns:a16="http://schemas.microsoft.com/office/drawing/2014/main" id="{8E85357D-F682-476C-BB3B-DD1D933A679E}"/>
              </a:ext>
            </a:extLst>
          </p:cNvPr>
          <p:cNvSpPr/>
          <p:nvPr/>
        </p:nvSpPr>
        <p:spPr>
          <a:xfrm>
            <a:off x="6930270" y="1579290"/>
            <a:ext cx="1263063" cy="1394315"/>
          </a:xfrm>
          <a:prstGeom prst="round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5" name="TextBox 34">
            <a:extLst>
              <a:ext uri="{FF2B5EF4-FFF2-40B4-BE49-F238E27FC236}">
                <a16:creationId xmlns:a16="http://schemas.microsoft.com/office/drawing/2014/main" id="{26674A9C-A120-430E-9669-94D34677E712}"/>
              </a:ext>
            </a:extLst>
          </p:cNvPr>
          <p:cNvSpPr txBox="1"/>
          <p:nvPr/>
        </p:nvSpPr>
        <p:spPr>
          <a:xfrm>
            <a:off x="6901702" y="1617767"/>
            <a:ext cx="1298922" cy="3231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altLang="zh-CN" sz="1050" b="0" i="0" u="none" strike="noStrike" cap="none" spc="0" normalizeH="0" baseline="0" dirty="0">
                <a:ln>
                  <a:noFill/>
                </a:ln>
                <a:solidFill>
                  <a:schemeClr val="tx2"/>
                </a:solidFill>
                <a:effectLst/>
                <a:uFillTx/>
                <a:latin typeface="+mn-lt"/>
                <a:ea typeface="+mn-ea"/>
                <a:cs typeface="+mn-cs"/>
                <a:sym typeface="Helvetica Neue"/>
              </a:rPr>
              <a:t>Local </a:t>
            </a:r>
          </a:p>
          <a:p>
            <a:pPr marL="0" marR="0" indent="0" algn="ctr" defTabSz="2438338" rtl="0" fontAlgn="auto" latinLnBrk="0" hangingPunct="0">
              <a:lnSpc>
                <a:spcPct val="100000"/>
              </a:lnSpc>
              <a:spcBef>
                <a:spcPts val="0"/>
              </a:spcBef>
              <a:spcAft>
                <a:spcPts val="0"/>
              </a:spcAft>
              <a:buClrTx/>
              <a:buSzTx/>
              <a:buFontTx/>
              <a:buNone/>
              <a:tabLst/>
            </a:pPr>
            <a:r>
              <a:rPr kumimoji="0" lang="en-US" altLang="zh-CN" sz="1050" b="0" i="0" u="none" strike="noStrike" cap="none" spc="0" normalizeH="0" baseline="0" dirty="0">
                <a:ln>
                  <a:noFill/>
                </a:ln>
                <a:solidFill>
                  <a:schemeClr val="tx2"/>
                </a:solidFill>
                <a:effectLst/>
                <a:uFillTx/>
                <a:latin typeface="+mn-lt"/>
                <a:ea typeface="+mn-ea"/>
                <a:cs typeface="+mn-cs"/>
                <a:sym typeface="Helvetica Neue"/>
              </a:rPr>
              <a:t>Single node</a:t>
            </a:r>
            <a:endParaRPr kumimoji="0" lang="en-US" sz="1050" b="0" i="0" u="none" strike="noStrike" cap="none" spc="0" normalizeH="0" baseline="0" dirty="0">
              <a:ln>
                <a:noFill/>
              </a:ln>
              <a:solidFill>
                <a:schemeClr val="tx2"/>
              </a:solidFill>
              <a:effectLst/>
              <a:uFillTx/>
              <a:latin typeface="+mn-lt"/>
              <a:ea typeface="+mn-ea"/>
              <a:cs typeface="+mn-cs"/>
              <a:sym typeface="Helvetica Neue"/>
            </a:endParaRPr>
          </a:p>
        </p:txBody>
      </p:sp>
      <p:sp>
        <p:nvSpPr>
          <p:cNvPr id="36" name="Rectangle: Rounded Corners 35">
            <a:extLst>
              <a:ext uri="{FF2B5EF4-FFF2-40B4-BE49-F238E27FC236}">
                <a16:creationId xmlns:a16="http://schemas.microsoft.com/office/drawing/2014/main" id="{D6146965-F04E-4EAD-AA3E-382F1F470C05}"/>
              </a:ext>
            </a:extLst>
          </p:cNvPr>
          <p:cNvSpPr/>
          <p:nvPr/>
        </p:nvSpPr>
        <p:spPr>
          <a:xfrm>
            <a:off x="3890049" y="1579290"/>
            <a:ext cx="2759494" cy="1457495"/>
          </a:xfrm>
          <a:prstGeom prst="roundRect">
            <a:avLst/>
          </a:pr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7" name="TextBox 36">
            <a:extLst>
              <a:ext uri="{FF2B5EF4-FFF2-40B4-BE49-F238E27FC236}">
                <a16:creationId xmlns:a16="http://schemas.microsoft.com/office/drawing/2014/main" id="{5F97D080-3775-4F8F-9CF6-66B836529931}"/>
              </a:ext>
            </a:extLst>
          </p:cNvPr>
          <p:cNvSpPr txBox="1"/>
          <p:nvPr/>
        </p:nvSpPr>
        <p:spPr>
          <a:xfrm>
            <a:off x="4733353" y="1657943"/>
            <a:ext cx="928838" cy="1846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altLang="zh-CN" sz="1200" b="0" i="0" u="none" strike="noStrike" cap="none" spc="0" normalizeH="0" baseline="0" dirty="0">
                <a:ln>
                  <a:noFill/>
                </a:ln>
                <a:solidFill>
                  <a:schemeClr val="tx2"/>
                </a:solidFill>
                <a:effectLst/>
                <a:uFillTx/>
                <a:latin typeface="+mn-lt"/>
                <a:ea typeface="+mn-ea"/>
                <a:cs typeface="+mn-cs"/>
                <a:sym typeface="Helvetica Neue"/>
              </a:rPr>
              <a:t>Local cluster</a:t>
            </a:r>
          </a:p>
        </p:txBody>
      </p:sp>
      <p:sp>
        <p:nvSpPr>
          <p:cNvPr id="43" name="Rectangle: Rounded Corners 42">
            <a:extLst>
              <a:ext uri="{FF2B5EF4-FFF2-40B4-BE49-F238E27FC236}">
                <a16:creationId xmlns:a16="http://schemas.microsoft.com/office/drawing/2014/main" id="{099E2CF7-E3A7-4236-84A7-DB0FEFE412A9}"/>
              </a:ext>
            </a:extLst>
          </p:cNvPr>
          <p:cNvSpPr/>
          <p:nvPr/>
        </p:nvSpPr>
        <p:spPr>
          <a:xfrm>
            <a:off x="4069545" y="1935309"/>
            <a:ext cx="1082662" cy="993898"/>
          </a:xfrm>
          <a:prstGeom prst="roundRect">
            <a:avLst/>
          </a:prstGeom>
          <a:solidFill>
            <a:schemeClr val="accent2"/>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9pPr>
          </a:lstStyle>
          <a:p>
            <a:pPr algn="ctr"/>
            <a:endParaRPr lang="en-US" sz="1200" dirty="0">
              <a:solidFill>
                <a:schemeClr val="tx1"/>
              </a:solidFill>
            </a:endParaRPr>
          </a:p>
        </p:txBody>
      </p:sp>
      <p:sp>
        <p:nvSpPr>
          <p:cNvPr id="45" name="TextBox 44">
            <a:extLst>
              <a:ext uri="{FF2B5EF4-FFF2-40B4-BE49-F238E27FC236}">
                <a16:creationId xmlns:a16="http://schemas.microsoft.com/office/drawing/2014/main" id="{E0866B7C-CA5C-4CBD-A40A-3991DCB8D835}"/>
              </a:ext>
            </a:extLst>
          </p:cNvPr>
          <p:cNvSpPr txBox="1"/>
          <p:nvPr/>
        </p:nvSpPr>
        <p:spPr>
          <a:xfrm>
            <a:off x="4268934" y="1971406"/>
            <a:ext cx="928838" cy="1846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altLang="zh-CN" sz="1200" b="0" i="0" u="none" strike="noStrike" cap="none" spc="0" normalizeH="0" baseline="0" dirty="0">
                <a:ln>
                  <a:noFill/>
                </a:ln>
                <a:solidFill>
                  <a:schemeClr val="tx2"/>
                </a:solidFill>
                <a:effectLst/>
                <a:uFillTx/>
                <a:latin typeface="+mn-lt"/>
                <a:ea typeface="+mn-ea"/>
                <a:cs typeface="+mn-cs"/>
                <a:sym typeface="Helvetica Neue"/>
              </a:rPr>
              <a:t>Node 1</a:t>
            </a:r>
            <a:endParaRPr kumimoji="0" lang="en-US" sz="1200" b="0" i="0" u="none" strike="noStrike" cap="none" spc="0" normalizeH="0" baseline="0" dirty="0">
              <a:ln>
                <a:noFill/>
              </a:ln>
              <a:solidFill>
                <a:schemeClr val="tx2"/>
              </a:solidFill>
              <a:effectLst/>
              <a:uFillTx/>
              <a:latin typeface="+mn-lt"/>
              <a:ea typeface="+mn-ea"/>
              <a:cs typeface="+mn-cs"/>
              <a:sym typeface="Helvetica Neue"/>
            </a:endParaRPr>
          </a:p>
        </p:txBody>
      </p:sp>
      <p:sp>
        <p:nvSpPr>
          <p:cNvPr id="46" name="Rectangle: Rounded Corners 45">
            <a:extLst>
              <a:ext uri="{FF2B5EF4-FFF2-40B4-BE49-F238E27FC236}">
                <a16:creationId xmlns:a16="http://schemas.microsoft.com/office/drawing/2014/main" id="{3BFAB55F-43F2-4AC2-B932-40374D905E52}"/>
              </a:ext>
            </a:extLst>
          </p:cNvPr>
          <p:cNvSpPr/>
          <p:nvPr/>
        </p:nvSpPr>
        <p:spPr>
          <a:xfrm>
            <a:off x="4124950" y="2160753"/>
            <a:ext cx="928838" cy="324401"/>
          </a:xfrm>
          <a:prstGeom prst="roundRect">
            <a:avLst/>
          </a:prstGeom>
          <a:solidFill>
            <a:schemeClr val="accent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9pPr>
          </a:lstStyle>
          <a:p>
            <a:pPr algn="ctr"/>
            <a:r>
              <a:rPr kumimoji="0" lang="en-US" altLang="zh-CN" sz="105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WL Container</a:t>
            </a:r>
            <a:endParaRPr lang="en-US" sz="1050" dirty="0">
              <a:solidFill>
                <a:schemeClr val="tx1"/>
              </a:solidFill>
            </a:endParaRPr>
          </a:p>
        </p:txBody>
      </p:sp>
      <p:sp>
        <p:nvSpPr>
          <p:cNvPr id="47" name="Rectangle: Rounded Corners 46">
            <a:extLst>
              <a:ext uri="{FF2B5EF4-FFF2-40B4-BE49-F238E27FC236}">
                <a16:creationId xmlns:a16="http://schemas.microsoft.com/office/drawing/2014/main" id="{27E461DD-0B15-43CF-BB39-3FF937019037}"/>
              </a:ext>
            </a:extLst>
          </p:cNvPr>
          <p:cNvSpPr/>
          <p:nvPr/>
        </p:nvSpPr>
        <p:spPr>
          <a:xfrm>
            <a:off x="5380869" y="1917358"/>
            <a:ext cx="1082662" cy="1030514"/>
          </a:xfrm>
          <a:prstGeom prst="roundRect">
            <a:avLst/>
          </a:prstGeom>
          <a:solidFill>
            <a:schemeClr val="accent2"/>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9pPr>
          </a:lstStyle>
          <a:p>
            <a:pPr algn="ctr"/>
            <a:endParaRPr lang="en-US" sz="1200" dirty="0">
              <a:solidFill>
                <a:schemeClr val="tx1"/>
              </a:solidFill>
            </a:endParaRPr>
          </a:p>
        </p:txBody>
      </p:sp>
      <p:sp>
        <p:nvSpPr>
          <p:cNvPr id="48" name="Rectangle: Rounded Corners 47">
            <a:extLst>
              <a:ext uri="{FF2B5EF4-FFF2-40B4-BE49-F238E27FC236}">
                <a16:creationId xmlns:a16="http://schemas.microsoft.com/office/drawing/2014/main" id="{CF35A951-5435-4B60-A56C-44AF369E4F8A}"/>
              </a:ext>
            </a:extLst>
          </p:cNvPr>
          <p:cNvSpPr/>
          <p:nvPr/>
        </p:nvSpPr>
        <p:spPr>
          <a:xfrm>
            <a:off x="5464642" y="2138717"/>
            <a:ext cx="928838" cy="346437"/>
          </a:xfrm>
          <a:prstGeom prst="roundRect">
            <a:avLst/>
          </a:prstGeom>
          <a:solidFill>
            <a:schemeClr val="accent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9pPr>
          </a:lstStyle>
          <a:p>
            <a:pPr algn="ctr"/>
            <a:r>
              <a:rPr kumimoji="0" lang="en-US" altLang="zh-CN" sz="105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WL Container</a:t>
            </a:r>
            <a:endParaRPr lang="en-US" sz="1050" dirty="0">
              <a:solidFill>
                <a:schemeClr val="tx1"/>
              </a:solidFill>
            </a:endParaRPr>
          </a:p>
        </p:txBody>
      </p:sp>
      <p:sp>
        <p:nvSpPr>
          <p:cNvPr id="53" name="TextBox 52">
            <a:extLst>
              <a:ext uri="{FF2B5EF4-FFF2-40B4-BE49-F238E27FC236}">
                <a16:creationId xmlns:a16="http://schemas.microsoft.com/office/drawing/2014/main" id="{1C62C8A7-BA01-434A-B36B-6E9C1A9B42AB}"/>
              </a:ext>
            </a:extLst>
          </p:cNvPr>
          <p:cNvSpPr txBox="1"/>
          <p:nvPr/>
        </p:nvSpPr>
        <p:spPr>
          <a:xfrm>
            <a:off x="5548005" y="1935890"/>
            <a:ext cx="928838" cy="1846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altLang="zh-CN" sz="1200" b="0" i="0" u="none" strike="noStrike" cap="none" spc="0" normalizeH="0" baseline="0" dirty="0">
                <a:ln>
                  <a:noFill/>
                </a:ln>
                <a:solidFill>
                  <a:schemeClr val="tx2"/>
                </a:solidFill>
                <a:effectLst/>
                <a:uFillTx/>
                <a:latin typeface="+mn-lt"/>
                <a:ea typeface="+mn-ea"/>
                <a:cs typeface="+mn-cs"/>
                <a:sym typeface="Helvetica Neue"/>
              </a:rPr>
              <a:t>Node n</a:t>
            </a:r>
            <a:endParaRPr kumimoji="0" lang="en-US" sz="1200" b="0" i="0" u="none" strike="noStrike" cap="none" spc="0" normalizeH="0" baseline="0" dirty="0">
              <a:ln>
                <a:noFill/>
              </a:ln>
              <a:solidFill>
                <a:schemeClr val="tx2"/>
              </a:solidFill>
              <a:effectLst/>
              <a:uFillTx/>
              <a:latin typeface="+mn-lt"/>
              <a:ea typeface="+mn-ea"/>
              <a:cs typeface="+mn-cs"/>
              <a:sym typeface="Helvetica Neue"/>
            </a:endParaRPr>
          </a:p>
        </p:txBody>
      </p:sp>
      <p:sp>
        <p:nvSpPr>
          <p:cNvPr id="54" name="Rectangle: Rounded Corners 53">
            <a:extLst>
              <a:ext uri="{FF2B5EF4-FFF2-40B4-BE49-F238E27FC236}">
                <a16:creationId xmlns:a16="http://schemas.microsoft.com/office/drawing/2014/main" id="{2AEAF3C6-0858-4C8F-BEB9-18340216F4BB}"/>
              </a:ext>
            </a:extLst>
          </p:cNvPr>
          <p:cNvSpPr/>
          <p:nvPr/>
        </p:nvSpPr>
        <p:spPr>
          <a:xfrm>
            <a:off x="7079453" y="1999227"/>
            <a:ext cx="928838" cy="346437"/>
          </a:xfrm>
          <a:prstGeom prst="roundRect">
            <a:avLst/>
          </a:prstGeom>
          <a:solidFill>
            <a:schemeClr val="accent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9pPr>
          </a:lstStyle>
          <a:p>
            <a:pPr algn="ctr"/>
            <a:r>
              <a:rPr kumimoji="0" lang="en-US" altLang="zh-CN" sz="105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WL Container</a:t>
            </a:r>
            <a:endParaRPr lang="en-US" sz="1050" dirty="0">
              <a:solidFill>
                <a:schemeClr val="tx1"/>
              </a:solidFill>
            </a:endParaRPr>
          </a:p>
        </p:txBody>
      </p:sp>
      <p:sp>
        <p:nvSpPr>
          <p:cNvPr id="55" name="Rectangle: Rounded Corners 54">
            <a:extLst>
              <a:ext uri="{FF2B5EF4-FFF2-40B4-BE49-F238E27FC236}">
                <a16:creationId xmlns:a16="http://schemas.microsoft.com/office/drawing/2014/main" id="{6B05BE32-8379-40C3-BA68-D789BAD067CA}"/>
              </a:ext>
            </a:extLst>
          </p:cNvPr>
          <p:cNvSpPr/>
          <p:nvPr/>
        </p:nvSpPr>
        <p:spPr>
          <a:xfrm>
            <a:off x="7079453" y="2479622"/>
            <a:ext cx="928838" cy="346437"/>
          </a:xfrm>
          <a:prstGeom prst="roundRect">
            <a:avLst/>
          </a:prstGeom>
          <a:solidFill>
            <a:schemeClr val="accent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9pPr>
          </a:lstStyle>
          <a:p>
            <a:pPr algn="ctr"/>
            <a:r>
              <a:rPr kumimoji="0" lang="en-US" altLang="zh-CN" sz="105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MLC</a:t>
            </a:r>
            <a:endParaRPr lang="en-US" sz="1050" dirty="0">
              <a:solidFill>
                <a:schemeClr val="tx1"/>
              </a:solidFill>
            </a:endParaRPr>
          </a:p>
        </p:txBody>
      </p:sp>
      <p:sp>
        <p:nvSpPr>
          <p:cNvPr id="56" name="Rectangle: Rounded Corners 55">
            <a:extLst>
              <a:ext uri="{FF2B5EF4-FFF2-40B4-BE49-F238E27FC236}">
                <a16:creationId xmlns:a16="http://schemas.microsoft.com/office/drawing/2014/main" id="{423F8557-C041-44FF-85E6-666ECC65F2BF}"/>
              </a:ext>
            </a:extLst>
          </p:cNvPr>
          <p:cNvSpPr/>
          <p:nvPr/>
        </p:nvSpPr>
        <p:spPr>
          <a:xfrm>
            <a:off x="890519" y="1607584"/>
            <a:ext cx="2825773" cy="1457495"/>
          </a:xfrm>
          <a:prstGeom prst="roundRect">
            <a:avLst/>
          </a:pr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57" name="TextBox 56">
            <a:extLst>
              <a:ext uri="{FF2B5EF4-FFF2-40B4-BE49-F238E27FC236}">
                <a16:creationId xmlns:a16="http://schemas.microsoft.com/office/drawing/2014/main" id="{A727CBC0-A3AF-4810-BBA8-17C1E648552A}"/>
              </a:ext>
            </a:extLst>
          </p:cNvPr>
          <p:cNvSpPr txBox="1"/>
          <p:nvPr/>
        </p:nvSpPr>
        <p:spPr>
          <a:xfrm>
            <a:off x="1808608" y="1687017"/>
            <a:ext cx="928838" cy="1846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altLang="zh-CN" sz="1200" b="0" i="0" u="none" strike="noStrike" cap="none" spc="0" normalizeH="0" baseline="0" dirty="0">
                <a:ln>
                  <a:noFill/>
                </a:ln>
                <a:solidFill>
                  <a:schemeClr val="tx2"/>
                </a:solidFill>
                <a:effectLst/>
                <a:uFillTx/>
                <a:latin typeface="+mn-lt"/>
                <a:ea typeface="+mn-ea"/>
                <a:cs typeface="+mn-cs"/>
                <a:sym typeface="Helvetica Neue"/>
              </a:rPr>
              <a:t>Public Cloud</a:t>
            </a:r>
          </a:p>
        </p:txBody>
      </p:sp>
      <p:sp>
        <p:nvSpPr>
          <p:cNvPr id="59" name="Rectangle: Rounded Corners 58">
            <a:extLst>
              <a:ext uri="{FF2B5EF4-FFF2-40B4-BE49-F238E27FC236}">
                <a16:creationId xmlns:a16="http://schemas.microsoft.com/office/drawing/2014/main" id="{C83E0727-D455-4235-B560-002B17B016AD}"/>
              </a:ext>
            </a:extLst>
          </p:cNvPr>
          <p:cNvSpPr/>
          <p:nvPr/>
        </p:nvSpPr>
        <p:spPr>
          <a:xfrm>
            <a:off x="2402454" y="1959133"/>
            <a:ext cx="1082662" cy="1030514"/>
          </a:xfrm>
          <a:prstGeom prst="roundRect">
            <a:avLst/>
          </a:prstGeom>
          <a:solidFill>
            <a:schemeClr val="accent2"/>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9pPr>
          </a:lstStyle>
          <a:p>
            <a:pPr algn="ctr"/>
            <a:endParaRPr lang="en-US" sz="1200" dirty="0">
              <a:solidFill>
                <a:schemeClr val="tx1"/>
              </a:solidFill>
            </a:endParaRPr>
          </a:p>
        </p:txBody>
      </p:sp>
      <p:sp>
        <p:nvSpPr>
          <p:cNvPr id="60" name="Rectangle: Rounded Corners 59">
            <a:extLst>
              <a:ext uri="{FF2B5EF4-FFF2-40B4-BE49-F238E27FC236}">
                <a16:creationId xmlns:a16="http://schemas.microsoft.com/office/drawing/2014/main" id="{5F311391-4A87-410D-9419-75C4BB952F2E}"/>
              </a:ext>
            </a:extLst>
          </p:cNvPr>
          <p:cNvSpPr/>
          <p:nvPr/>
        </p:nvSpPr>
        <p:spPr>
          <a:xfrm>
            <a:off x="2479366" y="2209918"/>
            <a:ext cx="928838" cy="346437"/>
          </a:xfrm>
          <a:prstGeom prst="roundRect">
            <a:avLst/>
          </a:prstGeom>
          <a:solidFill>
            <a:schemeClr val="accent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9pPr>
          </a:lstStyle>
          <a:p>
            <a:pPr algn="ctr"/>
            <a:r>
              <a:rPr kumimoji="0" lang="en-US" altLang="zh-CN" sz="105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WL Container</a:t>
            </a:r>
            <a:endParaRPr lang="en-US" sz="1050" dirty="0">
              <a:solidFill>
                <a:schemeClr val="tx1"/>
              </a:solidFill>
            </a:endParaRPr>
          </a:p>
        </p:txBody>
      </p:sp>
      <p:sp>
        <p:nvSpPr>
          <p:cNvPr id="62" name="Rectangle: Rounded Corners 61">
            <a:extLst>
              <a:ext uri="{FF2B5EF4-FFF2-40B4-BE49-F238E27FC236}">
                <a16:creationId xmlns:a16="http://schemas.microsoft.com/office/drawing/2014/main" id="{79BEB027-CFAC-4DA4-B10E-64C7CE7F77B3}"/>
              </a:ext>
            </a:extLst>
          </p:cNvPr>
          <p:cNvSpPr/>
          <p:nvPr/>
        </p:nvSpPr>
        <p:spPr>
          <a:xfrm>
            <a:off x="1060718" y="1981967"/>
            <a:ext cx="1082662" cy="991637"/>
          </a:xfrm>
          <a:prstGeom prst="roundRect">
            <a:avLst/>
          </a:prstGeom>
          <a:solidFill>
            <a:schemeClr val="accent2"/>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9pPr>
          </a:lstStyle>
          <a:p>
            <a:pPr algn="ctr"/>
            <a:endParaRPr lang="en-US" sz="1200" dirty="0">
              <a:solidFill>
                <a:schemeClr val="tx1"/>
              </a:solidFill>
            </a:endParaRPr>
          </a:p>
        </p:txBody>
      </p:sp>
      <p:sp>
        <p:nvSpPr>
          <p:cNvPr id="63" name="Rectangle: Rounded Corners 62">
            <a:extLst>
              <a:ext uri="{FF2B5EF4-FFF2-40B4-BE49-F238E27FC236}">
                <a16:creationId xmlns:a16="http://schemas.microsoft.com/office/drawing/2014/main" id="{D54E0A48-15DF-4EC9-A1DC-23E6A1F753B1}"/>
              </a:ext>
            </a:extLst>
          </p:cNvPr>
          <p:cNvSpPr/>
          <p:nvPr/>
        </p:nvSpPr>
        <p:spPr>
          <a:xfrm>
            <a:off x="1146692" y="2241506"/>
            <a:ext cx="928838" cy="324401"/>
          </a:xfrm>
          <a:prstGeom prst="roundRect">
            <a:avLst/>
          </a:prstGeom>
          <a:solidFill>
            <a:schemeClr val="accent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9pPr>
          </a:lstStyle>
          <a:p>
            <a:pPr algn="ctr"/>
            <a:r>
              <a:rPr kumimoji="0" lang="en-US" altLang="zh-CN" sz="105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WL Container</a:t>
            </a:r>
            <a:endParaRPr lang="en-US" sz="1050" dirty="0">
              <a:solidFill>
                <a:schemeClr val="tx1"/>
              </a:solidFill>
            </a:endParaRPr>
          </a:p>
        </p:txBody>
      </p:sp>
      <p:sp>
        <p:nvSpPr>
          <p:cNvPr id="64" name="TextBox 63">
            <a:extLst>
              <a:ext uri="{FF2B5EF4-FFF2-40B4-BE49-F238E27FC236}">
                <a16:creationId xmlns:a16="http://schemas.microsoft.com/office/drawing/2014/main" id="{8704131D-482C-4CA7-9F6F-F8B94C08F39E}"/>
              </a:ext>
            </a:extLst>
          </p:cNvPr>
          <p:cNvSpPr txBox="1"/>
          <p:nvPr/>
        </p:nvSpPr>
        <p:spPr>
          <a:xfrm>
            <a:off x="1143150" y="2056204"/>
            <a:ext cx="1174084" cy="1846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altLang="zh-CN" sz="1200" b="0" i="0" u="none" strike="noStrike" cap="none" spc="0" normalizeH="0" baseline="0" dirty="0">
                <a:ln>
                  <a:noFill/>
                </a:ln>
                <a:solidFill>
                  <a:schemeClr val="tx2"/>
                </a:solidFill>
                <a:effectLst/>
                <a:uFillTx/>
                <a:latin typeface="+mn-lt"/>
                <a:ea typeface="+mn-ea"/>
                <a:cs typeface="+mn-cs"/>
                <a:sym typeface="Helvetica Neue"/>
              </a:rPr>
              <a:t>Cloud Node 1</a:t>
            </a:r>
            <a:endParaRPr kumimoji="0" lang="en-US" sz="1200" b="0" i="0" u="none" strike="noStrike" cap="none" spc="0" normalizeH="0" baseline="0" dirty="0">
              <a:ln>
                <a:noFill/>
              </a:ln>
              <a:solidFill>
                <a:schemeClr val="tx2"/>
              </a:solidFill>
              <a:effectLst/>
              <a:uFillTx/>
              <a:latin typeface="+mn-lt"/>
              <a:ea typeface="+mn-ea"/>
              <a:cs typeface="+mn-cs"/>
              <a:sym typeface="Helvetica Neue"/>
            </a:endParaRPr>
          </a:p>
        </p:txBody>
      </p:sp>
      <p:sp>
        <p:nvSpPr>
          <p:cNvPr id="65" name="TextBox 64">
            <a:extLst>
              <a:ext uri="{FF2B5EF4-FFF2-40B4-BE49-F238E27FC236}">
                <a16:creationId xmlns:a16="http://schemas.microsoft.com/office/drawing/2014/main" id="{EF896995-05FB-46B2-B1EA-E45DAB87FC35}"/>
              </a:ext>
            </a:extLst>
          </p:cNvPr>
          <p:cNvSpPr txBox="1"/>
          <p:nvPr/>
        </p:nvSpPr>
        <p:spPr>
          <a:xfrm>
            <a:off x="2466702" y="2036852"/>
            <a:ext cx="1174084" cy="1846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altLang="zh-CN" sz="1200" b="0" i="0" u="none" strike="noStrike" cap="none" spc="0" normalizeH="0" baseline="0" dirty="0">
                <a:ln>
                  <a:noFill/>
                </a:ln>
                <a:solidFill>
                  <a:schemeClr val="tx2"/>
                </a:solidFill>
                <a:effectLst/>
                <a:uFillTx/>
                <a:latin typeface="+mn-lt"/>
                <a:ea typeface="+mn-ea"/>
                <a:cs typeface="+mn-cs"/>
                <a:sym typeface="Helvetica Neue"/>
              </a:rPr>
              <a:t>Cloud Node n</a:t>
            </a:r>
            <a:endParaRPr kumimoji="0" lang="en-US" sz="1200" b="0" i="0" u="none" strike="noStrike" cap="none" spc="0" normalizeH="0" baseline="0" dirty="0">
              <a:ln>
                <a:noFill/>
              </a:ln>
              <a:solidFill>
                <a:schemeClr val="tx2"/>
              </a:solidFill>
              <a:effectLst/>
              <a:uFillTx/>
              <a:latin typeface="+mn-lt"/>
              <a:ea typeface="+mn-ea"/>
              <a:cs typeface="+mn-cs"/>
              <a:sym typeface="Helvetica Neue"/>
            </a:endParaRPr>
          </a:p>
        </p:txBody>
      </p:sp>
      <p:cxnSp>
        <p:nvCxnSpPr>
          <p:cNvPr id="71" name="Connector: Elbow 70">
            <a:extLst>
              <a:ext uri="{FF2B5EF4-FFF2-40B4-BE49-F238E27FC236}">
                <a16:creationId xmlns:a16="http://schemas.microsoft.com/office/drawing/2014/main" id="{C27DB8DC-5ECC-4A7E-85BD-2359CEC9F23F}"/>
              </a:ext>
            </a:extLst>
          </p:cNvPr>
          <p:cNvCxnSpPr>
            <a:cxnSpLocks/>
            <a:stCxn id="33" idx="0"/>
            <a:endCxn id="34" idx="2"/>
          </p:cNvCxnSpPr>
          <p:nvPr/>
        </p:nvCxnSpPr>
        <p:spPr>
          <a:xfrm rot="5400000" flipH="1" flipV="1">
            <a:off x="6555304" y="2393928"/>
            <a:ext cx="426820" cy="1586175"/>
          </a:xfrm>
          <a:prstGeom prst="bentConnector3">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7" name="Straight Arrow Connector 76">
            <a:extLst>
              <a:ext uri="{FF2B5EF4-FFF2-40B4-BE49-F238E27FC236}">
                <a16:creationId xmlns:a16="http://schemas.microsoft.com/office/drawing/2014/main" id="{30DDEEB7-395F-4C89-9010-D3BF7392B414}"/>
              </a:ext>
            </a:extLst>
          </p:cNvPr>
          <p:cNvCxnSpPr>
            <a:cxnSpLocks/>
          </p:cNvCxnSpPr>
          <p:nvPr/>
        </p:nvCxnSpPr>
        <p:spPr>
          <a:xfrm flipV="1">
            <a:off x="5046965" y="3013658"/>
            <a:ext cx="0" cy="404333"/>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06" name="Connector: Elbow 105">
            <a:extLst>
              <a:ext uri="{FF2B5EF4-FFF2-40B4-BE49-F238E27FC236}">
                <a16:creationId xmlns:a16="http://schemas.microsoft.com/office/drawing/2014/main" id="{BF481479-D132-43F8-9F64-2A2DC2A9009D}"/>
              </a:ext>
            </a:extLst>
          </p:cNvPr>
          <p:cNvCxnSpPr>
            <a:cxnSpLocks/>
            <a:stCxn id="31" idx="0"/>
          </p:cNvCxnSpPr>
          <p:nvPr/>
        </p:nvCxnSpPr>
        <p:spPr>
          <a:xfrm rot="16200000" flipV="1">
            <a:off x="3098346" y="2414027"/>
            <a:ext cx="190304" cy="1830041"/>
          </a:xfrm>
          <a:prstGeom prst="bentConnector2">
            <a:avLst/>
          </a:prstGeom>
          <a:noFill/>
          <a:ln w="25400" cap="flat">
            <a:solidFill>
              <a:schemeClr val="tx1">
                <a:lumMod val="5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113" name="Straight Arrow Connector 112">
            <a:extLst>
              <a:ext uri="{FF2B5EF4-FFF2-40B4-BE49-F238E27FC236}">
                <a16:creationId xmlns:a16="http://schemas.microsoft.com/office/drawing/2014/main" id="{8D347F8D-C625-4482-8DA2-B6CF7CAD69DB}"/>
              </a:ext>
            </a:extLst>
          </p:cNvPr>
          <p:cNvCxnSpPr>
            <a:cxnSpLocks/>
          </p:cNvCxnSpPr>
          <p:nvPr/>
        </p:nvCxnSpPr>
        <p:spPr>
          <a:xfrm flipH="1" flipV="1">
            <a:off x="2279801" y="3056201"/>
            <a:ext cx="6750" cy="193952"/>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19" name="Rectangle: Rounded Corners 118">
            <a:extLst>
              <a:ext uri="{FF2B5EF4-FFF2-40B4-BE49-F238E27FC236}">
                <a16:creationId xmlns:a16="http://schemas.microsoft.com/office/drawing/2014/main" id="{4FC447E1-6EC4-4AEA-B170-B21ED91699C6}"/>
              </a:ext>
            </a:extLst>
          </p:cNvPr>
          <p:cNvSpPr/>
          <p:nvPr/>
        </p:nvSpPr>
        <p:spPr>
          <a:xfrm>
            <a:off x="5464642" y="2537279"/>
            <a:ext cx="928838" cy="346437"/>
          </a:xfrm>
          <a:prstGeom prst="roundRect">
            <a:avLst/>
          </a:prstGeom>
          <a:solidFill>
            <a:schemeClr val="accent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9pPr>
          </a:lstStyle>
          <a:p>
            <a:pPr algn="ctr"/>
            <a:r>
              <a:rPr kumimoji="0" lang="en-US" altLang="zh-CN" sz="105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MLC</a:t>
            </a:r>
            <a:endParaRPr lang="en-US" sz="1050" dirty="0">
              <a:solidFill>
                <a:schemeClr val="tx1"/>
              </a:solidFill>
            </a:endParaRPr>
          </a:p>
        </p:txBody>
      </p:sp>
      <p:sp>
        <p:nvSpPr>
          <p:cNvPr id="120" name="Rectangle: Rounded Corners 119">
            <a:extLst>
              <a:ext uri="{FF2B5EF4-FFF2-40B4-BE49-F238E27FC236}">
                <a16:creationId xmlns:a16="http://schemas.microsoft.com/office/drawing/2014/main" id="{B4CDF9A6-FAE3-4FE5-A4D0-B8622BBB16BF}"/>
              </a:ext>
            </a:extLst>
          </p:cNvPr>
          <p:cNvSpPr/>
          <p:nvPr/>
        </p:nvSpPr>
        <p:spPr>
          <a:xfrm>
            <a:off x="2480556" y="2594306"/>
            <a:ext cx="928838" cy="346437"/>
          </a:xfrm>
          <a:prstGeom prst="roundRect">
            <a:avLst/>
          </a:prstGeom>
          <a:solidFill>
            <a:schemeClr val="accent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9pPr>
          </a:lstStyle>
          <a:p>
            <a:pPr algn="ctr"/>
            <a:r>
              <a:rPr kumimoji="0" lang="en-US" altLang="zh-CN" sz="105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MLC</a:t>
            </a:r>
            <a:endParaRPr lang="en-US" sz="1050" dirty="0">
              <a:solidFill>
                <a:schemeClr val="tx1"/>
              </a:solidFill>
            </a:endParaRPr>
          </a:p>
        </p:txBody>
      </p:sp>
      <p:sp>
        <p:nvSpPr>
          <p:cNvPr id="121" name="Rectangle: Rounded Corners 120">
            <a:extLst>
              <a:ext uri="{FF2B5EF4-FFF2-40B4-BE49-F238E27FC236}">
                <a16:creationId xmlns:a16="http://schemas.microsoft.com/office/drawing/2014/main" id="{DF290DD8-BA16-49BC-95C1-646C48FBD9A3}"/>
              </a:ext>
            </a:extLst>
          </p:cNvPr>
          <p:cNvSpPr/>
          <p:nvPr/>
        </p:nvSpPr>
        <p:spPr>
          <a:xfrm>
            <a:off x="8472473" y="1657943"/>
            <a:ext cx="1523783" cy="1274808"/>
          </a:xfrm>
          <a:prstGeom prst="roundRect">
            <a:avLst/>
          </a:prstGeom>
          <a:solidFill>
            <a:schemeClr val="accent6">
              <a:lumMod val="20000"/>
              <a:lumOff val="80000"/>
            </a:schemeClr>
          </a:solidFill>
          <a:ln w="12700" cap="flat">
            <a:solidFill>
              <a:schemeClr val="tx2">
                <a:lumMod val="60000"/>
                <a:lumOff val="4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2" name="Rectangle: Rounded Corners 121">
            <a:extLst>
              <a:ext uri="{FF2B5EF4-FFF2-40B4-BE49-F238E27FC236}">
                <a16:creationId xmlns:a16="http://schemas.microsoft.com/office/drawing/2014/main" id="{9B6DC5FC-19A8-4D0E-B548-32DCCAC27A7A}"/>
              </a:ext>
            </a:extLst>
          </p:cNvPr>
          <p:cNvSpPr/>
          <p:nvPr/>
        </p:nvSpPr>
        <p:spPr>
          <a:xfrm>
            <a:off x="8575829" y="2301186"/>
            <a:ext cx="1287259" cy="226034"/>
          </a:xfrm>
          <a:prstGeom prst="roundRect">
            <a:avLst/>
          </a:prstGeom>
          <a:solidFill>
            <a:schemeClr val="tx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9pPr>
          </a:lstStyle>
          <a:p>
            <a:pPr algn="ctr"/>
            <a:r>
              <a:rPr kumimoji="0" lang="en-US" altLang="zh-CN" sz="105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MLC 3.9a</a:t>
            </a:r>
            <a:endParaRPr lang="en-US" sz="1050" dirty="0">
              <a:solidFill>
                <a:schemeClr val="tx1"/>
              </a:solidFill>
            </a:endParaRPr>
          </a:p>
        </p:txBody>
      </p:sp>
      <p:sp>
        <p:nvSpPr>
          <p:cNvPr id="123" name="Rectangle: Rounded Corners 122">
            <a:extLst>
              <a:ext uri="{FF2B5EF4-FFF2-40B4-BE49-F238E27FC236}">
                <a16:creationId xmlns:a16="http://schemas.microsoft.com/office/drawing/2014/main" id="{C83F8FB0-31A8-4B85-BF28-F68A680C6960}"/>
              </a:ext>
            </a:extLst>
          </p:cNvPr>
          <p:cNvSpPr/>
          <p:nvPr/>
        </p:nvSpPr>
        <p:spPr>
          <a:xfrm>
            <a:off x="8575829" y="2594305"/>
            <a:ext cx="1287262" cy="263613"/>
          </a:xfrm>
          <a:prstGeom prst="roundRect">
            <a:avLst/>
          </a:prstGeom>
          <a:solidFill>
            <a:schemeClr val="tx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9pPr>
          </a:lstStyle>
          <a:p>
            <a:pPr algn="ctr"/>
            <a:r>
              <a:rPr lang="en-US" sz="1050" dirty="0">
                <a:solidFill>
                  <a:srgbClr val="FFFFFF"/>
                </a:solidFill>
                <a:latin typeface="Helvetica Neue Medium"/>
                <a:sym typeface="Helvetica Neue Medium"/>
              </a:rPr>
              <a:t>Rockylinux 8.5</a:t>
            </a:r>
            <a:endParaRPr lang="en-US" sz="1050" dirty="0">
              <a:solidFill>
                <a:schemeClr val="tx1"/>
              </a:solidFill>
            </a:endParaRPr>
          </a:p>
        </p:txBody>
      </p:sp>
      <p:sp>
        <p:nvSpPr>
          <p:cNvPr id="124" name="Rectangle: Rounded Corners 123">
            <a:extLst>
              <a:ext uri="{FF2B5EF4-FFF2-40B4-BE49-F238E27FC236}">
                <a16:creationId xmlns:a16="http://schemas.microsoft.com/office/drawing/2014/main" id="{89625347-4491-4274-BFC9-E5E0E3D364C3}"/>
              </a:ext>
            </a:extLst>
          </p:cNvPr>
          <p:cNvSpPr/>
          <p:nvPr/>
        </p:nvSpPr>
        <p:spPr>
          <a:xfrm>
            <a:off x="8575829" y="1912683"/>
            <a:ext cx="1287258" cy="226034"/>
          </a:xfrm>
          <a:prstGeom prst="roundRect">
            <a:avLst/>
          </a:prstGeom>
          <a:solidFill>
            <a:schemeClr val="tx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chemeClr val="lt1"/>
                </a:solidFill>
                <a:effectLst/>
                <a:uFillTx/>
                <a:latin typeface="+mn-lt"/>
                <a:ea typeface="+mn-ea"/>
                <a:cs typeface="+mn-cs"/>
                <a:sym typeface="Helvetica Neue"/>
              </a:defRPr>
            </a:lvl9pPr>
          </a:lstStyle>
          <a:p>
            <a:pPr algn="ctr"/>
            <a:r>
              <a:rPr lang="en-US" altLang="zh-CN" sz="1050" dirty="0">
                <a:solidFill>
                  <a:srgbClr val="FFFFFF"/>
                </a:solidFill>
                <a:latin typeface="Helvetica Neue Medium"/>
                <a:ea typeface="Helvetica Neue Medium"/>
                <a:cs typeface="Helvetica Neue Medium"/>
                <a:sym typeface="Helvetica Neue Medium"/>
              </a:rPr>
              <a:t>r</a:t>
            </a:r>
            <a:r>
              <a:rPr kumimoji="0" lang="en-US" altLang="zh-CN" sz="105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un_mlc.sh</a:t>
            </a:r>
            <a:endParaRPr lang="en-US" sz="1050" dirty="0">
              <a:solidFill>
                <a:schemeClr val="tx1"/>
              </a:solidFill>
            </a:endParaRPr>
          </a:p>
        </p:txBody>
      </p:sp>
      <p:cxnSp>
        <p:nvCxnSpPr>
          <p:cNvPr id="126" name="Straight Arrow Connector 125">
            <a:extLst>
              <a:ext uri="{FF2B5EF4-FFF2-40B4-BE49-F238E27FC236}">
                <a16:creationId xmlns:a16="http://schemas.microsoft.com/office/drawing/2014/main" id="{3586C286-9386-440A-B38C-18A2AC4BF85E}"/>
              </a:ext>
            </a:extLst>
          </p:cNvPr>
          <p:cNvCxnSpPr>
            <a:cxnSpLocks/>
          </p:cNvCxnSpPr>
          <p:nvPr/>
        </p:nvCxnSpPr>
        <p:spPr>
          <a:xfrm>
            <a:off x="9210675" y="2117585"/>
            <a:ext cx="0" cy="184666"/>
          </a:xfrm>
          <a:prstGeom prst="straightConnector1">
            <a:avLst/>
          </a:prstGeom>
          <a:noFill/>
          <a:ln w="25400" cap="flat">
            <a:solidFill>
              <a:schemeClr val="tx2">
                <a:lumMod val="40000"/>
                <a:lumOff val="6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29" name="Straight Arrow Connector 128">
            <a:extLst>
              <a:ext uri="{FF2B5EF4-FFF2-40B4-BE49-F238E27FC236}">
                <a16:creationId xmlns:a16="http://schemas.microsoft.com/office/drawing/2014/main" id="{2EADDBC6-FF1A-408C-8298-C88764088220}"/>
              </a:ext>
            </a:extLst>
          </p:cNvPr>
          <p:cNvCxnSpPr>
            <a:cxnSpLocks/>
          </p:cNvCxnSpPr>
          <p:nvPr/>
        </p:nvCxnSpPr>
        <p:spPr>
          <a:xfrm>
            <a:off x="8008291" y="2620790"/>
            <a:ext cx="444492" cy="0"/>
          </a:xfrm>
          <a:prstGeom prst="straightConnector1">
            <a:avLst/>
          </a:prstGeom>
          <a:noFill/>
          <a:ln w="25400" cap="flat">
            <a:solidFill>
              <a:schemeClr val="tx2">
                <a:lumMod val="60000"/>
                <a:lumOff val="40000"/>
              </a:schemeClr>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TextBox 7">
            <a:extLst>
              <a:ext uri="{FF2B5EF4-FFF2-40B4-BE49-F238E27FC236}">
                <a16:creationId xmlns:a16="http://schemas.microsoft.com/office/drawing/2014/main" id="{982359F3-677D-4D35-A1C7-1FBB56ECB8D1}"/>
              </a:ext>
            </a:extLst>
          </p:cNvPr>
          <p:cNvSpPr txBox="1"/>
          <p:nvPr/>
        </p:nvSpPr>
        <p:spPr>
          <a:xfrm>
            <a:off x="8762497" y="1742039"/>
            <a:ext cx="1012562" cy="1384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900" b="0" i="0" u="none" strike="noStrike" cap="none" spc="0" normalizeH="0" baseline="0" dirty="0">
                <a:ln>
                  <a:noFill/>
                </a:ln>
                <a:solidFill>
                  <a:schemeClr val="tx2"/>
                </a:solidFill>
                <a:effectLst/>
                <a:uFillTx/>
                <a:latin typeface="+mn-lt"/>
                <a:ea typeface="+mn-ea"/>
                <a:cs typeface="+mn-cs"/>
                <a:sym typeface="Helvetica Neue"/>
              </a:rPr>
              <a:t>MLC docker image</a:t>
            </a:r>
          </a:p>
        </p:txBody>
      </p:sp>
      <p:sp>
        <p:nvSpPr>
          <p:cNvPr id="49" name="Slide Number Placeholder 4">
            <a:extLst>
              <a:ext uri="{FF2B5EF4-FFF2-40B4-BE49-F238E27FC236}">
                <a16:creationId xmlns:a16="http://schemas.microsoft.com/office/drawing/2014/main" id="{96DFC59F-0A4B-41ED-A226-DF2C74D0156A}"/>
              </a:ext>
            </a:extLst>
          </p:cNvPr>
          <p:cNvSpPr txBox="1">
            <a:spLocks/>
          </p:cNvSpPr>
          <p:nvPr/>
        </p:nvSpPr>
        <p:spPr>
          <a:xfrm>
            <a:off x="11712486" y="6451194"/>
            <a:ext cx="714540" cy="324180"/>
          </a:xfrm>
          <a:prstGeom prst="rect">
            <a:avLst/>
          </a:prstGeom>
        </p:spPr>
        <p:txBody>
          <a:bodyPr lIns="91440" tIns="45720" rIns="91440" bIns="45720" anchor="t"/>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9pPr>
          </a:lstStyle>
          <a:p>
            <a:pPr marL="0" marR="0" lvl="0" indent="0" algn="l" defTabSz="1219169" rtl="0" eaLnBrk="1" fontAlgn="auto" latinLnBrk="0" hangingPunct="0">
              <a:lnSpc>
                <a:spcPct val="90000"/>
              </a:lnSpc>
              <a:spcBef>
                <a:spcPts val="2250"/>
              </a:spcBef>
              <a:spcAft>
                <a:spcPts val="0"/>
              </a:spcAft>
              <a:buClrTx/>
              <a:buSzTx/>
              <a:buFontTx/>
              <a:buNone/>
              <a:tabLst/>
              <a:defRPr/>
            </a:pPr>
            <a:fld id="{EE2556C5-CE8C-6547-B838-EA80C61A4AF7}" type="slidenum">
              <a:rPr kumimoji="0" lang="en-US" sz="1400" b="0" i="0" u="none" strike="noStrike" kern="0" cap="none" spc="0" normalizeH="0" baseline="0" noProof="0" dirty="0" smtClean="0">
                <a:ln>
                  <a:noFill/>
                </a:ln>
                <a:solidFill>
                  <a:srgbClr val="000000"/>
                </a:solidFill>
                <a:effectLst/>
                <a:uLnTx/>
                <a:uFillTx/>
                <a:latin typeface="Intel Clear"/>
                <a:cs typeface="Intel Clear"/>
                <a:sym typeface="Helvetica Neue"/>
              </a:rPr>
              <a:pPr marL="0" marR="0" lvl="0" indent="0" algn="l" defTabSz="1219169" rtl="0" eaLnBrk="1" fontAlgn="auto" latinLnBrk="0" hangingPunct="0">
                <a:lnSpc>
                  <a:spcPct val="90000"/>
                </a:lnSpc>
                <a:spcBef>
                  <a:spcPts val="2250"/>
                </a:spcBef>
                <a:spcAft>
                  <a:spcPts val="0"/>
                </a:spcAft>
                <a:buClrTx/>
                <a:buSzTx/>
                <a:buFontTx/>
                <a:buNone/>
                <a:tabLst/>
                <a:defRPr/>
              </a:pPr>
              <a:t>5</a:t>
            </a:fld>
            <a:endParaRPr kumimoji="0" lang="en-US" sz="1400" b="0" i="0" u="none" strike="noStrike" kern="0" cap="none" spc="0" normalizeH="0" baseline="0" noProof="0">
              <a:ln>
                <a:noFill/>
              </a:ln>
              <a:solidFill>
                <a:srgbClr val="000000"/>
              </a:solidFill>
              <a:effectLst/>
              <a:uLnTx/>
              <a:uFillTx/>
              <a:latin typeface="Intel Clear"/>
              <a:cs typeface="Intel Clear"/>
              <a:sym typeface="Helvetica Neue"/>
            </a:endParaRPr>
          </a:p>
        </p:txBody>
      </p:sp>
    </p:spTree>
    <p:extLst>
      <p:ext uri="{BB962C8B-B14F-4D97-AF65-F5344CB8AC3E}">
        <p14:creationId xmlns:p14="http://schemas.microsoft.com/office/powerpoint/2010/main" val="2101628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806E5EDC-D3DB-4B6F-97FE-29DA1A428ECD}"/>
              </a:ext>
            </a:extLst>
          </p:cNvPr>
          <p:cNvSpPr>
            <a:spLocks noGrp="1"/>
          </p:cNvSpPr>
          <p:nvPr>
            <p:ph sz="quarter" idx="13"/>
          </p:nvPr>
        </p:nvSpPr>
        <p:spPr>
          <a:xfrm>
            <a:off x="359293" y="1398293"/>
            <a:ext cx="11353193" cy="5582937"/>
          </a:xfrm>
        </p:spPr>
        <p:txBody>
          <a:bodyPr lIns="0" tIns="0" rIns="0" bIns="0" anchor="t">
            <a:noAutofit/>
          </a:bodyPr>
          <a:lstStyle/>
          <a:p>
            <a:endParaRPr lang="en-US" sz="900" dirty="0">
              <a:solidFill>
                <a:srgbClr val="0071C5"/>
              </a:solidFill>
              <a:latin typeface="Intel Clear Light"/>
            </a:endParaRPr>
          </a:p>
          <a:p>
            <a:endParaRPr lang="en-US" sz="1600" dirty="0">
              <a:latin typeface="Intel Clear Light"/>
            </a:endParaRPr>
          </a:p>
          <a:p>
            <a:pPr marL="0" indent="0">
              <a:buNone/>
            </a:pPr>
            <a:r>
              <a:rPr lang="en-US" sz="1600" dirty="0">
                <a:latin typeface="Intel Clear Light"/>
              </a:rPr>
              <a:t> </a:t>
            </a:r>
          </a:p>
          <a:p>
            <a:pPr marL="0" indent="0">
              <a:buNone/>
            </a:pPr>
            <a:r>
              <a:rPr lang="en-US" sz="1600" dirty="0">
                <a:latin typeface="Intel Clear Light"/>
              </a:rPr>
              <a:t>       </a:t>
            </a:r>
          </a:p>
          <a:p>
            <a:pPr marL="0" indent="0">
              <a:buNone/>
            </a:pPr>
            <a:r>
              <a:rPr lang="en-US" sz="1600" dirty="0">
                <a:latin typeface="Intel Clear Light"/>
              </a:rPr>
              <a:t> </a:t>
            </a:r>
          </a:p>
        </p:txBody>
      </p:sp>
      <p:sp>
        <p:nvSpPr>
          <p:cNvPr id="4" name="Slide Number Placeholder 4">
            <a:extLst>
              <a:ext uri="{FF2B5EF4-FFF2-40B4-BE49-F238E27FC236}">
                <a16:creationId xmlns:a16="http://schemas.microsoft.com/office/drawing/2014/main" id="{C6DB0519-ECF1-42B1-9FC1-C72D389E2988}"/>
              </a:ext>
            </a:extLst>
          </p:cNvPr>
          <p:cNvSpPr txBox="1">
            <a:spLocks/>
          </p:cNvSpPr>
          <p:nvPr/>
        </p:nvSpPr>
        <p:spPr>
          <a:xfrm>
            <a:off x="11712486" y="6451194"/>
            <a:ext cx="714540" cy="324180"/>
          </a:xfrm>
          <a:prstGeom prst="rect">
            <a:avLst/>
          </a:prstGeom>
        </p:spPr>
        <p:txBody>
          <a:bodyPr lIns="91440" tIns="45720" rIns="91440" bIns="45720" anchor="t"/>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9pPr>
          </a:lstStyle>
          <a:p>
            <a:pPr marL="0" marR="0" lvl="0" indent="0" algn="l" defTabSz="1219169" rtl="0" eaLnBrk="1" fontAlgn="auto" latinLnBrk="0" hangingPunct="0">
              <a:lnSpc>
                <a:spcPct val="90000"/>
              </a:lnSpc>
              <a:spcBef>
                <a:spcPts val="2250"/>
              </a:spcBef>
              <a:spcAft>
                <a:spcPts val="0"/>
              </a:spcAft>
              <a:buClrTx/>
              <a:buSzTx/>
              <a:buFontTx/>
              <a:buNone/>
              <a:tabLst/>
              <a:defRPr/>
            </a:pPr>
            <a:fld id="{EE2556C5-CE8C-6547-B838-EA80C61A4AF7}" type="slidenum">
              <a:rPr kumimoji="0" lang="en-US" sz="1400" b="0" i="0" u="none" strike="noStrike" kern="0" cap="none" spc="0" normalizeH="0" baseline="0" noProof="0" dirty="0" smtClean="0">
                <a:ln>
                  <a:noFill/>
                </a:ln>
                <a:solidFill>
                  <a:srgbClr val="000000"/>
                </a:solidFill>
                <a:effectLst/>
                <a:uLnTx/>
                <a:uFillTx/>
                <a:latin typeface="Intel Clear"/>
                <a:cs typeface="Intel Clear"/>
                <a:sym typeface="Helvetica Neue"/>
              </a:rPr>
              <a:pPr marL="0" marR="0" lvl="0" indent="0" algn="l" defTabSz="1219169" rtl="0" eaLnBrk="1" fontAlgn="auto" latinLnBrk="0" hangingPunct="0">
                <a:lnSpc>
                  <a:spcPct val="90000"/>
                </a:lnSpc>
                <a:spcBef>
                  <a:spcPts val="2250"/>
                </a:spcBef>
                <a:spcAft>
                  <a:spcPts val="0"/>
                </a:spcAft>
                <a:buClrTx/>
                <a:buSzTx/>
                <a:buFontTx/>
                <a:buNone/>
                <a:tabLst/>
                <a:defRPr/>
              </a:pPr>
              <a:t>6</a:t>
            </a:fld>
            <a:endParaRPr kumimoji="0" lang="en-US" sz="1400" b="0" i="0" u="none" strike="noStrike" kern="0" cap="none" spc="0" normalizeH="0" baseline="0" noProof="0">
              <a:ln>
                <a:noFill/>
              </a:ln>
              <a:solidFill>
                <a:srgbClr val="000000"/>
              </a:solidFill>
              <a:effectLst/>
              <a:uLnTx/>
              <a:uFillTx/>
              <a:latin typeface="Intel Clear"/>
              <a:cs typeface="Intel Clear"/>
              <a:sym typeface="Helvetica Neue"/>
            </a:endParaRPr>
          </a:p>
        </p:txBody>
      </p:sp>
      <p:sp>
        <p:nvSpPr>
          <p:cNvPr id="140" name="Rectangle 139">
            <a:extLst>
              <a:ext uri="{FF2B5EF4-FFF2-40B4-BE49-F238E27FC236}">
                <a16:creationId xmlns:a16="http://schemas.microsoft.com/office/drawing/2014/main" id="{9E4C3F54-7FA7-49A2-B4CD-6549F5708D30}"/>
              </a:ext>
            </a:extLst>
          </p:cNvPr>
          <p:cNvSpPr/>
          <p:nvPr/>
        </p:nvSpPr>
        <p:spPr>
          <a:xfrm>
            <a:off x="5014056" y="1947965"/>
            <a:ext cx="3471683" cy="348813"/>
          </a:xfrm>
          <a:prstGeom prst="rect">
            <a:avLst/>
          </a:prstGeom>
          <a:solidFill>
            <a:srgbClr val="00B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1600" dirty="0">
                <a:solidFill>
                  <a:srgbClr val="FFFFFF"/>
                </a:solidFill>
                <a:latin typeface="Helvetica Neue Medium"/>
                <a:ea typeface="Helvetica Neue Medium"/>
                <a:cs typeface="Helvetica Neue Medium"/>
                <a:sym typeface="Helvetica Neue Medium"/>
              </a:rPr>
              <a:t>  </a:t>
            </a:r>
            <a:r>
              <a:rPr lang="en-US" sz="1200" b="1" dirty="0">
                <a:solidFill>
                  <a:srgbClr val="FFFFFF"/>
                </a:solidFill>
                <a:latin typeface="+mj-lt"/>
                <a:sym typeface="Helvetica Neue Medium"/>
              </a:rPr>
              <a:t> Initialize memory buffer in target area</a:t>
            </a:r>
          </a:p>
        </p:txBody>
      </p:sp>
      <p:sp>
        <p:nvSpPr>
          <p:cNvPr id="141" name="Rectangle 140">
            <a:extLst>
              <a:ext uri="{FF2B5EF4-FFF2-40B4-BE49-F238E27FC236}">
                <a16:creationId xmlns:a16="http://schemas.microsoft.com/office/drawing/2014/main" id="{4AA36CAF-C571-4631-A747-24F8495FAABE}"/>
              </a:ext>
            </a:extLst>
          </p:cNvPr>
          <p:cNvSpPr/>
          <p:nvPr/>
        </p:nvSpPr>
        <p:spPr>
          <a:xfrm>
            <a:off x="5026194" y="2593332"/>
            <a:ext cx="3459545" cy="471924"/>
          </a:xfrm>
          <a:prstGeom prst="rect">
            <a:avLst/>
          </a:prstGeom>
          <a:solidFill>
            <a:srgbClr val="00B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a:lnSpc>
                <a:spcPct val="100000"/>
              </a:lnSpc>
              <a:spcBef>
                <a:spcPts val="0"/>
              </a:spcBef>
            </a:pPr>
            <a:r>
              <a:rPr lang="en-US" sz="1200" b="1" dirty="0">
                <a:solidFill>
                  <a:srgbClr val="FFFFFF"/>
                </a:solidFill>
                <a:latin typeface="+mj-lt"/>
                <a:sym typeface="Helvetica Neue Medium"/>
              </a:rPr>
              <a:t> Create Latency </a:t>
            </a:r>
            <a:r>
              <a:rPr lang="en-US" altLang="zh-CN" sz="1200" b="1" dirty="0">
                <a:solidFill>
                  <a:srgbClr val="FFFFFF"/>
                </a:solidFill>
                <a:latin typeface="+mj-lt"/>
                <a:sym typeface="Helvetica Neue Medium"/>
              </a:rPr>
              <a:t>thread on working </a:t>
            </a:r>
            <a:r>
              <a:rPr lang="en-US" sz="1200" b="1" dirty="0">
                <a:solidFill>
                  <a:srgbClr val="FFFFFF"/>
                </a:solidFill>
                <a:latin typeface="+mj-lt"/>
                <a:sym typeface="Helvetica Neue Medium"/>
              </a:rPr>
              <a:t>core </a:t>
            </a:r>
            <a:r>
              <a:rPr lang="en-US" altLang="zh-CN" sz="1200" b="1" dirty="0">
                <a:solidFill>
                  <a:srgbClr val="FFFFFF"/>
                </a:solidFill>
                <a:latin typeface="+mj-lt"/>
                <a:sym typeface="Helvetica Neue Medium"/>
              </a:rPr>
              <a:t>:</a:t>
            </a:r>
          </a:p>
          <a:p>
            <a:pPr algn="ctr" defTabSz="825500">
              <a:lnSpc>
                <a:spcPct val="100000"/>
              </a:lnSpc>
              <a:spcBef>
                <a:spcPts val="0"/>
              </a:spcBef>
            </a:pPr>
            <a:r>
              <a:rPr lang="en-US" altLang="zh-CN" sz="1200" b="1" dirty="0">
                <a:solidFill>
                  <a:srgbClr val="FFFFFF"/>
                </a:solidFill>
                <a:latin typeface="+mj-lt"/>
                <a:sym typeface="Helvetica Neue Medium"/>
              </a:rPr>
              <a:t> issued one load of data, get feedback</a:t>
            </a:r>
            <a:endParaRPr lang="en-US" sz="1200" b="1" dirty="0">
              <a:solidFill>
                <a:srgbClr val="FFFFFF"/>
              </a:solidFill>
              <a:latin typeface="+mj-lt"/>
              <a:sym typeface="Helvetica Neue Medium"/>
            </a:endParaRPr>
          </a:p>
        </p:txBody>
      </p:sp>
      <p:cxnSp>
        <p:nvCxnSpPr>
          <p:cNvPr id="144" name="Straight Arrow Connector 143">
            <a:extLst>
              <a:ext uri="{FF2B5EF4-FFF2-40B4-BE49-F238E27FC236}">
                <a16:creationId xmlns:a16="http://schemas.microsoft.com/office/drawing/2014/main" id="{5117FCAB-CCCF-4418-95E3-64C25D618C1D}"/>
              </a:ext>
            </a:extLst>
          </p:cNvPr>
          <p:cNvCxnSpPr>
            <a:cxnSpLocks/>
          </p:cNvCxnSpPr>
          <p:nvPr/>
        </p:nvCxnSpPr>
        <p:spPr>
          <a:xfrm>
            <a:off x="6914967" y="2270730"/>
            <a:ext cx="0" cy="306943"/>
          </a:xfrm>
          <a:prstGeom prst="straightConnector1">
            <a:avLst/>
          </a:prstGeom>
          <a:noFill/>
          <a:ln w="25400" cap="flat">
            <a:solidFill>
              <a:schemeClr val="accent2"/>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49" name="Connector: Elbow 148">
            <a:extLst>
              <a:ext uri="{FF2B5EF4-FFF2-40B4-BE49-F238E27FC236}">
                <a16:creationId xmlns:a16="http://schemas.microsoft.com/office/drawing/2014/main" id="{2C5212C9-99BB-4D57-82BE-FEB999CFFD3A}"/>
              </a:ext>
            </a:extLst>
          </p:cNvPr>
          <p:cNvCxnSpPr>
            <a:cxnSpLocks/>
            <a:stCxn id="141" idx="2"/>
            <a:endCxn id="141" idx="3"/>
          </p:cNvCxnSpPr>
          <p:nvPr/>
        </p:nvCxnSpPr>
        <p:spPr>
          <a:xfrm rot="5400000" flipH="1" flipV="1">
            <a:off x="7502872" y="2082389"/>
            <a:ext cx="235962" cy="1729772"/>
          </a:xfrm>
          <a:prstGeom prst="bentConnector4">
            <a:avLst>
              <a:gd name="adj1" fmla="val -96880"/>
              <a:gd name="adj2" fmla="val 113216"/>
            </a:avLst>
          </a:prstGeom>
          <a:noFill/>
          <a:ln w="25400" cap="flat">
            <a:solidFill>
              <a:schemeClr val="accent2"/>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54" name="TextBox 153">
            <a:extLst>
              <a:ext uri="{FF2B5EF4-FFF2-40B4-BE49-F238E27FC236}">
                <a16:creationId xmlns:a16="http://schemas.microsoft.com/office/drawing/2014/main" id="{D69E1E51-6D85-4F1A-99AC-D16F15219F4C}"/>
              </a:ext>
            </a:extLst>
          </p:cNvPr>
          <p:cNvSpPr txBox="1"/>
          <p:nvPr/>
        </p:nvSpPr>
        <p:spPr>
          <a:xfrm>
            <a:off x="8956277" y="3489544"/>
            <a:ext cx="2518469"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lang="en-US" sz="1600" dirty="0">
                <a:solidFill>
                  <a:schemeClr val="accent1"/>
                </a:solidFill>
              </a:rPr>
              <a:t>Latency = T/</a:t>
            </a:r>
            <a:r>
              <a:rPr lang="en-US" altLang="zh-CN" sz="1600" dirty="0">
                <a:solidFill>
                  <a:schemeClr val="accent1"/>
                </a:solidFill>
              </a:rPr>
              <a:t>N</a:t>
            </a:r>
            <a:endParaRPr kumimoji="0" lang="en-US" sz="1600" b="0" i="0" u="none" strike="noStrike" cap="none" spc="0" normalizeH="0" baseline="0" dirty="0">
              <a:ln>
                <a:noFill/>
              </a:ln>
              <a:solidFill>
                <a:schemeClr val="accent1"/>
              </a:solidFill>
              <a:effectLst/>
              <a:uFillTx/>
              <a:latin typeface="+mn-lt"/>
              <a:ea typeface="+mn-ea"/>
              <a:cs typeface="+mn-cs"/>
              <a:sym typeface="Helvetica Neue"/>
            </a:endParaRPr>
          </a:p>
        </p:txBody>
      </p:sp>
      <p:sp>
        <p:nvSpPr>
          <p:cNvPr id="164" name="TextBox 163">
            <a:extLst>
              <a:ext uri="{FF2B5EF4-FFF2-40B4-BE49-F238E27FC236}">
                <a16:creationId xmlns:a16="http://schemas.microsoft.com/office/drawing/2014/main" id="{AC43B0A3-7644-4017-9AA5-E70460409FC3}"/>
              </a:ext>
            </a:extLst>
          </p:cNvPr>
          <p:cNvSpPr txBox="1"/>
          <p:nvPr/>
        </p:nvSpPr>
        <p:spPr>
          <a:xfrm>
            <a:off x="489262" y="911847"/>
            <a:ext cx="6215062" cy="3704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342900" indent="-342900">
              <a:buFont typeface="Wingdings" panose="05000000000000000000" pitchFamily="2" charset="2"/>
              <a:buChar char="§"/>
            </a:pPr>
            <a:r>
              <a:rPr lang="en-US" sz="2000" dirty="0">
                <a:solidFill>
                  <a:schemeClr val="accent1"/>
                </a:solidFill>
              </a:rPr>
              <a:t>Latency</a:t>
            </a:r>
          </a:p>
        </p:txBody>
      </p:sp>
      <p:sp>
        <p:nvSpPr>
          <p:cNvPr id="62" name="Title 1">
            <a:extLst>
              <a:ext uri="{FF2B5EF4-FFF2-40B4-BE49-F238E27FC236}">
                <a16:creationId xmlns:a16="http://schemas.microsoft.com/office/drawing/2014/main" id="{684E07EC-4B7D-4971-871B-B3B46FBA90E6}"/>
              </a:ext>
            </a:extLst>
          </p:cNvPr>
          <p:cNvSpPr txBox="1">
            <a:spLocks/>
          </p:cNvSpPr>
          <p:nvPr/>
        </p:nvSpPr>
        <p:spPr>
          <a:xfrm>
            <a:off x="356107" y="261255"/>
            <a:ext cx="10972800" cy="40620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chor="t">
            <a:noAutofit/>
          </a:bodyPr>
          <a:lstStyle>
            <a:lvl1pPr marL="0" marR="0" indent="0" algn="l" defTabSz="609600" eaLnBrk="1" latinLnBrk="0" hangingPunct="1">
              <a:lnSpc>
                <a:spcPct val="90000"/>
              </a:lnSpc>
              <a:spcBef>
                <a:spcPts val="0"/>
              </a:spcBef>
              <a:spcAft>
                <a:spcPts val="0"/>
              </a:spcAft>
              <a:buClrTx/>
              <a:buSzTx/>
              <a:buFontTx/>
              <a:buNone/>
              <a:tabLst/>
              <a:defRPr sz="4000" b="0" i="0" u="none" strike="noStrike" cap="none" spc="0" baseline="0">
                <a:solidFill>
                  <a:srgbClr val="003C71"/>
                </a:solidFill>
                <a:uFillTx/>
                <a:latin typeface="Intel Clear"/>
                <a:ea typeface="Intel Clear Light" panose="020B0404020203020204" pitchFamily="34" charset="0"/>
                <a:cs typeface="Intel Clear"/>
                <a:sym typeface="Helvetica"/>
              </a:defRPr>
            </a:lvl1pPr>
            <a:lvl2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2pPr>
            <a:lvl3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3pPr>
            <a:lvl4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4pPr>
            <a:lvl5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5pPr>
            <a:lvl6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6pPr>
            <a:lvl7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7pPr>
            <a:lvl8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8pPr>
            <a:lvl9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9pPr>
          </a:lstStyle>
          <a:p>
            <a:r>
              <a:rPr lang="en-US" sz="2400" dirty="0"/>
              <a:t>KPI D</a:t>
            </a:r>
            <a:r>
              <a:rPr lang="en-US" altLang="zh-CN" sz="2400" dirty="0"/>
              <a:t>efinition</a:t>
            </a:r>
            <a:endParaRPr lang="en-US" sz="1800" dirty="0"/>
          </a:p>
        </p:txBody>
      </p:sp>
      <p:sp>
        <p:nvSpPr>
          <p:cNvPr id="63" name="Rectangle 62">
            <a:extLst>
              <a:ext uri="{FF2B5EF4-FFF2-40B4-BE49-F238E27FC236}">
                <a16:creationId xmlns:a16="http://schemas.microsoft.com/office/drawing/2014/main" id="{08DB30AD-8BEE-4031-9013-8B5E22DFFBD2}"/>
              </a:ext>
            </a:extLst>
          </p:cNvPr>
          <p:cNvSpPr/>
          <p:nvPr/>
        </p:nvSpPr>
        <p:spPr>
          <a:xfrm>
            <a:off x="5014055" y="1272400"/>
            <a:ext cx="3471683" cy="471924"/>
          </a:xfrm>
          <a:prstGeom prst="rect">
            <a:avLst/>
          </a:prstGeom>
          <a:solidFill>
            <a:srgbClr val="00B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1200" b="1" dirty="0">
                <a:solidFill>
                  <a:srgbClr val="FFFFFF"/>
                </a:solidFill>
                <a:latin typeface="+mj-lt"/>
                <a:ea typeface="Helvetica Neue Medium"/>
                <a:cs typeface="Helvetica Neue Medium"/>
                <a:sym typeface="Helvetica Neue Medium"/>
              </a:rPr>
              <a:t>   create </a:t>
            </a:r>
            <a:r>
              <a:rPr kumimoji="0" lang="en-US" sz="1200" b="1" i="0" u="none" strike="noStrike" cap="none" spc="0" normalizeH="0" baseline="0" dirty="0">
                <a:ln>
                  <a:noFill/>
                </a:ln>
                <a:solidFill>
                  <a:srgbClr val="FFFFFF"/>
                </a:solidFill>
                <a:effectLst/>
                <a:uFillTx/>
                <a:latin typeface="+mj-lt"/>
                <a:ea typeface="Helvetica Neue Medium"/>
                <a:cs typeface="Helvetica Neue Medium"/>
                <a:sym typeface="Helvetica Neue Medium"/>
              </a:rPr>
              <a:t>dummy thread in each socket’s </a:t>
            </a:r>
          </a:p>
          <a:p>
            <a:pPr marL="0" marR="0" indent="0" algn="ctr" defTabSz="8255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dirty="0">
                <a:ln>
                  <a:noFill/>
                </a:ln>
                <a:solidFill>
                  <a:srgbClr val="FFFFFF"/>
                </a:solidFill>
                <a:effectLst/>
                <a:uFillTx/>
                <a:latin typeface="+mj-lt"/>
                <a:ea typeface="Helvetica Neue Medium"/>
                <a:cs typeface="Helvetica Neue Medium"/>
                <a:sym typeface="Helvetica Neue Medium"/>
              </a:rPr>
              <a:t>first core to keep CPU active</a:t>
            </a:r>
          </a:p>
        </p:txBody>
      </p:sp>
      <p:cxnSp>
        <p:nvCxnSpPr>
          <p:cNvPr id="64" name="Straight Arrow Connector 63">
            <a:extLst>
              <a:ext uri="{FF2B5EF4-FFF2-40B4-BE49-F238E27FC236}">
                <a16:creationId xmlns:a16="http://schemas.microsoft.com/office/drawing/2014/main" id="{C6727A85-7222-4508-86E5-F1AF44316249}"/>
              </a:ext>
            </a:extLst>
          </p:cNvPr>
          <p:cNvCxnSpPr>
            <a:cxnSpLocks/>
          </p:cNvCxnSpPr>
          <p:nvPr/>
        </p:nvCxnSpPr>
        <p:spPr>
          <a:xfrm>
            <a:off x="6914967" y="1747817"/>
            <a:ext cx="0" cy="207767"/>
          </a:xfrm>
          <a:prstGeom prst="straightConnector1">
            <a:avLst/>
          </a:prstGeom>
          <a:noFill/>
          <a:ln w="25400" cap="flat">
            <a:solidFill>
              <a:schemeClr val="accent2"/>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TextBox 7">
            <a:extLst>
              <a:ext uri="{FF2B5EF4-FFF2-40B4-BE49-F238E27FC236}">
                <a16:creationId xmlns:a16="http://schemas.microsoft.com/office/drawing/2014/main" id="{5214FC14-5BFC-4FB4-BFA0-BD3E5A0B7231}"/>
              </a:ext>
            </a:extLst>
          </p:cNvPr>
          <p:cNvSpPr txBox="1"/>
          <p:nvPr/>
        </p:nvSpPr>
        <p:spPr>
          <a:xfrm>
            <a:off x="4958507" y="4038236"/>
            <a:ext cx="5961027"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lang="en-US" sz="1400" dirty="0">
                <a:solidFill>
                  <a:schemeClr val="accent1"/>
                </a:solidFill>
              </a:rPr>
              <a:t>.</a:t>
            </a:r>
            <a:endParaRPr kumimoji="0" lang="en-US" b="0" i="0" u="none" strike="noStrike" cap="none" spc="0" normalizeH="0" baseline="0" dirty="0">
              <a:ln>
                <a:noFill/>
              </a:ln>
              <a:solidFill>
                <a:schemeClr val="accent1"/>
              </a:solidFill>
              <a:effectLst/>
              <a:uFillTx/>
              <a:latin typeface="+mn-lt"/>
              <a:ea typeface="+mn-ea"/>
              <a:cs typeface="+mn-cs"/>
              <a:sym typeface="Helvetica Neue"/>
            </a:endParaRPr>
          </a:p>
        </p:txBody>
      </p:sp>
      <p:sp>
        <p:nvSpPr>
          <p:cNvPr id="11" name="TextBox 10">
            <a:extLst>
              <a:ext uri="{FF2B5EF4-FFF2-40B4-BE49-F238E27FC236}">
                <a16:creationId xmlns:a16="http://schemas.microsoft.com/office/drawing/2014/main" id="{4D470830-8AAE-4847-9381-7E9B7F9049C0}"/>
              </a:ext>
            </a:extLst>
          </p:cNvPr>
          <p:cNvSpPr txBox="1"/>
          <p:nvPr/>
        </p:nvSpPr>
        <p:spPr>
          <a:xfrm>
            <a:off x="5062595" y="2004161"/>
            <a:ext cx="395801"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tx1"/>
                </a:solidFill>
                <a:effectLst/>
                <a:uFillTx/>
                <a:latin typeface="+mn-lt"/>
                <a:ea typeface="+mn-ea"/>
                <a:cs typeface="+mn-cs"/>
                <a:sym typeface="Helvetica Neue"/>
              </a:rPr>
              <a:t>1.</a:t>
            </a:r>
          </a:p>
        </p:txBody>
      </p:sp>
      <p:sp>
        <p:nvSpPr>
          <p:cNvPr id="69" name="TextBox 68">
            <a:extLst>
              <a:ext uri="{FF2B5EF4-FFF2-40B4-BE49-F238E27FC236}">
                <a16:creationId xmlns:a16="http://schemas.microsoft.com/office/drawing/2014/main" id="{3A5CC80D-7228-41E9-BEBC-E0F8631A06D5}"/>
              </a:ext>
            </a:extLst>
          </p:cNvPr>
          <p:cNvSpPr txBox="1"/>
          <p:nvPr/>
        </p:nvSpPr>
        <p:spPr>
          <a:xfrm>
            <a:off x="5075219" y="2702377"/>
            <a:ext cx="395801"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tx1"/>
                </a:solidFill>
                <a:effectLst/>
                <a:uFillTx/>
                <a:latin typeface="+mn-lt"/>
                <a:ea typeface="+mn-ea"/>
                <a:cs typeface="+mn-cs"/>
                <a:sym typeface="Helvetica Neue"/>
              </a:rPr>
              <a:t>2.</a:t>
            </a:r>
          </a:p>
        </p:txBody>
      </p:sp>
      <p:sp>
        <p:nvSpPr>
          <p:cNvPr id="70" name="TextBox 69">
            <a:extLst>
              <a:ext uri="{FF2B5EF4-FFF2-40B4-BE49-F238E27FC236}">
                <a16:creationId xmlns:a16="http://schemas.microsoft.com/office/drawing/2014/main" id="{D30D6BDB-1614-49CA-9A39-2EE5A32044A1}"/>
              </a:ext>
            </a:extLst>
          </p:cNvPr>
          <p:cNvSpPr txBox="1"/>
          <p:nvPr/>
        </p:nvSpPr>
        <p:spPr>
          <a:xfrm>
            <a:off x="5075219" y="1400640"/>
            <a:ext cx="395801"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tx1"/>
                </a:solidFill>
                <a:effectLst/>
                <a:uFillTx/>
                <a:latin typeface="+mn-lt"/>
                <a:ea typeface="+mn-ea"/>
                <a:cs typeface="+mn-cs"/>
                <a:sym typeface="Helvetica Neue"/>
              </a:rPr>
              <a:t>0.</a:t>
            </a:r>
          </a:p>
        </p:txBody>
      </p:sp>
      <p:sp>
        <p:nvSpPr>
          <p:cNvPr id="73" name="TextBox 72">
            <a:extLst>
              <a:ext uri="{FF2B5EF4-FFF2-40B4-BE49-F238E27FC236}">
                <a16:creationId xmlns:a16="http://schemas.microsoft.com/office/drawing/2014/main" id="{6024C26A-D35E-4473-8331-46EEBAE8E42D}"/>
              </a:ext>
            </a:extLst>
          </p:cNvPr>
          <p:cNvSpPr txBox="1"/>
          <p:nvPr/>
        </p:nvSpPr>
        <p:spPr>
          <a:xfrm>
            <a:off x="8912047" y="2445872"/>
            <a:ext cx="2606930"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defTabSz="2438338">
              <a:lnSpc>
                <a:spcPct val="100000"/>
              </a:lnSpc>
              <a:spcBef>
                <a:spcPts val="0"/>
              </a:spcBef>
            </a:pPr>
            <a:r>
              <a:rPr kumimoji="0" lang="en-US" sz="1400" b="0" i="0" u="none" strike="noStrike" cap="none" spc="0" normalizeH="0" baseline="0" dirty="0">
                <a:ln>
                  <a:noFill/>
                </a:ln>
                <a:solidFill>
                  <a:schemeClr val="accent1"/>
                </a:solidFill>
                <a:effectLst/>
                <a:uFillTx/>
                <a:latin typeface="+mn-lt"/>
                <a:ea typeface="+mn-ea"/>
                <a:cs typeface="+mn-cs"/>
                <a:sym typeface="Helvetica Neue"/>
              </a:rPr>
              <a:t>1. Repeat  loading data during specifi</a:t>
            </a:r>
            <a:r>
              <a:rPr lang="en-US" sz="1400" dirty="0">
                <a:solidFill>
                  <a:schemeClr val="accent1"/>
                </a:solidFill>
              </a:rPr>
              <a:t>c time T</a:t>
            </a:r>
            <a:endParaRPr kumimoji="0" lang="en-US" sz="1400" b="0" i="0" u="none" strike="noStrike" cap="none" spc="0" normalizeH="0" baseline="0" dirty="0">
              <a:ln>
                <a:noFill/>
              </a:ln>
              <a:solidFill>
                <a:schemeClr val="accent1"/>
              </a:solidFill>
              <a:effectLst/>
              <a:uFillTx/>
              <a:latin typeface="+mn-lt"/>
              <a:ea typeface="+mn-ea"/>
              <a:cs typeface="+mn-cs"/>
              <a:sym typeface="Helvetica Neue"/>
            </a:endParaRPr>
          </a:p>
          <a:p>
            <a:pPr marL="0" marR="0" indent="0" algn="l" defTabSz="2438338"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accent1"/>
                </a:solidFill>
                <a:effectLst/>
                <a:uFillTx/>
                <a:latin typeface="+mn-lt"/>
                <a:ea typeface="+mn-ea"/>
                <a:cs typeface="+mn-cs"/>
                <a:sym typeface="Helvetica Neue"/>
              </a:rPr>
              <a:t>2. count</a:t>
            </a:r>
            <a:r>
              <a:rPr lang="en-US" sz="1400" dirty="0">
                <a:solidFill>
                  <a:schemeClr val="accent1"/>
                </a:solidFill>
              </a:rPr>
              <a:t> the repeat times N</a:t>
            </a:r>
            <a:endParaRPr kumimoji="0" lang="en-US" sz="1400" b="0" i="0" u="none" strike="noStrike" cap="none" spc="0" normalizeH="0" baseline="0" dirty="0">
              <a:ln>
                <a:noFill/>
              </a:ln>
              <a:solidFill>
                <a:schemeClr val="accent1"/>
              </a:solidFill>
              <a:effectLst/>
              <a:uFillTx/>
              <a:latin typeface="+mn-lt"/>
              <a:ea typeface="+mn-ea"/>
              <a:cs typeface="+mn-cs"/>
              <a:sym typeface="Helvetica Neue"/>
            </a:endParaRPr>
          </a:p>
        </p:txBody>
      </p:sp>
      <p:sp>
        <p:nvSpPr>
          <p:cNvPr id="14" name="TextBox 13">
            <a:extLst>
              <a:ext uri="{FF2B5EF4-FFF2-40B4-BE49-F238E27FC236}">
                <a16:creationId xmlns:a16="http://schemas.microsoft.com/office/drawing/2014/main" id="{B7808399-C7AB-4C08-8825-421D8243D448}"/>
              </a:ext>
            </a:extLst>
          </p:cNvPr>
          <p:cNvSpPr txBox="1"/>
          <p:nvPr/>
        </p:nvSpPr>
        <p:spPr>
          <a:xfrm>
            <a:off x="4856907" y="3916487"/>
            <a:ext cx="6370400" cy="21544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285750" indent="-285750" defTabSz="2438338">
              <a:lnSpc>
                <a:spcPct val="100000"/>
              </a:lnSpc>
              <a:spcBef>
                <a:spcPts val="0"/>
              </a:spcBef>
              <a:buFont typeface="Arial" panose="020B0604020202020204" pitchFamily="34" charset="0"/>
              <a:buChar char="•"/>
            </a:pPr>
            <a:r>
              <a:rPr lang="en-US" altLang="zh-CN" sz="1400" dirty="0">
                <a:solidFill>
                  <a:schemeClr val="accent1"/>
                </a:solidFill>
              </a:rPr>
              <a:t>Only one working core is used in loading data.</a:t>
            </a:r>
          </a:p>
          <a:p>
            <a:pPr marL="285750" indent="-285750" defTabSz="2438338">
              <a:lnSpc>
                <a:spcPct val="100000"/>
              </a:lnSpc>
              <a:spcBef>
                <a:spcPts val="0"/>
              </a:spcBef>
              <a:buFont typeface="Arial" panose="020B0604020202020204" pitchFamily="34" charset="0"/>
              <a:buChar char="•"/>
            </a:pPr>
            <a:r>
              <a:rPr lang="en-US" sz="1400" dirty="0">
                <a:solidFill>
                  <a:schemeClr val="accent1"/>
                </a:solidFill>
              </a:rPr>
              <a:t>The buffer size is used to determine the measuring of L1/L2/L3/DRAM</a:t>
            </a:r>
          </a:p>
          <a:p>
            <a:pPr marL="285750" indent="-285750" defTabSz="2438338">
              <a:lnSpc>
                <a:spcPct val="100000"/>
              </a:lnSpc>
              <a:spcBef>
                <a:spcPts val="0"/>
              </a:spcBef>
              <a:buFont typeface="Arial" panose="020B0604020202020204" pitchFamily="34" charset="0"/>
              <a:buChar char="•"/>
            </a:pPr>
            <a:endParaRPr lang="en-US" sz="1400" dirty="0">
              <a:solidFill>
                <a:schemeClr val="accent1"/>
              </a:solidFill>
            </a:endParaRPr>
          </a:p>
          <a:p>
            <a:pPr marL="0" marR="0" indent="0" algn="l" defTabSz="2438338" rtl="0" fontAlgn="auto" latinLnBrk="0" hangingPunct="0">
              <a:lnSpc>
                <a:spcPct val="100000"/>
              </a:lnSpc>
              <a:spcBef>
                <a:spcPts val="0"/>
              </a:spcBef>
              <a:spcAft>
                <a:spcPts val="0"/>
              </a:spcAft>
              <a:buClrTx/>
              <a:buSzTx/>
              <a:buFontTx/>
              <a:buNone/>
              <a:tabLst/>
            </a:pPr>
            <a:r>
              <a:rPr lang="en-US" sz="1400" dirty="0">
                <a:solidFill>
                  <a:schemeClr val="accent1"/>
                </a:solidFill>
              </a:rPr>
              <a:t>buffer size vs cache size</a:t>
            </a:r>
          </a:p>
          <a:p>
            <a:pPr marL="285750" marR="0" indent="-285750" algn="l" defTabSz="2438338" rtl="0" fontAlgn="auto" latinLnBrk="0" hangingPunct="0">
              <a:lnSpc>
                <a:spcPct val="100000"/>
              </a:lnSpc>
              <a:spcBef>
                <a:spcPts val="0"/>
              </a:spcBef>
              <a:spcAft>
                <a:spcPts val="0"/>
              </a:spcAft>
              <a:buClrTx/>
              <a:buSzTx/>
              <a:buFont typeface="Arial" panose="020B0604020202020204" pitchFamily="34" charset="0"/>
              <a:buChar char="•"/>
              <a:tabLst/>
            </a:pPr>
            <a:r>
              <a:rPr lang="en-US" sz="1400" dirty="0">
                <a:solidFill>
                  <a:schemeClr val="accent1"/>
                </a:solidFill>
              </a:rPr>
              <a:t>b</a:t>
            </a:r>
            <a:r>
              <a:rPr kumimoji="0" lang="en-US" sz="1400" b="0" i="0" u="none" strike="noStrike" cap="none" spc="0" normalizeH="0" baseline="0" dirty="0">
                <a:ln>
                  <a:noFill/>
                </a:ln>
                <a:solidFill>
                  <a:schemeClr val="accent1"/>
                </a:solidFill>
                <a:effectLst/>
                <a:uFillTx/>
                <a:latin typeface="+mn-lt"/>
                <a:ea typeface="+mn-ea"/>
                <a:cs typeface="+mn-cs"/>
                <a:sym typeface="Helvetica Neue"/>
              </a:rPr>
              <a:t>uffer size &lt; L1D </a:t>
            </a:r>
            <a:r>
              <a:rPr kumimoji="0" lang="en-US" altLang="zh-CN" sz="1400" b="0" i="0" u="none" strike="noStrike" cap="none" spc="0" normalizeH="0" baseline="0" dirty="0">
                <a:ln>
                  <a:noFill/>
                </a:ln>
                <a:solidFill>
                  <a:schemeClr val="accent1"/>
                </a:solidFill>
                <a:effectLst/>
                <a:uFillTx/>
                <a:latin typeface="+mn-lt"/>
                <a:ea typeface="+mn-ea"/>
                <a:cs typeface="+mn-cs"/>
                <a:sym typeface="Helvetica Neue"/>
              </a:rPr>
              <a:t>cache size</a:t>
            </a:r>
            <a:r>
              <a:rPr kumimoji="0" lang="zh-CN" altLang="en-US" sz="1400" b="0" i="0" u="none" strike="noStrike" cap="none" spc="0" normalizeH="0" baseline="0" dirty="0">
                <a:ln>
                  <a:noFill/>
                </a:ln>
                <a:solidFill>
                  <a:schemeClr val="accent1"/>
                </a:solidFill>
                <a:effectLst/>
                <a:uFillTx/>
                <a:latin typeface="+mn-lt"/>
                <a:ea typeface="+mn-ea"/>
                <a:cs typeface="+mn-cs"/>
                <a:sym typeface="Helvetica Neue"/>
              </a:rPr>
              <a:t>，</a:t>
            </a:r>
            <a:r>
              <a:rPr kumimoji="0" lang="en-US" altLang="zh-CN" sz="1400" b="0" i="0" u="none" strike="noStrike" cap="none" spc="0" normalizeH="0" baseline="0" dirty="0">
                <a:ln>
                  <a:noFill/>
                </a:ln>
                <a:solidFill>
                  <a:schemeClr val="accent1"/>
                </a:solidFill>
                <a:effectLst/>
                <a:uFillTx/>
                <a:latin typeface="+mn-lt"/>
                <a:ea typeface="+mn-ea"/>
                <a:cs typeface="+mn-cs"/>
                <a:sym typeface="Helvetica Neue"/>
              </a:rPr>
              <a:t>hit in L1,  get L1 latency.</a:t>
            </a:r>
          </a:p>
          <a:p>
            <a:pPr marL="285750" marR="0" indent="-285750" algn="l" defTabSz="2438338" rtl="0" fontAlgn="auto" latinLnBrk="0" hangingPunct="0">
              <a:lnSpc>
                <a:spcPct val="100000"/>
              </a:lnSpc>
              <a:spcBef>
                <a:spcPts val="0"/>
              </a:spcBef>
              <a:spcAft>
                <a:spcPts val="0"/>
              </a:spcAft>
              <a:buClrTx/>
              <a:buSzTx/>
              <a:buFont typeface="Arial" panose="020B0604020202020204" pitchFamily="34" charset="0"/>
              <a:buChar char="•"/>
              <a:tabLst/>
            </a:pPr>
            <a:r>
              <a:rPr lang="en-US" sz="1400" dirty="0">
                <a:solidFill>
                  <a:schemeClr val="accent1"/>
                </a:solidFill>
              </a:rPr>
              <a:t>L1D </a:t>
            </a:r>
            <a:r>
              <a:rPr kumimoji="0" lang="en-US" altLang="zh-CN" sz="1400" b="0" i="0" u="none" strike="noStrike" cap="none" spc="0" normalizeH="0" baseline="0" dirty="0">
                <a:ln>
                  <a:noFill/>
                </a:ln>
                <a:solidFill>
                  <a:schemeClr val="accent1"/>
                </a:solidFill>
                <a:effectLst/>
                <a:uFillTx/>
                <a:latin typeface="+mn-lt"/>
                <a:ea typeface="+mn-ea"/>
                <a:cs typeface="+mn-cs"/>
                <a:sym typeface="Helvetica Neue"/>
              </a:rPr>
              <a:t>cache </a:t>
            </a:r>
            <a:r>
              <a:rPr lang="en-US" sz="1400" dirty="0">
                <a:solidFill>
                  <a:schemeClr val="accent1"/>
                </a:solidFill>
              </a:rPr>
              <a:t>size &lt; buffer size &lt; L2 cache size, hit in L2 , get L2 latency</a:t>
            </a:r>
          </a:p>
          <a:p>
            <a:pPr marL="285750" marR="0" indent="-285750" algn="l" defTabSz="2438338" rtl="0" fontAlgn="auto" latinLnBrk="0" hangingPunct="0">
              <a:lnSpc>
                <a:spcPct val="100000"/>
              </a:lnSpc>
              <a:spcBef>
                <a:spcPts val="0"/>
              </a:spcBef>
              <a:spcAft>
                <a:spcPts val="0"/>
              </a:spcAft>
              <a:buClrTx/>
              <a:buSzTx/>
              <a:buFont typeface="Arial" panose="020B0604020202020204" pitchFamily="34" charset="0"/>
              <a:buChar char="•"/>
              <a:tabLst/>
            </a:pPr>
            <a:r>
              <a:rPr lang="en-US" sz="1400" dirty="0">
                <a:solidFill>
                  <a:schemeClr val="accent1"/>
                </a:solidFill>
              </a:rPr>
              <a:t>L2 </a:t>
            </a:r>
            <a:r>
              <a:rPr kumimoji="0" lang="en-US" altLang="zh-CN" sz="1400" b="0" i="0" u="none" strike="noStrike" cap="none" spc="0" normalizeH="0" baseline="0" dirty="0">
                <a:ln>
                  <a:noFill/>
                </a:ln>
                <a:solidFill>
                  <a:schemeClr val="accent1"/>
                </a:solidFill>
                <a:effectLst/>
                <a:uFillTx/>
                <a:latin typeface="+mn-lt"/>
                <a:ea typeface="+mn-ea"/>
                <a:cs typeface="+mn-cs"/>
                <a:sym typeface="Helvetica Neue"/>
              </a:rPr>
              <a:t>cache </a:t>
            </a:r>
            <a:r>
              <a:rPr lang="en-US" sz="1400" dirty="0">
                <a:solidFill>
                  <a:schemeClr val="accent1"/>
                </a:solidFill>
              </a:rPr>
              <a:t>size &lt; buffer size &lt; L3 cache size, hit in L3 , get L3 latency</a:t>
            </a:r>
          </a:p>
          <a:p>
            <a:pPr marL="285750" indent="-285750" defTabSz="2438338">
              <a:lnSpc>
                <a:spcPct val="100000"/>
              </a:lnSpc>
              <a:spcBef>
                <a:spcPts val="0"/>
              </a:spcBef>
              <a:buFont typeface="Arial" panose="020B0604020202020204" pitchFamily="34" charset="0"/>
              <a:buChar char="•"/>
            </a:pPr>
            <a:r>
              <a:rPr lang="en-US" sz="1400" dirty="0">
                <a:solidFill>
                  <a:schemeClr val="accent1"/>
                </a:solidFill>
              </a:rPr>
              <a:t>b</a:t>
            </a:r>
            <a:r>
              <a:rPr kumimoji="0" lang="en-US" sz="1400" b="0" i="0" u="none" strike="noStrike" cap="none" spc="0" normalizeH="0" baseline="0" dirty="0">
                <a:ln>
                  <a:noFill/>
                </a:ln>
                <a:solidFill>
                  <a:schemeClr val="accent1"/>
                </a:solidFill>
                <a:effectLst/>
                <a:uFillTx/>
                <a:latin typeface="+mn-lt"/>
                <a:ea typeface="+mn-ea"/>
                <a:cs typeface="+mn-cs"/>
                <a:sym typeface="Helvetica Neue"/>
              </a:rPr>
              <a:t>uffer size &gt; L3 </a:t>
            </a:r>
            <a:r>
              <a:rPr kumimoji="0" lang="en-US" altLang="zh-CN" sz="1400" b="0" i="0" u="none" strike="noStrike" cap="none" spc="0" normalizeH="0" baseline="0" dirty="0">
                <a:ln>
                  <a:noFill/>
                </a:ln>
                <a:solidFill>
                  <a:schemeClr val="accent1"/>
                </a:solidFill>
                <a:effectLst/>
                <a:uFillTx/>
                <a:latin typeface="+mn-lt"/>
                <a:ea typeface="+mn-ea"/>
                <a:cs typeface="+mn-cs"/>
                <a:sym typeface="Helvetica Neue"/>
              </a:rPr>
              <a:t>cache size</a:t>
            </a:r>
            <a:r>
              <a:rPr kumimoji="0" lang="zh-CN" altLang="en-US" sz="1400" b="0" i="0" u="none" strike="noStrike" cap="none" spc="0" normalizeH="0" baseline="0" dirty="0">
                <a:ln>
                  <a:noFill/>
                </a:ln>
                <a:solidFill>
                  <a:schemeClr val="accent1"/>
                </a:solidFill>
                <a:effectLst/>
                <a:uFillTx/>
                <a:latin typeface="+mn-lt"/>
                <a:ea typeface="+mn-ea"/>
                <a:cs typeface="+mn-cs"/>
                <a:sym typeface="Helvetica Neue"/>
              </a:rPr>
              <a:t>，</a:t>
            </a:r>
            <a:r>
              <a:rPr kumimoji="0" lang="en-US" altLang="zh-CN" sz="1400" b="0" i="0" u="none" strike="noStrike" cap="none" spc="0" normalizeH="0" baseline="0" dirty="0">
                <a:ln>
                  <a:noFill/>
                </a:ln>
                <a:solidFill>
                  <a:schemeClr val="accent1"/>
                </a:solidFill>
                <a:effectLst/>
                <a:uFillTx/>
                <a:latin typeface="+mn-lt"/>
                <a:ea typeface="+mn-ea"/>
                <a:cs typeface="+mn-cs"/>
                <a:sym typeface="Helvetica Neue"/>
              </a:rPr>
              <a:t>miss in L3,  get memory latency.</a:t>
            </a:r>
          </a:p>
          <a:p>
            <a:pPr marL="285750" marR="0" indent="-285750" algn="l" defTabSz="2438338" rtl="0" fontAlgn="auto" latinLnBrk="0" hangingPunct="0">
              <a:lnSpc>
                <a:spcPct val="100000"/>
              </a:lnSpc>
              <a:spcBef>
                <a:spcPts val="0"/>
              </a:spcBef>
              <a:spcAft>
                <a:spcPts val="0"/>
              </a:spcAft>
              <a:buClrTx/>
              <a:buSzTx/>
              <a:buFont typeface="Arial" panose="020B0604020202020204" pitchFamily="34" charset="0"/>
              <a:buChar char="•"/>
              <a:tabLst/>
            </a:pPr>
            <a:endParaRPr lang="en-US" sz="1400" dirty="0">
              <a:solidFill>
                <a:schemeClr val="accent1"/>
              </a:solidFill>
            </a:endParaRPr>
          </a:p>
          <a:p>
            <a:pPr marL="285750" marR="0" indent="-285750" algn="l" defTabSz="2438338" rtl="0" fontAlgn="auto" latinLnBrk="0" hangingPunct="0">
              <a:lnSpc>
                <a:spcPct val="100000"/>
              </a:lnSpc>
              <a:spcBef>
                <a:spcPts val="0"/>
              </a:spcBef>
              <a:spcAft>
                <a:spcPts val="0"/>
              </a:spcAft>
              <a:buClrTx/>
              <a:buSzTx/>
              <a:buFont typeface="Arial" panose="020B0604020202020204" pitchFamily="34" charset="0"/>
              <a:buChar char="•"/>
              <a:tabLst/>
            </a:pPr>
            <a:endParaRPr lang="en-US" sz="1400" dirty="0">
              <a:solidFill>
                <a:schemeClr val="accent1"/>
              </a:solidFill>
            </a:endParaRPr>
          </a:p>
        </p:txBody>
      </p:sp>
      <p:sp>
        <p:nvSpPr>
          <p:cNvPr id="168" name="Rectangle 167">
            <a:extLst>
              <a:ext uri="{FF2B5EF4-FFF2-40B4-BE49-F238E27FC236}">
                <a16:creationId xmlns:a16="http://schemas.microsoft.com/office/drawing/2014/main" id="{D9B0E422-5457-4E2D-8580-88FB8B26D29D}"/>
              </a:ext>
            </a:extLst>
          </p:cNvPr>
          <p:cNvSpPr/>
          <p:nvPr/>
        </p:nvSpPr>
        <p:spPr>
          <a:xfrm rot="10800000">
            <a:off x="414980" y="1554235"/>
            <a:ext cx="913243" cy="2386898"/>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cxnSp>
        <p:nvCxnSpPr>
          <p:cNvPr id="169" name="Straight Arrow Connector 168">
            <a:extLst>
              <a:ext uri="{FF2B5EF4-FFF2-40B4-BE49-F238E27FC236}">
                <a16:creationId xmlns:a16="http://schemas.microsoft.com/office/drawing/2014/main" id="{070E615F-B2B4-49C7-8051-9631D58EFD10}"/>
              </a:ext>
            </a:extLst>
          </p:cNvPr>
          <p:cNvCxnSpPr/>
          <p:nvPr/>
        </p:nvCxnSpPr>
        <p:spPr>
          <a:xfrm>
            <a:off x="1388997" y="2471499"/>
            <a:ext cx="363180" cy="0"/>
          </a:xfrm>
          <a:prstGeom prst="straightConnector1">
            <a:avLst/>
          </a:prstGeom>
          <a:noFill/>
          <a:ln w="19050" cap="flat">
            <a:solidFill>
              <a:schemeClr val="tx1">
                <a:lumMod val="75000"/>
              </a:schemeClr>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cxnSp>
        <p:nvCxnSpPr>
          <p:cNvPr id="170" name="Straight Arrow Connector 169">
            <a:extLst>
              <a:ext uri="{FF2B5EF4-FFF2-40B4-BE49-F238E27FC236}">
                <a16:creationId xmlns:a16="http://schemas.microsoft.com/office/drawing/2014/main" id="{A6956E39-1B68-4C91-A3E1-FB0F0E024E22}"/>
              </a:ext>
            </a:extLst>
          </p:cNvPr>
          <p:cNvCxnSpPr/>
          <p:nvPr/>
        </p:nvCxnSpPr>
        <p:spPr>
          <a:xfrm>
            <a:off x="1388997" y="1866896"/>
            <a:ext cx="363180" cy="0"/>
          </a:xfrm>
          <a:prstGeom prst="straightConnector1">
            <a:avLst/>
          </a:prstGeom>
          <a:noFill/>
          <a:ln w="19050" cap="flat">
            <a:solidFill>
              <a:schemeClr val="tx1">
                <a:lumMod val="75000"/>
              </a:schemeClr>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cxnSp>
        <p:nvCxnSpPr>
          <p:cNvPr id="171" name="Straight Arrow Connector 170">
            <a:extLst>
              <a:ext uri="{FF2B5EF4-FFF2-40B4-BE49-F238E27FC236}">
                <a16:creationId xmlns:a16="http://schemas.microsoft.com/office/drawing/2014/main" id="{2243C533-6E99-4F9A-A0CE-E1953F493080}"/>
              </a:ext>
            </a:extLst>
          </p:cNvPr>
          <p:cNvCxnSpPr/>
          <p:nvPr/>
        </p:nvCxnSpPr>
        <p:spPr>
          <a:xfrm>
            <a:off x="1388997" y="2061893"/>
            <a:ext cx="363180" cy="0"/>
          </a:xfrm>
          <a:prstGeom prst="straightConnector1">
            <a:avLst/>
          </a:prstGeom>
          <a:noFill/>
          <a:ln w="19050" cap="flat">
            <a:solidFill>
              <a:schemeClr val="tx1">
                <a:lumMod val="75000"/>
              </a:schemeClr>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cxnSp>
        <p:nvCxnSpPr>
          <p:cNvPr id="172" name="Straight Arrow Connector 171">
            <a:extLst>
              <a:ext uri="{FF2B5EF4-FFF2-40B4-BE49-F238E27FC236}">
                <a16:creationId xmlns:a16="http://schemas.microsoft.com/office/drawing/2014/main" id="{488FE791-E0DB-4297-9FFF-4FFC66780A94}"/>
              </a:ext>
            </a:extLst>
          </p:cNvPr>
          <p:cNvCxnSpPr/>
          <p:nvPr/>
        </p:nvCxnSpPr>
        <p:spPr>
          <a:xfrm>
            <a:off x="1385535" y="2264987"/>
            <a:ext cx="363180" cy="0"/>
          </a:xfrm>
          <a:prstGeom prst="straightConnector1">
            <a:avLst/>
          </a:prstGeom>
          <a:noFill/>
          <a:ln w="19050" cap="flat">
            <a:solidFill>
              <a:schemeClr val="tx1">
                <a:lumMod val="75000"/>
              </a:schemeClr>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cxnSp>
        <p:nvCxnSpPr>
          <p:cNvPr id="173" name="Straight Arrow Connector 172">
            <a:extLst>
              <a:ext uri="{FF2B5EF4-FFF2-40B4-BE49-F238E27FC236}">
                <a16:creationId xmlns:a16="http://schemas.microsoft.com/office/drawing/2014/main" id="{DB45C0A4-F54A-4F4E-A72A-235FA28C7207}"/>
              </a:ext>
            </a:extLst>
          </p:cNvPr>
          <p:cNvCxnSpPr/>
          <p:nvPr/>
        </p:nvCxnSpPr>
        <p:spPr>
          <a:xfrm>
            <a:off x="1388997" y="3338935"/>
            <a:ext cx="363180" cy="0"/>
          </a:xfrm>
          <a:prstGeom prst="straightConnector1">
            <a:avLst/>
          </a:prstGeom>
          <a:noFill/>
          <a:ln w="19050" cap="flat">
            <a:solidFill>
              <a:schemeClr val="tx1">
                <a:lumMod val="75000"/>
              </a:schemeClr>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cxnSp>
        <p:nvCxnSpPr>
          <p:cNvPr id="174" name="Straight Arrow Connector 173">
            <a:extLst>
              <a:ext uri="{FF2B5EF4-FFF2-40B4-BE49-F238E27FC236}">
                <a16:creationId xmlns:a16="http://schemas.microsoft.com/office/drawing/2014/main" id="{9DEAF03E-2F27-4EB7-8969-E764E00C5EAC}"/>
              </a:ext>
            </a:extLst>
          </p:cNvPr>
          <p:cNvCxnSpPr/>
          <p:nvPr/>
        </p:nvCxnSpPr>
        <p:spPr>
          <a:xfrm>
            <a:off x="1385535" y="2671626"/>
            <a:ext cx="363180" cy="0"/>
          </a:xfrm>
          <a:prstGeom prst="straightConnector1">
            <a:avLst/>
          </a:prstGeom>
          <a:noFill/>
          <a:ln w="19050" cap="flat">
            <a:solidFill>
              <a:schemeClr val="tx1">
                <a:lumMod val="75000"/>
              </a:schemeClr>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cxnSp>
        <p:nvCxnSpPr>
          <p:cNvPr id="175" name="Straight Arrow Connector 174">
            <a:extLst>
              <a:ext uri="{FF2B5EF4-FFF2-40B4-BE49-F238E27FC236}">
                <a16:creationId xmlns:a16="http://schemas.microsoft.com/office/drawing/2014/main" id="{48B41845-A6F6-4501-AE0A-AFEE787649CB}"/>
              </a:ext>
            </a:extLst>
          </p:cNvPr>
          <p:cNvCxnSpPr/>
          <p:nvPr/>
        </p:nvCxnSpPr>
        <p:spPr>
          <a:xfrm>
            <a:off x="1388997" y="2899887"/>
            <a:ext cx="363180" cy="0"/>
          </a:xfrm>
          <a:prstGeom prst="straightConnector1">
            <a:avLst/>
          </a:prstGeom>
          <a:noFill/>
          <a:ln w="19050" cap="flat">
            <a:solidFill>
              <a:schemeClr val="tx1">
                <a:lumMod val="75000"/>
              </a:schemeClr>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cxnSp>
        <p:nvCxnSpPr>
          <p:cNvPr id="176" name="Straight Arrow Connector 175">
            <a:extLst>
              <a:ext uri="{FF2B5EF4-FFF2-40B4-BE49-F238E27FC236}">
                <a16:creationId xmlns:a16="http://schemas.microsoft.com/office/drawing/2014/main" id="{431C6FAF-F786-4C13-8130-E64425E8D98D}"/>
              </a:ext>
            </a:extLst>
          </p:cNvPr>
          <p:cNvCxnSpPr/>
          <p:nvPr/>
        </p:nvCxnSpPr>
        <p:spPr>
          <a:xfrm>
            <a:off x="1388997" y="3126156"/>
            <a:ext cx="363180" cy="0"/>
          </a:xfrm>
          <a:prstGeom prst="straightConnector1">
            <a:avLst/>
          </a:prstGeom>
          <a:noFill/>
          <a:ln w="19050" cap="flat">
            <a:solidFill>
              <a:schemeClr val="tx1">
                <a:lumMod val="75000"/>
              </a:schemeClr>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sp>
        <p:nvSpPr>
          <p:cNvPr id="179" name="Rectangle 178">
            <a:extLst>
              <a:ext uri="{FF2B5EF4-FFF2-40B4-BE49-F238E27FC236}">
                <a16:creationId xmlns:a16="http://schemas.microsoft.com/office/drawing/2014/main" id="{73B8D0BB-847C-449D-BE90-0D8C14CB289A}"/>
              </a:ext>
            </a:extLst>
          </p:cNvPr>
          <p:cNvSpPr/>
          <p:nvPr/>
        </p:nvSpPr>
        <p:spPr>
          <a:xfrm>
            <a:off x="589659" y="2174021"/>
            <a:ext cx="697891" cy="225703"/>
          </a:xfrm>
          <a:prstGeom prst="rect">
            <a:avLst/>
          </a:prstGeom>
          <a:solidFill>
            <a:schemeClr val="accent4"/>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 buffer</a:t>
            </a:r>
          </a:p>
        </p:txBody>
      </p:sp>
      <p:pic>
        <p:nvPicPr>
          <p:cNvPr id="47" name="Picture 46">
            <a:extLst>
              <a:ext uri="{FF2B5EF4-FFF2-40B4-BE49-F238E27FC236}">
                <a16:creationId xmlns:a16="http://schemas.microsoft.com/office/drawing/2014/main" id="{5CA04348-1341-4EC1-9511-34A67CD1C199}"/>
              </a:ext>
            </a:extLst>
          </p:cNvPr>
          <p:cNvPicPr>
            <a:picLocks noChangeAspect="1"/>
          </p:cNvPicPr>
          <p:nvPr/>
        </p:nvPicPr>
        <p:blipFill>
          <a:blip r:embed="rId2"/>
          <a:stretch>
            <a:fillRect/>
          </a:stretch>
        </p:blipFill>
        <p:spPr>
          <a:xfrm>
            <a:off x="1866692" y="1583502"/>
            <a:ext cx="216911" cy="184776"/>
          </a:xfrm>
          <a:prstGeom prst="rect">
            <a:avLst/>
          </a:prstGeom>
        </p:spPr>
      </p:pic>
      <p:pic>
        <p:nvPicPr>
          <p:cNvPr id="51" name="Picture 50">
            <a:extLst>
              <a:ext uri="{FF2B5EF4-FFF2-40B4-BE49-F238E27FC236}">
                <a16:creationId xmlns:a16="http://schemas.microsoft.com/office/drawing/2014/main" id="{0C715925-C017-482E-8F5E-3E207430C2F3}"/>
              </a:ext>
            </a:extLst>
          </p:cNvPr>
          <p:cNvPicPr>
            <a:picLocks noChangeAspect="1"/>
          </p:cNvPicPr>
          <p:nvPr/>
        </p:nvPicPr>
        <p:blipFill>
          <a:blip r:embed="rId3"/>
          <a:stretch>
            <a:fillRect/>
          </a:stretch>
        </p:blipFill>
        <p:spPr>
          <a:xfrm>
            <a:off x="1853822" y="1572393"/>
            <a:ext cx="240031" cy="209736"/>
          </a:xfrm>
          <a:prstGeom prst="rect">
            <a:avLst/>
          </a:prstGeom>
        </p:spPr>
      </p:pic>
      <p:pic>
        <p:nvPicPr>
          <p:cNvPr id="3" name="Picture 2">
            <a:extLst>
              <a:ext uri="{FF2B5EF4-FFF2-40B4-BE49-F238E27FC236}">
                <a16:creationId xmlns:a16="http://schemas.microsoft.com/office/drawing/2014/main" id="{52AA1414-BCE4-4790-9F18-7048ECB9B95C}"/>
              </a:ext>
            </a:extLst>
          </p:cNvPr>
          <p:cNvPicPr>
            <a:picLocks noChangeAspect="1"/>
          </p:cNvPicPr>
          <p:nvPr/>
        </p:nvPicPr>
        <p:blipFill>
          <a:blip r:embed="rId4"/>
          <a:stretch>
            <a:fillRect/>
          </a:stretch>
        </p:blipFill>
        <p:spPr>
          <a:xfrm>
            <a:off x="1774915" y="1542595"/>
            <a:ext cx="2777151" cy="2386898"/>
          </a:xfrm>
          <a:prstGeom prst="rect">
            <a:avLst/>
          </a:prstGeom>
        </p:spPr>
      </p:pic>
      <p:pic>
        <p:nvPicPr>
          <p:cNvPr id="72" name="Picture 71">
            <a:extLst>
              <a:ext uri="{FF2B5EF4-FFF2-40B4-BE49-F238E27FC236}">
                <a16:creationId xmlns:a16="http://schemas.microsoft.com/office/drawing/2014/main" id="{F03470CB-2675-45CA-8314-B119B5D12150}"/>
              </a:ext>
            </a:extLst>
          </p:cNvPr>
          <p:cNvPicPr>
            <a:picLocks noChangeAspect="1"/>
          </p:cNvPicPr>
          <p:nvPr/>
        </p:nvPicPr>
        <p:blipFill>
          <a:blip r:embed="rId5"/>
          <a:stretch>
            <a:fillRect/>
          </a:stretch>
        </p:blipFill>
        <p:spPr>
          <a:xfrm>
            <a:off x="2025575" y="1550720"/>
            <a:ext cx="336273" cy="266529"/>
          </a:xfrm>
          <a:prstGeom prst="rect">
            <a:avLst/>
          </a:prstGeom>
        </p:spPr>
      </p:pic>
      <p:sp>
        <p:nvSpPr>
          <p:cNvPr id="74" name="Rectangle 73">
            <a:extLst>
              <a:ext uri="{FF2B5EF4-FFF2-40B4-BE49-F238E27FC236}">
                <a16:creationId xmlns:a16="http://schemas.microsoft.com/office/drawing/2014/main" id="{CF723A12-986E-4125-94F1-C6A41282099D}"/>
              </a:ext>
            </a:extLst>
          </p:cNvPr>
          <p:cNvSpPr/>
          <p:nvPr/>
        </p:nvSpPr>
        <p:spPr>
          <a:xfrm rot="10800000">
            <a:off x="1799482" y="1542594"/>
            <a:ext cx="175647" cy="2386899"/>
          </a:xfrm>
          <a:prstGeom prst="rect">
            <a:avLst/>
          </a:prstGeom>
          <a:solidFill>
            <a:schemeClr val="tx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75" name="TextBox 74">
            <a:extLst>
              <a:ext uri="{FF2B5EF4-FFF2-40B4-BE49-F238E27FC236}">
                <a16:creationId xmlns:a16="http://schemas.microsoft.com/office/drawing/2014/main" id="{93AE423E-4DA4-47A2-8A06-5EC929842897}"/>
              </a:ext>
            </a:extLst>
          </p:cNvPr>
          <p:cNvSpPr txBox="1"/>
          <p:nvPr/>
        </p:nvSpPr>
        <p:spPr>
          <a:xfrm flipH="1">
            <a:off x="1805189" y="2954667"/>
            <a:ext cx="184666" cy="706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eaVert"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200" b="1" i="0" u="none" strike="noStrike" cap="none" spc="0" normalizeH="0" baseline="0" dirty="0">
                <a:ln>
                  <a:noFill/>
                </a:ln>
                <a:solidFill>
                  <a:schemeClr val="tx2"/>
                </a:solidFill>
                <a:effectLst/>
                <a:uFillTx/>
                <a:latin typeface="+mn-lt"/>
                <a:ea typeface="+mn-ea"/>
                <a:cs typeface="+mn-cs"/>
                <a:sym typeface="Helvetica Neue"/>
              </a:rPr>
              <a:t>LLC</a:t>
            </a:r>
          </a:p>
        </p:txBody>
      </p:sp>
      <p:cxnSp>
        <p:nvCxnSpPr>
          <p:cNvPr id="57" name="Connector: Curved 56">
            <a:extLst>
              <a:ext uri="{FF2B5EF4-FFF2-40B4-BE49-F238E27FC236}">
                <a16:creationId xmlns:a16="http://schemas.microsoft.com/office/drawing/2014/main" id="{54494C85-106F-4E06-8042-61CAB88B8CAF}"/>
              </a:ext>
            </a:extLst>
          </p:cNvPr>
          <p:cNvCxnSpPr>
            <a:cxnSpLocks/>
          </p:cNvCxnSpPr>
          <p:nvPr/>
        </p:nvCxnSpPr>
        <p:spPr>
          <a:xfrm rot="1620000">
            <a:off x="2709363" y="2991164"/>
            <a:ext cx="68966" cy="63115"/>
          </a:xfrm>
          <a:prstGeom prst="curvedConnector3">
            <a:avLst>
              <a:gd name="adj1" fmla="val -2206861"/>
            </a:avLst>
          </a:prstGeom>
          <a:noFill/>
          <a:ln w="25400" cap="flat">
            <a:solidFill>
              <a:schemeClr val="accent4"/>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151752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13737-A253-4F1C-AC32-916682A5393B}"/>
              </a:ext>
            </a:extLst>
          </p:cNvPr>
          <p:cNvSpPr>
            <a:spLocks noGrp="1"/>
          </p:cNvSpPr>
          <p:nvPr>
            <p:ph type="title"/>
          </p:nvPr>
        </p:nvSpPr>
        <p:spPr>
          <a:xfrm>
            <a:off x="356107" y="261255"/>
            <a:ext cx="10972800" cy="406204"/>
          </a:xfrm>
        </p:spPr>
        <p:txBody>
          <a:bodyPr lIns="0" tIns="0" rIns="0" bIns="0" anchor="t">
            <a:noAutofit/>
          </a:bodyPr>
          <a:lstStyle/>
          <a:p>
            <a:r>
              <a:rPr lang="en-US" sz="2400" dirty="0"/>
              <a:t>KPI D</a:t>
            </a:r>
            <a:r>
              <a:rPr lang="en-US" altLang="zh-CN" sz="2400" dirty="0"/>
              <a:t>efinition</a:t>
            </a:r>
            <a:endParaRPr lang="en-US" sz="1800" dirty="0"/>
          </a:p>
        </p:txBody>
      </p:sp>
      <p:sp>
        <p:nvSpPr>
          <p:cNvPr id="4" name="Slide Number Placeholder 4">
            <a:extLst>
              <a:ext uri="{FF2B5EF4-FFF2-40B4-BE49-F238E27FC236}">
                <a16:creationId xmlns:a16="http://schemas.microsoft.com/office/drawing/2014/main" id="{C6DB0519-ECF1-42B1-9FC1-C72D389E2988}"/>
              </a:ext>
            </a:extLst>
          </p:cNvPr>
          <p:cNvSpPr txBox="1">
            <a:spLocks/>
          </p:cNvSpPr>
          <p:nvPr/>
        </p:nvSpPr>
        <p:spPr>
          <a:xfrm>
            <a:off x="11712486" y="6451194"/>
            <a:ext cx="714540" cy="324180"/>
          </a:xfrm>
          <a:prstGeom prst="rect">
            <a:avLst/>
          </a:prstGeom>
        </p:spPr>
        <p:txBody>
          <a:bodyPr lIns="91440" tIns="45720" rIns="91440" bIns="45720" anchor="t"/>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9pPr>
          </a:lstStyle>
          <a:p>
            <a:pPr marL="0" marR="0" lvl="0" indent="0" algn="l" defTabSz="1219169" rtl="0" eaLnBrk="1" fontAlgn="auto" latinLnBrk="0" hangingPunct="0">
              <a:lnSpc>
                <a:spcPct val="90000"/>
              </a:lnSpc>
              <a:spcBef>
                <a:spcPts val="2250"/>
              </a:spcBef>
              <a:spcAft>
                <a:spcPts val="0"/>
              </a:spcAft>
              <a:buClrTx/>
              <a:buSzTx/>
              <a:buFontTx/>
              <a:buNone/>
              <a:tabLst/>
              <a:defRPr/>
            </a:pPr>
            <a:fld id="{EE2556C5-CE8C-6547-B838-EA80C61A4AF7}" type="slidenum">
              <a:rPr kumimoji="0" lang="en-US" sz="1400" b="0" i="0" u="none" strike="noStrike" kern="0" cap="none" spc="0" normalizeH="0" baseline="0" noProof="0" dirty="0" smtClean="0">
                <a:ln>
                  <a:noFill/>
                </a:ln>
                <a:solidFill>
                  <a:srgbClr val="000000"/>
                </a:solidFill>
                <a:effectLst/>
                <a:uLnTx/>
                <a:uFillTx/>
                <a:latin typeface="Intel Clear"/>
                <a:cs typeface="Intel Clear"/>
                <a:sym typeface="Helvetica Neue"/>
              </a:rPr>
              <a:pPr marL="0" marR="0" lvl="0" indent="0" algn="l" defTabSz="1219169" rtl="0" eaLnBrk="1" fontAlgn="auto" latinLnBrk="0" hangingPunct="0">
                <a:lnSpc>
                  <a:spcPct val="90000"/>
                </a:lnSpc>
                <a:spcBef>
                  <a:spcPts val="2250"/>
                </a:spcBef>
                <a:spcAft>
                  <a:spcPts val="0"/>
                </a:spcAft>
                <a:buClrTx/>
                <a:buSzTx/>
                <a:buFontTx/>
                <a:buNone/>
                <a:tabLst/>
                <a:defRPr/>
              </a:pPr>
              <a:t>7</a:t>
            </a:fld>
            <a:endParaRPr kumimoji="0" lang="en-US" sz="1400" b="0" i="0" u="none" strike="noStrike" kern="0" cap="none" spc="0" normalizeH="0" baseline="0" noProof="0">
              <a:ln>
                <a:noFill/>
              </a:ln>
              <a:solidFill>
                <a:srgbClr val="000000"/>
              </a:solidFill>
              <a:effectLst/>
              <a:uLnTx/>
              <a:uFillTx/>
              <a:latin typeface="Intel Clear"/>
              <a:cs typeface="Intel Clear"/>
              <a:sym typeface="Helvetica Neue"/>
            </a:endParaRPr>
          </a:p>
        </p:txBody>
      </p:sp>
      <p:sp>
        <p:nvSpPr>
          <p:cNvPr id="158" name="Rectangle 157">
            <a:extLst>
              <a:ext uri="{FF2B5EF4-FFF2-40B4-BE49-F238E27FC236}">
                <a16:creationId xmlns:a16="http://schemas.microsoft.com/office/drawing/2014/main" id="{4C094F3C-36EB-4A62-8502-2887441EB863}"/>
              </a:ext>
            </a:extLst>
          </p:cNvPr>
          <p:cNvSpPr/>
          <p:nvPr/>
        </p:nvSpPr>
        <p:spPr>
          <a:xfrm>
            <a:off x="4868247" y="966279"/>
            <a:ext cx="3471683" cy="533479"/>
          </a:xfrm>
          <a:prstGeom prst="rect">
            <a:avLst/>
          </a:prstGeom>
          <a:solidFill>
            <a:srgbClr val="00B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FFFFFF"/>
                </a:solidFill>
                <a:effectLst/>
                <a:uFillTx/>
                <a:ea typeface="Helvetica Neue Medium"/>
                <a:cs typeface="Helvetica Neue Medium"/>
                <a:sym typeface="Helvetica Neue Medium"/>
              </a:rPr>
              <a:t>Initialize Read</a:t>
            </a:r>
          </a:p>
          <a:p>
            <a:pPr marL="0" marR="0" indent="0" algn="ctr" defTabSz="8255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FFFFFF"/>
                </a:solidFill>
                <a:effectLst/>
                <a:uFillTx/>
                <a:ea typeface="Helvetica Neue Medium"/>
                <a:cs typeface="Helvetica Neue Medium"/>
                <a:sym typeface="Helvetica Neue Medium"/>
              </a:rPr>
              <a:t>memory buffer</a:t>
            </a:r>
          </a:p>
        </p:txBody>
      </p:sp>
      <p:sp>
        <p:nvSpPr>
          <p:cNvPr id="159" name="Rectangle 158">
            <a:extLst>
              <a:ext uri="{FF2B5EF4-FFF2-40B4-BE49-F238E27FC236}">
                <a16:creationId xmlns:a16="http://schemas.microsoft.com/office/drawing/2014/main" id="{4AF88999-42E3-4D9E-BDAC-22A2EAF8F135}"/>
              </a:ext>
            </a:extLst>
          </p:cNvPr>
          <p:cNvSpPr/>
          <p:nvPr/>
        </p:nvSpPr>
        <p:spPr>
          <a:xfrm>
            <a:off x="4868247" y="1615985"/>
            <a:ext cx="3459545" cy="748923"/>
          </a:xfrm>
          <a:prstGeom prst="rect">
            <a:avLst/>
          </a:prstGeom>
          <a:solidFill>
            <a:srgbClr val="00B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1400" dirty="0">
                <a:solidFill>
                  <a:srgbClr val="FFFFFF"/>
                </a:solidFill>
                <a:ea typeface="Helvetica Neue Medium"/>
                <a:cs typeface="Helvetica Neue Medium"/>
                <a:sym typeface="Helvetica Neue Medium"/>
              </a:rPr>
              <a:t>    C</a:t>
            </a:r>
            <a:r>
              <a:rPr kumimoji="0" lang="en-US" sz="1400" b="0" i="0" u="none" strike="noStrike" cap="none" spc="0" normalizeH="0" baseline="0" dirty="0">
                <a:ln>
                  <a:noFill/>
                </a:ln>
                <a:solidFill>
                  <a:srgbClr val="FFFFFF"/>
                </a:solidFill>
                <a:effectLst/>
                <a:uFillTx/>
                <a:ea typeface="Helvetica Neue Medium"/>
                <a:cs typeface="Helvetica Neue Medium"/>
                <a:sym typeface="Helvetica Neue Medium"/>
              </a:rPr>
              <a:t>reate </a:t>
            </a:r>
            <a:r>
              <a:rPr lang="en-US" sz="1400" dirty="0">
                <a:solidFill>
                  <a:srgbClr val="FFFFFF"/>
                </a:solidFill>
                <a:ea typeface="Helvetica Neue Medium"/>
                <a:cs typeface="Helvetica Neue Medium"/>
                <a:sym typeface="Helvetica Neue Medium"/>
              </a:rPr>
              <a:t>b</a:t>
            </a:r>
            <a:r>
              <a:rPr kumimoji="0" lang="en-US" sz="1400" b="0" i="0" u="none" strike="noStrike" cap="none" spc="0" normalizeH="0" baseline="0" dirty="0">
                <a:ln>
                  <a:noFill/>
                </a:ln>
                <a:solidFill>
                  <a:srgbClr val="FFFFFF"/>
                </a:solidFill>
                <a:effectLst/>
                <a:uFillTx/>
                <a:ea typeface="Helvetica Neue Medium"/>
                <a:cs typeface="Helvetica Neue Medium"/>
                <a:sym typeface="Helvetica Neue Medium"/>
              </a:rPr>
              <a:t>andwidth </a:t>
            </a:r>
            <a:r>
              <a:rPr kumimoji="0" lang="en-US" altLang="zh-CN" sz="1400" b="0" i="0" u="none" strike="noStrike" cap="none" spc="0" normalizeH="0" baseline="0" dirty="0">
                <a:ln>
                  <a:noFill/>
                </a:ln>
                <a:solidFill>
                  <a:srgbClr val="FFFFFF"/>
                </a:solidFill>
                <a:effectLst/>
                <a:uFillTx/>
                <a:ea typeface="Helvetica Neue Medium"/>
                <a:cs typeface="Helvetica Neue Medium"/>
                <a:sym typeface="Helvetica Neue Medium"/>
              </a:rPr>
              <a:t>thread:</a:t>
            </a:r>
          </a:p>
          <a:p>
            <a:pPr algn="ctr" defTabSz="825500">
              <a:lnSpc>
                <a:spcPct val="100000"/>
              </a:lnSpc>
              <a:spcBef>
                <a:spcPts val="0"/>
              </a:spcBef>
            </a:pPr>
            <a:r>
              <a:rPr lang="en-US" altLang="zh-CN" sz="1400" dirty="0">
                <a:solidFill>
                  <a:srgbClr val="FFFFFF"/>
                </a:solidFill>
                <a:ea typeface="Helvetica Neue Medium"/>
                <a:cs typeface="Helvetica Neue Medium"/>
                <a:sym typeface="Helvetica Neue Medium"/>
              </a:rPr>
              <a:t> </a:t>
            </a:r>
            <a:r>
              <a:rPr lang="en-US" altLang="zh-CN" sz="1400" b="1" dirty="0">
                <a:solidFill>
                  <a:srgbClr val="FFFFFF"/>
                </a:solidFill>
                <a:latin typeface="+mj-lt"/>
                <a:sym typeface="Helvetica Neue Medium"/>
              </a:rPr>
              <a:t>issued  to load</a:t>
            </a:r>
            <a:r>
              <a:rPr kumimoji="0" lang="en-US" altLang="zh-CN" sz="1400" b="0" i="0" u="none" strike="noStrike" cap="none" spc="0" normalizeH="0" baseline="0" dirty="0">
                <a:ln>
                  <a:noFill/>
                </a:ln>
                <a:solidFill>
                  <a:srgbClr val="FFFFFF"/>
                </a:solidFill>
                <a:effectLst/>
                <a:uFillTx/>
                <a:ea typeface="Helvetica Neue Medium"/>
                <a:cs typeface="Helvetica Neue Medium"/>
                <a:sym typeface="Helvetica Neue Medium"/>
              </a:rPr>
              <a:t> data </a:t>
            </a:r>
          </a:p>
          <a:p>
            <a:pPr algn="ctr" defTabSz="825500">
              <a:lnSpc>
                <a:spcPct val="100000"/>
              </a:lnSpc>
              <a:spcBef>
                <a:spcPts val="0"/>
              </a:spcBef>
            </a:pPr>
            <a:r>
              <a:rPr kumimoji="0" lang="en-US" altLang="zh-CN" sz="1400" b="0" i="0" u="none" strike="noStrike" cap="none" spc="0" normalizeH="0" baseline="0" dirty="0">
                <a:ln>
                  <a:noFill/>
                </a:ln>
                <a:solidFill>
                  <a:srgbClr val="FFFFFF"/>
                </a:solidFill>
                <a:effectLst/>
                <a:uFillTx/>
                <a:ea typeface="Helvetica Neue Medium"/>
                <a:cs typeface="Helvetica Neue Medium"/>
                <a:sym typeface="Helvetica Neue Medium"/>
              </a:rPr>
              <a:t>from Read buffer</a:t>
            </a:r>
            <a:endParaRPr kumimoji="0" lang="en-US" sz="1400" b="0" i="0" u="none" strike="noStrike" cap="none" spc="0" normalizeH="0" baseline="0" dirty="0">
              <a:ln>
                <a:noFill/>
              </a:ln>
              <a:solidFill>
                <a:srgbClr val="FFFFFF"/>
              </a:solidFill>
              <a:effectLst/>
              <a:uFillTx/>
              <a:ea typeface="Helvetica Neue Medium"/>
              <a:cs typeface="Helvetica Neue Medium"/>
              <a:sym typeface="Helvetica Neue Medium"/>
            </a:endParaRPr>
          </a:p>
        </p:txBody>
      </p:sp>
      <p:cxnSp>
        <p:nvCxnSpPr>
          <p:cNvPr id="160" name="Connector: Elbow 159">
            <a:extLst>
              <a:ext uri="{FF2B5EF4-FFF2-40B4-BE49-F238E27FC236}">
                <a16:creationId xmlns:a16="http://schemas.microsoft.com/office/drawing/2014/main" id="{82048656-10AA-4A0E-92CC-AB57ABAF05E2}"/>
              </a:ext>
            </a:extLst>
          </p:cNvPr>
          <p:cNvCxnSpPr>
            <a:cxnSpLocks/>
            <a:stCxn id="159" idx="2"/>
            <a:endCxn id="159" idx="3"/>
          </p:cNvCxnSpPr>
          <p:nvPr/>
        </p:nvCxnSpPr>
        <p:spPr>
          <a:xfrm rot="5400000" flipH="1" flipV="1">
            <a:off x="7275675" y="1312792"/>
            <a:ext cx="374461" cy="1729772"/>
          </a:xfrm>
          <a:prstGeom prst="bentConnector4">
            <a:avLst>
              <a:gd name="adj1" fmla="val -61048"/>
              <a:gd name="adj2" fmla="val 113216"/>
            </a:avLst>
          </a:prstGeom>
          <a:noFill/>
          <a:ln w="25400" cap="flat">
            <a:solidFill>
              <a:schemeClr val="accent2"/>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61" name="TextBox 160">
            <a:extLst>
              <a:ext uri="{FF2B5EF4-FFF2-40B4-BE49-F238E27FC236}">
                <a16:creationId xmlns:a16="http://schemas.microsoft.com/office/drawing/2014/main" id="{87C9AF41-C83C-44B8-BC98-B02FC86486EA}"/>
              </a:ext>
            </a:extLst>
          </p:cNvPr>
          <p:cNvSpPr txBox="1"/>
          <p:nvPr/>
        </p:nvSpPr>
        <p:spPr>
          <a:xfrm>
            <a:off x="8676022" y="1705503"/>
            <a:ext cx="2732063"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defTabSz="2438338">
              <a:lnSpc>
                <a:spcPct val="100000"/>
              </a:lnSpc>
              <a:spcBef>
                <a:spcPts val="0"/>
              </a:spcBef>
            </a:pPr>
            <a:r>
              <a:rPr kumimoji="0" lang="en-US" sz="1400" b="0" i="0" u="none" strike="noStrike" cap="none" spc="0" normalizeH="0" baseline="0" dirty="0">
                <a:ln>
                  <a:noFill/>
                </a:ln>
                <a:solidFill>
                  <a:schemeClr val="accent1"/>
                </a:solidFill>
                <a:effectLst/>
                <a:uFillTx/>
                <a:latin typeface="+mn-lt"/>
                <a:ea typeface="+mn-ea"/>
                <a:cs typeface="+mn-cs"/>
                <a:sym typeface="Helvetica Neue"/>
              </a:rPr>
              <a:t>1. Repeat  loading data during      specifi</a:t>
            </a:r>
            <a:r>
              <a:rPr lang="en-US" sz="1400" dirty="0">
                <a:solidFill>
                  <a:schemeClr val="accent1"/>
                </a:solidFill>
              </a:rPr>
              <a:t>c time T</a:t>
            </a:r>
            <a:endParaRPr kumimoji="0" lang="en-US" sz="1400" b="0" i="0" u="none" strike="noStrike" cap="none" spc="0" normalizeH="0" baseline="0" dirty="0">
              <a:ln>
                <a:noFill/>
              </a:ln>
              <a:solidFill>
                <a:schemeClr val="accent1"/>
              </a:solidFill>
              <a:effectLst/>
              <a:uFillTx/>
              <a:latin typeface="+mn-lt"/>
              <a:ea typeface="+mn-ea"/>
              <a:cs typeface="+mn-cs"/>
              <a:sym typeface="Helvetica Neue"/>
            </a:endParaRPr>
          </a:p>
          <a:p>
            <a:pPr marL="0" marR="0" indent="0" algn="l" defTabSz="2438338"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accent1"/>
                </a:solidFill>
                <a:effectLst/>
                <a:uFillTx/>
                <a:latin typeface="+mn-lt"/>
                <a:ea typeface="+mn-ea"/>
                <a:cs typeface="+mn-cs"/>
                <a:sym typeface="Helvetica Neue"/>
              </a:rPr>
              <a:t>2. count</a:t>
            </a:r>
            <a:r>
              <a:rPr lang="en-US" sz="1400" dirty="0">
                <a:solidFill>
                  <a:schemeClr val="accent1"/>
                </a:solidFill>
              </a:rPr>
              <a:t> the repeat times N</a:t>
            </a:r>
            <a:endParaRPr kumimoji="0" lang="en-US" sz="1400" b="0" i="0" u="none" strike="noStrike" cap="none" spc="0" normalizeH="0" baseline="0" dirty="0">
              <a:ln>
                <a:noFill/>
              </a:ln>
              <a:solidFill>
                <a:schemeClr val="accent1"/>
              </a:solidFill>
              <a:effectLst/>
              <a:uFillTx/>
              <a:latin typeface="+mn-lt"/>
              <a:ea typeface="+mn-ea"/>
              <a:cs typeface="+mn-cs"/>
              <a:sym typeface="Helvetica Neue"/>
            </a:endParaRPr>
          </a:p>
        </p:txBody>
      </p:sp>
      <p:sp>
        <p:nvSpPr>
          <p:cNvPr id="162" name="TextBox 161">
            <a:extLst>
              <a:ext uri="{FF2B5EF4-FFF2-40B4-BE49-F238E27FC236}">
                <a16:creationId xmlns:a16="http://schemas.microsoft.com/office/drawing/2014/main" id="{DF9B7333-2938-4825-BC6E-CEA3B98DA9E6}"/>
              </a:ext>
            </a:extLst>
          </p:cNvPr>
          <p:cNvSpPr txBox="1"/>
          <p:nvPr/>
        </p:nvSpPr>
        <p:spPr>
          <a:xfrm>
            <a:off x="5041134" y="2906621"/>
            <a:ext cx="6366951"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lang="en-US" altLang="zh-CN" sz="1600" dirty="0">
                <a:solidFill>
                  <a:schemeClr val="accent1"/>
                </a:solidFill>
              </a:rPr>
              <a:t>Read bandwidth</a:t>
            </a:r>
            <a:r>
              <a:rPr lang="en-US" sz="1600" dirty="0">
                <a:solidFill>
                  <a:schemeClr val="accent1"/>
                </a:solidFill>
              </a:rPr>
              <a:t> = (</a:t>
            </a:r>
            <a:r>
              <a:rPr lang="en-US" sz="1600" dirty="0" err="1">
                <a:solidFill>
                  <a:schemeClr val="accent1"/>
                </a:solidFill>
              </a:rPr>
              <a:t>Read_</a:t>
            </a:r>
            <a:r>
              <a:rPr lang="en-US" altLang="zh-CN" sz="1600" dirty="0" err="1">
                <a:solidFill>
                  <a:schemeClr val="accent1"/>
                </a:solidFill>
              </a:rPr>
              <a:t>buffer_size</a:t>
            </a:r>
            <a:r>
              <a:rPr lang="en-US" altLang="zh-CN" sz="1600" dirty="0">
                <a:solidFill>
                  <a:schemeClr val="accent1"/>
                </a:solidFill>
              </a:rPr>
              <a:t> * N) </a:t>
            </a:r>
            <a:r>
              <a:rPr lang="en-US" sz="1600" dirty="0">
                <a:solidFill>
                  <a:schemeClr val="accent1"/>
                </a:solidFill>
              </a:rPr>
              <a:t>/ </a:t>
            </a:r>
            <a:r>
              <a:rPr lang="en-US" altLang="zh-CN" sz="1600" dirty="0">
                <a:solidFill>
                  <a:schemeClr val="accent1"/>
                </a:solidFill>
              </a:rPr>
              <a:t>T</a:t>
            </a:r>
            <a:endParaRPr lang="en-US" sz="1600" dirty="0">
              <a:solidFill>
                <a:schemeClr val="accent1"/>
              </a:solidFill>
            </a:endParaRPr>
          </a:p>
        </p:txBody>
      </p:sp>
      <p:cxnSp>
        <p:nvCxnSpPr>
          <p:cNvPr id="165" name="Straight Arrow Connector 164">
            <a:extLst>
              <a:ext uri="{FF2B5EF4-FFF2-40B4-BE49-F238E27FC236}">
                <a16:creationId xmlns:a16="http://schemas.microsoft.com/office/drawing/2014/main" id="{501C1356-7464-488D-B21B-0A078A03F9FC}"/>
              </a:ext>
            </a:extLst>
          </p:cNvPr>
          <p:cNvCxnSpPr>
            <a:cxnSpLocks/>
            <a:stCxn id="158" idx="2"/>
            <a:endCxn id="159" idx="0"/>
          </p:cNvCxnSpPr>
          <p:nvPr/>
        </p:nvCxnSpPr>
        <p:spPr>
          <a:xfrm flipH="1">
            <a:off x="6598020" y="1499758"/>
            <a:ext cx="6069" cy="116227"/>
          </a:xfrm>
          <a:prstGeom prst="straightConnector1">
            <a:avLst/>
          </a:prstGeom>
          <a:noFill/>
          <a:ln w="25400" cap="flat">
            <a:solidFill>
              <a:schemeClr val="accent2"/>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58" name="TextBox 57">
            <a:extLst>
              <a:ext uri="{FF2B5EF4-FFF2-40B4-BE49-F238E27FC236}">
                <a16:creationId xmlns:a16="http://schemas.microsoft.com/office/drawing/2014/main" id="{C5F8ED22-773F-45D2-8A93-0C55AADDEDA5}"/>
              </a:ext>
            </a:extLst>
          </p:cNvPr>
          <p:cNvSpPr txBox="1"/>
          <p:nvPr/>
        </p:nvSpPr>
        <p:spPr>
          <a:xfrm>
            <a:off x="477439" y="888668"/>
            <a:ext cx="6215062" cy="3704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342900" indent="-342900">
              <a:buFont typeface="Wingdings" panose="05000000000000000000" pitchFamily="2" charset="2"/>
              <a:buChar char="§"/>
            </a:pPr>
            <a:r>
              <a:rPr lang="en-US" sz="2000" dirty="0">
                <a:solidFill>
                  <a:schemeClr val="accent1"/>
                </a:solidFill>
              </a:rPr>
              <a:t>Bandwidth</a:t>
            </a:r>
          </a:p>
        </p:txBody>
      </p:sp>
      <p:sp>
        <p:nvSpPr>
          <p:cNvPr id="62" name="TextBox 61">
            <a:extLst>
              <a:ext uri="{FF2B5EF4-FFF2-40B4-BE49-F238E27FC236}">
                <a16:creationId xmlns:a16="http://schemas.microsoft.com/office/drawing/2014/main" id="{5FBBBF8F-B4DF-40EB-95B4-7BB06A9168AD}"/>
              </a:ext>
            </a:extLst>
          </p:cNvPr>
          <p:cNvSpPr txBox="1"/>
          <p:nvPr/>
        </p:nvSpPr>
        <p:spPr>
          <a:xfrm>
            <a:off x="4726405" y="3358926"/>
            <a:ext cx="6366950" cy="24006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285750" marR="0" indent="-285750" algn="l" defTabSz="2438338" rtl="0" fontAlgn="auto" latinLnBrk="0" hangingPunct="0">
              <a:lnSpc>
                <a:spcPct val="100000"/>
              </a:lnSpc>
              <a:spcBef>
                <a:spcPts val="0"/>
              </a:spcBef>
              <a:spcAft>
                <a:spcPts val="0"/>
              </a:spcAft>
              <a:buClrTx/>
              <a:buSzTx/>
              <a:buFont typeface="Arial" panose="020B0604020202020204" pitchFamily="34" charset="0"/>
              <a:buChar char="•"/>
              <a:tabLst/>
            </a:pPr>
            <a:r>
              <a:rPr lang="en-US" sz="1200" dirty="0">
                <a:solidFill>
                  <a:schemeClr val="accent1"/>
                </a:solidFill>
              </a:rPr>
              <a:t>Get system’s total bandwidth by adding all working cores’  bandwidth together</a:t>
            </a:r>
          </a:p>
          <a:p>
            <a:pPr marR="0" algn="l" defTabSz="2438338" rtl="0" fontAlgn="auto" latinLnBrk="0" hangingPunct="0">
              <a:lnSpc>
                <a:spcPct val="100000"/>
              </a:lnSpc>
              <a:spcBef>
                <a:spcPts val="0"/>
              </a:spcBef>
              <a:spcAft>
                <a:spcPts val="0"/>
              </a:spcAft>
              <a:buClrTx/>
              <a:buSzTx/>
              <a:tabLst/>
            </a:pPr>
            <a:r>
              <a:rPr lang="en-US" sz="1200" dirty="0">
                <a:solidFill>
                  <a:schemeClr val="accent1"/>
                </a:solidFill>
              </a:rPr>
              <a:t>       (W</a:t>
            </a:r>
            <a:r>
              <a:rPr lang="en-US" altLang="zh-CN" sz="1200" dirty="0">
                <a:solidFill>
                  <a:schemeClr val="accent1"/>
                </a:solidFill>
              </a:rPr>
              <a:t>orking core list can</a:t>
            </a:r>
            <a:r>
              <a:rPr lang="zh-CN" altLang="en-US" sz="1200" dirty="0">
                <a:solidFill>
                  <a:schemeClr val="accent1"/>
                </a:solidFill>
              </a:rPr>
              <a:t> </a:t>
            </a:r>
            <a:r>
              <a:rPr lang="en-US" altLang="zh-CN" sz="1200" dirty="0">
                <a:solidFill>
                  <a:schemeClr val="accent1"/>
                </a:solidFill>
              </a:rPr>
              <a:t>be</a:t>
            </a:r>
            <a:r>
              <a:rPr lang="zh-CN" altLang="en-US" sz="1200" dirty="0">
                <a:solidFill>
                  <a:schemeClr val="accent1"/>
                </a:solidFill>
              </a:rPr>
              <a:t> </a:t>
            </a:r>
            <a:r>
              <a:rPr lang="en-US" altLang="zh-CN" sz="1200" dirty="0">
                <a:solidFill>
                  <a:schemeClr val="accent1"/>
                </a:solidFill>
              </a:rPr>
              <a:t>configured in the test.)</a:t>
            </a:r>
            <a:endParaRPr lang="en-US" sz="1200" dirty="0">
              <a:solidFill>
                <a:schemeClr val="accent1"/>
              </a:solidFill>
            </a:endParaRPr>
          </a:p>
          <a:p>
            <a:pPr marL="285750" marR="0" indent="-285750" algn="l" defTabSz="2438338" rtl="0" fontAlgn="auto" latinLnBrk="0" hangingPunct="0">
              <a:lnSpc>
                <a:spcPct val="100000"/>
              </a:lnSpc>
              <a:spcBef>
                <a:spcPts val="0"/>
              </a:spcBef>
              <a:spcAft>
                <a:spcPts val="0"/>
              </a:spcAft>
              <a:buClrTx/>
              <a:buSzTx/>
              <a:buFont typeface="Arial" panose="020B0604020202020204" pitchFamily="34" charset="0"/>
              <a:buChar char="•"/>
              <a:tabLst/>
            </a:pPr>
            <a:endParaRPr lang="en-US" sz="1200" dirty="0">
              <a:solidFill>
                <a:schemeClr val="accent1"/>
              </a:solidFill>
            </a:endParaRPr>
          </a:p>
          <a:p>
            <a:pPr marL="285750" marR="0" indent="-285750" algn="l" defTabSz="2438338" rtl="0" fontAlgn="auto" latinLnBrk="0" hangingPunct="0">
              <a:lnSpc>
                <a:spcPct val="100000"/>
              </a:lnSpc>
              <a:spcBef>
                <a:spcPts val="0"/>
              </a:spcBef>
              <a:spcAft>
                <a:spcPts val="0"/>
              </a:spcAft>
              <a:buClrTx/>
              <a:buSzTx/>
              <a:buFont typeface="Arial" panose="020B0604020202020204" pitchFamily="34" charset="0"/>
              <a:buChar char="•"/>
              <a:tabLst/>
            </a:pPr>
            <a:r>
              <a:rPr lang="en-US" sz="1200" dirty="0">
                <a:solidFill>
                  <a:schemeClr val="accent1"/>
                </a:solidFill>
              </a:rPr>
              <a:t>The buffer size is used to determine the measuring of L1/L2/L3/DRAM.</a:t>
            </a:r>
          </a:p>
          <a:p>
            <a:pPr marL="285750" marR="0" indent="-285750" algn="l" defTabSz="2438338" rtl="0" fontAlgn="auto" latinLnBrk="0" hangingPunct="0">
              <a:lnSpc>
                <a:spcPct val="100000"/>
              </a:lnSpc>
              <a:spcBef>
                <a:spcPts val="0"/>
              </a:spcBef>
              <a:spcAft>
                <a:spcPts val="0"/>
              </a:spcAft>
              <a:buClrTx/>
              <a:buSzTx/>
              <a:buFont typeface="Arial" panose="020B0604020202020204" pitchFamily="34" charset="0"/>
              <a:buChar char="•"/>
              <a:tabLst/>
            </a:pPr>
            <a:endParaRPr lang="en-US" sz="1200" dirty="0">
              <a:solidFill>
                <a:schemeClr val="accent1"/>
              </a:solidFill>
            </a:endParaRPr>
          </a:p>
          <a:p>
            <a:pPr marL="285750" marR="0" indent="-285750" algn="l" defTabSz="2438338"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200" b="0" i="0" u="none" strike="noStrike" cap="none" spc="0" normalizeH="0" baseline="0" dirty="0">
                <a:ln>
                  <a:noFill/>
                </a:ln>
                <a:solidFill>
                  <a:schemeClr val="accent1"/>
                </a:solidFill>
                <a:effectLst/>
                <a:uFillTx/>
                <a:latin typeface="+mn-lt"/>
                <a:ea typeface="+mn-ea"/>
                <a:cs typeface="+mn-cs"/>
                <a:sym typeface="Helvetica Neue"/>
              </a:rPr>
              <a:t>Support generating different traffic </a:t>
            </a:r>
            <a:r>
              <a:rPr lang="en-US" sz="1200" dirty="0">
                <a:solidFill>
                  <a:schemeClr val="accent1"/>
                </a:solidFill>
              </a:rPr>
              <a:t>patterns for different </a:t>
            </a:r>
            <a:r>
              <a:rPr kumimoji="0" lang="en-US" sz="1200" b="0" i="0" u="none" strike="noStrike" cap="none" spc="0" normalizeH="0" baseline="0" dirty="0">
                <a:ln>
                  <a:noFill/>
                </a:ln>
                <a:solidFill>
                  <a:schemeClr val="accent1"/>
                </a:solidFill>
                <a:effectLst/>
                <a:uFillTx/>
                <a:latin typeface="+mn-lt"/>
                <a:ea typeface="+mn-ea"/>
                <a:cs typeface="+mn-cs"/>
                <a:sym typeface="Helvetica Neue"/>
              </a:rPr>
              <a:t>R/W ratio. </a:t>
            </a:r>
          </a:p>
          <a:p>
            <a:pPr marL="285750" marR="0" indent="-285750" algn="l" defTabSz="2438338"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200" b="0" i="0" u="none" strike="noStrike" cap="none" spc="0" normalizeH="0" baseline="0" dirty="0">
              <a:ln>
                <a:noFill/>
              </a:ln>
              <a:solidFill>
                <a:schemeClr val="accent1"/>
              </a:solidFill>
              <a:effectLst/>
              <a:uFillTx/>
              <a:latin typeface="+mn-lt"/>
              <a:ea typeface="+mn-ea"/>
              <a:cs typeface="+mn-cs"/>
              <a:sym typeface="Helvetica Neue"/>
            </a:endParaRPr>
          </a:p>
          <a:p>
            <a:pPr marR="0" algn="l" defTabSz="2438338" rtl="0" fontAlgn="auto" latinLnBrk="0" hangingPunct="0">
              <a:lnSpc>
                <a:spcPct val="100000"/>
              </a:lnSpc>
              <a:spcBef>
                <a:spcPts val="0"/>
              </a:spcBef>
              <a:spcAft>
                <a:spcPts val="0"/>
              </a:spcAft>
              <a:buClrTx/>
              <a:buSzTx/>
              <a:tabLst/>
            </a:pPr>
            <a:r>
              <a:rPr lang="en-US" sz="1200" dirty="0">
                <a:solidFill>
                  <a:schemeClr val="accent1"/>
                </a:solidFill>
              </a:rPr>
              <a:t>       </a:t>
            </a:r>
          </a:p>
          <a:p>
            <a:pPr defTabSz="2438338">
              <a:lnSpc>
                <a:spcPct val="100000"/>
              </a:lnSpc>
              <a:spcBef>
                <a:spcPts val="0"/>
              </a:spcBef>
            </a:pPr>
            <a:r>
              <a:rPr lang="en-US" altLang="zh-CN" sz="1200" dirty="0">
                <a:solidFill>
                  <a:schemeClr val="accent1"/>
                </a:solidFill>
              </a:rPr>
              <a:t>       </a:t>
            </a:r>
          </a:p>
          <a:p>
            <a:pPr defTabSz="2438338">
              <a:lnSpc>
                <a:spcPct val="100000"/>
              </a:lnSpc>
              <a:spcBef>
                <a:spcPts val="0"/>
              </a:spcBef>
            </a:pPr>
            <a:r>
              <a:rPr lang="en-US" altLang="zh-CN" sz="1200" dirty="0">
                <a:solidFill>
                  <a:schemeClr val="accent1"/>
                </a:solidFill>
              </a:rPr>
              <a:t>  </a:t>
            </a:r>
          </a:p>
          <a:p>
            <a:pPr defTabSz="2438338">
              <a:lnSpc>
                <a:spcPct val="100000"/>
              </a:lnSpc>
              <a:spcBef>
                <a:spcPts val="0"/>
              </a:spcBef>
            </a:pPr>
            <a:endParaRPr lang="en-US" altLang="zh-CN" sz="1200" dirty="0">
              <a:solidFill>
                <a:schemeClr val="accent1"/>
              </a:solidFill>
            </a:endParaRPr>
          </a:p>
          <a:p>
            <a:pPr defTabSz="2438338">
              <a:lnSpc>
                <a:spcPct val="100000"/>
              </a:lnSpc>
              <a:spcBef>
                <a:spcPts val="0"/>
              </a:spcBef>
            </a:pPr>
            <a:endParaRPr lang="en-US" altLang="zh-CN" sz="1200" dirty="0">
              <a:solidFill>
                <a:schemeClr val="accent1"/>
              </a:solidFill>
            </a:endParaRPr>
          </a:p>
          <a:p>
            <a:pPr defTabSz="2438338">
              <a:lnSpc>
                <a:spcPct val="100000"/>
              </a:lnSpc>
              <a:spcBef>
                <a:spcPts val="0"/>
              </a:spcBef>
            </a:pPr>
            <a:r>
              <a:rPr lang="en-US" altLang="zh-CN" sz="1200" dirty="0">
                <a:solidFill>
                  <a:schemeClr val="accent1"/>
                </a:solidFill>
              </a:rPr>
              <a:t>        </a:t>
            </a:r>
            <a:endParaRPr kumimoji="0" lang="en-US" sz="1400" b="0" i="0" u="none" strike="noStrike" cap="none" spc="0" normalizeH="0" baseline="0" dirty="0">
              <a:ln>
                <a:noFill/>
              </a:ln>
              <a:solidFill>
                <a:schemeClr val="tx2"/>
              </a:solidFill>
              <a:effectLst/>
              <a:uFillTx/>
              <a:latin typeface="+mn-lt"/>
              <a:ea typeface="+mn-ea"/>
              <a:cs typeface="+mn-cs"/>
              <a:sym typeface="Helvetica Neue"/>
            </a:endParaRPr>
          </a:p>
        </p:txBody>
      </p:sp>
      <p:sp>
        <p:nvSpPr>
          <p:cNvPr id="67" name="TextBox 66">
            <a:extLst>
              <a:ext uri="{FF2B5EF4-FFF2-40B4-BE49-F238E27FC236}">
                <a16:creationId xmlns:a16="http://schemas.microsoft.com/office/drawing/2014/main" id="{E1401151-24F6-4609-8BE8-C60D084FD9D7}"/>
              </a:ext>
            </a:extLst>
          </p:cNvPr>
          <p:cNvSpPr txBox="1"/>
          <p:nvPr/>
        </p:nvSpPr>
        <p:spPr>
          <a:xfrm>
            <a:off x="5537734" y="2634422"/>
            <a:ext cx="395801"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tx1"/>
                </a:solidFill>
                <a:effectLst/>
                <a:uFillTx/>
                <a:latin typeface="+mn-lt"/>
                <a:ea typeface="+mn-ea"/>
                <a:cs typeface="+mn-cs"/>
                <a:sym typeface="Helvetica Neue"/>
              </a:rPr>
              <a:t>1.</a:t>
            </a:r>
          </a:p>
        </p:txBody>
      </p:sp>
      <p:sp>
        <p:nvSpPr>
          <p:cNvPr id="71" name="TextBox 70">
            <a:extLst>
              <a:ext uri="{FF2B5EF4-FFF2-40B4-BE49-F238E27FC236}">
                <a16:creationId xmlns:a16="http://schemas.microsoft.com/office/drawing/2014/main" id="{70E99870-A13A-425F-BC55-57F2591B5483}"/>
              </a:ext>
            </a:extLst>
          </p:cNvPr>
          <p:cNvSpPr txBox="1"/>
          <p:nvPr/>
        </p:nvSpPr>
        <p:spPr>
          <a:xfrm>
            <a:off x="5181162" y="1123844"/>
            <a:ext cx="395801"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tx1"/>
                </a:solidFill>
                <a:effectLst/>
                <a:uFillTx/>
                <a:latin typeface="+mn-lt"/>
                <a:ea typeface="+mn-ea"/>
                <a:cs typeface="+mn-cs"/>
                <a:sym typeface="Helvetica Neue"/>
              </a:rPr>
              <a:t>1.</a:t>
            </a:r>
          </a:p>
        </p:txBody>
      </p:sp>
      <p:sp>
        <p:nvSpPr>
          <p:cNvPr id="72" name="TextBox 71">
            <a:extLst>
              <a:ext uri="{FF2B5EF4-FFF2-40B4-BE49-F238E27FC236}">
                <a16:creationId xmlns:a16="http://schemas.microsoft.com/office/drawing/2014/main" id="{AE21514F-30BF-4868-955E-79D131D93640}"/>
              </a:ext>
            </a:extLst>
          </p:cNvPr>
          <p:cNvSpPr txBox="1"/>
          <p:nvPr/>
        </p:nvSpPr>
        <p:spPr>
          <a:xfrm>
            <a:off x="5166251" y="1862245"/>
            <a:ext cx="395801"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lang="en-US" sz="1400" dirty="0">
                <a:solidFill>
                  <a:schemeClr val="tx1"/>
                </a:solidFill>
              </a:rPr>
              <a:t> 2</a:t>
            </a:r>
            <a:r>
              <a:rPr kumimoji="0" lang="en-US" sz="1400" b="0" i="0" u="none" strike="noStrike" cap="none" spc="0" normalizeH="0" baseline="0" dirty="0">
                <a:ln>
                  <a:noFill/>
                </a:ln>
                <a:solidFill>
                  <a:schemeClr val="tx1"/>
                </a:solidFill>
                <a:effectLst/>
                <a:uFillTx/>
                <a:latin typeface="+mn-lt"/>
                <a:ea typeface="+mn-ea"/>
                <a:cs typeface="+mn-cs"/>
                <a:sym typeface="Helvetica Neue"/>
              </a:rPr>
              <a:t>.</a:t>
            </a:r>
          </a:p>
        </p:txBody>
      </p:sp>
      <p:sp>
        <p:nvSpPr>
          <p:cNvPr id="130" name="Rectangle 129">
            <a:extLst>
              <a:ext uri="{FF2B5EF4-FFF2-40B4-BE49-F238E27FC236}">
                <a16:creationId xmlns:a16="http://schemas.microsoft.com/office/drawing/2014/main" id="{9ACE5361-0213-4C60-B6A3-E20CC077DF68}"/>
              </a:ext>
            </a:extLst>
          </p:cNvPr>
          <p:cNvSpPr/>
          <p:nvPr/>
        </p:nvSpPr>
        <p:spPr>
          <a:xfrm rot="10800000">
            <a:off x="414980" y="1554235"/>
            <a:ext cx="913243" cy="2386898"/>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cxnSp>
        <p:nvCxnSpPr>
          <p:cNvPr id="131" name="Straight Arrow Connector 130">
            <a:extLst>
              <a:ext uri="{FF2B5EF4-FFF2-40B4-BE49-F238E27FC236}">
                <a16:creationId xmlns:a16="http://schemas.microsoft.com/office/drawing/2014/main" id="{CE882EE4-6AF0-422C-87D0-17288F4C4F21}"/>
              </a:ext>
            </a:extLst>
          </p:cNvPr>
          <p:cNvCxnSpPr/>
          <p:nvPr/>
        </p:nvCxnSpPr>
        <p:spPr>
          <a:xfrm>
            <a:off x="1388997" y="2471499"/>
            <a:ext cx="363180" cy="0"/>
          </a:xfrm>
          <a:prstGeom prst="straightConnector1">
            <a:avLst/>
          </a:prstGeom>
          <a:noFill/>
          <a:ln w="19050" cap="flat">
            <a:solidFill>
              <a:schemeClr val="tx1">
                <a:lumMod val="75000"/>
              </a:schemeClr>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cxnSp>
        <p:nvCxnSpPr>
          <p:cNvPr id="132" name="Straight Arrow Connector 131">
            <a:extLst>
              <a:ext uri="{FF2B5EF4-FFF2-40B4-BE49-F238E27FC236}">
                <a16:creationId xmlns:a16="http://schemas.microsoft.com/office/drawing/2014/main" id="{DCCC56E1-B4C0-45B1-B95C-46A86D09CAA1}"/>
              </a:ext>
            </a:extLst>
          </p:cNvPr>
          <p:cNvCxnSpPr/>
          <p:nvPr/>
        </p:nvCxnSpPr>
        <p:spPr>
          <a:xfrm>
            <a:off x="1388997" y="1866896"/>
            <a:ext cx="363180" cy="0"/>
          </a:xfrm>
          <a:prstGeom prst="straightConnector1">
            <a:avLst/>
          </a:prstGeom>
          <a:noFill/>
          <a:ln w="19050" cap="flat">
            <a:solidFill>
              <a:schemeClr val="tx1">
                <a:lumMod val="75000"/>
              </a:schemeClr>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cxnSp>
        <p:nvCxnSpPr>
          <p:cNvPr id="133" name="Straight Arrow Connector 132">
            <a:extLst>
              <a:ext uri="{FF2B5EF4-FFF2-40B4-BE49-F238E27FC236}">
                <a16:creationId xmlns:a16="http://schemas.microsoft.com/office/drawing/2014/main" id="{24859B4E-EF37-4700-9FF8-5D545C79C21A}"/>
              </a:ext>
            </a:extLst>
          </p:cNvPr>
          <p:cNvCxnSpPr/>
          <p:nvPr/>
        </p:nvCxnSpPr>
        <p:spPr>
          <a:xfrm>
            <a:off x="1388997" y="2061893"/>
            <a:ext cx="363180" cy="0"/>
          </a:xfrm>
          <a:prstGeom prst="straightConnector1">
            <a:avLst/>
          </a:prstGeom>
          <a:noFill/>
          <a:ln w="19050" cap="flat">
            <a:solidFill>
              <a:schemeClr val="tx1">
                <a:lumMod val="75000"/>
              </a:schemeClr>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cxnSp>
        <p:nvCxnSpPr>
          <p:cNvPr id="137" name="Straight Arrow Connector 136">
            <a:extLst>
              <a:ext uri="{FF2B5EF4-FFF2-40B4-BE49-F238E27FC236}">
                <a16:creationId xmlns:a16="http://schemas.microsoft.com/office/drawing/2014/main" id="{44DFBB0D-A46E-4DAD-91B9-515E474D3DD0}"/>
              </a:ext>
            </a:extLst>
          </p:cNvPr>
          <p:cNvCxnSpPr/>
          <p:nvPr/>
        </p:nvCxnSpPr>
        <p:spPr>
          <a:xfrm>
            <a:off x="1385535" y="2264987"/>
            <a:ext cx="363180" cy="0"/>
          </a:xfrm>
          <a:prstGeom prst="straightConnector1">
            <a:avLst/>
          </a:prstGeom>
          <a:noFill/>
          <a:ln w="19050" cap="flat">
            <a:solidFill>
              <a:schemeClr val="tx1">
                <a:lumMod val="75000"/>
              </a:schemeClr>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cxnSp>
        <p:nvCxnSpPr>
          <p:cNvPr id="138" name="Straight Arrow Connector 137">
            <a:extLst>
              <a:ext uri="{FF2B5EF4-FFF2-40B4-BE49-F238E27FC236}">
                <a16:creationId xmlns:a16="http://schemas.microsoft.com/office/drawing/2014/main" id="{261C28E0-75F1-4C4F-9C64-A58074C3074C}"/>
              </a:ext>
            </a:extLst>
          </p:cNvPr>
          <p:cNvCxnSpPr/>
          <p:nvPr/>
        </p:nvCxnSpPr>
        <p:spPr>
          <a:xfrm>
            <a:off x="1388997" y="3338935"/>
            <a:ext cx="363180" cy="0"/>
          </a:xfrm>
          <a:prstGeom prst="straightConnector1">
            <a:avLst/>
          </a:prstGeom>
          <a:noFill/>
          <a:ln w="19050" cap="flat">
            <a:solidFill>
              <a:schemeClr val="tx1">
                <a:lumMod val="75000"/>
              </a:schemeClr>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cxnSp>
        <p:nvCxnSpPr>
          <p:cNvPr id="139" name="Straight Arrow Connector 138">
            <a:extLst>
              <a:ext uri="{FF2B5EF4-FFF2-40B4-BE49-F238E27FC236}">
                <a16:creationId xmlns:a16="http://schemas.microsoft.com/office/drawing/2014/main" id="{EA979AB3-6B6C-418F-B8EA-A0FC08D46308}"/>
              </a:ext>
            </a:extLst>
          </p:cNvPr>
          <p:cNvCxnSpPr/>
          <p:nvPr/>
        </p:nvCxnSpPr>
        <p:spPr>
          <a:xfrm>
            <a:off x="1385535" y="2667819"/>
            <a:ext cx="363180" cy="0"/>
          </a:xfrm>
          <a:prstGeom prst="straightConnector1">
            <a:avLst/>
          </a:prstGeom>
          <a:noFill/>
          <a:ln w="19050" cap="flat">
            <a:solidFill>
              <a:schemeClr val="tx1">
                <a:lumMod val="75000"/>
              </a:schemeClr>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cxnSp>
        <p:nvCxnSpPr>
          <p:cNvPr id="142" name="Straight Arrow Connector 141">
            <a:extLst>
              <a:ext uri="{FF2B5EF4-FFF2-40B4-BE49-F238E27FC236}">
                <a16:creationId xmlns:a16="http://schemas.microsoft.com/office/drawing/2014/main" id="{5A6C7EA4-4DBF-44B7-834E-ECE2BD068A5B}"/>
              </a:ext>
            </a:extLst>
          </p:cNvPr>
          <p:cNvCxnSpPr/>
          <p:nvPr/>
        </p:nvCxnSpPr>
        <p:spPr>
          <a:xfrm>
            <a:off x="1388997" y="2899887"/>
            <a:ext cx="363180" cy="0"/>
          </a:xfrm>
          <a:prstGeom prst="straightConnector1">
            <a:avLst/>
          </a:prstGeom>
          <a:noFill/>
          <a:ln w="19050" cap="flat">
            <a:solidFill>
              <a:schemeClr val="tx1">
                <a:lumMod val="75000"/>
              </a:schemeClr>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cxnSp>
        <p:nvCxnSpPr>
          <p:cNvPr id="143" name="Straight Arrow Connector 142">
            <a:extLst>
              <a:ext uri="{FF2B5EF4-FFF2-40B4-BE49-F238E27FC236}">
                <a16:creationId xmlns:a16="http://schemas.microsoft.com/office/drawing/2014/main" id="{15A89EA2-67F3-4343-B51F-DCA0802E5B2B}"/>
              </a:ext>
            </a:extLst>
          </p:cNvPr>
          <p:cNvCxnSpPr/>
          <p:nvPr/>
        </p:nvCxnSpPr>
        <p:spPr>
          <a:xfrm>
            <a:off x="1388997" y="3126156"/>
            <a:ext cx="363180" cy="0"/>
          </a:xfrm>
          <a:prstGeom prst="straightConnector1">
            <a:avLst/>
          </a:prstGeom>
          <a:noFill/>
          <a:ln w="19050" cap="flat">
            <a:solidFill>
              <a:schemeClr val="tx1">
                <a:lumMod val="75000"/>
              </a:schemeClr>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sp>
        <p:nvSpPr>
          <p:cNvPr id="145" name="Rectangle 144">
            <a:extLst>
              <a:ext uri="{FF2B5EF4-FFF2-40B4-BE49-F238E27FC236}">
                <a16:creationId xmlns:a16="http://schemas.microsoft.com/office/drawing/2014/main" id="{E4E0C47F-65A2-4941-ADA5-09243AA880A8}"/>
              </a:ext>
            </a:extLst>
          </p:cNvPr>
          <p:cNvSpPr/>
          <p:nvPr/>
        </p:nvSpPr>
        <p:spPr>
          <a:xfrm>
            <a:off x="587289" y="2213543"/>
            <a:ext cx="697891" cy="225703"/>
          </a:xfrm>
          <a:prstGeom prst="rect">
            <a:avLst/>
          </a:prstGeom>
          <a:solidFill>
            <a:schemeClr val="accent4"/>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Read buffer</a:t>
            </a:r>
          </a:p>
        </p:txBody>
      </p:sp>
      <p:sp>
        <p:nvSpPr>
          <p:cNvPr id="146" name="Rectangle 145">
            <a:extLst>
              <a:ext uri="{FF2B5EF4-FFF2-40B4-BE49-F238E27FC236}">
                <a16:creationId xmlns:a16="http://schemas.microsoft.com/office/drawing/2014/main" id="{05268DD1-C7AB-4B86-889A-1554A9B06327}"/>
              </a:ext>
            </a:extLst>
          </p:cNvPr>
          <p:cNvSpPr/>
          <p:nvPr/>
        </p:nvSpPr>
        <p:spPr>
          <a:xfrm>
            <a:off x="606086" y="2510006"/>
            <a:ext cx="697891" cy="225703"/>
          </a:xfrm>
          <a:prstGeom prst="rect">
            <a:avLst/>
          </a:prstGeom>
          <a:solidFill>
            <a:schemeClr val="accent4"/>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Write buffer</a:t>
            </a:r>
          </a:p>
        </p:txBody>
      </p:sp>
      <p:sp>
        <p:nvSpPr>
          <p:cNvPr id="3" name="TextBox 2">
            <a:extLst>
              <a:ext uri="{FF2B5EF4-FFF2-40B4-BE49-F238E27FC236}">
                <a16:creationId xmlns:a16="http://schemas.microsoft.com/office/drawing/2014/main" id="{79F462E6-4CB1-4052-BE73-66901CE17E45}"/>
              </a:ext>
            </a:extLst>
          </p:cNvPr>
          <p:cNvSpPr txBox="1"/>
          <p:nvPr/>
        </p:nvSpPr>
        <p:spPr>
          <a:xfrm>
            <a:off x="1919076" y="1990446"/>
            <a:ext cx="289095" cy="14385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endParaRPr kumimoji="0" lang="en-US" b="0" i="0" u="none" strike="noStrike" cap="none" spc="0" normalizeH="0" baseline="0" dirty="0" err="1">
              <a:ln>
                <a:noFill/>
              </a:ln>
              <a:solidFill>
                <a:schemeClr val="tx2"/>
              </a:solidFill>
              <a:effectLst/>
              <a:uFillTx/>
              <a:latin typeface="+mn-lt"/>
              <a:ea typeface="+mn-ea"/>
              <a:cs typeface="+mn-cs"/>
              <a:sym typeface="Helvetica Neue"/>
            </a:endParaRPr>
          </a:p>
        </p:txBody>
      </p:sp>
      <p:pic>
        <p:nvPicPr>
          <p:cNvPr id="66" name="Picture 65">
            <a:extLst>
              <a:ext uri="{FF2B5EF4-FFF2-40B4-BE49-F238E27FC236}">
                <a16:creationId xmlns:a16="http://schemas.microsoft.com/office/drawing/2014/main" id="{48BADE18-3E84-4E71-828D-D8AFA0F450BC}"/>
              </a:ext>
            </a:extLst>
          </p:cNvPr>
          <p:cNvPicPr>
            <a:picLocks noChangeAspect="1"/>
          </p:cNvPicPr>
          <p:nvPr/>
        </p:nvPicPr>
        <p:blipFill>
          <a:blip r:embed="rId3"/>
          <a:stretch>
            <a:fillRect/>
          </a:stretch>
        </p:blipFill>
        <p:spPr>
          <a:xfrm>
            <a:off x="1819297" y="1578465"/>
            <a:ext cx="2777151" cy="2386898"/>
          </a:xfrm>
          <a:prstGeom prst="rect">
            <a:avLst/>
          </a:prstGeom>
        </p:spPr>
      </p:pic>
      <p:sp>
        <p:nvSpPr>
          <p:cNvPr id="68" name="Rectangle 67">
            <a:extLst>
              <a:ext uri="{FF2B5EF4-FFF2-40B4-BE49-F238E27FC236}">
                <a16:creationId xmlns:a16="http://schemas.microsoft.com/office/drawing/2014/main" id="{740F82CC-55F8-4753-8C2C-69003F50653B}"/>
              </a:ext>
            </a:extLst>
          </p:cNvPr>
          <p:cNvSpPr/>
          <p:nvPr/>
        </p:nvSpPr>
        <p:spPr>
          <a:xfrm rot="10800000">
            <a:off x="1853816" y="1588416"/>
            <a:ext cx="175647" cy="2386899"/>
          </a:xfrm>
          <a:prstGeom prst="rect">
            <a:avLst/>
          </a:prstGeom>
          <a:solidFill>
            <a:schemeClr val="tx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69" name="TextBox 68">
            <a:extLst>
              <a:ext uri="{FF2B5EF4-FFF2-40B4-BE49-F238E27FC236}">
                <a16:creationId xmlns:a16="http://schemas.microsoft.com/office/drawing/2014/main" id="{685CFB65-241F-4FD7-95DB-946241805A7C}"/>
              </a:ext>
            </a:extLst>
          </p:cNvPr>
          <p:cNvSpPr txBox="1"/>
          <p:nvPr/>
        </p:nvSpPr>
        <p:spPr>
          <a:xfrm flipH="1">
            <a:off x="1849571" y="2963545"/>
            <a:ext cx="184666" cy="706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eaVert"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200" b="1" i="0" u="none" strike="noStrike" cap="none" spc="0" normalizeH="0" baseline="0" dirty="0">
                <a:ln>
                  <a:noFill/>
                </a:ln>
                <a:solidFill>
                  <a:schemeClr val="tx2"/>
                </a:solidFill>
                <a:effectLst/>
                <a:uFillTx/>
                <a:latin typeface="+mn-lt"/>
                <a:ea typeface="+mn-ea"/>
                <a:cs typeface="+mn-cs"/>
                <a:sym typeface="Helvetica Neue"/>
              </a:rPr>
              <a:t>LLC</a:t>
            </a:r>
          </a:p>
        </p:txBody>
      </p:sp>
      <p:cxnSp>
        <p:nvCxnSpPr>
          <p:cNvPr id="7" name="Straight Arrow Connector 6">
            <a:extLst>
              <a:ext uri="{FF2B5EF4-FFF2-40B4-BE49-F238E27FC236}">
                <a16:creationId xmlns:a16="http://schemas.microsoft.com/office/drawing/2014/main" id="{8A5D1532-B91D-4194-AD67-01DF7EA76660}"/>
              </a:ext>
            </a:extLst>
          </p:cNvPr>
          <p:cNvCxnSpPr>
            <a:cxnSpLocks/>
          </p:cNvCxnSpPr>
          <p:nvPr/>
        </p:nvCxnSpPr>
        <p:spPr>
          <a:xfrm>
            <a:off x="1328224" y="2364908"/>
            <a:ext cx="1441531" cy="0"/>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sp>
        <p:nvSpPr>
          <p:cNvPr id="57" name="TextBox 56">
            <a:extLst>
              <a:ext uri="{FF2B5EF4-FFF2-40B4-BE49-F238E27FC236}">
                <a16:creationId xmlns:a16="http://schemas.microsoft.com/office/drawing/2014/main" id="{6B33F0F7-4B45-4FB3-AD70-8DD0C7DF3DCD}"/>
              </a:ext>
            </a:extLst>
          </p:cNvPr>
          <p:cNvSpPr txBox="1"/>
          <p:nvPr/>
        </p:nvSpPr>
        <p:spPr>
          <a:xfrm>
            <a:off x="4107275" y="4723549"/>
            <a:ext cx="7605211"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chemeClr val="tx2"/>
                </a:solidFill>
                <a:effectLst/>
                <a:uFillTx/>
                <a:latin typeface="+mn-lt"/>
                <a:ea typeface="+mn-ea"/>
                <a:cs typeface="+mn-cs"/>
                <a:sym typeface="Helvetica Neue"/>
              </a:rPr>
              <a:t>                     </a:t>
            </a:r>
            <a:r>
              <a:rPr kumimoji="0" lang="en-US" sz="1400" b="0" i="0" u="none" strike="noStrike" cap="none" spc="0" normalizeH="0" baseline="0" dirty="0">
                <a:ln>
                  <a:noFill/>
                </a:ln>
                <a:solidFill>
                  <a:schemeClr val="bg2"/>
                </a:solidFill>
                <a:effectLst/>
                <a:uFillTx/>
                <a:latin typeface="+mn-lt"/>
                <a:ea typeface="+mn-ea"/>
                <a:cs typeface="+mn-cs"/>
                <a:sym typeface="Helvetica Neue"/>
              </a:rPr>
              <a:t>Core </a:t>
            </a:r>
            <a:r>
              <a:rPr kumimoji="0" lang="en-US" sz="1600" b="0" i="0" u="none" strike="noStrike" cap="none" spc="0" normalizeH="0" baseline="0" dirty="0">
                <a:ln>
                  <a:noFill/>
                </a:ln>
                <a:solidFill>
                  <a:schemeClr val="bg2"/>
                </a:solidFill>
                <a:effectLst/>
                <a:uFillTx/>
                <a:latin typeface="+mn-lt"/>
                <a:ea typeface="+mn-ea"/>
                <a:cs typeface="+mn-cs"/>
                <a:sym typeface="Helvetica Neue"/>
              </a:rPr>
              <a:t>              </a:t>
            </a:r>
            <a:r>
              <a:rPr kumimoji="0" lang="en-US" altLang="zh-CN" sz="1400" b="0" i="0" u="none" strike="noStrike" cap="none" spc="0" normalizeH="0" baseline="0" dirty="0">
                <a:ln>
                  <a:noFill/>
                </a:ln>
                <a:solidFill>
                  <a:schemeClr val="bg2"/>
                </a:solidFill>
                <a:effectLst/>
                <a:uFillTx/>
                <a:latin typeface="+mn-lt"/>
                <a:ea typeface="+mn-ea"/>
                <a:cs typeface="+mn-cs"/>
                <a:sym typeface="Helvetica Neue"/>
              </a:rPr>
              <a:t>Memory Controller                                        DDR</a:t>
            </a:r>
            <a:endParaRPr kumimoji="0" lang="en-US" sz="1600" b="0" i="0" u="none" strike="noStrike" cap="none" spc="0" normalizeH="0" baseline="0" dirty="0">
              <a:ln>
                <a:noFill/>
              </a:ln>
              <a:solidFill>
                <a:schemeClr val="bg2"/>
              </a:solidFill>
              <a:effectLst/>
              <a:uFillTx/>
              <a:latin typeface="+mn-lt"/>
              <a:ea typeface="+mn-ea"/>
              <a:cs typeface="+mn-cs"/>
              <a:sym typeface="Helvetica Neue"/>
            </a:endParaRPr>
          </a:p>
        </p:txBody>
      </p:sp>
      <p:cxnSp>
        <p:nvCxnSpPr>
          <p:cNvPr id="59" name="Straight Arrow Connector 58">
            <a:extLst>
              <a:ext uri="{FF2B5EF4-FFF2-40B4-BE49-F238E27FC236}">
                <a16:creationId xmlns:a16="http://schemas.microsoft.com/office/drawing/2014/main" id="{9ED1FBF2-2973-40AB-B8F1-74D57863BE80}"/>
              </a:ext>
            </a:extLst>
          </p:cNvPr>
          <p:cNvCxnSpPr>
            <a:cxnSpLocks/>
          </p:cNvCxnSpPr>
          <p:nvPr/>
        </p:nvCxnSpPr>
        <p:spPr>
          <a:xfrm flipV="1">
            <a:off x="5557012" y="4860613"/>
            <a:ext cx="683143" cy="6660"/>
          </a:xfrm>
          <a:prstGeom prst="straightConnector1">
            <a:avLst/>
          </a:prstGeom>
          <a:noFill/>
          <a:ln w="25400" cap="flat">
            <a:solidFill>
              <a:schemeClr val="bg2"/>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60" name="Straight Arrow Connector 59">
            <a:extLst>
              <a:ext uri="{FF2B5EF4-FFF2-40B4-BE49-F238E27FC236}">
                <a16:creationId xmlns:a16="http://schemas.microsoft.com/office/drawing/2014/main" id="{FC7C4A80-FC3B-4C4C-86B4-6F689457245F}"/>
              </a:ext>
            </a:extLst>
          </p:cNvPr>
          <p:cNvCxnSpPr>
            <a:cxnSpLocks/>
          </p:cNvCxnSpPr>
          <p:nvPr/>
        </p:nvCxnSpPr>
        <p:spPr>
          <a:xfrm>
            <a:off x="7859553" y="4855070"/>
            <a:ext cx="1597981" cy="0"/>
          </a:xfrm>
          <a:prstGeom prst="straightConnector1">
            <a:avLst/>
          </a:prstGeom>
          <a:noFill/>
          <a:ln w="25400" cap="flat">
            <a:solidFill>
              <a:schemeClr val="bg2"/>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61" name="TextBox 60">
            <a:extLst>
              <a:ext uri="{FF2B5EF4-FFF2-40B4-BE49-F238E27FC236}">
                <a16:creationId xmlns:a16="http://schemas.microsoft.com/office/drawing/2014/main" id="{CA405195-72E8-4BB8-9B7D-53877701EE3D}"/>
              </a:ext>
            </a:extLst>
          </p:cNvPr>
          <p:cNvSpPr txBox="1"/>
          <p:nvPr/>
        </p:nvSpPr>
        <p:spPr>
          <a:xfrm>
            <a:off x="5718256" y="4713432"/>
            <a:ext cx="1349400"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bg2"/>
                </a:solidFill>
                <a:effectLst/>
                <a:uFillTx/>
                <a:latin typeface="+mn-lt"/>
                <a:ea typeface="+mn-ea"/>
                <a:cs typeface="+mn-cs"/>
                <a:sym typeface="Helvetica Neue"/>
              </a:rPr>
              <a:t>Store</a:t>
            </a:r>
          </a:p>
        </p:txBody>
      </p:sp>
      <p:sp>
        <p:nvSpPr>
          <p:cNvPr id="63" name="TextBox 62">
            <a:extLst>
              <a:ext uri="{FF2B5EF4-FFF2-40B4-BE49-F238E27FC236}">
                <a16:creationId xmlns:a16="http://schemas.microsoft.com/office/drawing/2014/main" id="{16C549E5-982E-4401-B01A-164D8F0416F6}"/>
              </a:ext>
            </a:extLst>
          </p:cNvPr>
          <p:cNvSpPr txBox="1"/>
          <p:nvPr/>
        </p:nvSpPr>
        <p:spPr>
          <a:xfrm>
            <a:off x="7828657" y="4649562"/>
            <a:ext cx="1725083"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bg2"/>
                </a:solidFill>
                <a:effectLst/>
                <a:uFillTx/>
                <a:latin typeface="+mn-lt"/>
                <a:ea typeface="+mn-ea"/>
                <a:cs typeface="+mn-cs"/>
                <a:sym typeface="Helvetica Neue"/>
              </a:rPr>
              <a:t>Read For Ownership + Write</a:t>
            </a:r>
          </a:p>
        </p:txBody>
      </p:sp>
      <p:sp>
        <p:nvSpPr>
          <p:cNvPr id="64" name="TextBox 63">
            <a:extLst>
              <a:ext uri="{FF2B5EF4-FFF2-40B4-BE49-F238E27FC236}">
                <a16:creationId xmlns:a16="http://schemas.microsoft.com/office/drawing/2014/main" id="{71860B9A-312A-4CCA-8653-7400C8693135}"/>
              </a:ext>
            </a:extLst>
          </p:cNvPr>
          <p:cNvSpPr txBox="1"/>
          <p:nvPr/>
        </p:nvSpPr>
        <p:spPr>
          <a:xfrm>
            <a:off x="4039192" y="5121402"/>
            <a:ext cx="7606468"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chemeClr val="tx2"/>
                </a:solidFill>
                <a:effectLst/>
                <a:uFillTx/>
                <a:latin typeface="+mn-lt"/>
                <a:ea typeface="+mn-ea"/>
                <a:cs typeface="+mn-cs"/>
                <a:sym typeface="Helvetica Neue"/>
              </a:rPr>
              <a:t>                      </a:t>
            </a:r>
            <a:r>
              <a:rPr kumimoji="0" lang="en-US" sz="1400" b="0" i="0" u="none" strike="noStrike" cap="none" spc="0" normalizeH="0" baseline="0" dirty="0">
                <a:ln>
                  <a:noFill/>
                </a:ln>
                <a:solidFill>
                  <a:schemeClr val="bg2"/>
                </a:solidFill>
                <a:effectLst/>
                <a:uFillTx/>
                <a:latin typeface="+mn-lt"/>
                <a:ea typeface="+mn-ea"/>
                <a:cs typeface="+mn-cs"/>
                <a:sym typeface="Helvetica Neue"/>
              </a:rPr>
              <a:t>Core</a:t>
            </a:r>
            <a:r>
              <a:rPr kumimoji="0" lang="en-US" sz="1600" b="0" i="0" u="none" strike="noStrike" cap="none" spc="0" normalizeH="0" baseline="0" dirty="0">
                <a:ln>
                  <a:noFill/>
                </a:ln>
                <a:solidFill>
                  <a:schemeClr val="bg2"/>
                </a:solidFill>
                <a:effectLst/>
                <a:uFillTx/>
                <a:latin typeface="+mn-lt"/>
                <a:ea typeface="+mn-ea"/>
                <a:cs typeface="+mn-cs"/>
                <a:sym typeface="Helvetica Neue"/>
              </a:rPr>
              <a:t>               </a:t>
            </a:r>
            <a:r>
              <a:rPr kumimoji="0" lang="en-US" altLang="zh-CN" sz="1400" b="0" i="0" u="none" strike="noStrike" cap="none" spc="0" normalizeH="0" baseline="0" dirty="0">
                <a:ln>
                  <a:noFill/>
                </a:ln>
                <a:solidFill>
                  <a:schemeClr val="bg2"/>
                </a:solidFill>
                <a:effectLst/>
                <a:uFillTx/>
                <a:latin typeface="+mn-lt"/>
                <a:ea typeface="+mn-ea"/>
                <a:cs typeface="+mn-cs"/>
                <a:sym typeface="Helvetica Neue"/>
              </a:rPr>
              <a:t>Memory Controller                                        DDR</a:t>
            </a:r>
            <a:endParaRPr kumimoji="0" lang="en-US" sz="1600" b="0" i="0" u="none" strike="noStrike" cap="none" spc="0" normalizeH="0" baseline="0" dirty="0">
              <a:ln>
                <a:noFill/>
              </a:ln>
              <a:solidFill>
                <a:schemeClr val="bg2"/>
              </a:solidFill>
              <a:effectLst/>
              <a:uFillTx/>
              <a:latin typeface="+mn-lt"/>
              <a:ea typeface="+mn-ea"/>
              <a:cs typeface="+mn-cs"/>
              <a:sym typeface="Helvetica Neue"/>
            </a:endParaRPr>
          </a:p>
        </p:txBody>
      </p:sp>
      <p:cxnSp>
        <p:nvCxnSpPr>
          <p:cNvPr id="65" name="Straight Arrow Connector 64">
            <a:extLst>
              <a:ext uri="{FF2B5EF4-FFF2-40B4-BE49-F238E27FC236}">
                <a16:creationId xmlns:a16="http://schemas.microsoft.com/office/drawing/2014/main" id="{5B8D9CB5-071F-41BF-830A-1F59D6C6F71D}"/>
              </a:ext>
            </a:extLst>
          </p:cNvPr>
          <p:cNvCxnSpPr>
            <a:cxnSpLocks/>
          </p:cNvCxnSpPr>
          <p:nvPr/>
        </p:nvCxnSpPr>
        <p:spPr>
          <a:xfrm flipV="1">
            <a:off x="5557012" y="5240952"/>
            <a:ext cx="671445" cy="7114"/>
          </a:xfrm>
          <a:prstGeom prst="straightConnector1">
            <a:avLst/>
          </a:prstGeom>
          <a:noFill/>
          <a:ln w="25400" cap="flat">
            <a:solidFill>
              <a:schemeClr val="bg2"/>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5" name="Straight Arrow Connector 74">
            <a:extLst>
              <a:ext uri="{FF2B5EF4-FFF2-40B4-BE49-F238E27FC236}">
                <a16:creationId xmlns:a16="http://schemas.microsoft.com/office/drawing/2014/main" id="{97ECFE47-8F1A-49A9-9EA4-AD00FD1D0007}"/>
              </a:ext>
            </a:extLst>
          </p:cNvPr>
          <p:cNvCxnSpPr>
            <a:cxnSpLocks/>
          </p:cNvCxnSpPr>
          <p:nvPr/>
        </p:nvCxnSpPr>
        <p:spPr>
          <a:xfrm>
            <a:off x="7841797" y="5232080"/>
            <a:ext cx="1598245" cy="0"/>
          </a:xfrm>
          <a:prstGeom prst="straightConnector1">
            <a:avLst/>
          </a:prstGeom>
          <a:noFill/>
          <a:ln w="25400" cap="flat">
            <a:solidFill>
              <a:schemeClr val="bg2"/>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6" name="TextBox 75">
            <a:extLst>
              <a:ext uri="{FF2B5EF4-FFF2-40B4-BE49-F238E27FC236}">
                <a16:creationId xmlns:a16="http://schemas.microsoft.com/office/drawing/2014/main" id="{C2681280-FA05-4143-9B88-A120EC221621}"/>
              </a:ext>
            </a:extLst>
          </p:cNvPr>
          <p:cNvSpPr txBox="1"/>
          <p:nvPr/>
        </p:nvSpPr>
        <p:spPr>
          <a:xfrm>
            <a:off x="5718033" y="5087064"/>
            <a:ext cx="1349623"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lang="en-US" sz="1000" dirty="0">
                <a:solidFill>
                  <a:schemeClr val="bg2"/>
                </a:solidFill>
              </a:rPr>
              <a:t>Load</a:t>
            </a:r>
            <a:endParaRPr kumimoji="0" lang="en-US" sz="1000" b="0" i="0" u="none" strike="noStrike" cap="none" spc="0" normalizeH="0" baseline="0" dirty="0">
              <a:ln>
                <a:noFill/>
              </a:ln>
              <a:solidFill>
                <a:schemeClr val="bg2"/>
              </a:solidFill>
              <a:effectLst/>
              <a:uFillTx/>
              <a:latin typeface="+mn-lt"/>
              <a:ea typeface="+mn-ea"/>
              <a:cs typeface="+mn-cs"/>
              <a:sym typeface="Helvetica Neue"/>
            </a:endParaRPr>
          </a:p>
        </p:txBody>
      </p:sp>
      <p:sp>
        <p:nvSpPr>
          <p:cNvPr id="78" name="TextBox 77">
            <a:extLst>
              <a:ext uri="{FF2B5EF4-FFF2-40B4-BE49-F238E27FC236}">
                <a16:creationId xmlns:a16="http://schemas.microsoft.com/office/drawing/2014/main" id="{F0655182-EBB7-424A-8AC4-B3747D6A7437}"/>
              </a:ext>
            </a:extLst>
          </p:cNvPr>
          <p:cNvSpPr txBox="1"/>
          <p:nvPr/>
        </p:nvSpPr>
        <p:spPr>
          <a:xfrm>
            <a:off x="8495154" y="5065663"/>
            <a:ext cx="1473935"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bg2"/>
                </a:solidFill>
                <a:effectLst/>
                <a:uFillTx/>
                <a:latin typeface="+mn-lt"/>
                <a:ea typeface="+mn-ea"/>
                <a:cs typeface="+mn-cs"/>
                <a:sym typeface="Helvetica Neue"/>
              </a:rPr>
              <a:t>Read</a:t>
            </a:r>
          </a:p>
        </p:txBody>
      </p:sp>
      <p:sp>
        <p:nvSpPr>
          <p:cNvPr id="20" name="TextBox 19">
            <a:extLst>
              <a:ext uri="{FF2B5EF4-FFF2-40B4-BE49-F238E27FC236}">
                <a16:creationId xmlns:a16="http://schemas.microsoft.com/office/drawing/2014/main" id="{7BA981CD-6DC8-44C6-A57A-D136295928B6}"/>
              </a:ext>
            </a:extLst>
          </p:cNvPr>
          <p:cNvSpPr txBox="1"/>
          <p:nvPr/>
        </p:nvSpPr>
        <p:spPr>
          <a:xfrm>
            <a:off x="1658746" y="2176627"/>
            <a:ext cx="459456" cy="1846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200" b="1" i="0" u="none" strike="noStrike" cap="none" spc="0" normalizeH="0" baseline="0" dirty="0">
                <a:ln>
                  <a:noFill/>
                </a:ln>
                <a:solidFill>
                  <a:schemeClr val="accent4"/>
                </a:solidFill>
                <a:effectLst/>
                <a:uFillTx/>
                <a:latin typeface="+mn-lt"/>
                <a:ea typeface="+mn-ea"/>
                <a:cs typeface="+mn-cs"/>
                <a:sym typeface="Helvetica Neue"/>
              </a:rPr>
              <a:t>Load</a:t>
            </a:r>
          </a:p>
        </p:txBody>
      </p:sp>
    </p:spTree>
    <p:extLst>
      <p:ext uri="{BB962C8B-B14F-4D97-AF65-F5344CB8AC3E}">
        <p14:creationId xmlns:p14="http://schemas.microsoft.com/office/powerpoint/2010/main" val="171618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13737-A253-4F1C-AC32-916682A5393B}"/>
              </a:ext>
            </a:extLst>
          </p:cNvPr>
          <p:cNvSpPr>
            <a:spLocks noGrp="1"/>
          </p:cNvSpPr>
          <p:nvPr>
            <p:ph type="title"/>
          </p:nvPr>
        </p:nvSpPr>
        <p:spPr>
          <a:xfrm>
            <a:off x="310920" y="92265"/>
            <a:ext cx="10972800" cy="406204"/>
          </a:xfrm>
        </p:spPr>
        <p:txBody>
          <a:bodyPr lIns="0" tIns="0" rIns="0" bIns="0" anchor="t">
            <a:noAutofit/>
          </a:bodyPr>
          <a:lstStyle/>
          <a:p>
            <a:r>
              <a:rPr lang="en-US" sz="2400" dirty="0"/>
              <a:t>System Configuration</a:t>
            </a:r>
            <a:endParaRPr lang="en-US" sz="1800" dirty="0"/>
          </a:p>
        </p:txBody>
      </p:sp>
      <p:sp>
        <p:nvSpPr>
          <p:cNvPr id="4" name="Slide Number Placeholder 4">
            <a:extLst>
              <a:ext uri="{FF2B5EF4-FFF2-40B4-BE49-F238E27FC236}">
                <a16:creationId xmlns:a16="http://schemas.microsoft.com/office/drawing/2014/main" id="{C6DB0519-ECF1-42B1-9FC1-C72D389E2988}"/>
              </a:ext>
            </a:extLst>
          </p:cNvPr>
          <p:cNvSpPr txBox="1">
            <a:spLocks/>
          </p:cNvSpPr>
          <p:nvPr/>
        </p:nvSpPr>
        <p:spPr>
          <a:xfrm>
            <a:off x="11712486" y="6451194"/>
            <a:ext cx="714540" cy="324180"/>
          </a:xfrm>
          <a:prstGeom prst="rect">
            <a:avLst/>
          </a:prstGeom>
        </p:spPr>
        <p:txBody>
          <a:bodyPr lIns="91440" tIns="45720" rIns="91440" bIns="45720" anchor="t"/>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9pPr>
          </a:lstStyle>
          <a:p>
            <a:pPr marL="0" marR="0" lvl="0" indent="0" algn="l" defTabSz="1219169" rtl="0" eaLnBrk="1" fontAlgn="auto" latinLnBrk="0" hangingPunct="0">
              <a:lnSpc>
                <a:spcPct val="90000"/>
              </a:lnSpc>
              <a:spcBef>
                <a:spcPts val="2250"/>
              </a:spcBef>
              <a:spcAft>
                <a:spcPts val="0"/>
              </a:spcAft>
              <a:buClrTx/>
              <a:buSzTx/>
              <a:buFontTx/>
              <a:buNone/>
              <a:tabLst/>
              <a:defRPr/>
            </a:pPr>
            <a:fld id="{EE2556C5-CE8C-6547-B838-EA80C61A4AF7}" type="slidenum">
              <a:rPr kumimoji="0" lang="en-US" sz="1400" b="0" i="0" u="none" strike="noStrike" kern="0" cap="none" spc="0" normalizeH="0" baseline="0" noProof="0" dirty="0" smtClean="0">
                <a:ln>
                  <a:noFill/>
                </a:ln>
                <a:solidFill>
                  <a:srgbClr val="000000"/>
                </a:solidFill>
                <a:effectLst/>
                <a:uLnTx/>
                <a:uFillTx/>
                <a:latin typeface="Intel Clear"/>
                <a:cs typeface="Intel Clear"/>
                <a:sym typeface="Helvetica Neue"/>
              </a:rPr>
              <a:pPr marL="0" marR="0" lvl="0" indent="0" algn="l" defTabSz="1219169" rtl="0" eaLnBrk="1" fontAlgn="auto" latinLnBrk="0" hangingPunct="0">
                <a:lnSpc>
                  <a:spcPct val="90000"/>
                </a:lnSpc>
                <a:spcBef>
                  <a:spcPts val="2250"/>
                </a:spcBef>
                <a:spcAft>
                  <a:spcPts val="0"/>
                </a:spcAft>
                <a:buClrTx/>
                <a:buSzTx/>
                <a:buFontTx/>
                <a:buNone/>
                <a:tabLst/>
                <a:defRPr/>
              </a:pPr>
              <a:t>8</a:t>
            </a:fld>
            <a:endParaRPr kumimoji="0" lang="en-US" sz="1400" b="0" i="0" u="none" strike="noStrike" kern="0" cap="none" spc="0" normalizeH="0" baseline="0" noProof="0">
              <a:ln>
                <a:noFill/>
              </a:ln>
              <a:solidFill>
                <a:srgbClr val="000000"/>
              </a:solidFill>
              <a:effectLst/>
              <a:uLnTx/>
              <a:uFillTx/>
              <a:latin typeface="Intel Clear"/>
              <a:cs typeface="Intel Clear"/>
              <a:sym typeface="Helvetica Neue"/>
            </a:endParaRPr>
          </a:p>
        </p:txBody>
      </p:sp>
      <p:graphicFrame>
        <p:nvGraphicFramePr>
          <p:cNvPr id="5" name="Table 4">
            <a:extLst>
              <a:ext uri="{FF2B5EF4-FFF2-40B4-BE49-F238E27FC236}">
                <a16:creationId xmlns:a16="http://schemas.microsoft.com/office/drawing/2014/main" id="{B5F689BE-0CFE-4093-8306-A6D98ED0F6B9}"/>
              </a:ext>
            </a:extLst>
          </p:cNvPr>
          <p:cNvGraphicFramePr>
            <a:graphicFrameLocks noGrp="1"/>
          </p:cNvGraphicFramePr>
          <p:nvPr>
            <p:extLst>
              <p:ext uri="{D42A27DB-BD31-4B8C-83A1-F6EECF244321}">
                <p14:modId xmlns:p14="http://schemas.microsoft.com/office/powerpoint/2010/main" val="1173845985"/>
              </p:ext>
            </p:extLst>
          </p:nvPr>
        </p:nvGraphicFramePr>
        <p:xfrm>
          <a:off x="629819" y="502918"/>
          <a:ext cx="9970119" cy="5852160"/>
        </p:xfrm>
        <a:graphic>
          <a:graphicData uri="http://schemas.openxmlformats.org/drawingml/2006/table">
            <a:tbl>
              <a:tblPr>
                <a:tableStyleId>{33BA23B1-9221-436E-865A-0063620EA4FD}</a:tableStyleId>
              </a:tblPr>
              <a:tblGrid>
                <a:gridCol w="3323373">
                  <a:extLst>
                    <a:ext uri="{9D8B030D-6E8A-4147-A177-3AD203B41FA5}">
                      <a16:colId xmlns:a16="http://schemas.microsoft.com/office/drawing/2014/main" val="4130621788"/>
                    </a:ext>
                  </a:extLst>
                </a:gridCol>
                <a:gridCol w="3323373">
                  <a:extLst>
                    <a:ext uri="{9D8B030D-6E8A-4147-A177-3AD203B41FA5}">
                      <a16:colId xmlns:a16="http://schemas.microsoft.com/office/drawing/2014/main" val="1729979320"/>
                    </a:ext>
                  </a:extLst>
                </a:gridCol>
                <a:gridCol w="3323373">
                  <a:extLst>
                    <a:ext uri="{9D8B030D-6E8A-4147-A177-3AD203B41FA5}">
                      <a16:colId xmlns:a16="http://schemas.microsoft.com/office/drawing/2014/main" val="4001797095"/>
                    </a:ext>
                  </a:extLst>
                </a:gridCol>
              </a:tblGrid>
              <a:tr h="162887">
                <a:tc>
                  <a:txBody>
                    <a:bodyPr/>
                    <a:lstStyle/>
                    <a:p>
                      <a:r>
                        <a:rPr lang="en-US" b="1" dirty="0">
                          <a:effectLst/>
                        </a:rPr>
                        <a:t>System Info</a:t>
                      </a:r>
                    </a:p>
                  </a:txBody>
                  <a:tcPr anchor="ctr">
                    <a:solidFill>
                      <a:schemeClr val="tx2">
                        <a:lumMod val="20000"/>
                        <a:lumOff val="80000"/>
                      </a:schemeClr>
                    </a:solidFill>
                  </a:tcPr>
                </a:tc>
                <a:tc>
                  <a:txBody>
                    <a:bodyPr/>
                    <a:lstStyle/>
                    <a:p>
                      <a:r>
                        <a:rPr lang="en-US" b="1" dirty="0">
                          <a:effectLst/>
                        </a:rPr>
                        <a:t>spr97623</a:t>
                      </a:r>
                    </a:p>
                  </a:txBody>
                  <a:tcPr anchor="ctr">
                    <a:solidFill>
                      <a:schemeClr val="tx2">
                        <a:lumMod val="20000"/>
                        <a:lumOff val="80000"/>
                      </a:schemeClr>
                    </a:solidFill>
                  </a:tcPr>
                </a:tc>
                <a:tc>
                  <a:txBody>
                    <a:bodyPr/>
                    <a:lstStyle/>
                    <a:p>
                      <a:r>
                        <a:rPr lang="en-US" sz="1000" b="1" i="0" u="none" strike="noStrike" cap="none" spc="0" baseline="0" dirty="0">
                          <a:solidFill>
                            <a:srgbClr val="000000"/>
                          </a:solidFill>
                          <a:effectLst/>
                          <a:uFillTx/>
                          <a:latin typeface="+mn-lt"/>
                          <a:ea typeface="+mn-ea"/>
                          <a:cs typeface="+mn-cs"/>
                          <a:sym typeface="Intel Clear"/>
                        </a:rPr>
                        <a:t>rasp-1519</a:t>
                      </a:r>
                      <a:endParaRPr lang="en-US" dirty="0">
                        <a:effectLst/>
                      </a:endParaRPr>
                    </a:p>
                  </a:txBody>
                  <a:tcPr anchor="ctr">
                    <a:solidFill>
                      <a:schemeClr val="tx2">
                        <a:lumMod val="20000"/>
                        <a:lumOff val="80000"/>
                      </a:schemeClr>
                    </a:solidFill>
                  </a:tcPr>
                </a:tc>
                <a:extLst>
                  <a:ext uri="{0D108BD9-81ED-4DB2-BD59-A6C34878D82A}">
                    <a16:rowId xmlns:a16="http://schemas.microsoft.com/office/drawing/2014/main" val="4272862969"/>
                  </a:ext>
                </a:extLst>
              </a:tr>
              <a:tr h="162887">
                <a:tc>
                  <a:txBody>
                    <a:bodyPr/>
                    <a:lstStyle/>
                    <a:p>
                      <a:r>
                        <a:rPr lang="en-US">
                          <a:effectLst/>
                        </a:rPr>
                        <a:t>BIOS Version</a:t>
                      </a:r>
                    </a:p>
                  </a:txBody>
                  <a:tcPr anchor="ctr"/>
                </a:tc>
                <a:tc>
                  <a:txBody>
                    <a:bodyPr/>
                    <a:lstStyle/>
                    <a:p>
                      <a:r>
                        <a:rPr lang="en-US" dirty="0">
                          <a:effectLst/>
                        </a:rPr>
                        <a:t>EGSDCRB1.86B.0073.D14.2201260628</a:t>
                      </a:r>
                    </a:p>
                  </a:txBody>
                  <a:tcPr anchor="ctr"/>
                </a:tc>
                <a:tc>
                  <a:txBody>
                    <a:bodyPr/>
                    <a:lstStyle/>
                    <a:p>
                      <a:r>
                        <a:rPr lang="en-US" sz="1000" b="0" i="0" u="none" strike="noStrike" cap="none" spc="0" baseline="0" dirty="0">
                          <a:solidFill>
                            <a:srgbClr val="000000"/>
                          </a:solidFill>
                          <a:effectLst/>
                          <a:uFillTx/>
                          <a:latin typeface="+mn-lt"/>
                          <a:ea typeface="+mn-ea"/>
                          <a:cs typeface="+mn-cs"/>
                          <a:sym typeface="Intel Clear"/>
                        </a:rPr>
                        <a:t>WLYDCRB1.SYS.0027.P56.2112200409</a:t>
                      </a:r>
                      <a:endParaRPr lang="en-US" dirty="0">
                        <a:effectLst/>
                      </a:endParaRPr>
                    </a:p>
                  </a:txBody>
                  <a:tcPr anchor="ctr"/>
                </a:tc>
                <a:extLst>
                  <a:ext uri="{0D108BD9-81ED-4DB2-BD59-A6C34878D82A}">
                    <a16:rowId xmlns:a16="http://schemas.microsoft.com/office/drawing/2014/main" val="3209447429"/>
                  </a:ext>
                </a:extLst>
              </a:tr>
              <a:tr h="162887">
                <a:tc>
                  <a:txBody>
                    <a:bodyPr/>
                    <a:lstStyle/>
                    <a:p>
                      <a:r>
                        <a:rPr lang="en-US">
                          <a:effectLst/>
                        </a:rPr>
                        <a:t>OS</a:t>
                      </a:r>
                    </a:p>
                  </a:txBody>
                  <a:tcPr anchor="ctr"/>
                </a:tc>
                <a:tc>
                  <a:txBody>
                    <a:bodyPr/>
                    <a:lstStyle/>
                    <a:p>
                      <a:r>
                        <a:rPr lang="en-US" dirty="0">
                          <a:effectLst/>
                        </a:rPr>
                        <a:t>CentOS Stream 8</a:t>
                      </a:r>
                    </a:p>
                  </a:txBody>
                  <a:tcPr anchor="ctr"/>
                </a:tc>
                <a:tc>
                  <a:txBody>
                    <a:bodyPr/>
                    <a:lstStyle/>
                    <a:p>
                      <a:r>
                        <a:rPr lang="en-US" sz="1000" b="0" i="0" u="none" strike="noStrike" cap="none" spc="0" baseline="0" dirty="0">
                          <a:solidFill>
                            <a:srgbClr val="000000"/>
                          </a:solidFill>
                          <a:effectLst/>
                          <a:uFillTx/>
                          <a:latin typeface="+mn-lt"/>
                          <a:ea typeface="+mn-ea"/>
                          <a:cs typeface="+mn-cs"/>
                          <a:sym typeface="Intel Clear"/>
                        </a:rPr>
                        <a:t>Red Hat Enterprise Linux 8.2 (Ootpa)</a:t>
                      </a:r>
                      <a:endParaRPr lang="en-US" dirty="0">
                        <a:effectLst/>
                      </a:endParaRPr>
                    </a:p>
                  </a:txBody>
                  <a:tcPr anchor="ctr"/>
                </a:tc>
                <a:extLst>
                  <a:ext uri="{0D108BD9-81ED-4DB2-BD59-A6C34878D82A}">
                    <a16:rowId xmlns:a16="http://schemas.microsoft.com/office/drawing/2014/main" val="1891007124"/>
                  </a:ext>
                </a:extLst>
              </a:tr>
              <a:tr h="162887">
                <a:tc>
                  <a:txBody>
                    <a:bodyPr/>
                    <a:lstStyle/>
                    <a:p>
                      <a:r>
                        <a:rPr lang="en-US">
                          <a:effectLst/>
                        </a:rPr>
                        <a:t>Kernel</a:t>
                      </a:r>
                    </a:p>
                  </a:txBody>
                  <a:tcPr anchor="ctr"/>
                </a:tc>
                <a:tc>
                  <a:txBody>
                    <a:bodyPr/>
                    <a:lstStyle/>
                    <a:p>
                      <a:r>
                        <a:rPr lang="en-US" dirty="0">
                          <a:effectLst/>
                        </a:rPr>
                        <a:t>5.15.0-spr.bkc.pc.2.10.0.x86_64</a:t>
                      </a:r>
                    </a:p>
                  </a:txBody>
                  <a:tcPr anchor="ctr"/>
                </a:tc>
                <a:tc>
                  <a:txBody>
                    <a:bodyPr/>
                    <a:lstStyle/>
                    <a:p>
                      <a:r>
                        <a:rPr lang="en-US" sz="1000" b="0" i="0" u="none" strike="noStrike" cap="none" spc="0" baseline="0" dirty="0">
                          <a:solidFill>
                            <a:srgbClr val="000000"/>
                          </a:solidFill>
                          <a:effectLst/>
                          <a:uFillTx/>
                          <a:latin typeface="+mn-lt"/>
                          <a:ea typeface="+mn-ea"/>
                          <a:cs typeface="+mn-cs"/>
                          <a:sym typeface="Intel Clear"/>
                        </a:rPr>
                        <a:t>4.18.0-305.19.1.el8_4.x86_64</a:t>
                      </a:r>
                      <a:endParaRPr lang="en-US" dirty="0">
                        <a:effectLst/>
                      </a:endParaRPr>
                    </a:p>
                  </a:txBody>
                  <a:tcPr anchor="ctr"/>
                </a:tc>
                <a:extLst>
                  <a:ext uri="{0D108BD9-81ED-4DB2-BD59-A6C34878D82A}">
                    <a16:rowId xmlns:a16="http://schemas.microsoft.com/office/drawing/2014/main" val="3531044656"/>
                  </a:ext>
                </a:extLst>
              </a:tr>
              <a:tr h="162887">
                <a:tc>
                  <a:txBody>
                    <a:bodyPr/>
                    <a:lstStyle/>
                    <a:p>
                      <a:r>
                        <a:rPr lang="en-US" dirty="0">
                          <a:effectLst/>
                        </a:rPr>
                        <a:t>Microcode</a:t>
                      </a:r>
                    </a:p>
                  </a:txBody>
                  <a:tcPr anchor="ctr"/>
                </a:tc>
                <a:tc>
                  <a:txBody>
                    <a:bodyPr/>
                    <a:lstStyle/>
                    <a:p>
                      <a:r>
                        <a:rPr lang="en-US" dirty="0">
                          <a:effectLst/>
                        </a:rPr>
                        <a:t>0x8e0001c0</a:t>
                      </a:r>
                    </a:p>
                  </a:txBody>
                  <a:tcPr anchor="ctr"/>
                </a:tc>
                <a:tc>
                  <a:txBody>
                    <a:bodyPr/>
                    <a:lstStyle/>
                    <a:p>
                      <a:r>
                        <a:rPr lang="en-US" sz="1000" b="0" i="0" u="none" strike="noStrike" cap="none" spc="0" baseline="0" dirty="0">
                          <a:solidFill>
                            <a:srgbClr val="000000"/>
                          </a:solidFill>
                          <a:effectLst/>
                          <a:uFillTx/>
                          <a:latin typeface="+mn-lt"/>
                          <a:ea typeface="+mn-ea"/>
                          <a:cs typeface="+mn-cs"/>
                          <a:sym typeface="Intel Clear"/>
                        </a:rPr>
                        <a:t>0xd000332</a:t>
                      </a:r>
                      <a:endParaRPr lang="en-US" dirty="0">
                        <a:effectLst/>
                      </a:endParaRPr>
                    </a:p>
                  </a:txBody>
                  <a:tcPr anchor="ctr"/>
                </a:tc>
                <a:extLst>
                  <a:ext uri="{0D108BD9-81ED-4DB2-BD59-A6C34878D82A}">
                    <a16:rowId xmlns:a16="http://schemas.microsoft.com/office/drawing/2014/main" val="928654511"/>
                  </a:ext>
                </a:extLst>
              </a:tr>
              <a:tr h="162887">
                <a:tc>
                  <a:txBody>
                    <a:bodyPr/>
                    <a:lstStyle/>
                    <a:p>
                      <a:r>
                        <a:rPr lang="en-US" dirty="0">
                          <a:effectLst/>
                        </a:rPr>
                        <a:t>Base Frequency</a:t>
                      </a:r>
                    </a:p>
                  </a:txBody>
                  <a:tcPr anchor="ctr">
                    <a:solidFill>
                      <a:schemeClr val="tx1">
                        <a:lumMod val="75000"/>
                      </a:schemeClr>
                    </a:solidFill>
                  </a:tcPr>
                </a:tc>
                <a:tc>
                  <a:txBody>
                    <a:bodyPr/>
                    <a:lstStyle/>
                    <a:p>
                      <a:r>
                        <a:rPr lang="en-US" dirty="0">
                          <a:effectLst/>
                        </a:rPr>
                        <a:t>1.6GHz</a:t>
                      </a:r>
                    </a:p>
                  </a:txBody>
                  <a:tcPr anchor="ctr">
                    <a:solidFill>
                      <a:schemeClr val="tx1">
                        <a:lumMod val="75000"/>
                      </a:schemeClr>
                    </a:solidFill>
                  </a:tcPr>
                </a:tc>
                <a:tc>
                  <a:txBody>
                    <a:bodyPr/>
                    <a:lstStyle/>
                    <a:p>
                      <a:r>
                        <a:rPr lang="en-US" dirty="0">
                          <a:effectLst/>
                        </a:rPr>
                        <a:t>2.6GHz</a:t>
                      </a:r>
                    </a:p>
                  </a:txBody>
                  <a:tcPr anchor="ctr">
                    <a:solidFill>
                      <a:schemeClr val="tx1">
                        <a:lumMod val="75000"/>
                      </a:schemeClr>
                    </a:solidFill>
                  </a:tcPr>
                </a:tc>
                <a:extLst>
                  <a:ext uri="{0D108BD9-81ED-4DB2-BD59-A6C34878D82A}">
                    <a16:rowId xmlns:a16="http://schemas.microsoft.com/office/drawing/2014/main" val="218418717"/>
                  </a:ext>
                </a:extLst>
              </a:tr>
              <a:tr h="162887">
                <a:tc>
                  <a:txBody>
                    <a:bodyPr/>
                    <a:lstStyle/>
                    <a:p>
                      <a:r>
                        <a:rPr lang="en-US" dirty="0">
                          <a:effectLst/>
                        </a:rPr>
                        <a:t>Maximum Frequency</a:t>
                      </a:r>
                    </a:p>
                  </a:txBody>
                  <a:tcPr anchor="ctr"/>
                </a:tc>
                <a:tc>
                  <a:txBody>
                    <a:bodyPr/>
                    <a:lstStyle/>
                    <a:p>
                      <a:r>
                        <a:rPr lang="en-US" dirty="0">
                          <a:effectLst/>
                        </a:rPr>
                        <a:t>3.5GHz</a:t>
                      </a:r>
                    </a:p>
                  </a:txBody>
                  <a:tcPr anchor="ctr"/>
                </a:tc>
                <a:tc>
                  <a:txBody>
                    <a:bodyPr/>
                    <a:lstStyle/>
                    <a:p>
                      <a:r>
                        <a:rPr lang="en-US" dirty="0">
                          <a:effectLst/>
                        </a:rPr>
                        <a:t>3.7GHz</a:t>
                      </a:r>
                    </a:p>
                  </a:txBody>
                  <a:tcPr anchor="ctr"/>
                </a:tc>
                <a:extLst>
                  <a:ext uri="{0D108BD9-81ED-4DB2-BD59-A6C34878D82A}">
                    <a16:rowId xmlns:a16="http://schemas.microsoft.com/office/drawing/2014/main" val="440994185"/>
                  </a:ext>
                </a:extLst>
              </a:tr>
              <a:tr h="162887">
                <a:tc>
                  <a:txBody>
                    <a:bodyPr/>
                    <a:lstStyle/>
                    <a:p>
                      <a:r>
                        <a:rPr lang="en-US">
                          <a:effectLst/>
                        </a:rPr>
                        <a:t>All-core Maximum Frequency</a:t>
                      </a:r>
                    </a:p>
                  </a:txBody>
                  <a:tcPr anchor="ctr"/>
                </a:tc>
                <a:tc>
                  <a:txBody>
                    <a:bodyPr/>
                    <a:lstStyle/>
                    <a:p>
                      <a:r>
                        <a:rPr lang="en-US" dirty="0">
                          <a:effectLst/>
                        </a:rPr>
                        <a:t>2.6GHz</a:t>
                      </a:r>
                    </a:p>
                  </a:txBody>
                  <a:tcPr anchor="ctr"/>
                </a:tc>
                <a:tc>
                  <a:txBody>
                    <a:bodyPr/>
                    <a:lstStyle/>
                    <a:p>
                      <a:r>
                        <a:rPr lang="en-US" dirty="0">
                          <a:effectLst/>
                        </a:rPr>
                        <a:t>3.3GHz</a:t>
                      </a:r>
                    </a:p>
                  </a:txBody>
                  <a:tcPr anchor="ctr"/>
                </a:tc>
                <a:extLst>
                  <a:ext uri="{0D108BD9-81ED-4DB2-BD59-A6C34878D82A}">
                    <a16:rowId xmlns:a16="http://schemas.microsoft.com/office/drawing/2014/main" val="3379048379"/>
                  </a:ext>
                </a:extLst>
              </a:tr>
              <a:tr h="162887">
                <a:tc>
                  <a:txBody>
                    <a:bodyPr/>
                    <a:lstStyle/>
                    <a:p>
                      <a:r>
                        <a:rPr lang="en-US">
                          <a:effectLst/>
                        </a:rPr>
                        <a:t>CPU(s)</a:t>
                      </a:r>
                    </a:p>
                  </a:txBody>
                  <a:tcPr anchor="ctr"/>
                </a:tc>
                <a:tc>
                  <a:txBody>
                    <a:bodyPr/>
                    <a:lstStyle/>
                    <a:p>
                      <a:r>
                        <a:rPr lang="en-US" dirty="0">
                          <a:effectLst/>
                        </a:rPr>
                        <a:t>240</a:t>
                      </a:r>
                    </a:p>
                  </a:txBody>
                  <a:tcPr anchor="ctr"/>
                </a:tc>
                <a:tc>
                  <a:txBody>
                    <a:bodyPr/>
                    <a:lstStyle/>
                    <a:p>
                      <a:r>
                        <a:rPr lang="en-US" dirty="0">
                          <a:effectLst/>
                        </a:rPr>
                        <a:t>152</a:t>
                      </a:r>
                    </a:p>
                  </a:txBody>
                  <a:tcPr anchor="ctr"/>
                </a:tc>
                <a:extLst>
                  <a:ext uri="{0D108BD9-81ED-4DB2-BD59-A6C34878D82A}">
                    <a16:rowId xmlns:a16="http://schemas.microsoft.com/office/drawing/2014/main" val="2337846532"/>
                  </a:ext>
                </a:extLst>
              </a:tr>
              <a:tr h="162887">
                <a:tc>
                  <a:txBody>
                    <a:bodyPr/>
                    <a:lstStyle/>
                    <a:p>
                      <a:r>
                        <a:rPr lang="en-US">
                          <a:effectLst/>
                        </a:rPr>
                        <a:t>Thread(s) per Core</a:t>
                      </a:r>
                    </a:p>
                  </a:txBody>
                  <a:tcPr anchor="ctr"/>
                </a:tc>
                <a:tc>
                  <a:txBody>
                    <a:bodyPr/>
                    <a:lstStyle/>
                    <a:p>
                      <a:r>
                        <a:rPr lang="en-US" dirty="0">
                          <a:effectLst/>
                        </a:rPr>
                        <a:t>2</a:t>
                      </a:r>
                    </a:p>
                  </a:txBody>
                  <a:tcPr anchor="ctr"/>
                </a:tc>
                <a:tc>
                  <a:txBody>
                    <a:bodyPr/>
                    <a:lstStyle/>
                    <a:p>
                      <a:r>
                        <a:rPr lang="en-US" dirty="0">
                          <a:effectLst/>
                        </a:rPr>
                        <a:t>2</a:t>
                      </a:r>
                    </a:p>
                  </a:txBody>
                  <a:tcPr anchor="ctr"/>
                </a:tc>
                <a:extLst>
                  <a:ext uri="{0D108BD9-81ED-4DB2-BD59-A6C34878D82A}">
                    <a16:rowId xmlns:a16="http://schemas.microsoft.com/office/drawing/2014/main" val="537033585"/>
                  </a:ext>
                </a:extLst>
              </a:tr>
              <a:tr h="162887">
                <a:tc>
                  <a:txBody>
                    <a:bodyPr/>
                    <a:lstStyle/>
                    <a:p>
                      <a:r>
                        <a:rPr lang="en-US">
                          <a:effectLst/>
                        </a:rPr>
                        <a:t>Core(s) per Socket</a:t>
                      </a:r>
                    </a:p>
                  </a:txBody>
                  <a:tcPr anchor="ctr"/>
                </a:tc>
                <a:tc>
                  <a:txBody>
                    <a:bodyPr/>
                    <a:lstStyle/>
                    <a:p>
                      <a:r>
                        <a:rPr lang="en-US" dirty="0">
                          <a:effectLst/>
                        </a:rPr>
                        <a:t>60</a:t>
                      </a:r>
                    </a:p>
                  </a:txBody>
                  <a:tcPr anchor="ctr"/>
                </a:tc>
                <a:tc>
                  <a:txBody>
                    <a:bodyPr/>
                    <a:lstStyle/>
                    <a:p>
                      <a:r>
                        <a:rPr lang="en-US" dirty="0">
                          <a:effectLst/>
                        </a:rPr>
                        <a:t>38</a:t>
                      </a:r>
                    </a:p>
                  </a:txBody>
                  <a:tcPr anchor="ctr"/>
                </a:tc>
                <a:extLst>
                  <a:ext uri="{0D108BD9-81ED-4DB2-BD59-A6C34878D82A}">
                    <a16:rowId xmlns:a16="http://schemas.microsoft.com/office/drawing/2014/main" val="568807684"/>
                  </a:ext>
                </a:extLst>
              </a:tr>
              <a:tr h="162887">
                <a:tc>
                  <a:txBody>
                    <a:bodyPr/>
                    <a:lstStyle/>
                    <a:p>
                      <a:r>
                        <a:rPr lang="en-US">
                          <a:effectLst/>
                        </a:rPr>
                        <a:t>Socket(s)</a:t>
                      </a:r>
                    </a:p>
                  </a:txBody>
                  <a:tcPr anchor="ctr"/>
                </a:tc>
                <a:tc>
                  <a:txBody>
                    <a:bodyPr/>
                    <a:lstStyle/>
                    <a:p>
                      <a:r>
                        <a:rPr lang="en-US" dirty="0">
                          <a:effectLst/>
                        </a:rPr>
                        <a:t>2</a:t>
                      </a:r>
                    </a:p>
                  </a:txBody>
                  <a:tcPr anchor="ctr"/>
                </a:tc>
                <a:tc>
                  <a:txBody>
                    <a:bodyPr/>
                    <a:lstStyle/>
                    <a:p>
                      <a:r>
                        <a:rPr lang="en-US" dirty="0">
                          <a:effectLst/>
                        </a:rPr>
                        <a:t>2</a:t>
                      </a:r>
                    </a:p>
                  </a:txBody>
                  <a:tcPr anchor="ctr"/>
                </a:tc>
                <a:extLst>
                  <a:ext uri="{0D108BD9-81ED-4DB2-BD59-A6C34878D82A}">
                    <a16:rowId xmlns:a16="http://schemas.microsoft.com/office/drawing/2014/main" val="1124684807"/>
                  </a:ext>
                </a:extLst>
              </a:tr>
              <a:tr h="162887">
                <a:tc>
                  <a:txBody>
                    <a:bodyPr/>
                    <a:lstStyle/>
                    <a:p>
                      <a:r>
                        <a:rPr lang="en-US" dirty="0">
                          <a:effectLst/>
                        </a:rPr>
                        <a:t>NUMA Node(s)</a:t>
                      </a:r>
                    </a:p>
                  </a:txBody>
                  <a:tcPr anchor="ctr">
                    <a:solidFill>
                      <a:schemeClr val="tx1">
                        <a:lumMod val="75000"/>
                      </a:schemeClr>
                    </a:solidFill>
                  </a:tcPr>
                </a:tc>
                <a:tc>
                  <a:txBody>
                    <a:bodyPr/>
                    <a:lstStyle/>
                    <a:p>
                      <a:r>
                        <a:rPr lang="en-US">
                          <a:effectLst/>
                        </a:rPr>
                        <a:t>2</a:t>
                      </a:r>
                    </a:p>
                  </a:txBody>
                  <a:tcPr anchor="ctr">
                    <a:solidFill>
                      <a:schemeClr val="tx1">
                        <a:lumMod val="75000"/>
                      </a:schemeClr>
                    </a:solidFill>
                  </a:tcPr>
                </a:tc>
                <a:tc>
                  <a:txBody>
                    <a:bodyPr/>
                    <a:lstStyle/>
                    <a:p>
                      <a:r>
                        <a:rPr lang="en-US" dirty="0">
                          <a:effectLst/>
                        </a:rPr>
                        <a:t>2</a:t>
                      </a:r>
                    </a:p>
                  </a:txBody>
                  <a:tcPr anchor="ctr">
                    <a:solidFill>
                      <a:schemeClr val="tx1">
                        <a:lumMod val="75000"/>
                      </a:schemeClr>
                    </a:solidFill>
                  </a:tcPr>
                </a:tc>
                <a:extLst>
                  <a:ext uri="{0D108BD9-81ED-4DB2-BD59-A6C34878D82A}">
                    <a16:rowId xmlns:a16="http://schemas.microsoft.com/office/drawing/2014/main" val="2310837718"/>
                  </a:ext>
                </a:extLst>
              </a:tr>
              <a:tr h="162887">
                <a:tc>
                  <a:txBody>
                    <a:bodyPr/>
                    <a:lstStyle/>
                    <a:p>
                      <a:r>
                        <a:rPr lang="en-US" dirty="0">
                          <a:effectLst/>
                        </a:rPr>
                        <a:t>NUMA cpulist</a:t>
                      </a:r>
                    </a:p>
                  </a:txBody>
                  <a:tcPr anchor="ctr">
                    <a:solidFill>
                      <a:schemeClr val="tx1">
                        <a:lumMod val="75000"/>
                      </a:schemeClr>
                    </a:solidFill>
                  </a:tcPr>
                </a:tc>
                <a:tc>
                  <a:txBody>
                    <a:bodyPr/>
                    <a:lstStyle/>
                    <a:p>
                      <a:r>
                        <a:rPr lang="en-US" dirty="0">
                          <a:effectLst/>
                        </a:rPr>
                        <a:t>0-59,120-179 :: 60-119,180-239</a:t>
                      </a:r>
                    </a:p>
                  </a:txBody>
                  <a:tcPr anchor="ctr">
                    <a:solidFill>
                      <a:schemeClr val="tx1">
                        <a:lumMod val="75000"/>
                      </a:schemeClr>
                    </a:solidFill>
                  </a:tcPr>
                </a:tc>
                <a:tc>
                  <a:txBody>
                    <a:bodyPr/>
                    <a:lstStyle/>
                    <a:p>
                      <a:r>
                        <a:rPr lang="en-US" dirty="0">
                          <a:effectLst/>
                        </a:rPr>
                        <a:t>0-37,76-113 :: 38-75,114-151</a:t>
                      </a:r>
                    </a:p>
                  </a:txBody>
                  <a:tcPr anchor="ctr">
                    <a:solidFill>
                      <a:schemeClr val="tx1">
                        <a:lumMod val="75000"/>
                      </a:schemeClr>
                    </a:solidFill>
                  </a:tcPr>
                </a:tc>
                <a:extLst>
                  <a:ext uri="{0D108BD9-81ED-4DB2-BD59-A6C34878D82A}">
                    <a16:rowId xmlns:a16="http://schemas.microsoft.com/office/drawing/2014/main" val="2530688844"/>
                  </a:ext>
                </a:extLst>
              </a:tr>
              <a:tr h="162887">
                <a:tc>
                  <a:txBody>
                    <a:bodyPr/>
                    <a:lstStyle/>
                    <a:p>
                      <a:r>
                        <a:rPr lang="en-US" dirty="0">
                          <a:effectLst/>
                        </a:rPr>
                        <a:t>L1d Cache</a:t>
                      </a:r>
                    </a:p>
                  </a:txBody>
                  <a:tcPr anchor="ctr"/>
                </a:tc>
                <a:tc>
                  <a:txBody>
                    <a:bodyPr/>
                    <a:lstStyle/>
                    <a:p>
                      <a:r>
                        <a:rPr lang="en-US" dirty="0">
                          <a:effectLst/>
                        </a:rPr>
                        <a:t>48K</a:t>
                      </a:r>
                    </a:p>
                  </a:txBody>
                  <a:tcPr anchor="ctr"/>
                </a:tc>
                <a:tc>
                  <a:txBody>
                    <a:bodyPr/>
                    <a:lstStyle/>
                    <a:p>
                      <a:r>
                        <a:rPr lang="en-US" dirty="0">
                          <a:effectLst/>
                        </a:rPr>
                        <a:t>48K</a:t>
                      </a:r>
                    </a:p>
                  </a:txBody>
                  <a:tcPr anchor="ctr"/>
                </a:tc>
                <a:extLst>
                  <a:ext uri="{0D108BD9-81ED-4DB2-BD59-A6C34878D82A}">
                    <a16:rowId xmlns:a16="http://schemas.microsoft.com/office/drawing/2014/main" val="2986741261"/>
                  </a:ext>
                </a:extLst>
              </a:tr>
              <a:tr h="162887">
                <a:tc>
                  <a:txBody>
                    <a:bodyPr/>
                    <a:lstStyle/>
                    <a:p>
                      <a:r>
                        <a:rPr lang="en-US">
                          <a:effectLst/>
                        </a:rPr>
                        <a:t>L1i Cache</a:t>
                      </a:r>
                    </a:p>
                  </a:txBody>
                  <a:tcPr anchor="ctr"/>
                </a:tc>
                <a:tc>
                  <a:txBody>
                    <a:bodyPr/>
                    <a:lstStyle/>
                    <a:p>
                      <a:r>
                        <a:rPr lang="en-US" dirty="0">
                          <a:effectLst/>
                        </a:rPr>
                        <a:t>32K</a:t>
                      </a:r>
                    </a:p>
                  </a:txBody>
                  <a:tcPr anchor="ctr"/>
                </a:tc>
                <a:tc>
                  <a:txBody>
                    <a:bodyPr/>
                    <a:lstStyle/>
                    <a:p>
                      <a:r>
                        <a:rPr lang="en-US" dirty="0">
                          <a:effectLst/>
                        </a:rPr>
                        <a:t>32K</a:t>
                      </a:r>
                    </a:p>
                  </a:txBody>
                  <a:tcPr anchor="ctr"/>
                </a:tc>
                <a:extLst>
                  <a:ext uri="{0D108BD9-81ED-4DB2-BD59-A6C34878D82A}">
                    <a16:rowId xmlns:a16="http://schemas.microsoft.com/office/drawing/2014/main" val="4235185121"/>
                  </a:ext>
                </a:extLst>
              </a:tr>
              <a:tr h="162887">
                <a:tc>
                  <a:txBody>
                    <a:bodyPr/>
                    <a:lstStyle/>
                    <a:p>
                      <a:r>
                        <a:rPr lang="en-US" dirty="0">
                          <a:effectLst/>
                        </a:rPr>
                        <a:t>L2 Cache</a:t>
                      </a:r>
                    </a:p>
                  </a:txBody>
                  <a:tcPr anchor="ctr"/>
                </a:tc>
                <a:tc>
                  <a:txBody>
                    <a:bodyPr/>
                    <a:lstStyle/>
                    <a:p>
                      <a:r>
                        <a:rPr lang="en-US" dirty="0">
                          <a:effectLst/>
                        </a:rPr>
                        <a:t>2048K</a:t>
                      </a:r>
                    </a:p>
                  </a:txBody>
                  <a:tcPr anchor="ctr"/>
                </a:tc>
                <a:tc>
                  <a:txBody>
                    <a:bodyPr/>
                    <a:lstStyle/>
                    <a:p>
                      <a:r>
                        <a:rPr lang="en-US" dirty="0">
                          <a:effectLst/>
                        </a:rPr>
                        <a:t>1280K</a:t>
                      </a:r>
                    </a:p>
                  </a:txBody>
                  <a:tcPr anchor="ctr"/>
                </a:tc>
                <a:extLst>
                  <a:ext uri="{0D108BD9-81ED-4DB2-BD59-A6C34878D82A}">
                    <a16:rowId xmlns:a16="http://schemas.microsoft.com/office/drawing/2014/main" val="2213219408"/>
                  </a:ext>
                </a:extLst>
              </a:tr>
              <a:tr h="162887">
                <a:tc>
                  <a:txBody>
                    <a:bodyPr/>
                    <a:lstStyle/>
                    <a:p>
                      <a:r>
                        <a:rPr lang="en-US">
                          <a:effectLst/>
                        </a:rPr>
                        <a:t>L3 Cache</a:t>
                      </a:r>
                    </a:p>
                  </a:txBody>
                  <a:tcPr anchor="ctr"/>
                </a:tc>
                <a:tc>
                  <a:txBody>
                    <a:bodyPr/>
                    <a:lstStyle/>
                    <a:p>
                      <a:r>
                        <a:rPr lang="en-US" dirty="0">
                          <a:effectLst/>
                        </a:rPr>
                        <a:t>115200K</a:t>
                      </a:r>
                    </a:p>
                  </a:txBody>
                  <a:tcPr anchor="ctr"/>
                </a:tc>
                <a:tc>
                  <a:txBody>
                    <a:bodyPr/>
                    <a:lstStyle/>
                    <a:p>
                      <a:r>
                        <a:rPr lang="en-US" dirty="0">
                          <a:effectLst/>
                        </a:rPr>
                        <a:t>58368K</a:t>
                      </a:r>
                    </a:p>
                  </a:txBody>
                  <a:tcPr anchor="ctr"/>
                </a:tc>
                <a:extLst>
                  <a:ext uri="{0D108BD9-81ED-4DB2-BD59-A6C34878D82A}">
                    <a16:rowId xmlns:a16="http://schemas.microsoft.com/office/drawing/2014/main" val="1798259044"/>
                  </a:ext>
                </a:extLst>
              </a:tr>
              <a:tr h="162887">
                <a:tc>
                  <a:txBody>
                    <a:bodyPr/>
                    <a:lstStyle/>
                    <a:p>
                      <a:r>
                        <a:rPr lang="en-US">
                          <a:effectLst/>
                        </a:rPr>
                        <a:t>Prefetchers</a:t>
                      </a:r>
                    </a:p>
                  </a:txBody>
                  <a:tcPr anchor="ctr"/>
                </a:tc>
                <a:tc>
                  <a:txBody>
                    <a:bodyPr/>
                    <a:lstStyle/>
                    <a:p>
                      <a:r>
                        <a:rPr lang="en-US" dirty="0">
                          <a:effectLst/>
                        </a:rPr>
                        <a:t>DCU HW, DCU IP, L2 HW, L2 Adj.</a:t>
                      </a:r>
                    </a:p>
                  </a:txBody>
                  <a:tcPr anchor="ctr"/>
                </a:tc>
                <a:tc>
                  <a:txBody>
                    <a:bodyPr/>
                    <a:lstStyle/>
                    <a:p>
                      <a:r>
                        <a:rPr lang="en-US" dirty="0">
                          <a:effectLst/>
                        </a:rPr>
                        <a:t>DCU HW, DCU IP, L2 HW, L2 Adj.</a:t>
                      </a:r>
                    </a:p>
                  </a:txBody>
                  <a:tcPr anchor="ctr"/>
                </a:tc>
                <a:extLst>
                  <a:ext uri="{0D108BD9-81ED-4DB2-BD59-A6C34878D82A}">
                    <a16:rowId xmlns:a16="http://schemas.microsoft.com/office/drawing/2014/main" val="3168728907"/>
                  </a:ext>
                </a:extLst>
              </a:tr>
              <a:tr h="162887">
                <a:tc>
                  <a:txBody>
                    <a:bodyPr/>
                    <a:lstStyle/>
                    <a:p>
                      <a:r>
                        <a:rPr lang="en-US" dirty="0">
                          <a:effectLst/>
                        </a:rPr>
                        <a:t>Intel Turbo Boost</a:t>
                      </a:r>
                    </a:p>
                  </a:txBody>
                  <a:tcPr anchor="ctr">
                    <a:solidFill>
                      <a:schemeClr val="tx1">
                        <a:lumMod val="75000"/>
                      </a:schemeClr>
                    </a:solidFill>
                  </a:tcPr>
                </a:tc>
                <a:tc>
                  <a:txBody>
                    <a:bodyPr/>
                    <a:lstStyle/>
                    <a:p>
                      <a:r>
                        <a:rPr lang="en-US" dirty="0">
                          <a:effectLst/>
                        </a:rPr>
                        <a:t>Enabled</a:t>
                      </a:r>
                    </a:p>
                  </a:txBody>
                  <a:tcPr anchor="ctr">
                    <a:solidFill>
                      <a:schemeClr val="tx1">
                        <a:lumMod val="75000"/>
                      </a:schemeClr>
                    </a:solidFill>
                  </a:tcPr>
                </a:tc>
                <a:tc>
                  <a:txBody>
                    <a:bodyPr/>
                    <a:lstStyle/>
                    <a:p>
                      <a:r>
                        <a:rPr lang="en-US" dirty="0">
                          <a:effectLst/>
                        </a:rPr>
                        <a:t>Enabled</a:t>
                      </a:r>
                    </a:p>
                  </a:txBody>
                  <a:tcPr anchor="ctr">
                    <a:solidFill>
                      <a:schemeClr val="tx1">
                        <a:lumMod val="75000"/>
                      </a:schemeClr>
                    </a:solidFill>
                  </a:tcPr>
                </a:tc>
                <a:extLst>
                  <a:ext uri="{0D108BD9-81ED-4DB2-BD59-A6C34878D82A}">
                    <a16:rowId xmlns:a16="http://schemas.microsoft.com/office/drawing/2014/main" val="2089931462"/>
                  </a:ext>
                </a:extLst>
              </a:tr>
              <a:tr h="162887">
                <a:tc>
                  <a:txBody>
                    <a:bodyPr/>
                    <a:lstStyle/>
                    <a:p>
                      <a:r>
                        <a:rPr lang="en-US" dirty="0">
                          <a:effectLst/>
                        </a:rPr>
                        <a:t>QPI Link</a:t>
                      </a:r>
                    </a:p>
                  </a:txBody>
                  <a:tcPr anchor="ctr">
                    <a:solidFill>
                      <a:schemeClr val="tx2">
                        <a:lumMod val="40000"/>
                        <a:lumOff val="60000"/>
                      </a:schemeClr>
                    </a:solidFill>
                  </a:tcPr>
                </a:tc>
                <a:tc>
                  <a:txBody>
                    <a:bodyPr/>
                    <a:lstStyle/>
                    <a:p>
                      <a:pPr algn="r"/>
                      <a:r>
                        <a:rPr lang="nl-NL" dirty="0">
                          <a:effectLst/>
                        </a:rPr>
                        <a:t>4</a:t>
                      </a:r>
                    </a:p>
                  </a:txBody>
                  <a:tcPr anchor="ctr">
                    <a:solidFill>
                      <a:schemeClr val="tx2">
                        <a:lumMod val="40000"/>
                        <a:lumOff val="60000"/>
                      </a:schemeClr>
                    </a:solidFill>
                  </a:tcPr>
                </a:tc>
                <a:tc>
                  <a:txBody>
                    <a:bodyPr/>
                    <a:lstStyle/>
                    <a:p>
                      <a:pPr algn="r"/>
                      <a:r>
                        <a:rPr lang="nl-NL" dirty="0">
                          <a:effectLst/>
                        </a:rPr>
                        <a:t>3</a:t>
                      </a:r>
                    </a:p>
                  </a:txBody>
                  <a:tcPr anchor="ctr">
                    <a:solidFill>
                      <a:schemeClr val="tx2">
                        <a:lumMod val="40000"/>
                        <a:lumOff val="60000"/>
                      </a:schemeClr>
                    </a:solidFill>
                  </a:tcPr>
                </a:tc>
                <a:extLst>
                  <a:ext uri="{0D108BD9-81ED-4DB2-BD59-A6C34878D82A}">
                    <a16:rowId xmlns:a16="http://schemas.microsoft.com/office/drawing/2014/main" val="1379262410"/>
                  </a:ext>
                </a:extLst>
              </a:tr>
              <a:tr h="162887">
                <a:tc>
                  <a:txBody>
                    <a:bodyPr/>
                    <a:lstStyle/>
                    <a:p>
                      <a:r>
                        <a:rPr lang="en-US" dirty="0">
                          <a:effectLst/>
                        </a:rPr>
                        <a:t>Memory Installed</a:t>
                      </a:r>
                    </a:p>
                  </a:txBody>
                  <a:tcPr anchor="ctr">
                    <a:solidFill>
                      <a:schemeClr val="tx2">
                        <a:lumMod val="40000"/>
                        <a:lumOff val="60000"/>
                      </a:schemeClr>
                    </a:solidFill>
                  </a:tcPr>
                </a:tc>
                <a:tc>
                  <a:txBody>
                    <a:bodyPr/>
                    <a:lstStyle/>
                    <a:p>
                      <a:pPr algn="r"/>
                      <a:r>
                        <a:rPr lang="nl-NL" dirty="0">
                          <a:effectLst/>
                        </a:rPr>
                        <a:t>512GB (16x32GB DDR5 4800MT/s )</a:t>
                      </a:r>
                    </a:p>
                  </a:txBody>
                  <a:tcPr anchor="ctr">
                    <a:solidFill>
                      <a:schemeClr val="tx2">
                        <a:lumMod val="40000"/>
                        <a:lumOff val="60000"/>
                      </a:schemeClr>
                    </a:solidFill>
                  </a:tcPr>
                </a:tc>
                <a:tc>
                  <a:txBody>
                    <a:bodyPr/>
                    <a:lstStyle/>
                    <a:p>
                      <a:pPr algn="r"/>
                      <a:r>
                        <a:rPr lang="nl-NL" sz="1000" b="0" i="0" u="none" strike="noStrike" cap="none" spc="0" baseline="0" dirty="0">
                          <a:solidFill>
                            <a:srgbClr val="000000"/>
                          </a:solidFill>
                          <a:effectLst/>
                          <a:uFillTx/>
                          <a:latin typeface="+mn-lt"/>
                          <a:ea typeface="+mn-ea"/>
                          <a:cs typeface="+mn-cs"/>
                          <a:sym typeface="Intel Clear"/>
                        </a:rPr>
                        <a:t>512GB (16x32GB DDR4 2933MT/s )</a:t>
                      </a:r>
                      <a:endParaRPr lang="nl-NL" dirty="0">
                        <a:effectLst/>
                      </a:endParaRPr>
                    </a:p>
                  </a:txBody>
                  <a:tcPr anchor="ctr">
                    <a:solidFill>
                      <a:schemeClr val="tx2">
                        <a:lumMod val="40000"/>
                        <a:lumOff val="60000"/>
                      </a:schemeClr>
                    </a:solidFill>
                  </a:tcPr>
                </a:tc>
                <a:extLst>
                  <a:ext uri="{0D108BD9-81ED-4DB2-BD59-A6C34878D82A}">
                    <a16:rowId xmlns:a16="http://schemas.microsoft.com/office/drawing/2014/main" val="3338578340"/>
                  </a:ext>
                </a:extLst>
              </a:tr>
              <a:tr h="162887">
                <a:tc>
                  <a:txBody>
                    <a:bodyPr/>
                    <a:lstStyle/>
                    <a:p>
                      <a:r>
                        <a:rPr lang="en-US" dirty="0">
                          <a:effectLst/>
                        </a:rPr>
                        <a:t>Power &amp; Perf Policy</a:t>
                      </a:r>
                    </a:p>
                  </a:txBody>
                  <a:tcPr anchor="ctr"/>
                </a:tc>
                <a:tc>
                  <a:txBody>
                    <a:bodyPr/>
                    <a:lstStyle/>
                    <a:p>
                      <a:r>
                        <a:rPr lang="en-US" dirty="0">
                          <a:effectLst/>
                        </a:rPr>
                        <a:t>Performance</a:t>
                      </a:r>
                    </a:p>
                  </a:txBody>
                  <a:tcPr anchor="ctr"/>
                </a:tc>
                <a:tc>
                  <a:txBody>
                    <a:bodyPr/>
                    <a:lstStyle/>
                    <a:p>
                      <a:r>
                        <a:rPr lang="en-US" dirty="0">
                          <a:effectLst/>
                        </a:rPr>
                        <a:t>Performance</a:t>
                      </a:r>
                    </a:p>
                  </a:txBody>
                  <a:tcPr anchor="ctr"/>
                </a:tc>
                <a:extLst>
                  <a:ext uri="{0D108BD9-81ED-4DB2-BD59-A6C34878D82A}">
                    <a16:rowId xmlns:a16="http://schemas.microsoft.com/office/drawing/2014/main" val="1211304129"/>
                  </a:ext>
                </a:extLst>
              </a:tr>
              <a:tr h="162887">
                <a:tc>
                  <a:txBody>
                    <a:bodyPr/>
                    <a:lstStyle/>
                    <a:p>
                      <a:r>
                        <a:rPr lang="en-US" dirty="0">
                          <a:effectLst/>
                        </a:rPr>
                        <a:t>Automatic NUMA Balancing</a:t>
                      </a:r>
                    </a:p>
                  </a:txBody>
                  <a:tcPr anchor="ctr"/>
                </a:tc>
                <a:tc>
                  <a:txBody>
                    <a:bodyPr/>
                    <a:lstStyle/>
                    <a:p>
                      <a:pPr algn="r"/>
                      <a:r>
                        <a:rPr lang="en-US" dirty="0">
                          <a:effectLst/>
                        </a:rPr>
                        <a:t>Disabled</a:t>
                      </a:r>
                    </a:p>
                  </a:txBody>
                  <a:tcPr anchor="ctr"/>
                </a:tc>
                <a:tc>
                  <a:txBody>
                    <a:bodyPr/>
                    <a:lstStyle/>
                    <a:p>
                      <a:pPr algn="r"/>
                      <a:r>
                        <a:rPr lang="en-US" dirty="0">
                          <a:effectLst/>
                        </a:rPr>
                        <a:t>Disabled</a:t>
                      </a:r>
                    </a:p>
                  </a:txBody>
                  <a:tcPr anchor="ctr"/>
                </a:tc>
                <a:extLst>
                  <a:ext uri="{0D108BD9-81ED-4DB2-BD59-A6C34878D82A}">
                    <a16:rowId xmlns:a16="http://schemas.microsoft.com/office/drawing/2014/main" val="1790395358"/>
                  </a:ext>
                </a:extLst>
              </a:tr>
            </a:tbl>
          </a:graphicData>
        </a:graphic>
      </p:graphicFrame>
    </p:spTree>
    <p:extLst>
      <p:ext uri="{BB962C8B-B14F-4D97-AF65-F5344CB8AC3E}">
        <p14:creationId xmlns:p14="http://schemas.microsoft.com/office/powerpoint/2010/main" val="2201385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13737-A253-4F1C-AC32-916682A5393B}"/>
              </a:ext>
            </a:extLst>
          </p:cNvPr>
          <p:cNvSpPr>
            <a:spLocks noGrp="1"/>
          </p:cNvSpPr>
          <p:nvPr>
            <p:ph type="title"/>
          </p:nvPr>
        </p:nvSpPr>
        <p:spPr>
          <a:xfrm>
            <a:off x="573509" y="369976"/>
            <a:ext cx="10972800" cy="406204"/>
          </a:xfrm>
        </p:spPr>
        <p:txBody>
          <a:bodyPr lIns="0" tIns="0" rIns="0" bIns="0" anchor="t">
            <a:noAutofit/>
          </a:bodyPr>
          <a:lstStyle/>
          <a:p>
            <a:r>
              <a:rPr lang="en-US" sz="2400" dirty="0"/>
              <a:t>Latency Measurement</a:t>
            </a:r>
            <a:endParaRPr lang="en-US" sz="1800" dirty="0"/>
          </a:p>
        </p:txBody>
      </p:sp>
      <p:sp>
        <p:nvSpPr>
          <p:cNvPr id="10" name="Content Placeholder 2">
            <a:extLst>
              <a:ext uri="{FF2B5EF4-FFF2-40B4-BE49-F238E27FC236}">
                <a16:creationId xmlns:a16="http://schemas.microsoft.com/office/drawing/2014/main" id="{806E5EDC-D3DB-4B6F-97FE-29DA1A428ECD}"/>
              </a:ext>
            </a:extLst>
          </p:cNvPr>
          <p:cNvSpPr>
            <a:spLocks noGrp="1"/>
          </p:cNvSpPr>
          <p:nvPr>
            <p:ph sz="quarter" idx="13"/>
          </p:nvPr>
        </p:nvSpPr>
        <p:spPr>
          <a:xfrm>
            <a:off x="394206" y="813645"/>
            <a:ext cx="10785851" cy="5582937"/>
          </a:xfrm>
        </p:spPr>
        <p:txBody>
          <a:bodyPr lIns="0" tIns="0" rIns="0" bIns="0" anchor="t">
            <a:noAutofit/>
          </a:bodyPr>
          <a:lstStyle/>
          <a:p>
            <a:endParaRPr lang="en-US" sz="900" dirty="0">
              <a:solidFill>
                <a:srgbClr val="0071C5"/>
              </a:solidFill>
              <a:latin typeface="Intel Clear Light"/>
            </a:endParaRPr>
          </a:p>
          <a:p>
            <a:pPr marL="0" indent="0">
              <a:buNone/>
            </a:pPr>
            <a:endParaRPr lang="en-US" sz="1600" b="1" dirty="0">
              <a:latin typeface="Intel Clear Light"/>
            </a:endParaRPr>
          </a:p>
          <a:p>
            <a:pPr lvl="1"/>
            <a:endParaRPr lang="en-US" sz="1050" dirty="0">
              <a:solidFill>
                <a:srgbClr val="0071C5"/>
              </a:solidFill>
            </a:endParaRPr>
          </a:p>
        </p:txBody>
      </p:sp>
      <p:sp>
        <p:nvSpPr>
          <p:cNvPr id="4" name="Slide Number Placeholder 4">
            <a:extLst>
              <a:ext uri="{FF2B5EF4-FFF2-40B4-BE49-F238E27FC236}">
                <a16:creationId xmlns:a16="http://schemas.microsoft.com/office/drawing/2014/main" id="{C6DB0519-ECF1-42B1-9FC1-C72D389E2988}"/>
              </a:ext>
            </a:extLst>
          </p:cNvPr>
          <p:cNvSpPr txBox="1">
            <a:spLocks/>
          </p:cNvSpPr>
          <p:nvPr/>
        </p:nvSpPr>
        <p:spPr>
          <a:xfrm>
            <a:off x="11797794" y="6396582"/>
            <a:ext cx="714540" cy="324180"/>
          </a:xfrm>
          <a:prstGeom prst="rect">
            <a:avLst/>
          </a:prstGeom>
        </p:spPr>
        <p:txBody>
          <a:bodyPr lIns="91440" tIns="45720" rIns="91440" bIns="45720" anchor="t"/>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9pPr>
          </a:lstStyle>
          <a:p>
            <a:pPr marL="0" marR="0" lvl="0" indent="0" algn="l" defTabSz="1219169" rtl="0" eaLnBrk="1" fontAlgn="auto" latinLnBrk="0" hangingPunct="0">
              <a:lnSpc>
                <a:spcPct val="90000"/>
              </a:lnSpc>
              <a:spcBef>
                <a:spcPts val="2250"/>
              </a:spcBef>
              <a:spcAft>
                <a:spcPts val="0"/>
              </a:spcAft>
              <a:buClrTx/>
              <a:buSzTx/>
              <a:buFontTx/>
              <a:buNone/>
              <a:tabLst/>
              <a:defRPr/>
            </a:pPr>
            <a:fld id="{EE2556C5-CE8C-6547-B838-EA80C61A4AF7}" type="slidenum">
              <a:rPr kumimoji="0" lang="en-US" sz="1400" b="0" i="0" u="none" strike="noStrike" kern="0" cap="none" spc="0" normalizeH="0" baseline="0" noProof="0" dirty="0" smtClean="0">
                <a:ln>
                  <a:noFill/>
                </a:ln>
                <a:solidFill>
                  <a:srgbClr val="000000"/>
                </a:solidFill>
                <a:effectLst/>
                <a:uLnTx/>
                <a:uFillTx/>
                <a:latin typeface="Intel Clear"/>
                <a:cs typeface="Intel Clear"/>
                <a:sym typeface="Helvetica Neue"/>
              </a:rPr>
              <a:pPr marL="0" marR="0" lvl="0" indent="0" algn="l" defTabSz="1219169" rtl="0" eaLnBrk="1" fontAlgn="auto" latinLnBrk="0" hangingPunct="0">
                <a:lnSpc>
                  <a:spcPct val="90000"/>
                </a:lnSpc>
                <a:spcBef>
                  <a:spcPts val="2250"/>
                </a:spcBef>
                <a:spcAft>
                  <a:spcPts val="0"/>
                </a:spcAft>
                <a:buClrTx/>
                <a:buSzTx/>
                <a:buFontTx/>
                <a:buNone/>
                <a:tabLst/>
                <a:defRPr/>
              </a:pPr>
              <a:t>9</a:t>
            </a:fld>
            <a:endParaRPr kumimoji="0" lang="en-US" sz="1400" b="0" i="0" u="none" strike="noStrike" kern="0" cap="none" spc="0" normalizeH="0" baseline="0" noProof="0" dirty="0">
              <a:ln>
                <a:noFill/>
              </a:ln>
              <a:solidFill>
                <a:srgbClr val="000000"/>
              </a:solidFill>
              <a:effectLst/>
              <a:uLnTx/>
              <a:uFillTx/>
              <a:latin typeface="Intel Clear"/>
              <a:cs typeface="Intel Clear"/>
              <a:sym typeface="Helvetica Neue"/>
            </a:endParaRPr>
          </a:p>
        </p:txBody>
      </p:sp>
      <p:sp>
        <p:nvSpPr>
          <p:cNvPr id="379" name="Rectangle 378">
            <a:extLst>
              <a:ext uri="{FF2B5EF4-FFF2-40B4-BE49-F238E27FC236}">
                <a16:creationId xmlns:a16="http://schemas.microsoft.com/office/drawing/2014/main" id="{1ABEA661-5F77-4CF8-AFA1-2745C7001D35}"/>
              </a:ext>
            </a:extLst>
          </p:cNvPr>
          <p:cNvSpPr/>
          <p:nvPr/>
        </p:nvSpPr>
        <p:spPr>
          <a:xfrm>
            <a:off x="485031" y="1230665"/>
            <a:ext cx="2588268" cy="2006769"/>
          </a:xfrm>
          <a:prstGeom prst="rect">
            <a:avLst/>
          </a:prstGeom>
          <a:solidFill>
            <a:schemeClr val="tx1">
              <a:lumMod val="85000"/>
            </a:schemeClr>
          </a:solidFill>
          <a:ln w="19050" cap="flat">
            <a:solidFill>
              <a:schemeClr val="tx1">
                <a:lumMod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81" name="Rectangle 380">
            <a:extLst>
              <a:ext uri="{FF2B5EF4-FFF2-40B4-BE49-F238E27FC236}">
                <a16:creationId xmlns:a16="http://schemas.microsoft.com/office/drawing/2014/main" id="{D0BF7755-6004-497C-9596-3E9E14E1A946}"/>
              </a:ext>
            </a:extLst>
          </p:cNvPr>
          <p:cNvSpPr/>
          <p:nvPr/>
        </p:nvSpPr>
        <p:spPr>
          <a:xfrm>
            <a:off x="622663" y="1961863"/>
            <a:ext cx="628379" cy="241092"/>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9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L1 Cache</a:t>
            </a:r>
            <a:endParaRPr kumimoji="0" lang="en-US" sz="9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382" name="Rectangle 381">
            <a:extLst>
              <a:ext uri="{FF2B5EF4-FFF2-40B4-BE49-F238E27FC236}">
                <a16:creationId xmlns:a16="http://schemas.microsoft.com/office/drawing/2014/main" id="{D17FF909-B81C-4553-8800-CC7436EB3789}"/>
              </a:ext>
            </a:extLst>
          </p:cNvPr>
          <p:cNvSpPr/>
          <p:nvPr/>
        </p:nvSpPr>
        <p:spPr>
          <a:xfrm>
            <a:off x="619497" y="2531328"/>
            <a:ext cx="621703" cy="241092"/>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9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L2 Cache</a:t>
            </a:r>
            <a:endParaRPr kumimoji="0" lang="en-US" sz="9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387" name="Rectangle 386">
            <a:extLst>
              <a:ext uri="{FF2B5EF4-FFF2-40B4-BE49-F238E27FC236}">
                <a16:creationId xmlns:a16="http://schemas.microsoft.com/office/drawing/2014/main" id="{18E91991-A3C8-4E12-A3E6-4912EE127366}"/>
              </a:ext>
            </a:extLst>
          </p:cNvPr>
          <p:cNvSpPr/>
          <p:nvPr/>
        </p:nvSpPr>
        <p:spPr>
          <a:xfrm>
            <a:off x="611527" y="2953632"/>
            <a:ext cx="2351506" cy="25648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10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L3 Cache</a:t>
            </a:r>
            <a:endParaRPr kumimoji="0" lang="en-US" sz="10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388" name="Rectangle 387">
            <a:extLst>
              <a:ext uri="{FF2B5EF4-FFF2-40B4-BE49-F238E27FC236}">
                <a16:creationId xmlns:a16="http://schemas.microsoft.com/office/drawing/2014/main" id="{E47B5030-489F-4E50-B611-6884C71C671B}"/>
              </a:ext>
            </a:extLst>
          </p:cNvPr>
          <p:cNvSpPr/>
          <p:nvPr/>
        </p:nvSpPr>
        <p:spPr>
          <a:xfrm>
            <a:off x="485030" y="3520968"/>
            <a:ext cx="2645317" cy="25648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10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DRAM</a:t>
            </a:r>
            <a:endParaRPr kumimoji="0" lang="en-US" sz="10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389" name="TextBox 388">
            <a:extLst>
              <a:ext uri="{FF2B5EF4-FFF2-40B4-BE49-F238E27FC236}">
                <a16:creationId xmlns:a16="http://schemas.microsoft.com/office/drawing/2014/main" id="{C1E96782-0C5D-4C30-AF46-BE423852D459}"/>
              </a:ext>
            </a:extLst>
          </p:cNvPr>
          <p:cNvSpPr txBox="1"/>
          <p:nvPr/>
        </p:nvSpPr>
        <p:spPr>
          <a:xfrm>
            <a:off x="1562946" y="1328960"/>
            <a:ext cx="918962"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altLang="zh-CN" sz="1100" b="0" i="0" u="none" strike="noStrike" cap="none" spc="0" normalizeH="0" baseline="0" dirty="0">
                <a:ln>
                  <a:noFill/>
                </a:ln>
                <a:solidFill>
                  <a:schemeClr val="tx2"/>
                </a:solidFill>
                <a:effectLst/>
                <a:uFillTx/>
                <a:latin typeface="+mn-lt"/>
                <a:ea typeface="+mn-ea"/>
                <a:cs typeface="+mn-cs"/>
                <a:sym typeface="Helvetica Neue"/>
              </a:rPr>
              <a:t>NUMA0</a:t>
            </a:r>
            <a:endParaRPr kumimoji="0" lang="en-US" sz="1100" b="0" i="0" u="none" strike="noStrike" cap="none" spc="0" normalizeH="0" baseline="0" dirty="0">
              <a:ln>
                <a:noFill/>
              </a:ln>
              <a:solidFill>
                <a:schemeClr val="tx2"/>
              </a:solidFill>
              <a:effectLst/>
              <a:uFillTx/>
              <a:latin typeface="+mn-lt"/>
              <a:ea typeface="+mn-ea"/>
              <a:cs typeface="+mn-cs"/>
              <a:sym typeface="Helvetica Neue"/>
            </a:endParaRPr>
          </a:p>
        </p:txBody>
      </p:sp>
      <p:sp>
        <p:nvSpPr>
          <p:cNvPr id="392" name="TextBox 391">
            <a:extLst>
              <a:ext uri="{FF2B5EF4-FFF2-40B4-BE49-F238E27FC236}">
                <a16:creationId xmlns:a16="http://schemas.microsoft.com/office/drawing/2014/main" id="{89B0F73E-8355-44FD-A771-AE8071878EB3}"/>
              </a:ext>
            </a:extLst>
          </p:cNvPr>
          <p:cNvSpPr txBox="1"/>
          <p:nvPr/>
        </p:nvSpPr>
        <p:spPr>
          <a:xfrm>
            <a:off x="1941786" y="2708494"/>
            <a:ext cx="889827"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altLang="zh-CN" sz="1100" b="1" i="0" u="none" strike="noStrike" cap="none" spc="0" normalizeH="0" baseline="0" dirty="0">
                <a:ln>
                  <a:noFill/>
                </a:ln>
                <a:solidFill>
                  <a:schemeClr val="tx2"/>
                </a:solidFill>
                <a:effectLst/>
                <a:uFillTx/>
                <a:latin typeface="+mn-lt"/>
                <a:ea typeface="+mn-ea"/>
                <a:cs typeface="+mn-cs"/>
                <a:sym typeface="Helvetica Neue"/>
              </a:rPr>
              <a:t>L3  Latency</a:t>
            </a:r>
            <a:endParaRPr kumimoji="0" lang="en-US" sz="1100" b="1" i="0" u="none" strike="noStrike" cap="none" spc="0" normalizeH="0" baseline="0" dirty="0">
              <a:ln>
                <a:noFill/>
              </a:ln>
              <a:solidFill>
                <a:schemeClr val="tx2"/>
              </a:solidFill>
              <a:effectLst/>
              <a:uFillTx/>
              <a:latin typeface="+mn-lt"/>
              <a:ea typeface="+mn-ea"/>
              <a:cs typeface="+mn-cs"/>
              <a:sym typeface="Helvetica Neue"/>
            </a:endParaRPr>
          </a:p>
        </p:txBody>
      </p:sp>
      <p:sp>
        <p:nvSpPr>
          <p:cNvPr id="413" name="TextBox 412">
            <a:extLst>
              <a:ext uri="{FF2B5EF4-FFF2-40B4-BE49-F238E27FC236}">
                <a16:creationId xmlns:a16="http://schemas.microsoft.com/office/drawing/2014/main" id="{AC56060F-EA13-4A06-A397-16F72AC0D508}"/>
              </a:ext>
            </a:extLst>
          </p:cNvPr>
          <p:cNvSpPr txBox="1"/>
          <p:nvPr/>
        </p:nvSpPr>
        <p:spPr>
          <a:xfrm>
            <a:off x="3177910" y="1186830"/>
            <a:ext cx="335280" cy="169578"/>
          </a:xfrm>
          <a:prstGeom prst="rect">
            <a:avLst/>
          </a:prstGeom>
          <a:noFill/>
        </p:spPr>
        <p:txBody>
          <a:bodyPr vert="horz" wrap="square" lIns="0" tIns="0" rIns="0" bIns="0" rtlCol="0" anchor="ctr">
            <a:noAutofit/>
          </a:bodyPr>
          <a:lstStyle/>
          <a:p>
            <a:pPr algn="ctr"/>
            <a:r>
              <a:rPr lang="en-US" sz="1100" b="1" dirty="0">
                <a:solidFill>
                  <a:srgbClr val="003C71"/>
                </a:solidFill>
              </a:rPr>
              <a:t>UPI</a:t>
            </a:r>
          </a:p>
        </p:txBody>
      </p:sp>
      <p:sp>
        <p:nvSpPr>
          <p:cNvPr id="414" name="TextBox 413">
            <a:extLst>
              <a:ext uri="{FF2B5EF4-FFF2-40B4-BE49-F238E27FC236}">
                <a16:creationId xmlns:a16="http://schemas.microsoft.com/office/drawing/2014/main" id="{24AEC946-4A66-4D87-AC64-78CE2AE28471}"/>
              </a:ext>
            </a:extLst>
          </p:cNvPr>
          <p:cNvSpPr txBox="1"/>
          <p:nvPr/>
        </p:nvSpPr>
        <p:spPr>
          <a:xfrm>
            <a:off x="3155129" y="3207309"/>
            <a:ext cx="335280" cy="260984"/>
          </a:xfrm>
          <a:prstGeom prst="rect">
            <a:avLst/>
          </a:prstGeom>
          <a:noFill/>
        </p:spPr>
        <p:txBody>
          <a:bodyPr vert="horz" wrap="square" lIns="0" tIns="0" rIns="0" bIns="0" rtlCol="0" anchor="ctr">
            <a:noAutofit/>
          </a:bodyPr>
          <a:lstStyle/>
          <a:p>
            <a:pPr algn="ctr"/>
            <a:r>
              <a:rPr lang="en-US" sz="1100" b="1" dirty="0">
                <a:solidFill>
                  <a:srgbClr val="003C71"/>
                </a:solidFill>
              </a:rPr>
              <a:t>UPI</a:t>
            </a:r>
          </a:p>
        </p:txBody>
      </p:sp>
      <p:cxnSp>
        <p:nvCxnSpPr>
          <p:cNvPr id="434" name="Straight Arrow Connector 433">
            <a:extLst>
              <a:ext uri="{FF2B5EF4-FFF2-40B4-BE49-F238E27FC236}">
                <a16:creationId xmlns:a16="http://schemas.microsoft.com/office/drawing/2014/main" id="{7CF7E15F-0FAF-4EED-8025-5663FC3DBDF1}"/>
              </a:ext>
            </a:extLst>
          </p:cNvPr>
          <p:cNvCxnSpPr/>
          <p:nvPr/>
        </p:nvCxnSpPr>
        <p:spPr>
          <a:xfrm>
            <a:off x="3186619" y="2082409"/>
            <a:ext cx="295175" cy="0"/>
          </a:xfrm>
          <a:prstGeom prst="straightConnector1">
            <a:avLst/>
          </a:prstGeom>
          <a:noFill/>
          <a:ln w="25400" cap="flat">
            <a:solidFill>
              <a:schemeClr val="tx1">
                <a:lumMod val="50000"/>
              </a:schemeClr>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cxnSp>
        <p:nvCxnSpPr>
          <p:cNvPr id="435" name="Straight Arrow Connector 434">
            <a:extLst>
              <a:ext uri="{FF2B5EF4-FFF2-40B4-BE49-F238E27FC236}">
                <a16:creationId xmlns:a16="http://schemas.microsoft.com/office/drawing/2014/main" id="{989335AA-4F00-41F6-A7AE-DB9E2E6D22C0}"/>
              </a:ext>
            </a:extLst>
          </p:cNvPr>
          <p:cNvCxnSpPr/>
          <p:nvPr/>
        </p:nvCxnSpPr>
        <p:spPr>
          <a:xfrm>
            <a:off x="3178374" y="1732913"/>
            <a:ext cx="295175" cy="0"/>
          </a:xfrm>
          <a:prstGeom prst="straightConnector1">
            <a:avLst/>
          </a:prstGeom>
          <a:noFill/>
          <a:ln w="25400" cap="flat">
            <a:solidFill>
              <a:schemeClr val="tx1">
                <a:lumMod val="50000"/>
              </a:schemeClr>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cxnSp>
        <p:nvCxnSpPr>
          <p:cNvPr id="436" name="Straight Arrow Connector 435">
            <a:extLst>
              <a:ext uri="{FF2B5EF4-FFF2-40B4-BE49-F238E27FC236}">
                <a16:creationId xmlns:a16="http://schemas.microsoft.com/office/drawing/2014/main" id="{C769CBD2-4F86-436D-A206-BAC170E74964}"/>
              </a:ext>
            </a:extLst>
          </p:cNvPr>
          <p:cNvCxnSpPr/>
          <p:nvPr/>
        </p:nvCxnSpPr>
        <p:spPr>
          <a:xfrm>
            <a:off x="3177910" y="2470111"/>
            <a:ext cx="295175" cy="0"/>
          </a:xfrm>
          <a:prstGeom prst="straightConnector1">
            <a:avLst/>
          </a:prstGeom>
          <a:noFill/>
          <a:ln w="25400" cap="flat">
            <a:solidFill>
              <a:schemeClr val="tx1">
                <a:lumMod val="50000"/>
              </a:schemeClr>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sp>
        <p:nvSpPr>
          <p:cNvPr id="452" name="Rectangle 451">
            <a:extLst>
              <a:ext uri="{FF2B5EF4-FFF2-40B4-BE49-F238E27FC236}">
                <a16:creationId xmlns:a16="http://schemas.microsoft.com/office/drawing/2014/main" id="{3BB4CB6C-F8C7-402B-A5C2-7ECE4289C096}"/>
              </a:ext>
            </a:extLst>
          </p:cNvPr>
          <p:cNvSpPr/>
          <p:nvPr/>
        </p:nvSpPr>
        <p:spPr>
          <a:xfrm>
            <a:off x="622851" y="1378368"/>
            <a:ext cx="646453" cy="25648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10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Core 0</a:t>
            </a:r>
            <a:endParaRPr kumimoji="0" lang="en-US" sz="10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453" name="Rectangle 452">
            <a:extLst>
              <a:ext uri="{FF2B5EF4-FFF2-40B4-BE49-F238E27FC236}">
                <a16:creationId xmlns:a16="http://schemas.microsoft.com/office/drawing/2014/main" id="{17FFC8D3-03C9-47F8-AF65-6EFD087D660F}"/>
              </a:ext>
            </a:extLst>
          </p:cNvPr>
          <p:cNvSpPr/>
          <p:nvPr/>
        </p:nvSpPr>
        <p:spPr>
          <a:xfrm>
            <a:off x="2354139" y="1400456"/>
            <a:ext cx="635992" cy="264175"/>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105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Core </a:t>
            </a:r>
            <a:r>
              <a:rPr lang="en-US" altLang="zh-CN" sz="1050" dirty="0">
                <a:solidFill>
                  <a:srgbClr val="FFFFFF"/>
                </a:solidFill>
                <a:latin typeface="Helvetica Neue Medium"/>
                <a:ea typeface="Helvetica Neue Medium"/>
                <a:cs typeface="Helvetica Neue Medium"/>
                <a:sym typeface="Helvetica Neue Medium"/>
              </a:rPr>
              <a:t>n</a:t>
            </a:r>
            <a:endParaRPr kumimoji="0" lang="en-US" sz="105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460" name="TextBox 459">
            <a:extLst>
              <a:ext uri="{FF2B5EF4-FFF2-40B4-BE49-F238E27FC236}">
                <a16:creationId xmlns:a16="http://schemas.microsoft.com/office/drawing/2014/main" id="{439CB79F-C4AD-4324-BDE3-D40FEAEEE595}"/>
              </a:ext>
            </a:extLst>
          </p:cNvPr>
          <p:cNvSpPr txBox="1"/>
          <p:nvPr/>
        </p:nvSpPr>
        <p:spPr>
          <a:xfrm>
            <a:off x="1769816" y="1732913"/>
            <a:ext cx="889827" cy="161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altLang="zh-CN" sz="1050" b="1" i="0" u="none" strike="noStrike" cap="none" spc="0" normalizeH="0" baseline="0" dirty="0">
                <a:ln>
                  <a:noFill/>
                </a:ln>
                <a:solidFill>
                  <a:schemeClr val="tx2"/>
                </a:solidFill>
                <a:effectLst/>
                <a:uFillTx/>
                <a:latin typeface="+mn-lt"/>
                <a:ea typeface="+mn-ea"/>
                <a:cs typeface="+mn-cs"/>
                <a:sym typeface="Helvetica Neue"/>
              </a:rPr>
              <a:t>L1 Latency</a:t>
            </a:r>
            <a:endParaRPr kumimoji="0" lang="en-US" sz="1050" b="1" i="0" u="none" strike="noStrike" cap="none" spc="0" normalizeH="0" baseline="0" dirty="0">
              <a:ln>
                <a:noFill/>
              </a:ln>
              <a:solidFill>
                <a:schemeClr val="tx2"/>
              </a:solidFill>
              <a:effectLst/>
              <a:uFillTx/>
              <a:latin typeface="+mn-lt"/>
              <a:ea typeface="+mn-ea"/>
              <a:cs typeface="+mn-cs"/>
              <a:sym typeface="Helvetica Neue"/>
            </a:endParaRPr>
          </a:p>
        </p:txBody>
      </p:sp>
      <p:sp>
        <p:nvSpPr>
          <p:cNvPr id="461" name="TextBox 460">
            <a:extLst>
              <a:ext uri="{FF2B5EF4-FFF2-40B4-BE49-F238E27FC236}">
                <a16:creationId xmlns:a16="http://schemas.microsoft.com/office/drawing/2014/main" id="{64E26516-4DE4-487D-BCA7-3721E7FE7E03}"/>
              </a:ext>
            </a:extLst>
          </p:cNvPr>
          <p:cNvSpPr txBox="1"/>
          <p:nvPr/>
        </p:nvSpPr>
        <p:spPr>
          <a:xfrm>
            <a:off x="1874454" y="2213578"/>
            <a:ext cx="889827" cy="161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altLang="zh-CN" sz="1050" b="1" i="0" u="none" strike="noStrike" cap="none" spc="0" normalizeH="0" baseline="0" dirty="0">
                <a:ln>
                  <a:noFill/>
                </a:ln>
                <a:solidFill>
                  <a:schemeClr val="tx2"/>
                </a:solidFill>
                <a:effectLst/>
                <a:uFillTx/>
                <a:latin typeface="+mn-lt"/>
                <a:ea typeface="+mn-ea"/>
                <a:cs typeface="+mn-cs"/>
                <a:sym typeface="Helvetica Neue"/>
              </a:rPr>
              <a:t>L2 Latency</a:t>
            </a:r>
            <a:endParaRPr kumimoji="0" lang="en-US" sz="1050" b="1" i="0" u="none" strike="noStrike" cap="none" spc="0" normalizeH="0" baseline="0" dirty="0">
              <a:ln>
                <a:noFill/>
              </a:ln>
              <a:solidFill>
                <a:schemeClr val="tx2"/>
              </a:solidFill>
              <a:effectLst/>
              <a:uFillTx/>
              <a:latin typeface="+mn-lt"/>
              <a:ea typeface="+mn-ea"/>
              <a:cs typeface="+mn-cs"/>
              <a:sym typeface="Helvetica Neue"/>
            </a:endParaRPr>
          </a:p>
        </p:txBody>
      </p:sp>
      <p:sp>
        <p:nvSpPr>
          <p:cNvPr id="476" name="TextBox 475">
            <a:extLst>
              <a:ext uri="{FF2B5EF4-FFF2-40B4-BE49-F238E27FC236}">
                <a16:creationId xmlns:a16="http://schemas.microsoft.com/office/drawing/2014/main" id="{89100333-6FC9-47EA-8DA9-3910656B4A7C}"/>
              </a:ext>
            </a:extLst>
          </p:cNvPr>
          <p:cNvSpPr txBox="1"/>
          <p:nvPr/>
        </p:nvSpPr>
        <p:spPr>
          <a:xfrm>
            <a:off x="6497576" y="1651566"/>
            <a:ext cx="4860454" cy="25648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a:lnSpc>
                <a:spcPts val="200"/>
              </a:lnSpc>
            </a:pPr>
            <a:r>
              <a:rPr lang="en-US" sz="1400" b="1" dirty="0">
                <a:latin typeface="Intel Clear Light"/>
              </a:rPr>
              <a:t>Latency measurement</a:t>
            </a:r>
          </a:p>
          <a:p>
            <a:pPr marL="171450" indent="-171450">
              <a:lnSpc>
                <a:spcPts val="200"/>
              </a:lnSpc>
              <a:buFont typeface="Arial" panose="020B0604020202020204" pitchFamily="34" charset="0"/>
              <a:buChar char="•"/>
            </a:pPr>
            <a:r>
              <a:rPr lang="en-US" sz="1400" b="1" dirty="0">
                <a:latin typeface="Intel Clear Light"/>
              </a:rPr>
              <a:t>L1 Latency:  ./</a:t>
            </a:r>
            <a:r>
              <a:rPr lang="en-US" sz="1400" b="1" dirty="0" err="1">
                <a:latin typeface="Intel Clear Light"/>
              </a:rPr>
              <a:t>mlc</a:t>
            </a:r>
            <a:r>
              <a:rPr lang="en-US" sz="1400" b="1" dirty="0">
                <a:latin typeface="Intel Clear Light"/>
              </a:rPr>
              <a:t> --</a:t>
            </a:r>
            <a:r>
              <a:rPr lang="en-US" sz="1400" b="1" dirty="0" err="1">
                <a:latin typeface="Intel Clear Light"/>
              </a:rPr>
              <a:t>idle_latency</a:t>
            </a:r>
            <a:r>
              <a:rPr lang="en-US" sz="1400" b="1" dirty="0">
                <a:latin typeface="Intel Clear Light"/>
              </a:rPr>
              <a:t> -e -r -b24K -H</a:t>
            </a:r>
          </a:p>
          <a:p>
            <a:pPr marL="171450" indent="-171450">
              <a:lnSpc>
                <a:spcPts val="200"/>
              </a:lnSpc>
              <a:buFont typeface="Arial" panose="020B0604020202020204" pitchFamily="34" charset="0"/>
              <a:buChar char="•"/>
            </a:pPr>
            <a:r>
              <a:rPr lang="en-US" sz="1400" b="1" dirty="0">
                <a:latin typeface="Intel Clear Light"/>
              </a:rPr>
              <a:t>L2 Latency: </a:t>
            </a:r>
            <a:r>
              <a:rPr lang="en-US" sz="1800" dirty="0">
                <a:effectLst/>
                <a:latin typeface="Calibri" panose="020F0502020204030204" pitchFamily="34" charset="0"/>
                <a:ea typeface="DengXian" panose="02010600030101010101" pitchFamily="2" charset="-122"/>
              </a:rPr>
              <a:t> </a:t>
            </a:r>
            <a:r>
              <a:rPr lang="en-US" sz="1400" b="1" dirty="0">
                <a:latin typeface="Intel Clear Light"/>
              </a:rPr>
              <a:t>./</a:t>
            </a:r>
            <a:r>
              <a:rPr lang="en-US" sz="1400" b="1" dirty="0" err="1">
                <a:latin typeface="Intel Clear Light"/>
              </a:rPr>
              <a:t>mlc</a:t>
            </a:r>
            <a:r>
              <a:rPr lang="en-US" sz="1400" b="1" dirty="0">
                <a:latin typeface="Intel Clear Light"/>
              </a:rPr>
              <a:t> --</a:t>
            </a:r>
            <a:r>
              <a:rPr lang="en-US" sz="1400" b="1" dirty="0" err="1">
                <a:latin typeface="Intel Clear Light"/>
              </a:rPr>
              <a:t>idle_latency</a:t>
            </a:r>
            <a:r>
              <a:rPr lang="en-US" sz="1400" b="1" dirty="0">
                <a:latin typeface="Intel Clear Light"/>
              </a:rPr>
              <a:t> -e -r -b800K -H</a:t>
            </a:r>
          </a:p>
          <a:p>
            <a:pPr marL="171450" indent="-171450">
              <a:lnSpc>
                <a:spcPts val="200"/>
              </a:lnSpc>
              <a:buFont typeface="Arial" panose="020B0604020202020204" pitchFamily="34" charset="0"/>
              <a:buChar char="•"/>
            </a:pPr>
            <a:r>
              <a:rPr lang="en-US" sz="1400" b="1" dirty="0">
                <a:latin typeface="Intel Clear Light"/>
              </a:rPr>
              <a:t>L3 </a:t>
            </a:r>
            <a:r>
              <a:rPr lang="en-US" altLang="zh-CN" sz="1400" b="1" dirty="0">
                <a:latin typeface="Intel Clear Light"/>
              </a:rPr>
              <a:t>Latency (SNC4)</a:t>
            </a:r>
            <a:r>
              <a:rPr lang="en-US" sz="1400" b="1" dirty="0">
                <a:latin typeface="Intel Clear Light"/>
              </a:rPr>
              <a:t> :  ./</a:t>
            </a:r>
            <a:r>
              <a:rPr lang="en-US" sz="1400" b="1" dirty="0" err="1">
                <a:latin typeface="Intel Clear Light"/>
              </a:rPr>
              <a:t>mlc</a:t>
            </a:r>
            <a:r>
              <a:rPr lang="en-US" sz="1400" b="1" dirty="0">
                <a:latin typeface="Intel Clear Light"/>
              </a:rPr>
              <a:t> --</a:t>
            </a:r>
            <a:r>
              <a:rPr lang="en-US" sz="1400" b="1" dirty="0" err="1">
                <a:latin typeface="Intel Clear Light"/>
              </a:rPr>
              <a:t>idle_latency</a:t>
            </a:r>
            <a:r>
              <a:rPr lang="en-US" sz="1400" b="1" dirty="0">
                <a:latin typeface="Intel Clear Light"/>
              </a:rPr>
              <a:t> -e -r -b6m -H</a:t>
            </a:r>
          </a:p>
          <a:p>
            <a:pPr marL="171450" indent="-171450">
              <a:lnSpc>
                <a:spcPts val="200"/>
              </a:lnSpc>
              <a:buFont typeface="Arial" panose="020B0604020202020204" pitchFamily="34" charset="0"/>
              <a:buChar char="•"/>
            </a:pPr>
            <a:r>
              <a:rPr lang="en-US" sz="1400" b="1" dirty="0">
                <a:latin typeface="Intel Clear Light"/>
              </a:rPr>
              <a:t>L3 Latency (SNC1) </a:t>
            </a:r>
          </a:p>
          <a:p>
            <a:pPr marL="171450" indent="-171450">
              <a:lnSpc>
                <a:spcPts val="200"/>
              </a:lnSpc>
              <a:buFont typeface="Arial" panose="020B0604020202020204" pitchFamily="34" charset="0"/>
              <a:buChar char="•"/>
            </a:pPr>
            <a:r>
              <a:rPr lang="en-US" sz="1400" b="1" dirty="0">
                <a:latin typeface="Intel Clear Light"/>
              </a:rPr>
              <a:t>Local Memory Latency (</a:t>
            </a:r>
            <a:r>
              <a:rPr lang="en-US" altLang="zh-CN" sz="1400" b="1" dirty="0">
                <a:latin typeface="Intel Clear Light"/>
              </a:rPr>
              <a:t>SNC4</a:t>
            </a:r>
            <a:r>
              <a:rPr lang="en-US" sz="1400" b="1" dirty="0">
                <a:latin typeface="Intel Clear Light"/>
              </a:rPr>
              <a:t>)</a:t>
            </a:r>
          </a:p>
          <a:p>
            <a:pPr marL="171450" indent="-171450">
              <a:lnSpc>
                <a:spcPts val="200"/>
              </a:lnSpc>
              <a:buFont typeface="Arial" panose="020B0604020202020204" pitchFamily="34" charset="0"/>
              <a:buChar char="•"/>
            </a:pPr>
            <a:r>
              <a:rPr lang="en-US" sz="1400" b="1" dirty="0">
                <a:latin typeface="Intel Clear Light"/>
              </a:rPr>
              <a:t>Local Memory Latency  (SNC1)</a:t>
            </a:r>
          </a:p>
          <a:p>
            <a:pPr marL="171450" indent="-171450">
              <a:lnSpc>
                <a:spcPts val="200"/>
              </a:lnSpc>
              <a:buFont typeface="Arial" panose="020B0604020202020204" pitchFamily="34" charset="0"/>
              <a:buChar char="•"/>
            </a:pPr>
            <a:r>
              <a:rPr lang="en-US" sz="1400" b="1" dirty="0">
                <a:latin typeface="Intel Clear Light"/>
              </a:rPr>
              <a:t>Remote Memory Latency (SNC1)</a:t>
            </a:r>
          </a:p>
        </p:txBody>
      </p:sp>
      <p:cxnSp>
        <p:nvCxnSpPr>
          <p:cNvPr id="88" name="Straight Arrow Connector 87">
            <a:extLst>
              <a:ext uri="{FF2B5EF4-FFF2-40B4-BE49-F238E27FC236}">
                <a16:creationId xmlns:a16="http://schemas.microsoft.com/office/drawing/2014/main" id="{F0512152-247F-4084-B4B4-6C7A483C2837}"/>
              </a:ext>
            </a:extLst>
          </p:cNvPr>
          <p:cNvCxnSpPr/>
          <p:nvPr/>
        </p:nvCxnSpPr>
        <p:spPr>
          <a:xfrm>
            <a:off x="3186620" y="2909910"/>
            <a:ext cx="295175" cy="0"/>
          </a:xfrm>
          <a:prstGeom prst="straightConnector1">
            <a:avLst/>
          </a:prstGeom>
          <a:noFill/>
          <a:ln w="25400" cap="flat">
            <a:solidFill>
              <a:schemeClr val="tx1">
                <a:lumMod val="50000"/>
              </a:schemeClr>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sp>
        <p:nvSpPr>
          <p:cNvPr id="43" name="Rectangle 42">
            <a:extLst>
              <a:ext uri="{FF2B5EF4-FFF2-40B4-BE49-F238E27FC236}">
                <a16:creationId xmlns:a16="http://schemas.microsoft.com/office/drawing/2014/main" id="{F70B978F-D206-4CEF-9524-3E3B58A93226}"/>
              </a:ext>
            </a:extLst>
          </p:cNvPr>
          <p:cNvSpPr/>
          <p:nvPr/>
        </p:nvSpPr>
        <p:spPr>
          <a:xfrm>
            <a:off x="2346236" y="1954254"/>
            <a:ext cx="616797" cy="241092"/>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9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L1 Cache</a:t>
            </a:r>
            <a:endParaRPr kumimoji="0" lang="en-US" sz="9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44" name="Rectangle 43">
            <a:extLst>
              <a:ext uri="{FF2B5EF4-FFF2-40B4-BE49-F238E27FC236}">
                <a16:creationId xmlns:a16="http://schemas.microsoft.com/office/drawing/2014/main" id="{E3FC0607-56A2-40E2-A748-632D491F1711}"/>
              </a:ext>
            </a:extLst>
          </p:cNvPr>
          <p:cNvSpPr/>
          <p:nvPr/>
        </p:nvSpPr>
        <p:spPr>
          <a:xfrm>
            <a:off x="2338057" y="2449916"/>
            <a:ext cx="593310" cy="241092"/>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9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L2 Cache</a:t>
            </a:r>
            <a:endParaRPr kumimoji="0" lang="en-US" sz="9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106" name="Rectangle 105">
            <a:extLst>
              <a:ext uri="{FF2B5EF4-FFF2-40B4-BE49-F238E27FC236}">
                <a16:creationId xmlns:a16="http://schemas.microsoft.com/office/drawing/2014/main" id="{C449B1A3-C3FB-4E6B-BFA2-47E27B914045}"/>
              </a:ext>
            </a:extLst>
          </p:cNvPr>
          <p:cNvSpPr/>
          <p:nvPr/>
        </p:nvSpPr>
        <p:spPr>
          <a:xfrm>
            <a:off x="624583" y="4427978"/>
            <a:ext cx="1183678" cy="909533"/>
          </a:xfrm>
          <a:prstGeom prst="rect">
            <a:avLst/>
          </a:prstGeom>
          <a:solidFill>
            <a:schemeClr val="tx1">
              <a:lumMod val="85000"/>
            </a:schemeClr>
          </a:solidFill>
          <a:ln w="28575" cap="flat">
            <a:solidFill>
              <a:schemeClr val="tx2">
                <a:lumMod val="60000"/>
                <a:lumOff val="4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107" name="Rectangle 106">
            <a:extLst>
              <a:ext uri="{FF2B5EF4-FFF2-40B4-BE49-F238E27FC236}">
                <a16:creationId xmlns:a16="http://schemas.microsoft.com/office/drawing/2014/main" id="{5B120223-A09E-42D0-81AB-1D90A511D9B2}"/>
              </a:ext>
            </a:extLst>
          </p:cNvPr>
          <p:cNvSpPr/>
          <p:nvPr/>
        </p:nvSpPr>
        <p:spPr>
          <a:xfrm>
            <a:off x="1833798" y="4422478"/>
            <a:ext cx="1183677" cy="910747"/>
          </a:xfrm>
          <a:prstGeom prst="rect">
            <a:avLst/>
          </a:prstGeom>
          <a:solidFill>
            <a:schemeClr val="tx1">
              <a:lumMod val="85000"/>
            </a:schemeClr>
          </a:solidFill>
          <a:ln w="28575" cap="flat">
            <a:solidFill>
              <a:schemeClr val="tx2">
                <a:lumMod val="60000"/>
                <a:lumOff val="4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08" name="Rectangle 107">
            <a:extLst>
              <a:ext uri="{FF2B5EF4-FFF2-40B4-BE49-F238E27FC236}">
                <a16:creationId xmlns:a16="http://schemas.microsoft.com/office/drawing/2014/main" id="{DEDECEE7-0495-4251-9458-2F661694AA32}"/>
              </a:ext>
            </a:extLst>
          </p:cNvPr>
          <p:cNvSpPr/>
          <p:nvPr/>
        </p:nvSpPr>
        <p:spPr>
          <a:xfrm>
            <a:off x="623698" y="5334293"/>
            <a:ext cx="1192341" cy="842949"/>
          </a:xfrm>
          <a:prstGeom prst="rect">
            <a:avLst/>
          </a:prstGeom>
          <a:solidFill>
            <a:schemeClr val="tx1">
              <a:lumMod val="85000"/>
            </a:schemeClr>
          </a:solidFill>
          <a:ln w="28575" cap="flat">
            <a:solidFill>
              <a:schemeClr val="tx2">
                <a:lumMod val="60000"/>
                <a:lumOff val="4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09" name="Rectangle 108">
            <a:extLst>
              <a:ext uri="{FF2B5EF4-FFF2-40B4-BE49-F238E27FC236}">
                <a16:creationId xmlns:a16="http://schemas.microsoft.com/office/drawing/2014/main" id="{7C4AC2EA-6A8E-42E1-8C27-2F4717D256F9}"/>
              </a:ext>
            </a:extLst>
          </p:cNvPr>
          <p:cNvSpPr/>
          <p:nvPr/>
        </p:nvSpPr>
        <p:spPr>
          <a:xfrm>
            <a:off x="1843684" y="5324987"/>
            <a:ext cx="1171713" cy="842949"/>
          </a:xfrm>
          <a:prstGeom prst="rect">
            <a:avLst/>
          </a:prstGeom>
          <a:solidFill>
            <a:schemeClr val="tx1">
              <a:lumMod val="85000"/>
            </a:schemeClr>
          </a:solidFill>
          <a:ln w="28575" cap="flat">
            <a:solidFill>
              <a:schemeClr val="tx2">
                <a:lumMod val="60000"/>
                <a:lumOff val="4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10" name="TextBox 109">
            <a:extLst>
              <a:ext uri="{FF2B5EF4-FFF2-40B4-BE49-F238E27FC236}">
                <a16:creationId xmlns:a16="http://schemas.microsoft.com/office/drawing/2014/main" id="{BCE7F417-C765-4C18-B4CC-C22B37D06B0B}"/>
              </a:ext>
            </a:extLst>
          </p:cNvPr>
          <p:cNvSpPr txBox="1"/>
          <p:nvPr/>
        </p:nvSpPr>
        <p:spPr>
          <a:xfrm>
            <a:off x="1318235" y="5994145"/>
            <a:ext cx="627462"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tx1">
                    <a:lumMod val="50000"/>
                  </a:schemeClr>
                </a:solidFill>
                <a:effectLst/>
                <a:uFillTx/>
                <a:latin typeface="+mn-lt"/>
                <a:ea typeface="+mn-ea"/>
                <a:cs typeface="+mn-cs"/>
                <a:sym typeface="Helvetica Neue"/>
              </a:rPr>
              <a:t>SNC1</a:t>
            </a:r>
          </a:p>
        </p:txBody>
      </p:sp>
      <p:sp>
        <p:nvSpPr>
          <p:cNvPr id="111" name="TextBox 110">
            <a:extLst>
              <a:ext uri="{FF2B5EF4-FFF2-40B4-BE49-F238E27FC236}">
                <a16:creationId xmlns:a16="http://schemas.microsoft.com/office/drawing/2014/main" id="{4D1C933C-A2D9-4DF0-A440-A2400ADC8D4C}"/>
              </a:ext>
            </a:extLst>
          </p:cNvPr>
          <p:cNvSpPr txBox="1"/>
          <p:nvPr/>
        </p:nvSpPr>
        <p:spPr>
          <a:xfrm>
            <a:off x="1899847" y="6000690"/>
            <a:ext cx="627462"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tx1">
                    <a:lumMod val="50000"/>
                  </a:schemeClr>
                </a:solidFill>
                <a:effectLst/>
                <a:uFillTx/>
                <a:latin typeface="+mn-lt"/>
                <a:ea typeface="+mn-ea"/>
                <a:cs typeface="+mn-cs"/>
                <a:sym typeface="Helvetica Neue"/>
              </a:rPr>
              <a:t>SNC3</a:t>
            </a:r>
          </a:p>
        </p:txBody>
      </p:sp>
      <p:sp>
        <p:nvSpPr>
          <p:cNvPr id="112" name="TextBox 111">
            <a:extLst>
              <a:ext uri="{FF2B5EF4-FFF2-40B4-BE49-F238E27FC236}">
                <a16:creationId xmlns:a16="http://schemas.microsoft.com/office/drawing/2014/main" id="{FD9F46BF-5993-4D42-B165-05A10D78896B}"/>
              </a:ext>
            </a:extLst>
          </p:cNvPr>
          <p:cNvSpPr txBox="1"/>
          <p:nvPr/>
        </p:nvSpPr>
        <p:spPr>
          <a:xfrm>
            <a:off x="1899847" y="5127749"/>
            <a:ext cx="627462"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tx1">
                    <a:lumMod val="50000"/>
                  </a:schemeClr>
                </a:solidFill>
                <a:effectLst/>
                <a:uFillTx/>
                <a:latin typeface="+mn-lt"/>
                <a:ea typeface="+mn-ea"/>
                <a:cs typeface="+mn-cs"/>
                <a:sym typeface="Helvetica Neue"/>
              </a:rPr>
              <a:t>SNC2</a:t>
            </a:r>
          </a:p>
        </p:txBody>
      </p:sp>
      <p:sp>
        <p:nvSpPr>
          <p:cNvPr id="113" name="TextBox 112">
            <a:extLst>
              <a:ext uri="{FF2B5EF4-FFF2-40B4-BE49-F238E27FC236}">
                <a16:creationId xmlns:a16="http://schemas.microsoft.com/office/drawing/2014/main" id="{EF6AA1E0-3D28-4443-A0A7-DE52FEB909FF}"/>
              </a:ext>
            </a:extLst>
          </p:cNvPr>
          <p:cNvSpPr txBox="1"/>
          <p:nvPr/>
        </p:nvSpPr>
        <p:spPr>
          <a:xfrm>
            <a:off x="1297842" y="5134294"/>
            <a:ext cx="627462"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tx1">
                    <a:lumMod val="50000"/>
                  </a:schemeClr>
                </a:solidFill>
                <a:effectLst/>
                <a:uFillTx/>
                <a:latin typeface="+mn-lt"/>
                <a:ea typeface="+mn-ea"/>
                <a:cs typeface="+mn-cs"/>
                <a:sym typeface="Helvetica Neue"/>
              </a:rPr>
              <a:t>SNC0</a:t>
            </a:r>
          </a:p>
        </p:txBody>
      </p:sp>
      <p:sp>
        <p:nvSpPr>
          <p:cNvPr id="114" name="Rectangle 113">
            <a:extLst>
              <a:ext uri="{FF2B5EF4-FFF2-40B4-BE49-F238E27FC236}">
                <a16:creationId xmlns:a16="http://schemas.microsoft.com/office/drawing/2014/main" id="{A9F3080B-F40F-44A2-A422-36F9E076327D}"/>
              </a:ext>
            </a:extLst>
          </p:cNvPr>
          <p:cNvSpPr/>
          <p:nvPr/>
        </p:nvSpPr>
        <p:spPr>
          <a:xfrm>
            <a:off x="1112912" y="4743086"/>
            <a:ext cx="103149" cy="97808"/>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cxnSp>
        <p:nvCxnSpPr>
          <p:cNvPr id="115" name="Straight Arrow Connector 114">
            <a:extLst>
              <a:ext uri="{FF2B5EF4-FFF2-40B4-BE49-F238E27FC236}">
                <a16:creationId xmlns:a16="http://schemas.microsoft.com/office/drawing/2014/main" id="{1298CFDD-488C-49C9-9539-A242C3F14AEB}"/>
              </a:ext>
            </a:extLst>
          </p:cNvPr>
          <p:cNvCxnSpPr>
            <a:cxnSpLocks/>
          </p:cNvCxnSpPr>
          <p:nvPr/>
        </p:nvCxnSpPr>
        <p:spPr>
          <a:xfrm flipH="1" flipV="1">
            <a:off x="849327" y="4774166"/>
            <a:ext cx="227987" cy="1"/>
          </a:xfrm>
          <a:prstGeom prst="straightConnector1">
            <a:avLst/>
          </a:prstGeom>
          <a:noFill/>
          <a:ln w="25400" cap="flat">
            <a:solidFill>
              <a:srgbClr val="0070C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16" name="Rectangle 115">
            <a:extLst>
              <a:ext uri="{FF2B5EF4-FFF2-40B4-BE49-F238E27FC236}">
                <a16:creationId xmlns:a16="http://schemas.microsoft.com/office/drawing/2014/main" id="{7B5BA1FA-7252-454F-95F6-B67D449337F8}"/>
              </a:ext>
            </a:extLst>
          </p:cNvPr>
          <p:cNvSpPr/>
          <p:nvPr/>
        </p:nvSpPr>
        <p:spPr>
          <a:xfrm>
            <a:off x="2784656" y="5434340"/>
            <a:ext cx="207744" cy="633550"/>
          </a:xfrm>
          <a:prstGeom prst="rect">
            <a:avLst/>
          </a:prstGeom>
          <a:solidFill>
            <a:schemeClr val="accent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117" name="Rectangle 116">
            <a:extLst>
              <a:ext uri="{FF2B5EF4-FFF2-40B4-BE49-F238E27FC236}">
                <a16:creationId xmlns:a16="http://schemas.microsoft.com/office/drawing/2014/main" id="{4A4D62AD-039B-428F-80E0-968F48E06FF5}"/>
              </a:ext>
            </a:extLst>
          </p:cNvPr>
          <p:cNvSpPr/>
          <p:nvPr/>
        </p:nvSpPr>
        <p:spPr>
          <a:xfrm>
            <a:off x="641663" y="4563809"/>
            <a:ext cx="207744" cy="633550"/>
          </a:xfrm>
          <a:prstGeom prst="rect">
            <a:avLst/>
          </a:prstGeom>
          <a:solidFill>
            <a:schemeClr val="accent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118" name="Rectangle 117">
            <a:extLst>
              <a:ext uri="{FF2B5EF4-FFF2-40B4-BE49-F238E27FC236}">
                <a16:creationId xmlns:a16="http://schemas.microsoft.com/office/drawing/2014/main" id="{31168A8D-4425-4A8C-84AC-ED3C2733D69D}"/>
              </a:ext>
            </a:extLst>
          </p:cNvPr>
          <p:cNvSpPr/>
          <p:nvPr/>
        </p:nvSpPr>
        <p:spPr>
          <a:xfrm>
            <a:off x="2793365" y="4616139"/>
            <a:ext cx="207744" cy="633550"/>
          </a:xfrm>
          <a:prstGeom prst="rect">
            <a:avLst/>
          </a:prstGeom>
          <a:solidFill>
            <a:schemeClr val="accent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119" name="Rectangle 118">
            <a:extLst>
              <a:ext uri="{FF2B5EF4-FFF2-40B4-BE49-F238E27FC236}">
                <a16:creationId xmlns:a16="http://schemas.microsoft.com/office/drawing/2014/main" id="{91BE38F9-DF5F-436C-BC4A-345777514AE0}"/>
              </a:ext>
            </a:extLst>
          </p:cNvPr>
          <p:cNvSpPr/>
          <p:nvPr/>
        </p:nvSpPr>
        <p:spPr>
          <a:xfrm>
            <a:off x="644857" y="5434340"/>
            <a:ext cx="207744" cy="633550"/>
          </a:xfrm>
          <a:prstGeom prst="rect">
            <a:avLst/>
          </a:prstGeom>
          <a:solidFill>
            <a:schemeClr val="accent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120" name="TextBox 119">
            <a:extLst>
              <a:ext uri="{FF2B5EF4-FFF2-40B4-BE49-F238E27FC236}">
                <a16:creationId xmlns:a16="http://schemas.microsoft.com/office/drawing/2014/main" id="{AC6BC9E1-A671-4EF1-9DDD-09DFFB4BDF41}"/>
              </a:ext>
            </a:extLst>
          </p:cNvPr>
          <p:cNvSpPr txBox="1"/>
          <p:nvPr/>
        </p:nvSpPr>
        <p:spPr>
          <a:xfrm rot="10800000">
            <a:off x="614621" y="5149887"/>
            <a:ext cx="184666" cy="7411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eaVert"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altLang="zh-CN" sz="1200" b="0" i="0" u="none" strike="noStrike" cap="none" spc="0" normalizeH="0" baseline="0" dirty="0">
                <a:ln>
                  <a:noFill/>
                </a:ln>
                <a:solidFill>
                  <a:schemeClr val="tx2"/>
                </a:solidFill>
                <a:effectLst/>
                <a:uFillTx/>
                <a:latin typeface="+mn-lt"/>
                <a:ea typeface="+mn-ea"/>
                <a:cs typeface="+mn-cs"/>
                <a:sym typeface="Helvetica Neue"/>
              </a:rPr>
              <a:t>MC1</a:t>
            </a:r>
            <a:endParaRPr kumimoji="0" lang="en-US" sz="1200" b="0" i="0" u="none" strike="noStrike" cap="none" spc="0" normalizeH="0" baseline="0" dirty="0">
              <a:ln>
                <a:noFill/>
              </a:ln>
              <a:solidFill>
                <a:schemeClr val="tx2"/>
              </a:solidFill>
              <a:effectLst/>
              <a:uFillTx/>
              <a:latin typeface="+mn-lt"/>
              <a:ea typeface="+mn-ea"/>
              <a:cs typeface="+mn-cs"/>
              <a:sym typeface="Helvetica Neue"/>
            </a:endParaRPr>
          </a:p>
        </p:txBody>
      </p:sp>
      <p:sp>
        <p:nvSpPr>
          <p:cNvPr id="121" name="TextBox 120">
            <a:extLst>
              <a:ext uri="{FF2B5EF4-FFF2-40B4-BE49-F238E27FC236}">
                <a16:creationId xmlns:a16="http://schemas.microsoft.com/office/drawing/2014/main" id="{8CE259F5-2B7B-4D78-B7F4-9A9CD46950E5}"/>
              </a:ext>
            </a:extLst>
          </p:cNvPr>
          <p:cNvSpPr txBox="1"/>
          <p:nvPr/>
        </p:nvSpPr>
        <p:spPr>
          <a:xfrm rot="10800000">
            <a:off x="641454" y="4427978"/>
            <a:ext cx="184666" cy="6125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eaVert"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altLang="zh-CN" sz="1200" b="0" i="0" u="none" strike="noStrike" cap="none" spc="0" normalizeH="0" baseline="0" dirty="0">
                <a:ln>
                  <a:noFill/>
                </a:ln>
                <a:solidFill>
                  <a:schemeClr val="tx2"/>
                </a:solidFill>
                <a:effectLst/>
                <a:uFillTx/>
                <a:latin typeface="+mn-lt"/>
                <a:ea typeface="+mn-ea"/>
                <a:cs typeface="+mn-cs"/>
                <a:sym typeface="Helvetica Neue"/>
              </a:rPr>
              <a:t>MC0</a:t>
            </a:r>
            <a:endParaRPr kumimoji="0" lang="en-US" sz="1200" b="0" i="0" u="none" strike="noStrike" cap="none" spc="0" normalizeH="0" baseline="0" dirty="0">
              <a:ln>
                <a:noFill/>
              </a:ln>
              <a:solidFill>
                <a:schemeClr val="tx2"/>
              </a:solidFill>
              <a:effectLst/>
              <a:uFillTx/>
              <a:latin typeface="+mn-lt"/>
              <a:ea typeface="+mn-ea"/>
              <a:cs typeface="+mn-cs"/>
              <a:sym typeface="Helvetica Neue"/>
            </a:endParaRPr>
          </a:p>
        </p:txBody>
      </p:sp>
      <p:sp>
        <p:nvSpPr>
          <p:cNvPr id="122" name="TextBox 121">
            <a:extLst>
              <a:ext uri="{FF2B5EF4-FFF2-40B4-BE49-F238E27FC236}">
                <a16:creationId xmlns:a16="http://schemas.microsoft.com/office/drawing/2014/main" id="{199F09FF-5069-4D06-B4F8-92B7B5A52AD5}"/>
              </a:ext>
            </a:extLst>
          </p:cNvPr>
          <p:cNvSpPr txBox="1"/>
          <p:nvPr/>
        </p:nvSpPr>
        <p:spPr>
          <a:xfrm>
            <a:off x="2802009" y="4750814"/>
            <a:ext cx="184666" cy="376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eaVert"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chemeClr val="tx2"/>
                </a:solidFill>
                <a:effectLst/>
                <a:uFillTx/>
                <a:latin typeface="+mn-lt"/>
                <a:ea typeface="+mn-ea"/>
                <a:cs typeface="+mn-cs"/>
                <a:sym typeface="Helvetica Neue"/>
              </a:rPr>
              <a:t>MC2</a:t>
            </a:r>
          </a:p>
        </p:txBody>
      </p:sp>
      <p:sp>
        <p:nvSpPr>
          <p:cNvPr id="123" name="TextBox 122">
            <a:extLst>
              <a:ext uri="{FF2B5EF4-FFF2-40B4-BE49-F238E27FC236}">
                <a16:creationId xmlns:a16="http://schemas.microsoft.com/office/drawing/2014/main" id="{AF504916-4B3C-4CA5-AED9-EC17E9ABAB0F}"/>
              </a:ext>
            </a:extLst>
          </p:cNvPr>
          <p:cNvSpPr txBox="1"/>
          <p:nvPr/>
        </p:nvSpPr>
        <p:spPr>
          <a:xfrm>
            <a:off x="2793300" y="5579140"/>
            <a:ext cx="184666" cy="376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eaVert"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chemeClr val="tx2"/>
                </a:solidFill>
                <a:effectLst/>
                <a:uFillTx/>
                <a:latin typeface="+mn-lt"/>
                <a:ea typeface="+mn-ea"/>
                <a:cs typeface="+mn-cs"/>
                <a:sym typeface="Helvetica Neue"/>
              </a:rPr>
              <a:t>MC3</a:t>
            </a:r>
          </a:p>
        </p:txBody>
      </p:sp>
      <p:sp>
        <p:nvSpPr>
          <p:cNvPr id="124" name="TextBox 123">
            <a:extLst>
              <a:ext uri="{FF2B5EF4-FFF2-40B4-BE49-F238E27FC236}">
                <a16:creationId xmlns:a16="http://schemas.microsoft.com/office/drawing/2014/main" id="{9099238A-2E02-46B9-9482-522F6A556850}"/>
              </a:ext>
            </a:extLst>
          </p:cNvPr>
          <p:cNvSpPr txBox="1"/>
          <p:nvPr/>
        </p:nvSpPr>
        <p:spPr>
          <a:xfrm>
            <a:off x="805969" y="4528849"/>
            <a:ext cx="2427012"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altLang="zh-CN" sz="1100" b="1" i="0" u="none" strike="noStrike" cap="none" spc="0" normalizeH="0" baseline="0" dirty="0">
                <a:ln>
                  <a:noFill/>
                </a:ln>
                <a:solidFill>
                  <a:schemeClr val="accent1"/>
                </a:solidFill>
                <a:effectLst/>
                <a:uFillTx/>
                <a:latin typeface="+mn-lt"/>
                <a:ea typeface="+mn-ea"/>
                <a:cs typeface="+mn-cs"/>
                <a:sym typeface="Helvetica Neue"/>
              </a:rPr>
              <a:t>Local  Memory Latency (SNC4)</a:t>
            </a:r>
            <a:endParaRPr kumimoji="0" lang="en-US" sz="1100" b="1" i="0" u="none" strike="noStrike" cap="none" spc="0" normalizeH="0" baseline="0" dirty="0">
              <a:ln>
                <a:noFill/>
              </a:ln>
              <a:solidFill>
                <a:schemeClr val="accent1"/>
              </a:solidFill>
              <a:effectLst/>
              <a:uFillTx/>
              <a:latin typeface="+mn-lt"/>
              <a:ea typeface="+mn-ea"/>
              <a:cs typeface="+mn-cs"/>
              <a:sym typeface="Helvetica Neue"/>
            </a:endParaRPr>
          </a:p>
        </p:txBody>
      </p:sp>
      <p:sp>
        <p:nvSpPr>
          <p:cNvPr id="125" name="TextBox 124">
            <a:extLst>
              <a:ext uri="{FF2B5EF4-FFF2-40B4-BE49-F238E27FC236}">
                <a16:creationId xmlns:a16="http://schemas.microsoft.com/office/drawing/2014/main" id="{9F5A740B-EE76-4F05-929C-4A04A05E981F}"/>
              </a:ext>
            </a:extLst>
          </p:cNvPr>
          <p:cNvSpPr txBox="1"/>
          <p:nvPr/>
        </p:nvSpPr>
        <p:spPr>
          <a:xfrm>
            <a:off x="484652" y="3947309"/>
            <a:ext cx="3219662" cy="342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kumimoji="0" lang="en-US" altLang="zh-CN" sz="1800" b="0" i="0" u="none" strike="noStrike" cap="none" spc="0" normalizeH="0" baseline="0" dirty="0">
                <a:ln>
                  <a:noFill/>
                </a:ln>
                <a:solidFill>
                  <a:schemeClr val="accent1"/>
                </a:solidFill>
                <a:effectLst/>
                <a:uFillTx/>
                <a:latin typeface="+mn-lt"/>
                <a:ea typeface="+mn-ea"/>
                <a:cs typeface="+mn-cs"/>
                <a:sym typeface="Helvetica Neue"/>
              </a:rPr>
              <a:t>SPR(SNC4)</a:t>
            </a:r>
            <a:endParaRPr lang="en-US" sz="1800" dirty="0">
              <a:solidFill>
                <a:schemeClr val="accent1"/>
              </a:solidFill>
            </a:endParaRPr>
          </a:p>
        </p:txBody>
      </p:sp>
      <p:cxnSp>
        <p:nvCxnSpPr>
          <p:cNvPr id="126" name="Straight Arrow Connector 125">
            <a:extLst>
              <a:ext uri="{FF2B5EF4-FFF2-40B4-BE49-F238E27FC236}">
                <a16:creationId xmlns:a16="http://schemas.microsoft.com/office/drawing/2014/main" id="{65CCB266-BCCE-4A5F-A152-12813C54EB04}"/>
              </a:ext>
            </a:extLst>
          </p:cNvPr>
          <p:cNvCxnSpPr>
            <a:cxnSpLocks/>
          </p:cNvCxnSpPr>
          <p:nvPr/>
        </p:nvCxnSpPr>
        <p:spPr>
          <a:xfrm>
            <a:off x="2558707" y="1664631"/>
            <a:ext cx="0" cy="782815"/>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27" name="Straight Arrow Connector 126">
            <a:extLst>
              <a:ext uri="{FF2B5EF4-FFF2-40B4-BE49-F238E27FC236}">
                <a16:creationId xmlns:a16="http://schemas.microsoft.com/office/drawing/2014/main" id="{9EBE0909-557A-4558-8801-19CE53A8CA7F}"/>
              </a:ext>
            </a:extLst>
          </p:cNvPr>
          <p:cNvCxnSpPr>
            <a:cxnSpLocks/>
          </p:cNvCxnSpPr>
          <p:nvPr/>
        </p:nvCxnSpPr>
        <p:spPr>
          <a:xfrm>
            <a:off x="2675368" y="1664631"/>
            <a:ext cx="8087" cy="1282045"/>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28" name="Straight Arrow Connector 127">
            <a:extLst>
              <a:ext uri="{FF2B5EF4-FFF2-40B4-BE49-F238E27FC236}">
                <a16:creationId xmlns:a16="http://schemas.microsoft.com/office/drawing/2014/main" id="{7561017C-1D63-487D-B287-86CCDCBBA4B4}"/>
              </a:ext>
            </a:extLst>
          </p:cNvPr>
          <p:cNvCxnSpPr>
            <a:cxnSpLocks/>
          </p:cNvCxnSpPr>
          <p:nvPr/>
        </p:nvCxnSpPr>
        <p:spPr>
          <a:xfrm>
            <a:off x="2443405" y="1677791"/>
            <a:ext cx="0" cy="284072"/>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29" name="Straight Arrow Connector 128">
            <a:extLst>
              <a:ext uri="{FF2B5EF4-FFF2-40B4-BE49-F238E27FC236}">
                <a16:creationId xmlns:a16="http://schemas.microsoft.com/office/drawing/2014/main" id="{19050CAD-8611-4842-B50B-AC3373B96643}"/>
              </a:ext>
            </a:extLst>
          </p:cNvPr>
          <p:cNvCxnSpPr>
            <a:cxnSpLocks/>
          </p:cNvCxnSpPr>
          <p:nvPr/>
        </p:nvCxnSpPr>
        <p:spPr>
          <a:xfrm flipH="1">
            <a:off x="2793303" y="1634848"/>
            <a:ext cx="1" cy="1882408"/>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31" name="Rectangle 130">
            <a:extLst>
              <a:ext uri="{FF2B5EF4-FFF2-40B4-BE49-F238E27FC236}">
                <a16:creationId xmlns:a16="http://schemas.microsoft.com/office/drawing/2014/main" id="{94FBD807-CFB9-4E2E-B86A-C0F0B519C6E8}"/>
              </a:ext>
            </a:extLst>
          </p:cNvPr>
          <p:cNvSpPr/>
          <p:nvPr/>
        </p:nvSpPr>
        <p:spPr>
          <a:xfrm>
            <a:off x="3554809" y="1217600"/>
            <a:ext cx="2588268" cy="2006769"/>
          </a:xfrm>
          <a:prstGeom prst="rect">
            <a:avLst/>
          </a:prstGeom>
          <a:solidFill>
            <a:schemeClr val="tx1">
              <a:lumMod val="85000"/>
            </a:schemeClr>
          </a:solidFill>
          <a:ln w="19050" cap="flat">
            <a:solidFill>
              <a:schemeClr val="tx1">
                <a:lumMod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32" name="Rectangle 131">
            <a:extLst>
              <a:ext uri="{FF2B5EF4-FFF2-40B4-BE49-F238E27FC236}">
                <a16:creationId xmlns:a16="http://schemas.microsoft.com/office/drawing/2014/main" id="{94BFA9B0-E36A-4576-80F4-CBA19827DC7B}"/>
              </a:ext>
            </a:extLst>
          </p:cNvPr>
          <p:cNvSpPr/>
          <p:nvPr/>
        </p:nvSpPr>
        <p:spPr>
          <a:xfrm>
            <a:off x="3692441" y="1948798"/>
            <a:ext cx="628379" cy="241092"/>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9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L1 Cache</a:t>
            </a:r>
            <a:endParaRPr kumimoji="0" lang="en-US" sz="9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133" name="Rectangle 132">
            <a:extLst>
              <a:ext uri="{FF2B5EF4-FFF2-40B4-BE49-F238E27FC236}">
                <a16:creationId xmlns:a16="http://schemas.microsoft.com/office/drawing/2014/main" id="{00F58F30-E237-40E7-8CAE-3F8DC751A1DE}"/>
              </a:ext>
            </a:extLst>
          </p:cNvPr>
          <p:cNvSpPr/>
          <p:nvPr/>
        </p:nvSpPr>
        <p:spPr>
          <a:xfrm>
            <a:off x="3689275" y="2518263"/>
            <a:ext cx="621703" cy="241092"/>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9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L2 Cache</a:t>
            </a:r>
            <a:endParaRPr kumimoji="0" lang="en-US" sz="9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134" name="Rectangle 133">
            <a:extLst>
              <a:ext uri="{FF2B5EF4-FFF2-40B4-BE49-F238E27FC236}">
                <a16:creationId xmlns:a16="http://schemas.microsoft.com/office/drawing/2014/main" id="{90925F53-4F19-4C72-BDC7-D7B2429CE0F9}"/>
              </a:ext>
            </a:extLst>
          </p:cNvPr>
          <p:cNvSpPr/>
          <p:nvPr/>
        </p:nvSpPr>
        <p:spPr>
          <a:xfrm>
            <a:off x="3681305" y="2940567"/>
            <a:ext cx="2351506" cy="25648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10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L3 Cache</a:t>
            </a:r>
            <a:endParaRPr kumimoji="0" lang="en-US" sz="10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135" name="Rectangle 134">
            <a:extLst>
              <a:ext uri="{FF2B5EF4-FFF2-40B4-BE49-F238E27FC236}">
                <a16:creationId xmlns:a16="http://schemas.microsoft.com/office/drawing/2014/main" id="{05DF4F9F-D03E-46E6-AA5B-6365AB817F4F}"/>
              </a:ext>
            </a:extLst>
          </p:cNvPr>
          <p:cNvSpPr/>
          <p:nvPr/>
        </p:nvSpPr>
        <p:spPr>
          <a:xfrm>
            <a:off x="3554808" y="3507903"/>
            <a:ext cx="2645317" cy="25648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10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DRAM</a:t>
            </a:r>
            <a:endParaRPr kumimoji="0" lang="en-US" sz="10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136" name="TextBox 135">
            <a:extLst>
              <a:ext uri="{FF2B5EF4-FFF2-40B4-BE49-F238E27FC236}">
                <a16:creationId xmlns:a16="http://schemas.microsoft.com/office/drawing/2014/main" id="{36CB8D0A-CEDA-4E92-9DD7-E357F22DCB05}"/>
              </a:ext>
            </a:extLst>
          </p:cNvPr>
          <p:cNvSpPr txBox="1"/>
          <p:nvPr/>
        </p:nvSpPr>
        <p:spPr>
          <a:xfrm>
            <a:off x="4602047" y="1291799"/>
            <a:ext cx="918962"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altLang="zh-CN" sz="1100" b="0" i="0" u="none" strike="noStrike" cap="none" spc="0" normalizeH="0" baseline="0" dirty="0">
                <a:ln>
                  <a:noFill/>
                </a:ln>
                <a:solidFill>
                  <a:schemeClr val="tx2"/>
                </a:solidFill>
                <a:effectLst/>
                <a:uFillTx/>
                <a:latin typeface="+mn-lt"/>
                <a:ea typeface="+mn-ea"/>
                <a:cs typeface="+mn-cs"/>
                <a:sym typeface="Helvetica Neue"/>
              </a:rPr>
              <a:t>NUMA1</a:t>
            </a:r>
            <a:endParaRPr kumimoji="0" lang="en-US" sz="1100" b="0" i="0" u="none" strike="noStrike" cap="none" spc="0" normalizeH="0" baseline="0" dirty="0">
              <a:ln>
                <a:noFill/>
              </a:ln>
              <a:solidFill>
                <a:schemeClr val="tx2"/>
              </a:solidFill>
              <a:effectLst/>
              <a:uFillTx/>
              <a:latin typeface="+mn-lt"/>
              <a:ea typeface="+mn-ea"/>
              <a:cs typeface="+mn-cs"/>
              <a:sym typeface="Helvetica Neue"/>
            </a:endParaRPr>
          </a:p>
        </p:txBody>
      </p:sp>
      <p:sp>
        <p:nvSpPr>
          <p:cNvPr id="137" name="Rectangle 136">
            <a:extLst>
              <a:ext uri="{FF2B5EF4-FFF2-40B4-BE49-F238E27FC236}">
                <a16:creationId xmlns:a16="http://schemas.microsoft.com/office/drawing/2014/main" id="{09A0A48E-CC99-4F67-978A-EC809ECCC0C2}"/>
              </a:ext>
            </a:extLst>
          </p:cNvPr>
          <p:cNvSpPr/>
          <p:nvPr/>
        </p:nvSpPr>
        <p:spPr>
          <a:xfrm>
            <a:off x="3692629" y="1365303"/>
            <a:ext cx="646453" cy="25648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10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Core 0</a:t>
            </a:r>
            <a:endParaRPr kumimoji="0" lang="en-US" sz="10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138" name="Rectangle 137">
            <a:extLst>
              <a:ext uri="{FF2B5EF4-FFF2-40B4-BE49-F238E27FC236}">
                <a16:creationId xmlns:a16="http://schemas.microsoft.com/office/drawing/2014/main" id="{990A8A26-129F-4F16-8444-99F14474817A}"/>
              </a:ext>
            </a:extLst>
          </p:cNvPr>
          <p:cNvSpPr/>
          <p:nvPr/>
        </p:nvSpPr>
        <p:spPr>
          <a:xfrm>
            <a:off x="5423917" y="1387391"/>
            <a:ext cx="635992" cy="264175"/>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105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Core n</a:t>
            </a:r>
            <a:endParaRPr kumimoji="0" lang="en-US" sz="105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139" name="Rectangle 138">
            <a:extLst>
              <a:ext uri="{FF2B5EF4-FFF2-40B4-BE49-F238E27FC236}">
                <a16:creationId xmlns:a16="http://schemas.microsoft.com/office/drawing/2014/main" id="{0A6AC2AC-B424-41C1-B652-79E54C2803ED}"/>
              </a:ext>
            </a:extLst>
          </p:cNvPr>
          <p:cNvSpPr/>
          <p:nvPr/>
        </p:nvSpPr>
        <p:spPr>
          <a:xfrm>
            <a:off x="5416014" y="1941189"/>
            <a:ext cx="616797" cy="241092"/>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9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L1 Cache</a:t>
            </a:r>
            <a:endParaRPr kumimoji="0" lang="en-US" sz="9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140" name="Rectangle 139">
            <a:extLst>
              <a:ext uri="{FF2B5EF4-FFF2-40B4-BE49-F238E27FC236}">
                <a16:creationId xmlns:a16="http://schemas.microsoft.com/office/drawing/2014/main" id="{F1A91519-181A-4375-8049-9445959F266B}"/>
              </a:ext>
            </a:extLst>
          </p:cNvPr>
          <p:cNvSpPr/>
          <p:nvPr/>
        </p:nvSpPr>
        <p:spPr>
          <a:xfrm>
            <a:off x="5407835" y="2436851"/>
            <a:ext cx="593310" cy="241092"/>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9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L2 Cache</a:t>
            </a:r>
            <a:endParaRPr kumimoji="0" lang="en-US" sz="9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cxnSp>
        <p:nvCxnSpPr>
          <p:cNvPr id="142" name="Connector: Elbow 141">
            <a:extLst>
              <a:ext uri="{FF2B5EF4-FFF2-40B4-BE49-F238E27FC236}">
                <a16:creationId xmlns:a16="http://schemas.microsoft.com/office/drawing/2014/main" id="{B799E619-311D-437F-A798-8FE3BBA4EB56}"/>
              </a:ext>
            </a:extLst>
          </p:cNvPr>
          <p:cNvCxnSpPr>
            <a:cxnSpLocks/>
          </p:cNvCxnSpPr>
          <p:nvPr/>
        </p:nvCxnSpPr>
        <p:spPr>
          <a:xfrm>
            <a:off x="2935871" y="1538926"/>
            <a:ext cx="2851261" cy="1978330"/>
          </a:xfrm>
          <a:prstGeom prst="bentConnector3">
            <a:avLst>
              <a:gd name="adj1" fmla="val 100396"/>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50" name="TextBox 149">
            <a:extLst>
              <a:ext uri="{FF2B5EF4-FFF2-40B4-BE49-F238E27FC236}">
                <a16:creationId xmlns:a16="http://schemas.microsoft.com/office/drawing/2014/main" id="{367CAC9F-42A2-4D74-B94B-CFA84F8568AE}"/>
              </a:ext>
            </a:extLst>
          </p:cNvPr>
          <p:cNvSpPr txBox="1"/>
          <p:nvPr/>
        </p:nvSpPr>
        <p:spPr>
          <a:xfrm>
            <a:off x="4718180" y="2573051"/>
            <a:ext cx="1133352" cy="3385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lang="en-US" sz="1100" b="1" dirty="0">
                <a:latin typeface="Intel Clear Light"/>
              </a:rPr>
              <a:t>Remote </a:t>
            </a:r>
          </a:p>
          <a:p>
            <a:pPr marL="0" marR="0" indent="0" algn="l" defTabSz="2438338" rtl="0" fontAlgn="auto" latinLnBrk="0" hangingPunct="0">
              <a:lnSpc>
                <a:spcPct val="100000"/>
              </a:lnSpc>
              <a:spcBef>
                <a:spcPts val="0"/>
              </a:spcBef>
              <a:spcAft>
                <a:spcPts val="0"/>
              </a:spcAft>
              <a:buClrTx/>
              <a:buSzTx/>
              <a:buFontTx/>
              <a:buNone/>
              <a:tabLst/>
            </a:pPr>
            <a:r>
              <a:rPr lang="en-US" sz="1100" b="1" dirty="0">
                <a:latin typeface="Intel Clear Light"/>
              </a:rPr>
              <a:t>Memory </a:t>
            </a:r>
            <a:r>
              <a:rPr lang="en-US" altLang="zh-CN" sz="1100" b="1" dirty="0">
                <a:latin typeface="Intel Clear Light"/>
              </a:rPr>
              <a:t>Latency</a:t>
            </a:r>
            <a:endParaRPr lang="en-US" sz="1100" b="1" dirty="0">
              <a:latin typeface="Intel Clear Light"/>
            </a:endParaRPr>
          </a:p>
        </p:txBody>
      </p:sp>
      <p:sp>
        <p:nvSpPr>
          <p:cNvPr id="168" name="Rectangle 167">
            <a:extLst>
              <a:ext uri="{FF2B5EF4-FFF2-40B4-BE49-F238E27FC236}">
                <a16:creationId xmlns:a16="http://schemas.microsoft.com/office/drawing/2014/main" id="{B68C3003-3BE0-4EEB-9221-2999F04DE0D8}"/>
              </a:ext>
            </a:extLst>
          </p:cNvPr>
          <p:cNvSpPr/>
          <p:nvPr/>
        </p:nvSpPr>
        <p:spPr>
          <a:xfrm>
            <a:off x="3501892" y="4422516"/>
            <a:ext cx="1183678" cy="909533"/>
          </a:xfrm>
          <a:prstGeom prst="rect">
            <a:avLst/>
          </a:prstGeom>
          <a:solidFill>
            <a:schemeClr val="tx1">
              <a:lumMod val="85000"/>
            </a:schemeClr>
          </a:solidFill>
          <a:ln w="28575" cap="flat">
            <a:solidFill>
              <a:schemeClr val="tx2">
                <a:lumMod val="60000"/>
                <a:lumOff val="4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169" name="Rectangle 168">
            <a:extLst>
              <a:ext uri="{FF2B5EF4-FFF2-40B4-BE49-F238E27FC236}">
                <a16:creationId xmlns:a16="http://schemas.microsoft.com/office/drawing/2014/main" id="{12F36FE4-5406-46DA-B15A-9A513A44C22C}"/>
              </a:ext>
            </a:extLst>
          </p:cNvPr>
          <p:cNvSpPr/>
          <p:nvPr/>
        </p:nvSpPr>
        <p:spPr>
          <a:xfrm>
            <a:off x="4711992" y="4418119"/>
            <a:ext cx="1183677" cy="910747"/>
          </a:xfrm>
          <a:prstGeom prst="rect">
            <a:avLst/>
          </a:prstGeom>
          <a:solidFill>
            <a:schemeClr val="tx1">
              <a:lumMod val="85000"/>
            </a:schemeClr>
          </a:solidFill>
          <a:ln w="28575" cap="flat">
            <a:solidFill>
              <a:schemeClr val="tx2">
                <a:lumMod val="60000"/>
                <a:lumOff val="4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70" name="Rectangle 169">
            <a:extLst>
              <a:ext uri="{FF2B5EF4-FFF2-40B4-BE49-F238E27FC236}">
                <a16:creationId xmlns:a16="http://schemas.microsoft.com/office/drawing/2014/main" id="{F89FA365-0DB2-4C43-8136-2B80F8E78A8A}"/>
              </a:ext>
            </a:extLst>
          </p:cNvPr>
          <p:cNvSpPr/>
          <p:nvPr/>
        </p:nvSpPr>
        <p:spPr>
          <a:xfrm>
            <a:off x="3501892" y="5329934"/>
            <a:ext cx="1192341" cy="842949"/>
          </a:xfrm>
          <a:prstGeom prst="rect">
            <a:avLst/>
          </a:prstGeom>
          <a:solidFill>
            <a:schemeClr val="tx1">
              <a:lumMod val="85000"/>
            </a:schemeClr>
          </a:solidFill>
          <a:ln w="28575" cap="flat">
            <a:solidFill>
              <a:schemeClr val="tx2">
                <a:lumMod val="60000"/>
                <a:lumOff val="4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71" name="Rectangle 170">
            <a:extLst>
              <a:ext uri="{FF2B5EF4-FFF2-40B4-BE49-F238E27FC236}">
                <a16:creationId xmlns:a16="http://schemas.microsoft.com/office/drawing/2014/main" id="{FA0E434F-DAC4-409F-87CA-269374648A0E}"/>
              </a:ext>
            </a:extLst>
          </p:cNvPr>
          <p:cNvSpPr/>
          <p:nvPr/>
        </p:nvSpPr>
        <p:spPr>
          <a:xfrm>
            <a:off x="4721878" y="5320628"/>
            <a:ext cx="1171713" cy="842949"/>
          </a:xfrm>
          <a:prstGeom prst="rect">
            <a:avLst/>
          </a:prstGeom>
          <a:solidFill>
            <a:schemeClr val="tx1">
              <a:lumMod val="85000"/>
            </a:schemeClr>
          </a:solidFill>
          <a:ln w="28575" cap="flat">
            <a:solidFill>
              <a:schemeClr val="tx2">
                <a:lumMod val="60000"/>
                <a:lumOff val="4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72" name="TextBox 171">
            <a:extLst>
              <a:ext uri="{FF2B5EF4-FFF2-40B4-BE49-F238E27FC236}">
                <a16:creationId xmlns:a16="http://schemas.microsoft.com/office/drawing/2014/main" id="{02FA5FA3-11F9-4CBE-BD0B-5508176935B9}"/>
              </a:ext>
            </a:extLst>
          </p:cNvPr>
          <p:cNvSpPr txBox="1"/>
          <p:nvPr/>
        </p:nvSpPr>
        <p:spPr>
          <a:xfrm>
            <a:off x="4196756" y="5965393"/>
            <a:ext cx="627462"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tx1">
                    <a:lumMod val="50000"/>
                  </a:schemeClr>
                </a:solidFill>
                <a:effectLst/>
                <a:uFillTx/>
                <a:latin typeface="+mn-lt"/>
                <a:ea typeface="+mn-ea"/>
                <a:cs typeface="+mn-cs"/>
                <a:sym typeface="Helvetica Neue"/>
              </a:rPr>
              <a:t>SNC5</a:t>
            </a:r>
          </a:p>
        </p:txBody>
      </p:sp>
      <p:sp>
        <p:nvSpPr>
          <p:cNvPr id="173" name="TextBox 172">
            <a:extLst>
              <a:ext uri="{FF2B5EF4-FFF2-40B4-BE49-F238E27FC236}">
                <a16:creationId xmlns:a16="http://schemas.microsoft.com/office/drawing/2014/main" id="{CA5602EF-4A72-4936-8957-AC926CC727F6}"/>
              </a:ext>
            </a:extLst>
          </p:cNvPr>
          <p:cNvSpPr txBox="1"/>
          <p:nvPr/>
        </p:nvSpPr>
        <p:spPr>
          <a:xfrm>
            <a:off x="4814508" y="5952719"/>
            <a:ext cx="627462"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tx1">
                    <a:lumMod val="50000"/>
                  </a:schemeClr>
                </a:solidFill>
                <a:effectLst/>
                <a:uFillTx/>
                <a:latin typeface="+mn-lt"/>
                <a:ea typeface="+mn-ea"/>
                <a:cs typeface="+mn-cs"/>
                <a:sym typeface="Helvetica Neue"/>
              </a:rPr>
              <a:t>SNC7</a:t>
            </a:r>
          </a:p>
        </p:txBody>
      </p:sp>
      <p:sp>
        <p:nvSpPr>
          <p:cNvPr id="174" name="TextBox 173">
            <a:extLst>
              <a:ext uri="{FF2B5EF4-FFF2-40B4-BE49-F238E27FC236}">
                <a16:creationId xmlns:a16="http://schemas.microsoft.com/office/drawing/2014/main" id="{911237C6-31D8-4D6D-A62E-E9D337278E6B}"/>
              </a:ext>
            </a:extLst>
          </p:cNvPr>
          <p:cNvSpPr txBox="1"/>
          <p:nvPr/>
        </p:nvSpPr>
        <p:spPr>
          <a:xfrm>
            <a:off x="4824218" y="5140732"/>
            <a:ext cx="627462"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tx1">
                    <a:lumMod val="50000"/>
                  </a:schemeClr>
                </a:solidFill>
                <a:effectLst/>
                <a:uFillTx/>
                <a:latin typeface="+mn-lt"/>
                <a:ea typeface="+mn-ea"/>
                <a:cs typeface="+mn-cs"/>
                <a:sym typeface="Helvetica Neue"/>
              </a:rPr>
              <a:t>SNC6</a:t>
            </a:r>
          </a:p>
        </p:txBody>
      </p:sp>
      <p:sp>
        <p:nvSpPr>
          <p:cNvPr id="175" name="TextBox 174">
            <a:extLst>
              <a:ext uri="{FF2B5EF4-FFF2-40B4-BE49-F238E27FC236}">
                <a16:creationId xmlns:a16="http://schemas.microsoft.com/office/drawing/2014/main" id="{9B080C0D-1413-4D34-A93B-836F168065D8}"/>
              </a:ext>
            </a:extLst>
          </p:cNvPr>
          <p:cNvSpPr txBox="1"/>
          <p:nvPr/>
        </p:nvSpPr>
        <p:spPr>
          <a:xfrm>
            <a:off x="4191254" y="5136335"/>
            <a:ext cx="627462"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tx1">
                    <a:lumMod val="50000"/>
                  </a:schemeClr>
                </a:solidFill>
                <a:effectLst/>
                <a:uFillTx/>
                <a:latin typeface="+mn-lt"/>
                <a:ea typeface="+mn-ea"/>
                <a:cs typeface="+mn-cs"/>
                <a:sym typeface="Helvetica Neue"/>
              </a:rPr>
              <a:t>SNC4</a:t>
            </a:r>
          </a:p>
        </p:txBody>
      </p:sp>
      <p:sp>
        <p:nvSpPr>
          <p:cNvPr id="178" name="Rectangle 177">
            <a:extLst>
              <a:ext uri="{FF2B5EF4-FFF2-40B4-BE49-F238E27FC236}">
                <a16:creationId xmlns:a16="http://schemas.microsoft.com/office/drawing/2014/main" id="{C27DCA4D-612B-4828-BB9E-A127397C16EF}"/>
              </a:ext>
            </a:extLst>
          </p:cNvPr>
          <p:cNvSpPr/>
          <p:nvPr/>
        </p:nvSpPr>
        <p:spPr>
          <a:xfrm>
            <a:off x="5662850" y="5429981"/>
            <a:ext cx="207744" cy="633550"/>
          </a:xfrm>
          <a:prstGeom prst="rect">
            <a:avLst/>
          </a:prstGeom>
          <a:solidFill>
            <a:schemeClr val="accent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179" name="Rectangle 178">
            <a:extLst>
              <a:ext uri="{FF2B5EF4-FFF2-40B4-BE49-F238E27FC236}">
                <a16:creationId xmlns:a16="http://schemas.microsoft.com/office/drawing/2014/main" id="{86854A71-20CB-455F-8318-1E728E30FAD6}"/>
              </a:ext>
            </a:extLst>
          </p:cNvPr>
          <p:cNvSpPr/>
          <p:nvPr/>
        </p:nvSpPr>
        <p:spPr>
          <a:xfrm>
            <a:off x="3519857" y="4559450"/>
            <a:ext cx="207744" cy="633550"/>
          </a:xfrm>
          <a:prstGeom prst="rect">
            <a:avLst/>
          </a:prstGeom>
          <a:solidFill>
            <a:schemeClr val="accent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180" name="Rectangle 179">
            <a:extLst>
              <a:ext uri="{FF2B5EF4-FFF2-40B4-BE49-F238E27FC236}">
                <a16:creationId xmlns:a16="http://schemas.microsoft.com/office/drawing/2014/main" id="{372A10C8-C4E4-447C-AB23-9B6F7C0E1384}"/>
              </a:ext>
            </a:extLst>
          </p:cNvPr>
          <p:cNvSpPr/>
          <p:nvPr/>
        </p:nvSpPr>
        <p:spPr>
          <a:xfrm>
            <a:off x="5671559" y="4611780"/>
            <a:ext cx="207744" cy="633550"/>
          </a:xfrm>
          <a:prstGeom prst="rect">
            <a:avLst/>
          </a:prstGeom>
          <a:solidFill>
            <a:schemeClr val="accent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181" name="Rectangle 180">
            <a:extLst>
              <a:ext uri="{FF2B5EF4-FFF2-40B4-BE49-F238E27FC236}">
                <a16:creationId xmlns:a16="http://schemas.microsoft.com/office/drawing/2014/main" id="{270DC1C1-7BCA-41FE-AEF9-ADD018DB3F6A}"/>
              </a:ext>
            </a:extLst>
          </p:cNvPr>
          <p:cNvSpPr/>
          <p:nvPr/>
        </p:nvSpPr>
        <p:spPr>
          <a:xfrm>
            <a:off x="3523051" y="5429981"/>
            <a:ext cx="207744" cy="633550"/>
          </a:xfrm>
          <a:prstGeom prst="rect">
            <a:avLst/>
          </a:prstGeom>
          <a:solidFill>
            <a:schemeClr val="accent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182" name="TextBox 181">
            <a:extLst>
              <a:ext uri="{FF2B5EF4-FFF2-40B4-BE49-F238E27FC236}">
                <a16:creationId xmlns:a16="http://schemas.microsoft.com/office/drawing/2014/main" id="{B44E1969-B699-40DF-9E03-A3592005928F}"/>
              </a:ext>
            </a:extLst>
          </p:cNvPr>
          <p:cNvSpPr txBox="1"/>
          <p:nvPr/>
        </p:nvSpPr>
        <p:spPr>
          <a:xfrm rot="10800000">
            <a:off x="3492815" y="5145528"/>
            <a:ext cx="184666" cy="7411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eaVert"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altLang="zh-CN" sz="1200" b="0" i="0" u="none" strike="noStrike" cap="none" spc="0" normalizeH="0" baseline="0" dirty="0">
                <a:ln>
                  <a:noFill/>
                </a:ln>
                <a:solidFill>
                  <a:schemeClr val="tx2"/>
                </a:solidFill>
                <a:effectLst/>
                <a:uFillTx/>
                <a:latin typeface="+mn-lt"/>
                <a:ea typeface="+mn-ea"/>
                <a:cs typeface="+mn-cs"/>
                <a:sym typeface="Helvetica Neue"/>
              </a:rPr>
              <a:t>MC5</a:t>
            </a:r>
            <a:endParaRPr kumimoji="0" lang="en-US" sz="1200" b="0" i="0" u="none" strike="noStrike" cap="none" spc="0" normalizeH="0" baseline="0" dirty="0">
              <a:ln>
                <a:noFill/>
              </a:ln>
              <a:solidFill>
                <a:schemeClr val="tx2"/>
              </a:solidFill>
              <a:effectLst/>
              <a:uFillTx/>
              <a:latin typeface="+mn-lt"/>
              <a:ea typeface="+mn-ea"/>
              <a:cs typeface="+mn-cs"/>
              <a:sym typeface="Helvetica Neue"/>
            </a:endParaRPr>
          </a:p>
        </p:txBody>
      </p:sp>
      <p:sp>
        <p:nvSpPr>
          <p:cNvPr id="183" name="TextBox 182">
            <a:extLst>
              <a:ext uri="{FF2B5EF4-FFF2-40B4-BE49-F238E27FC236}">
                <a16:creationId xmlns:a16="http://schemas.microsoft.com/office/drawing/2014/main" id="{9302C64E-01ED-420F-87A2-57C997101EB0}"/>
              </a:ext>
            </a:extLst>
          </p:cNvPr>
          <p:cNvSpPr txBox="1"/>
          <p:nvPr/>
        </p:nvSpPr>
        <p:spPr>
          <a:xfrm rot="10800000">
            <a:off x="3519648" y="4423619"/>
            <a:ext cx="184666" cy="6125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eaVert"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altLang="zh-CN" sz="1200" b="0" i="0" u="none" strike="noStrike" cap="none" spc="0" normalizeH="0" baseline="0" dirty="0">
                <a:ln>
                  <a:noFill/>
                </a:ln>
                <a:solidFill>
                  <a:schemeClr val="tx2"/>
                </a:solidFill>
                <a:effectLst/>
                <a:uFillTx/>
                <a:latin typeface="+mn-lt"/>
                <a:ea typeface="+mn-ea"/>
                <a:cs typeface="+mn-cs"/>
                <a:sym typeface="Helvetica Neue"/>
              </a:rPr>
              <a:t>MC4</a:t>
            </a:r>
            <a:endParaRPr kumimoji="0" lang="en-US" sz="1200" b="0" i="0" u="none" strike="noStrike" cap="none" spc="0" normalizeH="0" baseline="0" dirty="0">
              <a:ln>
                <a:noFill/>
              </a:ln>
              <a:solidFill>
                <a:schemeClr val="tx2"/>
              </a:solidFill>
              <a:effectLst/>
              <a:uFillTx/>
              <a:latin typeface="+mn-lt"/>
              <a:ea typeface="+mn-ea"/>
              <a:cs typeface="+mn-cs"/>
              <a:sym typeface="Helvetica Neue"/>
            </a:endParaRPr>
          </a:p>
        </p:txBody>
      </p:sp>
      <p:sp>
        <p:nvSpPr>
          <p:cNvPr id="184" name="TextBox 183">
            <a:extLst>
              <a:ext uri="{FF2B5EF4-FFF2-40B4-BE49-F238E27FC236}">
                <a16:creationId xmlns:a16="http://schemas.microsoft.com/office/drawing/2014/main" id="{B5356A5E-1926-4597-B758-4C525D2B3C0F}"/>
              </a:ext>
            </a:extLst>
          </p:cNvPr>
          <p:cNvSpPr txBox="1"/>
          <p:nvPr/>
        </p:nvSpPr>
        <p:spPr>
          <a:xfrm>
            <a:off x="5680203" y="4746455"/>
            <a:ext cx="184666" cy="376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eaVert"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chemeClr val="tx2"/>
                </a:solidFill>
                <a:effectLst/>
                <a:uFillTx/>
                <a:latin typeface="+mn-lt"/>
                <a:ea typeface="+mn-ea"/>
                <a:cs typeface="+mn-cs"/>
                <a:sym typeface="Helvetica Neue"/>
              </a:rPr>
              <a:t>MC6</a:t>
            </a:r>
          </a:p>
        </p:txBody>
      </p:sp>
      <p:sp>
        <p:nvSpPr>
          <p:cNvPr id="185" name="TextBox 184">
            <a:extLst>
              <a:ext uri="{FF2B5EF4-FFF2-40B4-BE49-F238E27FC236}">
                <a16:creationId xmlns:a16="http://schemas.microsoft.com/office/drawing/2014/main" id="{DA7D370D-75A5-4A27-905F-3EC95AC00B60}"/>
              </a:ext>
            </a:extLst>
          </p:cNvPr>
          <p:cNvSpPr txBox="1"/>
          <p:nvPr/>
        </p:nvSpPr>
        <p:spPr>
          <a:xfrm>
            <a:off x="5671494" y="5574781"/>
            <a:ext cx="184666" cy="376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eaVert"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chemeClr val="tx2"/>
                </a:solidFill>
                <a:effectLst/>
                <a:uFillTx/>
                <a:latin typeface="+mn-lt"/>
                <a:ea typeface="+mn-ea"/>
                <a:cs typeface="+mn-cs"/>
                <a:sym typeface="Helvetica Neue"/>
              </a:rPr>
              <a:t>MC7</a:t>
            </a:r>
          </a:p>
        </p:txBody>
      </p:sp>
      <p:cxnSp>
        <p:nvCxnSpPr>
          <p:cNvPr id="187" name="Straight Arrow Connector 186">
            <a:extLst>
              <a:ext uri="{FF2B5EF4-FFF2-40B4-BE49-F238E27FC236}">
                <a16:creationId xmlns:a16="http://schemas.microsoft.com/office/drawing/2014/main" id="{3F058341-F700-4F5A-ACF7-2F505B91CF20}"/>
              </a:ext>
            </a:extLst>
          </p:cNvPr>
          <p:cNvCxnSpPr/>
          <p:nvPr/>
        </p:nvCxnSpPr>
        <p:spPr>
          <a:xfrm>
            <a:off x="3130003" y="4981074"/>
            <a:ext cx="295175" cy="0"/>
          </a:xfrm>
          <a:prstGeom prst="straightConnector1">
            <a:avLst/>
          </a:prstGeom>
          <a:noFill/>
          <a:ln w="25400" cap="flat">
            <a:solidFill>
              <a:schemeClr val="tx1">
                <a:lumMod val="50000"/>
              </a:schemeClr>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cxnSp>
        <p:nvCxnSpPr>
          <p:cNvPr id="188" name="Straight Arrow Connector 187">
            <a:extLst>
              <a:ext uri="{FF2B5EF4-FFF2-40B4-BE49-F238E27FC236}">
                <a16:creationId xmlns:a16="http://schemas.microsoft.com/office/drawing/2014/main" id="{772AFB00-DBEA-4430-8BBD-9372508AF05E}"/>
              </a:ext>
            </a:extLst>
          </p:cNvPr>
          <p:cNvCxnSpPr/>
          <p:nvPr/>
        </p:nvCxnSpPr>
        <p:spPr>
          <a:xfrm>
            <a:off x="3121758" y="4631578"/>
            <a:ext cx="295175" cy="0"/>
          </a:xfrm>
          <a:prstGeom prst="straightConnector1">
            <a:avLst/>
          </a:prstGeom>
          <a:noFill/>
          <a:ln w="25400" cap="flat">
            <a:solidFill>
              <a:schemeClr val="tx1">
                <a:lumMod val="50000"/>
              </a:schemeClr>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cxnSp>
        <p:nvCxnSpPr>
          <p:cNvPr id="189" name="Straight Arrow Connector 188">
            <a:extLst>
              <a:ext uri="{FF2B5EF4-FFF2-40B4-BE49-F238E27FC236}">
                <a16:creationId xmlns:a16="http://schemas.microsoft.com/office/drawing/2014/main" id="{AF3FCFB7-2448-443C-8EB2-1A3EC355A31D}"/>
              </a:ext>
            </a:extLst>
          </p:cNvPr>
          <p:cNvCxnSpPr/>
          <p:nvPr/>
        </p:nvCxnSpPr>
        <p:spPr>
          <a:xfrm>
            <a:off x="3121294" y="5368776"/>
            <a:ext cx="295175" cy="0"/>
          </a:xfrm>
          <a:prstGeom prst="straightConnector1">
            <a:avLst/>
          </a:prstGeom>
          <a:noFill/>
          <a:ln w="25400" cap="flat">
            <a:solidFill>
              <a:schemeClr val="tx1">
                <a:lumMod val="50000"/>
              </a:schemeClr>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cxnSp>
        <p:nvCxnSpPr>
          <p:cNvPr id="190" name="Straight Arrow Connector 189">
            <a:extLst>
              <a:ext uri="{FF2B5EF4-FFF2-40B4-BE49-F238E27FC236}">
                <a16:creationId xmlns:a16="http://schemas.microsoft.com/office/drawing/2014/main" id="{22D73305-6E0C-4FA0-9C46-CC8E59E6625B}"/>
              </a:ext>
            </a:extLst>
          </p:cNvPr>
          <p:cNvCxnSpPr/>
          <p:nvPr/>
        </p:nvCxnSpPr>
        <p:spPr>
          <a:xfrm>
            <a:off x="3130003" y="5816045"/>
            <a:ext cx="295175" cy="0"/>
          </a:xfrm>
          <a:prstGeom prst="straightConnector1">
            <a:avLst/>
          </a:prstGeom>
          <a:noFill/>
          <a:ln w="25400" cap="flat">
            <a:solidFill>
              <a:schemeClr val="tx1">
                <a:lumMod val="50000"/>
              </a:schemeClr>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sp>
        <p:nvSpPr>
          <p:cNvPr id="89" name="TextBox 88">
            <a:extLst>
              <a:ext uri="{FF2B5EF4-FFF2-40B4-BE49-F238E27FC236}">
                <a16:creationId xmlns:a16="http://schemas.microsoft.com/office/drawing/2014/main" id="{BFC8AB49-695F-42D5-990B-0A8F1775FDB7}"/>
              </a:ext>
            </a:extLst>
          </p:cNvPr>
          <p:cNvSpPr txBox="1"/>
          <p:nvPr/>
        </p:nvSpPr>
        <p:spPr>
          <a:xfrm>
            <a:off x="442946" y="781298"/>
            <a:ext cx="3219662" cy="342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kumimoji="0" lang="en-US" altLang="zh-CN" sz="1800" b="0" i="0" u="none" strike="noStrike" cap="none" spc="0" normalizeH="0" baseline="0" dirty="0">
                <a:ln>
                  <a:noFill/>
                </a:ln>
                <a:solidFill>
                  <a:schemeClr val="accent1"/>
                </a:solidFill>
                <a:effectLst/>
                <a:uFillTx/>
                <a:latin typeface="+mn-lt"/>
                <a:ea typeface="+mn-ea"/>
                <a:cs typeface="+mn-cs"/>
                <a:sym typeface="Helvetica Neue"/>
              </a:rPr>
              <a:t>ICX/SPR (SNC1)</a:t>
            </a:r>
            <a:endParaRPr lang="en-US" sz="1800" dirty="0">
              <a:solidFill>
                <a:schemeClr val="accent1"/>
              </a:solidFill>
            </a:endParaRPr>
          </a:p>
        </p:txBody>
      </p:sp>
      <p:sp>
        <p:nvSpPr>
          <p:cNvPr id="90" name="TextBox 89">
            <a:extLst>
              <a:ext uri="{FF2B5EF4-FFF2-40B4-BE49-F238E27FC236}">
                <a16:creationId xmlns:a16="http://schemas.microsoft.com/office/drawing/2014/main" id="{29AC58ED-5E74-4246-BC5B-693AC289CE32}"/>
              </a:ext>
            </a:extLst>
          </p:cNvPr>
          <p:cNvSpPr txBox="1"/>
          <p:nvPr/>
        </p:nvSpPr>
        <p:spPr>
          <a:xfrm>
            <a:off x="3104563" y="4338063"/>
            <a:ext cx="335280" cy="260984"/>
          </a:xfrm>
          <a:prstGeom prst="rect">
            <a:avLst/>
          </a:prstGeom>
          <a:noFill/>
        </p:spPr>
        <p:txBody>
          <a:bodyPr vert="horz" wrap="square" lIns="0" tIns="0" rIns="0" bIns="0" rtlCol="0" anchor="ctr">
            <a:noAutofit/>
          </a:bodyPr>
          <a:lstStyle/>
          <a:p>
            <a:pPr algn="ctr"/>
            <a:r>
              <a:rPr lang="en-US" sz="1100" b="1" dirty="0">
                <a:solidFill>
                  <a:srgbClr val="003C71"/>
                </a:solidFill>
              </a:rPr>
              <a:t>UPI</a:t>
            </a:r>
          </a:p>
        </p:txBody>
      </p:sp>
      <p:sp>
        <p:nvSpPr>
          <p:cNvPr id="91" name="TextBox 90">
            <a:extLst>
              <a:ext uri="{FF2B5EF4-FFF2-40B4-BE49-F238E27FC236}">
                <a16:creationId xmlns:a16="http://schemas.microsoft.com/office/drawing/2014/main" id="{6A6AB034-AE7D-46B2-899D-3E7876B9F9F6}"/>
              </a:ext>
            </a:extLst>
          </p:cNvPr>
          <p:cNvSpPr txBox="1"/>
          <p:nvPr/>
        </p:nvSpPr>
        <p:spPr>
          <a:xfrm>
            <a:off x="3113739" y="6096365"/>
            <a:ext cx="335280" cy="260984"/>
          </a:xfrm>
          <a:prstGeom prst="rect">
            <a:avLst/>
          </a:prstGeom>
          <a:noFill/>
        </p:spPr>
        <p:txBody>
          <a:bodyPr vert="horz" wrap="square" lIns="0" tIns="0" rIns="0" bIns="0" rtlCol="0" anchor="ctr">
            <a:noAutofit/>
          </a:bodyPr>
          <a:lstStyle/>
          <a:p>
            <a:pPr algn="ctr"/>
            <a:r>
              <a:rPr lang="en-US" sz="1100" b="1" dirty="0">
                <a:solidFill>
                  <a:srgbClr val="003C71"/>
                </a:solidFill>
              </a:rPr>
              <a:t>UPI</a:t>
            </a:r>
          </a:p>
        </p:txBody>
      </p:sp>
      <p:sp>
        <p:nvSpPr>
          <p:cNvPr id="3" name="TextBox 2">
            <a:extLst>
              <a:ext uri="{FF2B5EF4-FFF2-40B4-BE49-F238E27FC236}">
                <a16:creationId xmlns:a16="http://schemas.microsoft.com/office/drawing/2014/main" id="{00F0DF7F-D4FC-4FB3-83DA-EFC02B87C119}"/>
              </a:ext>
            </a:extLst>
          </p:cNvPr>
          <p:cNvSpPr txBox="1"/>
          <p:nvPr/>
        </p:nvSpPr>
        <p:spPr>
          <a:xfrm>
            <a:off x="1495485" y="3249529"/>
            <a:ext cx="850752" cy="1846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lang="en-US" sz="1200" dirty="0">
                <a:solidFill>
                  <a:schemeClr val="tx2"/>
                </a:solidFill>
              </a:rPr>
              <a:t>s</a:t>
            </a:r>
            <a:r>
              <a:rPr kumimoji="0" lang="en-US" sz="1200" b="0" i="0" u="none" strike="noStrike" cap="none" spc="0" normalizeH="0" baseline="0" dirty="0">
                <a:ln>
                  <a:noFill/>
                </a:ln>
                <a:solidFill>
                  <a:schemeClr val="tx2"/>
                </a:solidFill>
                <a:effectLst/>
                <a:uFillTx/>
                <a:latin typeface="+mn-lt"/>
                <a:ea typeface="+mn-ea"/>
                <a:cs typeface="+mn-cs"/>
                <a:sym typeface="Helvetica Neue"/>
              </a:rPr>
              <a:t>ocket 0</a:t>
            </a:r>
          </a:p>
        </p:txBody>
      </p:sp>
      <p:sp>
        <p:nvSpPr>
          <p:cNvPr id="92" name="TextBox 91">
            <a:extLst>
              <a:ext uri="{FF2B5EF4-FFF2-40B4-BE49-F238E27FC236}">
                <a16:creationId xmlns:a16="http://schemas.microsoft.com/office/drawing/2014/main" id="{5B73A377-E382-46FE-85A1-20C1A08CF992}"/>
              </a:ext>
            </a:extLst>
          </p:cNvPr>
          <p:cNvSpPr txBox="1"/>
          <p:nvPr/>
        </p:nvSpPr>
        <p:spPr>
          <a:xfrm>
            <a:off x="1557934" y="6181735"/>
            <a:ext cx="850752" cy="1846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lang="en-US" sz="1200" dirty="0">
                <a:solidFill>
                  <a:schemeClr val="tx2"/>
                </a:solidFill>
              </a:rPr>
              <a:t>s</a:t>
            </a:r>
            <a:r>
              <a:rPr kumimoji="0" lang="en-US" sz="1200" b="0" i="0" u="none" strike="noStrike" cap="none" spc="0" normalizeH="0" baseline="0" dirty="0">
                <a:ln>
                  <a:noFill/>
                </a:ln>
                <a:solidFill>
                  <a:schemeClr val="tx2"/>
                </a:solidFill>
                <a:effectLst/>
                <a:uFillTx/>
                <a:latin typeface="+mn-lt"/>
                <a:ea typeface="+mn-ea"/>
                <a:cs typeface="+mn-cs"/>
                <a:sym typeface="Helvetica Neue"/>
              </a:rPr>
              <a:t>ocket 0</a:t>
            </a:r>
          </a:p>
        </p:txBody>
      </p:sp>
      <p:sp>
        <p:nvSpPr>
          <p:cNvPr id="93" name="TextBox 92">
            <a:extLst>
              <a:ext uri="{FF2B5EF4-FFF2-40B4-BE49-F238E27FC236}">
                <a16:creationId xmlns:a16="http://schemas.microsoft.com/office/drawing/2014/main" id="{ECFF5687-8360-418D-8EA7-0D29470E4E75}"/>
              </a:ext>
            </a:extLst>
          </p:cNvPr>
          <p:cNvSpPr txBox="1"/>
          <p:nvPr/>
        </p:nvSpPr>
        <p:spPr>
          <a:xfrm>
            <a:off x="4608252" y="3215466"/>
            <a:ext cx="850752" cy="1846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lang="en-US" sz="1200" dirty="0">
                <a:solidFill>
                  <a:schemeClr val="tx2"/>
                </a:solidFill>
              </a:rPr>
              <a:t>s</a:t>
            </a:r>
            <a:r>
              <a:rPr kumimoji="0" lang="en-US" sz="1200" b="0" i="0" u="none" strike="noStrike" cap="none" spc="0" normalizeH="0" baseline="0" dirty="0">
                <a:ln>
                  <a:noFill/>
                </a:ln>
                <a:solidFill>
                  <a:schemeClr val="tx2"/>
                </a:solidFill>
                <a:effectLst/>
                <a:uFillTx/>
                <a:latin typeface="+mn-lt"/>
                <a:ea typeface="+mn-ea"/>
                <a:cs typeface="+mn-cs"/>
                <a:sym typeface="Helvetica Neue"/>
              </a:rPr>
              <a:t>ocket 1</a:t>
            </a:r>
          </a:p>
        </p:txBody>
      </p:sp>
      <p:sp>
        <p:nvSpPr>
          <p:cNvPr id="94" name="TextBox 93">
            <a:extLst>
              <a:ext uri="{FF2B5EF4-FFF2-40B4-BE49-F238E27FC236}">
                <a16:creationId xmlns:a16="http://schemas.microsoft.com/office/drawing/2014/main" id="{9C07D50C-B9C8-40F0-BEA5-A060F77B37AA}"/>
              </a:ext>
            </a:extLst>
          </p:cNvPr>
          <p:cNvSpPr txBox="1"/>
          <p:nvPr/>
        </p:nvSpPr>
        <p:spPr>
          <a:xfrm>
            <a:off x="4453078" y="6171531"/>
            <a:ext cx="850752" cy="1846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lang="en-US" sz="1200" dirty="0">
                <a:solidFill>
                  <a:schemeClr val="tx2"/>
                </a:solidFill>
              </a:rPr>
              <a:t>s</a:t>
            </a:r>
            <a:r>
              <a:rPr kumimoji="0" lang="en-US" sz="1200" b="0" i="0" u="none" strike="noStrike" cap="none" spc="0" normalizeH="0" baseline="0" dirty="0">
                <a:ln>
                  <a:noFill/>
                </a:ln>
                <a:solidFill>
                  <a:schemeClr val="tx2"/>
                </a:solidFill>
                <a:effectLst/>
                <a:uFillTx/>
                <a:latin typeface="+mn-lt"/>
                <a:ea typeface="+mn-ea"/>
                <a:cs typeface="+mn-cs"/>
                <a:sym typeface="Helvetica Neue"/>
              </a:rPr>
              <a:t>ocket 1</a:t>
            </a:r>
          </a:p>
        </p:txBody>
      </p:sp>
      <p:sp>
        <p:nvSpPr>
          <p:cNvPr id="6" name="Rectangle 5">
            <a:extLst>
              <a:ext uri="{FF2B5EF4-FFF2-40B4-BE49-F238E27FC236}">
                <a16:creationId xmlns:a16="http://schemas.microsoft.com/office/drawing/2014/main" id="{EB768A6D-CF39-41E5-B39D-08AD99B1747C}"/>
              </a:ext>
            </a:extLst>
          </p:cNvPr>
          <p:cNvSpPr/>
          <p:nvPr/>
        </p:nvSpPr>
        <p:spPr>
          <a:xfrm>
            <a:off x="1048168" y="4959118"/>
            <a:ext cx="627462" cy="210314"/>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7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L3 Cache</a:t>
            </a:r>
          </a:p>
        </p:txBody>
      </p:sp>
      <p:cxnSp>
        <p:nvCxnSpPr>
          <p:cNvPr id="8" name="Straight Arrow Connector 7">
            <a:extLst>
              <a:ext uri="{FF2B5EF4-FFF2-40B4-BE49-F238E27FC236}">
                <a16:creationId xmlns:a16="http://schemas.microsoft.com/office/drawing/2014/main" id="{ABEBB3EE-ACC2-4EB3-A271-DA323D6AE48E}"/>
              </a:ext>
            </a:extLst>
          </p:cNvPr>
          <p:cNvCxnSpPr>
            <a:cxnSpLocks/>
            <a:stCxn id="114" idx="2"/>
          </p:cNvCxnSpPr>
          <p:nvPr/>
        </p:nvCxnSpPr>
        <p:spPr>
          <a:xfrm flipH="1">
            <a:off x="1164486" y="4840894"/>
            <a:ext cx="1" cy="113548"/>
          </a:xfrm>
          <a:prstGeom prst="straightConnector1">
            <a:avLst/>
          </a:prstGeom>
          <a:noFill/>
          <a:ln w="25400" cap="flat">
            <a:solidFill>
              <a:schemeClr val="bg1"/>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7" name="TextBox 96">
            <a:extLst>
              <a:ext uri="{FF2B5EF4-FFF2-40B4-BE49-F238E27FC236}">
                <a16:creationId xmlns:a16="http://schemas.microsoft.com/office/drawing/2014/main" id="{5CB94EA5-699E-4F33-A369-D02A3123D9A6}"/>
              </a:ext>
            </a:extLst>
          </p:cNvPr>
          <p:cNvSpPr txBox="1"/>
          <p:nvPr/>
        </p:nvSpPr>
        <p:spPr>
          <a:xfrm>
            <a:off x="1240856" y="4796406"/>
            <a:ext cx="2421752"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altLang="zh-CN" sz="1100" b="1" i="0" u="none" strike="noStrike" cap="none" spc="0" normalizeH="0" baseline="0" dirty="0">
                <a:ln>
                  <a:noFill/>
                </a:ln>
                <a:solidFill>
                  <a:schemeClr val="bg1"/>
                </a:solidFill>
                <a:effectLst/>
                <a:uFillTx/>
                <a:latin typeface="+mn-lt"/>
                <a:ea typeface="+mn-ea"/>
                <a:cs typeface="+mn-cs"/>
                <a:sym typeface="Helvetica Neue"/>
              </a:rPr>
              <a:t>L3 Latency (SNC4)</a:t>
            </a:r>
            <a:endParaRPr kumimoji="0" lang="en-US" sz="1100" b="1" i="0" u="none" strike="noStrike" cap="none" spc="0" normalizeH="0" baseline="0" dirty="0">
              <a:ln>
                <a:noFill/>
              </a:ln>
              <a:solidFill>
                <a:schemeClr val="bg1"/>
              </a:solidFill>
              <a:effectLst/>
              <a:uFillTx/>
              <a:latin typeface="+mn-lt"/>
              <a:ea typeface="+mn-ea"/>
              <a:cs typeface="+mn-cs"/>
              <a:sym typeface="Helvetica Neue"/>
            </a:endParaRPr>
          </a:p>
        </p:txBody>
      </p:sp>
      <p:sp>
        <p:nvSpPr>
          <p:cNvPr id="99" name="TextBox 98">
            <a:extLst>
              <a:ext uri="{FF2B5EF4-FFF2-40B4-BE49-F238E27FC236}">
                <a16:creationId xmlns:a16="http://schemas.microsoft.com/office/drawing/2014/main" id="{1CAEB293-4373-4193-A153-54CCB12C3076}"/>
              </a:ext>
            </a:extLst>
          </p:cNvPr>
          <p:cNvSpPr txBox="1"/>
          <p:nvPr/>
        </p:nvSpPr>
        <p:spPr>
          <a:xfrm>
            <a:off x="2264936" y="3028846"/>
            <a:ext cx="1861806"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lang="en-US" sz="1100" b="1" dirty="0">
                <a:latin typeface="Intel Clear Light"/>
              </a:rPr>
              <a:t>Local  Memory </a:t>
            </a:r>
            <a:r>
              <a:rPr lang="en-US" altLang="zh-CN" sz="1100" b="1" dirty="0">
                <a:latin typeface="Intel Clear Light"/>
              </a:rPr>
              <a:t>Latency</a:t>
            </a:r>
            <a:endParaRPr lang="en-US" sz="1100" b="1" dirty="0">
              <a:latin typeface="Intel Clear Light"/>
            </a:endParaRPr>
          </a:p>
        </p:txBody>
      </p:sp>
    </p:spTree>
    <p:extLst>
      <p:ext uri="{BB962C8B-B14F-4D97-AF65-F5344CB8AC3E}">
        <p14:creationId xmlns:p14="http://schemas.microsoft.com/office/powerpoint/2010/main" val="27019110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FFISYNC_SLIDE_GUID" val="27672d26-3097-47b1-a716-48d394204047"/>
</p:tagLst>
</file>

<file path=ppt/theme/theme1.xml><?xml version="1.0" encoding="utf-8"?>
<a:theme xmlns:a="http://schemas.openxmlformats.org/drawingml/2006/main" name="21_BasicWhite">
  <a:themeElements>
    <a:clrScheme name="Custom 1">
      <a:dk1>
        <a:srgbClr val="FFFFFF"/>
      </a:dk1>
      <a:lt1>
        <a:srgbClr val="000000"/>
      </a:lt1>
      <a:dk2>
        <a:srgbClr val="525252"/>
      </a:dk2>
      <a:lt2>
        <a:srgbClr val="004A86"/>
      </a:lt2>
      <a:accent1>
        <a:srgbClr val="0068B5"/>
      </a:accent1>
      <a:accent2>
        <a:srgbClr val="00C7FD"/>
      </a:accent2>
      <a:accent3>
        <a:srgbClr val="F6CB4B"/>
      </a:accent3>
      <a:accent4>
        <a:srgbClr val="D96930"/>
      </a:accent4>
      <a:accent5>
        <a:srgbClr val="8F5DA2"/>
      </a:accent5>
      <a:accent6>
        <a:srgbClr val="8BAE46"/>
      </a:accent6>
      <a:hlink>
        <a:srgbClr val="0068B5"/>
      </a:hlink>
      <a:folHlink>
        <a:srgbClr val="0068B5"/>
      </a:folHlink>
    </a:clrScheme>
    <a:fontScheme name="Custom 11">
      <a:majorFont>
        <a:latin typeface="Intel Clear Light"/>
        <a:ea typeface="Helvetica Neue"/>
        <a:cs typeface="Helvetica Neue"/>
      </a:majorFont>
      <a:minorFont>
        <a:latin typeface="Intel Clear"/>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none" lIns="0" tIns="0" rIns="0" bIns="0" numCol="1" spcCol="38100" rtlCol="0" anchor="t" anchorCtr="0">
        <a:spAutoFit/>
      </a:bodyPr>
      <a:lstStyle>
        <a:defPPr marL="0" marR="0" indent="0" algn="l" defTabSz="2438338" rtl="0" fontAlgn="auto" latinLnBrk="0" hangingPunct="0">
          <a:lnSpc>
            <a:spcPct val="100000"/>
          </a:lnSpc>
          <a:spcBef>
            <a:spcPts val="0"/>
          </a:spcBef>
          <a:spcAft>
            <a:spcPts val="0"/>
          </a:spcAft>
          <a:buClrTx/>
          <a:buSzTx/>
          <a:buFontTx/>
          <a:buNone/>
          <a:tabLst/>
          <a:defRPr kumimoji="0" b="0" i="0" u="none" strike="noStrike" cap="none" spc="0" normalizeH="0" baseline="0" dirty="0" err="1" smtClean="0">
            <a:ln>
              <a:noFill/>
            </a:ln>
            <a:solidFill>
              <a:schemeClr val="tx2"/>
            </a:solidFill>
            <a:effectLst/>
            <a:uFillTx/>
            <a:latin typeface="+mn-lt"/>
            <a:ea typeface="+mn-ea"/>
            <a:cs typeface="+mn-cs"/>
            <a:sym typeface="Helvetica Neue"/>
          </a:defRPr>
        </a:def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Intel_Internal _PPT_Template_Final_Blue.pptx" id="{8750B7C5-7717-4CC8-AC27-783A0E1BA29E}" vid="{6C183B76-2606-423B-9002-A64FA49A0906}"/>
    </a:ext>
  </a:extLst>
</a:theme>
</file>

<file path=ppt/theme/theme2.xml><?xml version="1.0" encoding="utf-8"?>
<a:theme xmlns:a="http://schemas.openxmlformats.org/drawingml/2006/main" name="22_BasicWhite">
  <a:themeElements>
    <a:clrScheme name="Custom 1">
      <a:dk1>
        <a:srgbClr val="FFFFFF"/>
      </a:dk1>
      <a:lt1>
        <a:srgbClr val="000000"/>
      </a:lt1>
      <a:dk2>
        <a:srgbClr val="525252"/>
      </a:dk2>
      <a:lt2>
        <a:srgbClr val="004A86"/>
      </a:lt2>
      <a:accent1>
        <a:srgbClr val="0068B5"/>
      </a:accent1>
      <a:accent2>
        <a:srgbClr val="00C7FD"/>
      </a:accent2>
      <a:accent3>
        <a:srgbClr val="F6CB4B"/>
      </a:accent3>
      <a:accent4>
        <a:srgbClr val="D96930"/>
      </a:accent4>
      <a:accent5>
        <a:srgbClr val="8F5DA2"/>
      </a:accent5>
      <a:accent6>
        <a:srgbClr val="8BAE46"/>
      </a:accent6>
      <a:hlink>
        <a:srgbClr val="0068B5"/>
      </a:hlink>
      <a:folHlink>
        <a:srgbClr val="0068B5"/>
      </a:folHlink>
    </a:clrScheme>
    <a:fontScheme name="Custom 11">
      <a:majorFont>
        <a:latin typeface="Intel Clear Light"/>
        <a:ea typeface="Helvetica Neue"/>
        <a:cs typeface="Helvetica Neue"/>
      </a:majorFont>
      <a:minorFont>
        <a:latin typeface="Intel Clear"/>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none" lIns="0" tIns="0" rIns="0" bIns="0" numCol="1" spcCol="38100" rtlCol="0" anchor="t" anchorCtr="0">
        <a:spAutoFit/>
      </a:bodyPr>
      <a:lstStyle>
        <a:defPPr marL="0" marR="0" indent="0" algn="l" defTabSz="2438338" rtl="0" fontAlgn="auto" latinLnBrk="0" hangingPunct="0">
          <a:lnSpc>
            <a:spcPct val="100000"/>
          </a:lnSpc>
          <a:spcBef>
            <a:spcPts val="0"/>
          </a:spcBef>
          <a:spcAft>
            <a:spcPts val="0"/>
          </a:spcAft>
          <a:buClrTx/>
          <a:buSzTx/>
          <a:buFontTx/>
          <a:buNone/>
          <a:tabLst/>
          <a:defRPr kumimoji="0" b="0" i="0" u="none" strike="noStrike" cap="none" spc="0" normalizeH="0" baseline="0" dirty="0" err="1" smtClean="0">
            <a:ln>
              <a:noFill/>
            </a:ln>
            <a:solidFill>
              <a:schemeClr val="tx2"/>
            </a:solidFill>
            <a:effectLst/>
            <a:uFillTx/>
            <a:latin typeface="+mn-lt"/>
            <a:ea typeface="+mn-ea"/>
            <a:cs typeface="+mn-cs"/>
            <a:sym typeface="Helvetica Neue"/>
          </a:defRPr>
        </a:def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Intel_Internal _PPT_Template_Final_Blue.pptx" id="{8750B7C5-7717-4CC8-AC27-783A0E1BA29E}" vid="{6C183B76-2606-423B-9002-A64FA49A0906}"/>
    </a:ext>
  </a:extLst>
</a:theme>
</file>

<file path=ppt/theme/theme3.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358C75BC278BC4997778AC1778F05BE" ma:contentTypeVersion="6" ma:contentTypeDescription="Create a new document." ma:contentTypeScope="" ma:versionID="9c80daacb5c38b8ceaefd8eaf5507bb6">
  <xsd:schema xmlns:xsd="http://www.w3.org/2001/XMLSchema" xmlns:xs="http://www.w3.org/2001/XMLSchema" xmlns:p="http://schemas.microsoft.com/office/2006/metadata/properties" xmlns:ns2="0149c148-a8e4-4408-b135-dd1e63beca46" xmlns:ns3="7a48d168-8dfc-404f-99ba-a7e622e56641" targetNamespace="http://schemas.microsoft.com/office/2006/metadata/properties" ma:root="true" ma:fieldsID="ca4ab7572af0c28cdc99ef363e7cea89" ns2:_="" ns3:_="">
    <xsd:import namespace="0149c148-a8e4-4408-b135-dd1e63beca46"/>
    <xsd:import namespace="7a48d168-8dfc-404f-99ba-a7e622e5664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49c148-a8e4-4408-b135-dd1e63beca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a48d168-8dfc-404f-99ba-a7e622e5664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3ED84F-6B91-4310-AFAE-A1F2388C37CA}">
  <ds:schemaRefs>
    <ds:schemaRef ds:uri="http://schemas.openxmlformats.org/package/2006/metadata/core-properties"/>
    <ds:schemaRef ds:uri="0149c148-a8e4-4408-b135-dd1e63beca46"/>
    <ds:schemaRef ds:uri="http://schemas.microsoft.com/office/infopath/2007/PartnerControls"/>
    <ds:schemaRef ds:uri="http://purl.org/dc/terms/"/>
    <ds:schemaRef ds:uri="http://schemas.microsoft.com/office/2006/metadata/properties"/>
    <ds:schemaRef ds:uri="http://schemas.microsoft.com/office/2006/documentManagement/types"/>
    <ds:schemaRef ds:uri="7a48d168-8dfc-404f-99ba-a7e622e56641"/>
    <ds:schemaRef ds:uri="http://purl.org/dc/elements/1.1/"/>
    <ds:schemaRef ds:uri="http://www.w3.org/XML/1998/namespace"/>
    <ds:schemaRef ds:uri="http://purl.org/dc/dcmitype/"/>
  </ds:schemaRefs>
</ds:datastoreItem>
</file>

<file path=customXml/itemProps2.xml><?xml version="1.0" encoding="utf-8"?>
<ds:datastoreItem xmlns:ds="http://schemas.openxmlformats.org/officeDocument/2006/customXml" ds:itemID="{EF738F5F-7DD6-4D4B-B99F-CCB66BFDAD34}">
  <ds:schemaRefs>
    <ds:schemaRef ds:uri="0149c148-a8e4-4408-b135-dd1e63beca46"/>
    <ds:schemaRef ds:uri="7a48d168-8dfc-404f-99ba-a7e622e5664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13A797E-CC7C-4F3F-BB25-AB24C199DA1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49144</TotalTime>
  <Words>2165</Words>
  <Application>Microsoft Office PowerPoint</Application>
  <PresentationFormat>Widescreen</PresentationFormat>
  <Paragraphs>760</Paragraphs>
  <Slides>16</Slides>
  <Notes>4</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16</vt:i4>
      </vt:variant>
    </vt:vector>
  </HeadingPairs>
  <TitlesOfParts>
    <vt:vector size="30" baseType="lpstr">
      <vt:lpstr>Helvetica Neue</vt:lpstr>
      <vt:lpstr>Helvetica Neue Medium</vt:lpstr>
      <vt:lpstr>intel-clear</vt:lpstr>
      <vt:lpstr>Arial</vt:lpstr>
      <vt:lpstr>Arial Narrow</vt:lpstr>
      <vt:lpstr>Calibri</vt:lpstr>
      <vt:lpstr>Cambria Math</vt:lpstr>
      <vt:lpstr>Helvetica</vt:lpstr>
      <vt:lpstr>Intel Clear</vt:lpstr>
      <vt:lpstr>Intel Clear Light</vt:lpstr>
      <vt:lpstr>Segoe UI</vt:lpstr>
      <vt:lpstr>Wingdings</vt:lpstr>
      <vt:lpstr>21_BasicWhite</vt:lpstr>
      <vt:lpstr>22_BasicWhite</vt:lpstr>
      <vt:lpstr>PowerPoint Presentation</vt:lpstr>
      <vt:lpstr>Notices &amp; Disclaimers</vt:lpstr>
      <vt:lpstr>Agenda</vt:lpstr>
      <vt:lpstr>WL Introduction</vt:lpstr>
      <vt:lpstr>WL SW Stack</vt:lpstr>
      <vt:lpstr>PowerPoint Presentation</vt:lpstr>
      <vt:lpstr>KPI Definition</vt:lpstr>
      <vt:lpstr>System Configuration</vt:lpstr>
      <vt:lpstr>Latency Measurement</vt:lpstr>
      <vt:lpstr>Latency Data Comparison</vt:lpstr>
      <vt:lpstr>Bandwidth Comparison</vt:lpstr>
      <vt:lpstr>Bandwidth Comparison</vt:lpstr>
      <vt:lpstr>Core Scaling Comparison – ICX(2s) vs SPR(2s)</vt:lpstr>
      <vt:lpstr>SPR Core Scaling Comparison – QUAD(2s) vs SNC4(2s)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Title Text</dc:title>
  <dc:creator>xiaobing.qian@intel.com</dc:creator>
  <cp:keywords>CTPClassification=CTP_NT</cp:keywords>
  <cp:lastModifiedBy>Sun, Chunhua</cp:lastModifiedBy>
  <cp:revision>1344</cp:revision>
  <dcterms:created xsi:type="dcterms:W3CDTF">2021-11-16T04:37:19Z</dcterms:created>
  <dcterms:modified xsi:type="dcterms:W3CDTF">2022-06-08T05:44:45Z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974286d5-b26c-40f6-9830-fcc1aeb0e2a3</vt:lpwstr>
  </property>
  <property fmtid="{D5CDD505-2E9C-101B-9397-08002B2CF9AE}" pid="3" name="CTP_TimeStamp">
    <vt:lpwstr>2020-08-18 17:58:45Z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y fmtid="{D5CDD505-2E9C-101B-9397-08002B2CF9AE}" pid="8" name="ContentTypeId">
    <vt:lpwstr>0x0101008358C75BC278BC4997778AC1778F05BE</vt:lpwstr>
  </property>
  <property fmtid="{D5CDD505-2E9C-101B-9397-08002B2CF9AE}" pid="9" name="MSIP_Label_9aa06179-68b3-4e2b-b09b-a2424735516b_Enabled">
    <vt:lpwstr>True</vt:lpwstr>
  </property>
  <property fmtid="{D5CDD505-2E9C-101B-9397-08002B2CF9AE}" pid="10" name="MSIP_Label_9aa06179-68b3-4e2b-b09b-a2424735516b_SiteId">
    <vt:lpwstr>46c98d88-e344-4ed4-8496-4ed7712e255d</vt:lpwstr>
  </property>
  <property fmtid="{D5CDD505-2E9C-101B-9397-08002B2CF9AE}" pid="11" name="MSIP_Label_9aa06179-68b3-4e2b-b09b-a2424735516b_Owner">
    <vt:lpwstr>cherry.lin@intel.com</vt:lpwstr>
  </property>
  <property fmtid="{D5CDD505-2E9C-101B-9397-08002B2CF9AE}" pid="12" name="MSIP_Label_9aa06179-68b3-4e2b-b09b-a2424735516b_SetDate">
    <vt:lpwstr>2021-11-16T04:38:17.9037250Z</vt:lpwstr>
  </property>
  <property fmtid="{D5CDD505-2E9C-101B-9397-08002B2CF9AE}" pid="13" name="MSIP_Label_9aa06179-68b3-4e2b-b09b-a2424735516b_Name">
    <vt:lpwstr>Intel Confidential</vt:lpwstr>
  </property>
  <property fmtid="{D5CDD505-2E9C-101B-9397-08002B2CF9AE}" pid="14" name="MSIP_Label_9aa06179-68b3-4e2b-b09b-a2424735516b_Application">
    <vt:lpwstr>Microsoft Azure Information Protection</vt:lpwstr>
  </property>
  <property fmtid="{D5CDD505-2E9C-101B-9397-08002B2CF9AE}" pid="15" name="MSIP_Label_9aa06179-68b3-4e2b-b09b-a2424735516b_ActionId">
    <vt:lpwstr>9d2a7abe-d954-4d86-9736-7c68fe392af5</vt:lpwstr>
  </property>
  <property fmtid="{D5CDD505-2E9C-101B-9397-08002B2CF9AE}" pid="16" name="MSIP_Label_9aa06179-68b3-4e2b-b09b-a2424735516b_Extended_MSFT_Method">
    <vt:lpwstr>Manual</vt:lpwstr>
  </property>
  <property fmtid="{D5CDD505-2E9C-101B-9397-08002B2CF9AE}" pid="17" name="Sensitivity">
    <vt:lpwstr>Intel Confidential</vt:lpwstr>
  </property>
</Properties>
</file>