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81" r:id="rId5"/>
  </p:sldMasterIdLst>
  <p:notesMasterIdLst>
    <p:notesMasterId r:id="rId40"/>
  </p:notesMasterIdLst>
  <p:handoutMasterIdLst>
    <p:handoutMasterId r:id="rId41"/>
  </p:handoutMasterIdLst>
  <p:sldIdLst>
    <p:sldId id="256" r:id="rId6"/>
    <p:sldId id="2147308593" r:id="rId7"/>
    <p:sldId id="2147308614" r:id="rId8"/>
    <p:sldId id="2147308672" r:id="rId9"/>
    <p:sldId id="2147308628" r:id="rId10"/>
    <p:sldId id="2147308601" r:id="rId11"/>
    <p:sldId id="2147308604" r:id="rId12"/>
    <p:sldId id="2147308661" r:id="rId13"/>
    <p:sldId id="2147308662" r:id="rId14"/>
    <p:sldId id="2147308667" r:id="rId15"/>
    <p:sldId id="2147308664" r:id="rId16"/>
    <p:sldId id="2147308663" r:id="rId17"/>
    <p:sldId id="2147308674" r:id="rId18"/>
    <p:sldId id="2147308665" r:id="rId19"/>
    <p:sldId id="2147308636" r:id="rId20"/>
    <p:sldId id="287" r:id="rId21"/>
    <p:sldId id="2147308666" r:id="rId22"/>
    <p:sldId id="2147308637" r:id="rId23"/>
    <p:sldId id="2147308630" r:id="rId24"/>
    <p:sldId id="2147308632" r:id="rId25"/>
    <p:sldId id="2147308631" r:id="rId26"/>
    <p:sldId id="2147308634" r:id="rId27"/>
    <p:sldId id="2147308627" r:id="rId28"/>
    <p:sldId id="2147308645" r:id="rId29"/>
    <p:sldId id="2147308641" r:id="rId30"/>
    <p:sldId id="2147308642" r:id="rId31"/>
    <p:sldId id="2147308644" r:id="rId32"/>
    <p:sldId id="2147308648" r:id="rId33"/>
    <p:sldId id="2147308649" r:id="rId34"/>
    <p:sldId id="2147308650" r:id="rId35"/>
    <p:sldId id="2147308651" r:id="rId36"/>
    <p:sldId id="2147308653" r:id="rId37"/>
    <p:sldId id="2147308655" r:id="rId38"/>
    <p:sldId id="2147308673" r:id="rId3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58D615-31AC-B076-E3A9-155732160245}" name="Wang, Chun" initials="WC" userId="S::chun.wang@intel.com::9cae4d01-e8e8-4224-80b5-2925a6754096" providerId="AD"/>
  <p188:author id="{E0A66E34-4542-F519-2B67-6155C2E8B6F2}" name="Li, Longtan" initials="LL" userId="S::longtan.li@intel.com::58cb571a-d172-4cdc-a55a-604e9a95360f" providerId="AD"/>
  <p188:author id="{0043C645-2FE2-5F3D-D3FC-F58E21FE062D}" name="Chen, Dylan" initials="CD" userId="S::dylan.chen@intel.com::802383e1-41b0-4a46-bbf3-53ca654e1fe1" providerId="AD"/>
  <p188:author id="{25EBF948-12AA-2F72-9258-E2A5ADC286D6}" name="Wang, Sunny" initials="WS" userId="S::sunny.wang@intel.com::c4baa7b8-850e-4ab8-bb26-e4f66b5d594d" providerId="AD"/>
  <p188:author id="{F48EA36D-8988-A86C-FECF-B0428BA856C9}" name="Huang, Guanxu" initials="HG" userId="S::guanxu.huang@intel.com::95146ec9-bf48-4b1a-86da-e2ef03420deb" providerId="AD"/>
  <p188:author id="{CE08766F-5B05-10BF-DDA2-E81E103B6715}" name="Qu, Pengfei" initials="QP" userId="S::pengfei.qu@intel.com::11cf5891-f528-4669-a401-dca937308d76" providerId="AD"/>
  <p188:author id="{C74730AB-76BF-07B5-E6FC-B9D3B834FA3B}" name="Zhang, Alex H" initials="ZH" userId="S::alex.h.zhang@intel.com::84e14ef7-0c42-4742-9dce-deb24a3a3af0" providerId="AD"/>
  <p188:author id="{A17651B3-9D5B-1265-D85B-54142E0B9509}" name="Li, Jocelyn" initials="LJ" userId="S::jocelyn.li@intel.com::bdaff196-3c6e-4c86-abdb-a250fdc6d10a" providerId="AD"/>
  <p188:author id="{39295DBF-3096-0B82-5307-5614C8EB9EBD}" name="Zhou, James Z" initials="ZZ" userId="S::james.z.zhou@intel.com::60452475-ad34-4e54-8fea-f6af2231dd0a" providerId="AD"/>
  <p188:author id="{4DE898CD-9221-6085-7004-DA6203FAE412}" name="Tang, Cui" initials="TC" userId="S::cui.tang@intel.com::abf18508-edcd-4b03-b662-e08328ce9d8c" providerId="AD"/>
  <p188:author id="{319286D2-2E5D-28C9-862E-C16C2DCF3EF5}" name="Qian, Xiaobing" initials="QX" userId="S::xiaobing.qian@intel.com::d3431f12-31c5-4fd4-8998-99221f98b2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FD"/>
    <a:srgbClr val="FFFFFF"/>
    <a:srgbClr val="2872C5"/>
    <a:srgbClr val="FC6467"/>
    <a:srgbClr val="0068B5"/>
    <a:srgbClr val="525252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0CEA6-79DE-4B31-BA7E-AF48CBE00B21}" v="1210" dt="2022-06-16T14:53:14.132"/>
    <p1510:client id="{B6C55A9A-DB50-4B91-A06C-3B08C93CC7AF}" v="113" dt="2022-06-16T15:13:48.29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88" autoAdjust="0"/>
  </p:normalViewPr>
  <p:slideViewPr>
    <p:cSldViewPr snapToGrid="0">
      <p:cViewPr varScale="1">
        <p:scale>
          <a:sx n="60" d="100"/>
          <a:sy n="60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7550" lvl="1" indent="-285750">
              <a:buFont typeface="Arial"/>
            </a:pPr>
            <a:r>
              <a:rPr lang="en-US" sz="1400">
                <a:solidFill>
                  <a:srgbClr val="0071C5"/>
                </a:solidFill>
              </a:rPr>
              <a:t>SPEC CPU 2017 intentionally depends on all three of the above - not just the processor.</a:t>
            </a:r>
          </a:p>
          <a:p>
            <a:pPr marL="717550" lvl="1" indent="-285750">
              <a:buFont typeface="Arial"/>
            </a:pPr>
            <a:r>
              <a:rPr lang="en-US" sz="1400">
                <a:solidFill>
                  <a:srgbClr val="0071C5"/>
                </a:solidFill>
              </a:rPr>
              <a:t>Goals:</a:t>
            </a:r>
          </a:p>
          <a:p>
            <a:pPr marL="972344" lvl="2" indent="-285750">
              <a:buFont typeface="Courier New" panose="02070309020205020404" pitchFamily="49" charset="0"/>
              <a:buChar char="o"/>
            </a:pPr>
            <a:r>
              <a:rPr lang="en-US" sz="1400">
                <a:solidFill>
                  <a:srgbClr val="0071C5"/>
                </a:solidFill>
              </a:rPr>
              <a:t>KPI compare with internal SPEC CPU 2017 team: </a:t>
            </a:r>
            <a:r>
              <a:rPr lang="en-US" sz="1400">
                <a:solidFill>
                  <a:srgbClr val="0071C5"/>
                </a:solidFill>
                <a:highlight>
                  <a:srgbClr val="FFFF00"/>
                </a:highlight>
              </a:rPr>
              <a:t>cpu2017-1.1.5-ic2021.1-lin-core-avx512-20201113_revB </a:t>
            </a:r>
            <a:r>
              <a:rPr lang="en-US" sz="1400">
                <a:solidFill>
                  <a:srgbClr val="0071C5"/>
                </a:solidFill>
              </a:rPr>
              <a:t>int/</a:t>
            </a:r>
            <a:r>
              <a:rPr lang="en-US" sz="1400" err="1">
                <a:solidFill>
                  <a:srgbClr val="0071C5"/>
                </a:solidFill>
              </a:rPr>
              <a:t>fp</a:t>
            </a:r>
            <a:r>
              <a:rPr lang="en-US" sz="1400">
                <a:solidFill>
                  <a:srgbClr val="0071C5"/>
                </a:solidFill>
              </a:rPr>
              <a:t> rate/speed, with … percent variation</a:t>
            </a:r>
          </a:p>
          <a:p>
            <a:pPr marL="972344" lvl="2" indent="-285750">
              <a:buFont typeface="Courier New" panose="02070309020205020404" pitchFamily="49" charset="0"/>
              <a:buChar char="o"/>
            </a:pPr>
            <a:r>
              <a:rPr lang="en-US" sz="1400">
                <a:solidFill>
                  <a:srgbClr val="0071C5"/>
                </a:solidFill>
              </a:rPr>
              <a:t>gen-to-gen ICX - SPR on-premise performance analysis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/>
              <a:t>S</a:t>
            </a:r>
            <a:r>
              <a:rPr lang="en-US" sz="1400">
                <a:effectLst/>
              </a:rPr>
              <a:t>ystem requirements for the binaries: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effectLst/>
              </a:rPr>
              <a:t>glibc</a:t>
            </a:r>
            <a:r>
              <a:rPr lang="en-US" sz="1400">
                <a:effectLst/>
              </a:rPr>
              <a:t> version 2.28+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</a:rPr>
              <a:t>OS: Red Hat 8, Cent OS 8, Ubuntu 20.04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</a:rPr>
              <a:t>32bit runtimes </a:t>
            </a:r>
            <a:r>
              <a:rPr lang="en-US" sz="1400" err="1">
                <a:effectLst/>
              </a:rPr>
              <a:t>libgcc</a:t>
            </a:r>
            <a:r>
              <a:rPr lang="en-US" sz="1400">
                <a:effectLst/>
              </a:rPr>
              <a:t>/</a:t>
            </a:r>
            <a:r>
              <a:rPr lang="en-US" sz="1400" err="1">
                <a:effectLst/>
              </a:rPr>
              <a:t>libstdc</a:t>
            </a:r>
            <a:r>
              <a:rPr lang="en-US" sz="1400">
                <a:effectLst/>
              </a:rPr>
              <a:t>++/</a:t>
            </a:r>
            <a:r>
              <a:rPr lang="en-US" sz="1400" err="1">
                <a:effectLst/>
              </a:rPr>
              <a:t>glibc</a:t>
            </a:r>
            <a:r>
              <a:rPr lang="en-US" sz="1400">
                <a:effectLst/>
              </a:rPr>
              <a:t> available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</a:rPr>
              <a:t>2 GB RAM per Rate copy or process launched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</a:rPr>
              <a:t>16.5 GB RAM for speed (tracked at 4 thread)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</a:rPr>
              <a:t>Physical storage: 250 GB. For Rate, add 1.2 GB per copy</a:t>
            </a:r>
          </a:p>
        </p:txBody>
      </p:sp>
    </p:spTree>
    <p:extLst>
      <p:ext uri="{BB962C8B-B14F-4D97-AF65-F5344CB8AC3E}">
        <p14:creationId xmlns:p14="http://schemas.microsoft.com/office/powerpoint/2010/main" val="3382888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/>
              <a:t>notes: no </a:t>
            </a:r>
            <a:r>
              <a:rPr lang="en-US" sz="1100" err="1"/>
              <a:t>numa</a:t>
            </a:r>
            <a:r>
              <a:rPr lang="en-US" sz="1100"/>
              <a:t>//</a:t>
            </a:r>
            <a:r>
              <a:rPr lang="en-US" sz="1100" err="1"/>
              <a:t>numa</a:t>
            </a:r>
            <a:r>
              <a:rPr lang="en-US" sz="1100"/>
              <a:t>=0 from SF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6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10 benchmarks </a:t>
            </a:r>
            <a:r>
              <a:rPr lang="en-US" err="1"/>
              <a:t>cpu</a:t>
            </a:r>
            <a:r>
              <a:rPr lang="en-US"/>
              <a:t> utilization 100%, P14 15 together</a:t>
            </a:r>
          </a:p>
        </p:txBody>
      </p:sp>
    </p:spTree>
    <p:extLst>
      <p:ext uri="{BB962C8B-B14F-4D97-AF65-F5344CB8AC3E}">
        <p14:creationId xmlns:p14="http://schemas.microsoft.com/office/powerpoint/2010/main" val="3511969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1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Add 1 line of description: No memory bound reached</a:t>
            </a:r>
          </a:p>
        </p:txBody>
      </p:sp>
    </p:spTree>
    <p:extLst>
      <p:ext uri="{BB962C8B-B14F-4D97-AF65-F5344CB8AC3E}">
        <p14:creationId xmlns:p14="http://schemas.microsoft.com/office/powerpoint/2010/main" val="1815173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Add 1 line of description: </a:t>
            </a:r>
            <a:r>
              <a:rPr lang="en-US" sz="1100">
                <a:effectLst/>
              </a:rPr>
              <a:t>2 GB RAM per Rate copy or process launched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3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5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Add 1 line of description: </a:t>
            </a:r>
            <a:r>
              <a:rPr lang="en-US" sz="1100">
                <a:effectLst/>
              </a:rPr>
              <a:t>2 GB RAM per Rate copy or process launched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91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Binary: cpu2017-1.1.5-ic2021.1-lin-core-avx512-20201113_revB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1) This is Intel recommended binaries package for best performance.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2) The binaries on this package are compiled on RHEL8.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KPI: For both </a:t>
            </a:r>
            <a:r>
              <a:rPr lang="en-US" sz="1400" dirty="0" err="1"/>
              <a:t>SPECspeed</a:t>
            </a:r>
            <a:r>
              <a:rPr lang="en-US" sz="1400" dirty="0"/>
              <a:t> and </a:t>
            </a:r>
            <a:r>
              <a:rPr lang="en-US" sz="1400" dirty="0" err="1"/>
              <a:t>SPECrate</a:t>
            </a:r>
            <a:r>
              <a:rPr lang="en-US" sz="1400" dirty="0"/>
              <a:t>, the selected ratios are averaged using the Geometric Mean, which is reported as the overall metric.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6147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17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82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Add 1 line of description: </a:t>
            </a:r>
            <a:r>
              <a:rPr lang="en-US" sz="1100">
                <a:effectLst/>
              </a:rPr>
              <a:t>2 GB RAM per Rate copy or process launched</a:t>
            </a:r>
          </a:p>
        </p:txBody>
      </p:sp>
    </p:spTree>
    <p:extLst>
      <p:ext uri="{BB962C8B-B14F-4D97-AF65-F5344CB8AC3E}">
        <p14:creationId xmlns:p14="http://schemas.microsoft.com/office/powerpoint/2010/main" val="2856643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/>
              <a:t>notes: no </a:t>
            </a:r>
            <a:r>
              <a:rPr lang="en-US" sz="1100" err="1"/>
              <a:t>numa</a:t>
            </a:r>
            <a:r>
              <a:rPr lang="en-US" sz="1100"/>
              <a:t>//</a:t>
            </a:r>
            <a:r>
              <a:rPr lang="en-US" sz="1100" err="1"/>
              <a:t>numa</a:t>
            </a:r>
            <a:r>
              <a:rPr lang="en-US" sz="1100"/>
              <a:t>=0 from SF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5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 for best performance</a:t>
            </a:r>
          </a:p>
          <a:p>
            <a:r>
              <a:rPr lang="en-US"/>
              <a:t>SNC?</a:t>
            </a:r>
          </a:p>
        </p:txBody>
      </p:sp>
    </p:spTree>
    <p:extLst>
      <p:ext uri="{BB962C8B-B14F-4D97-AF65-F5344CB8AC3E}">
        <p14:creationId xmlns:p14="http://schemas.microsoft.com/office/powerpoint/2010/main" val="389210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Prasad: I am part of the team call Workload, Standards and Automation (WSA) in IPCA / DEG group. Our team works on development of industry standard benchmarks - one of them being SPEC CPU. I am one of 2 Intel reps on SPEC CPU committee. Besides SPEC CPU development duties, I own all SPEC CPU 2017 binaries being used within Intel. I also provide Intel optimized binaries to Intel OEMs for their measurements.</a:t>
            </a:r>
            <a:endParaRPr lang="en-US" altLang="zh-CN"/>
          </a:p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71C5"/>
                </a:solidFill>
                <a:latin typeface="Intel Clear Light"/>
              </a:rPr>
              <a:t>Prasad OS: CentOS Linux 8.4</a:t>
            </a:r>
          </a:p>
        </p:txBody>
      </p:sp>
    </p:spTree>
    <p:extLst>
      <p:ext uri="{BB962C8B-B14F-4D97-AF65-F5344CB8AC3E}">
        <p14:creationId xmlns:p14="http://schemas.microsoft.com/office/powerpoint/2010/main" val="165675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Prasad: I am part of the team call Workload, Standards and Automation (WSA) in IPCA / DEG group. Our team works on development of industry standard benchmarks - one of them being SPEC CPU. I am one of 2 Intel reps on SPEC CPU committee. Besides SPEC CPU development duties, I own all SPEC CPU 2017 binaries being used within Intel. I also provide Intel optimized binaries to Intel OEMs for their measurements.</a:t>
            </a:r>
            <a:endParaRPr lang="en-US" altLang="zh-CN"/>
          </a:p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71C5"/>
                </a:solidFill>
                <a:latin typeface="Intel Clear Light"/>
              </a:rPr>
              <a:t>Prasad OS: CentOS Linux 8.4</a:t>
            </a:r>
          </a:p>
        </p:txBody>
      </p:sp>
    </p:spTree>
    <p:extLst>
      <p:ext uri="{BB962C8B-B14F-4D97-AF65-F5344CB8AC3E}">
        <p14:creationId xmlns:p14="http://schemas.microsoft.com/office/powerpoint/2010/main" val="182805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For the </a:t>
            </a:r>
            <a:r>
              <a:rPr lang="en-US" sz="1100" dirty="0" err="1"/>
              <a:t>SPECrate</a:t>
            </a:r>
            <a:r>
              <a:rPr lang="en-US" sz="1100" dirty="0"/>
              <a:t> metrics, multiple copies of the benchmarks are run simultaneously. Typically, the number of copies is the same as the number of CPUs on the machine.</a:t>
            </a:r>
          </a:p>
          <a:p>
            <a:r>
              <a:rPr lang="en-US" sz="1100" dirty="0"/>
              <a:t>The </a:t>
            </a:r>
            <a:r>
              <a:rPr lang="en-US" sz="1100" dirty="0" err="1"/>
              <a:t>numactl</a:t>
            </a:r>
            <a:r>
              <a:rPr lang="en-US" sz="1100" dirty="0"/>
              <a:t> mechanism was used to bind copies to processors. The config file option 'submit’ was used to generate </a:t>
            </a:r>
            <a:r>
              <a:rPr lang="en-US" sz="1100" dirty="0" err="1"/>
              <a:t>numactl</a:t>
            </a:r>
            <a:r>
              <a:rPr lang="en-US" sz="1100" dirty="0"/>
              <a:t> commands to bind each copy to a specific processor.</a:t>
            </a:r>
          </a:p>
          <a:p>
            <a:r>
              <a:rPr lang="en-US" sz="1100" dirty="0" err="1"/>
              <a:t>numactl</a:t>
            </a:r>
            <a:r>
              <a:rPr lang="en-US" sz="1100" dirty="0"/>
              <a:t> --</a:t>
            </a:r>
            <a:r>
              <a:rPr lang="en-US" sz="1100" dirty="0" err="1"/>
              <a:t>localalloc</a:t>
            </a:r>
            <a:r>
              <a:rPr lang="en-US" sz="1100" dirty="0"/>
              <a:t> --</a:t>
            </a:r>
            <a:r>
              <a:rPr lang="en-US" sz="1100" dirty="0" err="1"/>
              <a:t>physcpubind</a:t>
            </a:r>
            <a:r>
              <a:rPr lang="en-US" sz="1100" dirty="0"/>
              <a:t>=$SPECCOPYNUM</a:t>
            </a:r>
          </a:p>
          <a:p>
            <a:r>
              <a:rPr lang="en-US" sz="1100" dirty="0"/>
              <a:t>Physical logical cores</a:t>
            </a:r>
          </a:p>
          <a:p>
            <a:r>
              <a:rPr lang="en-US" sz="1100" dirty="0"/>
              <a:t>Environment variables set by </a:t>
            </a:r>
            <a:r>
              <a:rPr lang="en-US" sz="1100" dirty="0" err="1"/>
              <a:t>runcpu</a:t>
            </a:r>
            <a:r>
              <a:rPr lang="en-US" sz="1100" dirty="0"/>
              <a:t> before the start of the run:</a:t>
            </a:r>
          </a:p>
          <a:p>
            <a:r>
              <a:rPr lang="en-US" sz="1100" dirty="0"/>
              <a:t>LD_LIBRARY_PATH =</a:t>
            </a:r>
            <a:r>
              <a:rPr lang="nl-NL" sz="1100" dirty="0"/>
              <a:t>"/opt/spec2017/lib/intel64:/opt/spec2017/lib/ia32:/opt/spec2017/je5.0.1-32"</a:t>
            </a:r>
            <a:endParaRPr lang="en-US" sz="1100" dirty="0"/>
          </a:p>
          <a:p>
            <a:r>
              <a:rPr lang="en-US" sz="1100" dirty="0"/>
              <a:t>MALLOC_CONF = "</a:t>
            </a:r>
            <a:r>
              <a:rPr lang="en-US" sz="1100" dirty="0" err="1"/>
              <a:t>retain:true</a:t>
            </a:r>
            <a:r>
              <a:rPr lang="en-US" sz="11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1996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Multi-threading -- 657</a:t>
            </a:r>
          </a:p>
          <a:p>
            <a:r>
              <a:rPr lang="en-US" sz="1100" dirty="0"/>
              <a:t>Environment variables set by </a:t>
            </a:r>
            <a:r>
              <a:rPr lang="en-US" sz="1100" dirty="0" err="1"/>
              <a:t>runcpu</a:t>
            </a:r>
            <a:r>
              <a:rPr lang="en-US" sz="1100" dirty="0"/>
              <a:t> before the start of the run:</a:t>
            </a:r>
          </a:p>
          <a:p>
            <a:r>
              <a:rPr lang="en-US" sz="1100" dirty="0"/>
              <a:t>KMP_AFFINITY = "granularity=</a:t>
            </a:r>
            <a:r>
              <a:rPr lang="en-US" sz="1100" dirty="0" err="1"/>
              <a:t>fine,scatter</a:t>
            </a:r>
            <a:r>
              <a:rPr lang="en-US" sz="1100" dirty="0"/>
              <a:t>“</a:t>
            </a:r>
          </a:p>
          <a:p>
            <a:r>
              <a:rPr lang="en-US" sz="1100" dirty="0"/>
              <a:t>LD_LIBRARY_PATH = "/opt/spec2017/lib/intel64:/opt/spec2017/je5.0.1-64“</a:t>
            </a:r>
          </a:p>
          <a:p>
            <a:r>
              <a:rPr lang="en-US" sz="1100" dirty="0"/>
              <a:t>MALLOC_CONF = "</a:t>
            </a:r>
            <a:r>
              <a:rPr lang="en-US" sz="1100" dirty="0" err="1"/>
              <a:t>retain:true</a:t>
            </a:r>
            <a:r>
              <a:rPr lang="en-US" sz="1100" dirty="0"/>
              <a:t>“</a:t>
            </a:r>
          </a:p>
          <a:p>
            <a:r>
              <a:rPr lang="en-US" sz="1100" dirty="0"/>
              <a:t>OMP_STACKSIZE = "192M"</a:t>
            </a:r>
          </a:p>
        </p:txBody>
      </p:sp>
    </p:spTree>
    <p:extLst>
      <p:ext uri="{BB962C8B-B14F-4D97-AF65-F5344CB8AC3E}">
        <p14:creationId xmlns:p14="http://schemas.microsoft.com/office/powerpoint/2010/main" val="696938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/>
              <a:t>Environment variables set by </a:t>
            </a:r>
            <a:r>
              <a:rPr lang="en-US" sz="1100" err="1"/>
              <a:t>runcpu</a:t>
            </a:r>
            <a:r>
              <a:rPr lang="en-US" sz="1100"/>
              <a:t> before the start of the run:</a:t>
            </a:r>
          </a:p>
          <a:p>
            <a:r>
              <a:rPr lang="en-US" sz="1100"/>
              <a:t>LD_LIBRARY_PATH = "/opt/spec2017/lib/intel64:/opt/spec2017/je5.0.1-64“</a:t>
            </a:r>
          </a:p>
          <a:p>
            <a:r>
              <a:rPr lang="en-US" sz="1100"/>
              <a:t>MALLOC_CONF = "</a:t>
            </a:r>
            <a:r>
              <a:rPr lang="en-US" sz="1100" err="1"/>
              <a:t>retain:true</a:t>
            </a:r>
            <a:r>
              <a:rPr lang="en-US" sz="110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4860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a speed run which uses a parallelizing compiler to distribute one copy of a benchmark over multiple CPUs is still a speed run, and uses the </a:t>
            </a:r>
            <a:r>
              <a:rPr lang="en-US" sz="1100" dirty="0" err="1"/>
              <a:t>SPECspeed</a:t>
            </a:r>
            <a:r>
              <a:rPr lang="en-US" sz="1100" dirty="0"/>
              <a:t> metrics. The tester may choose how many OpenMP threads to use.</a:t>
            </a:r>
          </a:p>
          <a:p>
            <a:r>
              <a:rPr lang="en-US" sz="1100" dirty="0"/>
              <a:t>/s   -- per Hz</a:t>
            </a:r>
          </a:p>
          <a:p>
            <a:r>
              <a:rPr lang="en-US" sz="1100" dirty="0"/>
              <a:t>All cores utilized </a:t>
            </a:r>
          </a:p>
          <a:p>
            <a:r>
              <a:rPr lang="en-US" sz="1100" dirty="0"/>
              <a:t>Environment variables set by </a:t>
            </a:r>
            <a:r>
              <a:rPr lang="en-US" sz="1100" dirty="0" err="1"/>
              <a:t>runcpu</a:t>
            </a:r>
            <a:r>
              <a:rPr lang="en-US" sz="1100" dirty="0"/>
              <a:t> before the start of the run:</a:t>
            </a:r>
          </a:p>
          <a:p>
            <a:r>
              <a:rPr lang="en-US" sz="1100" dirty="0"/>
              <a:t>KMP_AFFINITY = "granularity=</a:t>
            </a:r>
            <a:r>
              <a:rPr lang="en-US" sz="1100" dirty="0" err="1"/>
              <a:t>fine,compact</a:t>
            </a:r>
            <a:r>
              <a:rPr lang="en-US" sz="1100" dirty="0"/>
              <a:t>“</a:t>
            </a:r>
          </a:p>
          <a:p>
            <a:r>
              <a:rPr lang="en-US" sz="1100" dirty="0"/>
              <a:t>LD_LIBRARY_PATH = "/opt/spec2017/lib/intel64:/opt/spec2017/je5.0.1-64"</a:t>
            </a:r>
          </a:p>
          <a:p>
            <a:r>
              <a:rPr lang="en-US" sz="1100" dirty="0"/>
              <a:t>MALLOC_CONF = "</a:t>
            </a:r>
            <a:r>
              <a:rPr lang="en-US" sz="1100" dirty="0" err="1"/>
              <a:t>retain:true</a:t>
            </a:r>
            <a:r>
              <a:rPr lang="en-US" sz="1100" dirty="0"/>
              <a:t>“</a:t>
            </a:r>
          </a:p>
          <a:p>
            <a:r>
              <a:rPr lang="en-US" sz="1100" dirty="0"/>
              <a:t>OMP_STACKSIZE = "192M"</a:t>
            </a:r>
          </a:p>
        </p:txBody>
      </p:sp>
    </p:spTree>
    <p:extLst>
      <p:ext uri="{BB962C8B-B14F-4D97-AF65-F5344CB8AC3E}">
        <p14:creationId xmlns:p14="http://schemas.microsoft.com/office/powerpoint/2010/main" val="392030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5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8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7051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7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77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0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6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6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39543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3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46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5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6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3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1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1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8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24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12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350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35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19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17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5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83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78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951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00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01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0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6298300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414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5707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113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5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41291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683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30" y="2950364"/>
            <a:ext cx="10263720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err="1">
                <a:latin typeface="Intel Clear Light"/>
                <a:ea typeface="Intel Clear Pro" panose="020B0804020202060201" pitchFamily="34" charset="0"/>
              </a:rPr>
              <a:t>WiE</a:t>
            </a:r>
            <a:r>
              <a:rPr lang="en-US" sz="3600">
                <a:latin typeface="Intel Clear Light"/>
                <a:ea typeface="Intel Clear Pro" panose="020B0804020202060201" pitchFamily="34" charset="0"/>
              </a:rPr>
              <a:t> WSF TSC WL Performance</a:t>
            </a:r>
            <a:br>
              <a:rPr lang="en-US" sz="3600">
                <a:latin typeface="Intel Clear Light"/>
                <a:ea typeface="Intel Clear Pro" panose="020B0804020202060201" pitchFamily="34" charset="0"/>
              </a:rPr>
            </a:br>
            <a:r>
              <a:rPr lang="en-US" sz="3600">
                <a:latin typeface="Intel Clear Light"/>
                <a:ea typeface="Intel Clear Pro" panose="020B0804020202060201" pitchFamily="34" charset="0"/>
              </a:rPr>
              <a:t>&lt;SpecCpu-2017&gt;&lt;Micro-Benchmark&gt;</a:t>
            </a:r>
            <a:br>
              <a:rPr lang="en-US" sz="3600">
                <a:latin typeface="Intel Clear Light"/>
                <a:ea typeface="Intel Clear Pro" panose="020B0804020202060201" pitchFamily="34" charset="0"/>
              </a:rPr>
            </a:br>
            <a:endParaRPr lang="en-US" sz="36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18701" y="4357268"/>
            <a:ext cx="4791105" cy="326776"/>
          </a:xfrm>
        </p:spPr>
        <p:txBody>
          <a:bodyPr lIns="0" tIns="0" rIns="0" bIns="0" anchor="t">
            <a:noAutofit/>
          </a:bodyPr>
          <a:lstStyle/>
          <a:p>
            <a:r>
              <a:rPr lang="en-US" sz="1400">
                <a:latin typeface="Intel Clear"/>
              </a:rPr>
              <a:t>Kuang (Claire) Wu</a:t>
            </a:r>
            <a:endParaRPr lang="en-US"/>
          </a:p>
          <a:p>
            <a:r>
              <a:rPr lang="en-US" sz="1400" err="1">
                <a:latin typeface="Intel Clear"/>
              </a:rPr>
              <a:t>xPSD</a:t>
            </a:r>
            <a:r>
              <a:rPr lang="en-US" sz="1400">
                <a:latin typeface="Intel Clear"/>
              </a:rPr>
              <a:t> – Workload Integration and Enabling (</a:t>
            </a:r>
            <a:r>
              <a:rPr lang="en-US" sz="1400" err="1">
                <a:latin typeface="Intel Clear"/>
              </a:rPr>
              <a:t>WiE</a:t>
            </a:r>
            <a:r>
              <a:rPr lang="en-US" sz="1400">
                <a:latin typeface="Intel Clear"/>
              </a:rPr>
              <a:t>) team</a:t>
            </a:r>
            <a:endParaRPr lang="en-US"/>
          </a:p>
          <a:p>
            <a:r>
              <a:rPr lang="en-US" sz="1400">
                <a:latin typeface="Intel Clear"/>
              </a:rPr>
              <a:t>June  17,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4B0B-4A63-44D8-A2A1-F39590E6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178977"/>
            <a:ext cx="10972800" cy="1128248"/>
          </a:xfrm>
        </p:spPr>
        <p:txBody>
          <a:bodyPr/>
          <a:lstStyle/>
          <a:p>
            <a:r>
              <a:rPr lang="en-US" sz="2400" dirty="0"/>
              <a:t>EMON data intrate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242380-10DC-4C0F-A335-499641E19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80320"/>
              </p:ext>
            </p:extLst>
          </p:nvPr>
        </p:nvGraphicFramePr>
        <p:xfrm>
          <a:off x="607484" y="920625"/>
          <a:ext cx="5034617" cy="4714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66678">
                  <a:extLst>
                    <a:ext uri="{9D8B030D-6E8A-4147-A177-3AD203B41FA5}">
                      <a16:colId xmlns:a16="http://schemas.microsoft.com/office/drawing/2014/main" val="3766457138"/>
                    </a:ext>
                  </a:extLst>
                </a:gridCol>
                <a:gridCol w="840863">
                  <a:extLst>
                    <a:ext uri="{9D8B030D-6E8A-4147-A177-3AD203B41FA5}">
                      <a16:colId xmlns:a16="http://schemas.microsoft.com/office/drawing/2014/main" val="878174514"/>
                    </a:ext>
                  </a:extLst>
                </a:gridCol>
                <a:gridCol w="727076">
                  <a:extLst>
                    <a:ext uri="{9D8B030D-6E8A-4147-A177-3AD203B41FA5}">
                      <a16:colId xmlns:a16="http://schemas.microsoft.com/office/drawing/2014/main" val="1281639516"/>
                    </a:ext>
                  </a:extLst>
                </a:gridCol>
              </a:tblGrid>
              <a:tr h="23573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500.perlbench_r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SPR/ICX per core per GHz = </a:t>
                      </a:r>
                      <a:r>
                        <a:rPr lang="it-IT" sz="1200" b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1.30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1332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EDP 4.31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2887500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metric_CPU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operating frequency (in GHz)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9662562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metric_CPU utilization 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5895020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metric_CPU utilization% in kernel 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723322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1639699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metric_kernel_CPI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9851000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metric_TMA_Metrics_Version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5935660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metric_TMA_Frontend_Bound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23.18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01925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</a:t>
                      </a:r>
                      <a:r>
                        <a:rPr lang="en-US" sz="12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Fetch_Latency</a:t>
                      </a: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4922970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metric_TMA_..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Fetch_Bandwidth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14.20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4657538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metric_TMA_Bad_Speculation(%)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2842510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metric_TMA_..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Branch_Mispredicts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1079067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metric_TMA_..Machine_Clears(%)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6488862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metric_TMA_Backend_Bound(%)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16.90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242619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</a:t>
                      </a:r>
                      <a:r>
                        <a:rPr lang="en-US" sz="12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Memory_Bound</a:t>
                      </a: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8835286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metric_TMA_..Core_Bound(%)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4693979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metric_TMA_Retiring</a:t>
                      </a: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68864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metric_TMA_..Light_Operations(%)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53.76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58.46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4953620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metric_TMA_..Heavy_Operations(%)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27675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498FC-1604-4612-AE53-E675FB9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09657"/>
              </p:ext>
            </p:extLst>
          </p:nvPr>
        </p:nvGraphicFramePr>
        <p:xfrm>
          <a:off x="6093884" y="920625"/>
          <a:ext cx="5034617" cy="4714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312178">
                  <a:extLst>
                    <a:ext uri="{9D8B030D-6E8A-4147-A177-3AD203B41FA5}">
                      <a16:colId xmlns:a16="http://schemas.microsoft.com/office/drawing/2014/main" val="1044473924"/>
                    </a:ext>
                  </a:extLst>
                </a:gridCol>
                <a:gridCol w="901356">
                  <a:extLst>
                    <a:ext uri="{9D8B030D-6E8A-4147-A177-3AD203B41FA5}">
                      <a16:colId xmlns:a16="http://schemas.microsoft.com/office/drawing/2014/main" val="1424487483"/>
                    </a:ext>
                  </a:extLst>
                </a:gridCol>
                <a:gridCol w="821083">
                  <a:extLst>
                    <a:ext uri="{9D8B030D-6E8A-4147-A177-3AD203B41FA5}">
                      <a16:colId xmlns:a16="http://schemas.microsoft.com/office/drawing/2014/main" val="902224045"/>
                    </a:ext>
                  </a:extLst>
                </a:gridCol>
              </a:tblGrid>
              <a:tr h="23573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548.exchange2_r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SPR/ICX per core per GHz = </a:t>
                      </a:r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1.00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73728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EDP 4.31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6606328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metric_CPU operating frequency (in 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4178455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metric_CPU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utilization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9979057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metric_CPU utilization% in kernel 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814505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5193505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metric_kernel_CPI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412718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metric_TMA_Metrics_Version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4914953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metric_TMA_Frontend_Bound</a:t>
                      </a: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28.95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40.68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1285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metric_TMA_..Fetch_Latency(%)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0521256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metric_TMA_..Fetch_Bandwidth(%)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17.50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1332340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metric_TMA_Bad_Speculation(%)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1613098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metric_TMA_..Branch_Mispredicts(%)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8854597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metric_TMA_..Machine_Clears(%)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4230540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metric_TMA_Backend_Bound(%)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3309171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</a:t>
                      </a:r>
                      <a:r>
                        <a:rPr lang="en-US" sz="12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Memory_Bound</a:t>
                      </a: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1985549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metric_TMA_..Core_Bound(%)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2036175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metric_TMA_Retiring</a:t>
                      </a: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36103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metric_TMA_..Light_Operations(%)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38.55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31.97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0489919"/>
                  </a:ext>
                </a:extLst>
              </a:tr>
              <a:tr h="235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metric_TMA_..Heavy_Operations(%)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363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Gen-to-Gen Comparison (ICX vs SPR) intspeed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611" y="299650"/>
            <a:ext cx="11462865" cy="2294855"/>
          </a:xfrm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Intel Clear Light"/>
              </a:rPr>
              <a:t>ICX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Intel Clear Light"/>
              </a:rPr>
              <a:t>KMP_AFFINITY = "granularity=</a:t>
            </a:r>
            <a:r>
              <a:rPr lang="en-US" sz="1200" dirty="0" err="1">
                <a:latin typeface="Intel Clear Light"/>
              </a:rPr>
              <a:t>fine,scatter</a:t>
            </a:r>
            <a:r>
              <a:rPr lang="en-US" sz="1200" dirty="0">
                <a:latin typeface="Intel Clear Light"/>
              </a:rPr>
              <a:t>“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latin typeface="Intel Clear Light"/>
              </a:rPr>
              <a:t>numactl</a:t>
            </a:r>
            <a:r>
              <a:rPr lang="en-US" sz="1200" dirty="0">
                <a:latin typeface="Intel Clear Light"/>
              </a:rPr>
              <a:t> --interleave=all </a:t>
            </a:r>
            <a:r>
              <a:rPr lang="en-US" sz="1200" dirty="0" err="1">
                <a:latin typeface="Intel Clear Light"/>
              </a:rPr>
              <a:t>runcpu</a:t>
            </a:r>
            <a:r>
              <a:rPr lang="en-US" sz="1200" dirty="0">
                <a:latin typeface="Intel Clear Light"/>
              </a:rPr>
              <a:t> --define </a:t>
            </a:r>
            <a:r>
              <a:rPr lang="en-US" sz="1200" dirty="0" err="1">
                <a:latin typeface="Intel Clear Light"/>
              </a:rPr>
              <a:t>numcopies</a:t>
            </a:r>
            <a:r>
              <a:rPr lang="en-US" sz="1200" dirty="0">
                <a:latin typeface="Intel Clear Light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Intel Clear Light"/>
              </a:rPr>
              <a:t>1</a:t>
            </a:r>
            <a:r>
              <a:rPr lang="en-US" sz="1200" dirty="0">
                <a:latin typeface="Intel Clear Light"/>
              </a:rPr>
              <a:t> --define </a:t>
            </a:r>
            <a:r>
              <a:rPr lang="en-US" sz="1200" dirty="0" err="1">
                <a:latin typeface="Intel Clear Light"/>
              </a:rPr>
              <a:t>intspeedaffinity</a:t>
            </a:r>
            <a:r>
              <a:rPr lang="en-US" sz="1200" dirty="0">
                <a:latin typeface="Intel Clear Light"/>
              </a:rPr>
              <a:t> -c ic2021.1-lin-core-avx512-speed-20201113_revB.cfg -n 1 --</a:t>
            </a:r>
            <a:r>
              <a:rPr lang="en-US" sz="1200" dirty="0" err="1">
                <a:latin typeface="Intel Clear Light"/>
              </a:rPr>
              <a:t>noreportable</a:t>
            </a:r>
            <a:r>
              <a:rPr lang="en-US" sz="1200" dirty="0">
                <a:latin typeface="Intel Clear Light"/>
              </a:rPr>
              <a:t> --</a:t>
            </a:r>
            <a:r>
              <a:rPr lang="en-US" sz="1200" dirty="0" err="1">
                <a:latin typeface="Intel Clear Light"/>
              </a:rPr>
              <a:t>nobuild</a:t>
            </a:r>
            <a:r>
              <a:rPr lang="en-US" sz="1200" dirty="0">
                <a:latin typeface="Intel Clear Light"/>
              </a:rPr>
              <a:t> --action validate --define default-platform-flags --define cores=</a:t>
            </a:r>
            <a:r>
              <a:rPr lang="en-US" sz="1200" dirty="0">
                <a:highlight>
                  <a:srgbClr val="FFFF00"/>
                </a:highlight>
                <a:latin typeface="Intel Clear Light"/>
              </a:rPr>
              <a:t>128</a:t>
            </a:r>
            <a:r>
              <a:rPr lang="en-US" sz="1200" dirty="0">
                <a:latin typeface="Intel Clear Light"/>
              </a:rPr>
              <a:t> --define </a:t>
            </a:r>
            <a:r>
              <a:rPr lang="en-US" sz="1200" dirty="0" err="1">
                <a:latin typeface="Intel Clear Light"/>
              </a:rPr>
              <a:t>physicalfirst</a:t>
            </a:r>
            <a:r>
              <a:rPr lang="en-US" sz="1200" dirty="0">
                <a:latin typeface="Intel Clear Light"/>
              </a:rPr>
              <a:t> --tune base --size ref -o all --define </a:t>
            </a:r>
            <a:r>
              <a:rPr lang="en-US" sz="1200" dirty="0" err="1">
                <a:latin typeface="Intel Clear Light"/>
              </a:rPr>
              <a:t>drop_caches</a:t>
            </a:r>
            <a:r>
              <a:rPr lang="en-US" sz="1200" dirty="0">
                <a:latin typeface="Intel Clear Light"/>
              </a:rPr>
              <a:t> --</a:t>
            </a:r>
            <a:r>
              <a:rPr lang="en-US" sz="1200" dirty="0" err="1">
                <a:latin typeface="Intel Clear Light"/>
              </a:rPr>
              <a:t>output_format</a:t>
            </a:r>
            <a:r>
              <a:rPr lang="en-US" sz="1200" dirty="0">
                <a:latin typeface="Intel Clear Light"/>
              </a:rPr>
              <a:t>=all -I --define </a:t>
            </a:r>
            <a:r>
              <a:rPr lang="en-US" sz="1200" dirty="0" err="1">
                <a:latin typeface="Intel Clear Light"/>
              </a:rPr>
              <a:t>invoke_with_interleave</a:t>
            </a:r>
            <a:r>
              <a:rPr lang="en-US" sz="1200" dirty="0">
                <a:latin typeface="Intel Clear Light"/>
              </a:rPr>
              <a:t> -I </a:t>
            </a:r>
            <a:r>
              <a:rPr lang="en-US" sz="1200" dirty="0" err="1">
                <a:latin typeface="Intel Clear Light"/>
              </a:rPr>
              <a:t>intspeed</a:t>
            </a:r>
            <a:endParaRPr lang="en-US" sz="1200" dirty="0">
              <a:latin typeface="Intel Clear Light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Intel Clear Light"/>
              </a:rPr>
              <a:t>SPR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Intel Clear Light"/>
              </a:rPr>
              <a:t>KMP_AFFINITY = "granularity=</a:t>
            </a:r>
            <a:r>
              <a:rPr lang="en-US" sz="1200" dirty="0" err="1">
                <a:latin typeface="Intel Clear Light"/>
              </a:rPr>
              <a:t>fine,scatter</a:t>
            </a:r>
            <a:r>
              <a:rPr lang="en-US" sz="1200" dirty="0">
                <a:latin typeface="Intel Clear Light"/>
              </a:rPr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latin typeface="Intel Clear Light"/>
              </a:rPr>
              <a:t>numactl</a:t>
            </a:r>
            <a:r>
              <a:rPr lang="en-US" sz="1200" dirty="0">
                <a:latin typeface="Intel Clear Light"/>
              </a:rPr>
              <a:t> --interleave=all </a:t>
            </a:r>
            <a:r>
              <a:rPr lang="en-US" sz="1200" dirty="0" err="1">
                <a:latin typeface="Intel Clear Light"/>
              </a:rPr>
              <a:t>runcpu</a:t>
            </a:r>
            <a:r>
              <a:rPr lang="en-US" sz="1200" dirty="0">
                <a:latin typeface="Intel Clear Light"/>
              </a:rPr>
              <a:t> --define </a:t>
            </a:r>
            <a:r>
              <a:rPr lang="en-US" sz="1200" dirty="0" err="1">
                <a:latin typeface="Intel Clear Light"/>
              </a:rPr>
              <a:t>numcopies</a:t>
            </a:r>
            <a:r>
              <a:rPr lang="en-US" sz="1200" dirty="0">
                <a:latin typeface="Intel Clear Light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Intel Clear Light"/>
              </a:rPr>
              <a:t>1</a:t>
            </a:r>
            <a:r>
              <a:rPr lang="en-US" sz="1200" dirty="0">
                <a:latin typeface="Intel Clear Light"/>
              </a:rPr>
              <a:t> --define </a:t>
            </a:r>
            <a:r>
              <a:rPr lang="en-US" sz="1200" dirty="0" err="1">
                <a:latin typeface="Intel Clear Light"/>
              </a:rPr>
              <a:t>intspeedaffinity</a:t>
            </a:r>
            <a:r>
              <a:rPr lang="en-US" sz="1200" dirty="0">
                <a:latin typeface="Intel Clear Light"/>
              </a:rPr>
              <a:t> -c ic2021.1-lin-core-avx512-speed-20201113_revB.cfg -n 1 --</a:t>
            </a:r>
            <a:r>
              <a:rPr lang="en-US" sz="1200" dirty="0" err="1">
                <a:latin typeface="Intel Clear Light"/>
              </a:rPr>
              <a:t>noreportable</a:t>
            </a:r>
            <a:r>
              <a:rPr lang="en-US" sz="1200" dirty="0">
                <a:latin typeface="Intel Clear Light"/>
              </a:rPr>
              <a:t> --</a:t>
            </a:r>
            <a:r>
              <a:rPr lang="en-US" sz="1200" dirty="0" err="1">
                <a:latin typeface="Intel Clear Light"/>
              </a:rPr>
              <a:t>nobuild</a:t>
            </a:r>
            <a:r>
              <a:rPr lang="en-US" sz="1200" dirty="0">
                <a:latin typeface="Intel Clear Light"/>
              </a:rPr>
              <a:t> --action validate --define default-platform-flags --define cores=</a:t>
            </a:r>
            <a:r>
              <a:rPr lang="en-US" sz="1200" dirty="0">
                <a:highlight>
                  <a:srgbClr val="FFFF00"/>
                </a:highlight>
                <a:latin typeface="Intel Clear Light"/>
              </a:rPr>
              <a:t>240</a:t>
            </a:r>
            <a:r>
              <a:rPr lang="en-US" sz="1200" dirty="0">
                <a:latin typeface="Intel Clear Light"/>
              </a:rPr>
              <a:t> --define </a:t>
            </a:r>
            <a:r>
              <a:rPr lang="en-US" sz="1200" dirty="0" err="1">
                <a:latin typeface="Intel Clear Light"/>
              </a:rPr>
              <a:t>physicalfirst</a:t>
            </a:r>
            <a:r>
              <a:rPr lang="en-US" sz="1200" dirty="0">
                <a:latin typeface="Intel Clear Light"/>
              </a:rPr>
              <a:t> --tune base --size ref -o all --define </a:t>
            </a:r>
            <a:r>
              <a:rPr lang="en-US" sz="1200" dirty="0" err="1">
                <a:latin typeface="Intel Clear Light"/>
              </a:rPr>
              <a:t>drop_caches</a:t>
            </a:r>
            <a:r>
              <a:rPr lang="en-US" sz="1200" dirty="0">
                <a:latin typeface="Intel Clear Light"/>
              </a:rPr>
              <a:t> --</a:t>
            </a:r>
            <a:r>
              <a:rPr lang="en-US" sz="1200" dirty="0" err="1">
                <a:latin typeface="Intel Clear Light"/>
              </a:rPr>
              <a:t>output_format</a:t>
            </a:r>
            <a:r>
              <a:rPr lang="en-US" sz="1200" dirty="0">
                <a:latin typeface="Intel Clear Light"/>
              </a:rPr>
              <a:t>=all -I --define </a:t>
            </a:r>
            <a:r>
              <a:rPr lang="en-US" sz="1200" dirty="0" err="1">
                <a:latin typeface="Intel Clear Light"/>
              </a:rPr>
              <a:t>invoke_with_interleave</a:t>
            </a:r>
            <a:r>
              <a:rPr lang="en-US" sz="1200" dirty="0">
                <a:latin typeface="Intel Clear Light"/>
              </a:rPr>
              <a:t> -I </a:t>
            </a:r>
            <a:r>
              <a:rPr lang="en-US" sz="1200" dirty="0" err="1">
                <a:latin typeface="Intel Clear Light"/>
              </a:rPr>
              <a:t>intspeed</a:t>
            </a:r>
            <a:endParaRPr lang="en-US" sz="1200" dirty="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616357-C35E-4355-BD68-B5DAE21FA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44844"/>
              </p:ext>
            </p:extLst>
          </p:nvPr>
        </p:nvGraphicFramePr>
        <p:xfrm>
          <a:off x="1722448" y="2867579"/>
          <a:ext cx="8620951" cy="22707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45238">
                  <a:extLst>
                    <a:ext uri="{9D8B030D-6E8A-4147-A177-3AD203B41FA5}">
                      <a16:colId xmlns:a16="http://schemas.microsoft.com/office/drawing/2014/main" val="1796601628"/>
                    </a:ext>
                  </a:extLst>
                </a:gridCol>
                <a:gridCol w="1018571">
                  <a:extLst>
                    <a:ext uri="{9D8B030D-6E8A-4147-A177-3AD203B41FA5}">
                      <a16:colId xmlns:a16="http://schemas.microsoft.com/office/drawing/2014/main" val="2025687652"/>
                    </a:ext>
                  </a:extLst>
                </a:gridCol>
                <a:gridCol w="708571">
                  <a:extLst>
                    <a:ext uri="{9D8B030D-6E8A-4147-A177-3AD203B41FA5}">
                      <a16:colId xmlns:a16="http://schemas.microsoft.com/office/drawing/2014/main" val="2345655921"/>
                    </a:ext>
                  </a:extLst>
                </a:gridCol>
                <a:gridCol w="870952">
                  <a:extLst>
                    <a:ext uri="{9D8B030D-6E8A-4147-A177-3AD203B41FA5}">
                      <a16:colId xmlns:a16="http://schemas.microsoft.com/office/drawing/2014/main" val="3279488306"/>
                    </a:ext>
                  </a:extLst>
                </a:gridCol>
                <a:gridCol w="1254762">
                  <a:extLst>
                    <a:ext uri="{9D8B030D-6E8A-4147-A177-3AD203B41FA5}">
                      <a16:colId xmlns:a16="http://schemas.microsoft.com/office/drawing/2014/main" val="1569450266"/>
                    </a:ext>
                  </a:extLst>
                </a:gridCol>
                <a:gridCol w="1254762">
                  <a:extLst>
                    <a:ext uri="{9D8B030D-6E8A-4147-A177-3AD203B41FA5}">
                      <a16:colId xmlns:a16="http://schemas.microsoft.com/office/drawing/2014/main" val="1337600747"/>
                    </a:ext>
                  </a:extLst>
                </a:gridCol>
                <a:gridCol w="1668095">
                  <a:extLst>
                    <a:ext uri="{9D8B030D-6E8A-4147-A177-3AD203B41FA5}">
                      <a16:colId xmlns:a16="http://schemas.microsoft.com/office/drawing/2014/main" val="5692991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Benchmark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SPR/ICX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 op freq (GHz)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 op freq (GHz)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SPR/ICX per 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23911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600.perlbench_s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7102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602.gcc_s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33223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605.mcf_s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16.50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14.70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4192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620.omnetpp_s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07809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623.xalancbmk_s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29817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625.x264_s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63907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631.deepsjeng_s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69747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641.leela_s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29924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648.exchange2_s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461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657.xz_s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17.88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9718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SPECspeed2017_int_base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87531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F77F08-001D-4319-A996-3882C377FF85}"/>
              </a:ext>
            </a:extLst>
          </p:cNvPr>
          <p:cNvSpPr txBox="1">
            <a:spLocks/>
          </p:cNvSpPr>
          <p:nvPr/>
        </p:nvSpPr>
        <p:spPr>
          <a:xfrm>
            <a:off x="182611" y="5214939"/>
            <a:ext cx="11411835" cy="1511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After </a:t>
            </a: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normalized</a:t>
            </a: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with</a:t>
            </a: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the operating frequency, SPR is 11% better than ICX on the overall speed</a:t>
            </a:r>
            <a:r>
              <a:rPr lang="en-US" sz="1400" dirty="0">
                <a:latin typeface="Intel Clear Light"/>
              </a:rPr>
              <a:t>.</a:t>
            </a:r>
          </a:p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400" dirty="0">
                <a:latin typeface="Intel Clear Light"/>
              </a:rPr>
              <a:t>With exception of </a:t>
            </a:r>
            <a:r>
              <a:rPr lang="en-US" sz="1400" dirty="0">
                <a:latin typeface="Intel Clear Light"/>
                <a:sym typeface="Helvetica"/>
              </a:rPr>
              <a:t>648.exchange2_s, SPR is better than ICX on individual benchmark.</a:t>
            </a:r>
          </a:p>
          <a:p>
            <a:pPr marR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400" dirty="0">
                <a:latin typeface="Intel Clear Light"/>
                <a:sym typeface="Helvetica"/>
              </a:rPr>
              <a:t>Observations:</a:t>
            </a:r>
          </a:p>
          <a:p>
            <a:pPr marL="488950" lvl="1" indent="-285750" defTabSz="2438338" hangingPunct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1C5"/>
                </a:solidFill>
                <a:latin typeface="Intel Clear Light"/>
              </a:rPr>
              <a:t>Every benchmark in </a:t>
            </a:r>
            <a:r>
              <a:rPr lang="en-US" sz="1400" dirty="0" err="1">
                <a:solidFill>
                  <a:srgbClr val="0071C5"/>
                </a:solidFill>
                <a:latin typeface="Intel Clear Light"/>
              </a:rPr>
              <a:t>intspeed</a:t>
            </a:r>
            <a:r>
              <a:rPr lang="en-US" sz="1400" dirty="0">
                <a:solidFill>
                  <a:srgbClr val="0071C5"/>
                </a:solidFill>
                <a:latin typeface="Intel Clear Light"/>
              </a:rPr>
              <a:t> suite except 657.xz_s runs on 1 core 1 thread, and migrates among cores during execution.</a:t>
            </a:r>
          </a:p>
          <a:p>
            <a:pPr marL="488950" lvl="1" indent="-285750" defTabSz="2438338" hangingPunct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1C5"/>
                </a:solidFill>
                <a:latin typeface="Intel Clear Light"/>
              </a:rPr>
              <a:t>By design, 657.xz_s is a multi-core multi-thread benchmark.</a:t>
            </a:r>
            <a:endParaRPr lang="en-US" sz="1400" dirty="0">
              <a:latin typeface="Intel Clear Light"/>
              <a:sym typeface="Helvetica"/>
            </a:endParaRPr>
          </a:p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1400" dirty="0">
              <a:latin typeface="Intel Clear Light"/>
              <a:sym typeface="Helvetica"/>
            </a:endParaRPr>
          </a:p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1400" dirty="0">
              <a:solidFill>
                <a:srgbClr val="0071C5"/>
              </a:solidFill>
              <a:latin typeface="Intel Clear Light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8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fprate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520" y="310699"/>
            <a:ext cx="11462865" cy="2294855"/>
          </a:xfrm>
        </p:spPr>
        <p:txBody>
          <a:bodyPr lIns="0" tIns="0" rIns="0" bIns="0" anchor="t">
            <a:noAutofit/>
          </a:bodyPr>
          <a:lstStyle/>
          <a:p>
            <a:pPr marL="0" indent="0">
              <a:buNone/>
            </a:pPr>
            <a:endParaRPr lang="en-US" sz="1050" dirty="0">
              <a:solidFill>
                <a:srgbClr val="0071C5"/>
              </a:solidFill>
              <a:latin typeface="Intel Clear 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ntel Clear Light"/>
              </a:rPr>
              <a:t>ICX</a:t>
            </a:r>
          </a:p>
          <a:p>
            <a:pPr marL="0" indent="0">
              <a:buNone/>
            </a:pPr>
            <a:r>
              <a:rPr lang="en-US" sz="1400" dirty="0" err="1">
                <a:latin typeface="Intel Clear Light"/>
              </a:rPr>
              <a:t>numactl</a:t>
            </a:r>
            <a:r>
              <a:rPr lang="en-US" sz="1400" dirty="0">
                <a:latin typeface="Intel Clear Light"/>
              </a:rPr>
              <a:t> --interleave=all </a:t>
            </a:r>
            <a:r>
              <a:rPr lang="en-US" sz="1400" dirty="0" err="1">
                <a:latin typeface="Intel Clear Light"/>
              </a:rPr>
              <a:t>runcpu</a:t>
            </a:r>
            <a:r>
              <a:rPr lang="en-US" sz="1400" dirty="0">
                <a:latin typeface="Intel Clear Light"/>
              </a:rPr>
              <a:t> --define </a:t>
            </a:r>
            <a:r>
              <a:rPr lang="en-US" sz="1400" dirty="0" err="1">
                <a:latin typeface="Intel Clear Light"/>
              </a:rPr>
              <a:t>numcopies</a:t>
            </a:r>
            <a:r>
              <a:rPr lang="en-US" sz="1400" dirty="0">
                <a:latin typeface="Intel Clear Light"/>
              </a:rPr>
              <a:t>=</a:t>
            </a:r>
            <a:r>
              <a:rPr lang="en-US" sz="1400" dirty="0">
                <a:highlight>
                  <a:srgbClr val="FFFF00"/>
                </a:highlight>
                <a:latin typeface="Intel Clear Light"/>
              </a:rPr>
              <a:t>128</a:t>
            </a:r>
            <a:r>
              <a:rPr lang="en-US" sz="1400" dirty="0">
                <a:latin typeface="Intel Clear Light"/>
              </a:rPr>
              <a:t> -c ic2021.1-lin-core-avx512-rate-20201113_revB.cfg -n 1 --</a:t>
            </a:r>
            <a:r>
              <a:rPr lang="en-US" sz="1400" dirty="0" err="1">
                <a:latin typeface="Intel Clear Light"/>
              </a:rPr>
              <a:t>noreportable</a:t>
            </a:r>
            <a:r>
              <a:rPr lang="en-US" sz="1400" dirty="0">
                <a:latin typeface="Intel Clear Light"/>
              </a:rPr>
              <a:t> --</a:t>
            </a:r>
            <a:r>
              <a:rPr lang="en-US" sz="1400" dirty="0" err="1">
                <a:latin typeface="Intel Clear Light"/>
              </a:rPr>
              <a:t>nobuild</a:t>
            </a:r>
            <a:r>
              <a:rPr lang="en-US" sz="1400" dirty="0">
                <a:latin typeface="Intel Clear Light"/>
              </a:rPr>
              <a:t> --action validate --define default-platform-flags --define cores=</a:t>
            </a:r>
            <a:r>
              <a:rPr lang="en-US" sz="1400" dirty="0">
                <a:highlight>
                  <a:srgbClr val="FFFF00"/>
                </a:highlight>
                <a:latin typeface="Intel Clear Light"/>
              </a:rPr>
              <a:t>128</a:t>
            </a:r>
            <a:r>
              <a:rPr lang="en-US" sz="1400" dirty="0">
                <a:latin typeface="Intel Clear Light"/>
              </a:rPr>
              <a:t> --define </a:t>
            </a:r>
            <a:r>
              <a:rPr lang="en-US" sz="1400" dirty="0" err="1">
                <a:latin typeface="Intel Clear Light"/>
              </a:rPr>
              <a:t>physicalfirst</a:t>
            </a:r>
            <a:r>
              <a:rPr lang="en-US" sz="1400" dirty="0">
                <a:latin typeface="Intel Clear Light"/>
              </a:rPr>
              <a:t> --tune base --size ref -o all --define </a:t>
            </a:r>
            <a:r>
              <a:rPr lang="en-US" sz="1400" dirty="0" err="1">
                <a:latin typeface="Intel Clear Light"/>
              </a:rPr>
              <a:t>drop_caches</a:t>
            </a:r>
            <a:r>
              <a:rPr lang="en-US" sz="1400" dirty="0">
                <a:latin typeface="Intel Clear Light"/>
              </a:rPr>
              <a:t> --</a:t>
            </a:r>
            <a:r>
              <a:rPr lang="en-US" sz="1400" dirty="0" err="1">
                <a:latin typeface="Intel Clear Light"/>
              </a:rPr>
              <a:t>output_format</a:t>
            </a:r>
            <a:r>
              <a:rPr lang="en-US" sz="1400" dirty="0">
                <a:latin typeface="Intel Clear Light"/>
              </a:rPr>
              <a:t>=all -I --define </a:t>
            </a:r>
            <a:r>
              <a:rPr lang="en-US" sz="1400" dirty="0" err="1">
                <a:latin typeface="Intel Clear Light"/>
              </a:rPr>
              <a:t>invoke_with_interleave</a:t>
            </a:r>
            <a:r>
              <a:rPr lang="en-US" sz="1400" dirty="0">
                <a:latin typeface="Intel Clear Light"/>
              </a:rPr>
              <a:t> -I fprate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ntel Clear Light"/>
              </a:rPr>
              <a:t>SPR</a:t>
            </a:r>
          </a:p>
          <a:p>
            <a:pPr marL="0" indent="0">
              <a:buNone/>
            </a:pPr>
            <a:r>
              <a:rPr lang="en-US" sz="1400" dirty="0" err="1">
                <a:latin typeface="Intel Clear Light"/>
              </a:rPr>
              <a:t>numactl</a:t>
            </a:r>
            <a:r>
              <a:rPr lang="en-US" sz="1400" dirty="0">
                <a:latin typeface="Intel Clear Light"/>
              </a:rPr>
              <a:t> --interleave=all </a:t>
            </a:r>
            <a:r>
              <a:rPr lang="en-US" sz="1400" dirty="0" err="1">
                <a:latin typeface="Intel Clear Light"/>
              </a:rPr>
              <a:t>runcpu</a:t>
            </a:r>
            <a:r>
              <a:rPr lang="en-US" sz="1400" dirty="0">
                <a:latin typeface="Intel Clear Light"/>
              </a:rPr>
              <a:t> --define </a:t>
            </a:r>
            <a:r>
              <a:rPr lang="en-US" sz="1400" dirty="0" err="1">
                <a:latin typeface="Intel Clear Light"/>
              </a:rPr>
              <a:t>numcopies</a:t>
            </a:r>
            <a:r>
              <a:rPr lang="en-US" sz="1400" dirty="0">
                <a:latin typeface="Intel Clear Light"/>
              </a:rPr>
              <a:t>=</a:t>
            </a:r>
            <a:r>
              <a:rPr lang="en-US" sz="1400" dirty="0">
                <a:highlight>
                  <a:srgbClr val="FFFF00"/>
                </a:highlight>
                <a:latin typeface="Intel Clear Light"/>
              </a:rPr>
              <a:t>240</a:t>
            </a:r>
            <a:r>
              <a:rPr lang="en-US" sz="1400" dirty="0">
                <a:latin typeface="Intel Clear Light"/>
              </a:rPr>
              <a:t> -c ic2021.1-lin-core-avx512-rate-20201113_revB.cfg -n 1 --</a:t>
            </a:r>
            <a:r>
              <a:rPr lang="en-US" sz="1400" dirty="0" err="1">
                <a:latin typeface="Intel Clear Light"/>
              </a:rPr>
              <a:t>noreportable</a:t>
            </a:r>
            <a:r>
              <a:rPr lang="en-US" sz="1400" dirty="0">
                <a:latin typeface="Intel Clear Light"/>
              </a:rPr>
              <a:t> --</a:t>
            </a:r>
            <a:r>
              <a:rPr lang="en-US" sz="1400" dirty="0" err="1">
                <a:latin typeface="Intel Clear Light"/>
              </a:rPr>
              <a:t>nobuild</a:t>
            </a:r>
            <a:r>
              <a:rPr lang="en-US" sz="1400" dirty="0">
                <a:latin typeface="Intel Clear Light"/>
              </a:rPr>
              <a:t> --action validate --define default-platform-flags --define cores=</a:t>
            </a:r>
            <a:r>
              <a:rPr lang="en-US" sz="1400" dirty="0">
                <a:highlight>
                  <a:srgbClr val="FFFF00"/>
                </a:highlight>
                <a:latin typeface="Intel Clear Light"/>
              </a:rPr>
              <a:t>240</a:t>
            </a:r>
            <a:r>
              <a:rPr lang="en-US" sz="1400" dirty="0">
                <a:latin typeface="Intel Clear Light"/>
              </a:rPr>
              <a:t> --define </a:t>
            </a:r>
            <a:r>
              <a:rPr lang="en-US" sz="1400" dirty="0" err="1">
                <a:latin typeface="Intel Clear Light"/>
              </a:rPr>
              <a:t>physicalfirst</a:t>
            </a:r>
            <a:r>
              <a:rPr lang="en-US" sz="1400" dirty="0">
                <a:latin typeface="Intel Clear Light"/>
              </a:rPr>
              <a:t> --tune base --size ref -o all --define </a:t>
            </a:r>
            <a:r>
              <a:rPr lang="en-US" sz="1400" dirty="0" err="1">
                <a:latin typeface="Intel Clear Light"/>
              </a:rPr>
              <a:t>drop_caches</a:t>
            </a:r>
            <a:r>
              <a:rPr lang="en-US" sz="1400" dirty="0">
                <a:latin typeface="Intel Clear Light"/>
              </a:rPr>
              <a:t> --</a:t>
            </a:r>
            <a:r>
              <a:rPr lang="en-US" sz="1400" dirty="0" err="1">
                <a:latin typeface="Intel Clear Light"/>
              </a:rPr>
              <a:t>output_format</a:t>
            </a:r>
            <a:r>
              <a:rPr lang="en-US" sz="1400" dirty="0">
                <a:latin typeface="Intel Clear Light"/>
              </a:rPr>
              <a:t>=all -I --define </a:t>
            </a:r>
            <a:r>
              <a:rPr lang="en-US" sz="1400" dirty="0" err="1">
                <a:latin typeface="Intel Clear Light"/>
              </a:rPr>
              <a:t>invoke_with_interleave</a:t>
            </a:r>
            <a:r>
              <a:rPr lang="en-US" sz="1400" dirty="0">
                <a:latin typeface="Intel Clear Light"/>
              </a:rPr>
              <a:t> -I fprate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5EF087-ED45-4A1C-AE3D-0931767E8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75503"/>
              </p:ext>
            </p:extLst>
          </p:nvPr>
        </p:nvGraphicFramePr>
        <p:xfrm>
          <a:off x="209550" y="2939034"/>
          <a:ext cx="11360804" cy="28384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81512">
                  <a:extLst>
                    <a:ext uri="{9D8B030D-6E8A-4147-A177-3AD203B41FA5}">
                      <a16:colId xmlns:a16="http://schemas.microsoft.com/office/drawing/2014/main" val="3012999871"/>
                    </a:ext>
                  </a:extLst>
                </a:gridCol>
                <a:gridCol w="1046043">
                  <a:extLst>
                    <a:ext uri="{9D8B030D-6E8A-4147-A177-3AD203B41FA5}">
                      <a16:colId xmlns:a16="http://schemas.microsoft.com/office/drawing/2014/main" val="422043945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55644477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92498306"/>
                    </a:ext>
                  </a:extLst>
                </a:gridCol>
                <a:gridCol w="1586154">
                  <a:extLst>
                    <a:ext uri="{9D8B030D-6E8A-4147-A177-3AD203B41FA5}">
                      <a16:colId xmlns:a16="http://schemas.microsoft.com/office/drawing/2014/main" val="1190697010"/>
                    </a:ext>
                  </a:extLst>
                </a:gridCol>
                <a:gridCol w="1201080">
                  <a:extLst>
                    <a:ext uri="{9D8B030D-6E8A-4147-A177-3AD203B41FA5}">
                      <a16:colId xmlns:a16="http://schemas.microsoft.com/office/drawing/2014/main" val="943859087"/>
                    </a:ext>
                  </a:extLst>
                </a:gridCol>
                <a:gridCol w="1201080">
                  <a:extLst>
                    <a:ext uri="{9D8B030D-6E8A-4147-A177-3AD203B41FA5}">
                      <a16:colId xmlns:a16="http://schemas.microsoft.com/office/drawing/2014/main" val="2156275589"/>
                    </a:ext>
                  </a:extLst>
                </a:gridCol>
                <a:gridCol w="2006510">
                  <a:extLst>
                    <a:ext uri="{9D8B030D-6E8A-4147-A177-3AD203B41FA5}">
                      <a16:colId xmlns:a16="http://schemas.microsoft.com/office/drawing/2014/main" val="20976609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Benchmark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 op freq (GHz)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 op freq (GHz)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ICX/core/GHz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SPR/core/GHz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SPR/ICX per core per GHz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83348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503.bwaves_r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714.98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1094.38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3.2599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2.5998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1.7539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88703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507.cactuBSSN_r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560.51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970.53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2.6880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2.2515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1.6291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1.7961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1967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508.namd_r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340.03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686.63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2.8629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2.4451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15121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510.parest_r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199.57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370.38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3.1188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61051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511.povray_r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492.00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1015.56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2.7673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2.2500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1.3890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1.8807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832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519.lbm_r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260.32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372.87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2.8573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1290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521.wrf_r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338.47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557.26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3.0263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70480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526.blender_r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432.43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801.61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2.9907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1.1296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1.3908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33308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527.cam4_r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444.64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853.22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2.7216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2.0601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1.2764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1.7257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82908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538.imagick_r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1150.85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2399.39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2.9524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3.0453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3.9954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5672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544.nab_r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753.36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1407.58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2.7818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2.3852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2.1157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2.4588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07676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549.fotonik3d_r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225.96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355.16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2.5997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07007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554.roms_r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156.13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280.28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3.1478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2.5596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22328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SPECrate2017_fp_base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401.00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716.46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2.9533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2.4235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1.0608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1.2318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3592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8FED51-9F41-43ED-A8BA-797995E1E916}"/>
              </a:ext>
            </a:extLst>
          </p:cNvPr>
          <p:cNvSpPr txBox="1">
            <a:spLocks/>
          </p:cNvSpPr>
          <p:nvPr/>
        </p:nvSpPr>
        <p:spPr>
          <a:xfrm>
            <a:off x="209550" y="5866341"/>
            <a:ext cx="11411835" cy="90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After </a:t>
            </a: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normalized</a:t>
            </a: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with</a:t>
            </a: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the number of cores and the operating frequency, SPR is 16% better than ICX on the overall throughput</a:t>
            </a:r>
            <a:r>
              <a:rPr lang="en-US" sz="1600" dirty="0">
                <a:latin typeface="Intel Clear Light"/>
              </a:rPr>
              <a:t>.</a:t>
            </a:r>
            <a:endParaRPr lang="en-US" sz="1600" dirty="0">
              <a:latin typeface="Intel Clear Light"/>
              <a:sym typeface="Helvetica"/>
            </a:endParaRPr>
          </a:p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1600" dirty="0">
              <a:solidFill>
                <a:srgbClr val="0071C5"/>
              </a:solidFill>
              <a:latin typeface="Intel Clear Light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4B0B-4A63-44D8-A2A1-F39590E6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178977"/>
            <a:ext cx="10972800" cy="1128248"/>
          </a:xfrm>
        </p:spPr>
        <p:txBody>
          <a:bodyPr/>
          <a:lstStyle/>
          <a:p>
            <a:r>
              <a:rPr lang="en-US" sz="2400" dirty="0"/>
              <a:t>EMON data fprate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44E95-6624-4084-AF20-26ED43325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78550"/>
              </p:ext>
            </p:extLst>
          </p:nvPr>
        </p:nvGraphicFramePr>
        <p:xfrm>
          <a:off x="607484" y="1174061"/>
          <a:ext cx="4739658" cy="3924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046139">
                  <a:extLst>
                    <a:ext uri="{9D8B030D-6E8A-4147-A177-3AD203B41FA5}">
                      <a16:colId xmlns:a16="http://schemas.microsoft.com/office/drawing/2014/main" val="520833161"/>
                    </a:ext>
                  </a:extLst>
                </a:gridCol>
                <a:gridCol w="853985">
                  <a:extLst>
                    <a:ext uri="{9D8B030D-6E8A-4147-A177-3AD203B41FA5}">
                      <a16:colId xmlns:a16="http://schemas.microsoft.com/office/drawing/2014/main" val="1953679399"/>
                    </a:ext>
                  </a:extLst>
                </a:gridCol>
                <a:gridCol w="839534">
                  <a:extLst>
                    <a:ext uri="{9D8B030D-6E8A-4147-A177-3AD203B41FA5}">
                      <a16:colId xmlns:a16="http://schemas.microsoft.com/office/drawing/2014/main" val="1240617585"/>
                    </a:ext>
                  </a:extLst>
                </a:gridCol>
              </a:tblGrid>
              <a:tr h="19624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511.povray_r </a:t>
                      </a:r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SPR/ICX per core per GHz = </a:t>
                      </a:r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1.35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63519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EDP 4.31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9085240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metric_CPU operating frequency (in 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8226920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metric_CPU utilization 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8483034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metric_CPU utilization% in kernel 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8166230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5687521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metric_kernel_CPI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5631231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metric_TMA_Metrics_Version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050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metric_TMA_Frontend_Bound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23.80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08935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metric_TMA_..Fetch_Latency(%)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267066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metric_TMA_..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Fetch_Bandwidth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0952397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metric_TMA_Bad_Speculation(%)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1173985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metric_TMA_..Branch_Mispredicts(%)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1598484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metric_TMA_..Machine_Clears(%)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7272124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metric_TMA_Backend_Bound(%)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1061411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metric_TMA_..Memory_Bound(%)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3168611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metric_TMA_..Core_Bound(%)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324326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metric_TMA_Retiring</a:t>
                      </a: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67.97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80955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metric_TMA_..Light_Operations(%)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565615"/>
                  </a:ext>
                </a:extLst>
              </a:tr>
              <a:tr h="196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metric_TMA_..Heavy_Operations(%)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132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B904F0-81AC-4A80-9FAE-F3CE94076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01195"/>
              </p:ext>
            </p:extLst>
          </p:nvPr>
        </p:nvGraphicFramePr>
        <p:xfrm>
          <a:off x="5867780" y="1174061"/>
          <a:ext cx="5191866" cy="3922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734779">
                  <a:extLst>
                    <a:ext uri="{9D8B030D-6E8A-4147-A177-3AD203B41FA5}">
                      <a16:colId xmlns:a16="http://schemas.microsoft.com/office/drawing/2014/main" val="812640672"/>
                    </a:ext>
                  </a:extLst>
                </a:gridCol>
                <a:gridCol w="752793">
                  <a:extLst>
                    <a:ext uri="{9D8B030D-6E8A-4147-A177-3AD203B41FA5}">
                      <a16:colId xmlns:a16="http://schemas.microsoft.com/office/drawing/2014/main" val="1709177788"/>
                    </a:ext>
                  </a:extLst>
                </a:gridCol>
                <a:gridCol w="704294">
                  <a:extLst>
                    <a:ext uri="{9D8B030D-6E8A-4147-A177-3AD203B41FA5}">
                      <a16:colId xmlns:a16="http://schemas.microsoft.com/office/drawing/2014/main" val="4208558048"/>
                    </a:ext>
                  </a:extLst>
                </a:gridCol>
              </a:tblGrid>
              <a:tr h="1961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519.lbm_r </a:t>
                      </a:r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SPR/ICX per core per GHz = </a:t>
                      </a:r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80448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EDP 4.31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6269014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metric_CPU operating frequency (in 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464167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metric_CPU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utilization 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8595817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metric_CPU utilization% in kernel mode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90714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metric_CPI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3022069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metric_kernel_CPI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085446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metric_TMA_Metrics_Version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3077090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metric_TMA_Frontend_Bound(%)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9423894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metric_TMA_..Fetch_Latency(%)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8655209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metric_TMA_..Fetch_Bandwidth(%)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3950093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metric_TMA_Bad_Speculation(%)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2137731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metric_TMA_..Branch_Mispredicts(%)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7845001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metric_TMA_..Machine_Clears(%)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6210175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metric_TMA_Backend_Bound(%)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78.81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83.87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2965135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</a:t>
                      </a:r>
                      <a:r>
                        <a:rPr lang="en-US" sz="12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Memory_Bound</a:t>
                      </a: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10427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metric_TMA_..Core_Bound(%)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8113358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metric_TMA_Retiring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839487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metric_TMA_..Light_Operations(%)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9750389"/>
                  </a:ext>
                </a:extLst>
              </a:tr>
              <a:tr h="1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metric_TMA_..Heavy_Operations(%)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229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3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</a:t>
            </a:r>
            <a:r>
              <a:rPr lang="en-US" altLang="zh-CN" sz="2400" dirty="0" err="1"/>
              <a:t>fp</a:t>
            </a:r>
            <a:r>
              <a:rPr lang="en-US" sz="2400" dirty="0" err="1"/>
              <a:t>speed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611" y="391379"/>
            <a:ext cx="11462865" cy="3286403"/>
          </a:xfrm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spcBef>
                <a:spcPts val="600"/>
              </a:spcBef>
              <a:buFont typeface="Wingdings" panose="020B0604020202020204" pitchFamily="34" charset="0"/>
              <a:buChar char="§"/>
            </a:pPr>
            <a:r>
              <a:rPr lang="en-US" sz="1200" dirty="0">
                <a:latin typeface="Intel Clear Light"/>
              </a:rPr>
              <a:t>ICX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Intel Clear Light"/>
              </a:rPr>
              <a:t>KMP_AFFINITY = "granularity=</a:t>
            </a:r>
            <a:r>
              <a:rPr lang="en-US" sz="1200" dirty="0" err="1">
                <a:latin typeface="Intel Clear Light"/>
              </a:rPr>
              <a:t>fine,compact</a:t>
            </a:r>
            <a:r>
              <a:rPr lang="en-US" sz="1200" dirty="0">
                <a:latin typeface="Intel Clear Light"/>
              </a:rPr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latin typeface="Intel Clear Light"/>
              </a:rPr>
              <a:t>numactl</a:t>
            </a:r>
            <a:r>
              <a:rPr lang="en-US" sz="1200" dirty="0">
                <a:latin typeface="Intel Clear Light"/>
              </a:rPr>
              <a:t> --interleave=all </a:t>
            </a:r>
            <a:r>
              <a:rPr lang="en-US" sz="1200" dirty="0" err="1">
                <a:latin typeface="Intel Clear Light"/>
              </a:rPr>
              <a:t>runcpu</a:t>
            </a:r>
            <a:r>
              <a:rPr lang="en-US" sz="1200" dirty="0">
                <a:latin typeface="Intel Clear Light"/>
              </a:rPr>
              <a:t> --define </a:t>
            </a:r>
            <a:r>
              <a:rPr lang="en-US" sz="1200" dirty="0" err="1">
                <a:latin typeface="Intel Clear Light"/>
              </a:rPr>
              <a:t>numcopies</a:t>
            </a:r>
            <a:r>
              <a:rPr lang="en-US" sz="1200" dirty="0">
                <a:latin typeface="Intel Clear Light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Intel Clear Light"/>
              </a:rPr>
              <a:t>1</a:t>
            </a:r>
            <a:r>
              <a:rPr lang="en-US" sz="1200" dirty="0">
                <a:latin typeface="Intel Clear Light"/>
              </a:rPr>
              <a:t> -c ic2021.1-lin-core-avx512-speed-20201113_revB.cfg -n 1 --</a:t>
            </a:r>
            <a:r>
              <a:rPr lang="en-US" sz="1200" dirty="0" err="1">
                <a:latin typeface="Intel Clear Light"/>
              </a:rPr>
              <a:t>noreportable</a:t>
            </a:r>
            <a:r>
              <a:rPr lang="en-US" sz="1200" dirty="0">
                <a:latin typeface="Intel Clear Light"/>
              </a:rPr>
              <a:t> --</a:t>
            </a:r>
            <a:r>
              <a:rPr lang="en-US" sz="1200" dirty="0" err="1">
                <a:latin typeface="Intel Clear Light"/>
              </a:rPr>
              <a:t>nobuild</a:t>
            </a:r>
            <a:r>
              <a:rPr lang="en-US" sz="1200" dirty="0">
                <a:latin typeface="Intel Clear Light"/>
              </a:rPr>
              <a:t> --action validate --define default-platform-flags --define cores=</a:t>
            </a:r>
            <a:r>
              <a:rPr lang="en-US" sz="1200" dirty="0">
                <a:highlight>
                  <a:srgbClr val="FFFF00"/>
                </a:highlight>
                <a:latin typeface="Intel Clear Light"/>
              </a:rPr>
              <a:t>128</a:t>
            </a:r>
            <a:r>
              <a:rPr lang="en-US" sz="1200" dirty="0">
                <a:latin typeface="Intel Clear Light"/>
              </a:rPr>
              <a:t> --define </a:t>
            </a:r>
            <a:r>
              <a:rPr lang="en-US" sz="1200" dirty="0" err="1">
                <a:latin typeface="Intel Clear Light"/>
              </a:rPr>
              <a:t>physicalfirst</a:t>
            </a:r>
            <a:r>
              <a:rPr lang="en-US" sz="1200" dirty="0">
                <a:latin typeface="Intel Clear Light"/>
              </a:rPr>
              <a:t> --tune base --size ref -o all --define </a:t>
            </a:r>
            <a:r>
              <a:rPr lang="en-US" sz="1200" dirty="0" err="1">
                <a:latin typeface="Intel Clear Light"/>
              </a:rPr>
              <a:t>drop_caches</a:t>
            </a:r>
            <a:r>
              <a:rPr lang="en-US" sz="1200" dirty="0">
                <a:latin typeface="Intel Clear Light"/>
              </a:rPr>
              <a:t> --</a:t>
            </a:r>
            <a:r>
              <a:rPr lang="en-US" sz="1200" dirty="0" err="1">
                <a:latin typeface="Intel Clear Light"/>
              </a:rPr>
              <a:t>output_format</a:t>
            </a:r>
            <a:r>
              <a:rPr lang="en-US" sz="1200" dirty="0">
                <a:latin typeface="Intel Clear Light"/>
              </a:rPr>
              <a:t>=all -I --define </a:t>
            </a:r>
            <a:r>
              <a:rPr lang="en-US" sz="1200" dirty="0" err="1">
                <a:latin typeface="Intel Clear Light"/>
              </a:rPr>
              <a:t>invoke_with_interleave</a:t>
            </a:r>
            <a:r>
              <a:rPr lang="en-US" sz="1200" dirty="0">
                <a:latin typeface="Intel Clear Light"/>
              </a:rPr>
              <a:t> -I </a:t>
            </a:r>
            <a:r>
              <a:rPr lang="en-US" sz="1200" dirty="0" err="1">
                <a:latin typeface="Intel Clear Light"/>
              </a:rPr>
              <a:t>fpspeed</a:t>
            </a:r>
            <a:endParaRPr lang="en-US" sz="1200" dirty="0">
              <a:latin typeface="Intel Clear Light"/>
            </a:endParaRPr>
          </a:p>
          <a:p>
            <a:pPr marL="228600" indent="-228600">
              <a:spcBef>
                <a:spcPts val="600"/>
              </a:spcBef>
              <a:buFont typeface="Wingdings" panose="020B0604020202020204" pitchFamily="34" charset="0"/>
              <a:buChar char="§"/>
            </a:pPr>
            <a:r>
              <a:rPr lang="en-US" sz="1200" dirty="0">
                <a:latin typeface="Intel Clear Light"/>
              </a:rPr>
              <a:t>SPR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latin typeface="Intel Clear Light"/>
              </a:rPr>
              <a:t>KMP_AFFINITY = "granularity=</a:t>
            </a:r>
            <a:r>
              <a:rPr lang="en-US" sz="1200" dirty="0" err="1">
                <a:latin typeface="Intel Clear Light"/>
              </a:rPr>
              <a:t>fine,compact</a:t>
            </a:r>
            <a:r>
              <a:rPr lang="en-US" sz="1200" dirty="0">
                <a:latin typeface="Intel Clear Light"/>
              </a:rPr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latin typeface="Intel Clear Light"/>
              </a:rPr>
              <a:t>numactl</a:t>
            </a:r>
            <a:r>
              <a:rPr lang="en-US" sz="1200" dirty="0">
                <a:latin typeface="Intel Clear Light"/>
              </a:rPr>
              <a:t> --interleave=all </a:t>
            </a:r>
            <a:r>
              <a:rPr lang="en-US" sz="1200" dirty="0" err="1">
                <a:latin typeface="Intel Clear Light"/>
              </a:rPr>
              <a:t>runcpu</a:t>
            </a:r>
            <a:r>
              <a:rPr lang="en-US" sz="1200" dirty="0">
                <a:latin typeface="Intel Clear Light"/>
              </a:rPr>
              <a:t> --define </a:t>
            </a:r>
            <a:r>
              <a:rPr lang="en-US" sz="1200" dirty="0" err="1">
                <a:latin typeface="Intel Clear Light"/>
              </a:rPr>
              <a:t>numcopies</a:t>
            </a:r>
            <a:r>
              <a:rPr lang="en-US" sz="1200" dirty="0">
                <a:latin typeface="Intel Clear Light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Intel Clear Light"/>
              </a:rPr>
              <a:t>1</a:t>
            </a:r>
            <a:r>
              <a:rPr lang="en-US" sz="1200" dirty="0">
                <a:latin typeface="Intel Clear Light"/>
              </a:rPr>
              <a:t> -c ic2021.1-lin-core-avx512-speed-20201113_revB.cfg -n 1 --</a:t>
            </a:r>
            <a:r>
              <a:rPr lang="en-US" sz="1200" dirty="0" err="1">
                <a:latin typeface="Intel Clear Light"/>
              </a:rPr>
              <a:t>noreportable</a:t>
            </a:r>
            <a:r>
              <a:rPr lang="en-US" sz="1200" dirty="0">
                <a:latin typeface="Intel Clear Light"/>
              </a:rPr>
              <a:t> --</a:t>
            </a:r>
            <a:r>
              <a:rPr lang="en-US" sz="1200" dirty="0" err="1">
                <a:latin typeface="Intel Clear Light"/>
              </a:rPr>
              <a:t>nobuild</a:t>
            </a:r>
            <a:r>
              <a:rPr lang="en-US" sz="1200" dirty="0">
                <a:latin typeface="Intel Clear Light"/>
              </a:rPr>
              <a:t> --action validate --define default-platform-flags --define cores=</a:t>
            </a:r>
            <a:r>
              <a:rPr lang="en-US" sz="1200" dirty="0">
                <a:highlight>
                  <a:srgbClr val="FFFF00"/>
                </a:highlight>
                <a:latin typeface="Intel Clear Light"/>
              </a:rPr>
              <a:t>240</a:t>
            </a:r>
            <a:r>
              <a:rPr lang="en-US" sz="1200" dirty="0">
                <a:latin typeface="Intel Clear Light"/>
              </a:rPr>
              <a:t> --define </a:t>
            </a:r>
            <a:r>
              <a:rPr lang="en-US" sz="1200" dirty="0" err="1">
                <a:latin typeface="Intel Clear Light"/>
              </a:rPr>
              <a:t>physicalfirst</a:t>
            </a:r>
            <a:r>
              <a:rPr lang="en-US" sz="1200" dirty="0">
                <a:latin typeface="Intel Clear Light"/>
              </a:rPr>
              <a:t> --tune base --size ref -o all --define </a:t>
            </a:r>
            <a:r>
              <a:rPr lang="en-US" sz="1200" dirty="0" err="1">
                <a:latin typeface="Intel Clear Light"/>
              </a:rPr>
              <a:t>drop_caches</a:t>
            </a:r>
            <a:r>
              <a:rPr lang="en-US" sz="1200" dirty="0">
                <a:latin typeface="Intel Clear Light"/>
              </a:rPr>
              <a:t> --</a:t>
            </a:r>
            <a:r>
              <a:rPr lang="en-US" sz="1200" dirty="0" err="1">
                <a:latin typeface="Intel Clear Light"/>
              </a:rPr>
              <a:t>output_format</a:t>
            </a:r>
            <a:r>
              <a:rPr lang="en-US" sz="1200" dirty="0">
                <a:latin typeface="Intel Clear Light"/>
              </a:rPr>
              <a:t>=all -I --define </a:t>
            </a:r>
            <a:r>
              <a:rPr lang="en-US" sz="1200" dirty="0" err="1">
                <a:latin typeface="Intel Clear Light"/>
              </a:rPr>
              <a:t>invoke_with_interleave</a:t>
            </a:r>
            <a:r>
              <a:rPr lang="en-US" sz="1200" dirty="0">
                <a:latin typeface="Intel Clear Light"/>
              </a:rPr>
              <a:t> -I </a:t>
            </a:r>
            <a:r>
              <a:rPr lang="en-US" sz="1200" dirty="0" err="1">
                <a:latin typeface="Intel Clear Light"/>
              </a:rPr>
              <a:t>fpspeed</a:t>
            </a:r>
            <a:endParaRPr lang="en-US" sz="1200" dirty="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38ED40-F279-4241-B5D7-F861E1AE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22430"/>
              </p:ext>
            </p:extLst>
          </p:nvPr>
        </p:nvGraphicFramePr>
        <p:xfrm>
          <a:off x="1387758" y="2946921"/>
          <a:ext cx="9052569" cy="22707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39433">
                  <a:extLst>
                    <a:ext uri="{9D8B030D-6E8A-4147-A177-3AD203B41FA5}">
                      <a16:colId xmlns:a16="http://schemas.microsoft.com/office/drawing/2014/main" val="123459351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1647548753"/>
                    </a:ext>
                  </a:extLst>
                </a:gridCol>
                <a:gridCol w="999460">
                  <a:extLst>
                    <a:ext uri="{9D8B030D-6E8A-4147-A177-3AD203B41FA5}">
                      <a16:colId xmlns:a16="http://schemas.microsoft.com/office/drawing/2014/main" val="3854882557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1109862497"/>
                    </a:ext>
                  </a:extLst>
                </a:gridCol>
                <a:gridCol w="1414130">
                  <a:extLst>
                    <a:ext uri="{9D8B030D-6E8A-4147-A177-3AD203B41FA5}">
                      <a16:colId xmlns:a16="http://schemas.microsoft.com/office/drawing/2014/main" val="3102122716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1324131576"/>
                    </a:ext>
                  </a:extLst>
                </a:gridCol>
                <a:gridCol w="1418392">
                  <a:extLst>
                    <a:ext uri="{9D8B030D-6E8A-4147-A177-3AD203B41FA5}">
                      <a16:colId xmlns:a16="http://schemas.microsoft.com/office/drawing/2014/main" val="155290916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Benchmark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SPR/ICX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 op freq (GHz)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 op freq (GHz)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SPR/ICX per 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28255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603.bwaves_s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451.93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629.97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08998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607.cactuBSSN_s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196.00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254.20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33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619.lbm_s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87.70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127.19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52405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621.wrf_s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146.97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151.47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30223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627.cam4_s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133.14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174.15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1873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628.pop2_s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57.31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03875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638.imagick_s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175.43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245.79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12979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644.nab_s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421.19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590.52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71644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649.fotonik3d_s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81.09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109.14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10682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654.roms_s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159.00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365.51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18216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SPECspeed2017_fp_base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157.98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211.40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9579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2553A2-2869-41BA-865D-ECFB602036E9}"/>
              </a:ext>
            </a:extLst>
          </p:cNvPr>
          <p:cNvSpPr txBox="1">
            <a:spLocks/>
          </p:cNvSpPr>
          <p:nvPr/>
        </p:nvSpPr>
        <p:spPr>
          <a:xfrm>
            <a:off x="182611" y="5346389"/>
            <a:ext cx="11411835" cy="1511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After </a:t>
            </a: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normalized</a:t>
            </a: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with</a:t>
            </a: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14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the operating frequency, SPR is 70% better than ICX on the overall speed</a:t>
            </a:r>
            <a:r>
              <a:rPr lang="en-US" sz="1400" dirty="0">
                <a:latin typeface="Intel Clear Light"/>
              </a:rPr>
              <a:t>.</a:t>
            </a:r>
            <a:endParaRPr lang="en-US" sz="1400" dirty="0">
              <a:latin typeface="Intel Clear Light"/>
              <a:sym typeface="Helvetica"/>
            </a:endParaRPr>
          </a:p>
          <a:p>
            <a:pPr marR="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400" dirty="0">
                <a:latin typeface="Intel Clear Light"/>
                <a:sym typeface="Helvetica"/>
              </a:rPr>
              <a:t>Observation:</a:t>
            </a:r>
          </a:p>
          <a:p>
            <a:pPr marL="488950" lvl="1" indent="-285750" defTabSz="2438338" hangingPunct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1C5"/>
                </a:solidFill>
                <a:latin typeface="Intel Clear Light"/>
              </a:rPr>
              <a:t>Every benchmark in </a:t>
            </a:r>
            <a:r>
              <a:rPr lang="en-US" sz="1400" dirty="0" err="1">
                <a:solidFill>
                  <a:srgbClr val="0071C5"/>
                </a:solidFill>
                <a:latin typeface="Intel Clear Light"/>
              </a:rPr>
              <a:t>fpspeed</a:t>
            </a:r>
            <a:r>
              <a:rPr lang="en-US" sz="1400" dirty="0">
                <a:solidFill>
                  <a:srgbClr val="0071C5"/>
                </a:solidFill>
                <a:latin typeface="Intel Clear Light"/>
              </a:rPr>
              <a:t> suite runs 1 copy of the benchmark parallelly over all cores.</a:t>
            </a:r>
            <a:endParaRPr lang="en-US" sz="1400" dirty="0">
              <a:latin typeface="Intel Clear Light"/>
              <a:sym typeface="Helvetica"/>
            </a:endParaRPr>
          </a:p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1400" dirty="0">
              <a:latin typeface="Intel Clear Light"/>
              <a:sym typeface="Helvetica"/>
            </a:endParaRPr>
          </a:p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1400" dirty="0">
              <a:solidFill>
                <a:srgbClr val="0071C5"/>
              </a:solidFill>
              <a:latin typeface="Intel Clear Light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3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Conclusion &amp; Next Steps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0B49F-438B-4738-9E70-F8B2FD4FFA07}"/>
              </a:ext>
            </a:extLst>
          </p:cNvPr>
          <p:cNvSpPr txBox="1">
            <a:spLocks/>
          </p:cNvSpPr>
          <p:nvPr/>
        </p:nvSpPr>
        <p:spPr>
          <a:xfrm>
            <a:off x="404587" y="594481"/>
            <a:ext cx="11021174" cy="597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b="1" dirty="0">
                <a:latin typeface="Intel Clear Light"/>
              </a:rPr>
              <a:t>Performance Results</a:t>
            </a:r>
            <a:endParaRPr lang="en-US" sz="1800" dirty="0">
              <a:solidFill>
                <a:srgbClr val="0071C5"/>
              </a:solidFill>
              <a:latin typeface="Intel Clear Light"/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71C5"/>
                </a:solidFill>
                <a:latin typeface="Intel Clear Light"/>
              </a:rPr>
              <a:t>After roughly normalized with the number of cores and all core turbo frequency, WSF is </a:t>
            </a:r>
            <a:r>
              <a:rPr lang="en-US" b="1" dirty="0">
                <a:solidFill>
                  <a:srgbClr val="0071C5"/>
                </a:solidFill>
                <a:latin typeface="Intel Clear Light"/>
              </a:rPr>
              <a:t>on par with </a:t>
            </a:r>
            <a:r>
              <a:rPr lang="en-US" dirty="0">
                <a:solidFill>
                  <a:srgbClr val="0071C5"/>
                </a:solidFill>
                <a:latin typeface="Intel Clear Light"/>
              </a:rPr>
              <a:t>WSA.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71C5"/>
                </a:solidFill>
                <a:latin typeface="Intel Clear Light"/>
              </a:rPr>
              <a:t>After normalized with the number of cores and the operating frequency, SPR is </a:t>
            </a:r>
            <a:r>
              <a:rPr lang="en-US" b="1" dirty="0">
                <a:solidFill>
                  <a:srgbClr val="0071C5"/>
                </a:solidFill>
                <a:latin typeface="Intel Clear Light"/>
              </a:rPr>
              <a:t>16%</a:t>
            </a:r>
            <a:r>
              <a:rPr lang="en-US" dirty="0">
                <a:solidFill>
                  <a:srgbClr val="0071C5"/>
                </a:solidFill>
                <a:latin typeface="Intel Clear Light"/>
              </a:rPr>
              <a:t> better than ICX on the overall throughput in </a:t>
            </a:r>
            <a:r>
              <a:rPr lang="en-US" dirty="0" err="1">
                <a:solidFill>
                  <a:srgbClr val="0071C5"/>
                </a:solidFill>
                <a:latin typeface="Intel Clear Light"/>
              </a:rPr>
              <a:t>SPECrate</a:t>
            </a:r>
            <a:r>
              <a:rPr lang="en-US" dirty="0">
                <a:solidFill>
                  <a:srgbClr val="0071C5"/>
                </a:solidFill>
                <a:latin typeface="Intel Clear Light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71C5"/>
                </a:solidFill>
                <a:latin typeface="Intel Clear Light"/>
              </a:rPr>
              <a:t>After normalized with the operating frequency, SPR is </a:t>
            </a:r>
            <a:r>
              <a:rPr lang="en-US" b="1" dirty="0">
                <a:solidFill>
                  <a:srgbClr val="0071C5"/>
                </a:solidFill>
                <a:latin typeface="Intel Clear Light"/>
              </a:rPr>
              <a:t>11%/70%</a:t>
            </a:r>
            <a:r>
              <a:rPr lang="en-US" dirty="0">
                <a:solidFill>
                  <a:srgbClr val="0071C5"/>
                </a:solidFill>
                <a:latin typeface="Intel Clear Light"/>
              </a:rPr>
              <a:t> better than ICX on the overall speed in </a:t>
            </a:r>
            <a:r>
              <a:rPr lang="en-US" dirty="0" err="1">
                <a:solidFill>
                  <a:srgbClr val="0071C5"/>
                </a:solidFill>
                <a:latin typeface="Intel Clear Light"/>
              </a:rPr>
              <a:t>intspeed</a:t>
            </a:r>
            <a:r>
              <a:rPr lang="en-US" dirty="0">
                <a:solidFill>
                  <a:srgbClr val="0071C5"/>
                </a:solidFill>
                <a:latin typeface="Intel Clear Light"/>
              </a:rPr>
              <a:t>/</a:t>
            </a:r>
            <a:r>
              <a:rPr lang="en-US" dirty="0" err="1">
                <a:solidFill>
                  <a:srgbClr val="0071C5"/>
                </a:solidFill>
                <a:latin typeface="Intel Clear Light"/>
              </a:rPr>
              <a:t>fpspeed</a:t>
            </a:r>
            <a:r>
              <a:rPr lang="en-US" dirty="0">
                <a:solidFill>
                  <a:srgbClr val="0071C5"/>
                </a:solidFill>
                <a:latin typeface="Intel Clear Light"/>
              </a:rPr>
              <a:t> suite respectively.</a:t>
            </a:r>
          </a:p>
          <a:p>
            <a:r>
              <a:rPr lang="en-US" sz="1800" b="1" dirty="0">
                <a:latin typeface="Intel Clear Light"/>
              </a:rPr>
              <a:t>Performance Analysis</a:t>
            </a:r>
            <a:endParaRPr lang="en-US" sz="1800" dirty="0"/>
          </a:p>
          <a:p>
            <a:pPr lvl="1"/>
            <a:r>
              <a:rPr lang="en-US" dirty="0">
                <a:solidFill>
                  <a:srgbClr val="0071C5"/>
                </a:solidFill>
                <a:latin typeface="Intel Clear Light"/>
              </a:rPr>
              <a:t>519.lbm_r is memory bounded.</a:t>
            </a:r>
            <a:endParaRPr lang="en-US" b="1" dirty="0">
              <a:solidFill>
                <a:srgbClr val="FFFFFF"/>
              </a:solidFill>
              <a:latin typeface="Intel Clear Light"/>
            </a:endParaRPr>
          </a:p>
          <a:p>
            <a:pPr>
              <a:spcBef>
                <a:spcPts val="600"/>
              </a:spcBef>
              <a:buFont typeface="Wingdings" panose="020B0604020202020204" pitchFamily="34" charset="0"/>
              <a:buChar char="§"/>
            </a:pPr>
            <a:r>
              <a:rPr lang="en-US" sz="1800" b="1" dirty="0">
                <a:latin typeface="Intel Clear Light"/>
              </a:rPr>
              <a:t>Next</a:t>
            </a:r>
            <a:r>
              <a:rPr lang="en-US" sz="1800" b="1" dirty="0">
                <a:solidFill>
                  <a:srgbClr val="0071C5"/>
                </a:solidFill>
                <a:latin typeface="Intel Clear Light"/>
              </a:rPr>
              <a:t> Steps</a:t>
            </a:r>
            <a:r>
              <a:rPr lang="en-US" sz="1800" dirty="0">
                <a:solidFill>
                  <a:srgbClr val="0071C5"/>
                </a:solidFill>
                <a:latin typeface="Intel Clear Light"/>
              </a:rPr>
              <a:t>:</a:t>
            </a: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71C5"/>
                </a:solidFill>
                <a:latin typeface="Intel Clear Light"/>
              </a:rPr>
              <a:t>Gen-To-Gen Comparison (ICX vs SPR) On-premise Continue:</a:t>
            </a:r>
          </a:p>
          <a:p>
            <a:pPr marL="686435" lvl="2" indent="-197485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1C5"/>
                </a:solidFill>
                <a:latin typeface="Intel Clear Light"/>
              </a:rPr>
              <a:t>Performance analysis (TMA) on the rest of benchmarks</a:t>
            </a:r>
          </a:p>
          <a:p>
            <a:pPr marL="686435" lvl="2" indent="-197485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1C5"/>
                </a:solidFill>
                <a:latin typeface="Intel Clear Light"/>
              </a:rPr>
              <a:t>Address opens in previous observations</a:t>
            </a:r>
          </a:p>
          <a:p>
            <a:pPr marL="686435" lvl="2" indent="-197485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71C5"/>
                </a:solidFill>
                <a:latin typeface="Intel Clear Light"/>
              </a:rPr>
              <a:t>Gcc</a:t>
            </a:r>
            <a:r>
              <a:rPr lang="en-US" dirty="0">
                <a:solidFill>
                  <a:srgbClr val="0071C5"/>
                </a:solidFill>
                <a:latin typeface="Intel Clear Light"/>
              </a:rPr>
              <a:t> vs </a:t>
            </a:r>
            <a:r>
              <a:rPr lang="en-US" dirty="0" err="1">
                <a:solidFill>
                  <a:srgbClr val="0071C5"/>
                </a:solidFill>
                <a:latin typeface="Intel Clear Light"/>
              </a:rPr>
              <a:t>icc</a:t>
            </a:r>
            <a:r>
              <a:rPr lang="en-US" dirty="0">
                <a:solidFill>
                  <a:srgbClr val="0071C5"/>
                </a:solidFill>
                <a:latin typeface="Intel Clear Light"/>
              </a:rPr>
              <a:t> on ICX/SPR</a:t>
            </a:r>
          </a:p>
          <a:p>
            <a:pPr marL="686435" lvl="2" indent="-197485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1C5"/>
                </a:solidFill>
                <a:latin typeface="Intel Clear Light"/>
              </a:rPr>
              <a:t>SNC enabled results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0071C5"/>
                </a:solidFill>
                <a:latin typeface="Intel Clear Light"/>
              </a:rPr>
              <a:t>Cloud (ICX/AMD/ARM)</a:t>
            </a:r>
          </a:p>
        </p:txBody>
      </p:sp>
    </p:spTree>
    <p:extLst>
      <p:ext uri="{BB962C8B-B14F-4D97-AF65-F5344CB8AC3E}">
        <p14:creationId xmlns:p14="http://schemas.microsoft.com/office/powerpoint/2010/main" val="98332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0EA7-9284-4B6C-9802-E973E20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Photo Example On Lower Half</a:t>
            </a:r>
          </a:p>
        </p:txBody>
      </p:sp>
      <p:pic>
        <p:nvPicPr>
          <p:cNvPr id="6" name="Picture Placeholder 5" descr="photo example">
            <a:extLst>
              <a:ext uri="{FF2B5EF4-FFF2-40B4-BE49-F238E27FC236}">
                <a16:creationId xmlns:a16="http://schemas.microsoft.com/office/drawing/2014/main" id="{13B0E1F9-2D5D-4AD9-B12F-88041FD1CD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452760" y="3522742"/>
            <a:ext cx="11290841" cy="28908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E8806-C6AC-413A-B5A5-0D26E5012456}"/>
              </a:ext>
            </a:extLst>
          </p:cNvPr>
          <p:cNvSpPr txBox="1"/>
          <p:nvPr/>
        </p:nvSpPr>
        <p:spPr>
          <a:xfrm>
            <a:off x="3565133" y="1524000"/>
            <a:ext cx="5270642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>
                <a:ln>
                  <a:noFill/>
                </a:ln>
                <a:solidFill>
                  <a:srgbClr val="2872C5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9ECE-1C3B-4B9E-918D-D749D5DC2FD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348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4B4B7D-26A4-48AE-BA5C-73C558EEE137}"/>
              </a:ext>
            </a:extLst>
          </p:cNvPr>
          <p:cNvSpPr/>
          <p:nvPr/>
        </p:nvSpPr>
        <p:spPr>
          <a:xfrm>
            <a:off x="4332614" y="2004811"/>
            <a:ext cx="3086101" cy="8433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10573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intrate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 marL="0" indent="0">
              <a:buNone/>
            </a:pPr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A1723C68-48F4-46EE-9E55-1D2CC21C8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1889730"/>
            <a:ext cx="11668546" cy="24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intrate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ICX CPU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10246" name="Picture 6" descr="СРИ Utilisation percentages &#10;100 &#10;до — &#10;80 — &#10;70 &#10;мау 21, 2022, 11:27:20 АМ &#10;60 &#10;• 1d1e%: О &#10;50 &#10;• Wait%: О &#10;• sys%: о &#10;40 &#10;• User%: &#10;100 &#10;30 &#10;20 &#10;10 &#10;11 &#10;11:55 &#10;11:30 &#10;11:40 &#10;11 &#10;11:50 &#10;12:00 &#10;12:05 &#10;12:10 &#10;12:15 &#10;12:20 &#10;12:25 &#10;12:30 &#10;1235 &#10;12:40 &#10;1d1e% &#10;— Wait% &#10;sys% &#10;User% &#10;12:45 ">
            <a:extLst>
              <a:ext uri="{FF2B5EF4-FFF2-40B4-BE49-F238E27FC236}">
                <a16:creationId xmlns:a16="http://schemas.microsoft.com/office/drawing/2014/main" id="{4C6D73C2-ADFD-479F-8AB7-ED24DDAF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" y="1443037"/>
            <a:ext cx="116109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82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Agenda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524" y="868257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latin typeface="Intel Clear Light"/>
              </a:rPr>
              <a:t>Brief Introduction of SPEC CPU 2017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>
                <a:solidFill>
                  <a:srgbClr val="0071C5"/>
                </a:solidFill>
                <a:latin typeface="Intel Clear Light"/>
              </a:rPr>
              <a:t>WL architecture, Test cases, KPI</a:t>
            </a:r>
          </a:p>
          <a:p>
            <a:pPr>
              <a:lnSpc>
                <a:spcPct val="150000"/>
              </a:lnSpc>
            </a:pPr>
            <a:r>
              <a:rPr lang="en-US" sz="1800" b="1">
                <a:latin typeface="Intel Clear Light"/>
              </a:rPr>
              <a:t>System Configuration for Performance</a:t>
            </a:r>
          </a:p>
          <a:p>
            <a:pPr>
              <a:lnSpc>
                <a:spcPct val="150000"/>
              </a:lnSpc>
            </a:pPr>
            <a:r>
              <a:rPr lang="en-US" sz="1800" b="1">
                <a:latin typeface="Intel Clear Light"/>
              </a:rPr>
              <a:t>Reference Comparison (WSA vs WSF) </a:t>
            </a:r>
          </a:p>
          <a:p>
            <a:pPr>
              <a:lnSpc>
                <a:spcPct val="150000"/>
              </a:lnSpc>
            </a:pPr>
            <a:r>
              <a:rPr lang="en-US" sz="1800" b="1">
                <a:latin typeface="Intel Clear Light"/>
              </a:rPr>
              <a:t>Gen-To-Gen Comparison (ICX vs SPR) On-premise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1800" b="1">
                <a:latin typeface="Intel Clear Light"/>
              </a:rPr>
              <a:t>Conclusion and Next Steps</a:t>
            </a:r>
            <a:endParaRPr lang="en-US" sz="18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42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intrate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SPR CPU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12290" name="Picture 2" descr="110 &#10;100 &#10;70 &#10;10 &#10;CPU Utilisation Percentages &#10;May 22, 2022, AM &#10;• wait%: O &#10;sys%: 0.8 &#10;User%: 99.2 &#10;6:10 &#10;AM &#10;6:15 &#10;AM &#10;6:20 &#10;AM &#10;625 &#10;AM &#10;6:30 &#10;AM &#10;6:35 &#10;AM &#10;6:40 &#10;AM &#10;6:45 &#10;AM &#10;6:50 &#10;AM &#10;6:55 &#10;AM &#10;7:00 &#10;AM &#10;7:05 &#10;AM &#10;7:10 &#10;AM &#10;7:15 &#10;AM &#10;720 &#10;AM &#10;7:25 &#10;AM &#10;Idle% &#10;— Wait% &#10;sys% &#10;User% &#10;7:30 &#10;AM ">
            <a:extLst>
              <a:ext uri="{FF2B5EF4-FFF2-40B4-BE49-F238E27FC236}">
                <a16:creationId xmlns:a16="http://schemas.microsoft.com/office/drawing/2014/main" id="{C95773B9-4C3D-45D3-B0C4-7E6D4956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1" y="1452562"/>
            <a:ext cx="115919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48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intrate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ICX Memory utilization</a:t>
            </a:r>
            <a:endParaRPr lang="en-US" sz="1600">
              <a:latin typeface="Intel Clear Ligh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11266" name="Picture 2" descr="Real Метогу &#10;- ИМ in МВ &#10;550,000 &#10;500,000 &#10;450,000 &#10;400,000 &#10;11:35 &#10;11.50 &#10;55 &#10;memt., &#10;memfree &#10;— cached &#10;active &#10;ers &#10;inactive &#10;350,с &#10;зоо,с &#10;200,с &#10;150,с &#10;мау 21, 2022, АМ &#10;memtotaI: 515,649.4 &#10;memtree: 325,569.9 &#10;250,С .cacned: 7,884.2 &#10;.actjve: 1,183.1 &#10;buffers: 5.8 &#10;.jnactive: 182,173.5 &#10;100,000 &#10;50,000 &#10;11:30 &#10;АМ &#10;11:45 &#10;12:00 &#10;12.05 &#10;12:10 &#10;12:15 &#10;12:20 &#10;12:25 &#10;12:30 &#10;12:35 &#10;12:40 &#10;12:45 &#10;АМ ">
            <a:extLst>
              <a:ext uri="{FF2B5EF4-FFF2-40B4-BE49-F238E27FC236}">
                <a16:creationId xmlns:a16="http://schemas.microsoft.com/office/drawing/2014/main" id="{19107503-D3C0-4DE5-B0D3-24D9DDF5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7" y="1414404"/>
            <a:ext cx="11343660" cy="381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5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intrate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SPR Memory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14338" name="Picture 2" descr="550,000 &#10;500,000 &#10;450,000 &#10;400,000 &#10;350,000 &#10;300,000 &#10;250,000 &#10;200,000 &#10;150,000 &#10;100,000 &#10;50,000 &#10;Real Memory - RAM in MB &#10;May 22, 2022, 6:26:01 AM &#10;• memtotal: 515,696.8 &#10;• memfree: 115,171.8 &#10;•cached: 16,993.1 &#10;• active: 625.2 &#10;buffers: 3 &#10;inactive: 327,177 &#10;memt.. &#10;memfree &#10;— cached &#10;active &#10;inactive &#10;6:10 &#10;AM &#10;6:15 &#10;AM &#10;6:20 &#10;AM &#10;AM &#10;6:30 &#10;AM &#10;6:35 &#10;AM &#10;6:40 &#10;AM &#10;6:45 &#10;AM &#10;6:50 &#10;AM &#10;6.55 &#10;AM &#10;7:00 &#10;AM &#10;7.05 &#10;AM &#10;7:10 &#10;AM &#10;7.15 &#10;AM &#10;7:20 &#10;AM &#10;725 &#10;AM &#10;7:30 &#10;AM ">
            <a:extLst>
              <a:ext uri="{FF2B5EF4-FFF2-40B4-BE49-F238E27FC236}">
                <a16:creationId xmlns:a16="http://schemas.microsoft.com/office/drawing/2014/main" id="{4A7AC398-860C-4CB8-80B3-96D540E0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0" y="1524277"/>
            <a:ext cx="11373526" cy="38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58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fprate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 marL="0" indent="0">
              <a:buNone/>
            </a:pPr>
            <a:r>
              <a:rPr lang="en-US" sz="1600">
                <a:latin typeface="Intel Clear Light"/>
              </a:rPr>
              <a:t> 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75690-1051-4DBD-87E3-E57E76E2F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318"/>
            <a:ext cx="11712486" cy="25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3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fprate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ICX CPU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17410" name="Picture 2" descr="110 &#10;100 &#10;90 &#10;80 &#10;70 &#10;60 &#10;50 &#10;40 &#10;30 &#10;20 &#10;10 &#10;CPU Utilisation Percentages &#10;May 23, 2022, AM &#10;Idle%: O &#10;H • wait%: O &#10;.sys%: 1.5 &#10;usero,'o: 98.5 &#10;7:00 AM &#10;Idle% &#10;— wait% &#10;sys% &#10;User% &#10;8:00 AM &#10;9:00 AM &#10;10:00 AM ">
            <a:extLst>
              <a:ext uri="{FF2B5EF4-FFF2-40B4-BE49-F238E27FC236}">
                <a16:creationId xmlns:a16="http://schemas.microsoft.com/office/drawing/2014/main" id="{6BA0432C-1784-4CD2-B349-EA1F64FCC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1" y="1476375"/>
            <a:ext cx="114776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22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fprate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SPR CPU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20482" name="Picture 2" descr="110 &#10;100 &#10;90 &#10;80 &#10;70 &#10;60 &#10;50 &#10;40 &#10;30 &#10;20 &#10;10 &#10;CPU Utilisation Percentages &#10;May 22, 2022, 9:29:17 AM &#10;Idle%: O &#10;• wait%: O &#10;• sys%: 0.8 &#10;• User%: 99.2 &#10;10:00 AM &#10;Idle% &#10;— Wait% &#10;Sys% &#10;User% &#10;11 AM &#10;12:00 PM ">
            <a:extLst>
              <a:ext uri="{FF2B5EF4-FFF2-40B4-BE49-F238E27FC236}">
                <a16:creationId xmlns:a16="http://schemas.microsoft.com/office/drawing/2014/main" id="{CF4CF638-F303-429B-BD42-DF38C2479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" y="1471612"/>
            <a:ext cx="116395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2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fprate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ICX Memory utilization</a:t>
            </a:r>
            <a:endParaRPr lang="en-US" sz="1600">
              <a:latin typeface="Intel Clear Ligh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18434" name="Picture 2" descr="Real Memory &#10;550,000 &#10;500,000 &#10;450,000 &#10;400,000 &#10;350,000 &#10;300,000 &#10;250,000 &#10;200,000 &#10;150,000 &#10;100,000 &#10;50,000 &#10;7:00 AM &#10;- RAM in MB &#10;memt.. &#10;memfree &#10;— cached &#10;active &#10;inactive &#10;May 23, 2022, 10:03:21 AM &#10;• memtotal: 515,649.4 &#10;• memfree: 383,870.2 &#10;•cached: 16,091.5 &#10;• active: 1,027.4 &#10;• buffers: 5.7 &#10;• inactive: 123,115.7 &#10;8:00 AM &#10;9:00 AM &#10;40 &#10;10:00 AM ">
            <a:extLst>
              <a:ext uri="{FF2B5EF4-FFF2-40B4-BE49-F238E27FC236}">
                <a16:creationId xmlns:a16="http://schemas.microsoft.com/office/drawing/2014/main" id="{E2DBB974-310C-4A38-BC2D-CD464516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" y="1496587"/>
            <a:ext cx="11631907" cy="38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087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fprate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SPR Memory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22530" name="Picture 2" descr="Real Memory &#10;- RAM in MB &#10;550,000 &#10;500,000 — &#10;450,000 — &#10;400,000 &#10;350,000 &#10;300,000 &#10;250,000 &#10;200,000 &#10;150,000 &#10;100,000 &#10;50,000 &#10;memfree &#10;_ — cached &#10;active &#10;buffers &#10;inactive &#10;May 22, 2022, 9:34:46 AM &#10;memtotal: 515,696.8 &#10;memfree: 239,128 &#10;• cached: 3,996 &#10;• active: 950 &#10;buffers: 3.1 &#10;inactive: 203,107.5 &#10;10:00 AM '10— &#10;11:00AM &#10;12:00 PM &#10;20 ">
            <a:extLst>
              <a:ext uri="{FF2B5EF4-FFF2-40B4-BE49-F238E27FC236}">
                <a16:creationId xmlns:a16="http://schemas.microsoft.com/office/drawing/2014/main" id="{263C2010-2A7D-4645-8AA4-80F0D6C3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3" y="1516745"/>
            <a:ext cx="11613793" cy="382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02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Gen-to-Gen Comparison (ICX vs SPR) intspeed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ICX CPU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24578" name="Picture 2" descr="СРИ Utilisation percentages &#10;110 &#10;100 &#10;до &#10;80 &#10;70 &#10;60 г &#10;50 &#10;40 &#10;30 &#10;20 &#10;10 &#10;7:40 &#10;мау 21, 2022, 8:15:55 АМ &#10;— • ldb%: 8.4 &#10;• watt%: О &#10;• sys%: 0.5 &#10;• User%: 91.1 &#10;7:42 &#10;7:44 &#10;7:46 &#10;7:48 &#10;7:50 &#10;7:52 &#10;7:54 &#10;7:56 &#10;7:58 &#10;8:00 &#10;АЛЛ &#10;8:02 &#10;8:04 &#10;8:06 &#10;8:08 &#10;8:10 &#10;8:12 &#10;8:14 &#10;8:16 &#10;8:18 &#10;8:20 &#10;ldle% &#10;— Wait% &#10;sys% &#10;User% &#10;8:22 ">
            <a:extLst>
              <a:ext uri="{FF2B5EF4-FFF2-40B4-BE49-F238E27FC236}">
                <a16:creationId xmlns:a16="http://schemas.microsoft.com/office/drawing/2014/main" id="{AA805309-AB61-4B63-A521-A768E7F5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1" y="1443037"/>
            <a:ext cx="115538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18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Gen-to-Gen Comparison (ICX vs SPR) intspeed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SPR CPU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4986A-8F65-4FF2-91CC-CC7EF661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1" y="1460399"/>
            <a:ext cx="11582995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1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07" y="261255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Brief introduction 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261255"/>
            <a:ext cx="3052670" cy="6189939"/>
          </a:xfrm>
        </p:spPr>
        <p:txBody>
          <a:bodyPr lIns="0" tIns="0" rIns="0" bIns="0" anchor="t">
            <a:noAutofit/>
          </a:bodyPr>
          <a:lstStyle/>
          <a:p>
            <a:endParaRPr lang="en-US" sz="1400" dirty="0">
              <a:solidFill>
                <a:srgbClr val="0071C5"/>
              </a:solidFill>
              <a:latin typeface="Intel Clear Light"/>
            </a:endParaRPr>
          </a:p>
          <a:p>
            <a:r>
              <a:rPr lang="en-US" sz="1400" dirty="0">
                <a:latin typeface="Intel Clear Light"/>
              </a:rPr>
              <a:t>SPEC CPU 2017 focuses on compute intensive performance, which means these benchmarks emphasize the performance of: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1C5"/>
                </a:solidFill>
                <a:latin typeface="Intel Clear Light"/>
              </a:rPr>
              <a:t>Processor - The CPU chip(s).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1C5"/>
                </a:solidFill>
                <a:latin typeface="Intel Clear Light"/>
              </a:rPr>
              <a:t>Memory - The memory hierarchy, including caches and main memory.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71C5"/>
                </a:solidFill>
                <a:latin typeface="Intel Clear Light"/>
              </a:rPr>
              <a:t>Compilers - C, C++, and Fortran compilers, including optimizers.</a:t>
            </a:r>
          </a:p>
          <a:p>
            <a:r>
              <a:rPr lang="en-US" sz="1400" dirty="0">
                <a:latin typeface="Intel Clear Light"/>
              </a:rPr>
              <a:t>SPEC CPU 2017 has 43 benchmarks, organized into 4 suites:</a:t>
            </a:r>
          </a:p>
          <a:p>
            <a:pPr lvl="1"/>
            <a:r>
              <a:rPr lang="en-US" sz="1400" dirty="0" err="1">
                <a:solidFill>
                  <a:srgbClr val="0071C5"/>
                </a:solidFill>
                <a:latin typeface="Intel Clear Light"/>
              </a:rPr>
              <a:t>SPECrate</a:t>
            </a:r>
            <a:r>
              <a:rPr lang="en-US" sz="1400" dirty="0">
                <a:solidFill>
                  <a:srgbClr val="0071C5"/>
                </a:solidFill>
                <a:latin typeface="Intel Clear Light"/>
              </a:rPr>
              <a:t> suites run multiple concurrent copies of each benchmark. Higher scores indicate more throughput (more work is done per unit of time).</a:t>
            </a:r>
          </a:p>
          <a:p>
            <a:pPr lvl="1"/>
            <a:r>
              <a:rPr lang="en-US" sz="1400" dirty="0" err="1">
                <a:solidFill>
                  <a:srgbClr val="0071C5"/>
                </a:solidFill>
                <a:latin typeface="Intel Clear Light"/>
              </a:rPr>
              <a:t>SPECspeed</a:t>
            </a:r>
            <a:r>
              <a:rPr lang="en-US" sz="1400" dirty="0">
                <a:solidFill>
                  <a:srgbClr val="0071C5"/>
                </a:solidFill>
                <a:latin typeface="Intel Clear Light"/>
              </a:rPr>
              <a:t> suites always run one copy of each benchmark. Higher scores indicate that less time is needed.</a:t>
            </a:r>
          </a:p>
          <a:p>
            <a:endParaRPr lang="en-US" sz="1400" dirty="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669C2-5B0B-4A21-A66B-2D408F5020A7}"/>
              </a:ext>
            </a:extLst>
          </p:cNvPr>
          <p:cNvSpPr txBox="1"/>
          <p:nvPr/>
        </p:nvSpPr>
        <p:spPr>
          <a:xfrm>
            <a:off x="5749032" y="5496674"/>
            <a:ext cx="6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35B9-5ECD-4485-8E69-2713BA2CF874}"/>
              </a:ext>
            </a:extLst>
          </p:cNvPr>
          <p:cNvSpPr txBox="1"/>
          <p:nvPr/>
        </p:nvSpPr>
        <p:spPr>
          <a:xfrm>
            <a:off x="356107" y="5170714"/>
            <a:ext cx="6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BAFBB-4ACC-4CAE-8465-A7EB80AD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6" y="548851"/>
            <a:ext cx="8210170" cy="57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46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Gen-to-Gen Comparison (ICX vs SPR) intspeed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ICX Memory utilization</a:t>
            </a:r>
            <a:endParaRPr lang="en-US" sz="1600">
              <a:latin typeface="Intel Clear Ligh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26626" name="Picture 2" descr="Real Memory &#10;- RAM in MB &#10;550,000 &#10;500,000 &#10;450,000 &#10;400,000 &#10;350,000 &#10;300,000 &#10;250,000 &#10;200,000 &#10;150,000 &#10;100,000 &#10;50,000 &#10;7:40 &#10;AM &#10;memt.. &#10;memfree &#10;cached &#10;active &#10;buffers &#10;inactive &#10;May 21, 2022, AM &#10;• memtotal: 515,649.4 &#10;• memfree: 479,555.6 &#10;• cached: 3,911.3 &#10;active: 2,714.7 &#10;• buffers: 5.8 &#10;• inactive: 27,150.2 &#10;7:42 &#10;AM &#10;7:44 &#10;AM &#10;7.46 &#10;AM &#10;7:48 &#10;AM &#10;7:50 &#10;AM &#10;7:52 &#10;AM &#10;7:54 &#10;AM &#10;7:56 &#10;AM &#10;7:58 &#10;AM &#10;8.00 &#10;AM &#10;8:02 &#10;AM &#10;8:04 &#10;AM &#10;8:06 &#10;AM &#10;8:08 &#10;AM &#10;8:10 &#10;AM &#10;812 &#10;AM &#10;8:14 &#10;AM &#10;8:16 &#10;AM &#10;8:18 &#10;AM &#10;8:20 &#10;AM &#10;8:22 &#10;AM ">
            <a:extLst>
              <a:ext uri="{FF2B5EF4-FFF2-40B4-BE49-F238E27FC236}">
                <a16:creationId xmlns:a16="http://schemas.microsoft.com/office/drawing/2014/main" id="{3112C482-ECF4-4457-9696-21055308E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2" y="1433513"/>
            <a:ext cx="11531526" cy="389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55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Gen-to-Gen Comparison (ICX vs SPR) intspeed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SPR Memory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83FE9-3B03-4F2B-BB52-3169C299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7" y="1419873"/>
            <a:ext cx="11497787" cy="38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5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Gen-to-Gen Comparison (ICX vs SPR) fpspeed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 marL="0" indent="0">
              <a:buNone/>
            </a:pPr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A09132C-2D8A-4495-ADDD-5E7A17FBCA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1" y="1494448"/>
            <a:ext cx="9878761" cy="34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61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Gen-to-Gen Comparison (ICX vs SPR) fpspeed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SPR CPU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27650" name="Picture 2" descr="CPU Utilisation Percentages &#10;110 &#10;100 &#10;90 &#10;80 &#10;70 &#10;60 &#10;50 &#10;40 &#10;30 &#10;20 &#10;10 &#10;10:00 AM &#10;May 24, 2022, AM &#10;• Idle%: O &#10;• wait%: O &#10;• sysyo: 1.8 &#10;• useryo: 98.2 &#10;10:01 AM &#10;10:02 AM &#10;10:03 AM &#10;10:04 AM &#10;10:05 AM &#10;10:06 AM &#10;10:07 AM &#10;10:08 AM &#10;10:09 AM &#10;10:10AM &#10;10:11 AM &#10;Idle% &#10;— wait% &#10;sys% &#10;User% &#10;10:12AM ">
            <a:extLst>
              <a:ext uri="{FF2B5EF4-FFF2-40B4-BE49-F238E27FC236}">
                <a16:creationId xmlns:a16="http://schemas.microsoft.com/office/drawing/2014/main" id="{D28DD31D-30CB-4AC2-A034-0A1B1744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8" y="1485900"/>
            <a:ext cx="1150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38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Gen-to-Gen Comparison (ICX vs SPR) fpspeed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SPR CPU utilization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5EB75-0683-4CCC-96AE-E3C5340A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3" y="1063251"/>
            <a:ext cx="11493713" cy="533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8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07" y="261255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Brief introduction </a:t>
            </a:r>
            <a:endParaRPr lang="en-US" sz="18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1669C2-5B0B-4A21-A66B-2D408F5020A7}"/>
              </a:ext>
            </a:extLst>
          </p:cNvPr>
          <p:cNvSpPr txBox="1"/>
          <p:nvPr/>
        </p:nvSpPr>
        <p:spPr>
          <a:xfrm>
            <a:off x="5749032" y="5496674"/>
            <a:ext cx="6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35B9-5ECD-4485-8E69-2713BA2CF874}"/>
              </a:ext>
            </a:extLst>
          </p:cNvPr>
          <p:cNvSpPr txBox="1"/>
          <p:nvPr/>
        </p:nvSpPr>
        <p:spPr>
          <a:xfrm>
            <a:off x="356107" y="5170714"/>
            <a:ext cx="6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71F20-90ED-41EA-8109-E14769A6FC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770648"/>
            <a:ext cx="6092254" cy="5376607"/>
          </a:xfrm>
        </p:spPr>
        <p:txBody>
          <a:bodyPr>
            <a:normAutofit/>
          </a:bodyPr>
          <a:lstStyle/>
          <a:p>
            <a:r>
              <a:rPr lang="en-US" sz="2000" b="1" dirty="0">
                <a:sym typeface="Helvetica Neue"/>
              </a:rPr>
              <a:t>Test cases</a:t>
            </a:r>
          </a:p>
          <a:p>
            <a:pPr marL="0" indent="0">
              <a:buNone/>
            </a:pPr>
            <a:r>
              <a:rPr lang="en-US" sz="2000" dirty="0"/>
              <a:t>test_speccpu_2017_v115_icc_intrate</a:t>
            </a:r>
          </a:p>
          <a:p>
            <a:pPr marL="0" indent="0">
              <a:buNone/>
            </a:pPr>
            <a:r>
              <a:rPr lang="en-US" sz="2000" dirty="0"/>
              <a:t>test_speccpu_2017_v115_icc_fprate</a:t>
            </a:r>
          </a:p>
          <a:p>
            <a:pPr marL="0" indent="0">
              <a:buNone/>
            </a:pPr>
            <a:r>
              <a:rPr lang="en-US" sz="2000" dirty="0"/>
              <a:t>test_speccpu_2017_v115_icc_intspeed</a:t>
            </a:r>
          </a:p>
          <a:p>
            <a:pPr marL="0" indent="0">
              <a:buNone/>
            </a:pPr>
            <a:r>
              <a:rPr lang="en-US" sz="2000" dirty="0"/>
              <a:t>test_speccpu_2017_v115_icc_fpspeed</a:t>
            </a:r>
          </a:p>
          <a:p>
            <a:r>
              <a:rPr lang="en-US" sz="2000" b="1" dirty="0"/>
              <a:t>KPI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SPECrate</a:t>
            </a:r>
            <a:r>
              <a:rPr lang="en-US" sz="2000" dirty="0"/>
              <a:t>: throughput score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SPECspeed</a:t>
            </a:r>
            <a:r>
              <a:rPr lang="en-US" sz="2000" dirty="0"/>
              <a:t>: speed score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DAB576-7EF1-4BBC-AC0C-CC24730D3134}"/>
              </a:ext>
            </a:extLst>
          </p:cNvPr>
          <p:cNvGrpSpPr/>
          <p:nvPr/>
        </p:nvGrpSpPr>
        <p:grpSpPr>
          <a:xfrm>
            <a:off x="6281625" y="1344303"/>
            <a:ext cx="5047282" cy="4743049"/>
            <a:chOff x="5883209" y="774669"/>
            <a:chExt cx="5611542" cy="51985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A2869C-27D6-48A5-9477-B5892F079877}"/>
                </a:ext>
              </a:extLst>
            </p:cNvPr>
            <p:cNvSpPr/>
            <p:nvPr/>
          </p:nvSpPr>
          <p:spPr>
            <a:xfrm>
              <a:off x="5883209" y="4871913"/>
              <a:ext cx="5611542" cy="4103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Host OS</a:t>
              </a:r>
              <a:endPara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A33B0D-05D8-42DF-BED5-FDF6D3C4AF90}"/>
                </a:ext>
              </a:extLst>
            </p:cNvPr>
            <p:cNvGrpSpPr/>
            <p:nvPr/>
          </p:nvGrpSpPr>
          <p:grpSpPr>
            <a:xfrm>
              <a:off x="5883209" y="774669"/>
              <a:ext cx="5611542" cy="3867170"/>
              <a:chOff x="5453551" y="717462"/>
              <a:chExt cx="5611542" cy="386717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C4305CC-935D-4B99-A12C-A80435C23C5F}"/>
                  </a:ext>
                </a:extLst>
              </p:cNvPr>
              <p:cNvGrpSpPr/>
              <p:nvPr/>
            </p:nvGrpSpPr>
            <p:grpSpPr>
              <a:xfrm>
                <a:off x="6009310" y="1252389"/>
                <a:ext cx="4525006" cy="3161439"/>
                <a:chOff x="6417690" y="1258824"/>
                <a:chExt cx="4525006" cy="3161439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ED797C6F-37D9-41BA-BCD8-7256463F01C5}"/>
                    </a:ext>
                  </a:extLst>
                </p:cNvPr>
                <p:cNvSpPr/>
                <p:nvPr/>
              </p:nvSpPr>
              <p:spPr>
                <a:xfrm>
                  <a:off x="6417690" y="3922637"/>
                  <a:ext cx="4500025" cy="497626"/>
                </a:xfrm>
                <a:prstGeom prst="round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d</a:t>
                  </a:r>
                  <a:r>
                    <a:rPr kumimoji="0" lang="en-US" sz="20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ebian:11</a:t>
                  </a: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918D1DD-E2AF-4CF3-8B4F-A52C3E7B8E43}"/>
                    </a:ext>
                  </a:extLst>
                </p:cNvPr>
                <p:cNvSpPr/>
                <p:nvPr/>
              </p:nvSpPr>
              <p:spPr>
                <a:xfrm>
                  <a:off x="6442671" y="3144121"/>
                  <a:ext cx="4500025" cy="497627"/>
                </a:xfrm>
                <a:prstGeom prst="round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SPEC2017_ISO_IMAGE: 1.1.5</a:t>
                  </a:r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D219CA9A-8F20-4473-AC04-C15D5C56826C}"/>
                    </a:ext>
                  </a:extLst>
                </p:cNvPr>
                <p:cNvSpPr/>
                <p:nvPr/>
              </p:nvSpPr>
              <p:spPr>
                <a:xfrm>
                  <a:off x="6417691" y="2044007"/>
                  <a:ext cx="4500024" cy="870847"/>
                </a:xfrm>
                <a:prstGeom prst="round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ICC_BINARIES: ic2021.1-lin-core-avx512-20201113_revB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8F7F7B9-BA49-4383-941A-1FEA12F64362}"/>
                    </a:ext>
                  </a:extLst>
                </p:cNvPr>
                <p:cNvSpPr/>
                <p:nvPr/>
              </p:nvSpPr>
              <p:spPr>
                <a:xfrm>
                  <a:off x="6417691" y="1258824"/>
                  <a:ext cx="4500024" cy="497626"/>
                </a:xfrm>
                <a:prstGeom prst="round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rPr>
                    <a:t>SpecCpu2017 benchmarks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C61AA3-9B80-4420-ADDC-8B5E7D0170BC}"/>
                  </a:ext>
                </a:extLst>
              </p:cNvPr>
              <p:cNvSpPr txBox="1"/>
              <p:nvPr/>
            </p:nvSpPr>
            <p:spPr>
              <a:xfrm>
                <a:off x="5645647" y="786432"/>
                <a:ext cx="1933958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spc="0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docker/k8s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76B594-CE89-41C2-9C3F-31D28C6D1CFA}"/>
                  </a:ext>
                </a:extLst>
              </p:cNvPr>
              <p:cNvSpPr/>
              <p:nvPr/>
            </p:nvSpPr>
            <p:spPr>
              <a:xfrm>
                <a:off x="5453551" y="717462"/>
                <a:ext cx="5611542" cy="3867170"/>
              </a:xfrm>
              <a:prstGeom prst="rect">
                <a:avLst/>
              </a:prstGeom>
              <a:noFill/>
              <a:ln w="12700" cap="flat">
                <a:solidFill>
                  <a:schemeClr val="bg2"/>
                </a:solidFill>
                <a:miter lim="400000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6761E0-C3F8-4443-B732-1807D7EE2138}"/>
                </a:ext>
              </a:extLst>
            </p:cNvPr>
            <p:cNvSpPr/>
            <p:nvPr/>
          </p:nvSpPr>
          <p:spPr>
            <a:xfrm>
              <a:off x="5883209" y="5523429"/>
              <a:ext cx="5611542" cy="4497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Platform: ICX, SPR</a:t>
              </a:r>
              <a:endPara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9D83948-6BC7-44C0-8958-E869F3E490E2}"/>
              </a:ext>
            </a:extLst>
          </p:cNvPr>
          <p:cNvSpPr txBox="1"/>
          <p:nvPr/>
        </p:nvSpPr>
        <p:spPr>
          <a:xfrm>
            <a:off x="6281625" y="772629"/>
            <a:ext cx="2136803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b="1">
                <a:solidFill>
                  <a:srgbClr val="0071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WL </a:t>
            </a:r>
            <a:r>
              <a:rPr lang="en-US" sz="2000" b="1">
                <a:solidFill>
                  <a:srgbClr val="0071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architecture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F7B7801-8593-47A4-ADBE-746944A34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64789"/>
              </p:ext>
            </p:extLst>
          </p:nvPr>
        </p:nvGraphicFramePr>
        <p:xfrm>
          <a:off x="350063" y="4771632"/>
          <a:ext cx="5560313" cy="13157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94329">
                  <a:extLst>
                    <a:ext uri="{9D8B030D-6E8A-4147-A177-3AD203B41FA5}">
                      <a16:colId xmlns:a16="http://schemas.microsoft.com/office/drawing/2014/main" val="2320893647"/>
                    </a:ext>
                  </a:extLst>
                </a:gridCol>
                <a:gridCol w="1565984">
                  <a:extLst>
                    <a:ext uri="{9D8B030D-6E8A-4147-A177-3AD203B41FA5}">
                      <a16:colId xmlns:a16="http://schemas.microsoft.com/office/drawing/2014/main" val="1230704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WSF integrated SPEC CPU 2017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1.1.0, 1.1.5, 1.1.8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95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WSF Supported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ICX, SPR, GNR,  MILAN, ROME,  GRAVITON2, GRAVITON3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3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5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0" y="92265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System Configuration</a:t>
            </a:r>
            <a:endParaRPr lang="en-US" sz="18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9A3EEC-AB93-408D-8CFB-A81B76C49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84777"/>
              </p:ext>
            </p:extLst>
          </p:nvPr>
        </p:nvGraphicFramePr>
        <p:xfrm>
          <a:off x="1466921" y="1387485"/>
          <a:ext cx="8807236" cy="4356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4403618">
                  <a:extLst>
                    <a:ext uri="{9D8B030D-6E8A-4147-A177-3AD203B41FA5}">
                      <a16:colId xmlns:a16="http://schemas.microsoft.com/office/drawing/2014/main" val="2387598238"/>
                    </a:ext>
                  </a:extLst>
                </a:gridCol>
                <a:gridCol w="4403618">
                  <a:extLst>
                    <a:ext uri="{9D8B030D-6E8A-4147-A177-3AD203B41FA5}">
                      <a16:colId xmlns:a16="http://schemas.microsoft.com/office/drawing/2014/main" val="1633416156"/>
                    </a:ext>
                  </a:extLst>
                </a:gridCol>
              </a:tblGrid>
              <a:tr h="48411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BIOS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Recommended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68287"/>
                  </a:ext>
                </a:extLst>
              </a:tr>
              <a:tr h="48411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Hyper-Threading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3365"/>
                  </a:ext>
                </a:extLst>
              </a:tr>
              <a:tr h="48411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CPU Power and Performance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0298"/>
                  </a:ext>
                </a:extLst>
              </a:tr>
              <a:tr h="48411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Intel Turbo Boost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32300"/>
                  </a:ext>
                </a:extLst>
              </a:tr>
              <a:tr h="48411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Energy Efficient Turbo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60606"/>
                  </a:ext>
                </a:extLst>
              </a:tr>
              <a:tr h="48411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DCU Streamer Prefetcher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14942"/>
                  </a:ext>
                </a:extLst>
              </a:tr>
              <a:tr h="48411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SNC (Sub NUMA)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0946"/>
                  </a:ext>
                </a:extLst>
              </a:tr>
              <a:tr h="48411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Stale 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47822"/>
                  </a:ext>
                </a:extLst>
              </a:tr>
              <a:tr h="48411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LLC Dead Line Alloc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6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96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0" y="92265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System Configuration</a:t>
            </a:r>
            <a:endParaRPr lang="en-US" sz="18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FF33E2-9626-EFC8-C908-4A42FAAD0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62034"/>
              </p:ext>
            </p:extLst>
          </p:nvPr>
        </p:nvGraphicFramePr>
        <p:xfrm>
          <a:off x="704325" y="717469"/>
          <a:ext cx="9842896" cy="5386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5927">
                  <a:extLst>
                    <a:ext uri="{9D8B030D-6E8A-4147-A177-3AD203B41FA5}">
                      <a16:colId xmlns:a16="http://schemas.microsoft.com/office/drawing/2014/main" val="3486151854"/>
                    </a:ext>
                  </a:extLst>
                </a:gridCol>
                <a:gridCol w="3370520">
                  <a:extLst>
                    <a:ext uri="{9D8B030D-6E8A-4147-A177-3AD203B41FA5}">
                      <a16:colId xmlns:a16="http://schemas.microsoft.com/office/drawing/2014/main" val="3033255751"/>
                    </a:ext>
                  </a:extLst>
                </a:gridCol>
                <a:gridCol w="3306449">
                  <a:extLst>
                    <a:ext uri="{9D8B030D-6E8A-4147-A177-3AD203B41FA5}">
                      <a16:colId xmlns:a16="http://schemas.microsoft.com/office/drawing/2014/main" val="687044953"/>
                    </a:ext>
                  </a:extLst>
                </a:gridCol>
              </a:tblGrid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ICX110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SPR97623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8916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Mon Jun 6 09:00:08 AM UTC 2022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spc="0" baseline="0">
                          <a:solidFill>
                            <a:schemeClr val="bg1"/>
                          </a:solidFill>
                          <a:effectLst/>
                        </a:rPr>
                        <a:t>Mon Jun 6 09:26:47 UTC 2022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25716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0899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Product Name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M50CYP2SBSTD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ArcherCity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3173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BIOS Version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SE5C620.86B.01.01.0003.2104260124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EGSDCRB1.86B.0078.D27.2204181335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30613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OS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Ubuntu 22.04 LTS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CentOS Stream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2569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Kernel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5.15.0-25-generic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5.15.0-spr.bkc.pc.5.12.0.x86_64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3598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Microcode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0xd0002a0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0x8e0002a0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53396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IRQ Balance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22380"/>
                  </a:ext>
                </a:extLst>
              </a:tr>
              <a:tr h="15659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CPU Model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 spc="0" baseline="0">
                          <a:solidFill>
                            <a:schemeClr val="bg1"/>
                          </a:solidFill>
                          <a:effectLst/>
                        </a:rPr>
                        <a:t>Intel(R) Xeon(R) Platinum 8358 CPU @ 2.60GHz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chemeClr val="bg1"/>
                          </a:solidFill>
                          <a:effectLst/>
                        </a:rPr>
                        <a:t>Genuine Intel(R) CPU 0000%@ - Q03J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44999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Base Frequency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2.6GHz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862912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Maximum Frequency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3.4GHz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3.5GHz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5969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All-core Maximum Frequency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3.3GHz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2.6GHz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4498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CPU(s)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128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616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Thread(s) per Core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8215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Core(s) per Socket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77152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Socket(s)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9601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NUMA Node(s)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193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L3 Cache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96 MiB (2 instances)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115200K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1371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Prefetchers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DCU IP, L2 HW, L2 Adj.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DCU IP, L2 HW, L2 Adj.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87774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Turbo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71663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PPIN(s)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solidFill>
                            <a:schemeClr val="bg1"/>
                          </a:solidFill>
                          <a:effectLst/>
                        </a:rPr>
                        <a:t>Not Found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5df94908a5e86db4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6830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Power &amp; Perf Policy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21275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TDP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250 watts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350 watts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53385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Frequency Driver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064729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Frequency </a:t>
                      </a:r>
                      <a:r>
                        <a:rPr lang="en-US" sz="1100" spc="0" baseline="0" err="1">
                          <a:solidFill>
                            <a:schemeClr val="bg1"/>
                          </a:solidFill>
                          <a:effectLst/>
                        </a:rPr>
                        <a:t>Governer</a:t>
                      </a:r>
                      <a:endParaRPr lang="en-US" sz="1100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44851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Frequency (MHz)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solidFill>
                            <a:schemeClr val="bg1"/>
                          </a:solidFill>
                          <a:effectLst/>
                        </a:rPr>
                        <a:t>Not Found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8887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Max C-State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4337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Installed Memory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 spc="0" baseline="0">
                          <a:solidFill>
                            <a:schemeClr val="bg1"/>
                          </a:solidFill>
                          <a:effectLst/>
                        </a:rPr>
                        <a:t>512GB (16x32GB DDR4 3200MT/s [3200MT/s])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100">
                          <a:solidFill>
                            <a:schemeClr val="bg1"/>
                          </a:solidFill>
                          <a:effectLst/>
                        </a:rPr>
                        <a:t>512GB (16x32GB DDR5 4800MT/s [4800MT/s])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1432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Huge Pages Size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1048576 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1048576 kB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7008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Transparent Huge Pages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madvise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668152"/>
                  </a:ext>
                </a:extLst>
              </a:tr>
              <a:tr h="15913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Automatic NUMA Balancing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81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43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Reference Comparison (WSA vs WSF) intrate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5266" y="741523"/>
            <a:ext cx="11581468" cy="781454"/>
          </a:xfrm>
        </p:spPr>
        <p:txBody>
          <a:bodyPr lIns="0" tIns="0" rIns="0" bIns="0" anchor="t">
            <a:noAutofit/>
          </a:bodyPr>
          <a:lstStyle/>
          <a:p>
            <a:pPr lvl="1"/>
            <a:r>
              <a:rPr lang="en-US" sz="1400">
                <a:solidFill>
                  <a:srgbClr val="0071C5"/>
                </a:solidFill>
                <a:latin typeface="Intel Clear Light"/>
              </a:rPr>
              <a:t>WSA system: 2 sockets, SPR Q03K - E stepping, 56 cores / 112 threads, Cache: 105 MB, All Core Turbo Freq: 2.8 GHz, 512 GB memory</a:t>
            </a:r>
          </a:p>
          <a:p>
            <a:pPr lvl="1"/>
            <a:r>
              <a:rPr lang="en-US" sz="1400">
                <a:solidFill>
                  <a:srgbClr val="0071C5"/>
                </a:solidFill>
                <a:latin typeface="Intel Clear Light"/>
              </a:rPr>
              <a:t>WSF system: 2 sockets, SPR Q03J - E stepping, 60 cores / 120 threads, Cache: 112.5 MB, All Core Turbo Freq: 2.6 GHz, 512 GB memory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44F8A-998C-4128-8AA4-4C63B3EC9C4F}"/>
              </a:ext>
            </a:extLst>
          </p:cNvPr>
          <p:cNvSpPr txBox="1"/>
          <p:nvPr/>
        </p:nvSpPr>
        <p:spPr>
          <a:xfrm>
            <a:off x="7268762" y="6078853"/>
            <a:ext cx="4047583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WSA: Workload, Standards and Automation in IPCA / DEG group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A391AC5-EA9F-480D-A23F-63C7B8C60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66179"/>
              </p:ext>
            </p:extLst>
          </p:nvPr>
        </p:nvGraphicFramePr>
        <p:xfrm>
          <a:off x="874058" y="1707643"/>
          <a:ext cx="10317732" cy="307246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27435">
                  <a:extLst>
                    <a:ext uri="{9D8B030D-6E8A-4147-A177-3AD203B41FA5}">
                      <a16:colId xmlns:a16="http://schemas.microsoft.com/office/drawing/2014/main" val="1132530657"/>
                    </a:ext>
                  </a:extLst>
                </a:gridCol>
                <a:gridCol w="1267158">
                  <a:extLst>
                    <a:ext uri="{9D8B030D-6E8A-4147-A177-3AD203B41FA5}">
                      <a16:colId xmlns:a16="http://schemas.microsoft.com/office/drawing/2014/main" val="3163454450"/>
                    </a:ext>
                  </a:extLst>
                </a:gridCol>
                <a:gridCol w="1273291">
                  <a:extLst>
                    <a:ext uri="{9D8B030D-6E8A-4147-A177-3AD203B41FA5}">
                      <a16:colId xmlns:a16="http://schemas.microsoft.com/office/drawing/2014/main" val="1713596826"/>
                    </a:ext>
                  </a:extLst>
                </a:gridCol>
                <a:gridCol w="1740013">
                  <a:extLst>
                    <a:ext uri="{9D8B030D-6E8A-4147-A177-3AD203B41FA5}">
                      <a16:colId xmlns:a16="http://schemas.microsoft.com/office/drawing/2014/main" val="2070635990"/>
                    </a:ext>
                  </a:extLst>
                </a:gridCol>
                <a:gridCol w="1832553">
                  <a:extLst>
                    <a:ext uri="{9D8B030D-6E8A-4147-A177-3AD203B41FA5}">
                      <a16:colId xmlns:a16="http://schemas.microsoft.com/office/drawing/2014/main" val="851487089"/>
                    </a:ext>
                  </a:extLst>
                </a:gridCol>
                <a:gridCol w="2377282">
                  <a:extLst>
                    <a:ext uri="{9D8B030D-6E8A-4147-A177-3AD203B41FA5}">
                      <a16:colId xmlns:a16="http://schemas.microsoft.com/office/drawing/2014/main" val="380929039"/>
                    </a:ext>
                  </a:extLst>
                </a:gridCol>
              </a:tblGrid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Benchmark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WSF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WSA/core/GHz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WSF/core/GHz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WSF/WSA per core per GHz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165165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500.perlbench_r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587.3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614.6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5442458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502.gcc_r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605.8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636.2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1.0195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9204160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505.mcf_r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1160.4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1240.6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1.8501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1.9881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492329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520.omnetpp_r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472.3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0.8048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3332324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523.xalancbmk_r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1044.2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1094.5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1.6649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1.7540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4981425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525.x264_r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1572.0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1649.5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2.5064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2.6435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2966213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531.deepsjeng_r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612.2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631.5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1.0121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7898194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541.leela_r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594.6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619.4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6212580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548.exchange2_r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1478.9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1527.3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2.3579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2.4476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3644316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557.xz_r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400.0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417.3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0.6378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3881273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SPECrate2017_int_base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765.3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801.7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1.2202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1.2847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9223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8FBC09-92D5-4E61-99E7-EB7FC6B444F9}"/>
              </a:ext>
            </a:extLst>
          </p:cNvPr>
          <p:cNvSpPr txBox="1">
            <a:spLocks/>
          </p:cNvSpPr>
          <p:nvPr/>
        </p:nvSpPr>
        <p:spPr>
          <a:xfrm>
            <a:off x="305266" y="5038755"/>
            <a:ext cx="11581468" cy="1040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1C5"/>
                </a:solidFill>
                <a:latin typeface="Intel Clear Light"/>
              </a:rPr>
              <a:t>WSA and WSF use the same binaries cpu2017-1.1.5-ic2021.1-lin-core-avx512-20201113_revB.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1C5"/>
                </a:solidFill>
                <a:latin typeface="Intel Clear Light"/>
              </a:rPr>
              <a:t>After roughly normalized with the number of cores and all core turbo frequency, WSF is within 5% WSA on overall throughput.</a:t>
            </a:r>
          </a:p>
        </p:txBody>
      </p:sp>
    </p:spTree>
    <p:extLst>
      <p:ext uri="{BB962C8B-B14F-4D97-AF65-F5344CB8AC3E}">
        <p14:creationId xmlns:p14="http://schemas.microsoft.com/office/powerpoint/2010/main" val="423848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Reference Comparison (WSA vs WSF) fprate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32" y="741523"/>
            <a:ext cx="11276881" cy="5928200"/>
          </a:xfrm>
        </p:spPr>
        <p:txBody>
          <a:bodyPr lIns="0" tIns="0" rIns="0" bIns="0" anchor="t">
            <a:noAutofit/>
          </a:bodyPr>
          <a:lstStyle/>
          <a:p>
            <a:pPr marR="0" lvl="1" algn="l" defTabSz="6096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WSA system: 2 sockets, SPR Q03K - E stepping, 56 cores / 112 threads, Cache: 105 MB, All Core Turbo Freq: 2.8 GHz, 512 GB memory</a:t>
            </a:r>
          </a:p>
          <a:p>
            <a:pPr marR="0" lvl="1" algn="l" defTabSz="6096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WSF system: 2 sockets, SPR Q03J - E stepping, 60 cores / 120 threads, Cache: 112.5 MB, All Core Turbo Freq: 2.6 GHz, 512 GB memory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44F8A-998C-4128-8AA4-4C63B3EC9C4F}"/>
              </a:ext>
            </a:extLst>
          </p:cNvPr>
          <p:cNvSpPr txBox="1"/>
          <p:nvPr/>
        </p:nvSpPr>
        <p:spPr>
          <a:xfrm>
            <a:off x="7268762" y="6078853"/>
            <a:ext cx="4047583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WSA: Workload, Standards and Automation in IPCA / DEG group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B0A280-A3ED-4EA9-823A-4F124BC97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3646"/>
              </p:ext>
            </p:extLst>
          </p:nvPr>
        </p:nvGraphicFramePr>
        <p:xfrm>
          <a:off x="663587" y="1596073"/>
          <a:ext cx="10463324" cy="3628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18983">
                  <a:extLst>
                    <a:ext uri="{9D8B030D-6E8A-4147-A177-3AD203B41FA5}">
                      <a16:colId xmlns:a16="http://schemas.microsoft.com/office/drawing/2014/main" val="685467155"/>
                    </a:ext>
                  </a:extLst>
                </a:gridCol>
                <a:gridCol w="1239601">
                  <a:extLst>
                    <a:ext uri="{9D8B030D-6E8A-4147-A177-3AD203B41FA5}">
                      <a16:colId xmlns:a16="http://schemas.microsoft.com/office/drawing/2014/main" val="1412821021"/>
                    </a:ext>
                  </a:extLst>
                </a:gridCol>
                <a:gridCol w="1167910">
                  <a:extLst>
                    <a:ext uri="{9D8B030D-6E8A-4147-A177-3AD203B41FA5}">
                      <a16:colId xmlns:a16="http://schemas.microsoft.com/office/drawing/2014/main" val="3513580370"/>
                    </a:ext>
                  </a:extLst>
                </a:gridCol>
                <a:gridCol w="1871528">
                  <a:extLst>
                    <a:ext uri="{9D8B030D-6E8A-4147-A177-3AD203B41FA5}">
                      <a16:colId xmlns:a16="http://schemas.microsoft.com/office/drawing/2014/main" val="3231320078"/>
                    </a:ext>
                  </a:extLst>
                </a:gridCol>
                <a:gridCol w="1912177">
                  <a:extLst>
                    <a:ext uri="{9D8B030D-6E8A-4147-A177-3AD203B41FA5}">
                      <a16:colId xmlns:a16="http://schemas.microsoft.com/office/drawing/2014/main" val="2451265502"/>
                    </a:ext>
                  </a:extLst>
                </a:gridCol>
                <a:gridCol w="2453125">
                  <a:extLst>
                    <a:ext uri="{9D8B030D-6E8A-4147-A177-3AD203B41FA5}">
                      <a16:colId xmlns:a16="http://schemas.microsoft.com/office/drawing/2014/main" val="3288848438"/>
                    </a:ext>
                  </a:extLst>
                </a:gridCol>
              </a:tblGrid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Benchmark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WSF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WSA/core/GHz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WSF/core/GHz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WSF/WSA per core per GHz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8020976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503.bwaves_r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1069.7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1094.4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4602523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507.cactuBSSN_r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949.8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970.5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1.5143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1.5553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8631201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508.namd_r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648.4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686.6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845882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510.parest_r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370.4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0617528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511.povray_r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1015.6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1.4700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1.6275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2364825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519.lbm_r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363.6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372.9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2917740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521.wrf_r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557.3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2874699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526.blender_r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801.6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1.2846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3351367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527.cam4_r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821.7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853.2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310181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538.imagick_r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2209.4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2399.4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3.5226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3.8452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782205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544.nab_r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1322.2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1407.6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2.1081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2.2557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5999150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549.fotonik3d_r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343.3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355.2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0.5474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4869690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554.roms_r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267.7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280.3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366331"/>
                  </a:ext>
                </a:extLst>
              </a:tr>
              <a:tr h="2418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SPECrate2017_fp_base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685.7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716.5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1.0933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1.1482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4263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84C2BA-150E-4C27-82BB-96D094F6CE87}"/>
              </a:ext>
            </a:extLst>
          </p:cNvPr>
          <p:cNvSpPr txBox="1">
            <a:spLocks/>
          </p:cNvSpPr>
          <p:nvPr/>
        </p:nvSpPr>
        <p:spPr>
          <a:xfrm>
            <a:off x="251532" y="5371345"/>
            <a:ext cx="11581468" cy="78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1C5"/>
                </a:solidFill>
                <a:latin typeface="Intel Clear Light"/>
              </a:rPr>
              <a:t>WSA and WSF use the same binaries cpu2017-1.1.5-ic2021.1-lin-core-avx512-20201113_revB.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71C5"/>
                </a:solidFill>
                <a:latin typeface="Intel Clear Light"/>
              </a:rPr>
              <a:t>After roughly normalized with the number of cores and all core turbo frequency, WSF is within 5% WSA on overall throughput.</a:t>
            </a:r>
          </a:p>
        </p:txBody>
      </p:sp>
    </p:spTree>
    <p:extLst>
      <p:ext uri="{BB962C8B-B14F-4D97-AF65-F5344CB8AC3E}">
        <p14:creationId xmlns:p14="http://schemas.microsoft.com/office/powerpoint/2010/main" val="220656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dirty="0"/>
              <a:t>Gen-to-Gen Comparison (ICX vs SPR) intrate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688" y="289201"/>
            <a:ext cx="11462865" cy="1910229"/>
          </a:xfrm>
        </p:spPr>
        <p:txBody>
          <a:bodyPr lIns="0" tIns="0" rIns="0" bIns="0" anchor="t"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rgbClr val="0071C5"/>
              </a:solidFill>
              <a:latin typeface="Intel Clear 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ntel Clear Light"/>
              </a:rPr>
              <a:t>ICX</a:t>
            </a:r>
          </a:p>
          <a:p>
            <a:pPr marL="0" indent="0">
              <a:buNone/>
            </a:pPr>
            <a:r>
              <a:rPr lang="en-US" sz="1400" dirty="0" err="1">
                <a:latin typeface="Intel Clear Light"/>
              </a:rPr>
              <a:t>numactl</a:t>
            </a:r>
            <a:r>
              <a:rPr lang="en-US" sz="1400" dirty="0">
                <a:latin typeface="Intel Clear Light"/>
              </a:rPr>
              <a:t> --interleave=all </a:t>
            </a:r>
            <a:r>
              <a:rPr lang="en-US" sz="1400" dirty="0" err="1">
                <a:latin typeface="Intel Clear Light"/>
              </a:rPr>
              <a:t>runcpu</a:t>
            </a:r>
            <a:r>
              <a:rPr lang="en-US" sz="1400" dirty="0">
                <a:latin typeface="Intel Clear Light"/>
              </a:rPr>
              <a:t> --define </a:t>
            </a:r>
            <a:r>
              <a:rPr lang="en-US" sz="1400" dirty="0" err="1">
                <a:latin typeface="Intel Clear Light"/>
              </a:rPr>
              <a:t>numcopies</a:t>
            </a:r>
            <a:r>
              <a:rPr lang="en-US" sz="1400" dirty="0">
                <a:latin typeface="Intel Clear Light"/>
              </a:rPr>
              <a:t>=</a:t>
            </a:r>
            <a:r>
              <a:rPr lang="en-US" sz="1400" dirty="0">
                <a:highlight>
                  <a:srgbClr val="FFFF00"/>
                </a:highlight>
                <a:latin typeface="Intel Clear Light"/>
              </a:rPr>
              <a:t>128</a:t>
            </a:r>
            <a:r>
              <a:rPr lang="en-US" sz="1400" dirty="0">
                <a:latin typeface="Intel Clear Light"/>
              </a:rPr>
              <a:t> -c ic2021.1-lin-core-avx512-rate-20201113_revB.cfg -n 1 --</a:t>
            </a:r>
            <a:r>
              <a:rPr lang="en-US" sz="1400" dirty="0" err="1">
                <a:latin typeface="Intel Clear Light"/>
              </a:rPr>
              <a:t>noreportable</a:t>
            </a:r>
            <a:r>
              <a:rPr lang="en-US" sz="1400" dirty="0">
                <a:latin typeface="Intel Clear Light"/>
              </a:rPr>
              <a:t> --</a:t>
            </a:r>
            <a:r>
              <a:rPr lang="en-US" sz="1400" dirty="0" err="1">
                <a:latin typeface="Intel Clear Light"/>
              </a:rPr>
              <a:t>nobuild</a:t>
            </a:r>
            <a:r>
              <a:rPr lang="en-US" sz="1400" dirty="0">
                <a:latin typeface="Intel Clear Light"/>
              </a:rPr>
              <a:t> --action validate --define default-platform-flags --define cores=</a:t>
            </a:r>
            <a:r>
              <a:rPr lang="en-US" sz="1400" dirty="0">
                <a:highlight>
                  <a:srgbClr val="FFFF00"/>
                </a:highlight>
                <a:latin typeface="Intel Clear Light"/>
              </a:rPr>
              <a:t>128</a:t>
            </a:r>
            <a:r>
              <a:rPr lang="en-US" sz="1400" dirty="0">
                <a:latin typeface="Intel Clear Light"/>
              </a:rPr>
              <a:t> --define </a:t>
            </a:r>
            <a:r>
              <a:rPr lang="en-US" sz="1400" dirty="0" err="1">
                <a:latin typeface="Intel Clear Light"/>
              </a:rPr>
              <a:t>physicalfirst</a:t>
            </a:r>
            <a:r>
              <a:rPr lang="en-US" sz="1400" dirty="0">
                <a:latin typeface="Intel Clear Light"/>
              </a:rPr>
              <a:t> --tune base --size ref -o all --define </a:t>
            </a:r>
            <a:r>
              <a:rPr lang="en-US" sz="1400" dirty="0" err="1">
                <a:latin typeface="Intel Clear Light"/>
              </a:rPr>
              <a:t>drop_caches</a:t>
            </a:r>
            <a:r>
              <a:rPr lang="en-US" sz="1400" dirty="0">
                <a:latin typeface="Intel Clear Light"/>
              </a:rPr>
              <a:t> --</a:t>
            </a:r>
            <a:r>
              <a:rPr lang="en-US" sz="1400" dirty="0" err="1">
                <a:latin typeface="Intel Clear Light"/>
              </a:rPr>
              <a:t>output_format</a:t>
            </a:r>
            <a:r>
              <a:rPr lang="en-US" sz="1400" dirty="0">
                <a:latin typeface="Intel Clear Light"/>
              </a:rPr>
              <a:t>=all -I --define </a:t>
            </a:r>
            <a:r>
              <a:rPr lang="en-US" sz="1400" dirty="0" err="1">
                <a:latin typeface="Intel Clear Light"/>
              </a:rPr>
              <a:t>invoke_with_interleave</a:t>
            </a:r>
            <a:r>
              <a:rPr lang="en-US" sz="1400" dirty="0">
                <a:latin typeface="Intel Clear Light"/>
              </a:rPr>
              <a:t> -I intrate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ntel Clear Light"/>
              </a:rPr>
              <a:t>SPR</a:t>
            </a:r>
          </a:p>
          <a:p>
            <a:pPr marL="0" indent="0">
              <a:buNone/>
            </a:pPr>
            <a:r>
              <a:rPr lang="en-US" sz="1400" dirty="0" err="1">
                <a:latin typeface="Intel Clear Light"/>
              </a:rPr>
              <a:t>numactl</a:t>
            </a:r>
            <a:r>
              <a:rPr lang="en-US" sz="1400" dirty="0">
                <a:latin typeface="Intel Clear Light"/>
              </a:rPr>
              <a:t> --interleave=all </a:t>
            </a:r>
            <a:r>
              <a:rPr lang="en-US" sz="1400" dirty="0" err="1">
                <a:latin typeface="Intel Clear Light"/>
              </a:rPr>
              <a:t>runcpu</a:t>
            </a:r>
            <a:r>
              <a:rPr lang="en-US" sz="1400" dirty="0">
                <a:latin typeface="Intel Clear Light"/>
              </a:rPr>
              <a:t> --define </a:t>
            </a:r>
            <a:r>
              <a:rPr lang="en-US" sz="1400" dirty="0" err="1">
                <a:latin typeface="Intel Clear Light"/>
              </a:rPr>
              <a:t>numcopies</a:t>
            </a:r>
            <a:r>
              <a:rPr lang="en-US" sz="1400" dirty="0">
                <a:latin typeface="Intel Clear Light"/>
              </a:rPr>
              <a:t>=</a:t>
            </a:r>
            <a:r>
              <a:rPr lang="en-US" sz="1400" dirty="0">
                <a:highlight>
                  <a:srgbClr val="FFFF00"/>
                </a:highlight>
                <a:latin typeface="Intel Clear Light"/>
              </a:rPr>
              <a:t>240</a:t>
            </a:r>
            <a:r>
              <a:rPr lang="en-US" sz="1400" dirty="0">
                <a:latin typeface="Intel Clear Light"/>
              </a:rPr>
              <a:t> -c ic2021.1-lin-core-avx512-rate-20201113_revB.cfg -n 1 --</a:t>
            </a:r>
            <a:r>
              <a:rPr lang="en-US" sz="1400" dirty="0" err="1">
                <a:latin typeface="Intel Clear Light"/>
              </a:rPr>
              <a:t>noreportable</a:t>
            </a:r>
            <a:r>
              <a:rPr lang="en-US" sz="1400" dirty="0">
                <a:latin typeface="Intel Clear Light"/>
              </a:rPr>
              <a:t> --</a:t>
            </a:r>
            <a:r>
              <a:rPr lang="en-US" sz="1400" dirty="0" err="1">
                <a:latin typeface="Intel Clear Light"/>
              </a:rPr>
              <a:t>nobuild</a:t>
            </a:r>
            <a:r>
              <a:rPr lang="en-US" sz="1400" dirty="0">
                <a:latin typeface="Intel Clear Light"/>
              </a:rPr>
              <a:t> --action validate --define default-platform-flags --define cores=</a:t>
            </a:r>
            <a:r>
              <a:rPr lang="en-US" sz="1400" dirty="0">
                <a:highlight>
                  <a:srgbClr val="FFFF00"/>
                </a:highlight>
                <a:latin typeface="Intel Clear Light"/>
              </a:rPr>
              <a:t>240</a:t>
            </a:r>
            <a:r>
              <a:rPr lang="en-US" sz="1400" dirty="0">
                <a:latin typeface="Intel Clear Light"/>
              </a:rPr>
              <a:t> --define </a:t>
            </a:r>
            <a:r>
              <a:rPr lang="en-US" sz="1400" dirty="0" err="1">
                <a:latin typeface="Intel Clear Light"/>
              </a:rPr>
              <a:t>physicalfirst</a:t>
            </a:r>
            <a:r>
              <a:rPr lang="en-US" sz="1400" dirty="0">
                <a:latin typeface="Intel Clear Light"/>
              </a:rPr>
              <a:t> --tune base --size ref -o all --define </a:t>
            </a:r>
            <a:r>
              <a:rPr lang="en-US" sz="1400" dirty="0" err="1">
                <a:latin typeface="Intel Clear Light"/>
              </a:rPr>
              <a:t>drop_caches</a:t>
            </a:r>
            <a:r>
              <a:rPr lang="en-US" sz="1400" dirty="0">
                <a:latin typeface="Intel Clear Light"/>
              </a:rPr>
              <a:t> --</a:t>
            </a:r>
            <a:r>
              <a:rPr lang="en-US" sz="1400" dirty="0" err="1">
                <a:latin typeface="Intel Clear Light"/>
              </a:rPr>
              <a:t>output_format</a:t>
            </a:r>
            <a:r>
              <a:rPr lang="en-US" sz="1400" dirty="0">
                <a:latin typeface="Intel Clear Light"/>
              </a:rPr>
              <a:t>=all -I --define </a:t>
            </a:r>
            <a:r>
              <a:rPr lang="en-US" sz="1400" dirty="0" err="1">
                <a:latin typeface="Intel Clear Light"/>
              </a:rPr>
              <a:t>invoke_with_interleave</a:t>
            </a:r>
            <a:r>
              <a:rPr lang="en-US" sz="1400" dirty="0">
                <a:latin typeface="Intel Clear Light"/>
              </a:rPr>
              <a:t> -I intrate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D63CE-9C7E-400B-AC08-E08A20388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49779"/>
              </p:ext>
            </p:extLst>
          </p:nvPr>
        </p:nvGraphicFramePr>
        <p:xfrm>
          <a:off x="808337" y="3061151"/>
          <a:ext cx="10193566" cy="22707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87282">
                  <a:extLst>
                    <a:ext uri="{9D8B030D-6E8A-4147-A177-3AD203B41FA5}">
                      <a16:colId xmlns:a16="http://schemas.microsoft.com/office/drawing/2014/main" val="2368247180"/>
                    </a:ext>
                  </a:extLst>
                </a:gridCol>
                <a:gridCol w="772469">
                  <a:extLst>
                    <a:ext uri="{9D8B030D-6E8A-4147-A177-3AD203B41FA5}">
                      <a16:colId xmlns:a16="http://schemas.microsoft.com/office/drawing/2014/main" val="2268375000"/>
                    </a:ext>
                  </a:extLst>
                </a:gridCol>
                <a:gridCol w="893641">
                  <a:extLst>
                    <a:ext uri="{9D8B030D-6E8A-4147-A177-3AD203B41FA5}">
                      <a16:colId xmlns:a16="http://schemas.microsoft.com/office/drawing/2014/main" val="4269835679"/>
                    </a:ext>
                  </a:extLst>
                </a:gridCol>
                <a:gridCol w="1257156">
                  <a:extLst>
                    <a:ext uri="{9D8B030D-6E8A-4147-A177-3AD203B41FA5}">
                      <a16:colId xmlns:a16="http://schemas.microsoft.com/office/drawing/2014/main" val="1049466579"/>
                    </a:ext>
                  </a:extLst>
                </a:gridCol>
                <a:gridCol w="1287449">
                  <a:extLst>
                    <a:ext uri="{9D8B030D-6E8A-4147-A177-3AD203B41FA5}">
                      <a16:colId xmlns:a16="http://schemas.microsoft.com/office/drawing/2014/main" val="714964312"/>
                    </a:ext>
                  </a:extLst>
                </a:gridCol>
                <a:gridCol w="1014813">
                  <a:extLst>
                    <a:ext uri="{9D8B030D-6E8A-4147-A177-3AD203B41FA5}">
                      <a16:colId xmlns:a16="http://schemas.microsoft.com/office/drawing/2014/main" val="1831212361"/>
                    </a:ext>
                  </a:extLst>
                </a:gridCol>
                <a:gridCol w="1029959">
                  <a:extLst>
                    <a:ext uri="{9D8B030D-6E8A-4147-A177-3AD203B41FA5}">
                      <a16:colId xmlns:a16="http://schemas.microsoft.com/office/drawing/2014/main" val="4237049603"/>
                    </a:ext>
                  </a:extLst>
                </a:gridCol>
                <a:gridCol w="2150797">
                  <a:extLst>
                    <a:ext uri="{9D8B030D-6E8A-4147-A177-3AD203B41FA5}">
                      <a16:colId xmlns:a16="http://schemas.microsoft.com/office/drawing/2014/main" val="14146017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Benchmark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 op freq (GHz)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 op </a:t>
                      </a:r>
                      <a:r>
                        <a:rPr lang="en-US" sz="12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freq</a:t>
                      </a: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(GHz)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ICX/core/GHz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SPR/core/GHz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SPR/ICX per core per GHz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45947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500.perlbench_r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303.42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614.59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2.9657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0.7993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676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502.gcc_r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335.09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636.18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3.0611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2.5137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3810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505.mcf_r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709.00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1240.60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2.8360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2.3117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1.9531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2.2361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39737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520.omnetpp_r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502.19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3.1033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633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523.xalancbmk_r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537.49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1094.53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2.8681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2.4586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1.4641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1.8549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17743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525.x264_r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906.79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1649.52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2.8179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2.5496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2.5141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2.6958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72677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531.deepsjeng_r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354.01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631.54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3.0229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2.5724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1.0229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08114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541.leela_r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356.37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619.37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3.0624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2.5785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00417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548.exchange2_r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951.28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1527.29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2.9995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2.5788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2.4777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2.4677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45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557.xz_r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231.50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417.28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3.1755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2.5555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0.6804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73714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SPECrate2017_int_base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436.60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801.67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2.9891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2.5153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1.1411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1.3280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8431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1BD70D-175B-4ABD-933F-97936B63EE87}"/>
              </a:ext>
            </a:extLst>
          </p:cNvPr>
          <p:cNvSpPr txBox="1">
            <a:spLocks/>
          </p:cNvSpPr>
          <p:nvPr/>
        </p:nvSpPr>
        <p:spPr>
          <a:xfrm>
            <a:off x="173688" y="5496079"/>
            <a:ext cx="11614730" cy="19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After </a:t>
            </a: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normalized</a:t>
            </a: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with</a:t>
            </a: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16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the number of cores and the operating frequency, SPR is 16% better than ICX on the overall throughput</a:t>
            </a:r>
            <a:r>
              <a:rPr lang="en-US" sz="1600" dirty="0">
                <a:latin typeface="Intel Clear Light"/>
              </a:rPr>
              <a:t>.</a:t>
            </a:r>
            <a:endParaRPr lang="en-US" sz="1600" dirty="0">
              <a:latin typeface="Intel Clear Light"/>
              <a:sym typeface="Helvetica"/>
            </a:endParaRPr>
          </a:p>
          <a:p>
            <a:pPr marL="285750" marR="0" indent="-285750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1600" dirty="0">
              <a:solidFill>
                <a:srgbClr val="0071C5"/>
              </a:solidFill>
              <a:latin typeface="Intel Clear Light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65268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2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C75BC278BC4997778AC1778F05BE" ma:contentTypeVersion="6" ma:contentTypeDescription="Create a new document." ma:contentTypeScope="" ma:versionID="9c80daacb5c38b8ceaefd8eaf5507bb6">
  <xsd:schema xmlns:xsd="http://www.w3.org/2001/XMLSchema" xmlns:xs="http://www.w3.org/2001/XMLSchema" xmlns:p="http://schemas.microsoft.com/office/2006/metadata/properties" xmlns:ns2="0149c148-a8e4-4408-b135-dd1e63beca46" xmlns:ns3="7a48d168-8dfc-404f-99ba-a7e622e56641" targetNamespace="http://schemas.microsoft.com/office/2006/metadata/properties" ma:root="true" ma:fieldsID="ca4ab7572af0c28cdc99ef363e7cea89" ns2:_="" ns3:_="">
    <xsd:import namespace="0149c148-a8e4-4408-b135-dd1e63beca46"/>
    <xsd:import namespace="7a48d168-8dfc-404f-99ba-a7e622e56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c148-a8e4-4408-b135-dd1e63bec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8d168-8dfc-404f-99ba-a7e622e56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738F5F-7DD6-4D4B-B99F-CCB66BFDAD34}">
  <ds:schemaRefs>
    <ds:schemaRef ds:uri="0149c148-a8e4-4408-b135-dd1e63beca46"/>
    <ds:schemaRef ds:uri="7a48d168-8dfc-404f-99ba-a7e622e566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ED84F-6B91-4310-AFAE-A1F2388C37CA}">
  <ds:schemaRefs>
    <ds:schemaRef ds:uri="0149c148-a8e4-4408-b135-dd1e63beca46"/>
    <ds:schemaRef ds:uri="7a48d168-8dfc-404f-99ba-a7e622e566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4475</Words>
  <Application>Microsoft Office PowerPoint</Application>
  <PresentationFormat>Widescreen</PresentationFormat>
  <Paragraphs>1134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Helvetica Neue</vt:lpstr>
      <vt:lpstr>Helvetica Neue Medium</vt:lpstr>
      <vt:lpstr>Arial</vt:lpstr>
      <vt:lpstr>Calibri</vt:lpstr>
      <vt:lpstr>Courier New</vt:lpstr>
      <vt:lpstr>Helvetica</vt:lpstr>
      <vt:lpstr>Intel Clear</vt:lpstr>
      <vt:lpstr>Intel Clear Light</vt:lpstr>
      <vt:lpstr>Wingdings</vt:lpstr>
      <vt:lpstr>21_BasicWhite</vt:lpstr>
      <vt:lpstr>22_BasicWhite</vt:lpstr>
      <vt:lpstr>WiE WSF TSC WL Performance &lt;SpecCpu-2017&gt;&lt;Micro-Benchmark&gt; </vt:lpstr>
      <vt:lpstr>Agenda</vt:lpstr>
      <vt:lpstr>Brief introduction </vt:lpstr>
      <vt:lpstr>Brief introduction </vt:lpstr>
      <vt:lpstr>System Configuration</vt:lpstr>
      <vt:lpstr>System Configuration</vt:lpstr>
      <vt:lpstr>Reference Comparison (WSA vs WSF) intrate </vt:lpstr>
      <vt:lpstr>Reference Comparison (WSA vs WSF) fprate </vt:lpstr>
      <vt:lpstr>Gen-to-Gen Comparison (ICX vs SPR) intrate</vt:lpstr>
      <vt:lpstr>EMON data intrate</vt:lpstr>
      <vt:lpstr>Gen-to-Gen Comparison (ICX vs SPR) intspeed</vt:lpstr>
      <vt:lpstr>Gen-to-Gen Comparison (ICX vs SPR) fprate</vt:lpstr>
      <vt:lpstr>EMON data fprate</vt:lpstr>
      <vt:lpstr>Gen-to-Gen Comparison (ICX vs SPR) fpspeed</vt:lpstr>
      <vt:lpstr>Conclusion &amp; Next Steps</vt:lpstr>
      <vt:lpstr>Photo Example On Lower Half</vt:lpstr>
      <vt:lpstr>PowerPoint Presentation</vt:lpstr>
      <vt:lpstr>Gen-to-Gen Comparison (ICX vs SPR) intrate</vt:lpstr>
      <vt:lpstr>Gen-to-Gen Comparison (ICX vs SPR) intrate</vt:lpstr>
      <vt:lpstr>Gen-to-Gen Comparison (ICX vs SPR) intrate</vt:lpstr>
      <vt:lpstr>Gen-to-Gen Comparison (ICX vs SPR) intrate</vt:lpstr>
      <vt:lpstr>Gen-to-Gen Comparison (ICX vs SPR) intrate</vt:lpstr>
      <vt:lpstr>Gen-to-Gen Comparison (ICX vs SPR) fprate</vt:lpstr>
      <vt:lpstr>Gen-to-Gen Comparison (ICX vs SPR) fprate</vt:lpstr>
      <vt:lpstr>Gen-to-Gen Comparison (ICX vs SPR) fprate</vt:lpstr>
      <vt:lpstr>Gen-to-Gen Comparison (ICX vs SPR) fprate</vt:lpstr>
      <vt:lpstr>Gen-to-Gen Comparison (ICX vs SPR) fprate</vt:lpstr>
      <vt:lpstr>Gen-to-Gen Comparison (ICX vs SPR) intspeed</vt:lpstr>
      <vt:lpstr>Gen-to-Gen Comparison (ICX vs SPR) intspeed</vt:lpstr>
      <vt:lpstr>Gen-to-Gen Comparison (ICX vs SPR) intspeed</vt:lpstr>
      <vt:lpstr>Gen-to-Gen Comparison (ICX vs SPR) intspeed</vt:lpstr>
      <vt:lpstr>Gen-to-Gen Comparison (ICX vs SPR) fpspeed</vt:lpstr>
      <vt:lpstr>Gen-to-Gen Comparison (ICX vs SPR) fpspeed</vt:lpstr>
      <vt:lpstr>Gen-to-Gen Comparison (ICX vs SPR) fpspeed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xiaobing.qian@intel.com</dc:creator>
  <cp:keywords>CTPClassification=CTP_NT</cp:keywords>
  <cp:lastModifiedBy>Wu, Kuang</cp:lastModifiedBy>
  <cp:revision>35</cp:revision>
  <dcterms:created xsi:type="dcterms:W3CDTF">2021-11-16T04:37:19Z</dcterms:created>
  <dcterms:modified xsi:type="dcterms:W3CDTF">2022-06-17T03:30:34Z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0x0101008358C75BC278BC4997778AC1778F05BE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cherry.lin@intel.com</vt:lpwstr>
  </property>
  <property fmtid="{D5CDD505-2E9C-101B-9397-08002B2CF9AE}" pid="12" name="MSIP_Label_9aa06179-68b3-4e2b-b09b-a2424735516b_SetDate">
    <vt:lpwstr>2021-11-16T04:38:17.9037250Z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9d2a7abe-d954-4d86-9736-7c68fe392af5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