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81" r:id="rId10"/>
    <p:sldId id="282" r:id="rId11"/>
    <p:sldId id="264" r:id="rId12"/>
    <p:sldId id="261" r:id="rId13"/>
    <p:sldId id="262" r:id="rId14"/>
    <p:sldId id="263" r:id="rId15"/>
    <p:sldId id="265" r:id="rId16"/>
    <p:sldId id="266" r:id="rId17"/>
    <p:sldId id="267" r:id="rId18"/>
    <p:sldId id="270" r:id="rId19"/>
    <p:sldId id="271" r:id="rId20"/>
    <p:sldId id="272" r:id="rId21"/>
    <p:sldId id="277" r:id="rId22"/>
    <p:sldId id="269" r:id="rId23"/>
    <p:sldId id="274" r:id="rId24"/>
    <p:sldId id="285" r:id="rId25"/>
    <p:sldId id="273" r:id="rId26"/>
    <p:sldId id="276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DEEF5-E7D1-4194-9757-D81A7BB3C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629ACB-5CF9-4487-9565-5F4F0FAAC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A584F-E1EE-4E14-9F6F-ADF7DC17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9CF13-222B-4217-8261-4E7D4B6C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C6CF7-9C8B-4278-88A2-FC89CB3B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5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4CD6E-EEA1-46D0-9183-420A3649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2AD582-6544-4952-946A-28C7F8131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FD0AB-D8B1-4BEC-87C0-2326E5D4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A7CB7-F72C-4242-B923-9012B434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EDB08-CD97-452B-A6B6-C8FDF10B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DF7832-5854-4B9F-83CB-D8C80CBE1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05633-7610-4E42-865D-FCFEC0F0D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FBD2A-20D6-4DB1-8D47-72ACF188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92098-D233-4C2B-B9AE-50D6559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4C4AA-A4CF-42CF-8F12-F6433D4E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BBB39-8749-4A5D-944F-F451588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F3E3A-6BA4-48F7-9CA6-E0741EEB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458C0-524E-4834-AE4A-E92AB25F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8C108-3AF8-4188-846A-4D02F785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1F1F0-24E7-4319-9C2A-8D2A3F11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C17E1-349A-4EA6-BAEA-5642F9B3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F2FE4-D204-4829-BFFC-09EB7526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D522E-1FCB-45AD-A409-D95E04A1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C7857-9393-4C31-81E2-F1336B97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EB091-6A62-4B6B-8FAF-AB57BBC1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0E72F-6DDC-4A62-B73D-8BFC90FB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27843-37C4-4541-A844-B64010F19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ADE8D-D70E-4B03-9CB1-149692C97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39903-58B1-46CD-AB76-801B7DF8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EB60A-F7CF-478E-9C5B-332AA12E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2B3AB-7AA4-4CE3-86E0-57EA7F4A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1E2D5-EA62-4232-B233-F6F1F126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5C53D-E40A-4DF7-8A36-DACA71B9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31ECD-3C7B-4CBD-9058-E53984FE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97550E-E1A9-4C3F-A19D-26BB4CF5F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0975E-1410-4483-BC9C-F2638FE6A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D7671D-F782-418B-860C-3F2AEDD0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292965-5615-447A-B602-9CB11550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EE349F-10A0-4058-8E59-B9504C5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8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51D12-564A-4B48-83FC-58F2DBD0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8CF59E-0A2B-4891-B7C0-BC335927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EC7BD8-9E93-45C7-B242-D14315B9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8CA362-61D8-4064-B279-47DD56F5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7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B191F5-C3AD-4CC4-92D3-6B4D9FBD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9837A0-C6BB-4567-9290-15F20098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36B2B-18A1-4061-BDFE-C87335FE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2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F01C1-8736-4464-9744-86ED1CBF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DE8DF-439B-4830-9A03-86880BCE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BAF09C-61B9-4CD4-8FAC-B711D0BF1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10387-0261-4D0E-84D3-104661D3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8B552-AB47-4C4A-987B-BCCB4D86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AB274-4D18-48E6-AFDA-4DD4D71D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9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EFD8-7721-4408-ADBE-9E7F6C0B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98532-4B2E-49B3-AC70-823415FD2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F4995-F9BA-4C9E-8D33-F9FFC9FFF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24D06-E10C-4FE2-8A40-C167A51B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7CA39-4564-4882-B2BC-7B9CF6DD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C7356-81F5-408B-9867-1C159391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207739-23D1-41E6-AFFE-FA2841C2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F0E2A-D377-4F17-8F2D-841A157E4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9F976-34E6-42C8-8B0E-D92641524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4C38-D293-4DF0-9CE9-BA673D4726CB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9972C-08DA-414D-8CD1-FECD5F16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F45CB-1B37-4549-8A38-C9C097B33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91ED1-8441-4CD2-B1AD-A009046E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lp.stanford.edu/IR-book/html/htmledition/evaluation-of-clustering-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konect.uni-koblenz.de/" TargetMode="External"/><Relationship Id="rId2" Type="http://schemas.openxmlformats.org/officeDocument/2006/relationships/hyperlink" Target="http://socialcomputing.asu.edu/pages/datase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nlp/NRLpapers" TargetMode="External"/><Relationship Id="rId2" Type="http://schemas.openxmlformats.org/officeDocument/2006/relationships/hyperlink" Target="https://github.com/thunlp/open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nap.stanford.edu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23884-E312-48B5-B328-03233A378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 Embedding</a:t>
            </a:r>
            <a:r>
              <a:rPr lang="zh-CN" altLang="en-US" dirty="0"/>
              <a:t>评测调研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D85E0-1ECB-419F-BF8E-855E7110F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黄世悦 </a:t>
            </a:r>
            <a:r>
              <a:rPr lang="en-US" altLang="zh-CN" dirty="0"/>
              <a:t>2018.12.2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11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58679-E3BE-471D-A40E-90B23BF0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FAAF9-4DD8-4186-8AA7-CB01F00C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GAT</a:t>
            </a:r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attention</a:t>
            </a:r>
            <a:r>
              <a:rPr lang="zh-CN" altLang="en-US" dirty="0"/>
              <a:t>机制的</a:t>
            </a:r>
            <a:r>
              <a:rPr lang="en-US" altLang="zh-CN" dirty="0"/>
              <a:t>GCN</a:t>
            </a:r>
          </a:p>
          <a:p>
            <a:pPr lvl="1"/>
            <a:r>
              <a:rPr lang="zh-CN" altLang="en-US" dirty="0"/>
              <a:t>在一个节点做图卷积时，对各邻接点乘以不同权值</a:t>
            </a:r>
            <a:endParaRPr lang="en-US" altLang="zh-CN" dirty="0"/>
          </a:p>
          <a:p>
            <a:pPr lvl="1"/>
            <a:r>
              <a:rPr lang="zh-CN" altLang="en-US" dirty="0"/>
              <a:t>权值由一个函数计算，输入为该点和邻接点</a:t>
            </a:r>
            <a:r>
              <a:rPr lang="en-US" altLang="zh-CN" dirty="0"/>
              <a:t>embedding</a:t>
            </a:r>
            <a:r>
              <a:rPr lang="zh-CN" altLang="en-US" dirty="0"/>
              <a:t>后的</a:t>
            </a:r>
            <a:r>
              <a:rPr lang="en-US" altLang="zh-CN" dirty="0"/>
              <a:t>feature</a:t>
            </a:r>
            <a:r>
              <a:rPr lang="zh-CN" altLang="en-US" dirty="0"/>
              <a:t>向量</a:t>
            </a:r>
            <a:endParaRPr lang="en-US" altLang="zh-CN" dirty="0"/>
          </a:p>
          <a:p>
            <a:pPr lvl="1"/>
            <a:r>
              <a:rPr lang="zh-CN" altLang="en-US" dirty="0"/>
              <a:t>论文采用单层神经网络；设置了多个</a:t>
            </a:r>
            <a:r>
              <a:rPr lang="en-US" altLang="zh-CN" dirty="0"/>
              <a:t>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ED7420-887C-499B-992F-0DFC4215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19" y="3919148"/>
            <a:ext cx="5817074" cy="27820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2DF149-EB57-468F-ACE7-C5E54C2E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31" y="5310188"/>
            <a:ext cx="3105150" cy="866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CE406-2AED-486C-B418-1A399262A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31" y="4112439"/>
            <a:ext cx="4962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8A6A5-22CE-4016-9AD7-D1CF0DBB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常用评测指标调研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346D4-750E-4F04-95FE-063D7157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r>
              <a:rPr lang="en-US" altLang="zh-CN" dirty="0"/>
              <a:t>Link Prediction</a:t>
            </a:r>
          </a:p>
          <a:p>
            <a:r>
              <a:rPr lang="en-US" altLang="zh-CN" dirty="0"/>
              <a:t>Network Reconstruction</a:t>
            </a:r>
          </a:p>
          <a:p>
            <a:r>
              <a:rPr lang="en-US" altLang="zh-CN" dirty="0"/>
              <a:t>Node Clustering</a:t>
            </a:r>
          </a:p>
          <a:p>
            <a:r>
              <a:rPr lang="en-US" altLang="zh-CN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9317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51263-5D5D-45A2-A56E-89420E34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常用评测指标调研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80C4F-9C13-42ED-9967-72734FDD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Classification</a:t>
            </a:r>
          </a:p>
          <a:p>
            <a:pPr lvl="1"/>
            <a:r>
              <a:rPr lang="zh-CN" altLang="en-US" dirty="0"/>
              <a:t>二分类 </a:t>
            </a:r>
            <a:r>
              <a:rPr lang="en-US" altLang="zh-CN" dirty="0"/>
              <a:t>/ </a:t>
            </a:r>
            <a:r>
              <a:rPr lang="zh-CN" altLang="en-US" dirty="0"/>
              <a:t>多分类 </a:t>
            </a:r>
            <a:r>
              <a:rPr lang="en-US" altLang="zh-CN" dirty="0"/>
              <a:t>/ </a:t>
            </a:r>
            <a:r>
              <a:rPr lang="zh-CN" altLang="en-US" dirty="0"/>
              <a:t>多标签分类</a:t>
            </a:r>
            <a:endParaRPr lang="en-US" altLang="zh-CN" dirty="0"/>
          </a:p>
          <a:p>
            <a:pPr lvl="1"/>
            <a:r>
              <a:rPr lang="en-US" altLang="zh-CN" dirty="0"/>
              <a:t>Micro-F1, Macro-F1</a:t>
            </a:r>
          </a:p>
          <a:p>
            <a:r>
              <a:rPr lang="zh-CN" altLang="en-US" dirty="0"/>
              <a:t>相关概念</a:t>
            </a:r>
            <a:endParaRPr lang="en-US" altLang="zh-CN" dirty="0"/>
          </a:p>
          <a:p>
            <a:pPr lvl="1"/>
            <a:r>
              <a:rPr lang="zh-CN" altLang="en-US" dirty="0"/>
              <a:t>召回率 </a:t>
            </a:r>
            <a:r>
              <a:rPr lang="en-US" altLang="zh-CN" dirty="0"/>
              <a:t>recall rate (R)</a:t>
            </a:r>
            <a:r>
              <a:rPr lang="zh-CN" altLang="en-US" dirty="0"/>
              <a:t> </a:t>
            </a:r>
            <a:r>
              <a:rPr lang="en-US" altLang="zh-CN" dirty="0"/>
              <a:t>= TP / (TP + FN)</a:t>
            </a:r>
            <a:endParaRPr lang="zh-CN" altLang="en-US" dirty="0"/>
          </a:p>
          <a:p>
            <a:pPr lvl="1"/>
            <a:r>
              <a:rPr lang="zh-CN" altLang="en-US" dirty="0"/>
              <a:t>准确率 </a:t>
            </a:r>
            <a:r>
              <a:rPr lang="en-US" altLang="zh-CN" dirty="0"/>
              <a:t>precision (P)</a:t>
            </a:r>
            <a:r>
              <a:rPr lang="zh-CN" altLang="en-US" dirty="0"/>
              <a:t> </a:t>
            </a:r>
            <a:r>
              <a:rPr lang="en-US" altLang="zh-CN" dirty="0"/>
              <a:t>= TP / (TP + FP)</a:t>
            </a:r>
            <a:endParaRPr lang="zh-CN" altLang="en-US" dirty="0"/>
          </a:p>
          <a:p>
            <a:pPr lvl="1"/>
            <a:r>
              <a:rPr lang="en-US" altLang="zh-CN" dirty="0"/>
              <a:t>F1 = 2 * P * R / (P + R) </a:t>
            </a:r>
            <a:r>
              <a:rPr lang="zh-CN" altLang="en-US" dirty="0"/>
              <a:t>调和平均</a:t>
            </a:r>
            <a:endParaRPr lang="en-US" altLang="zh-CN" dirty="0"/>
          </a:p>
          <a:p>
            <a:pPr lvl="1"/>
            <a:r>
              <a:rPr lang="pt-BR" altLang="zh-CN" dirty="0"/>
              <a:t>F</a:t>
            </a:r>
            <a:r>
              <a:rPr lang="pt-BR" altLang="zh-CN" baseline="-25000" dirty="0"/>
              <a:t>a</a:t>
            </a:r>
            <a:r>
              <a:rPr lang="pt-BR" altLang="zh-CN" dirty="0"/>
              <a:t> = (a</a:t>
            </a:r>
            <a:r>
              <a:rPr lang="pt-BR" altLang="zh-CN" baseline="30000" dirty="0"/>
              <a:t>2</a:t>
            </a:r>
            <a:r>
              <a:rPr lang="pt-BR" altLang="zh-CN" dirty="0"/>
              <a:t> + 1)PR / (a</a:t>
            </a:r>
            <a:r>
              <a:rPr lang="pt-BR" altLang="zh-CN" baseline="30000" dirty="0"/>
              <a:t>2</a:t>
            </a:r>
            <a:r>
              <a:rPr lang="pt-BR" altLang="zh-CN" dirty="0"/>
              <a:t>P + R) </a:t>
            </a:r>
            <a:r>
              <a:rPr lang="zh-CN" altLang="en-US" dirty="0"/>
              <a:t>带权调和平均</a:t>
            </a:r>
            <a:endParaRPr lang="en-US" altLang="zh-CN" dirty="0"/>
          </a:p>
          <a:p>
            <a:pPr lvl="1"/>
            <a:r>
              <a:rPr lang="pt-BR" altLang="zh-CN" dirty="0"/>
              <a:t>Micro</a:t>
            </a:r>
            <a:r>
              <a:rPr lang="en-US" altLang="zh-CN" dirty="0"/>
              <a:t>-F1</a:t>
            </a:r>
            <a:r>
              <a:rPr lang="zh-CN" altLang="en-US" dirty="0"/>
              <a:t> 先算全体的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，再算</a:t>
            </a:r>
            <a:r>
              <a:rPr lang="pt-BR" altLang="zh-CN" dirty="0"/>
              <a:t>F1</a:t>
            </a:r>
            <a:endParaRPr lang="en-US" altLang="zh-CN" dirty="0"/>
          </a:p>
          <a:p>
            <a:pPr lvl="1"/>
            <a:r>
              <a:rPr lang="pt-BR" altLang="zh-CN" dirty="0"/>
              <a:t>Macro-F</a:t>
            </a:r>
            <a:r>
              <a:rPr lang="en-US" altLang="zh-CN" dirty="0"/>
              <a:t>1</a:t>
            </a:r>
            <a:r>
              <a:rPr lang="zh-CN" altLang="en-US" dirty="0"/>
              <a:t> 先算每个</a:t>
            </a:r>
            <a:r>
              <a:rPr lang="pt-BR" altLang="zh-CN" dirty="0"/>
              <a:t>label</a:t>
            </a:r>
            <a:r>
              <a:rPr lang="zh-CN" altLang="en-US" dirty="0"/>
              <a:t>的</a:t>
            </a:r>
            <a:r>
              <a:rPr lang="pt-BR" altLang="zh-CN" dirty="0"/>
              <a:t>F1</a:t>
            </a:r>
            <a:r>
              <a:rPr lang="zh-CN" altLang="pt-BR" dirty="0"/>
              <a:t>，</a:t>
            </a:r>
            <a:r>
              <a:rPr lang="zh-CN" altLang="en-US" dirty="0"/>
              <a:t>再求平均，一般各</a:t>
            </a:r>
            <a:r>
              <a:rPr lang="pt-BR" altLang="zh-CN" dirty="0"/>
              <a:t>label</a:t>
            </a:r>
            <a:r>
              <a:rPr lang="zh-CN" altLang="en-US" dirty="0"/>
              <a:t>权重相同</a:t>
            </a:r>
            <a:endParaRPr lang="pt-BR" altLang="zh-CN" dirty="0"/>
          </a:p>
          <a:p>
            <a:pPr lvl="1"/>
            <a:endParaRPr lang="zh-CN" altLang="en-US" dirty="0"/>
          </a:p>
        </p:txBody>
      </p:sp>
      <p:pic>
        <p:nvPicPr>
          <p:cNvPr id="5" name="Picture 2" descr="3">
            <a:extLst>
              <a:ext uri="{FF2B5EF4-FFF2-40B4-BE49-F238E27FC236}">
                <a16:creationId xmlns:a16="http://schemas.microsoft.com/office/drawing/2014/main" id="{2C08787D-0E22-4FFE-BD63-DED32F6E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06" y="1373188"/>
            <a:ext cx="4857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0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02C0A-8D5F-4D12-8D39-99EF3DFA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常用评测指标调研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1FFC7-8978-48E5-8E10-90C23D4B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</a:p>
          <a:p>
            <a:pPr lvl="1"/>
            <a:r>
              <a:rPr lang="zh-CN" altLang="en-US" dirty="0"/>
              <a:t>去掉一部分边，进行预测</a:t>
            </a:r>
            <a:endParaRPr lang="en-US" altLang="zh-CN" dirty="0"/>
          </a:p>
          <a:p>
            <a:pPr lvl="1"/>
            <a:r>
              <a:rPr lang="en-US" altLang="zh-CN" dirty="0"/>
              <a:t>AUC,</a:t>
            </a:r>
            <a:r>
              <a:rPr lang="zh-CN" altLang="en-US" dirty="0"/>
              <a:t> </a:t>
            </a:r>
            <a:r>
              <a:rPr lang="en-US" altLang="zh-CN" dirty="0" err="1"/>
              <a:t>Precision@k</a:t>
            </a:r>
            <a:endParaRPr lang="en-US" altLang="zh-CN" dirty="0"/>
          </a:p>
          <a:p>
            <a:r>
              <a:rPr lang="zh-CN" altLang="en-US" dirty="0"/>
              <a:t>相关概念</a:t>
            </a:r>
            <a:endParaRPr lang="en-US" altLang="zh-CN" dirty="0"/>
          </a:p>
          <a:p>
            <a:pPr lvl="1"/>
            <a:r>
              <a:rPr lang="en-US" altLang="zh-CN" dirty="0"/>
              <a:t>TPR = TP / (TP + FN) </a:t>
            </a:r>
            <a:r>
              <a:rPr lang="zh-CN" altLang="en-US" dirty="0"/>
              <a:t>实际正例分对概率</a:t>
            </a:r>
          </a:p>
          <a:p>
            <a:pPr lvl="1"/>
            <a:r>
              <a:rPr lang="en-US" altLang="zh-CN" dirty="0"/>
              <a:t>FPR = FP / (FP + TN) </a:t>
            </a:r>
            <a:r>
              <a:rPr lang="zh-CN" altLang="en-US" dirty="0"/>
              <a:t>实际负例分错概率</a:t>
            </a:r>
          </a:p>
          <a:p>
            <a:pPr lvl="1"/>
            <a:r>
              <a:rPr lang="en-US" altLang="zh-CN" dirty="0"/>
              <a:t>ROC</a:t>
            </a:r>
            <a:r>
              <a:rPr lang="zh-CN" altLang="en-US" dirty="0"/>
              <a:t>曲线：横坐标</a:t>
            </a:r>
            <a:r>
              <a:rPr lang="en-US" altLang="zh-CN" dirty="0"/>
              <a:t>FPR</a:t>
            </a:r>
            <a:r>
              <a:rPr lang="zh-CN" altLang="en-US" dirty="0"/>
              <a:t>，纵坐标</a:t>
            </a:r>
            <a:r>
              <a:rPr lang="en-US" altLang="zh-CN" dirty="0"/>
              <a:t>TPR</a:t>
            </a:r>
            <a:r>
              <a:rPr lang="zh-CN" altLang="en-US" dirty="0"/>
              <a:t>，不同阈值预测正负例</a:t>
            </a:r>
          </a:p>
          <a:p>
            <a:pPr lvl="1"/>
            <a:r>
              <a:rPr lang="en-US" altLang="zh-CN" dirty="0"/>
              <a:t>AUC</a:t>
            </a:r>
            <a:r>
              <a:rPr lang="zh-CN" altLang="en-US" dirty="0"/>
              <a:t>：</a:t>
            </a:r>
            <a:r>
              <a:rPr lang="en-US" altLang="zh-CN" dirty="0"/>
              <a:t>ROC</a:t>
            </a:r>
            <a:r>
              <a:rPr lang="zh-CN" altLang="en-US" dirty="0"/>
              <a:t>下方部分的面积大小，数值越大表明预测越精确</a:t>
            </a:r>
            <a:endParaRPr lang="en-US" altLang="zh-CN" dirty="0"/>
          </a:p>
          <a:p>
            <a:pPr lvl="1"/>
            <a:r>
              <a:rPr lang="en-US" altLang="zh-CN" dirty="0" err="1"/>
              <a:t>Precision@K</a:t>
            </a:r>
            <a:r>
              <a:rPr lang="zh-CN" altLang="en-US" dirty="0"/>
              <a:t>：到第</a:t>
            </a:r>
            <a:r>
              <a:rPr lang="en-US" altLang="zh-CN" dirty="0"/>
              <a:t>K</a:t>
            </a:r>
            <a:r>
              <a:rPr lang="zh-CN" altLang="en-US" dirty="0"/>
              <a:t>个正确召回为止的相关度</a:t>
            </a:r>
            <a:endParaRPr lang="en-US" altLang="zh-CN" dirty="0"/>
          </a:p>
          <a:p>
            <a:pPr lvl="2"/>
            <a:r>
              <a:rPr lang="zh-CN" altLang="en-US" dirty="0"/>
              <a:t>图中</a:t>
            </a:r>
            <a:r>
              <a:rPr lang="en-US" altLang="zh-CN" dirty="0"/>
              <a:t>Precision@3 = 3 / 5</a:t>
            </a:r>
            <a:endParaRPr lang="zh-CN" altLang="en-US" dirty="0"/>
          </a:p>
        </p:txBody>
      </p:sp>
      <p:pic>
        <p:nvPicPr>
          <p:cNvPr id="4" name="Picture 2" descr="3">
            <a:extLst>
              <a:ext uri="{FF2B5EF4-FFF2-40B4-BE49-F238E27FC236}">
                <a16:creationId xmlns:a16="http://schemas.microsoft.com/office/drawing/2014/main" id="{D45EB3DC-8564-4C2B-9125-7286EDBA1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06" y="1373188"/>
            <a:ext cx="4857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4">
            <a:extLst>
              <a:ext uri="{FF2B5EF4-FFF2-40B4-BE49-F238E27FC236}">
                <a16:creationId xmlns:a16="http://schemas.microsoft.com/office/drawing/2014/main" id="{E80AFF4B-A650-4355-A7BC-263D87B8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57" y="5724525"/>
            <a:ext cx="44767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0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C266E-5981-46FA-A560-2AF018AE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常用评测指标调研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17325-B75B-4895-973C-89676707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Reconstruction</a:t>
            </a:r>
          </a:p>
          <a:p>
            <a:pPr lvl="1"/>
            <a:r>
              <a:rPr lang="zh-CN" altLang="en-US" dirty="0"/>
              <a:t>认为好的</a:t>
            </a:r>
            <a:r>
              <a:rPr lang="en-US" altLang="zh-CN" dirty="0"/>
              <a:t>embedding</a:t>
            </a:r>
            <a:r>
              <a:rPr lang="zh-CN" altLang="en-US" dirty="0"/>
              <a:t>应该保留网络结构信息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embedding</a:t>
            </a:r>
            <a:r>
              <a:rPr lang="zh-CN" altLang="en-US" dirty="0"/>
              <a:t>结果预测边，进而重构原图</a:t>
            </a:r>
            <a:endParaRPr lang="en-US" altLang="zh-CN" dirty="0"/>
          </a:p>
          <a:p>
            <a:pPr lvl="1"/>
            <a:r>
              <a:rPr lang="en-US" altLang="zh-CN" dirty="0" err="1"/>
              <a:t>Precision@K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</a:p>
          <a:p>
            <a:r>
              <a:rPr lang="zh-CN" altLang="en-US" dirty="0"/>
              <a:t>相关概念</a:t>
            </a:r>
            <a:endParaRPr lang="en-US" altLang="zh-CN" dirty="0"/>
          </a:p>
          <a:p>
            <a:pPr lvl="1"/>
            <a:r>
              <a:rPr lang="en-US" altLang="zh-CN" dirty="0"/>
              <a:t>AP@K</a:t>
            </a:r>
            <a:r>
              <a:rPr lang="zh-CN" altLang="en-US" dirty="0"/>
              <a:t>：平均正确率，前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Precision</a:t>
            </a:r>
            <a:r>
              <a:rPr lang="zh-CN" altLang="en-US" dirty="0"/>
              <a:t>的平均值</a:t>
            </a: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：多次查询下</a:t>
            </a:r>
            <a:r>
              <a:rPr lang="en-US" altLang="zh-CN" dirty="0"/>
              <a:t>AP@K</a:t>
            </a:r>
            <a:r>
              <a:rPr lang="zh-CN" altLang="en-US" dirty="0"/>
              <a:t>的平均值</a:t>
            </a:r>
          </a:p>
        </p:txBody>
      </p:sp>
    </p:spTree>
    <p:extLst>
      <p:ext uri="{BB962C8B-B14F-4D97-AF65-F5344CB8AC3E}">
        <p14:creationId xmlns:p14="http://schemas.microsoft.com/office/powerpoint/2010/main" val="273682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6664-E263-4889-89FC-5E3FEACE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常用评测指标调研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6D9D0-06CB-4BE7-AAC8-777B0289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Clustering</a:t>
            </a:r>
          </a:p>
          <a:p>
            <a:pPr lvl="1"/>
            <a:r>
              <a:rPr lang="en-US" altLang="zh-CN" dirty="0"/>
              <a:t>Community structure;</a:t>
            </a:r>
            <a:r>
              <a:rPr lang="zh-CN" altLang="en-US" dirty="0"/>
              <a:t> </a:t>
            </a:r>
            <a:r>
              <a:rPr lang="en-US" altLang="zh-CN" dirty="0"/>
              <a:t>K-means</a:t>
            </a:r>
          </a:p>
          <a:p>
            <a:pPr lvl="1"/>
            <a:r>
              <a:rPr lang="en-US" altLang="zh-CN" dirty="0"/>
              <a:t>Accuracy, NMI</a:t>
            </a:r>
          </a:p>
          <a:p>
            <a:r>
              <a:rPr lang="zh-CN" altLang="en-US" dirty="0"/>
              <a:t>相关概念（聚类评测）</a:t>
            </a:r>
            <a:endParaRPr lang="en-US" altLang="zh-CN" dirty="0"/>
          </a:p>
          <a:p>
            <a:pPr lvl="1"/>
            <a:r>
              <a:rPr lang="zh-CN" altLang="en-US" dirty="0"/>
              <a:t>记 </a:t>
            </a:r>
            <a:r>
              <a:rPr lang="en-US" altLang="zh-CN" dirty="0"/>
              <a:t>Ω = {ω</a:t>
            </a:r>
            <a:r>
              <a:rPr lang="en-US" altLang="zh-CN" baseline="-25000" dirty="0"/>
              <a:t>1</a:t>
            </a:r>
            <a:r>
              <a:rPr lang="en-US" altLang="zh-CN" dirty="0"/>
              <a:t>, ω</a:t>
            </a:r>
            <a:r>
              <a:rPr lang="en-US" altLang="zh-CN" baseline="-25000" dirty="0"/>
              <a:t>2</a:t>
            </a:r>
            <a:r>
              <a:rPr lang="en-US" altLang="zh-CN" dirty="0"/>
              <a:t>, …} </a:t>
            </a:r>
            <a:r>
              <a:rPr lang="zh-CN" altLang="en-US" dirty="0"/>
              <a:t>为聚类结果，</a:t>
            </a:r>
            <a:r>
              <a:rPr lang="en-US" altLang="zh-CN" dirty="0"/>
              <a:t>C = {c</a:t>
            </a:r>
            <a:r>
              <a:rPr lang="en-US" altLang="zh-CN" baseline="-25000" dirty="0"/>
              <a:t>1</a:t>
            </a:r>
            <a:r>
              <a:rPr lang="en-US" altLang="zh-CN" dirty="0"/>
              <a:t>, c</a:t>
            </a:r>
            <a:r>
              <a:rPr lang="en-US" altLang="zh-CN" baseline="-25000" dirty="0"/>
              <a:t>2</a:t>
            </a:r>
            <a:r>
              <a:rPr lang="en-US" altLang="zh-CN" dirty="0"/>
              <a:t>, …} </a:t>
            </a:r>
            <a:r>
              <a:rPr lang="zh-CN" altLang="en-US" dirty="0"/>
              <a:t>为实际的</a:t>
            </a:r>
            <a:r>
              <a:rPr lang="en-US" altLang="zh-CN" dirty="0"/>
              <a:t>class</a:t>
            </a:r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en-US" altLang="zh-CN" dirty="0"/>
              <a:t>Purity = ( </a:t>
            </a:r>
            <a:r>
              <a:rPr lang="en-US" altLang="zh-CN" dirty="0" err="1"/>
              <a:t>Sum</a:t>
            </a:r>
            <a:r>
              <a:rPr lang="en-US" altLang="zh-CN" baseline="-25000" dirty="0" err="1"/>
              <a:t>k</a:t>
            </a:r>
            <a:r>
              <a:rPr lang="en-US" altLang="zh-CN" dirty="0"/>
              <a:t> ( </a:t>
            </a:r>
            <a:r>
              <a:rPr lang="en-US" altLang="zh-CN" dirty="0" err="1"/>
              <a:t>Max</a:t>
            </a:r>
            <a:r>
              <a:rPr lang="en-US" altLang="zh-CN" baseline="-25000" dirty="0" err="1"/>
              <a:t>j</a:t>
            </a:r>
            <a:r>
              <a:rPr lang="en-US" altLang="zh-CN" dirty="0"/>
              <a:t> |</a:t>
            </a:r>
            <a:r>
              <a:rPr lang="en-US" altLang="zh-CN" dirty="0" err="1"/>
              <a:t>ω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∩</a:t>
            </a:r>
            <a:r>
              <a:rPr lang="en-US" altLang="zh-CN" dirty="0"/>
              <a:t> 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j</a:t>
            </a:r>
            <a:r>
              <a:rPr lang="en-US" altLang="zh-CN" dirty="0"/>
              <a:t>| ) ) / N</a:t>
            </a:r>
          </a:p>
          <a:p>
            <a:pPr lvl="1"/>
            <a:r>
              <a:rPr lang="en-US" altLang="zh-CN" dirty="0"/>
              <a:t>Rand index (RI) = (TP + TN) / (TP + FP + FN + TN)</a:t>
            </a:r>
          </a:p>
          <a:p>
            <a:pPr lvl="2"/>
            <a:r>
              <a:rPr lang="zh-CN" altLang="en-US" dirty="0"/>
              <a:t>排列组合原理，两两配对。例如：</a:t>
            </a:r>
            <a:r>
              <a:rPr lang="en-US" altLang="zh-CN" dirty="0"/>
              <a:t>TN</a:t>
            </a:r>
            <a:r>
              <a:rPr lang="zh-CN" altLang="en-US" dirty="0"/>
              <a:t>指不应该被聚在一类的两个节点被正确分开</a:t>
            </a:r>
            <a:endParaRPr lang="en-US" altLang="zh-CN" dirty="0"/>
          </a:p>
          <a:p>
            <a:pPr lvl="2"/>
            <a:r>
              <a:rPr lang="zh-CN" altLang="en-US" dirty="0"/>
              <a:t>类似地，可定义</a:t>
            </a:r>
            <a:r>
              <a:rPr lang="en-US" altLang="zh-CN" dirty="0"/>
              <a:t>F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en-US" altLang="zh-CN" dirty="0"/>
              <a:t>Normalized mutual information (NMI)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67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F52A-597F-4F26-B73B-387DF767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常用评测指标调研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901AF-6F3F-4019-BF7D-51C02C73D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Normalized mutual information (NMI)</a:t>
            </a:r>
          </a:p>
          <a:p>
            <a:pPr lvl="1"/>
            <a:r>
              <a:rPr lang="en-US" altLang="zh-CN" dirty="0"/>
              <a:t>I:</a:t>
            </a:r>
            <a:r>
              <a:rPr lang="zh-CN" altLang="en-US" dirty="0"/>
              <a:t> </a:t>
            </a:r>
            <a:r>
              <a:rPr lang="en-US" altLang="zh-CN" dirty="0"/>
              <a:t>mutual information (MI)</a:t>
            </a:r>
          </a:p>
          <a:p>
            <a:pPr lvl="1"/>
            <a:r>
              <a:rPr lang="en-US" altLang="zh-CN" dirty="0"/>
              <a:t>H: entropy</a:t>
            </a:r>
          </a:p>
          <a:p>
            <a:pPr lvl="1"/>
            <a:r>
              <a:rPr lang="en-US" altLang="zh-CN" dirty="0">
                <a:hlinkClick r:id="rId2"/>
              </a:rPr>
              <a:t>https://nlp.stanford.edu/IR-book/html/htmledition/evaluation-of-clustering-1.html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 descr="\begin{displaymath}&#10;\mbox{NMI}(\Omega , \mathbb{C})&#10;=&#10;\frac{&#10;I(\Omega ; \mathbb{C})&#10;}&#10;{&#10;[H(\Omega)+ H(\mathbb{C} )]/2&#10;}&#10;\end{displaymath}">
            <a:extLst>
              <a:ext uri="{FF2B5EF4-FFF2-40B4-BE49-F238E27FC236}">
                <a16:creationId xmlns:a16="http://schemas.microsoft.com/office/drawing/2014/main" id="{60BBAF5F-72C6-4A2C-AA08-576B1755C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658" y="1690688"/>
            <a:ext cx="4001605" cy="7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E181B4-522C-4CD7-A482-5E9D33A61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74" y="4094321"/>
            <a:ext cx="5530396" cy="19913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BF3F9B-A81A-4141-A8B5-5CF9B4E7A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976" y="4256203"/>
            <a:ext cx="4906824" cy="17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2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\">
            <a:extLst>
              <a:ext uri="{FF2B5EF4-FFF2-40B4-BE49-F238E27FC236}">
                <a16:creationId xmlns:a16="http://schemas.microsoft.com/office/drawing/2014/main" id="{5728DC0B-0CA8-425C-8022-0AA2E22E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321" y="5462867"/>
            <a:ext cx="59340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\">
            <a:extLst>
              <a:ext uri="{FF2B5EF4-FFF2-40B4-BE49-F238E27FC236}">
                <a16:creationId xmlns:a16="http://schemas.microsoft.com/office/drawing/2014/main" id="{D343FC1F-8809-4503-9575-72E15539F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321" y="4766881"/>
            <a:ext cx="40767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19311E-BAA6-488D-BB28-4BF9CB99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常用评测指标调研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3333E-DB15-4A2B-BB23-F18FD6C1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Visualization</a:t>
            </a:r>
          </a:p>
          <a:p>
            <a:pPr lvl="1"/>
            <a:r>
              <a:rPr lang="en-US" altLang="zh-CN" dirty="0"/>
              <a:t>t-SNE</a:t>
            </a:r>
          </a:p>
          <a:p>
            <a:pPr lvl="1"/>
            <a:r>
              <a:rPr lang="zh-CN" altLang="en-US" dirty="0"/>
              <a:t>同类节点应该靠近，不同类节点应该远离</a:t>
            </a:r>
            <a:endParaRPr lang="en-US" altLang="zh-CN" dirty="0"/>
          </a:p>
          <a:p>
            <a:r>
              <a:rPr lang="zh-CN" altLang="en-US" dirty="0"/>
              <a:t>相关概念（</a:t>
            </a:r>
            <a:r>
              <a:rPr lang="en-US" altLang="zh-CN" dirty="0"/>
              <a:t>t-SNE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最小化</a:t>
            </a:r>
            <a:r>
              <a:rPr lang="en-US" altLang="zh-CN" dirty="0"/>
              <a:t>embedding</a:t>
            </a:r>
            <a:r>
              <a:rPr lang="zh-CN" altLang="en-US" dirty="0"/>
              <a:t>空间和二维空间上节点关系的差异，相关公式如下</a:t>
            </a:r>
            <a:endParaRPr lang="en-US" altLang="zh-CN" dirty="0"/>
          </a:p>
        </p:txBody>
      </p:sp>
      <p:pic>
        <p:nvPicPr>
          <p:cNvPr id="6146" name="Picture 2" descr="\">
            <a:extLst>
              <a:ext uri="{FF2B5EF4-FFF2-40B4-BE49-F238E27FC236}">
                <a16:creationId xmlns:a16="http://schemas.microsoft.com/office/drawing/2014/main" id="{20DFA3B9-0D0E-4D22-91E3-CC1CDD62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99" y="4293232"/>
            <a:ext cx="4510138" cy="94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">
            <a:extLst>
              <a:ext uri="{FF2B5EF4-FFF2-40B4-BE49-F238E27FC236}">
                <a16:creationId xmlns:a16="http://schemas.microsoft.com/office/drawing/2014/main" id="{EAAFC6B6-0829-450C-B83B-1476E89F5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5" y="5366811"/>
            <a:ext cx="3959096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\">
            <a:extLst>
              <a:ext uri="{FF2B5EF4-FFF2-40B4-BE49-F238E27FC236}">
                <a16:creationId xmlns:a16="http://schemas.microsoft.com/office/drawing/2014/main" id="{3436BD41-EA68-4E56-BE1A-38E375E3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06" y="3978196"/>
            <a:ext cx="5285491" cy="101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521F27-7C0F-41E7-BDB9-CCBECEE0FE7F}"/>
              </a:ext>
            </a:extLst>
          </p:cNvPr>
          <p:cNvSpPr txBox="1"/>
          <p:nvPr/>
        </p:nvSpPr>
        <p:spPr>
          <a:xfrm>
            <a:off x="8618800" y="2906579"/>
            <a:ext cx="218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Visualization of SBM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215DAB-6B12-4F33-A6CE-7399EB133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675" y="315779"/>
            <a:ext cx="3286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CB086-19CD-43F2-978B-73C42D1A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常用数据集调研 </a:t>
            </a:r>
            <a:r>
              <a:rPr lang="en-US" altLang="zh-CN" dirty="0"/>
              <a:t>– </a:t>
            </a:r>
            <a:r>
              <a:rPr lang="zh-CN" altLang="en-US" dirty="0"/>
              <a:t>资料来源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62B54-0A95-4E9F-97E9-70A13D58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SNAP: Stanford Large Network Dataset Collection</a:t>
            </a:r>
          </a:p>
          <a:p>
            <a:pPr lvl="1"/>
            <a:r>
              <a:rPr lang="zh-CN" altLang="en-US" dirty="0"/>
              <a:t>很多论文使用的数据集都来自于此</a:t>
            </a:r>
            <a:endParaRPr lang="en-US" altLang="zh-CN" dirty="0"/>
          </a:p>
          <a:p>
            <a:pPr lvl="1"/>
            <a:r>
              <a:rPr lang="zh-CN" altLang="en-US" dirty="0"/>
              <a:t>约</a:t>
            </a:r>
            <a:r>
              <a:rPr lang="en-US" altLang="zh-CN" dirty="0"/>
              <a:t>17</a:t>
            </a:r>
            <a:r>
              <a:rPr lang="zh-CN" altLang="en-US" dirty="0"/>
              <a:t>个类别，</a:t>
            </a:r>
            <a:r>
              <a:rPr lang="en-US" altLang="zh-CN" dirty="0"/>
              <a:t>98</a:t>
            </a:r>
            <a:r>
              <a:rPr lang="zh-CN" altLang="en-US" dirty="0"/>
              <a:t>个数据集</a:t>
            </a:r>
            <a:endParaRPr lang="en-US" altLang="zh-CN" dirty="0"/>
          </a:p>
          <a:p>
            <a:pPr lvl="1"/>
            <a:r>
              <a:rPr lang="zh-CN" altLang="en-US" dirty="0"/>
              <a:t>另有生物医学相关的</a:t>
            </a:r>
            <a:r>
              <a:rPr lang="en-US" altLang="zh-CN" dirty="0"/>
              <a:t>BIOSNAP</a:t>
            </a:r>
            <a:r>
              <a:rPr lang="zh-CN" altLang="en-US" dirty="0"/>
              <a:t>，约</a:t>
            </a:r>
            <a:r>
              <a:rPr lang="en-US" altLang="zh-CN" dirty="0"/>
              <a:t>24</a:t>
            </a:r>
            <a:r>
              <a:rPr lang="zh-CN" altLang="en-US" dirty="0"/>
              <a:t>个网络数据集</a:t>
            </a:r>
            <a:endParaRPr lang="en-US" altLang="zh-CN" dirty="0"/>
          </a:p>
          <a:p>
            <a:pPr lvl="1"/>
            <a:r>
              <a:rPr lang="zh-CN" altLang="en-US" dirty="0"/>
              <a:t>提供了基本信息列表和每个数据集的详细信息</a:t>
            </a:r>
            <a:endParaRPr lang="en-US" altLang="zh-CN" dirty="0"/>
          </a:p>
          <a:p>
            <a:pPr lvl="2"/>
            <a:r>
              <a:rPr lang="zh-CN" altLang="en-US" dirty="0"/>
              <a:t>列表内容包括：类型、节点数、边数、简要描述</a:t>
            </a:r>
            <a:endParaRPr lang="en-US" altLang="zh-CN" dirty="0"/>
          </a:p>
          <a:p>
            <a:pPr lvl="2"/>
            <a:r>
              <a:rPr lang="zh-CN" altLang="en-US" dirty="0"/>
              <a:t>其中，类型信息包括是否有方向、边权、时序、</a:t>
            </a:r>
            <a:r>
              <a:rPr lang="en-US" altLang="zh-CN" dirty="0"/>
              <a:t>Communities</a:t>
            </a:r>
            <a:r>
              <a:rPr lang="zh-CN" altLang="en-US" dirty="0"/>
              <a:t>信息等</a:t>
            </a:r>
            <a:endParaRPr lang="en-US" altLang="zh-CN" dirty="0"/>
          </a:p>
          <a:p>
            <a:pPr lvl="2"/>
            <a:r>
              <a:rPr lang="zh-CN" altLang="en-US" dirty="0"/>
              <a:t>详细信息一般包括：详细描述、平均度数、三角形数、直径等</a:t>
            </a:r>
            <a:endParaRPr lang="en-US" altLang="zh-CN" dirty="0"/>
          </a:p>
          <a:p>
            <a:pPr lvl="1"/>
            <a:r>
              <a:rPr lang="zh-CN" altLang="en-US" dirty="0"/>
              <a:t>只有一小部分是</a:t>
            </a:r>
            <a:r>
              <a:rPr lang="en-US" altLang="zh-CN" dirty="0"/>
              <a:t>graph embedding</a:t>
            </a:r>
            <a:r>
              <a:rPr lang="zh-CN" altLang="en-US" dirty="0"/>
              <a:t>常用的评测数据集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2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A4EDD-29C9-4E97-A66A-891CD216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11DF3-70E0-4BDD-96BA-D3455271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25F30-20F9-4A3D-9C49-A7FBF007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464"/>
            <a:ext cx="12192000" cy="63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4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16D18-176F-4D0F-ADF8-45C8BD4C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B41C2-35DE-4162-ADEB-BD113510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相关工作</a:t>
            </a:r>
            <a:endParaRPr lang="en-US" altLang="zh-CN" dirty="0"/>
          </a:p>
          <a:p>
            <a:r>
              <a:rPr lang="zh-CN" altLang="en-US" dirty="0"/>
              <a:t>模型调研</a:t>
            </a:r>
            <a:endParaRPr lang="en-US" altLang="zh-CN" dirty="0"/>
          </a:p>
          <a:p>
            <a:r>
              <a:rPr lang="zh-CN" altLang="en-US" dirty="0"/>
              <a:t>常用评测指标调研</a:t>
            </a:r>
            <a:endParaRPr lang="en-US" altLang="zh-CN" dirty="0"/>
          </a:p>
          <a:p>
            <a:r>
              <a:rPr lang="zh-CN" altLang="en-US" dirty="0"/>
              <a:t>常用数据集调研</a:t>
            </a:r>
            <a:endParaRPr lang="en-US" altLang="zh-CN" dirty="0"/>
          </a:p>
          <a:p>
            <a:r>
              <a:rPr lang="zh-CN" altLang="en-US" dirty="0"/>
              <a:t>未来工作</a:t>
            </a:r>
          </a:p>
        </p:txBody>
      </p:sp>
    </p:spTree>
    <p:extLst>
      <p:ext uri="{BB962C8B-B14F-4D97-AF65-F5344CB8AC3E}">
        <p14:creationId xmlns:p14="http://schemas.microsoft.com/office/powerpoint/2010/main" val="247863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FE188-D57E-4654-A25B-76F1424E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常用数据集调研 </a:t>
            </a:r>
            <a:r>
              <a:rPr lang="en-US" altLang="zh-CN" dirty="0"/>
              <a:t>– </a:t>
            </a:r>
            <a:r>
              <a:rPr lang="zh-CN" altLang="en-US" dirty="0"/>
              <a:t>资料来源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BFAAF-686B-4F0D-A6A7-AB86E41D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Representation Learning: A Survey (2018)</a:t>
            </a:r>
          </a:p>
          <a:p>
            <a:pPr lvl="1"/>
            <a:r>
              <a:rPr lang="zh-CN" altLang="en-US" dirty="0"/>
              <a:t>列举了</a:t>
            </a:r>
            <a:r>
              <a:rPr lang="en-US" altLang="zh-CN" dirty="0"/>
              <a:t>graph embedding</a:t>
            </a:r>
            <a:r>
              <a:rPr lang="zh-CN" altLang="en-US" dirty="0"/>
              <a:t>常用数据集的基本信息</a:t>
            </a:r>
            <a:endParaRPr lang="en-US" altLang="zh-CN" dirty="0"/>
          </a:p>
          <a:p>
            <a:pPr lvl="1"/>
            <a:r>
              <a:rPr lang="zh-CN" altLang="en-US" dirty="0"/>
              <a:t>简要描述了数据集内容</a:t>
            </a:r>
            <a:endParaRPr lang="en-US" altLang="zh-CN" dirty="0"/>
          </a:p>
          <a:p>
            <a:pPr lvl="1"/>
            <a:r>
              <a:rPr lang="zh-CN" altLang="en-US" dirty="0"/>
              <a:t>列举了一些经典模型的评测数据集类型、评测指标</a:t>
            </a:r>
            <a:endParaRPr lang="en-US" altLang="zh-CN" dirty="0"/>
          </a:p>
          <a:p>
            <a:pPr lvl="1"/>
            <a:r>
              <a:rPr lang="zh-CN" altLang="en-US" dirty="0"/>
              <a:t>对其中</a:t>
            </a:r>
            <a:r>
              <a:rPr lang="en-US" altLang="zh-CN" dirty="0"/>
              <a:t>7</a:t>
            </a:r>
            <a:r>
              <a:rPr lang="zh-CN" altLang="en-US" dirty="0"/>
              <a:t>种无监督算法，在</a:t>
            </a:r>
            <a:r>
              <a:rPr lang="en-US" altLang="zh-CN" dirty="0"/>
              <a:t>7</a:t>
            </a:r>
            <a:r>
              <a:rPr lang="zh-CN" altLang="en-US" dirty="0"/>
              <a:t>个数据集上进行了评测</a:t>
            </a:r>
            <a:endParaRPr lang="en-US" altLang="zh-CN" dirty="0"/>
          </a:p>
          <a:p>
            <a:pPr lvl="2"/>
            <a:r>
              <a:rPr lang="zh-CN" altLang="en-US" dirty="0"/>
              <a:t>模型：</a:t>
            </a:r>
            <a:r>
              <a:rPr lang="en-US" altLang="zh-CN" dirty="0" err="1"/>
              <a:t>DeepWalk</a:t>
            </a:r>
            <a:r>
              <a:rPr lang="en-US" altLang="zh-CN" dirty="0"/>
              <a:t>, LINE, node2vec, MNMF, TADW, HSCA, UPP-SNE</a:t>
            </a:r>
          </a:p>
          <a:p>
            <a:pPr lvl="2"/>
            <a:r>
              <a:rPr lang="zh-CN" altLang="en-US" dirty="0"/>
              <a:t>数据集：</a:t>
            </a:r>
            <a:r>
              <a:rPr lang="en-US" altLang="zh-CN" dirty="0"/>
              <a:t>Amherst, Hamilton, </a:t>
            </a:r>
            <a:r>
              <a:rPr lang="en-US" altLang="zh-CN" dirty="0" err="1"/>
              <a:t>Mich</a:t>
            </a:r>
            <a:r>
              <a:rPr lang="en-US" altLang="zh-CN" dirty="0"/>
              <a:t>, Rochester, </a:t>
            </a:r>
            <a:r>
              <a:rPr lang="en-US" altLang="zh-CN" dirty="0" err="1"/>
              <a:t>Citeseer</a:t>
            </a:r>
            <a:r>
              <a:rPr lang="en-US" altLang="zh-CN" dirty="0"/>
              <a:t>, Cora, Facebook</a:t>
            </a:r>
          </a:p>
          <a:p>
            <a:pPr lvl="2"/>
            <a:r>
              <a:rPr lang="zh-CN" altLang="en-US" dirty="0"/>
              <a:t>评测指标</a:t>
            </a:r>
            <a:endParaRPr lang="en-US" altLang="zh-CN" dirty="0"/>
          </a:p>
          <a:p>
            <a:pPr lvl="3"/>
            <a:r>
              <a:rPr lang="en-US" altLang="zh-CN" dirty="0"/>
              <a:t>Vertex classification: micro-F1, macro-F1</a:t>
            </a:r>
          </a:p>
          <a:p>
            <a:pPr lvl="3"/>
            <a:r>
              <a:rPr lang="en-US" altLang="zh-CN" dirty="0"/>
              <a:t>Vertex clustering: accuracy, NMI</a:t>
            </a:r>
          </a:p>
          <a:p>
            <a:pPr lvl="1"/>
            <a:r>
              <a:rPr lang="zh-CN" altLang="en-US" dirty="0"/>
              <a:t>另有模型分类、模型复杂度等信息</a:t>
            </a:r>
          </a:p>
        </p:txBody>
      </p:sp>
    </p:spTree>
    <p:extLst>
      <p:ext uri="{BB962C8B-B14F-4D97-AF65-F5344CB8AC3E}">
        <p14:creationId xmlns:p14="http://schemas.microsoft.com/office/powerpoint/2010/main" val="101051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0A84-4A62-4656-A282-A5799645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2C401-EFCC-4BA4-BD96-0CE88E68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61CC9-DA67-42F2-ADD1-095B3A9A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212"/>
            <a:ext cx="12192000" cy="6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0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C7D92-ED08-4996-AA52-A6D25CA2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67E8D-EC29-4DC0-9E72-FEE80495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BlogCatalog</a:t>
            </a:r>
            <a:r>
              <a:rPr lang="en-US" altLang="zh-CN" dirty="0"/>
              <a:t>: </a:t>
            </a:r>
            <a:r>
              <a:rPr lang="zh-CN" altLang="en-US" dirty="0"/>
              <a:t>社交博客目录网站，基于用户关系</a:t>
            </a:r>
            <a:endParaRPr lang="en-US" altLang="zh-CN" dirty="0"/>
          </a:p>
          <a:p>
            <a:r>
              <a:rPr lang="en-US" altLang="zh-CN" dirty="0"/>
              <a:t>Flickr: </a:t>
            </a:r>
            <a:r>
              <a:rPr lang="zh-CN" altLang="en-US" dirty="0"/>
              <a:t>雅虎旗下图片分享网站，基于图片关系</a:t>
            </a:r>
            <a:endParaRPr lang="en-US" altLang="zh-CN" dirty="0"/>
          </a:p>
          <a:p>
            <a:r>
              <a:rPr lang="en-US" altLang="zh-CN" dirty="0"/>
              <a:t>YouTube: </a:t>
            </a:r>
            <a:r>
              <a:rPr lang="zh-CN" altLang="en-US" dirty="0"/>
              <a:t>最新为</a:t>
            </a:r>
            <a:r>
              <a:rPr lang="en-US" altLang="zh-CN" dirty="0"/>
              <a:t>YouTube-8M</a:t>
            </a:r>
            <a:r>
              <a:rPr lang="zh-CN" altLang="en-US" dirty="0"/>
              <a:t>多标签视频分类，用于</a:t>
            </a:r>
            <a:r>
              <a:rPr lang="en-US" altLang="zh-CN" dirty="0"/>
              <a:t>graph embedding</a:t>
            </a:r>
            <a:r>
              <a:rPr lang="zh-CN" altLang="en-US" dirty="0"/>
              <a:t>的是用户关系网络</a:t>
            </a:r>
            <a:endParaRPr lang="en-US" altLang="zh-CN" dirty="0"/>
          </a:p>
          <a:p>
            <a:r>
              <a:rPr lang="en-US" altLang="zh-CN" dirty="0"/>
              <a:t>Facebook:</a:t>
            </a:r>
            <a:r>
              <a:rPr lang="zh-CN" altLang="en-US" dirty="0"/>
              <a:t> 包含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ego-network</a:t>
            </a:r>
          </a:p>
          <a:p>
            <a:r>
              <a:rPr lang="en-US" altLang="zh-CN" dirty="0"/>
              <a:t>Amherst, Hamilton, </a:t>
            </a:r>
            <a:r>
              <a:rPr lang="en-US" altLang="zh-CN" dirty="0" err="1"/>
              <a:t>Mich</a:t>
            </a:r>
            <a:r>
              <a:rPr lang="en-US" altLang="zh-CN" dirty="0"/>
              <a:t>, Rochester: Facebook</a:t>
            </a:r>
            <a:r>
              <a:rPr lang="zh-CN" altLang="en-US" dirty="0"/>
              <a:t>上来自相应大学的用户构成的网络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307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90D00-CC97-4136-84BD-CB3FEDE2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Citation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5E91A-9310-4D3B-9194-84542BD2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DBLP</a:t>
            </a:r>
          </a:p>
          <a:p>
            <a:pPr lvl="1"/>
            <a:r>
              <a:rPr lang="zh-CN" altLang="en-US" dirty="0"/>
              <a:t>分为作者间引用、论文间引用</a:t>
            </a:r>
            <a:endParaRPr lang="en-US" altLang="zh-CN" dirty="0"/>
          </a:p>
          <a:p>
            <a:pPr lvl="1"/>
            <a:r>
              <a:rPr lang="zh-CN" altLang="en-US" dirty="0"/>
              <a:t>前者有边权，表示被引的论文数</a:t>
            </a:r>
            <a:endParaRPr lang="en-US" altLang="zh-CN" dirty="0"/>
          </a:p>
          <a:p>
            <a:pPr lvl="1"/>
            <a:r>
              <a:rPr lang="zh-CN" altLang="en-US" dirty="0"/>
              <a:t>后者无边权，节点属性与论文内容有关，适合有效的节点表示</a:t>
            </a:r>
            <a:endParaRPr lang="en-US" altLang="zh-CN" dirty="0"/>
          </a:p>
          <a:p>
            <a:pPr lvl="2"/>
            <a:r>
              <a:rPr lang="en-US" altLang="zh-CN" dirty="0"/>
              <a:t>more topic-centric, informative and can better complement network structure to learn effective vertex representations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2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D40E6-C2BA-45A4-9749-9EED301C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2C7C4-29F8-48F1-948B-29EABD36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65C33D-6F23-4BD3-94F7-1EDD1345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16" y="0"/>
            <a:ext cx="7504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C09D8-63B3-4F42-A54A-D28D5445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常用数据集调研 </a:t>
            </a:r>
            <a:r>
              <a:rPr lang="en-US" altLang="zh-CN" dirty="0"/>
              <a:t>– </a:t>
            </a:r>
            <a:r>
              <a:rPr lang="zh-CN" altLang="en-US" dirty="0"/>
              <a:t>资料来源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AE626-B9C0-4044-9494-98050C55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http://socialcomputing.asu.edu/pages/datasets</a:t>
            </a:r>
            <a:endParaRPr lang="en-US" altLang="zh-CN" dirty="0"/>
          </a:p>
          <a:p>
            <a:pPr lvl="1"/>
            <a:r>
              <a:rPr lang="zh-CN" altLang="en-US" dirty="0"/>
              <a:t>提供了</a:t>
            </a:r>
            <a:r>
              <a:rPr lang="en-US" altLang="zh-CN" dirty="0"/>
              <a:t>18</a:t>
            </a:r>
            <a:r>
              <a:rPr lang="zh-CN" altLang="en-US" dirty="0"/>
              <a:t>个网络数据集，包括</a:t>
            </a:r>
            <a:r>
              <a:rPr lang="en-US" altLang="zh-CN" dirty="0" err="1"/>
              <a:t>BlogCatalog</a:t>
            </a:r>
            <a:r>
              <a:rPr lang="en-US" altLang="zh-CN" dirty="0"/>
              <a:t>, Flickr, YouTube</a:t>
            </a:r>
            <a:r>
              <a:rPr lang="zh-CN" altLang="en-US" dirty="0"/>
              <a:t>等常用数据集</a:t>
            </a:r>
            <a:endParaRPr lang="en-US" altLang="zh-CN" dirty="0"/>
          </a:p>
          <a:p>
            <a:pPr lvl="1"/>
            <a:r>
              <a:rPr lang="zh-CN" altLang="en-US" dirty="0"/>
              <a:t>有基本信息列表、详细信息描述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http://konect.uni-koblenz.de/</a:t>
            </a:r>
            <a:endParaRPr lang="en-US" altLang="zh-CN" dirty="0"/>
          </a:p>
          <a:p>
            <a:pPr lvl="1"/>
            <a:r>
              <a:rPr lang="zh-CN" altLang="en-US" dirty="0"/>
              <a:t>提供了</a:t>
            </a:r>
            <a:r>
              <a:rPr lang="en-US" altLang="zh-CN" dirty="0"/>
              <a:t>261</a:t>
            </a:r>
            <a:r>
              <a:rPr lang="zh-CN" altLang="en-US" dirty="0"/>
              <a:t>个网络数据集</a:t>
            </a:r>
            <a:endParaRPr lang="en-US" altLang="zh-CN" dirty="0"/>
          </a:p>
          <a:p>
            <a:pPr lvl="1"/>
            <a:r>
              <a:rPr lang="zh-CN" altLang="en-US" dirty="0"/>
              <a:t>有基本信息列表、详细信息描述</a:t>
            </a:r>
            <a:endParaRPr lang="en-US" altLang="zh-CN" dirty="0"/>
          </a:p>
          <a:p>
            <a:pPr lvl="2"/>
            <a:r>
              <a:rPr lang="zh-CN" altLang="en-US" dirty="0"/>
              <a:t>详细信息除基本数据外，还包括分布曲线图等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842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C7E2-5007-486C-8952-050F054A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34DF6-BA8C-4AB2-8831-467C0052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进一步了解各种网络的场景性质</a:t>
            </a:r>
            <a:endParaRPr lang="en-US" altLang="zh-CN" dirty="0"/>
          </a:p>
          <a:p>
            <a:r>
              <a:rPr lang="zh-CN" altLang="en-US" dirty="0"/>
              <a:t>经典模型实验</a:t>
            </a:r>
            <a:endParaRPr lang="en-US" altLang="zh-CN" dirty="0"/>
          </a:p>
          <a:p>
            <a:r>
              <a:rPr lang="zh-CN" altLang="en-US" dirty="0"/>
              <a:t>基于经典模型效果、场景特点、数据量，考虑更多数据集的评测</a:t>
            </a:r>
            <a:endParaRPr lang="en-US" altLang="zh-CN" dirty="0"/>
          </a:p>
          <a:p>
            <a:pPr lvl="1"/>
            <a:r>
              <a:rPr lang="zh-CN" altLang="en-US" dirty="0"/>
              <a:t>当前对数据集基本信息的认知还存在不足</a:t>
            </a:r>
            <a:endParaRPr lang="en-US" altLang="zh-CN" dirty="0"/>
          </a:p>
          <a:p>
            <a:pPr lvl="1"/>
            <a:r>
              <a:rPr lang="zh-CN" altLang="en-US" dirty="0"/>
              <a:t>希望结合经典模型的效果，了解数据集性质</a:t>
            </a:r>
          </a:p>
        </p:txBody>
      </p:sp>
    </p:spTree>
    <p:extLst>
      <p:ext uri="{BB962C8B-B14F-4D97-AF65-F5344CB8AC3E}">
        <p14:creationId xmlns:p14="http://schemas.microsoft.com/office/powerpoint/2010/main" val="58546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23884-E312-48B5-B328-03233A378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ED85E0-1ECB-419F-BF8E-855E7110F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87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503FE-DA54-4E72-AA53-FE45C51F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B4D95-64EB-45FD-B97B-E22449E6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embedding: </a:t>
            </a:r>
            <a:r>
              <a:rPr lang="zh-CN" altLang="en-US" dirty="0"/>
              <a:t>用低维稠密向量表示网络中的节点</a:t>
            </a:r>
            <a:endParaRPr lang="en-US" altLang="zh-CN" dirty="0"/>
          </a:p>
          <a:p>
            <a:r>
              <a:rPr lang="zh-CN" altLang="en-US" dirty="0"/>
              <a:t>模型种类繁多，评测方法不一</a:t>
            </a:r>
            <a:endParaRPr lang="en-US" altLang="zh-CN" dirty="0"/>
          </a:p>
          <a:p>
            <a:r>
              <a:rPr lang="zh-CN" altLang="en-US" dirty="0"/>
              <a:t>课题目标：系统评测经典模型在各场景下的性能，分析优劣并设计优化</a:t>
            </a:r>
            <a:endParaRPr lang="en-US" altLang="zh-CN" dirty="0"/>
          </a:p>
          <a:p>
            <a:pPr lvl="1"/>
            <a:r>
              <a:rPr lang="zh-CN" altLang="en-US" dirty="0"/>
              <a:t>不同模型可能适用于不同场景</a:t>
            </a:r>
            <a:endParaRPr lang="en-US" altLang="zh-CN" dirty="0"/>
          </a:p>
          <a:p>
            <a:pPr lvl="1"/>
            <a:r>
              <a:rPr lang="zh-CN" altLang="en-US" dirty="0"/>
              <a:t>系统评测时间性能、精度性能</a:t>
            </a:r>
            <a:endParaRPr lang="en-US" altLang="zh-CN" dirty="0"/>
          </a:p>
          <a:p>
            <a:pPr lvl="1"/>
            <a:r>
              <a:rPr lang="zh-CN" altLang="en-US" dirty="0"/>
              <a:t>争取实现模型创新或数据构建</a:t>
            </a:r>
            <a:endParaRPr lang="en-US" altLang="zh-CN" dirty="0"/>
          </a:p>
          <a:p>
            <a:r>
              <a:rPr lang="zh-CN" altLang="en-US" dirty="0"/>
              <a:t>现阶段工作：了解经典模型，调研常用评测方法、数据集</a:t>
            </a:r>
          </a:p>
        </p:txBody>
      </p:sp>
    </p:spTree>
    <p:extLst>
      <p:ext uri="{BB962C8B-B14F-4D97-AF65-F5344CB8AC3E}">
        <p14:creationId xmlns:p14="http://schemas.microsoft.com/office/powerpoint/2010/main" val="26593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97147-1A31-49DD-8C05-DEAF8614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8D187-5013-418C-8137-3D16ED39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清华大学：</a:t>
            </a:r>
            <a:r>
              <a:rPr lang="en-US" altLang="zh-CN" dirty="0" err="1"/>
              <a:t>OpenNE</a:t>
            </a:r>
            <a:endParaRPr lang="en-US" altLang="zh-CN" dirty="0"/>
          </a:p>
          <a:p>
            <a:pPr lvl="1"/>
            <a:r>
              <a:rPr lang="en-US" altLang="zh-CN" dirty="0"/>
              <a:t>Network embedding</a:t>
            </a:r>
            <a:r>
              <a:rPr lang="zh-CN" altLang="en-US" dirty="0"/>
              <a:t>开源工具包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tensorflow</a:t>
            </a:r>
            <a:r>
              <a:rPr lang="zh-CN" altLang="en-US" dirty="0"/>
              <a:t>，为一些经典模型提供同一接口</a:t>
            </a:r>
            <a:endParaRPr lang="en-US" altLang="zh-CN" dirty="0"/>
          </a:p>
          <a:p>
            <a:pPr lvl="2"/>
            <a:r>
              <a:rPr lang="en-US" altLang="zh-CN" dirty="0" err="1"/>
              <a:t>DeepWalk</a:t>
            </a:r>
            <a:r>
              <a:rPr lang="en-US" altLang="zh-CN" dirty="0"/>
              <a:t>, LINE, node2vec, </a:t>
            </a:r>
            <a:r>
              <a:rPr lang="en-US" altLang="zh-CN" dirty="0" err="1"/>
              <a:t>GraRep</a:t>
            </a:r>
            <a:r>
              <a:rPr lang="en-US" altLang="zh-CN" dirty="0"/>
              <a:t>, TADW, GCN, HOPE, GF, SDNE and LE</a:t>
            </a:r>
          </a:p>
          <a:p>
            <a:pPr lvl="1"/>
            <a:r>
              <a:rPr lang="zh-CN" altLang="en-US" dirty="0"/>
              <a:t>评测工作</a:t>
            </a:r>
            <a:endParaRPr lang="en-US" altLang="zh-CN" dirty="0"/>
          </a:p>
          <a:p>
            <a:pPr lvl="2"/>
            <a:r>
              <a:rPr lang="zh-CN" altLang="en-US" dirty="0"/>
              <a:t>评析</a:t>
            </a:r>
            <a:r>
              <a:rPr lang="en-US" altLang="zh-CN" dirty="0" err="1"/>
              <a:t>OpenNE</a:t>
            </a:r>
            <a:r>
              <a:rPr lang="zh-CN" altLang="en-US" dirty="0"/>
              <a:t>的包装对模型性能的影响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BlogCatalog</a:t>
            </a:r>
            <a:r>
              <a:rPr lang="zh-CN" altLang="en-US" dirty="0"/>
              <a:t>和</a:t>
            </a:r>
            <a:r>
              <a:rPr lang="en-US" altLang="zh-CN" dirty="0"/>
              <a:t>Wiki</a:t>
            </a:r>
            <a:r>
              <a:rPr lang="zh-CN" altLang="en-US" dirty="0"/>
              <a:t>上进行了</a:t>
            </a:r>
            <a:r>
              <a:rPr lang="en-US" altLang="zh-CN" dirty="0"/>
              <a:t>Time, Micro-F1, Macro-F1</a:t>
            </a:r>
            <a:r>
              <a:rPr lang="zh-CN" altLang="en-US" dirty="0"/>
              <a:t>评测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Cora</a:t>
            </a:r>
            <a:r>
              <a:rPr lang="zh-CN" altLang="en-US" dirty="0"/>
              <a:t>上进行了</a:t>
            </a:r>
            <a:r>
              <a:rPr lang="en-US" altLang="zh-CN" dirty="0"/>
              <a:t>Time, Accuracy</a:t>
            </a:r>
            <a:r>
              <a:rPr lang="zh-CN" altLang="en-US" dirty="0"/>
              <a:t>评测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https://github.com/thunlp/openne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https://github.com/thunlp/NRLpapers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200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7270-6AA1-4B70-85B3-E26EB0B9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339AD-44CB-43B6-8A33-157A76CB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Stanford Network Analysis Project (SNAP)</a:t>
            </a:r>
          </a:p>
          <a:p>
            <a:pPr lvl="1"/>
            <a:r>
              <a:rPr lang="zh-CN" altLang="en-US" dirty="0"/>
              <a:t>网络结构处理的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一系列</a:t>
            </a:r>
            <a:r>
              <a:rPr lang="en-US" altLang="zh-CN" dirty="0"/>
              <a:t>Project</a:t>
            </a:r>
          </a:p>
          <a:p>
            <a:pPr lvl="2"/>
            <a:r>
              <a:rPr lang="zh-CN" altLang="en-US" dirty="0"/>
              <a:t>包括</a:t>
            </a:r>
            <a:r>
              <a:rPr lang="en-US" altLang="zh-CN" dirty="0"/>
              <a:t>node2vec, </a:t>
            </a:r>
            <a:r>
              <a:rPr lang="en-US" altLang="zh-CN" dirty="0" err="1"/>
              <a:t>GraphSAGE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近百个图结构数据集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http://snap.stanford.edu/index.html</a:t>
            </a:r>
            <a:endParaRPr lang="en-US" altLang="zh-CN" dirty="0"/>
          </a:p>
          <a:p>
            <a:r>
              <a:rPr lang="en-US" altLang="zh-CN" dirty="0"/>
              <a:t>Survey</a:t>
            </a:r>
          </a:p>
          <a:p>
            <a:pPr lvl="1"/>
            <a:r>
              <a:rPr lang="en-US" altLang="zh-CN" dirty="0"/>
              <a:t>Network Representation Learning: A Survey (2018)</a:t>
            </a:r>
          </a:p>
          <a:p>
            <a:pPr lvl="1"/>
            <a:r>
              <a:rPr lang="en-US" altLang="zh-CN" dirty="0"/>
              <a:t>Graph Embedding Techniques, Applications, and Performance: A Survey (2017)</a:t>
            </a:r>
          </a:p>
        </p:txBody>
      </p:sp>
      <p:pic>
        <p:nvPicPr>
          <p:cNvPr id="2050" name="Picture 2" descr="SNAP logo">
            <a:extLst>
              <a:ext uri="{FF2B5EF4-FFF2-40B4-BE49-F238E27FC236}">
                <a16:creationId xmlns:a16="http://schemas.microsoft.com/office/drawing/2014/main" id="{86F180A2-F7A0-414A-B878-86EE2EE0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356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3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61D1-FA35-41EE-BF9F-6E3219BB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8E56D-5539-4C10-B2B1-776BE1B2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 </a:t>
            </a:r>
            <a:r>
              <a:rPr lang="en-US" altLang="zh-CN" dirty="0"/>
              <a:t>- Graph Embedding Techniques, Applications, and Performance: A Survey (2017)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9B0C941-5EDA-439A-B633-D89FCD15C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775767"/>
            <a:ext cx="8620125" cy="37623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A8DC678-CBB7-4F84-8579-1D8EC8F9B590}"/>
              </a:ext>
            </a:extLst>
          </p:cNvPr>
          <p:cNvSpPr txBox="1"/>
          <p:nvPr/>
        </p:nvSpPr>
        <p:spPr>
          <a:xfrm>
            <a:off x="207394" y="6159383"/>
            <a:ext cx="209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(Edge</a:t>
            </a:r>
            <a:r>
              <a:rPr lang="zh-CN" altLang="en-US" sz="1600" dirty="0"/>
              <a:t> </a:t>
            </a:r>
            <a:r>
              <a:rPr lang="en-US" altLang="zh-CN" sz="1600" dirty="0"/>
              <a:t>Modeling)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825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3C9E-5E1E-479C-87C3-9D7A105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几个经典模型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65A98-C4C8-47DD-84BE-695F9F9B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Deepwalk</a:t>
            </a:r>
            <a:endParaRPr lang="en-US" altLang="zh-CN" dirty="0"/>
          </a:p>
          <a:p>
            <a:pPr lvl="1"/>
            <a:r>
              <a:rPr lang="en-US" altLang="zh-CN" dirty="0"/>
              <a:t>Random Walk</a:t>
            </a:r>
          </a:p>
          <a:p>
            <a:pPr lvl="1"/>
            <a:r>
              <a:rPr lang="en-US" altLang="zh-CN" dirty="0" err="1"/>
              <a:t>Skipgram</a:t>
            </a:r>
            <a:r>
              <a:rPr lang="en-US" altLang="zh-CN" dirty="0"/>
              <a:t>, Hierarchical 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en-US" altLang="zh-CN" dirty="0"/>
              <a:t>Node2vec</a:t>
            </a:r>
          </a:p>
          <a:p>
            <a:pPr lvl="1"/>
            <a:r>
              <a:rPr lang="en-US" altLang="zh-CN" dirty="0"/>
              <a:t>DFS and BFS</a:t>
            </a:r>
          </a:p>
          <a:p>
            <a:pPr lvl="1"/>
            <a:r>
              <a:rPr lang="en-US" altLang="zh-CN" dirty="0"/>
              <a:t>#Step 0 : 1 : 2 = </a:t>
            </a:r>
            <a:r>
              <a:rPr lang="fr-FR" altLang="zh-CN" dirty="0"/>
              <a:t>1/p : 1 : 1/q</a:t>
            </a:r>
            <a:endParaRPr lang="en-US" altLang="zh-CN" dirty="0"/>
          </a:p>
          <a:p>
            <a:r>
              <a:rPr lang="en-US" altLang="zh-CN" dirty="0"/>
              <a:t>LINE</a:t>
            </a:r>
          </a:p>
          <a:p>
            <a:pPr lvl="1"/>
            <a:r>
              <a:rPr lang="en-US" altLang="zh-CN" dirty="0"/>
              <a:t>First-order Proximity and Second-order Proximity</a:t>
            </a:r>
          </a:p>
          <a:p>
            <a:pPr lvl="1"/>
            <a:r>
              <a:rPr lang="en-US" altLang="zh-CN" dirty="0"/>
              <a:t>Negative Sampling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42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1FF340-7394-4BD0-B43C-5359B1CB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24" y="2653253"/>
            <a:ext cx="3876675" cy="533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EC34E83-D4D8-4ADE-A9E1-07D275FD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几个经典模型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134F-A63F-463F-9F00-04A757B3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</a:p>
          <a:p>
            <a:pPr lvl="1"/>
            <a:r>
              <a:rPr lang="zh-CN" altLang="en-US" dirty="0"/>
              <a:t>图卷积的数学定义和使用</a:t>
            </a:r>
            <a:endParaRPr lang="en-US" altLang="zh-CN" dirty="0"/>
          </a:p>
          <a:p>
            <a:pPr lvl="1"/>
            <a:r>
              <a:rPr lang="zh-CN" altLang="en-US" dirty="0"/>
              <a:t>分层卷积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feature</a:t>
            </a:r>
            <a:r>
              <a:rPr lang="zh-CN" altLang="en-US" dirty="0"/>
              <a:t>信息作为第一层输入</a:t>
            </a:r>
            <a:endParaRPr lang="en-US" altLang="zh-CN" dirty="0"/>
          </a:p>
          <a:p>
            <a:r>
              <a:rPr lang="en-US" altLang="zh-CN" dirty="0" err="1"/>
              <a:t>GraphSAGE</a:t>
            </a:r>
            <a:endParaRPr lang="en-US" altLang="zh-CN" dirty="0"/>
          </a:p>
          <a:p>
            <a:pPr lvl="1"/>
            <a:r>
              <a:rPr lang="en-US" altLang="zh-CN" dirty="0"/>
              <a:t>Sample and Aggregate</a:t>
            </a:r>
          </a:p>
          <a:p>
            <a:pPr lvl="1"/>
            <a:r>
              <a:rPr lang="en-US" altLang="zh-CN" dirty="0"/>
              <a:t>Aggregators: GCN, mean, LSTM, pooling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1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C21E-AA6A-4DE8-866D-3ACF3B63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26156-7F8D-4AC4-9AFD-278A2027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Factorization (GF)</a:t>
            </a:r>
          </a:p>
          <a:p>
            <a:pPr lvl="1"/>
            <a:r>
              <a:rPr lang="zh-CN" altLang="en-US" dirty="0"/>
              <a:t>认为节点向量的内积可以表达边权</a:t>
            </a:r>
            <a:endParaRPr lang="en-US" altLang="zh-CN" dirty="0"/>
          </a:p>
          <a:p>
            <a:r>
              <a:rPr lang="en-US" altLang="zh-CN" dirty="0"/>
              <a:t>Asymmetric Proximity Preserving (APP)</a:t>
            </a:r>
          </a:p>
          <a:p>
            <a:pPr lvl="1"/>
            <a:r>
              <a:rPr lang="zh-CN" altLang="en-US" dirty="0"/>
              <a:t>改进</a:t>
            </a:r>
            <a:r>
              <a:rPr lang="en-US" altLang="zh-CN" dirty="0" err="1"/>
              <a:t>Deepwalk</a:t>
            </a:r>
            <a:r>
              <a:rPr lang="zh-CN" altLang="en-US" dirty="0"/>
              <a:t>，突出非对称性，即路径方向</a:t>
            </a:r>
            <a:endParaRPr lang="en-US" altLang="zh-CN" dirty="0"/>
          </a:p>
          <a:p>
            <a:r>
              <a:rPr lang="en-US" altLang="zh-CN" dirty="0"/>
              <a:t>Structural Deep Network Embedding (SDNE)</a:t>
            </a:r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encoder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</a:p>
          <a:p>
            <a:pPr lvl="1"/>
            <a:r>
              <a:rPr lang="zh-CN" altLang="en-US" dirty="0"/>
              <a:t>最小化输入输出的重构误差；给非</a:t>
            </a:r>
            <a:r>
              <a:rPr lang="en-US" altLang="zh-CN" dirty="0"/>
              <a:t>0</a:t>
            </a:r>
            <a:r>
              <a:rPr lang="zh-CN" altLang="en-US" dirty="0"/>
              <a:t>元的误差以更大的惩罚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5388FA-FC13-4031-9535-C75988469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18" y="365125"/>
            <a:ext cx="3922711" cy="38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1424</Words>
  <Application>Microsoft Office PowerPoint</Application>
  <PresentationFormat>宽屏</PresentationFormat>
  <Paragraphs>181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Graph Embedding评测调研</vt:lpstr>
      <vt:lpstr>目录</vt:lpstr>
      <vt:lpstr>概述</vt:lpstr>
      <vt:lpstr>相关工作</vt:lpstr>
      <vt:lpstr>相关工作</vt:lpstr>
      <vt:lpstr>模型调研</vt:lpstr>
      <vt:lpstr>几个经典模型</vt:lpstr>
      <vt:lpstr>几个经典模型</vt:lpstr>
      <vt:lpstr>其他模型</vt:lpstr>
      <vt:lpstr>其他模型</vt:lpstr>
      <vt:lpstr>常用评测指标调研</vt:lpstr>
      <vt:lpstr>常用评测指标调研</vt:lpstr>
      <vt:lpstr>常用评测指标调研</vt:lpstr>
      <vt:lpstr>常用评测指标调研</vt:lpstr>
      <vt:lpstr>常用评测指标调研</vt:lpstr>
      <vt:lpstr>常用评测指标调研</vt:lpstr>
      <vt:lpstr>常用评测指标调研</vt:lpstr>
      <vt:lpstr>常用数据集调研 – 资料来源1</vt:lpstr>
      <vt:lpstr>PowerPoint 演示文稿</vt:lpstr>
      <vt:lpstr>常用数据集调研 – 资料来源2</vt:lpstr>
      <vt:lpstr>PowerPoint 演示文稿</vt:lpstr>
      <vt:lpstr>Social Network</vt:lpstr>
      <vt:lpstr>Citation Network</vt:lpstr>
      <vt:lpstr>PowerPoint 演示文稿</vt:lpstr>
      <vt:lpstr>常用数据集调研 – 资料来源3</vt:lpstr>
      <vt:lpstr>未来工作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Embedding常用评测方法与数据集调研</dc:title>
  <dc:creator>Huang Shiyue</dc:creator>
  <cp:lastModifiedBy>Huang Shiyue</cp:lastModifiedBy>
  <cp:revision>134</cp:revision>
  <dcterms:created xsi:type="dcterms:W3CDTF">2018-11-30T02:16:03Z</dcterms:created>
  <dcterms:modified xsi:type="dcterms:W3CDTF">2018-12-01T03:28:52Z</dcterms:modified>
</cp:coreProperties>
</file>