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305" r:id="rId4"/>
    <p:sldId id="281" r:id="rId5"/>
    <p:sldId id="279" r:id="rId6"/>
    <p:sldId id="307" r:id="rId7"/>
    <p:sldId id="294" r:id="rId8"/>
    <p:sldId id="306" r:id="rId9"/>
    <p:sldId id="288" r:id="rId10"/>
    <p:sldId id="257" r:id="rId11"/>
    <p:sldId id="309" r:id="rId12"/>
    <p:sldId id="289" r:id="rId13"/>
    <p:sldId id="292" r:id="rId14"/>
    <p:sldId id="310" r:id="rId15"/>
    <p:sldId id="308"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97" autoAdjust="0"/>
    <p:restoredTop sz="94660"/>
  </p:normalViewPr>
  <p:slideViewPr>
    <p:cSldViewPr snapToGrid="0">
      <p:cViewPr varScale="1">
        <p:scale>
          <a:sx n="69" d="100"/>
          <a:sy n="69" d="100"/>
        </p:scale>
        <p:origin x="224"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286759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21893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123492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212391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4522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197053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201854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375894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8116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3262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59182D-89B0-4CDC-9127-09DF8EBCC21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3422642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9182D-89B0-4CDC-9127-09DF8EBCC218}" type="datetimeFigureOut">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A4990-7C84-4A33-A08F-62B8E17047AE}" type="slidenum">
              <a:rPr lang="zh-CN" altLang="en-US" smtClean="0"/>
              <a:t>‹#›</a:t>
            </a:fld>
            <a:endParaRPr lang="zh-CN" altLang="en-US"/>
          </a:p>
        </p:txBody>
      </p:sp>
    </p:spTree>
    <p:extLst>
      <p:ext uri="{BB962C8B-B14F-4D97-AF65-F5344CB8AC3E}">
        <p14:creationId xmlns:p14="http://schemas.microsoft.com/office/powerpoint/2010/main" val="146659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LDA*</a:t>
            </a:r>
            <a:r>
              <a:rPr lang="en-US" altLang="zh-CN" dirty="0" smtClean="0"/>
              <a:t>&amp;Sys-TM(2)</a:t>
            </a:r>
            <a:endParaRPr lang="zh-CN" altLang="en-US" dirty="0"/>
          </a:p>
        </p:txBody>
      </p:sp>
      <p:sp>
        <p:nvSpPr>
          <p:cNvPr id="3" name="副标题 2"/>
          <p:cNvSpPr>
            <a:spLocks noGrp="1"/>
          </p:cNvSpPr>
          <p:nvPr>
            <p:ph type="subTitle" idx="1"/>
          </p:nvPr>
        </p:nvSpPr>
        <p:spPr/>
        <p:txBody>
          <a:bodyPr/>
          <a:lstStyle/>
          <a:p>
            <a:r>
              <a:rPr lang="en-US" altLang="zh-CN" dirty="0" err="1" smtClean="0"/>
              <a:t>Qingfeng</a:t>
            </a:r>
            <a:r>
              <a:rPr lang="en-US" altLang="zh-CN" dirty="0" smtClean="0"/>
              <a:t> Yao</a:t>
            </a:r>
            <a:endParaRPr lang="zh-CN" altLang="en-US" dirty="0"/>
          </a:p>
        </p:txBody>
      </p:sp>
    </p:spTree>
    <p:extLst>
      <p:ext uri="{BB962C8B-B14F-4D97-AF65-F5344CB8AC3E}">
        <p14:creationId xmlns:p14="http://schemas.microsoft.com/office/powerpoint/2010/main" val="3229145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439" y="2323323"/>
            <a:ext cx="6007100" cy="2286000"/>
          </a:xfrm>
          <a:prstGeom prst="rect">
            <a:avLst/>
          </a:prstGeom>
        </p:spPr>
      </p:pic>
      <p:sp>
        <p:nvSpPr>
          <p:cNvPr id="8" name="文本框 7"/>
          <p:cNvSpPr txBox="1"/>
          <p:nvPr/>
        </p:nvSpPr>
        <p:spPr>
          <a:xfrm>
            <a:off x="2643188" y="5032375"/>
            <a:ext cx="8249694" cy="1200329"/>
          </a:xfrm>
          <a:prstGeom prst="rect">
            <a:avLst/>
          </a:prstGeom>
          <a:noFill/>
        </p:spPr>
        <p:txBody>
          <a:bodyPr wrap="none" rtlCol="0">
            <a:spAutoFit/>
          </a:bodyPr>
          <a:lstStyle/>
          <a:p>
            <a:r>
              <a:rPr lang="en-US" altLang="zh-CN" dirty="0" smtClean="0"/>
              <a:t>1</a:t>
            </a:r>
            <a:r>
              <a:rPr lang="zh-CN" altLang="en-US" dirty="0" smtClean="0"/>
              <a:t>、</a:t>
            </a:r>
            <a:r>
              <a:rPr lang="en-US" altLang="zh-CN" dirty="0" err="1" smtClean="0"/>
              <a:t>BaiKe</a:t>
            </a:r>
            <a:r>
              <a:rPr lang="en-US" altLang="zh-CN" dirty="0" smtClean="0"/>
              <a:t> </a:t>
            </a:r>
            <a:r>
              <a:rPr lang="en-US" altLang="zh-CN" dirty="0"/>
              <a:t>is a dataset with many long documents as well as many short documents. </a:t>
            </a:r>
            <a:endParaRPr lang="en-US" altLang="zh-CN" dirty="0" smtClean="0"/>
          </a:p>
          <a:p>
            <a:r>
              <a:rPr lang="en-US" altLang="zh-CN" dirty="0" smtClean="0"/>
              <a:t>2</a:t>
            </a:r>
            <a:r>
              <a:rPr lang="zh-CN" altLang="en-US" dirty="0" smtClean="0"/>
              <a:t>、</a:t>
            </a:r>
            <a:r>
              <a:rPr lang="en-US" altLang="zh-CN" dirty="0" err="1" smtClean="0"/>
              <a:t>NYTimes</a:t>
            </a:r>
            <a:r>
              <a:rPr lang="en-US" altLang="zh-CN" dirty="0" smtClean="0"/>
              <a:t> </a:t>
            </a:r>
            <a:r>
              <a:rPr lang="en-US" altLang="zh-CN" dirty="0"/>
              <a:t>and </a:t>
            </a:r>
            <a:r>
              <a:rPr lang="en-US" altLang="zh-CN" dirty="0" err="1"/>
              <a:t>PubMED</a:t>
            </a:r>
            <a:r>
              <a:rPr lang="en-US" altLang="zh-CN" dirty="0"/>
              <a:t> are public </a:t>
            </a:r>
            <a:r>
              <a:rPr lang="en-US" altLang="zh-CN" dirty="0" smtClean="0"/>
              <a:t>datasets.</a:t>
            </a:r>
          </a:p>
          <a:p>
            <a:r>
              <a:rPr lang="en-US" altLang="zh-CN" dirty="0" smtClean="0"/>
              <a:t>3</a:t>
            </a:r>
            <a:r>
              <a:rPr lang="zh-CN" altLang="en-US" dirty="0" smtClean="0"/>
              <a:t>、</a:t>
            </a:r>
            <a:r>
              <a:rPr lang="en-US" altLang="zh-CN" dirty="0"/>
              <a:t>R</a:t>
            </a:r>
            <a:r>
              <a:rPr lang="en-US" altLang="zh-CN" dirty="0" smtClean="0"/>
              <a:t>andomly </a:t>
            </a:r>
            <a:r>
              <a:rPr lang="en-US" altLang="zh-CN" dirty="0"/>
              <a:t>sample 300K documents from </a:t>
            </a:r>
            <a:r>
              <a:rPr lang="en-US" altLang="zh-CN" dirty="0" err="1"/>
              <a:t>PubMED</a:t>
            </a:r>
            <a:r>
              <a:rPr lang="en-US" altLang="zh-CN" dirty="0"/>
              <a:t> and 1M documents from </a:t>
            </a:r>
            <a:r>
              <a:rPr lang="en-US" altLang="zh-CN" dirty="0" err="1"/>
              <a:t>Baike</a:t>
            </a:r>
            <a:r>
              <a:rPr lang="en-US" altLang="zh-CN" dirty="0"/>
              <a:t>, </a:t>
            </a:r>
            <a:endParaRPr lang="en-US" altLang="zh-CN" dirty="0" smtClean="0"/>
          </a:p>
          <a:p>
            <a:r>
              <a:rPr lang="en-US" altLang="zh-CN" dirty="0" smtClean="0"/>
              <a:t>and </a:t>
            </a:r>
            <a:r>
              <a:rPr lang="en-US" altLang="zh-CN" dirty="0"/>
              <a:t>generate two small datasets, </a:t>
            </a:r>
            <a:r>
              <a:rPr lang="en-US" altLang="zh-CN" dirty="0" err="1"/>
              <a:t>PubMED</a:t>
            </a:r>
            <a:r>
              <a:rPr lang="en-US" altLang="zh-CN" dirty="0"/>
              <a:t>* and </a:t>
            </a:r>
            <a:r>
              <a:rPr lang="en-US" altLang="zh-CN" dirty="0" err="1"/>
              <a:t>Baike</a:t>
            </a:r>
            <a:r>
              <a:rPr lang="en-US" altLang="zh-CN" dirty="0"/>
              <a:t>*. </a:t>
            </a:r>
          </a:p>
        </p:txBody>
      </p:sp>
    </p:spTree>
    <p:extLst>
      <p:ext uri="{BB962C8B-B14F-4D97-AF65-F5344CB8AC3E}">
        <p14:creationId xmlns:p14="http://schemas.microsoft.com/office/powerpoint/2010/main" val="696772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1530788"/>
            <a:ext cx="9499600" cy="4216400"/>
          </a:xfrm>
          <a:prstGeom prst="rect">
            <a:avLst/>
          </a:prstGeom>
        </p:spPr>
      </p:pic>
    </p:spTree>
    <p:extLst>
      <p:ext uri="{BB962C8B-B14F-4D97-AF65-F5344CB8AC3E}">
        <p14:creationId xmlns:p14="http://schemas.microsoft.com/office/powerpoint/2010/main" val="1131265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Tradeoff</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90688"/>
            <a:ext cx="9982200" cy="4432300"/>
          </a:xfrm>
          <a:prstGeom prst="rect">
            <a:avLst/>
          </a:prstGeom>
        </p:spPr>
      </p:pic>
    </p:spTree>
    <p:extLst>
      <p:ext uri="{BB962C8B-B14F-4D97-AF65-F5344CB8AC3E}">
        <p14:creationId xmlns:p14="http://schemas.microsoft.com/office/powerpoint/2010/main" val="62137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 Sampler </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286000"/>
            <a:ext cx="6032500" cy="2286000"/>
          </a:xfrm>
          <a:prstGeom prst="rect">
            <a:avLst/>
          </a:prstGeom>
        </p:spPr>
      </p:pic>
    </p:spTree>
    <p:extLst>
      <p:ext uri="{BB962C8B-B14F-4D97-AF65-F5344CB8AC3E}">
        <p14:creationId xmlns:p14="http://schemas.microsoft.com/office/powerpoint/2010/main" val="211057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 Sampler </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90" y="2676332"/>
            <a:ext cx="11480800" cy="2438400"/>
          </a:xfrm>
          <a:prstGeom prst="rect">
            <a:avLst/>
          </a:prstGeom>
        </p:spPr>
      </p:pic>
    </p:spTree>
    <p:extLst>
      <p:ext uri="{BB962C8B-B14F-4D97-AF65-F5344CB8AC3E}">
        <p14:creationId xmlns:p14="http://schemas.microsoft.com/office/powerpoint/2010/main" val="274806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Sys-TM</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09" y="4057003"/>
            <a:ext cx="5702300" cy="12446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850" y="1954245"/>
            <a:ext cx="4762500" cy="1270000"/>
          </a:xfrm>
          <a:prstGeom prst="rect">
            <a:avLst/>
          </a:prstGeom>
        </p:spPr>
      </p:pic>
    </p:spTree>
    <p:extLst>
      <p:ext uri="{BB962C8B-B14F-4D97-AF65-F5344CB8AC3E}">
        <p14:creationId xmlns:p14="http://schemas.microsoft.com/office/powerpoint/2010/main" val="1275718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6286" y="3141277"/>
            <a:ext cx="10515600" cy="1325563"/>
          </a:xfrm>
        </p:spPr>
        <p:txBody>
          <a:bodyPr/>
          <a:lstStyle/>
          <a:p>
            <a:r>
              <a:rPr lang="en-US" altLang="zh-CN" dirty="0" smtClean="0"/>
              <a:t>THANK YOU!</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8354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Guideline</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a:t>D</a:t>
            </a:r>
            <a:r>
              <a:rPr lang="en-US" altLang="zh-CN" dirty="0" smtClean="0"/>
              <a:t>etails </a:t>
            </a:r>
          </a:p>
          <a:p>
            <a:pPr lvl="1"/>
            <a:r>
              <a:rPr lang="en-US" altLang="zh-CN" dirty="0"/>
              <a:t>Architecture </a:t>
            </a:r>
          </a:p>
          <a:p>
            <a:pPr lvl="1"/>
            <a:r>
              <a:rPr lang="en-US" altLang="zh-CN" dirty="0"/>
              <a:t>Topic Modeling Framework </a:t>
            </a:r>
            <a:endParaRPr lang="en-US" altLang="zh-CN" dirty="0" smtClean="0"/>
          </a:p>
          <a:p>
            <a:r>
              <a:rPr lang="en-US" altLang="zh-CN" dirty="0" smtClean="0"/>
              <a:t>Experiment</a:t>
            </a:r>
          </a:p>
          <a:p>
            <a:pPr lvl="1"/>
            <a:r>
              <a:rPr lang="en-US" altLang="zh-CN" dirty="0" smtClean="0"/>
              <a:t>Tradeoff</a:t>
            </a:r>
          </a:p>
          <a:p>
            <a:pPr lvl="1"/>
            <a:r>
              <a:rPr lang="en-US" altLang="zh-CN" dirty="0"/>
              <a:t>H</a:t>
            </a:r>
            <a:r>
              <a:rPr lang="en-US" altLang="zh-CN" dirty="0" smtClean="0"/>
              <a:t>ybrid </a:t>
            </a:r>
            <a:r>
              <a:rPr lang="en-US" altLang="zh-CN" dirty="0" smtClean="0"/>
              <a:t>Sampler </a:t>
            </a:r>
            <a:endParaRPr lang="en-US" altLang="zh-CN" dirty="0" smtClean="0"/>
          </a:p>
          <a:p>
            <a:pPr lvl="1"/>
            <a:r>
              <a:rPr lang="en-US" altLang="zh-CN" dirty="0"/>
              <a:t>Sys-TM</a:t>
            </a:r>
            <a:endParaRPr lang="en-US" altLang="zh-CN" dirty="0" smtClean="0"/>
          </a:p>
          <a:p>
            <a:pPr lvl="1"/>
            <a:endParaRPr lang="en-US" altLang="zh-CN" dirty="0"/>
          </a:p>
          <a:p>
            <a:endParaRPr lang="en-US" altLang="zh-CN" dirty="0"/>
          </a:p>
        </p:txBody>
      </p:sp>
    </p:spTree>
    <p:extLst>
      <p:ext uri="{BB962C8B-B14F-4D97-AF65-F5344CB8AC3E}">
        <p14:creationId xmlns:p14="http://schemas.microsoft.com/office/powerpoint/2010/main" val="833682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p>
        </p:txBody>
      </p:sp>
      <p:sp>
        <p:nvSpPr>
          <p:cNvPr id="3" name="内容占位符 2"/>
          <p:cNvSpPr>
            <a:spLocks noGrp="1"/>
          </p:cNvSpPr>
          <p:nvPr>
            <p:ph idx="1"/>
          </p:nvPr>
        </p:nvSpPr>
        <p:spPr/>
        <p:txBody>
          <a:bodyPr>
            <a:normAutofit/>
          </a:bodyPr>
          <a:lstStyle/>
          <a:p>
            <a:r>
              <a:rPr lang="en-US" altLang="zh-CN" dirty="0" smtClean="0"/>
              <a:t>Abundance </a:t>
            </a:r>
            <a:r>
              <a:rPr lang="en-US" altLang="zh-CN" dirty="0"/>
              <a:t>of systems are designed for LDA, including </a:t>
            </a:r>
            <a:r>
              <a:rPr lang="en-US" altLang="zh-CN" dirty="0" err="1"/>
              <a:t>LightLDA</a:t>
            </a:r>
            <a:r>
              <a:rPr lang="en-US" altLang="zh-CN" dirty="0"/>
              <a:t> , </a:t>
            </a:r>
            <a:r>
              <a:rPr lang="en-US" altLang="zh-CN" dirty="0" err="1"/>
              <a:t>YahooLDA</a:t>
            </a:r>
            <a:r>
              <a:rPr lang="en-US" altLang="zh-CN" dirty="0"/>
              <a:t> . However, none of these systems is designed to deal with diversity and skewness of workloads </a:t>
            </a:r>
            <a:endParaRPr lang="en-US" altLang="zh-CN" dirty="0" smtClean="0"/>
          </a:p>
          <a:p>
            <a:pPr lvl="1"/>
            <a:r>
              <a:rPr lang="en-US" altLang="zh-CN" dirty="0"/>
              <a:t>This diversity and skewness of input corpus cause different systems to slow down on different datasets we are trying to support. Worse, there are no studies of this tradeoff available so </a:t>
            </a:r>
            <a:r>
              <a:rPr lang="en-US" altLang="zh-CN" dirty="0" smtClean="0"/>
              <a:t>far</a:t>
            </a:r>
          </a:p>
          <a:p>
            <a:r>
              <a:rPr lang="en-US" altLang="zh-CN" dirty="0" smtClean="0"/>
              <a:t>None </a:t>
            </a:r>
            <a:r>
              <a:rPr lang="en-US" altLang="zh-CN" dirty="0"/>
              <a:t>of existing systems is designed to deal with LDA variants </a:t>
            </a:r>
          </a:p>
          <a:p>
            <a:endParaRPr lang="en-US" altLang="zh-CN" dirty="0"/>
          </a:p>
          <a:p>
            <a:endParaRPr lang="en-US" altLang="zh-CN" dirty="0"/>
          </a:p>
        </p:txBody>
      </p:sp>
    </p:spTree>
    <p:extLst>
      <p:ext uri="{BB962C8B-B14F-4D97-AF65-F5344CB8AC3E}">
        <p14:creationId xmlns:p14="http://schemas.microsoft.com/office/powerpoint/2010/main" val="69806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Diversity </a:t>
            </a:r>
            <a:r>
              <a:rPr lang="en-US" altLang="zh-CN" dirty="0"/>
              <a:t>and </a:t>
            </a:r>
            <a:r>
              <a:rPr lang="en-US" altLang="zh-CN" dirty="0" smtClean="0"/>
              <a:t>Skewness </a:t>
            </a:r>
            <a:r>
              <a:rPr lang="en-US" altLang="zh-CN" dirty="0"/>
              <a:t>of </a:t>
            </a:r>
            <a:r>
              <a:rPr lang="en-US" altLang="zh-CN" dirty="0" smtClean="0"/>
              <a:t>Workloads</a:t>
            </a:r>
            <a:endParaRPr lang="zh-CN" altLang="en-US" dirty="0"/>
          </a:p>
        </p:txBody>
      </p:sp>
      <p:sp>
        <p:nvSpPr>
          <p:cNvPr id="3" name="内容占位符 2"/>
          <p:cNvSpPr>
            <a:spLocks noGrp="1"/>
          </p:cNvSpPr>
          <p:nvPr>
            <p:ph idx="1"/>
          </p:nvPr>
        </p:nvSpPr>
        <p:spPr/>
        <p:txBody>
          <a:bodyPr>
            <a:normAutofit/>
          </a:bodyPr>
          <a:lstStyle/>
          <a:p>
            <a:r>
              <a:rPr lang="en-US" altLang="zh-CN" dirty="0"/>
              <a:t>D</a:t>
            </a:r>
            <a:r>
              <a:rPr lang="en-US" altLang="zh-CN" dirty="0" smtClean="0"/>
              <a:t>ocuments of very different types such as web corpus, user behaviors logs, and social network posts, therefore, the length of documents varies </a:t>
            </a:r>
          </a:p>
          <a:p>
            <a:r>
              <a:rPr lang="en-US" altLang="zh-CN" dirty="0"/>
              <a:t>T</a:t>
            </a:r>
            <a:r>
              <a:rPr lang="en-US" altLang="zh-CN" dirty="0" smtClean="0"/>
              <a:t>he word frequency follows a power law distribution which some words are orders of magnitude more frequent than others </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61790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r>
              <a:rPr lang="en-US" altLang="zh-CN" dirty="0" smtClean="0"/>
              <a:t>Sys-TM</a:t>
            </a:r>
            <a:endParaRPr lang="zh-CN" altLang="en-US" dirty="0"/>
          </a:p>
        </p:txBody>
      </p:sp>
      <p:sp>
        <p:nvSpPr>
          <p:cNvPr id="3" name="内容占位符 2"/>
          <p:cNvSpPr>
            <a:spLocks noGrp="1"/>
          </p:cNvSpPr>
          <p:nvPr>
            <p:ph idx="1"/>
          </p:nvPr>
        </p:nvSpPr>
        <p:spPr/>
        <p:txBody>
          <a:bodyPr>
            <a:normAutofit/>
          </a:bodyPr>
          <a:lstStyle/>
          <a:p>
            <a:r>
              <a:rPr lang="en-US" altLang="zh-CN" dirty="0" smtClean="0"/>
              <a:t>Efficiently </a:t>
            </a:r>
            <a:r>
              <a:rPr lang="en-US" altLang="zh-CN" dirty="0"/>
              <a:t>support a variety of topic models with the consideration of the diversity and skewness of workloads </a:t>
            </a:r>
            <a:endParaRPr lang="en-US" altLang="zh-CN" dirty="0" smtClean="0"/>
          </a:p>
          <a:p>
            <a:r>
              <a:rPr lang="en-US" altLang="zh-CN" dirty="0" smtClean="0"/>
              <a:t>A </a:t>
            </a:r>
            <a:r>
              <a:rPr lang="en-US" altLang="zh-CN" dirty="0"/>
              <a:t>Fast and General Topic Modeling System</a:t>
            </a:r>
          </a:p>
          <a:p>
            <a:pPr lvl="1"/>
            <a:r>
              <a:rPr lang="en-US" altLang="zh-CN" dirty="0"/>
              <a:t>provide a unified topic modeling framework by integrating the hybrid </a:t>
            </a:r>
            <a:r>
              <a:rPr lang="en-US" altLang="zh-CN" dirty="0" smtClean="0"/>
              <a:t>sampler</a:t>
            </a:r>
          </a:p>
          <a:p>
            <a:pPr lvl="1"/>
            <a:r>
              <a:rPr lang="en-US" altLang="zh-CN" dirty="0"/>
              <a:t>Sys-TM is equipped with a user-friendly programming interface to allow user developing new high-performance topic models flexibly </a:t>
            </a:r>
          </a:p>
          <a:p>
            <a:pPr lvl="1"/>
            <a:endParaRPr lang="en-US" altLang="zh-CN" dirty="0"/>
          </a:p>
        </p:txBody>
      </p:sp>
    </p:spTree>
    <p:extLst>
      <p:ext uri="{BB962C8B-B14F-4D97-AF65-F5344CB8AC3E}">
        <p14:creationId xmlns:p14="http://schemas.microsoft.com/office/powerpoint/2010/main" val="600501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Guideline</a:t>
            </a:r>
            <a:endParaRPr lang="zh-CN" altLang="en-US" dirty="0"/>
          </a:p>
        </p:txBody>
      </p:sp>
      <p:sp>
        <p:nvSpPr>
          <p:cNvPr id="3" name="内容占位符 2"/>
          <p:cNvSpPr>
            <a:spLocks noGrp="1"/>
          </p:cNvSpPr>
          <p:nvPr>
            <p:ph idx="1"/>
          </p:nvPr>
        </p:nvSpPr>
        <p:spPr/>
        <p:txBody>
          <a:bodyPr/>
          <a:lstStyle/>
          <a:p>
            <a:r>
              <a:rPr lang="en-US" altLang="zh-CN" dirty="0" smtClean="0"/>
              <a:t>Details </a:t>
            </a:r>
          </a:p>
          <a:p>
            <a:pPr lvl="1"/>
            <a:r>
              <a:rPr lang="en-US" altLang="zh-CN" dirty="0"/>
              <a:t>Architecture </a:t>
            </a:r>
          </a:p>
          <a:p>
            <a:pPr lvl="1"/>
            <a:r>
              <a:rPr lang="en-US" altLang="zh-CN" dirty="0"/>
              <a:t>Topic Modeling Framework </a:t>
            </a:r>
            <a:endParaRPr lang="en-US" altLang="zh-CN" dirty="0" smtClean="0"/>
          </a:p>
          <a:p>
            <a:pPr lvl="1"/>
            <a:endParaRPr lang="en-US" altLang="zh-CN" dirty="0"/>
          </a:p>
          <a:p>
            <a:endParaRPr lang="en-US" altLang="zh-CN" dirty="0"/>
          </a:p>
        </p:txBody>
      </p:sp>
    </p:spTree>
    <p:extLst>
      <p:ext uri="{BB962C8B-B14F-4D97-AF65-F5344CB8AC3E}">
        <p14:creationId xmlns:p14="http://schemas.microsoft.com/office/powerpoint/2010/main" val="2064641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Architecture</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3" y="1496963"/>
            <a:ext cx="8278566" cy="4680000"/>
          </a:xfrm>
          <a:prstGeom prst="rect">
            <a:avLst/>
          </a:prstGeom>
        </p:spPr>
      </p:pic>
    </p:spTree>
    <p:extLst>
      <p:ext uri="{BB962C8B-B14F-4D97-AF65-F5344CB8AC3E}">
        <p14:creationId xmlns:p14="http://schemas.microsoft.com/office/powerpoint/2010/main" val="1264353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Architecture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consist </a:t>
            </a:r>
            <a:r>
              <a:rPr lang="en-US" altLang="zh-CN" dirty="0"/>
              <a:t>of three </a:t>
            </a:r>
            <a:r>
              <a:rPr lang="en-US" altLang="zh-CN" dirty="0" smtClean="0"/>
              <a:t>components</a:t>
            </a:r>
          </a:p>
          <a:p>
            <a:pPr lvl="1"/>
            <a:r>
              <a:rPr lang="en-US" altLang="zh-CN" dirty="0" smtClean="0"/>
              <a:t>Corpus: </a:t>
            </a:r>
            <a:r>
              <a:rPr lang="en-US" altLang="zh-CN" dirty="0"/>
              <a:t>a set of documents which contains a number of </a:t>
            </a:r>
            <a:r>
              <a:rPr lang="en-US" altLang="zh-CN" dirty="0" smtClean="0"/>
              <a:t>tokens</a:t>
            </a:r>
          </a:p>
          <a:p>
            <a:pPr lvl="2"/>
            <a:r>
              <a:rPr lang="en-US" altLang="zh-CN" dirty="0"/>
              <a:t>Inside a Corpus, each document and each token have an unique integer identifier, and everything is stored with those integer IDs </a:t>
            </a:r>
            <a:r>
              <a:rPr lang="en-US" altLang="zh-CN" dirty="0" smtClean="0"/>
              <a:t> </a:t>
            </a:r>
          </a:p>
          <a:p>
            <a:pPr lvl="2"/>
            <a:r>
              <a:rPr lang="en-US" altLang="zh-CN" dirty="0"/>
              <a:t>documents can be further labeled with additional information such as timestamps or category IDs </a:t>
            </a:r>
            <a:endParaRPr lang="en-US" altLang="zh-CN" dirty="0" smtClean="0"/>
          </a:p>
          <a:p>
            <a:pPr lvl="1"/>
            <a:r>
              <a:rPr lang="en-US" altLang="zh-CN" dirty="0" smtClean="0"/>
              <a:t>Model: record </a:t>
            </a:r>
            <a:r>
              <a:rPr lang="en-US" altLang="zh-CN" dirty="0"/>
              <a:t>a set of parameters and topic-word counters that can be used to inference new </a:t>
            </a:r>
            <a:r>
              <a:rPr lang="en-US" altLang="zh-CN" dirty="0" smtClean="0"/>
              <a:t>corpus</a:t>
            </a:r>
          </a:p>
          <a:p>
            <a:pPr lvl="2"/>
            <a:r>
              <a:rPr lang="en-US" altLang="zh-CN" dirty="0"/>
              <a:t>A customized topic model can be instantiated by </a:t>
            </a:r>
            <a:r>
              <a:rPr lang="en-US" altLang="zh-CN" dirty="0" smtClean="0"/>
              <a:t>implementing </a:t>
            </a:r>
            <a:r>
              <a:rPr lang="en-US" altLang="zh-CN" dirty="0"/>
              <a:t>the interfaces with its own model parameters and inference algorithms </a:t>
            </a:r>
            <a:endParaRPr lang="en-US" altLang="zh-CN" dirty="0" smtClean="0"/>
          </a:p>
          <a:p>
            <a:pPr lvl="2"/>
            <a:r>
              <a:rPr lang="en-US" altLang="zh-CN" dirty="0"/>
              <a:t>the Train and Inference methods are implemented with high performance hybrid samplers </a:t>
            </a:r>
            <a:endParaRPr lang="en-US" altLang="zh-CN" dirty="0" smtClean="0"/>
          </a:p>
          <a:p>
            <a:pPr lvl="1"/>
            <a:r>
              <a:rPr lang="en-US" altLang="zh-CN" dirty="0" smtClean="0"/>
              <a:t>Result </a:t>
            </a:r>
            <a:endParaRPr lang="en-US" altLang="zh-CN" dirty="0"/>
          </a:p>
          <a:p>
            <a:endParaRPr lang="en-US" altLang="zh-CN" dirty="0" smtClean="0"/>
          </a:p>
        </p:txBody>
      </p:sp>
    </p:spTree>
    <p:extLst>
      <p:ext uri="{BB962C8B-B14F-4D97-AF65-F5344CB8AC3E}">
        <p14:creationId xmlns:p14="http://schemas.microsoft.com/office/powerpoint/2010/main" val="339618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 </a:t>
            </a:r>
            <a:r>
              <a:rPr lang="en-US" altLang="zh-CN" dirty="0"/>
              <a:t>M</a:t>
            </a:r>
            <a:r>
              <a:rPr lang="en-US" altLang="zh-CN" dirty="0" smtClean="0"/>
              <a:t>odeling </a:t>
            </a:r>
            <a:r>
              <a:rPr lang="en-US" altLang="zh-CN" dirty="0"/>
              <a:t>F</a:t>
            </a:r>
            <a:r>
              <a:rPr lang="en-US" altLang="zh-CN" dirty="0" smtClean="0"/>
              <a:t>ramework</a:t>
            </a:r>
            <a:endParaRPr lang="zh-CN" altLang="en-US" dirty="0"/>
          </a:p>
        </p:txBody>
      </p:sp>
      <p:sp>
        <p:nvSpPr>
          <p:cNvPr id="3" name="内容占位符 2"/>
          <p:cNvSpPr>
            <a:spLocks noGrp="1"/>
          </p:cNvSpPr>
          <p:nvPr>
            <p:ph idx="1"/>
          </p:nvPr>
        </p:nvSpPr>
        <p:spPr/>
        <p:txBody>
          <a:bodyPr/>
          <a:lstStyle/>
          <a:p>
            <a:r>
              <a:rPr lang="en-US" altLang="zh-CN" dirty="0" smtClean="0"/>
              <a:t>follow </a:t>
            </a:r>
            <a:r>
              <a:rPr lang="en-US" altLang="zh-CN" dirty="0"/>
              <a:t>the </a:t>
            </a:r>
            <a:r>
              <a:rPr lang="en-US" altLang="zh-CN" dirty="0" smtClean="0"/>
              <a:t>computation </a:t>
            </a:r>
            <a:r>
              <a:rPr lang="en-US" altLang="zh-CN" dirty="0"/>
              <a:t>architecture in expectation </a:t>
            </a:r>
            <a:r>
              <a:rPr lang="en-US" altLang="zh-CN" dirty="0" smtClean="0"/>
              <a:t>maximization </a:t>
            </a:r>
            <a:r>
              <a:rPr lang="en-US" altLang="zh-CN" dirty="0"/>
              <a:t>(EM) algorithm </a:t>
            </a:r>
            <a:endParaRPr lang="en-US" altLang="zh-CN" dirty="0" smtClean="0"/>
          </a:p>
          <a:p>
            <a:pPr lvl="1"/>
            <a:r>
              <a:rPr lang="en-US" altLang="zh-CN" dirty="0" smtClean="0"/>
              <a:t>consider </a:t>
            </a:r>
            <a:r>
              <a:rPr lang="en-US" altLang="zh-CN" dirty="0"/>
              <a:t>that most of topic models do sampling from a posterior distribution and then estimate parameters </a:t>
            </a:r>
            <a:endParaRPr lang="en-US" altLang="zh-CN" dirty="0" smtClean="0"/>
          </a:p>
          <a:p>
            <a:r>
              <a:rPr lang="en-US" altLang="zh-CN" dirty="0" smtClean="0"/>
              <a:t>contain </a:t>
            </a:r>
            <a:r>
              <a:rPr lang="en-US" altLang="zh-CN" dirty="0"/>
              <a:t>sampling step and estimating </a:t>
            </a:r>
            <a:r>
              <a:rPr lang="en-US" altLang="zh-CN" dirty="0" smtClean="0"/>
              <a:t>step</a:t>
            </a:r>
          </a:p>
          <a:p>
            <a:pPr lvl="1"/>
            <a:r>
              <a:rPr lang="en-US" altLang="zh-CN" dirty="0" smtClean="0"/>
              <a:t>sample </a:t>
            </a:r>
            <a:r>
              <a:rPr lang="en-US" altLang="zh-CN" dirty="0"/>
              <a:t>a value from a posterior </a:t>
            </a:r>
            <a:r>
              <a:rPr lang="en-US" altLang="zh-CN" dirty="0" smtClean="0"/>
              <a:t>distribution</a:t>
            </a:r>
            <a:endParaRPr lang="en-US" altLang="zh-CN" dirty="0"/>
          </a:p>
          <a:p>
            <a:pPr lvl="1"/>
            <a:r>
              <a:rPr lang="en-US" altLang="zh-CN" dirty="0" smtClean="0"/>
              <a:t>estimate </a:t>
            </a:r>
            <a:r>
              <a:rPr lang="en-US" altLang="zh-CN" dirty="0"/>
              <a:t>parameters with sampled values </a:t>
            </a:r>
            <a:endParaRPr lang="en-US" altLang="zh-CN" dirty="0" smtClean="0"/>
          </a:p>
          <a:p>
            <a:pPr lvl="1"/>
            <a:r>
              <a:rPr lang="en-US" altLang="zh-CN" dirty="0"/>
              <a:t>the estimating step can be omitted if there are no parameters to be estimated, like LDA and CTM </a:t>
            </a:r>
          </a:p>
          <a:p>
            <a:pPr lvl="1"/>
            <a:endParaRPr lang="en-US" altLang="zh-CN" dirty="0"/>
          </a:p>
          <a:p>
            <a:pPr lvl="1"/>
            <a:endParaRPr lang="en-US" altLang="zh-CN" dirty="0"/>
          </a:p>
          <a:p>
            <a:endParaRPr lang="en-US" altLang="zh-CN" dirty="0"/>
          </a:p>
          <a:p>
            <a:endParaRPr kumimoji="1" lang="en-US" altLang="zh-CN" dirty="0"/>
          </a:p>
          <a:p>
            <a:endParaRPr lang="zh-CN" altLang="en-US" dirty="0"/>
          </a:p>
        </p:txBody>
      </p:sp>
    </p:spTree>
    <p:extLst>
      <p:ext uri="{BB962C8B-B14F-4D97-AF65-F5344CB8AC3E}">
        <p14:creationId xmlns:p14="http://schemas.microsoft.com/office/powerpoint/2010/main" val="899331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2969</TotalTime>
  <Words>438</Words>
  <Application>Microsoft Macintosh PowerPoint</Application>
  <PresentationFormat>宽屏</PresentationFormat>
  <Paragraphs>58</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Calibri</vt:lpstr>
      <vt:lpstr>Calibri Light</vt:lpstr>
      <vt:lpstr>宋体</vt:lpstr>
      <vt:lpstr>Arial</vt:lpstr>
      <vt:lpstr>Office 主题</vt:lpstr>
      <vt:lpstr>LDA*&amp;Sys-TM(2)</vt:lpstr>
      <vt:lpstr>Guideline</vt:lpstr>
      <vt:lpstr>Motivation</vt:lpstr>
      <vt:lpstr>Diversity and Skewness of Workloads</vt:lpstr>
      <vt:lpstr> Sys-TM</vt:lpstr>
      <vt:lpstr>Guideline</vt:lpstr>
      <vt:lpstr>Architecture</vt:lpstr>
      <vt:lpstr> Architecture</vt:lpstr>
      <vt:lpstr>Topic Modeling Framework</vt:lpstr>
      <vt:lpstr>Datasets</vt:lpstr>
      <vt:lpstr>Datasets</vt:lpstr>
      <vt:lpstr>Tradeoff</vt:lpstr>
      <vt:lpstr>Hybrid Sampler </vt:lpstr>
      <vt:lpstr>Hybrid Sampler </vt:lpstr>
      <vt:lpstr>Sys-TM</vt:lpstr>
      <vt:lpstr>THANK YOU!</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and variational in ference</dc:title>
  <dc:creator>苑 斌</dc:creator>
  <cp:lastModifiedBy>Microsoft Office User</cp:lastModifiedBy>
  <cp:revision>190</cp:revision>
  <dcterms:created xsi:type="dcterms:W3CDTF">2018-11-19T03:26:35Z</dcterms:created>
  <dcterms:modified xsi:type="dcterms:W3CDTF">2018-12-05T08:48:12Z</dcterms:modified>
</cp:coreProperties>
</file>