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  <p:sldId id="261" r:id="rId5"/>
    <p:sldId id="259" r:id="rId6"/>
    <p:sldId id="262" r:id="rId7"/>
    <p:sldId id="274" r:id="rId8"/>
    <p:sldId id="273" r:id="rId9"/>
    <p:sldId id="263" r:id="rId10"/>
    <p:sldId id="256" r:id="rId11"/>
    <p:sldId id="264" r:id="rId12"/>
    <p:sldId id="265" r:id="rId13"/>
    <p:sldId id="269" r:id="rId14"/>
    <p:sldId id="267" r:id="rId15"/>
    <p:sldId id="277" r:id="rId16"/>
    <p:sldId id="268" r:id="rId17"/>
    <p:sldId id="276" r:id="rId18"/>
    <p:sldId id="275" r:id="rId19"/>
    <p:sldId id="278" r:id="rId20"/>
    <p:sldId id="272" r:id="rId21"/>
    <p:sldId id="270" r:id="rId22"/>
    <p:sldId id="266" r:id="rId23"/>
    <p:sldId id="280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9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1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1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65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1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7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5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4B74-54F4-4213-B1DE-CE621FFA32D4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D5707-309A-4DC1-9171-8842592C6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1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43942" y="2685011"/>
            <a:ext cx="755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Query Knowledge Graph via Ranking Given Examples 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883831" y="5245331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高</a:t>
            </a:r>
            <a:r>
              <a:rPr lang="zh-CN" altLang="en-US" dirty="0"/>
              <a:t>世成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6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1731562" y="2580843"/>
            <a:ext cx="4322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Different relation edge in Graph G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attribute-positive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attribute-negative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negative example-positive example </a:t>
            </a:r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>
            <a:off x="7243155" y="2209224"/>
            <a:ext cx="4143039" cy="2669453"/>
            <a:chOff x="1740129" y="1800997"/>
            <a:chExt cx="4143039" cy="2669453"/>
          </a:xfrm>
        </p:grpSpPr>
        <p:grpSp>
          <p:nvGrpSpPr>
            <p:cNvPr id="72" name="组合 71"/>
            <p:cNvGrpSpPr/>
            <p:nvPr/>
          </p:nvGrpSpPr>
          <p:grpSpPr>
            <a:xfrm>
              <a:off x="1740129" y="1800997"/>
              <a:ext cx="3754987" cy="1823349"/>
              <a:chOff x="6686201" y="2781898"/>
              <a:chExt cx="3754987" cy="1823349"/>
            </a:xfrm>
          </p:grpSpPr>
          <p:sp>
            <p:nvSpPr>
              <p:cNvPr id="4" name="椭圆 3"/>
              <p:cNvSpPr/>
              <p:nvPr/>
            </p:nvSpPr>
            <p:spPr>
              <a:xfrm flipV="1">
                <a:off x="9903011" y="4114796"/>
                <a:ext cx="490451" cy="49045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V="1">
                <a:off x="8176951" y="4114796"/>
                <a:ext cx="490451" cy="49045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 flipV="1">
                <a:off x="6686201" y="4114796"/>
                <a:ext cx="490451" cy="49045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flipV="1">
                <a:off x="7359751" y="2787531"/>
                <a:ext cx="490451" cy="49045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 flipV="1">
                <a:off x="8970597" y="2781898"/>
                <a:ext cx="490451" cy="49045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/>
              <p:cNvCxnSpPr>
                <a:stCxn id="11" idx="6"/>
                <a:endCxn id="12" idx="2"/>
              </p:cNvCxnSpPr>
              <p:nvPr/>
            </p:nvCxnSpPr>
            <p:spPr>
              <a:xfrm flipV="1">
                <a:off x="7850202" y="3027123"/>
                <a:ext cx="1120395" cy="56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10" idx="5"/>
                <a:endCxn id="11" idx="1"/>
              </p:cNvCxnSpPr>
              <p:nvPr/>
            </p:nvCxnSpPr>
            <p:spPr>
              <a:xfrm flipV="1">
                <a:off x="7104827" y="3206157"/>
                <a:ext cx="326749" cy="98046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11" idx="7"/>
                <a:endCxn id="9" idx="3"/>
              </p:cNvCxnSpPr>
              <p:nvPr/>
            </p:nvCxnSpPr>
            <p:spPr>
              <a:xfrm>
                <a:off x="7778377" y="3206157"/>
                <a:ext cx="470399" cy="98046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9" idx="5"/>
                <a:endCxn id="12" idx="1"/>
              </p:cNvCxnSpPr>
              <p:nvPr/>
            </p:nvCxnSpPr>
            <p:spPr>
              <a:xfrm flipV="1">
                <a:off x="8595577" y="3200524"/>
                <a:ext cx="446845" cy="986097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12" idx="7"/>
                <a:endCxn id="4" idx="3"/>
              </p:cNvCxnSpPr>
              <p:nvPr/>
            </p:nvCxnSpPr>
            <p:spPr>
              <a:xfrm>
                <a:off x="9389223" y="3200524"/>
                <a:ext cx="585613" cy="986097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0" idx="5"/>
                <a:endCxn id="12" idx="1"/>
              </p:cNvCxnSpPr>
              <p:nvPr/>
            </p:nvCxnSpPr>
            <p:spPr>
              <a:xfrm flipV="1">
                <a:off x="7104827" y="3200524"/>
                <a:ext cx="1937595" cy="986097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1" idx="7"/>
                <a:endCxn id="4" idx="3"/>
              </p:cNvCxnSpPr>
              <p:nvPr/>
            </p:nvCxnSpPr>
            <p:spPr>
              <a:xfrm>
                <a:off x="7778377" y="3206157"/>
                <a:ext cx="2196459" cy="98046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3" name="文本框 62"/>
              <p:cNvSpPr txBox="1"/>
              <p:nvPr/>
            </p:nvSpPr>
            <p:spPr>
              <a:xfrm>
                <a:off x="7431576" y="2812178"/>
                <a:ext cx="346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9042422" y="2808908"/>
                <a:ext cx="346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6700598" y="4175355"/>
                <a:ext cx="481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p1</a:t>
                </a:r>
                <a:endParaRPr lang="zh-CN" altLang="en-US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8203276" y="4158689"/>
                <a:ext cx="437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p2</a:t>
                </a:r>
                <a:endParaRPr lang="zh-CN" altLang="en-US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9941988" y="4169661"/>
                <a:ext cx="49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p3</a:t>
                </a:r>
                <a:endParaRPr lang="zh-CN" altLang="en-US" dirty="0"/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3003133" y="4101118"/>
              <a:ext cx="2880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Graph G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562792" y="889461"/>
            <a:ext cx="333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Problem definition: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908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0037" y="1743605"/>
            <a:ext cx="15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About MRF: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33" y="1418174"/>
            <a:ext cx="2873385" cy="1662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5" y="3908490"/>
            <a:ext cx="2790568" cy="13451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61" y="2472955"/>
            <a:ext cx="2880357" cy="10405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33207" y="3927446"/>
            <a:ext cx="436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：图上的一个团</a:t>
            </a:r>
            <a:endParaRPr lang="en-US" altLang="zh-CN" dirty="0" smtClean="0"/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：规范化因子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62792" y="889461"/>
            <a:ext cx="333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Problem definition: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49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5223" y="2443942"/>
            <a:ext cx="5660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 Graph G, how to </a:t>
            </a:r>
            <a:r>
              <a:rPr lang="en-US" altLang="zh-CN" b="1" dirty="0" smtClean="0"/>
              <a:t>design the potential function</a:t>
            </a:r>
            <a:r>
              <a:rPr lang="en-US" altLang="zh-CN" dirty="0" smtClean="0"/>
              <a:t>? 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clique: should we go with the </a:t>
            </a:r>
            <a:r>
              <a:rPr lang="en-US" altLang="zh-CN" b="1" dirty="0" smtClean="0"/>
              <a:t>maximal clique </a:t>
            </a:r>
            <a:r>
              <a:rPr lang="en-US" altLang="zh-CN" dirty="0" smtClean="0"/>
              <a:t>or just a plain one; (maximal clique)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pattern: for </a:t>
            </a:r>
            <a:r>
              <a:rPr lang="en-US" altLang="zh-CN" b="1" dirty="0" smtClean="0"/>
              <a:t>edge</a:t>
            </a:r>
            <a:r>
              <a:rPr lang="en-US" altLang="zh-CN" dirty="0" smtClean="0"/>
              <a:t> with different vertex type, how to describe the need in a potential function; (</a:t>
            </a:r>
            <a:r>
              <a:rPr lang="en-US" altLang="zh-CN" b="1" dirty="0" smtClean="0"/>
              <a:t>two patterns, three patterns</a:t>
            </a:r>
            <a:r>
              <a:rPr lang="en-US" altLang="zh-CN" dirty="0" smtClean="0"/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28" y="2269374"/>
            <a:ext cx="4182218" cy="2773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2793" y="889461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Potential functions: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69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11" y="1968621"/>
            <a:ext cx="4940272" cy="32767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93" y="2568050"/>
            <a:ext cx="3164098" cy="524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51" y="3521505"/>
            <a:ext cx="4968671" cy="1012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2793" y="889461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Potential functions: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71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28" y="2269374"/>
            <a:ext cx="4182218" cy="2773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48" y="2704659"/>
            <a:ext cx="5352752" cy="16582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2793" y="889461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Potential functions: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211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89" y="2784763"/>
            <a:ext cx="3169919" cy="21024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39" y="3795631"/>
            <a:ext cx="3276549" cy="885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5" y="4953974"/>
            <a:ext cx="8640381" cy="83831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491289" y="631765"/>
            <a:ext cx="2329847" cy="1531015"/>
            <a:chOff x="1408175" y="1403355"/>
            <a:chExt cx="3219309" cy="2013528"/>
          </a:xfrm>
        </p:grpSpPr>
        <p:grpSp>
          <p:nvGrpSpPr>
            <p:cNvPr id="12" name="组合 11"/>
            <p:cNvGrpSpPr/>
            <p:nvPr/>
          </p:nvGrpSpPr>
          <p:grpSpPr>
            <a:xfrm>
              <a:off x="1408175" y="1403355"/>
              <a:ext cx="3219309" cy="2013528"/>
              <a:chOff x="1315746" y="517236"/>
              <a:chExt cx="2307432" cy="1538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315746" y="517236"/>
                <a:ext cx="1538288" cy="153828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084890" y="517236"/>
                <a:ext cx="1538288" cy="15382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948873" y="1671782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Sp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79272" y="1671782"/>
              <a:ext cx="5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Sn</a:t>
              </a:r>
              <a:endParaRPr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562793" y="889461"/>
            <a:ext cx="372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Potential functions A: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93883" y="1767555"/>
            <a:ext cx="51822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Idea: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Attribute-entity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Positive-negative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Distance(f1) &amp; importance(f2) </a:t>
            </a:r>
            <a:r>
              <a:rPr lang="en-US" altLang="zh-CN" dirty="0"/>
              <a:t>&amp; </a:t>
            </a:r>
            <a:r>
              <a:rPr lang="en-US" altLang="zh-CN" dirty="0" smtClean="0"/>
              <a:t>proportion(f2)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7882598" y="4953974"/>
            <a:ext cx="2108718" cy="83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99487" y="5859006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Importance factor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4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5" y="4953974"/>
            <a:ext cx="8640381" cy="8383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1" y="3836011"/>
            <a:ext cx="1790224" cy="7376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62793" y="889461"/>
            <a:ext cx="375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Potential functions B:</a:t>
            </a:r>
            <a:endParaRPr lang="zh-CN" altLang="en-US" sz="2800" b="1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289" y="2784763"/>
            <a:ext cx="3169919" cy="210249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491289" y="631765"/>
            <a:ext cx="2329847" cy="1531015"/>
            <a:chOff x="1408175" y="1403355"/>
            <a:chExt cx="3219309" cy="2013528"/>
          </a:xfrm>
        </p:grpSpPr>
        <p:grpSp>
          <p:nvGrpSpPr>
            <p:cNvPr id="20" name="组合 19"/>
            <p:cNvGrpSpPr/>
            <p:nvPr/>
          </p:nvGrpSpPr>
          <p:grpSpPr>
            <a:xfrm>
              <a:off x="1408175" y="1403355"/>
              <a:ext cx="3219309" cy="2013528"/>
              <a:chOff x="1315746" y="517236"/>
              <a:chExt cx="2307432" cy="153828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315746" y="517236"/>
                <a:ext cx="1538288" cy="153828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084890" y="517236"/>
                <a:ext cx="1538288" cy="15382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948873" y="1671782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Sp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79272" y="1671782"/>
              <a:ext cx="5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Sn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102197" y="1792964"/>
            <a:ext cx="44057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Idea: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Attribute-entity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Positive-negative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Distance &amp; importance </a:t>
            </a:r>
            <a:r>
              <a:rPr lang="en-US" altLang="zh-CN" dirty="0"/>
              <a:t>&amp; </a:t>
            </a:r>
            <a:r>
              <a:rPr lang="en-US" altLang="zh-CN" dirty="0" smtClean="0"/>
              <a:t>proportion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0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3" y="3665040"/>
            <a:ext cx="3448923" cy="932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19" y="4708886"/>
            <a:ext cx="10059272" cy="86570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62793" y="889461"/>
            <a:ext cx="3616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Potential functions C:</a:t>
            </a:r>
            <a:endParaRPr lang="zh-CN" altLang="en-US" sz="28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289" y="2784763"/>
            <a:ext cx="3169919" cy="210249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7491289" y="631765"/>
            <a:ext cx="2329847" cy="1531015"/>
            <a:chOff x="1408175" y="1403355"/>
            <a:chExt cx="3219309" cy="2013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408175" y="1403355"/>
              <a:ext cx="3219309" cy="2013528"/>
              <a:chOff x="1315746" y="517236"/>
              <a:chExt cx="2307432" cy="1538288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15746" y="517236"/>
                <a:ext cx="1538288" cy="153828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084890" y="517236"/>
                <a:ext cx="1538288" cy="15382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948873" y="1671782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79272" y="1671782"/>
              <a:ext cx="5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Sn</a:t>
              </a:r>
              <a:endParaRPr lang="zh-CN" altLang="en-US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014153" y="1743062"/>
            <a:ext cx="44057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Idea: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Attribute-entity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Positive-negative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Distance &amp; importance &amp; </a:t>
            </a:r>
            <a:r>
              <a:rPr lang="en-US" altLang="zh-CN" dirty="0"/>
              <a:t>proportion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45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19" y="4708886"/>
            <a:ext cx="10059272" cy="8657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19" y="3754543"/>
            <a:ext cx="1768199" cy="72774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62793" y="889461"/>
            <a:ext cx="38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Potential functions D:</a:t>
            </a:r>
            <a:endParaRPr lang="zh-CN" altLang="en-US" sz="28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289" y="2784763"/>
            <a:ext cx="3169919" cy="210249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7491289" y="631765"/>
            <a:ext cx="2329847" cy="1531015"/>
            <a:chOff x="1408175" y="1403355"/>
            <a:chExt cx="3219309" cy="2013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408175" y="1403355"/>
              <a:ext cx="3219309" cy="2013528"/>
              <a:chOff x="1315746" y="517236"/>
              <a:chExt cx="2307432" cy="1538288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15746" y="517236"/>
                <a:ext cx="1538288" cy="153828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084890" y="517236"/>
                <a:ext cx="1538288" cy="15382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948873" y="1671782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79272" y="1671782"/>
              <a:ext cx="5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Sn</a:t>
              </a:r>
              <a:endParaRPr lang="zh-CN" altLang="en-US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022465" y="1703200"/>
            <a:ext cx="44057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Idea: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Attribute-entity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Positive-negative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Distance &amp; proportion</a:t>
            </a:r>
            <a:r>
              <a:rPr lang="en-US" altLang="zh-CN" dirty="0"/>
              <a:t> &amp; importance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39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1" y="3774925"/>
            <a:ext cx="1633347" cy="6722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53" y="4863712"/>
            <a:ext cx="3458944" cy="6264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53" y="5839148"/>
            <a:ext cx="4093750" cy="6454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535" y="3671603"/>
            <a:ext cx="3304052" cy="8931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62793" y="889461"/>
            <a:ext cx="381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Potential functions E:</a:t>
            </a:r>
            <a:endParaRPr lang="zh-CN" altLang="en-US" sz="28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626" y="4056993"/>
            <a:ext cx="3169919" cy="210249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7599355" y="1538953"/>
            <a:ext cx="2329847" cy="1531015"/>
            <a:chOff x="1408175" y="1403355"/>
            <a:chExt cx="3219309" cy="2013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408175" y="1403355"/>
              <a:ext cx="3219309" cy="2013528"/>
              <a:chOff x="1315746" y="517236"/>
              <a:chExt cx="2307432" cy="1538288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15746" y="517236"/>
                <a:ext cx="1538288" cy="153828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084890" y="517236"/>
                <a:ext cx="1538288" cy="15382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948873" y="1671782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Sp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79272" y="1671782"/>
              <a:ext cx="5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Sn</a:t>
              </a:r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59357" y="1660666"/>
            <a:ext cx="44057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Idea: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en-US" altLang="zh-CN" dirty="0" smtClean="0"/>
              <a:t>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Attribute-positive 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Attribute-negative 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Positive-negative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Distance &amp; proportion (&amp; importance?)</a:t>
            </a:r>
          </a:p>
        </p:txBody>
      </p:sp>
    </p:spTree>
    <p:extLst>
      <p:ext uri="{BB962C8B-B14F-4D97-AF65-F5344CB8AC3E}">
        <p14:creationId xmlns:p14="http://schemas.microsoft.com/office/powerpoint/2010/main" val="24547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7644" y="1895302"/>
            <a:ext cx="48712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Problem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Related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Problem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Potential </a:t>
            </a:r>
            <a:r>
              <a:rPr lang="en-US" altLang="zh-CN" dirty="0" smtClean="0"/>
              <a:t>functions </a:t>
            </a:r>
            <a:r>
              <a:rPr lang="en-US" altLang="zh-CN" dirty="0" smtClean="0"/>
              <a:t>(5)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Experiment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Future </a:t>
            </a:r>
            <a:r>
              <a:rPr lang="en-US" altLang="zh-CN" b="1" dirty="0" smtClean="0"/>
              <a:t>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Data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code framework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62793" y="889461"/>
            <a:ext cx="187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Abstract: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04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46" y="1450109"/>
            <a:ext cx="4940272" cy="32767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53" y="2241185"/>
            <a:ext cx="3164098" cy="524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82" y="5049311"/>
            <a:ext cx="4968671" cy="10120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28" y="3348627"/>
            <a:ext cx="2934109" cy="5811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0582" y="1745554"/>
            <a:ext cx="125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线性组合：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60582" y="2900039"/>
            <a:ext cx="141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非线性组合：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562793" y="889461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Potential functions: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54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0407" y="2030207"/>
            <a:ext cx="546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DBpedia</a:t>
            </a:r>
            <a:r>
              <a:rPr lang="en-US" altLang="zh-CN" dirty="0" smtClean="0"/>
              <a:t> collection v2: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7" y="2676538"/>
            <a:ext cx="9664147" cy="25771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2793" y="889461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Data Set: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97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48" y="1312216"/>
            <a:ext cx="5706271" cy="5048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99" y="1853429"/>
            <a:ext cx="5182323" cy="35342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2793" y="889461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Data Set: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48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2793" y="889461"/>
            <a:ext cx="340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Future Plan: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81" y="2344189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Data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Divide  into positive and negative according to labels(0, 1,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Csv format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Code framework: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Load to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SparQL</a:t>
            </a:r>
            <a:r>
              <a:rPr lang="en-US" altLang="zh-CN" dirty="0" smtClean="0"/>
              <a:t> endpoint (slow but required)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MRF computation organization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1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8968" y="2769987"/>
            <a:ext cx="2161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Q&amp;A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28305" y="2333212"/>
            <a:ext cx="8520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Inside knowledge graph hides the information that we need for further purpose.</a:t>
            </a:r>
          </a:p>
          <a:p>
            <a:r>
              <a:rPr lang="en-US" altLang="zh-CN" dirty="0" smtClean="0"/>
              <a:t>Though there is a query language </a:t>
            </a:r>
            <a:r>
              <a:rPr lang="en-US" altLang="zh-CN" b="1" dirty="0" smtClean="0"/>
              <a:t>SPARQL</a:t>
            </a:r>
            <a:r>
              <a:rPr lang="en-US" altLang="zh-CN" dirty="0" smtClean="0"/>
              <a:t> served as a query approach, sometimes people just </a:t>
            </a:r>
            <a:r>
              <a:rPr lang="en-US" altLang="zh-CN" b="1" dirty="0" smtClean="0"/>
              <a:t>can’t organize the inner logic</a:t>
            </a:r>
            <a:r>
              <a:rPr lang="en-US" altLang="zh-CN" dirty="0" smtClean="0"/>
              <a:t> which covers the demand in a clear way but giving examples. </a:t>
            </a:r>
          </a:p>
          <a:p>
            <a:r>
              <a:rPr lang="en-US" altLang="zh-CN" dirty="0" smtClean="0"/>
              <a:t>So a query by example approach is needed. </a:t>
            </a:r>
          </a:p>
          <a:p>
            <a:endParaRPr lang="en-US" altLang="zh-CN" dirty="0"/>
          </a:p>
          <a:p>
            <a:r>
              <a:rPr lang="en-US" altLang="zh-CN" dirty="0" smtClean="0"/>
              <a:t>EXAMPLE: </a:t>
            </a:r>
            <a:r>
              <a:rPr lang="en-US" altLang="zh-CN" b="1" dirty="0" smtClean="0"/>
              <a:t>potential crime or criminal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62793" y="889461"/>
            <a:ext cx="208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Motivation: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0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3" y="2128161"/>
            <a:ext cx="5611008" cy="32770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403" y="1758829"/>
            <a:ext cx="45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所有周星驰参演过的电影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89" y="2366320"/>
            <a:ext cx="4677428" cy="28007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2793" y="889461"/>
            <a:ext cx="208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Motivation: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44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88" y="1661294"/>
            <a:ext cx="7645047" cy="32860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2793" y="889461"/>
            <a:ext cx="208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Motivation: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89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0407" y="2078181"/>
            <a:ext cx="10025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 our model, we provide </a:t>
            </a:r>
            <a:r>
              <a:rPr lang="en-US" altLang="zh-CN" b="1" dirty="0" smtClean="0"/>
              <a:t>positive examples </a:t>
            </a:r>
            <a:r>
              <a:rPr lang="en-US" altLang="zh-CN" dirty="0" smtClean="0"/>
              <a:t>from the set of ground truth and </a:t>
            </a:r>
            <a:r>
              <a:rPr lang="en-US" altLang="zh-CN" b="1" dirty="0" smtClean="0"/>
              <a:t>negative examples </a:t>
            </a:r>
            <a:r>
              <a:rPr lang="en-US" altLang="zh-CN" dirty="0" smtClean="0"/>
              <a:t>outside.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If we want to know the demand from the given examples, the </a:t>
            </a:r>
            <a:r>
              <a:rPr lang="en-US" altLang="zh-CN" b="1" dirty="0" smtClean="0"/>
              <a:t>attributes</a:t>
            </a:r>
            <a:r>
              <a:rPr lang="en-US" altLang="zh-CN" dirty="0" smtClean="0"/>
              <a:t> that the examples associated to should get more attention.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 should first </a:t>
            </a:r>
            <a:r>
              <a:rPr lang="en-US" altLang="zh-CN" b="1" dirty="0" smtClean="0"/>
              <a:t>rank the attributes </a:t>
            </a:r>
            <a:r>
              <a:rPr lang="en-US" altLang="zh-CN" dirty="0" smtClean="0"/>
              <a:t>to get the ones that people really care about.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Then query the knowledge base using these attributes.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62792" y="889461"/>
            <a:ext cx="378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Problem description: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836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62545" y="1712421"/>
            <a:ext cx="8545483" cy="4721630"/>
            <a:chOff x="1936865" y="1072341"/>
            <a:chExt cx="8545483" cy="4721630"/>
          </a:xfrm>
        </p:grpSpPr>
        <p:grpSp>
          <p:nvGrpSpPr>
            <p:cNvPr id="7" name="组合 6"/>
            <p:cNvGrpSpPr/>
            <p:nvPr/>
          </p:nvGrpSpPr>
          <p:grpSpPr>
            <a:xfrm>
              <a:off x="1936865" y="1072341"/>
              <a:ext cx="8545483" cy="4721630"/>
              <a:chOff x="2593571" y="1504603"/>
              <a:chExt cx="7090756" cy="3965172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593571" y="1504603"/>
                <a:ext cx="7090756" cy="396517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3275214" y="2082338"/>
                <a:ext cx="2576945" cy="280970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414953" y="2518756"/>
                <a:ext cx="1512916" cy="193686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3649287" y="2518756"/>
                <a:ext cx="1097280" cy="158773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946967" y="3000895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Negative examples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69899" y="3433156"/>
              <a:ext cx="11067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Positive examples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8876" y="2902119"/>
              <a:ext cx="1197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Expected return set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10844" y="1820487"/>
              <a:ext cx="1687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All the entities</a:t>
              </a:r>
              <a:endParaRPr lang="zh-CN" altLang="en-US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62792" y="889461"/>
            <a:ext cx="378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Problem description: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16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8349" y="2003367"/>
            <a:ext cx="9584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Query </a:t>
            </a:r>
            <a:r>
              <a:rPr lang="en-US" altLang="zh-CN" dirty="0"/>
              <a:t>Understanding via Entity Attribute </a:t>
            </a:r>
            <a:r>
              <a:rPr lang="en-US" altLang="zh-CN" dirty="0" smtClean="0"/>
              <a:t>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Query to entity </a:t>
            </a:r>
            <a:r>
              <a:rPr lang="en-US" altLang="zh-CN" b="1" dirty="0" smtClean="0"/>
              <a:t>link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Using MRF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Query language, linked entity, attribute </a:t>
            </a:r>
            <a:r>
              <a:rPr lang="en-US" altLang="zh-CN" dirty="0" smtClean="0">
                <a:sym typeface="Wingdings" panose="05000000000000000000" pitchFamily="2" charset="2"/>
              </a:rPr>
              <a:t>graph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Using </a:t>
            </a:r>
            <a:r>
              <a:rPr lang="en-US" altLang="zh-CN" b="1" dirty="0" smtClean="0">
                <a:sym typeface="Wingdings" panose="05000000000000000000" pitchFamily="2" charset="2"/>
              </a:rPr>
              <a:t>word embedding </a:t>
            </a:r>
            <a:r>
              <a:rPr lang="en-US" altLang="zh-CN" dirty="0" smtClean="0">
                <a:sym typeface="Wingdings" panose="05000000000000000000" pitchFamily="2" charset="2"/>
              </a:rPr>
              <a:t>to describe the distance of query word to attribute and entity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Markov Random Field Model for Term </a:t>
            </a:r>
            <a:r>
              <a:rPr lang="en-US" altLang="zh-CN" dirty="0" smtClean="0"/>
              <a:t>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Baseline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2792" y="889461"/>
            <a:ext cx="257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Related work: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84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5099" y="2086495"/>
            <a:ext cx="8188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 organize Graph G which is under </a:t>
            </a:r>
            <a:r>
              <a:rPr lang="en-US" altLang="zh-CN" b="1" dirty="0" err="1" smtClean="0"/>
              <a:t>Marcov</a:t>
            </a:r>
            <a:r>
              <a:rPr lang="en-US" altLang="zh-CN" b="1" dirty="0" smtClean="0"/>
              <a:t> property </a:t>
            </a:r>
            <a:r>
              <a:rPr lang="en-US" altLang="zh-CN" dirty="0" smtClean="0"/>
              <a:t>using these </a:t>
            </a:r>
            <a:r>
              <a:rPr lang="en-US" altLang="zh-CN" b="1" dirty="0" smtClean="0"/>
              <a:t>examples</a:t>
            </a:r>
            <a:r>
              <a:rPr lang="en-US" altLang="zh-CN" dirty="0" smtClean="0"/>
              <a:t> and the </a:t>
            </a:r>
            <a:r>
              <a:rPr lang="en-US" altLang="zh-CN" b="1" dirty="0" smtClean="0"/>
              <a:t>attribute</a:t>
            </a:r>
            <a:r>
              <a:rPr lang="en-US" altLang="zh-CN" dirty="0" smtClean="0"/>
              <a:t> for ranking.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 </a:t>
            </a:r>
            <a:r>
              <a:rPr lang="en-US" altLang="zh-CN" b="1" dirty="0" smtClean="0"/>
              <a:t>each attribute</a:t>
            </a:r>
            <a:r>
              <a:rPr lang="en-US" altLang="zh-CN" dirty="0" smtClean="0"/>
              <a:t>,  we could build a Graph to calculate the </a:t>
            </a:r>
            <a:r>
              <a:rPr lang="en-US" altLang="zh-CN" b="1" dirty="0" smtClean="0"/>
              <a:t>score</a:t>
            </a:r>
            <a:r>
              <a:rPr lang="en-US" altLang="zh-CN" dirty="0" smtClean="0"/>
              <a:t> of it using an approach of MRF(</a:t>
            </a:r>
            <a:r>
              <a:rPr lang="en-US" altLang="zh-CN" dirty="0" err="1" smtClean="0"/>
              <a:t>marcov</a:t>
            </a:r>
            <a:r>
              <a:rPr lang="en-US" altLang="zh-CN" dirty="0" smtClean="0"/>
              <a:t> random field).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62792" y="889461"/>
            <a:ext cx="333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Problem definition: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577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547</Words>
  <Application>Microsoft Office PowerPoint</Application>
  <PresentationFormat>宽屏</PresentationFormat>
  <Paragraphs>136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瑟</dc:creator>
  <cp:lastModifiedBy>高 瑟</cp:lastModifiedBy>
  <cp:revision>46</cp:revision>
  <dcterms:created xsi:type="dcterms:W3CDTF">2018-12-01T16:31:18Z</dcterms:created>
  <dcterms:modified xsi:type="dcterms:W3CDTF">2018-12-09T07:49:40Z</dcterms:modified>
</cp:coreProperties>
</file>