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9" r:id="rId12"/>
    <p:sldId id="273" r:id="rId13"/>
    <p:sldId id="274" r:id="rId14"/>
    <p:sldId id="282" r:id="rId15"/>
    <p:sldId id="280" r:id="rId16"/>
    <p:sldId id="283" r:id="rId17"/>
    <p:sldId id="277" r:id="rId18"/>
    <p:sldId id="276" r:id="rId19"/>
    <p:sldId id="284" r:id="rId20"/>
    <p:sldId id="285" r:id="rId21"/>
    <p:sldId id="281" r:id="rId22"/>
    <p:sldId id="275" r:id="rId23"/>
    <p:sldId id="2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6DF6FA-B42E-4C18-A5D3-A639D6E90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3A923A1-8912-45CA-9F02-FA6B5CE29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0569171-CBAC-447A-A247-A38A16B0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1AFA5A-889F-40E4-B56F-8D966C2A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C263BDC-9431-4F5E-B340-17BE7DA1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1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A585D6-73A9-4118-84CE-FF2C947B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E85D06F-5C0D-4657-81EB-E4D70B458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3B5FDFB-E6EF-4B59-B720-30D0DAB3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FFA505-B5AE-4BEA-B539-089A3CF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3E56551-2A3A-4791-98C2-070AE136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0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BAC76EA-97BB-4512-AD4D-6B1B46FEF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8BA59D0-3963-4492-AAA7-D5A885A6C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CAFC01-7C02-4D74-9C72-57C096FA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5D89D5-C441-442A-97F4-E35DEA15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2697A7-A69D-4AC0-8D16-A09B0C2D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5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A6E09D-D0C5-4215-9F35-7FEC6099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FC5750-F136-4410-BDF9-82E8C352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996826-FF9F-4CC2-9D4E-4A65E918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4E7453A-4DA8-4DCB-8CB8-2648A1B8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89B278F-E3B2-44A8-A128-B0E931BC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8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99CF71-275F-4EE1-AF4A-1F65A4CE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19AD41-BC04-43C9-AA8E-FD8324BA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C2DE0F-D46B-41C4-A8A7-5E7D3E5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055CD5-3EF8-4BB9-B5BD-34C13BFC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296FBC3-DF6E-4935-8E12-71343B6B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2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BC9F2C-0162-4D68-9633-FEE648FE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97D91E-BDF0-4D4B-BC88-EF417D2F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E94145F-4598-4051-8D8F-AD18A9E4F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1EA3EA-B7DF-491B-BD30-A930BC0C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E00A53-061A-494D-8909-A17024EE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5C227A-EEB6-4FB8-A692-F61A4696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62EFB7-274B-49D4-A707-3E5F2273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4AC2C1E-8A3B-40EC-BE49-D067583C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0475807-C597-420D-AD4F-342FE3C9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238878D-24BF-4091-8975-80A1F729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7E13AB5-10F2-4FFB-B28D-A9C94E9B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4420D73-3E80-4944-A43E-4888F209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D01423-48B5-42CF-8CA5-FC28687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4C3FEEC-1CFC-4061-A725-EE82575B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21A5C5-570C-4774-87A8-F04E002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3B5D16A-D0E0-4FF2-BCB1-1C9A641F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894835F-3C35-485A-A02B-5060DF6D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20E5A49-58CA-4C83-A125-B6BABAC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0D0283E-89EB-4821-9E19-9EEDCB40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714E208-8A06-4EF0-8F3B-98E9B5CA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743148D-8A39-4CEE-AEDB-22759B50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6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B3AE0D-0D89-44D9-BC72-DFE0DD43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7120DB-A970-44BB-BD45-3D94FAB6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F92BC25-5F9E-4A34-8042-9BC67142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F19D253-F3D5-46EC-8F89-D92B8F0E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770612D-87C5-47D6-9FFE-9815D53C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C7EA76A-721B-45D4-9B83-15FC078D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C35204-77AC-4409-B12C-EF1F7BF9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796D71A-2EC3-4A38-A2AE-14646F4DB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6E870FF-0764-4229-8668-E56C500CE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3DEFA0-220A-4B8A-8FD0-1BEF1280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98FD8D6-7F56-44A2-ACD5-CC19D6F9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D3A36EB-5050-4B32-AC53-F96B311E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9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B1B01E2-DDCF-4779-BAF4-73DEA960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55C30B-928C-4A94-9952-14A99042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0A680A-5C52-4F3A-A004-068BD4B7D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3505-563C-4661-A99C-844C3FA25C31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4A6C08-284A-405E-A0E7-DD0DD30BE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9D1E06-1FA5-4F4E-ADDD-D62FE7D89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D23D-0FC8-4E62-B727-EAAF104A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3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78DC60-102C-4BCB-AF6B-D808E954A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 Embedding </a:t>
            </a:r>
            <a:r>
              <a:rPr lang="zh-CN" altLang="en-US" dirty="0"/>
              <a:t>小规模数据集实验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E235F06-0ACF-420E-BBFC-65BA81BDD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黄世悦</a:t>
            </a:r>
            <a:endParaRPr lang="en-US" altLang="zh-CN" dirty="0"/>
          </a:p>
          <a:p>
            <a:r>
              <a:rPr lang="en-US" altLang="zh-CN" dirty="0"/>
              <a:t>2018.12.8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72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04C5E6-0424-4064-B230-D15BC3D0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372D17-A903-4D01-8AA3-E75DAF41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OpenNE</a:t>
            </a:r>
            <a:r>
              <a:rPr lang="zh-CN" altLang="en-US" dirty="0"/>
              <a:t>自带数据集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BlogCatalog</a:t>
            </a:r>
            <a:r>
              <a:rPr lang="en-US" altLang="zh-CN" dirty="0"/>
              <a:t> (Social), Wiki (original link failed), </a:t>
            </a:r>
            <a:r>
              <a:rPr lang="en-US" altLang="zh-CN" dirty="0">
                <a:solidFill>
                  <a:srgbClr val="FF0000"/>
                </a:solidFill>
              </a:rPr>
              <a:t>Cora</a:t>
            </a:r>
            <a:r>
              <a:rPr lang="en-US" altLang="zh-CN" dirty="0"/>
              <a:t> (Citation)</a:t>
            </a:r>
          </a:p>
          <a:p>
            <a:pPr lvl="1"/>
            <a:r>
              <a:rPr lang="zh-CN" altLang="en-US" dirty="0"/>
              <a:t>前两个已有</a:t>
            </a:r>
            <a:r>
              <a:rPr lang="en-US" altLang="zh-CN" dirty="0" err="1"/>
              <a:t>deepwalk</a:t>
            </a:r>
            <a:r>
              <a:rPr lang="en-US" altLang="zh-CN" dirty="0"/>
              <a:t>, node2vec</a:t>
            </a:r>
            <a:r>
              <a:rPr lang="zh-CN" altLang="en-US" dirty="0"/>
              <a:t>和</a:t>
            </a:r>
            <a:r>
              <a:rPr lang="en-US" altLang="zh-CN" dirty="0"/>
              <a:t>LINE</a:t>
            </a:r>
            <a:r>
              <a:rPr lang="zh-CN" altLang="en-US" dirty="0"/>
              <a:t>的评测结果，但</a:t>
            </a:r>
            <a:r>
              <a:rPr lang="en-US" altLang="zh-CN" dirty="0"/>
              <a:t>LINE</a:t>
            </a:r>
            <a:r>
              <a:rPr lang="zh-CN" altLang="en-US" dirty="0"/>
              <a:t>每个</a:t>
            </a:r>
            <a:r>
              <a:rPr lang="en-US" altLang="zh-CN" dirty="0"/>
              <a:t>epoch</a:t>
            </a:r>
            <a:r>
              <a:rPr lang="zh-CN" altLang="en-US" dirty="0"/>
              <a:t>都做了评测，时间测定不准确；</a:t>
            </a:r>
            <a:r>
              <a:rPr lang="en-US" altLang="zh-CN" dirty="0"/>
              <a:t>Cora</a:t>
            </a:r>
            <a:r>
              <a:rPr lang="zh-CN" altLang="en-US" dirty="0"/>
              <a:t>只有</a:t>
            </a:r>
            <a:r>
              <a:rPr lang="en-US" altLang="zh-CN" dirty="0"/>
              <a:t>GCN</a:t>
            </a:r>
            <a:r>
              <a:rPr lang="zh-CN" altLang="en-US" dirty="0"/>
              <a:t>和</a:t>
            </a:r>
            <a:r>
              <a:rPr lang="en-US" altLang="zh-CN" dirty="0"/>
              <a:t>TADW</a:t>
            </a:r>
            <a:r>
              <a:rPr lang="zh-CN" altLang="en-US" dirty="0"/>
              <a:t>的评测</a:t>
            </a:r>
            <a:endParaRPr lang="en-US" altLang="zh-CN" dirty="0"/>
          </a:p>
          <a:p>
            <a:r>
              <a:rPr lang="en-US" altLang="zh-CN" dirty="0"/>
              <a:t>SNAP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DBLP</a:t>
            </a:r>
            <a:r>
              <a:rPr lang="en-US" altLang="zh-CN" dirty="0"/>
              <a:t> (Citation between authors) </a:t>
            </a:r>
            <a:r>
              <a:rPr lang="zh-CN" altLang="en-US" dirty="0"/>
              <a:t>取</a:t>
            </a:r>
            <a:r>
              <a:rPr lang="en-US" altLang="zh-CN" dirty="0"/>
              <a:t>top 5000</a:t>
            </a:r>
            <a:r>
              <a:rPr lang="zh-CN" altLang="en-US" dirty="0"/>
              <a:t>的</a:t>
            </a:r>
            <a:r>
              <a:rPr lang="en-US" altLang="zh-CN" dirty="0"/>
              <a:t>community</a:t>
            </a:r>
            <a:r>
              <a:rPr lang="zh-CN" altLang="en-US" dirty="0"/>
              <a:t>作为</a:t>
            </a:r>
            <a:r>
              <a:rPr lang="en-US" altLang="zh-CN" dirty="0"/>
              <a:t>label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Amazon</a:t>
            </a:r>
            <a:r>
              <a:rPr lang="en-US" altLang="zh-CN" dirty="0"/>
              <a:t> (Products) </a:t>
            </a:r>
            <a:r>
              <a:rPr lang="zh-CN" altLang="en-US" dirty="0"/>
              <a:t>取</a:t>
            </a:r>
            <a:r>
              <a:rPr lang="en-US" altLang="zh-CN" dirty="0"/>
              <a:t>top 5000</a:t>
            </a:r>
            <a:r>
              <a:rPr lang="zh-CN" altLang="en-US" dirty="0"/>
              <a:t>的</a:t>
            </a:r>
            <a:r>
              <a:rPr lang="en-US" altLang="zh-CN" dirty="0"/>
              <a:t>community</a:t>
            </a:r>
            <a:r>
              <a:rPr lang="zh-CN" altLang="en-US" dirty="0"/>
              <a:t>作为</a:t>
            </a:r>
            <a:r>
              <a:rPr lang="en-US" altLang="zh-CN" dirty="0"/>
              <a:t>label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Email-Eu-core</a:t>
            </a:r>
            <a:r>
              <a:rPr lang="en-US" altLang="zh-CN" dirty="0"/>
              <a:t> (Email data from a large European research institution)</a:t>
            </a:r>
          </a:p>
          <a:p>
            <a:r>
              <a:rPr lang="en-US" altLang="zh-CN" dirty="0" err="1"/>
              <a:t>Asu</a:t>
            </a:r>
            <a:endParaRPr lang="en-US" altLang="zh-CN" dirty="0"/>
          </a:p>
          <a:p>
            <a:pPr lvl="1"/>
            <a:r>
              <a:rPr lang="en-US" altLang="zh-CN" dirty="0"/>
              <a:t>Flickr, YouTube (Social) </a:t>
            </a:r>
            <a:r>
              <a:rPr lang="zh-CN" altLang="en-US" dirty="0"/>
              <a:t>尚未实验，因为和</a:t>
            </a:r>
            <a:r>
              <a:rPr lang="en-US" altLang="zh-CN" dirty="0" err="1"/>
              <a:t>BlogCatalog</a:t>
            </a:r>
            <a:r>
              <a:rPr lang="zh-CN" altLang="en-US" dirty="0"/>
              <a:t>属于同一类型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53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D341AC-FE4C-456B-B1FE-367963EE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96D7DDE-51CB-4E95-8195-AFB1C59F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已完成</a:t>
            </a:r>
            <a:r>
              <a:rPr lang="en-US" altLang="zh-CN" dirty="0" err="1"/>
              <a:t>BlogCatalog</a:t>
            </a:r>
            <a:r>
              <a:rPr lang="en-US" altLang="zh-CN" dirty="0"/>
              <a:t>, Cora, Amazon, Email-Eu-Core</a:t>
            </a:r>
            <a:r>
              <a:rPr lang="zh-CN" altLang="en-US" dirty="0"/>
              <a:t>上的实验</a:t>
            </a:r>
            <a:endParaRPr lang="en-US" altLang="zh-CN" dirty="0"/>
          </a:p>
          <a:p>
            <a:pPr lvl="1"/>
            <a:r>
              <a:rPr lang="en-US" altLang="zh-CN" dirty="0" err="1"/>
              <a:t>BlogCatalog</a:t>
            </a:r>
            <a:r>
              <a:rPr lang="zh-CN" altLang="en-US" dirty="0"/>
              <a:t>虽然有</a:t>
            </a:r>
            <a:r>
              <a:rPr lang="en-US" altLang="zh-CN" dirty="0" err="1"/>
              <a:t>OpenNE</a:t>
            </a:r>
            <a:r>
              <a:rPr lang="zh-CN" altLang="en-US" dirty="0"/>
              <a:t>的评测数据，但</a:t>
            </a:r>
            <a:r>
              <a:rPr lang="en-US" altLang="zh-CN" dirty="0"/>
              <a:t>LINE</a:t>
            </a:r>
            <a:r>
              <a:rPr lang="zh-CN" altLang="en-US" dirty="0"/>
              <a:t>的时间精度受到了中间评测的影响，因此重新进行了实验</a:t>
            </a:r>
            <a:endParaRPr lang="en-US" altLang="zh-CN" dirty="0"/>
          </a:p>
          <a:p>
            <a:pPr lvl="1"/>
            <a:r>
              <a:rPr lang="en-US" altLang="zh-CN" dirty="0"/>
              <a:t>Email-Eu-Core</a:t>
            </a:r>
            <a:r>
              <a:rPr lang="zh-CN" altLang="en-US" dirty="0"/>
              <a:t>在服务器和</a:t>
            </a:r>
            <a:r>
              <a:rPr lang="en-US" altLang="zh-CN" dirty="0"/>
              <a:t>laptop</a:t>
            </a:r>
            <a:r>
              <a:rPr lang="zh-CN" altLang="en-US" dirty="0"/>
              <a:t>上都进行了实验</a:t>
            </a:r>
            <a:endParaRPr lang="en-US" altLang="zh-CN" dirty="0"/>
          </a:p>
          <a:p>
            <a:pPr lvl="1"/>
            <a:r>
              <a:rPr lang="zh-CN" altLang="en-US" dirty="0"/>
              <a:t>相对性能评测可能受到超参数的影响</a:t>
            </a:r>
            <a:endParaRPr lang="en-US" altLang="zh-CN" dirty="0"/>
          </a:p>
          <a:p>
            <a:r>
              <a:rPr lang="en-US" altLang="zh-CN" dirty="0"/>
              <a:t>DBLP</a:t>
            </a:r>
            <a:r>
              <a:rPr lang="zh-CN" altLang="en-US" dirty="0"/>
              <a:t>的实验正在另一台服务器上进行</a:t>
            </a:r>
            <a:endParaRPr lang="en-US" altLang="zh-CN" dirty="0"/>
          </a:p>
          <a:p>
            <a:pPr lvl="1"/>
            <a:r>
              <a:rPr lang="zh-CN" altLang="en-US" dirty="0"/>
              <a:t>已完成</a:t>
            </a:r>
            <a:r>
              <a:rPr lang="en-US" altLang="zh-CN" dirty="0" err="1"/>
              <a:t>deepwalk</a:t>
            </a:r>
            <a:r>
              <a:rPr lang="zh-CN" altLang="en-US" dirty="0"/>
              <a:t>和</a:t>
            </a:r>
            <a:r>
              <a:rPr lang="en-US" altLang="zh-CN" dirty="0"/>
              <a:t>node2vec</a:t>
            </a:r>
            <a:r>
              <a:rPr lang="zh-CN" altLang="en-US" dirty="0"/>
              <a:t>的实验，</a:t>
            </a:r>
            <a:r>
              <a:rPr lang="en-US" altLang="zh-CN" dirty="0"/>
              <a:t>LINE</a:t>
            </a:r>
            <a:r>
              <a:rPr lang="zh-CN" altLang="en-US" dirty="0"/>
              <a:t>还在运行中</a:t>
            </a:r>
            <a:endParaRPr lang="en-US" altLang="zh-CN" dirty="0"/>
          </a:p>
          <a:p>
            <a:pPr lvl="2"/>
            <a:r>
              <a:rPr lang="zh-CN" altLang="en-US" dirty="0"/>
              <a:t>已经完成</a:t>
            </a:r>
            <a:r>
              <a:rPr lang="en-US" altLang="zh-CN" dirty="0"/>
              <a:t>embedding</a:t>
            </a:r>
            <a:r>
              <a:rPr lang="zh-CN" altLang="en-US" dirty="0"/>
              <a:t>计算，正在做节点分类评测</a:t>
            </a:r>
            <a:endParaRPr lang="en-US" altLang="zh-CN" dirty="0"/>
          </a:p>
          <a:p>
            <a:pPr lvl="2"/>
            <a:r>
              <a:rPr lang="zh-CN" altLang="en-US" dirty="0"/>
              <a:t>时间已经远超过其他算法，可能需要重新实验</a:t>
            </a:r>
            <a:endParaRPr lang="en-US" altLang="zh-CN" dirty="0"/>
          </a:p>
          <a:p>
            <a:pPr lvl="2"/>
            <a:r>
              <a:rPr lang="zh-CN" altLang="en-US" dirty="0"/>
              <a:t>可能受到服务器上其他进程的影响</a:t>
            </a:r>
          </a:p>
        </p:txBody>
      </p:sp>
    </p:spTree>
    <p:extLst>
      <p:ext uri="{BB962C8B-B14F-4D97-AF65-F5344CB8AC3E}">
        <p14:creationId xmlns:p14="http://schemas.microsoft.com/office/powerpoint/2010/main" val="93996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8AAA45-3A1F-48C3-90BB-CA95DF6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E40D38-6628-40D2-BA08-41796F54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 classification</a:t>
            </a:r>
            <a:r>
              <a:rPr lang="zh-CN" altLang="en-US" dirty="0"/>
              <a:t>训练和测试时间过长</a:t>
            </a:r>
            <a:endParaRPr lang="en-US" altLang="zh-CN" dirty="0"/>
          </a:p>
          <a:p>
            <a:pPr lvl="1"/>
            <a:r>
              <a:rPr lang="zh-CN" altLang="en-US" dirty="0"/>
              <a:t>原因是</a:t>
            </a:r>
            <a:r>
              <a:rPr lang="en-US" altLang="zh-CN" dirty="0"/>
              <a:t>label</a:t>
            </a:r>
            <a:r>
              <a:rPr lang="zh-CN" altLang="en-US" dirty="0"/>
              <a:t>过多，导致</a:t>
            </a:r>
            <a:r>
              <a:rPr lang="en-US" altLang="zh-CN" dirty="0"/>
              <a:t>one vs rest</a:t>
            </a:r>
            <a:r>
              <a:rPr lang="zh-CN" altLang="en-US" dirty="0"/>
              <a:t>的</a:t>
            </a:r>
            <a:r>
              <a:rPr lang="en-US" altLang="zh-CN" dirty="0"/>
              <a:t>multilabel classifier</a:t>
            </a:r>
            <a:r>
              <a:rPr lang="zh-CN" altLang="en-US" dirty="0"/>
              <a:t>数量过多</a:t>
            </a:r>
            <a:endParaRPr lang="en-US" altLang="zh-CN" dirty="0"/>
          </a:p>
          <a:p>
            <a:pPr lvl="1"/>
            <a:r>
              <a:rPr lang="zh-CN" altLang="en-US" dirty="0"/>
              <a:t>曾经使用</a:t>
            </a:r>
            <a:r>
              <a:rPr lang="en-US" altLang="zh-CN" dirty="0"/>
              <a:t>DBLP</a:t>
            </a:r>
            <a:r>
              <a:rPr lang="zh-CN" altLang="en-US" dirty="0"/>
              <a:t>和</a:t>
            </a:r>
            <a:r>
              <a:rPr lang="en-US" altLang="zh-CN" dirty="0"/>
              <a:t>Amazon</a:t>
            </a:r>
            <a:r>
              <a:rPr lang="zh-CN" altLang="en-US" dirty="0"/>
              <a:t>的全部</a:t>
            </a:r>
            <a:r>
              <a:rPr lang="en-US" altLang="zh-CN" dirty="0"/>
              <a:t>community</a:t>
            </a:r>
            <a:r>
              <a:rPr lang="zh-CN" altLang="en-US" dirty="0"/>
              <a:t>的</a:t>
            </a:r>
            <a:r>
              <a:rPr lang="en-US" altLang="zh-CN" dirty="0"/>
              <a:t>label</a:t>
            </a:r>
            <a:r>
              <a:rPr lang="zh-CN" altLang="en-US" dirty="0"/>
              <a:t>数据，结果一整天都没有完成计算，只好取</a:t>
            </a:r>
            <a:r>
              <a:rPr lang="en-US" altLang="zh-CN" dirty="0"/>
              <a:t>top 5000</a:t>
            </a:r>
            <a:r>
              <a:rPr lang="zh-CN" altLang="en-US" dirty="0"/>
              <a:t>的数据集，导致时间浪费</a:t>
            </a:r>
            <a:endParaRPr lang="en-US" altLang="zh-CN" dirty="0"/>
          </a:p>
          <a:p>
            <a:r>
              <a:rPr lang="en-US" altLang="zh-CN" dirty="0"/>
              <a:t>LINE</a:t>
            </a:r>
            <a:r>
              <a:rPr lang="zh-CN" altLang="en-US" dirty="0"/>
              <a:t>是否有必要每个</a:t>
            </a:r>
            <a:r>
              <a:rPr lang="en-US" altLang="zh-CN" dirty="0"/>
              <a:t>epoch</a:t>
            </a:r>
            <a:r>
              <a:rPr lang="zh-CN" altLang="en-US" dirty="0"/>
              <a:t>进行评测</a:t>
            </a:r>
            <a:endParaRPr lang="en-US" altLang="zh-CN" dirty="0"/>
          </a:p>
          <a:p>
            <a:pPr lvl="1"/>
            <a:r>
              <a:rPr lang="zh-CN" altLang="en-US" dirty="0"/>
              <a:t>好处在于能够选择较好的中间模型</a:t>
            </a:r>
            <a:endParaRPr lang="en-US" altLang="zh-CN" dirty="0"/>
          </a:p>
          <a:p>
            <a:pPr lvl="1"/>
            <a:r>
              <a:rPr lang="zh-CN" altLang="en-US" dirty="0"/>
              <a:t>坏处在于</a:t>
            </a:r>
            <a:r>
              <a:rPr lang="en-US" altLang="zh-CN" dirty="0"/>
              <a:t>label</a:t>
            </a:r>
            <a:r>
              <a:rPr lang="zh-CN" altLang="en-US" dirty="0"/>
              <a:t>较多时严重影响时间性能</a:t>
            </a:r>
            <a:endParaRPr lang="en-US" altLang="zh-CN" dirty="0"/>
          </a:p>
          <a:p>
            <a:r>
              <a:rPr lang="zh-CN" altLang="en-US" dirty="0"/>
              <a:t>在同一个</a:t>
            </a:r>
            <a:r>
              <a:rPr lang="en-US" altLang="zh-CN" dirty="0"/>
              <a:t>CPU</a:t>
            </a:r>
            <a:r>
              <a:rPr lang="zh-CN" altLang="en-US" dirty="0"/>
              <a:t>上进行多个实验可能影响时间性能</a:t>
            </a:r>
            <a:endParaRPr lang="en-US" altLang="zh-CN" dirty="0"/>
          </a:p>
          <a:p>
            <a:pPr lvl="1"/>
            <a:r>
              <a:rPr lang="zh-CN" altLang="en-US" dirty="0"/>
              <a:t>只好逐个进行实验</a:t>
            </a:r>
            <a:endParaRPr lang="en-US" altLang="zh-CN" dirty="0"/>
          </a:p>
          <a:p>
            <a:pPr lvl="1"/>
            <a:r>
              <a:rPr lang="zh-CN" altLang="en-US" dirty="0"/>
              <a:t>实验结果可能受其他进程影响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2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5BC775-5AB3-48CA-BCCB-F079B9B2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默认超参数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5611E8-D771-42EF-866D-8BBF5DCB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向量维度 </a:t>
            </a:r>
            <a:r>
              <a:rPr lang="en-US" altLang="zh-CN" dirty="0"/>
              <a:t>representation-size = 128</a:t>
            </a:r>
          </a:p>
          <a:p>
            <a:r>
              <a:rPr lang="zh-CN" altLang="en-US" dirty="0"/>
              <a:t>节点分类训练集占总数的比例 </a:t>
            </a:r>
            <a:r>
              <a:rPr lang="en-US" altLang="zh-CN" dirty="0" err="1"/>
              <a:t>clf</a:t>
            </a:r>
            <a:r>
              <a:rPr lang="en-US" altLang="zh-CN" dirty="0"/>
              <a:t>-ratio = 50%</a:t>
            </a:r>
            <a:r>
              <a:rPr lang="zh-CN" altLang="en-US" dirty="0"/>
              <a:t>，其余为测试集</a:t>
            </a:r>
            <a:endParaRPr lang="en-US" altLang="zh-CN" dirty="0"/>
          </a:p>
          <a:p>
            <a:r>
              <a:rPr lang="en-US" altLang="zh-CN" dirty="0" err="1"/>
              <a:t>Deepwalk</a:t>
            </a:r>
            <a:r>
              <a:rPr lang="zh-CN" altLang="en-US" dirty="0"/>
              <a:t>和</a:t>
            </a:r>
            <a:r>
              <a:rPr lang="en-US" altLang="zh-CN" dirty="0"/>
              <a:t>node2vec</a:t>
            </a:r>
          </a:p>
          <a:p>
            <a:pPr lvl="1"/>
            <a:r>
              <a:rPr lang="zh-CN" altLang="en-US" dirty="0"/>
              <a:t>每个节点出发的次数 </a:t>
            </a:r>
            <a:r>
              <a:rPr lang="en-US" altLang="zh-CN" dirty="0"/>
              <a:t>number-walks = 10</a:t>
            </a:r>
          </a:p>
          <a:p>
            <a:pPr lvl="1"/>
            <a:r>
              <a:rPr lang="zh-CN" altLang="en-US" dirty="0"/>
              <a:t>步数 </a:t>
            </a:r>
            <a:r>
              <a:rPr lang="en-US" altLang="zh-CN" dirty="0"/>
              <a:t>walk-length = 80</a:t>
            </a:r>
          </a:p>
          <a:p>
            <a:pPr lvl="1"/>
            <a:r>
              <a:rPr lang="en-US" altLang="zh-CN" dirty="0" err="1"/>
              <a:t>Skipgram</a:t>
            </a:r>
            <a:r>
              <a:rPr lang="zh-CN" altLang="en-US" dirty="0"/>
              <a:t>窗口大小 </a:t>
            </a:r>
            <a:r>
              <a:rPr lang="en-US" altLang="zh-CN" dirty="0"/>
              <a:t>window-size = 10</a:t>
            </a:r>
          </a:p>
          <a:p>
            <a:pPr lvl="1"/>
            <a:r>
              <a:rPr lang="en-US" altLang="zh-CN" dirty="0"/>
              <a:t>Node2vec</a:t>
            </a:r>
            <a:r>
              <a:rPr lang="zh-CN" altLang="en-US" dirty="0"/>
              <a:t>参数</a:t>
            </a:r>
            <a:r>
              <a:rPr lang="en-US" altLang="zh-CN" dirty="0"/>
              <a:t> p = 1.0, q = 1.0</a:t>
            </a:r>
          </a:p>
          <a:p>
            <a:r>
              <a:rPr lang="en-US" altLang="zh-CN" dirty="0"/>
              <a:t>LINE</a:t>
            </a:r>
          </a:p>
          <a:p>
            <a:pPr lvl="1"/>
            <a:r>
              <a:rPr lang="zh-CN" altLang="en-US" dirty="0"/>
              <a:t>负采样比例 </a:t>
            </a:r>
            <a:r>
              <a:rPr lang="en-US" altLang="zh-CN" dirty="0"/>
              <a:t>negative-ratio = 5</a:t>
            </a:r>
          </a:p>
          <a:p>
            <a:pPr lvl="1"/>
            <a:r>
              <a:rPr lang="zh-CN" altLang="en-US" dirty="0"/>
              <a:t>采用 </a:t>
            </a:r>
            <a:r>
              <a:rPr lang="en-US" altLang="zh-CN" dirty="0"/>
              <a:t>1st-order + 2nd-order</a:t>
            </a:r>
          </a:p>
          <a:p>
            <a:pPr lvl="1"/>
            <a:r>
              <a:rPr lang="en-US" altLang="zh-CN" dirty="0"/>
              <a:t>Training epochs = 5</a:t>
            </a:r>
          </a:p>
        </p:txBody>
      </p:sp>
    </p:spTree>
    <p:extLst>
      <p:ext uri="{BB962C8B-B14F-4D97-AF65-F5344CB8AC3E}">
        <p14:creationId xmlns:p14="http://schemas.microsoft.com/office/powerpoint/2010/main" val="799667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F4BF70-1500-4BFE-9293-C30E72DD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BlogCatalog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F62A2D5-72F1-4AA2-AA12-0B3846A9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时间性能 </a:t>
            </a:r>
            <a:r>
              <a:rPr lang="en-US" altLang="zh-CN" dirty="0"/>
              <a:t>LINE </a:t>
            </a:r>
            <a:r>
              <a:rPr lang="zh-CN" altLang="en-US" dirty="0"/>
              <a:t>略优于 </a:t>
            </a:r>
            <a:r>
              <a:rPr lang="en-US" altLang="zh-CN" dirty="0" err="1"/>
              <a:t>deepwalk</a:t>
            </a:r>
            <a:r>
              <a:rPr lang="en-US" altLang="zh-CN" dirty="0"/>
              <a:t> </a:t>
            </a:r>
            <a:r>
              <a:rPr lang="zh-CN" altLang="en-US" dirty="0"/>
              <a:t>远优于 </a:t>
            </a:r>
            <a:r>
              <a:rPr lang="en-US" altLang="zh-CN" dirty="0"/>
              <a:t>node2vec</a:t>
            </a:r>
          </a:p>
          <a:p>
            <a:r>
              <a:rPr lang="zh-CN" altLang="en-US" dirty="0"/>
              <a:t>精度性能 </a:t>
            </a:r>
            <a:r>
              <a:rPr lang="en-US" altLang="zh-CN" dirty="0"/>
              <a:t>node2vec </a:t>
            </a:r>
            <a:r>
              <a:rPr lang="zh-CN" altLang="en-US" dirty="0"/>
              <a:t>略优于 </a:t>
            </a:r>
            <a:r>
              <a:rPr lang="en-US" altLang="zh-CN" dirty="0" err="1"/>
              <a:t>deepwalk</a:t>
            </a:r>
            <a:r>
              <a:rPr lang="en-US" altLang="zh-CN" dirty="0"/>
              <a:t> </a:t>
            </a:r>
            <a:r>
              <a:rPr lang="zh-CN" altLang="en-US" dirty="0"/>
              <a:t>优于 </a:t>
            </a:r>
            <a:r>
              <a:rPr lang="en-US" altLang="zh-CN" dirty="0"/>
              <a:t>LINE</a:t>
            </a:r>
          </a:p>
          <a:p>
            <a:r>
              <a:rPr lang="en-US" altLang="zh-CN" dirty="0"/>
              <a:t>LINE</a:t>
            </a:r>
            <a:r>
              <a:rPr lang="zh-CN" altLang="en-US" dirty="0"/>
              <a:t>的结果和</a:t>
            </a:r>
            <a:r>
              <a:rPr lang="en-US" altLang="zh-CN" dirty="0" err="1"/>
              <a:t>OpenNE</a:t>
            </a:r>
            <a:r>
              <a:rPr lang="zh-CN" altLang="en-US" dirty="0"/>
              <a:t>的评测稍有不同，因为修改了代码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17D9EF5A-D3EC-4589-8B20-68D2FAA5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43994"/>
              </p:ext>
            </p:extLst>
          </p:nvPr>
        </p:nvGraphicFramePr>
        <p:xfrm>
          <a:off x="2654300" y="3363913"/>
          <a:ext cx="68834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xmlns="" val="3588256156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8121396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344493707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72083446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BlogCatalog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Time /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990858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deepwalk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562.2733119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0.391875086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0.247031293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35087703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node2vec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2856.515971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0.399751278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0.265077038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16225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 (refined)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477.0872433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0.360370319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0.196045113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6036085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0CA2D99-FC0C-4936-9936-FB867270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142"/>
              </p:ext>
            </p:extLst>
          </p:nvPr>
        </p:nvGraphicFramePr>
        <p:xfrm>
          <a:off x="3403600" y="4775200"/>
          <a:ext cx="5384800" cy="200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xmlns="" val="61393874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xmlns="" val="28258848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xmlns="" val="8929399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244243246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OpenNE results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Micro-F1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Macro-F1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9574329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DeepWalk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271s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0.385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0.238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5099639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LINE 1st+2nd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2008s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0.398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0.235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6321273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Node2vec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2623s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effectLst/>
                        </a:rPr>
                        <a:t>0.404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effectLst/>
                        </a:rPr>
                        <a:t>0.264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0871618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OpenNE(DeepWalk)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986s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0.394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0.249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08901194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OpenNE(LINE 1st+2nd)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1555s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0.39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0.253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98976911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OpenNE(node2vec)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3501s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effectLst/>
                        </a:rPr>
                        <a:t>0.405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>
                          <a:effectLst/>
                        </a:rPr>
                        <a:t>0.275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94765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53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CFBBD9-D4FC-4FA1-BD3F-322FF63B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DEB4C5-A5E7-4CCB-AE03-F18ADF79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时间性能 </a:t>
            </a:r>
            <a:r>
              <a:rPr lang="en-US" altLang="zh-CN" dirty="0"/>
              <a:t>node2vec </a:t>
            </a:r>
            <a:r>
              <a:rPr lang="zh-CN" altLang="en-US" dirty="0"/>
              <a:t>优于 </a:t>
            </a:r>
            <a:r>
              <a:rPr lang="en-US" altLang="zh-CN" dirty="0" err="1"/>
              <a:t>deepwalk</a:t>
            </a:r>
            <a:r>
              <a:rPr lang="en-US" altLang="zh-CN" dirty="0"/>
              <a:t> </a:t>
            </a:r>
            <a:r>
              <a:rPr lang="zh-CN" altLang="en-US" dirty="0"/>
              <a:t>优于 </a:t>
            </a:r>
            <a:r>
              <a:rPr lang="en-US" altLang="zh-CN" dirty="0"/>
              <a:t>LINE</a:t>
            </a:r>
            <a:r>
              <a:rPr lang="zh-CN" altLang="en-US" dirty="0"/>
              <a:t>，差距较大</a:t>
            </a:r>
            <a:endParaRPr lang="en-US" altLang="zh-CN" dirty="0"/>
          </a:p>
          <a:p>
            <a:r>
              <a:rPr lang="zh-CN" altLang="en-US" dirty="0"/>
              <a:t>精度性能 </a:t>
            </a:r>
            <a:r>
              <a:rPr lang="en-US" altLang="zh-CN" dirty="0" err="1"/>
              <a:t>deepwalk</a:t>
            </a:r>
            <a:r>
              <a:rPr lang="en-US" altLang="zh-CN" dirty="0"/>
              <a:t> </a:t>
            </a:r>
            <a:r>
              <a:rPr lang="zh-CN" altLang="en-US" dirty="0"/>
              <a:t>略优于 </a:t>
            </a:r>
            <a:r>
              <a:rPr lang="en-US" altLang="zh-CN" dirty="0"/>
              <a:t>node2vec </a:t>
            </a:r>
            <a:r>
              <a:rPr lang="zh-CN" altLang="en-US" dirty="0"/>
              <a:t>远优于 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综合来看，</a:t>
            </a:r>
            <a:r>
              <a:rPr lang="en-US" altLang="zh-CN" dirty="0"/>
              <a:t>node2vec</a:t>
            </a:r>
            <a:r>
              <a:rPr lang="zh-CN" altLang="en-US" dirty="0"/>
              <a:t>性能最理想；</a:t>
            </a:r>
            <a:r>
              <a:rPr lang="en-US" altLang="zh-CN" dirty="0"/>
              <a:t>LINE</a:t>
            </a:r>
            <a:r>
              <a:rPr lang="zh-CN" altLang="en-US" dirty="0"/>
              <a:t>可能不适合</a:t>
            </a:r>
            <a:r>
              <a:rPr lang="en-US" altLang="zh-CN" dirty="0"/>
              <a:t>Citation Network (Papers)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A3FDFE53-04DE-4B3A-80DD-E7DADF5F8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49465"/>
              </p:ext>
            </p:extLst>
          </p:nvPr>
        </p:nvGraphicFramePr>
        <p:xfrm>
          <a:off x="2540000" y="4286250"/>
          <a:ext cx="7112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xmlns="" val="244824882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350734370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42907431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145073885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Cora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Time /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98407388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deepwalk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90.32471132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0.82422452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0.80990189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02007198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node2vec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57.11831307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0.800590842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0.790773951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8615987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 (refined)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132.9683475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0.425406204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0.281639478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01515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9140AF-464B-420E-A6CF-9B9FC57F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DBLP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4A2032-503A-4665-9116-23AF40F3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时间性能 </a:t>
            </a:r>
            <a:r>
              <a:rPr lang="en-US" altLang="zh-CN" dirty="0"/>
              <a:t>node2vec </a:t>
            </a:r>
            <a:r>
              <a:rPr lang="zh-CN" altLang="en-US" dirty="0"/>
              <a:t>远优于 </a:t>
            </a:r>
            <a:r>
              <a:rPr lang="en-US" altLang="zh-CN" dirty="0" err="1"/>
              <a:t>deepwalk</a:t>
            </a:r>
            <a:endParaRPr lang="en-US" altLang="zh-CN" dirty="0"/>
          </a:p>
          <a:p>
            <a:r>
              <a:rPr lang="zh-CN" altLang="en-US" dirty="0"/>
              <a:t>精度性能 </a:t>
            </a:r>
            <a:r>
              <a:rPr lang="en-US" altLang="zh-CN" dirty="0" err="1"/>
              <a:t>deepwalk</a:t>
            </a:r>
            <a:r>
              <a:rPr lang="en-US" altLang="zh-CN" dirty="0"/>
              <a:t> </a:t>
            </a:r>
            <a:r>
              <a:rPr lang="zh-CN" altLang="en-US" dirty="0"/>
              <a:t>略优于 </a:t>
            </a:r>
            <a:r>
              <a:rPr lang="en-US" altLang="zh-CN" dirty="0"/>
              <a:t>node2vec</a:t>
            </a:r>
          </a:p>
          <a:p>
            <a:r>
              <a:rPr lang="en-US" altLang="zh-CN" dirty="0"/>
              <a:t>LINE</a:t>
            </a:r>
            <a:r>
              <a:rPr lang="zh-CN" altLang="en-US" dirty="0"/>
              <a:t>的实验还在进行中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30ADCA17-D1CC-4A01-A639-A410EAE6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02281"/>
              </p:ext>
            </p:extLst>
          </p:nvPr>
        </p:nvGraphicFramePr>
        <p:xfrm>
          <a:off x="2654300" y="4001294"/>
          <a:ext cx="68834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xmlns="" val="181402775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62869639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44630397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4134031316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DBLP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Time /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46130062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deepwalk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11381.1186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0.765744241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0.850899854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62030795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node2vec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5813.161849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0.765458954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0.820552365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1900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7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85D3F3-E542-4040-A225-8845497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Amazon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FDD4FD9-4436-48BB-9F63-DD3DFBC9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时间性能 </a:t>
            </a:r>
            <a:r>
              <a:rPr lang="en-US" altLang="zh-CN" dirty="0"/>
              <a:t>node2vec </a:t>
            </a:r>
            <a:r>
              <a:rPr lang="zh-CN" altLang="en-US" dirty="0"/>
              <a:t>远优于 </a:t>
            </a:r>
            <a:r>
              <a:rPr lang="en-US" altLang="zh-CN" dirty="0"/>
              <a:t>LINE </a:t>
            </a:r>
            <a:r>
              <a:rPr lang="zh-CN" altLang="en-US" dirty="0"/>
              <a:t>略优于 </a:t>
            </a:r>
            <a:r>
              <a:rPr lang="en-US" altLang="zh-CN" dirty="0" err="1"/>
              <a:t>deepwalk</a:t>
            </a:r>
            <a:endParaRPr lang="en-US" altLang="zh-CN" dirty="0"/>
          </a:p>
          <a:p>
            <a:r>
              <a:rPr lang="zh-CN" altLang="en-US" dirty="0"/>
              <a:t>精度性能 </a:t>
            </a:r>
            <a:r>
              <a:rPr lang="en-US" altLang="zh-CN" dirty="0" err="1"/>
              <a:t>deepwalk</a:t>
            </a:r>
            <a:r>
              <a:rPr lang="zh-CN" altLang="en-US" dirty="0"/>
              <a:t> 略优于 </a:t>
            </a:r>
            <a:r>
              <a:rPr lang="en-US" altLang="zh-CN" dirty="0"/>
              <a:t>node2vec</a:t>
            </a:r>
            <a:r>
              <a:rPr lang="zh-CN" altLang="en-US" dirty="0"/>
              <a:t> 稍优于 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分类结果总体较好，</a:t>
            </a:r>
            <a:r>
              <a:rPr lang="en-US" altLang="zh-CN" dirty="0"/>
              <a:t>node2vec</a:t>
            </a:r>
            <a:r>
              <a:rPr lang="zh-CN" altLang="en-US" dirty="0"/>
              <a:t>性能最理想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AEAA7BCE-B50C-4967-81D7-7CBD2BD85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94384"/>
              </p:ext>
            </p:extLst>
          </p:nvPr>
        </p:nvGraphicFramePr>
        <p:xfrm>
          <a:off x="2540000" y="4001294"/>
          <a:ext cx="7112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xmlns="" val="152942881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385012686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126608120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0975255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Amazon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Time / 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64729757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deepwalk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14313.72087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0.978939832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0.926371662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57348185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node2vec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7927.818883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0.975240879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0.914883273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52894274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 (refined)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12480.63619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0.916713898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0.829114076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48440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8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4FAD57-D8DE-4217-A168-0D1B770D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Email-Eu-Core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271708-CA6A-4C46-8790-1571B3FB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服务器和</a:t>
            </a:r>
            <a:r>
              <a:rPr lang="en-US" altLang="zh-CN" dirty="0"/>
              <a:t>laptop</a:t>
            </a:r>
            <a:r>
              <a:rPr lang="zh-CN" altLang="en-US" dirty="0"/>
              <a:t>上测试的精度性能相近，时间性能差异较大</a:t>
            </a:r>
            <a:endParaRPr lang="en-US" altLang="zh-CN" dirty="0"/>
          </a:p>
          <a:p>
            <a:r>
              <a:rPr lang="zh-CN" altLang="en-US" dirty="0"/>
              <a:t>时间性能不稳定，</a:t>
            </a:r>
            <a:r>
              <a:rPr lang="en-US" altLang="zh-CN" dirty="0"/>
              <a:t>node2vec</a:t>
            </a:r>
            <a:r>
              <a:rPr lang="zh-CN" altLang="en-US" dirty="0"/>
              <a:t>和</a:t>
            </a:r>
            <a:r>
              <a:rPr lang="en-US" altLang="zh-CN" dirty="0" err="1"/>
              <a:t>deepwalk</a:t>
            </a:r>
            <a:r>
              <a:rPr lang="zh-CN" altLang="en-US" dirty="0"/>
              <a:t>明显优于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精度性能 </a:t>
            </a:r>
            <a:r>
              <a:rPr lang="en-US" altLang="zh-CN" dirty="0" err="1"/>
              <a:t>deepwalk</a:t>
            </a:r>
            <a:r>
              <a:rPr lang="en-US" altLang="zh-CN" dirty="0"/>
              <a:t> </a:t>
            </a:r>
            <a:r>
              <a:rPr lang="zh-CN" altLang="en-US" dirty="0"/>
              <a:t>略优于 </a:t>
            </a:r>
            <a:r>
              <a:rPr lang="en-US" altLang="zh-CN" dirty="0"/>
              <a:t>node2vec</a:t>
            </a:r>
            <a:r>
              <a:rPr lang="zh-CN" altLang="en-US" dirty="0"/>
              <a:t> 优于 </a:t>
            </a:r>
            <a:r>
              <a:rPr lang="en-US" altLang="zh-CN" dirty="0"/>
              <a:t>LINE</a:t>
            </a:r>
          </a:p>
          <a:p>
            <a:r>
              <a:rPr lang="en-US" altLang="zh-CN" dirty="0"/>
              <a:t>LINE</a:t>
            </a:r>
            <a:r>
              <a:rPr lang="zh-CN" altLang="en-US" dirty="0"/>
              <a:t>是否每个</a:t>
            </a:r>
            <a:r>
              <a:rPr lang="en-US" altLang="zh-CN" dirty="0"/>
              <a:t>epoch</a:t>
            </a:r>
            <a:r>
              <a:rPr lang="zh-CN" altLang="en-US" dirty="0"/>
              <a:t>做测试对精度性能基本没有影响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BEDCB5F2-806A-4DAB-8252-8112309C3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99938"/>
              </p:ext>
            </p:extLst>
          </p:nvPr>
        </p:nvGraphicFramePr>
        <p:xfrm>
          <a:off x="2540000" y="5160169"/>
          <a:ext cx="7112000" cy="159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xmlns="" val="217034012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168356966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41339295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347216086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Email (Laptop)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Time /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7984421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deepwalk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43.52445841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0.763419483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0.501751911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45325929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node2vec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35.27099323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0.739562624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0.499596904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784809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 (not refined)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165.7675126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0.628230616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0.327900875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22203493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 (refined)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89.02051353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0.628230616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0.327900875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67558776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342D35E3-5554-47F4-92A2-35694ED1E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30230"/>
              </p:ext>
            </p:extLst>
          </p:nvPr>
        </p:nvGraphicFramePr>
        <p:xfrm>
          <a:off x="2540000" y="3883819"/>
          <a:ext cx="7112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xmlns="" val="390387292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122514698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75537061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xmlns="" val="273456542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Email (Server)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Time / 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Micro-F1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Macro-F1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6558646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deepwalk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32.11068773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0.767395626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0.506250028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8847383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node2vec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38.45331478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0.743538767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0.497945287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57127937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 (refined)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142.7560956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0.628230616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0.327900875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47241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3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7555A2-44CA-4141-A7FB-EABC66DA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实验小结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8A78CA6-2E9E-4719-83BC-20156503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时间性能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xmlns="" id="{381B922C-F736-47A8-8021-69F74D367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446117"/>
              </p:ext>
            </p:extLst>
          </p:nvPr>
        </p:nvGraphicFramePr>
        <p:xfrm>
          <a:off x="2451100" y="2854325"/>
          <a:ext cx="7289800" cy="191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xmlns="" val="3071612637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xmlns="" val="350784118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32267607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xmlns="" val="413788654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xmlns="" val="234773946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deepwalk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node2vec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94653264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Social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BlogCatalog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562.2733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2856.516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477.0872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6115441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Citation (papers)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Cora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90.32471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57.11831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132.9683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59682389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Citation (authors)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DBLP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11381.12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u="none" strike="noStrike" dirty="0">
                          <a:effectLst/>
                        </a:rPr>
                        <a:t>5813.162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417587709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Product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Amazon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14313.72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7927.819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12480.64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95852007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Communication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Email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32.11069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38.45331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142.7561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2212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EA4914-F123-4CAC-A182-BA8D6DD7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FB76B4-6006-4F56-A4A5-F1B02CB5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实验框架</a:t>
            </a:r>
            <a:r>
              <a:rPr lang="en-US" altLang="zh-CN" dirty="0" err="1"/>
              <a:t>OpenNE</a:t>
            </a:r>
            <a:endParaRPr lang="en-US" altLang="zh-CN" dirty="0"/>
          </a:p>
          <a:p>
            <a:r>
              <a:rPr lang="zh-CN" altLang="en-US" dirty="0"/>
              <a:t>数据集</a:t>
            </a:r>
            <a:endParaRPr lang="en-US" altLang="zh-CN" dirty="0"/>
          </a:p>
          <a:p>
            <a:r>
              <a:rPr lang="zh-CN" altLang="en-US" dirty="0"/>
              <a:t>实验数据及分析</a:t>
            </a:r>
            <a:endParaRPr lang="en-US" altLang="zh-CN" dirty="0"/>
          </a:p>
          <a:p>
            <a:r>
              <a:rPr lang="zh-CN" altLang="en-US" dirty="0"/>
              <a:t>后续工作</a:t>
            </a:r>
          </a:p>
        </p:txBody>
      </p:sp>
    </p:spTree>
    <p:extLst>
      <p:ext uri="{BB962C8B-B14F-4D97-AF65-F5344CB8AC3E}">
        <p14:creationId xmlns:p14="http://schemas.microsoft.com/office/powerpoint/2010/main" val="70389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0988B6-E806-4216-8B49-2797F0A0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D8DE34-4E2D-4B1A-A66F-7740EDB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Micro-F1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Macro-F1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C305593-D8EA-4C7D-9E50-8603CB729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70742"/>
              </p:ext>
            </p:extLst>
          </p:nvPr>
        </p:nvGraphicFramePr>
        <p:xfrm>
          <a:off x="3194050" y="1825625"/>
          <a:ext cx="7289800" cy="191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xmlns="" val="4266468655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xmlns="" val="3293530337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354898700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xmlns="" val="68693979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xmlns="" val="4219632307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Type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deepwalk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node2vec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5379272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Social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BlogCatalog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0.391875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0.399751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0.36037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84196688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Citation (papers)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Cora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0.824225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0.800591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0.425406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2649624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Citation (authors)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DBLP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0.765744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0.765459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60503157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Product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Amazon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0.97894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0.975241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0.916714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94176215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Communication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Email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0.767396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0.743539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0.628231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6523398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3BF95314-5D13-4710-995B-B66B06FA7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4598"/>
              </p:ext>
            </p:extLst>
          </p:nvPr>
        </p:nvGraphicFramePr>
        <p:xfrm>
          <a:off x="3194050" y="4001294"/>
          <a:ext cx="7289800" cy="191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xmlns="" val="70905979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xmlns="" val="55478512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339624140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xmlns="" val="349002363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xmlns="" val="164585402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Type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deepwalk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node2vec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LINE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81214439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Social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BlogCatalog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0.247031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0.265077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0.196045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37111192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Citation (papers)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Cora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0.809902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0.790774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0.281639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15642245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Citation (authors)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DBLP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0.8509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0.820552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59555216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Product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Amazon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0.926372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0.914883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0.829114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252390555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Communication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Email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u="none" strike="noStrike" dirty="0">
                          <a:effectLst/>
                        </a:rPr>
                        <a:t>0.50625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0.497945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0.327901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332544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A4B914-7512-4077-AB1C-0DB43D85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C24BF0-6B78-42E4-9BF8-96D60B0C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</a:t>
            </a:r>
            <a:r>
              <a:rPr lang="en-US" altLang="zh-CN" dirty="0" err="1"/>
              <a:t>BlogCatalog</a:t>
            </a:r>
            <a:r>
              <a:rPr lang="zh-CN" altLang="en-US" dirty="0"/>
              <a:t>以外的实验中，精度性能都是 </a:t>
            </a:r>
            <a:r>
              <a:rPr lang="en-US" altLang="zh-CN" dirty="0" err="1"/>
              <a:t>deepwalk</a:t>
            </a:r>
            <a:r>
              <a:rPr lang="en-US" altLang="zh-CN" dirty="0"/>
              <a:t> </a:t>
            </a:r>
            <a:r>
              <a:rPr lang="zh-CN" altLang="en-US" dirty="0"/>
              <a:t>略优于 </a:t>
            </a:r>
            <a:r>
              <a:rPr lang="en-US" altLang="zh-CN" dirty="0"/>
              <a:t>node2vec </a:t>
            </a:r>
            <a:r>
              <a:rPr lang="zh-CN" altLang="en-US" dirty="0"/>
              <a:t>远优于（或稍优于）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除</a:t>
            </a:r>
            <a:r>
              <a:rPr lang="en-US" altLang="zh-CN" dirty="0" err="1"/>
              <a:t>BlogCatalog</a:t>
            </a:r>
            <a:r>
              <a:rPr lang="zh-CN" altLang="en-US" dirty="0"/>
              <a:t>和</a:t>
            </a:r>
            <a:r>
              <a:rPr lang="en-US" altLang="zh-CN" dirty="0"/>
              <a:t>Email</a:t>
            </a:r>
            <a:r>
              <a:rPr lang="zh-CN" altLang="en-US" dirty="0"/>
              <a:t>以外的实验中，</a:t>
            </a:r>
            <a:r>
              <a:rPr lang="en-US" altLang="zh-CN" dirty="0"/>
              <a:t>node2vec</a:t>
            </a:r>
            <a:r>
              <a:rPr lang="zh-CN" altLang="en-US" dirty="0"/>
              <a:t>时间性能最优</a:t>
            </a:r>
            <a:endParaRPr lang="en-US" altLang="zh-CN" dirty="0"/>
          </a:p>
          <a:p>
            <a:r>
              <a:rPr lang="en-US" altLang="zh-CN" dirty="0" err="1"/>
              <a:t>Deepwalk</a:t>
            </a:r>
            <a:r>
              <a:rPr lang="zh-CN" altLang="en-US" dirty="0"/>
              <a:t>在</a:t>
            </a:r>
            <a:r>
              <a:rPr lang="en-US" altLang="zh-CN" dirty="0" err="1"/>
              <a:t>BlogCatalog</a:t>
            </a:r>
            <a:r>
              <a:rPr lang="zh-CN" altLang="en-US" dirty="0"/>
              <a:t>和</a:t>
            </a:r>
            <a:r>
              <a:rPr lang="en-US" altLang="zh-CN" dirty="0"/>
              <a:t>Email</a:t>
            </a:r>
            <a:r>
              <a:rPr lang="zh-CN" altLang="en-US" dirty="0"/>
              <a:t>上表现较好，在其他网络上时间性能较差</a:t>
            </a:r>
            <a:endParaRPr lang="en-US" altLang="zh-CN" dirty="0"/>
          </a:p>
          <a:p>
            <a:r>
              <a:rPr lang="en-US" altLang="zh-CN" dirty="0"/>
              <a:t>LINE</a:t>
            </a:r>
            <a:r>
              <a:rPr lang="zh-CN" altLang="en-US" dirty="0"/>
              <a:t>的时间性能不稳定，在</a:t>
            </a:r>
            <a:r>
              <a:rPr lang="en-US" altLang="zh-CN" dirty="0"/>
              <a:t>Email</a:t>
            </a:r>
            <a:r>
              <a:rPr lang="zh-CN" altLang="en-US" dirty="0"/>
              <a:t>和</a:t>
            </a:r>
            <a:r>
              <a:rPr lang="en-US" altLang="zh-CN" dirty="0"/>
              <a:t>Cora</a:t>
            </a:r>
            <a:r>
              <a:rPr lang="zh-CN" altLang="en-US" dirty="0"/>
              <a:t>上表现较差，在</a:t>
            </a:r>
            <a:r>
              <a:rPr lang="en-US" altLang="zh-CN" dirty="0"/>
              <a:t>Amazon</a:t>
            </a:r>
            <a:r>
              <a:rPr lang="zh-CN" altLang="en-US" dirty="0"/>
              <a:t>上表现一般，在</a:t>
            </a:r>
            <a:r>
              <a:rPr lang="en-US" altLang="zh-CN" dirty="0" err="1"/>
              <a:t>BlogCatalog</a:t>
            </a:r>
            <a:r>
              <a:rPr lang="zh-CN" altLang="en-US" dirty="0"/>
              <a:t>上表现很好</a:t>
            </a:r>
            <a:endParaRPr lang="en-US" altLang="zh-CN" dirty="0"/>
          </a:p>
          <a:p>
            <a:r>
              <a:rPr lang="zh-CN" altLang="en-US" dirty="0"/>
              <a:t>网络的大小、类型影响了模型的相对性能</a:t>
            </a:r>
          </a:p>
        </p:txBody>
      </p:sp>
    </p:spTree>
    <p:extLst>
      <p:ext uri="{BB962C8B-B14F-4D97-AF65-F5344CB8AC3E}">
        <p14:creationId xmlns:p14="http://schemas.microsoft.com/office/powerpoint/2010/main" val="1847274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CB3AAD-C70A-4C49-8143-8F15FE1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关于其他数据集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D1032D3-AE34-4458-AB27-77C1279D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OpenNE</a:t>
            </a:r>
            <a:r>
              <a:rPr lang="zh-CN" altLang="en-US" dirty="0"/>
              <a:t>自带的</a:t>
            </a:r>
            <a:r>
              <a:rPr lang="en-US" altLang="zh-CN" dirty="0"/>
              <a:t>Wiki</a:t>
            </a:r>
            <a:r>
              <a:rPr lang="zh-CN" altLang="en-US" dirty="0"/>
              <a:t>没有最初的链接，尚不清楚类型，所以打算放弃</a:t>
            </a:r>
            <a:endParaRPr lang="en-US" altLang="zh-CN" dirty="0"/>
          </a:p>
          <a:p>
            <a:r>
              <a:rPr lang="zh-CN" altLang="en-US" dirty="0"/>
              <a:t>来自</a:t>
            </a:r>
            <a:r>
              <a:rPr lang="en-US" altLang="zh-CN" dirty="0" err="1"/>
              <a:t>Asu</a:t>
            </a:r>
            <a:r>
              <a:rPr lang="zh-CN" altLang="en-US" dirty="0"/>
              <a:t>的</a:t>
            </a:r>
            <a:r>
              <a:rPr lang="en-US" altLang="zh-CN" dirty="0"/>
              <a:t>Flickr</a:t>
            </a:r>
            <a:r>
              <a:rPr lang="zh-CN" altLang="en-US" dirty="0"/>
              <a:t>和</a:t>
            </a:r>
            <a:r>
              <a:rPr lang="en-US" altLang="zh-CN" dirty="0"/>
              <a:t>YouTube</a:t>
            </a:r>
            <a:r>
              <a:rPr lang="zh-CN" altLang="en-US" dirty="0"/>
              <a:t>规模稍大，可能暂时难以实验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en-US" altLang="zh-CN" dirty="0" err="1"/>
              <a:t>BlogCatalog</a:t>
            </a:r>
            <a:r>
              <a:rPr lang="zh-CN" altLang="en-US" dirty="0"/>
              <a:t>属于同一类型，因此考虑以后再测试</a:t>
            </a:r>
            <a:endParaRPr lang="en-US" altLang="zh-CN" dirty="0"/>
          </a:p>
          <a:p>
            <a:r>
              <a:rPr lang="zh-CN" altLang="en-US" dirty="0"/>
              <a:t>其他网络还有待考虑</a:t>
            </a:r>
            <a:endParaRPr lang="en-US" altLang="zh-CN" dirty="0"/>
          </a:p>
          <a:p>
            <a:pPr lvl="1"/>
            <a:r>
              <a:rPr lang="zh-CN" altLang="en-US" dirty="0"/>
              <a:t>很多网络没有</a:t>
            </a:r>
            <a:r>
              <a:rPr lang="en-US" altLang="zh-CN" dirty="0"/>
              <a:t>Label</a:t>
            </a:r>
            <a:r>
              <a:rPr lang="zh-CN" altLang="en-US" dirty="0"/>
              <a:t>数据，难以套用</a:t>
            </a:r>
            <a:r>
              <a:rPr lang="en-US" altLang="zh-CN" dirty="0" err="1"/>
              <a:t>OpenNE</a:t>
            </a:r>
            <a:r>
              <a:rPr lang="zh-CN" altLang="en-US" dirty="0"/>
              <a:t>的</a:t>
            </a:r>
            <a:r>
              <a:rPr lang="en-US" altLang="zh-CN" dirty="0"/>
              <a:t>Node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75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7DEE70-C8EC-4D83-8AD9-4B9CFC44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A983C7-AD39-42FE-BBE9-DFB79AB3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完成当前实验</a:t>
            </a:r>
            <a:endParaRPr lang="en-US" altLang="zh-CN" dirty="0"/>
          </a:p>
          <a:p>
            <a:r>
              <a:rPr lang="zh-CN" altLang="en-US" dirty="0"/>
              <a:t>实现其他评测方法</a:t>
            </a:r>
            <a:endParaRPr lang="en-US" altLang="zh-CN" dirty="0"/>
          </a:p>
          <a:p>
            <a:pPr lvl="1"/>
            <a:r>
              <a:rPr lang="en-US" altLang="zh-CN" dirty="0"/>
              <a:t>Link prediction, graph reconstruction …</a:t>
            </a:r>
          </a:p>
          <a:p>
            <a:pPr lvl="1"/>
            <a:r>
              <a:rPr lang="zh-CN" altLang="en-US" dirty="0"/>
              <a:t>代码实现</a:t>
            </a:r>
            <a:endParaRPr lang="en-US" altLang="zh-CN" dirty="0"/>
          </a:p>
          <a:p>
            <a:r>
              <a:rPr lang="zh-CN" altLang="en-US" dirty="0"/>
              <a:t>其他考虑</a:t>
            </a:r>
            <a:endParaRPr lang="en-US" altLang="zh-CN" dirty="0"/>
          </a:p>
          <a:p>
            <a:pPr lvl="1"/>
            <a:r>
              <a:rPr lang="zh-CN" altLang="en-US" dirty="0"/>
              <a:t>选用更多数据集进行实验</a:t>
            </a:r>
            <a:endParaRPr lang="en-US" altLang="zh-CN" dirty="0"/>
          </a:p>
          <a:p>
            <a:pPr lvl="1"/>
            <a:r>
              <a:rPr lang="zh-CN" altLang="en-US" dirty="0"/>
              <a:t>比较模型在不同类型的网络上的表现</a:t>
            </a:r>
            <a:endParaRPr lang="en-US" altLang="zh-CN" dirty="0"/>
          </a:p>
          <a:p>
            <a:pPr lvl="1"/>
            <a:r>
              <a:rPr lang="zh-CN" altLang="en-US" dirty="0"/>
              <a:t>比较模型在同类型的不同网络上的表现</a:t>
            </a:r>
            <a:endParaRPr lang="en-US" altLang="zh-CN" dirty="0"/>
          </a:p>
          <a:p>
            <a:pPr lvl="1"/>
            <a:r>
              <a:rPr lang="zh-CN" altLang="en-US" dirty="0"/>
              <a:t>结合数据集的信息，或许能得到模型和数据集的一些特征</a:t>
            </a:r>
          </a:p>
        </p:txBody>
      </p:sp>
    </p:spTree>
    <p:extLst>
      <p:ext uri="{BB962C8B-B14F-4D97-AF65-F5344CB8AC3E}">
        <p14:creationId xmlns:p14="http://schemas.microsoft.com/office/powerpoint/2010/main" val="200423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665EFF-6C77-4822-ABA0-F66C5D06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04CA12-9067-4521-AD91-1338A1D3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  <a:endParaRPr lang="en-US" altLang="zh-CN" dirty="0"/>
          </a:p>
          <a:p>
            <a:pPr lvl="1"/>
            <a:r>
              <a:rPr lang="zh-CN" altLang="en-US" dirty="0"/>
              <a:t>在小规模数据集上对</a:t>
            </a:r>
            <a:r>
              <a:rPr lang="en-US" altLang="zh-CN" dirty="0" err="1"/>
              <a:t>deepwalk</a:t>
            </a:r>
            <a:r>
              <a:rPr lang="en-US" altLang="zh-CN" dirty="0"/>
              <a:t>, node2vec, LINE</a:t>
            </a:r>
            <a:r>
              <a:rPr lang="zh-CN" altLang="en-US" dirty="0"/>
              <a:t>进行简单测试</a:t>
            </a:r>
            <a:endParaRPr lang="en-US" altLang="zh-CN" dirty="0"/>
          </a:p>
          <a:p>
            <a:pPr lvl="1"/>
            <a:r>
              <a:rPr lang="zh-CN" altLang="en-US" dirty="0"/>
              <a:t>观察是否存在明显的优势与劣势</a:t>
            </a:r>
            <a:endParaRPr lang="en-US" altLang="zh-CN" dirty="0"/>
          </a:p>
          <a:p>
            <a:r>
              <a:rPr lang="zh-CN" altLang="en-US" dirty="0"/>
              <a:t>实验环境、框架与数据集</a:t>
            </a:r>
            <a:endParaRPr lang="en-US" altLang="zh-CN" dirty="0"/>
          </a:p>
          <a:p>
            <a:pPr lvl="1"/>
            <a:r>
              <a:rPr lang="zh-CN" altLang="en-US" dirty="0"/>
              <a:t>服务器</a:t>
            </a:r>
            <a:r>
              <a:rPr lang="en-US" altLang="zh-CN" dirty="0"/>
              <a:t>CPU</a:t>
            </a:r>
          </a:p>
          <a:p>
            <a:pPr lvl="1"/>
            <a:r>
              <a:rPr lang="en-US" altLang="zh-CN" dirty="0" err="1"/>
              <a:t>OpenNE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不同类型的小规模网络数据集</a:t>
            </a:r>
            <a:endParaRPr lang="en-US" altLang="zh-CN" dirty="0"/>
          </a:p>
          <a:p>
            <a:pPr lvl="2"/>
            <a:r>
              <a:rPr lang="zh-CN" altLang="en-US" dirty="0"/>
              <a:t>目前选用了</a:t>
            </a:r>
            <a:r>
              <a:rPr lang="en-US" altLang="zh-CN" dirty="0" err="1"/>
              <a:t>BlogCatalog</a:t>
            </a:r>
            <a:r>
              <a:rPr lang="en-US" altLang="zh-CN" dirty="0"/>
              <a:t>, Cora, DBLP, Amazon, Email-Eu-Core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2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A2994C-9A90-4BC2-9087-79DC3519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E2AC61-ACFC-4167-89CE-B76AF62F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endParaRPr lang="en-US" altLang="zh-CN" dirty="0"/>
          </a:p>
          <a:p>
            <a:pPr lvl="1"/>
            <a:r>
              <a:rPr lang="zh-CN" altLang="en-US" dirty="0"/>
              <a:t>实验环境搭建</a:t>
            </a:r>
            <a:endParaRPr lang="en-US" altLang="zh-CN" dirty="0"/>
          </a:p>
          <a:p>
            <a:pPr lvl="1"/>
            <a:r>
              <a:rPr lang="zh-CN" altLang="en-US" dirty="0"/>
              <a:t>数据集选取和预处理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graph embedding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2"/>
            <a:r>
              <a:rPr lang="zh-CN" altLang="en-US" dirty="0"/>
              <a:t>使用默认的超参数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node classification</a:t>
            </a:r>
            <a:r>
              <a:rPr lang="zh-CN" altLang="en-US" dirty="0"/>
              <a:t>评测</a:t>
            </a:r>
          </a:p>
        </p:txBody>
      </p:sp>
    </p:spTree>
    <p:extLst>
      <p:ext uri="{BB962C8B-B14F-4D97-AF65-F5344CB8AC3E}">
        <p14:creationId xmlns:p14="http://schemas.microsoft.com/office/powerpoint/2010/main" val="274018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B4C620-75E1-4037-8959-AC71DBD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实验框架</a:t>
            </a:r>
            <a:r>
              <a:rPr lang="en-US" altLang="zh-CN" dirty="0" err="1"/>
              <a:t>OpenNE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BDF92C-2F3A-46A9-868D-B041EB98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清华大学的开源</a:t>
            </a:r>
            <a:r>
              <a:rPr lang="en-US" altLang="zh-CN" dirty="0"/>
              <a:t>network embedding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python3</a:t>
            </a:r>
            <a:r>
              <a:rPr lang="zh-CN" altLang="en-US" dirty="0"/>
              <a:t>，为</a:t>
            </a:r>
            <a:r>
              <a:rPr lang="en-US" altLang="zh-CN" dirty="0" err="1"/>
              <a:t>deepwalk</a:t>
            </a:r>
            <a:r>
              <a:rPr lang="en-US" altLang="zh-CN" dirty="0"/>
              <a:t>, node2vec, LINE</a:t>
            </a:r>
            <a:r>
              <a:rPr lang="zh-CN" altLang="en-US" dirty="0"/>
              <a:t>等算法提供了统一的接口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Node Classification</a:t>
            </a:r>
            <a:r>
              <a:rPr lang="zh-CN" altLang="en-US" dirty="0"/>
              <a:t>评测和</a:t>
            </a:r>
            <a:r>
              <a:rPr lang="en-US" altLang="zh-CN" dirty="0"/>
              <a:t>Embedding Visualization</a:t>
            </a:r>
          </a:p>
          <a:p>
            <a:r>
              <a:rPr lang="zh-CN" altLang="en-US" dirty="0"/>
              <a:t>依赖库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en-US" altLang="zh-CN" dirty="0"/>
              <a:t> 1.14</a:t>
            </a:r>
          </a:p>
          <a:p>
            <a:pPr lvl="1"/>
            <a:r>
              <a:rPr lang="en-US" altLang="zh-CN" dirty="0" err="1"/>
              <a:t>networkx</a:t>
            </a:r>
            <a:r>
              <a:rPr lang="en-US" altLang="zh-CN" dirty="0"/>
              <a:t> 2.0</a:t>
            </a:r>
          </a:p>
          <a:p>
            <a:pPr lvl="1"/>
            <a:r>
              <a:rPr lang="en-US" altLang="zh-CN" dirty="0" err="1"/>
              <a:t>scipy</a:t>
            </a:r>
            <a:r>
              <a:rPr lang="en-US" altLang="zh-CN" dirty="0"/>
              <a:t> 0.19.1</a:t>
            </a:r>
          </a:p>
          <a:p>
            <a:pPr lvl="1"/>
            <a:r>
              <a:rPr lang="en-US" altLang="zh-CN" dirty="0" err="1"/>
              <a:t>tensorflow</a:t>
            </a:r>
            <a:r>
              <a:rPr lang="en-US" altLang="zh-CN" dirty="0"/>
              <a:t> 1.10.0</a:t>
            </a:r>
          </a:p>
          <a:p>
            <a:pPr lvl="1"/>
            <a:r>
              <a:rPr lang="en-US" altLang="zh-CN" dirty="0" err="1"/>
              <a:t>gensim</a:t>
            </a:r>
            <a:r>
              <a:rPr lang="en-US" altLang="zh-CN" dirty="0"/>
              <a:t> 3.0.1</a:t>
            </a:r>
          </a:p>
          <a:p>
            <a:pPr lvl="1"/>
            <a:r>
              <a:rPr lang="en-US" altLang="zh-CN" dirty="0" err="1"/>
              <a:t>scikit</a:t>
            </a:r>
            <a:r>
              <a:rPr lang="en-US" altLang="zh-CN" dirty="0"/>
              <a:t>-learn 0.19.0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39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0E37D3-DFEE-49EA-99B3-0536F96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输入数据格式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C8711B2-26D0-47D3-8C0F-B7923A79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图结构数据</a:t>
            </a:r>
            <a:endParaRPr lang="en-US" altLang="zh-CN" dirty="0"/>
          </a:p>
          <a:p>
            <a:pPr lvl="1"/>
            <a:r>
              <a:rPr lang="en-US" altLang="zh-CN" dirty="0" err="1"/>
              <a:t>edgelist</a:t>
            </a:r>
            <a:r>
              <a:rPr lang="en-US" altLang="zh-CN" dirty="0"/>
              <a:t>: node1 node2 &lt;</a:t>
            </a:r>
            <a:r>
              <a:rPr lang="en-US" altLang="zh-CN" dirty="0" err="1"/>
              <a:t>weight_float</a:t>
            </a:r>
            <a:r>
              <a:rPr lang="en-US" altLang="zh-CN" dirty="0"/>
              <a:t>, optional&gt;</a:t>
            </a:r>
          </a:p>
          <a:p>
            <a:pPr lvl="1"/>
            <a:r>
              <a:rPr lang="en-US" altLang="zh-CN" dirty="0" err="1"/>
              <a:t>adjlist</a:t>
            </a:r>
            <a:r>
              <a:rPr lang="en-US" altLang="zh-CN" dirty="0"/>
              <a:t>: node n1 n2 n3 ... </a:t>
            </a:r>
            <a:r>
              <a:rPr lang="en-US" altLang="zh-CN" dirty="0" err="1"/>
              <a:t>Nk</a:t>
            </a:r>
            <a:endParaRPr lang="en-US" altLang="zh-CN" dirty="0"/>
          </a:p>
          <a:p>
            <a:r>
              <a:rPr lang="en-US" altLang="zh-CN" dirty="0"/>
              <a:t>Feature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/>
              <a:t>node feature_1 feature_2 ... </a:t>
            </a:r>
            <a:r>
              <a:rPr lang="en-US" altLang="zh-CN" dirty="0" err="1"/>
              <a:t>feature_n</a:t>
            </a:r>
            <a:endParaRPr lang="en-US" altLang="zh-CN" dirty="0"/>
          </a:p>
          <a:p>
            <a:r>
              <a:rPr lang="en-US" altLang="zh-CN" dirty="0"/>
              <a:t>Label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/>
              <a:t>node label1 label2 label3...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5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3E43A9-4DC0-4459-B84F-14C16E21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30C3DB1-360E-4719-8F0D-7FA8E758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Embedding</a:t>
            </a:r>
            <a:r>
              <a:rPr lang="zh-CN" altLang="en-US" dirty="0"/>
              <a:t>向量文件</a:t>
            </a:r>
            <a:endParaRPr lang="en-US" altLang="zh-CN" dirty="0"/>
          </a:p>
          <a:p>
            <a:pPr lvl="1"/>
            <a:r>
              <a:rPr lang="zh-CN" altLang="en-US" dirty="0"/>
              <a:t>包含各节点的</a:t>
            </a:r>
            <a:r>
              <a:rPr lang="en-US" altLang="zh-CN" dirty="0"/>
              <a:t>Embedding</a:t>
            </a:r>
            <a:r>
              <a:rPr lang="zh-CN" altLang="en-US" dirty="0"/>
              <a:t>向量</a:t>
            </a:r>
            <a:endParaRPr lang="en-US" altLang="zh-CN" dirty="0"/>
          </a:p>
          <a:p>
            <a:pPr lvl="1"/>
            <a:r>
              <a:rPr lang="nl-NL" altLang="zh-CN" dirty="0"/>
              <a:t>node_id dim1 dim2 ... Dimd</a:t>
            </a:r>
          </a:p>
          <a:p>
            <a:r>
              <a:rPr lang="zh-CN" altLang="en-US" dirty="0"/>
              <a:t>屏幕输出评测信息</a:t>
            </a:r>
            <a:endParaRPr lang="en-US" altLang="zh-CN" dirty="0"/>
          </a:p>
          <a:p>
            <a:pPr lvl="1"/>
            <a:r>
              <a:rPr lang="en-US" altLang="zh-CN" dirty="0"/>
              <a:t>Embedding</a:t>
            </a:r>
            <a:r>
              <a:rPr lang="zh-CN" altLang="en-US" dirty="0"/>
              <a:t>计算所用时间</a:t>
            </a:r>
            <a:endParaRPr lang="nl-NL" altLang="zh-CN" dirty="0"/>
          </a:p>
          <a:p>
            <a:pPr lvl="1"/>
            <a:r>
              <a:rPr lang="nl-NL" altLang="zh-CN" dirty="0"/>
              <a:t>N</a:t>
            </a:r>
            <a:r>
              <a:rPr lang="en-US" altLang="zh-CN" dirty="0"/>
              <a:t>ode Classification</a:t>
            </a:r>
            <a:r>
              <a:rPr lang="zh-CN" altLang="en-US" dirty="0"/>
              <a:t>评测结果（</a:t>
            </a:r>
            <a:r>
              <a:rPr lang="en-US" altLang="zh-CN" dirty="0"/>
              <a:t>Micro-F1, Macro-F1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可重定向到文件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291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2C13E9-5A74-405E-9489-82BB330E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B08D1F-B22C-4278-819C-AC132974C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读取图结构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networkx</a:t>
            </a:r>
            <a:r>
              <a:rPr lang="zh-CN" altLang="en-US" dirty="0"/>
              <a:t>的</a:t>
            </a:r>
            <a:r>
              <a:rPr lang="en-US" altLang="zh-CN" dirty="0" err="1"/>
              <a:t>DiGraph</a:t>
            </a:r>
            <a:endParaRPr lang="en-US" altLang="zh-CN" dirty="0"/>
          </a:p>
          <a:p>
            <a:r>
              <a:rPr lang="en-US" altLang="zh-CN" dirty="0"/>
              <a:t>Embedding</a:t>
            </a:r>
            <a:r>
              <a:rPr lang="zh-CN" altLang="en-US" dirty="0"/>
              <a:t>计算</a:t>
            </a:r>
            <a:endParaRPr lang="en-US" altLang="zh-CN" dirty="0"/>
          </a:p>
          <a:p>
            <a:pPr lvl="1"/>
            <a:r>
              <a:rPr lang="en-US" altLang="zh-CN" dirty="0" err="1"/>
              <a:t>deepwalk</a:t>
            </a:r>
            <a:r>
              <a:rPr lang="zh-CN" altLang="en-US" dirty="0"/>
              <a:t>和</a:t>
            </a:r>
            <a:r>
              <a:rPr lang="en-US" altLang="zh-CN" dirty="0"/>
              <a:t>node2vec</a:t>
            </a:r>
          </a:p>
          <a:p>
            <a:pPr lvl="2"/>
            <a:r>
              <a:rPr lang="zh-CN" altLang="en-US" dirty="0"/>
              <a:t>采用了</a:t>
            </a:r>
            <a:r>
              <a:rPr lang="en-US" altLang="zh-CN" dirty="0"/>
              <a:t>node2vec</a:t>
            </a:r>
            <a:r>
              <a:rPr lang="zh-CN" altLang="en-US" dirty="0"/>
              <a:t>开源代码的框架（包括参数处理）</a:t>
            </a:r>
            <a:endParaRPr lang="en-US" altLang="zh-CN" dirty="0"/>
          </a:p>
          <a:p>
            <a:pPr lvl="2"/>
            <a:r>
              <a:rPr lang="zh-CN" altLang="en-US" dirty="0"/>
              <a:t>只是随机游走的方式不同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gensim</a:t>
            </a:r>
            <a:r>
              <a:rPr lang="zh-CN" altLang="en-US" dirty="0"/>
              <a:t>的</a:t>
            </a:r>
            <a:r>
              <a:rPr lang="en-US" altLang="zh-CN" dirty="0"/>
              <a:t>Word2Vec</a:t>
            </a:r>
            <a:r>
              <a:rPr lang="zh-CN" altLang="en-US" dirty="0"/>
              <a:t>做</a:t>
            </a:r>
            <a:r>
              <a:rPr lang="en-US" altLang="zh-CN" dirty="0" err="1"/>
              <a:t>skipgram</a:t>
            </a:r>
            <a:endParaRPr lang="en-US" altLang="zh-CN" dirty="0"/>
          </a:p>
          <a:p>
            <a:pPr lvl="1"/>
            <a:r>
              <a:rPr lang="en-US" altLang="zh-CN" dirty="0"/>
              <a:t>LINE</a:t>
            </a:r>
          </a:p>
          <a:p>
            <a:pPr lvl="2"/>
            <a:r>
              <a:rPr lang="zh-CN" altLang="en-US" dirty="0"/>
              <a:t>原代码每个</a:t>
            </a:r>
            <a:r>
              <a:rPr lang="en-US" altLang="zh-CN" dirty="0"/>
              <a:t>epoch</a:t>
            </a:r>
            <a:r>
              <a:rPr lang="zh-CN" altLang="en-US" dirty="0"/>
              <a:t>都做一次评测，我考虑将它修改为只做最后一次</a:t>
            </a:r>
            <a:endParaRPr lang="en-US" altLang="zh-CN" dirty="0"/>
          </a:p>
          <a:p>
            <a:r>
              <a:rPr lang="zh-CN" altLang="en-US" dirty="0"/>
              <a:t>输出时间和</a:t>
            </a:r>
            <a:r>
              <a:rPr lang="en-US" altLang="zh-CN" dirty="0"/>
              <a:t>embedding</a:t>
            </a:r>
            <a:r>
              <a:rPr lang="zh-CN" altLang="en-US" dirty="0"/>
              <a:t>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26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9D5A12-4EF5-498A-8BA6-5C4820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FC5C53E-A00C-4315-BD53-E3DF0966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Classification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sklearn</a:t>
            </a:r>
            <a:r>
              <a:rPr lang="en-US" altLang="zh-CN" dirty="0"/>
              <a:t> (</a:t>
            </a:r>
            <a:r>
              <a:rPr lang="en-US" altLang="zh-CN" dirty="0" err="1"/>
              <a:t>scikit</a:t>
            </a:r>
            <a:r>
              <a:rPr lang="en-US" altLang="zh-CN" dirty="0"/>
              <a:t>-learn)</a:t>
            </a:r>
            <a:r>
              <a:rPr lang="zh-CN" altLang="en-US" dirty="0"/>
              <a:t>库的多标签分类器和</a:t>
            </a:r>
            <a:r>
              <a:rPr lang="en-US" altLang="zh-CN" dirty="0"/>
              <a:t>f1_score</a:t>
            </a:r>
          </a:p>
          <a:p>
            <a:pPr lvl="2"/>
            <a:r>
              <a:rPr lang="en-US" altLang="zh-CN" dirty="0" err="1"/>
              <a:t>MultiLabelBinarizer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OneVsRestClassifier</a:t>
            </a:r>
            <a:endParaRPr lang="en-US" altLang="zh-CN" dirty="0"/>
          </a:p>
          <a:p>
            <a:pPr lvl="1"/>
            <a:r>
              <a:rPr lang="zh-CN" altLang="en-US" dirty="0"/>
              <a:t>取一定比例的节点（默认</a:t>
            </a:r>
            <a:r>
              <a:rPr lang="en-US" altLang="zh-CN" dirty="0"/>
              <a:t>50%</a:t>
            </a:r>
            <a:r>
              <a:rPr lang="zh-CN" altLang="en-US" dirty="0"/>
              <a:t>）用</a:t>
            </a:r>
            <a:r>
              <a:rPr lang="en-US" altLang="zh-CN" dirty="0"/>
              <a:t>embedding</a:t>
            </a:r>
            <a:r>
              <a:rPr lang="zh-CN" altLang="en-US" dirty="0"/>
              <a:t>向量和</a:t>
            </a:r>
            <a:r>
              <a:rPr lang="en-US" altLang="zh-CN" dirty="0"/>
              <a:t>label</a:t>
            </a:r>
            <a:r>
              <a:rPr lang="zh-CN" altLang="en-US" dirty="0"/>
              <a:t>训练分类器</a:t>
            </a:r>
            <a:endParaRPr lang="en-US" altLang="zh-CN" dirty="0"/>
          </a:p>
          <a:p>
            <a:pPr lvl="1"/>
            <a:r>
              <a:rPr lang="zh-CN" altLang="en-US" dirty="0"/>
              <a:t>剩余节点作为测试集</a:t>
            </a:r>
            <a:endParaRPr lang="en-US" altLang="zh-CN" dirty="0"/>
          </a:p>
          <a:p>
            <a:pPr lvl="2"/>
            <a:r>
              <a:rPr lang="zh-CN" altLang="en-US" dirty="0"/>
              <a:t>对每个节点，取</a:t>
            </a:r>
            <a:r>
              <a:rPr lang="en-US" altLang="zh-CN" dirty="0"/>
              <a:t>one vs rest</a:t>
            </a:r>
            <a:r>
              <a:rPr lang="zh-CN" altLang="en-US" dirty="0"/>
              <a:t>结果最大的</a:t>
            </a:r>
            <a:r>
              <a:rPr lang="en-US" altLang="zh-CN" dirty="0"/>
              <a:t>k</a:t>
            </a:r>
            <a:r>
              <a:rPr lang="zh-CN" altLang="en-US" dirty="0"/>
              <a:t>个标签作为多标签分类的结果</a:t>
            </a:r>
            <a:endParaRPr lang="en-US" altLang="zh-CN" dirty="0"/>
          </a:p>
          <a:p>
            <a:pPr lvl="2"/>
            <a:r>
              <a:rPr lang="zh-CN" altLang="en-US" dirty="0"/>
              <a:t>其中</a:t>
            </a:r>
            <a:r>
              <a:rPr lang="en-US" altLang="zh-CN" dirty="0"/>
              <a:t>k</a:t>
            </a:r>
            <a:r>
              <a:rPr lang="zh-CN" altLang="en-US" dirty="0"/>
              <a:t>是该节点实际的标签数</a:t>
            </a:r>
            <a:endParaRPr lang="en-US" altLang="zh-CN" dirty="0"/>
          </a:p>
          <a:p>
            <a:pPr lvl="2"/>
            <a:r>
              <a:rPr lang="zh-CN" altLang="en-US" dirty="0"/>
              <a:t>计算</a:t>
            </a:r>
            <a:r>
              <a:rPr lang="en-US" altLang="zh-CN" dirty="0"/>
              <a:t>micro-f1</a:t>
            </a:r>
            <a:r>
              <a:rPr lang="zh-CN" altLang="en-US" dirty="0"/>
              <a:t>和</a:t>
            </a:r>
            <a:r>
              <a:rPr lang="en-US" altLang="zh-CN" dirty="0"/>
              <a:t>macro-f1</a:t>
            </a:r>
            <a:r>
              <a:rPr lang="zh-CN" altLang="en-US" dirty="0"/>
              <a:t>并输出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GCN</a:t>
            </a:r>
          </a:p>
          <a:p>
            <a:pPr lvl="1"/>
            <a:r>
              <a:rPr lang="zh-CN" altLang="en-US" dirty="0"/>
              <a:t>基本采用</a:t>
            </a:r>
            <a:r>
              <a:rPr lang="en-US" altLang="zh-CN" dirty="0"/>
              <a:t>GCN</a:t>
            </a:r>
            <a:r>
              <a:rPr lang="zh-CN" altLang="en-US" dirty="0"/>
              <a:t>开源代码的框架，接口和其他模型略有不同</a:t>
            </a:r>
            <a:endParaRPr lang="en-US" altLang="zh-CN" dirty="0"/>
          </a:p>
          <a:p>
            <a:pPr lvl="1"/>
            <a:r>
              <a:rPr lang="zh-CN" altLang="en-US" dirty="0"/>
              <a:t>需要输入</a:t>
            </a:r>
            <a:r>
              <a:rPr lang="en-US" altLang="zh-CN" dirty="0"/>
              <a:t>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50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1459</Words>
  <Application>Microsoft Macintosh PowerPoint</Application>
  <PresentationFormat>Widescreen</PresentationFormat>
  <Paragraphs>382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Graph Embedding 小规模数据集实验1</vt:lpstr>
      <vt:lpstr>目录</vt:lpstr>
      <vt:lpstr>概述</vt:lpstr>
      <vt:lpstr>概述</vt:lpstr>
      <vt:lpstr>实验框架OpenNE</vt:lpstr>
      <vt:lpstr>输入数据格式</vt:lpstr>
      <vt:lpstr>输出</vt:lpstr>
      <vt:lpstr>代码流程</vt:lpstr>
      <vt:lpstr>代码流程</vt:lpstr>
      <vt:lpstr>数据集</vt:lpstr>
      <vt:lpstr>实验情况</vt:lpstr>
      <vt:lpstr>遇到的问题</vt:lpstr>
      <vt:lpstr>默认超参数</vt:lpstr>
      <vt:lpstr>BlogCatalog</vt:lpstr>
      <vt:lpstr>Cora</vt:lpstr>
      <vt:lpstr>DBLP</vt:lpstr>
      <vt:lpstr>Amazon</vt:lpstr>
      <vt:lpstr>Email-Eu-Core</vt:lpstr>
      <vt:lpstr>实验小结</vt:lpstr>
      <vt:lpstr>实验小结</vt:lpstr>
      <vt:lpstr>实验小结</vt:lpstr>
      <vt:lpstr>关于其他数据集</vt:lpstr>
      <vt:lpstr>后续工作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Shiyue</dc:creator>
  <cp:lastModifiedBy>Yingxia Shao</cp:lastModifiedBy>
  <cp:revision>104</cp:revision>
  <dcterms:created xsi:type="dcterms:W3CDTF">2018-12-08T09:31:48Z</dcterms:created>
  <dcterms:modified xsi:type="dcterms:W3CDTF">2018-12-09T14:50:20Z</dcterms:modified>
</cp:coreProperties>
</file>