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74" r:id="rId3"/>
    <p:sldId id="286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C84"/>
    <a:srgbClr val="C20316"/>
    <a:srgbClr val="C7020C"/>
    <a:srgbClr val="FAEED8"/>
    <a:srgbClr val="FFF9D2"/>
    <a:srgbClr val="E90000"/>
    <a:srgbClr val="9E211B"/>
    <a:srgbClr val="FF9409"/>
    <a:srgbClr val="E3D2AE"/>
    <a:srgbClr val="DA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799"/>
            <a:ext cx="3556000" cy="23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以及原创作者的利益，请勿复制、传播、销售，否则将承担法律责任！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XXX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13874" y="1489611"/>
            <a:ext cx="4639056" cy="3352800"/>
            <a:chOff x="354848" y="1648637"/>
            <a:chExt cx="4639056" cy="33528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997976" y="1005509"/>
              <a:ext cx="3352800" cy="463905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406909" y="2589165"/>
              <a:ext cx="1252330" cy="79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18578" y="2928005"/>
              <a:ext cx="3111596" cy="792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000" b="1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PART.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65047" y="303413"/>
            <a:ext cx="2684831" cy="441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——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2023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5964979" y="2430139"/>
            <a:ext cx="7444504" cy="1274104"/>
            <a:chOff x="5507779" y="1759416"/>
            <a:chExt cx="7444504" cy="1274104"/>
          </a:xfrm>
        </p:grpSpPr>
        <p:sp>
          <p:nvSpPr>
            <p:cNvPr id="11" name="文本框 10"/>
            <p:cNvSpPr txBox="1"/>
            <p:nvPr/>
          </p:nvSpPr>
          <p:spPr>
            <a:xfrm>
              <a:off x="5507779" y="1759416"/>
              <a:ext cx="744450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kumimoji="1" lang="en-US" altLang="zh-CN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微软雅黑 Light" panose="020B0502040204020203" charset="-122"/>
                </a:rPr>
                <a:t>Functions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07779" y="2696970"/>
              <a:ext cx="6160760" cy="33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1302385" y="1550670"/>
            <a:ext cx="770763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宋体" panose="02010600030101010101" pitchFamily="2" charset="-122"/>
                <a:cs typeface="微软雅黑" panose="020B0503020204020204" pitchFamily="34" charset="-122"/>
              </a:rPr>
              <a:t>get the result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60295" y="5708015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05</a:t>
              </a:r>
            </a:p>
          </p:txBody>
        </p:sp>
      </p:grpSp>
      <p:pic>
        <p:nvPicPr>
          <p:cNvPr id="2" name="图片 1" descr="0c39f2295d97a0b71ef0d2c0c7ee04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740" y="2413635"/>
            <a:ext cx="7069455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1302385" y="1550670"/>
            <a:ext cx="770763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宋体" panose="02010600030101010101" pitchFamily="2" charset="-122"/>
                <a:cs typeface="微软雅黑" panose="020B0503020204020204" pitchFamily="34" charset="-122"/>
              </a:rPr>
              <a:t>Use GUI to verify the accuracy of these images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60295" y="5708015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06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867B6A5-9102-F1CC-1787-F4A6C263B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888" y="2204872"/>
            <a:ext cx="6601924" cy="3980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1302385" y="1550670"/>
            <a:ext cx="770763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宋体" panose="02010600030101010101" pitchFamily="2" charset="-122"/>
                <a:cs typeface="微软雅黑" panose="020B0503020204020204" pitchFamily="34" charset="-122"/>
              </a:rPr>
              <a:t>send images to a website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60295" y="5708015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07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6150" y="3575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1377315" y="1390015"/>
            <a:ext cx="4499610" cy="840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字魂36号-正文宋楷" panose="02000000000000000000" pitchFamily="2" charset="-122"/>
                <a:cs typeface="+mn-lt"/>
              </a:rPr>
              <a:t>·Collect image samples of the selected 3 items.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字魂36号-正文宋楷" panose="02000000000000000000" pitchFamily="2" charset="-122"/>
                <a:cs typeface="+mn-lt"/>
              </a:rPr>
              <a:t>·Using samples to train/calibrate obejct detection algorithms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665856" y="793049"/>
            <a:ext cx="186226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Functions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94890" y="5227320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We install and configurate the YOLO V8 to implement this function.</a:t>
            </a:r>
          </a:p>
        </p:txBody>
      </p:sp>
      <p:pic>
        <p:nvPicPr>
          <p:cNvPr id="8" name="图片 7" descr="70ee0dd7c2f2ea995c217ec4c621f3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210" y="313690"/>
            <a:ext cx="5318125" cy="3441700"/>
          </a:xfrm>
          <a:prstGeom prst="rect">
            <a:avLst/>
          </a:prstGeom>
        </p:spPr>
      </p:pic>
      <p:pic>
        <p:nvPicPr>
          <p:cNvPr id="9" name="图片 8" descr="81283148f26ac68b3900cd75cacbb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385" y="3942715"/>
            <a:ext cx="6624320" cy="1042670"/>
          </a:xfrm>
          <a:prstGeom prst="rect">
            <a:avLst/>
          </a:prstGeom>
        </p:spPr>
      </p:pic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1377315" y="1312545"/>
            <a:ext cx="4499610" cy="840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字魂36号-正文宋楷" panose="02000000000000000000" pitchFamily="2" charset="-122"/>
                <a:cs typeface="+mn-lt"/>
              </a:rPr>
              <a:t>·Collect image samples of the selected 3 items.</a:t>
            </a:r>
          </a:p>
          <a:p>
            <a:pPr>
              <a:lnSpc>
                <a:spcPct val="114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字魂36号-正文宋楷" panose="02000000000000000000" pitchFamily="2" charset="-122"/>
                <a:cs typeface="+mn-lt"/>
              </a:rPr>
              <a:t>·Using samples to train/calibrate obejct detection algorithms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1665856" y="793049"/>
            <a:ext cx="186226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Functions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55520" y="5734050"/>
            <a:ext cx="7359650" cy="506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Find the dataset and annotate it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01</a:t>
              </a:r>
            </a:p>
          </p:txBody>
        </p:sp>
      </p:grpSp>
      <p:pic>
        <p:nvPicPr>
          <p:cNvPr id="2" name="图片 1" descr="01f6c95b076b21a801209a857d42cf.jpg@1280w_1l_2o_100sh_极光看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695" y="675005"/>
            <a:ext cx="2967990" cy="1978660"/>
          </a:xfrm>
          <a:prstGeom prst="rect">
            <a:avLst/>
          </a:prstGeom>
        </p:spPr>
      </p:pic>
      <p:pic>
        <p:nvPicPr>
          <p:cNvPr id="3" name="图片 2" descr="R-C (56)_极光看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470" y="629920"/>
            <a:ext cx="2914650" cy="2023745"/>
          </a:xfrm>
          <a:prstGeom prst="rect">
            <a:avLst/>
          </a:prstGeom>
        </p:spPr>
      </p:pic>
      <p:pic>
        <p:nvPicPr>
          <p:cNvPr id="7" name="图片 6" descr="capture_202310102125389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400" y="3361055"/>
            <a:ext cx="3300730" cy="6572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87215" y="5328920"/>
            <a:ext cx="1489710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b="1" u="sng">
                <a:solidFill>
                  <a:schemeClr val="bg2">
                    <a:lumMod val="50000"/>
                  </a:schemeClr>
                </a:solidFill>
              </a:rPr>
              <a:t>images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28990" y="3850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>
                <a:solidFill>
                  <a:schemeClr val="bg2">
                    <a:lumMod val="50000"/>
                  </a:schemeClr>
                </a:solidFill>
              </a:rPr>
              <a:t>labels</a:t>
            </a:r>
          </a:p>
        </p:txBody>
      </p:sp>
      <p:pic>
        <p:nvPicPr>
          <p:cNvPr id="14" name="图片 13" descr="825b7a42693650d980dcd14569f079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4880" y="2596515"/>
            <a:ext cx="2897505" cy="2808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34468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9"/>
          <p:cNvSpPr txBox="1"/>
          <p:nvPr/>
        </p:nvSpPr>
        <p:spPr>
          <a:xfrm>
            <a:off x="6518275" y="1265555"/>
            <a:ext cx="3696970" cy="560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字魂36号-正文宋楷" panose="02000000000000000000" pitchFamily="2" charset="-122"/>
                <a:cs typeface="+mn-lt"/>
              </a:rPr>
              <a:t>Generate a simple GUI to demonstrate the accuracy of trained algorithms</a:t>
            </a:r>
          </a:p>
        </p:txBody>
      </p:sp>
      <p:sp>
        <p:nvSpPr>
          <p:cNvPr id="19" name="TextBox 30"/>
          <p:cNvSpPr txBox="1"/>
          <p:nvPr/>
        </p:nvSpPr>
        <p:spPr>
          <a:xfrm>
            <a:off x="6518526" y="515554"/>
            <a:ext cx="186226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Functions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94890" y="5227320"/>
            <a:ext cx="7359650" cy="506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grpSp>
        <p:nvGrpSpPr>
          <p:cNvPr id="37" name="Group 13"/>
          <p:cNvGrpSpPr/>
          <p:nvPr/>
        </p:nvGrpSpPr>
        <p:grpSpPr bwMode="auto">
          <a:xfrm rot="4440000">
            <a:off x="9897405" y="523184"/>
            <a:ext cx="863600" cy="863600"/>
            <a:chOff x="911424" y="1244624"/>
            <a:chExt cx="1084959" cy="1085052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 rot="17160000">
              <a:off x="997467" y="1340798"/>
              <a:ext cx="656005" cy="7078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03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559300" y="4498975"/>
            <a:ext cx="1489710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b="1" u="sng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F5921A-8EE7-674B-D884-26A42C2E2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35" y="1889521"/>
            <a:ext cx="8710203" cy="4039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513874" y="1489611"/>
            <a:ext cx="4639056" cy="3352800"/>
            <a:chOff x="354848" y="1648637"/>
            <a:chExt cx="4639056" cy="33528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997976" y="1005509"/>
              <a:ext cx="3352800" cy="463905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1406909" y="2589165"/>
              <a:ext cx="1252330" cy="79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18578" y="2928005"/>
              <a:ext cx="3111596" cy="7924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4000" b="1" dirty="0">
                  <a:solidFill>
                    <a:schemeClr val="bg1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PART.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765047" y="303413"/>
            <a:ext cx="2684831" cy="4419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——</a:t>
            </a:r>
            <a:r>
              <a:rPr kumimoji="0" lang="zh-CN" alt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2023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4389200" y="738499"/>
            <a:ext cx="7816850" cy="1691640"/>
            <a:chOff x="4678469" y="1648926"/>
            <a:chExt cx="7816850" cy="1691640"/>
          </a:xfrm>
        </p:grpSpPr>
        <p:sp>
          <p:nvSpPr>
            <p:cNvPr id="11" name="文本框 10"/>
            <p:cNvSpPr txBox="1"/>
            <p:nvPr/>
          </p:nvSpPr>
          <p:spPr>
            <a:xfrm>
              <a:off x="4678469" y="1648926"/>
              <a:ext cx="7816850" cy="1691640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kumimoji="1" lang="en-US" altLang="zh-CN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  <a:cs typeface="微软雅黑 Light" panose="020B0502040204020203" charset="-122"/>
                </a:rPr>
                <a:t>Technology implementation and development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07779" y="2696970"/>
              <a:ext cx="6160760" cy="3365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4873625" y="4790440"/>
            <a:ext cx="601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1302385" y="1550670"/>
            <a:ext cx="458660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train the images by train.py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60295" y="5708015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01</a:t>
              </a:r>
            </a:p>
          </p:txBody>
        </p:sp>
      </p:grpSp>
      <p:pic>
        <p:nvPicPr>
          <p:cNvPr id="7" name="图片 6" descr="bd0e5e0eb0269bb44cd450ce6ab09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944" y="2005330"/>
            <a:ext cx="6478905" cy="4163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1302385" y="1550670"/>
            <a:ext cx="458660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get the best 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model:</a:t>
            </a:r>
            <a:r>
              <a:rPr lang="en-US" altLang="zh-CN" sz="2400" b="1" dirty="0" err="1">
                <a:solidFill>
                  <a:schemeClr val="tx1"/>
                </a:solidFill>
                <a:effectLst/>
                <a:latin typeface="GungsuhChe" panose="02030609000101010101" charset="-127"/>
                <a:ea typeface="宋体" panose="02010600030101010101" pitchFamily="2" charset="-122"/>
                <a:cs typeface="微软雅黑" panose="020B0503020204020204" pitchFamily="34" charset="-122"/>
              </a:rPr>
              <a:t>best.</a:t>
            </a:r>
            <a:r>
              <a:rPr lang="en-US" altLang="zh-CN" sz="2400" b="1" dirty="0" err="1">
                <a:latin typeface="GungsuhChe" panose="02030609000101010101" charset="-127"/>
                <a:ea typeface="宋体" panose="02010600030101010101" pitchFamily="2" charset="-122"/>
                <a:cs typeface="微软雅黑" panose="020B0503020204020204" pitchFamily="34" charset="-122"/>
              </a:rPr>
              <a:t>pt</a:t>
            </a:r>
            <a:endParaRPr lang="zh-CN" altLang="en-US" sz="2400" b="1" dirty="0">
              <a:solidFill>
                <a:schemeClr val="tx1"/>
              </a:solidFill>
              <a:effectLst/>
              <a:latin typeface="GungsuhChe" panose="02030609000101010101" charset="-127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60295" y="5708015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02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60704A8F-D244-7CFA-80D2-F55F2FAC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28" y="2035202"/>
            <a:ext cx="7943850" cy="433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1302385" y="1550670"/>
            <a:ext cx="770763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use the model best to identify images in demo.py</a:t>
            </a:r>
            <a:endParaRPr lang="zh-CN" altLang="en-US" sz="2400" b="1" dirty="0">
              <a:solidFill>
                <a:schemeClr val="tx1"/>
              </a:solidFill>
              <a:effectLst/>
              <a:latin typeface="GungsuhChe" panose="02030609000101010101" charset="-127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60295" y="5708015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03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997E7B48-558D-7A37-F53A-A4516D4AA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39" y="2173429"/>
            <a:ext cx="7039610" cy="3917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281530"/>
            <a:ext cx="576470" cy="576470"/>
          </a:xfrm>
          <a:prstGeom prst="rect">
            <a:avLst/>
          </a:prstGeom>
          <a:solidFill>
            <a:srgbClr val="052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9010170" y="6569765"/>
            <a:ext cx="2439708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7"/>
          <p:cNvCxnSpPr/>
          <p:nvPr/>
        </p:nvCxnSpPr>
        <p:spPr>
          <a:xfrm>
            <a:off x="1080038" y="946764"/>
            <a:ext cx="0" cy="1577138"/>
          </a:xfrm>
          <a:prstGeom prst="line">
            <a:avLst/>
          </a:prstGeom>
          <a:ln w="38100" cap="rnd">
            <a:solidFill>
              <a:srgbClr val="052C84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30"/>
          <p:cNvSpPr txBox="1"/>
          <p:nvPr/>
        </p:nvSpPr>
        <p:spPr>
          <a:xfrm>
            <a:off x="1302385" y="1550670"/>
            <a:ext cx="770763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/>
                <a:latin typeface="GungsuhChe" panose="02030609000101010101" charset="-127"/>
                <a:ea typeface="GungsuhChe" panose="02030609000101010101" charset="-127"/>
                <a:cs typeface="微软雅黑" panose="020B0503020204020204" pitchFamily="34" charset="-122"/>
              </a:rPr>
              <a:t>run demo.py</a:t>
            </a:r>
            <a:endParaRPr lang="zh-CN" altLang="en-US" sz="2400" b="1" dirty="0">
              <a:solidFill>
                <a:schemeClr val="tx1"/>
              </a:solidFill>
              <a:effectLst/>
              <a:latin typeface="GungsuhChe" panose="02030609000101010101" charset="-127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60295" y="5708015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.</a:t>
            </a:r>
          </a:p>
        </p:txBody>
      </p:sp>
      <p:grpSp>
        <p:nvGrpSpPr>
          <p:cNvPr id="37" name="Group 13"/>
          <p:cNvGrpSpPr/>
          <p:nvPr/>
        </p:nvGrpSpPr>
        <p:grpSpPr bwMode="auto">
          <a:xfrm>
            <a:off x="649925" y="794992"/>
            <a:ext cx="863612" cy="863539"/>
            <a:chOff x="911424" y="1244624"/>
            <a:chExt cx="1084974" cy="1084975"/>
          </a:xfrm>
          <a:solidFill>
            <a:srgbClr val="052C84"/>
          </a:solidFill>
        </p:grpSpPr>
        <p:sp>
          <p:nvSpPr>
            <p:cNvPr id="38" name="Freeform: Shape 6"/>
            <p:cNvSpPr/>
            <p:nvPr>
              <p:custDataLst>
                <p:tags r:id="rId1"/>
              </p:custDataLst>
            </p:nvPr>
          </p:nvSpPr>
          <p:spPr bwMode="auto">
            <a:xfrm flipH="1">
              <a:off x="911424" y="1244624"/>
              <a:ext cx="1084959" cy="1085052"/>
            </a:xfrm>
            <a:custGeom>
              <a:avLst/>
              <a:gdLst>
                <a:gd name="connsiteX0" fmla="*/ 508910 w 1084974"/>
                <a:gd name="connsiteY0" fmla="*/ 0 h 1084975"/>
                <a:gd name="connsiteX1" fmla="*/ 31229 w 1084974"/>
                <a:gd name="connsiteY1" fmla="*/ 253981 h 1084975"/>
                <a:gd name="connsiteX2" fmla="*/ 0 w 1084974"/>
                <a:gd name="connsiteY2" fmla="*/ 311517 h 1084975"/>
                <a:gd name="connsiteX3" fmla="*/ 773457 w 1084974"/>
                <a:gd name="connsiteY3" fmla="*/ 1084975 h 1084975"/>
                <a:gd name="connsiteX4" fmla="*/ 830993 w 1084974"/>
                <a:gd name="connsiteY4" fmla="*/ 1053745 h 1084975"/>
                <a:gd name="connsiteX5" fmla="*/ 1084974 w 1084974"/>
                <a:gd name="connsiteY5" fmla="*/ 576064 h 1084975"/>
                <a:gd name="connsiteX6" fmla="*/ 508910 w 1084974"/>
                <a:gd name="connsiteY6" fmla="*/ 0 h 108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4974" h="1084975">
                  <a:moveTo>
                    <a:pt x="508910" y="0"/>
                  </a:moveTo>
                  <a:cubicBezTo>
                    <a:pt x="310066" y="0"/>
                    <a:pt x="134752" y="100747"/>
                    <a:pt x="31229" y="253981"/>
                  </a:cubicBezTo>
                  <a:lnTo>
                    <a:pt x="0" y="311517"/>
                  </a:lnTo>
                  <a:lnTo>
                    <a:pt x="773457" y="1084975"/>
                  </a:lnTo>
                  <a:lnTo>
                    <a:pt x="830993" y="1053745"/>
                  </a:lnTo>
                  <a:cubicBezTo>
                    <a:pt x="984227" y="950222"/>
                    <a:pt x="1084974" y="774908"/>
                    <a:pt x="1084974" y="576064"/>
                  </a:cubicBezTo>
                  <a:cubicBezTo>
                    <a:pt x="1084974" y="257913"/>
                    <a:pt x="827061" y="0"/>
                    <a:pt x="508910" y="0"/>
                  </a:cubicBezTo>
                  <a:close/>
                </a:path>
              </a:pathLst>
            </a:cu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dirty="0">
                <a:solidFill>
                  <a:srgbClr val="000000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endParaRPr>
            </a:p>
          </p:txBody>
        </p:sp>
        <p:sp>
          <p:nvSpPr>
            <p:cNvPr id="39" name="TextBox 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97495" y="1340768"/>
              <a:ext cx="655949" cy="70788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defTabSz="685800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742950" indent="-28575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 defTabSz="6858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defTabSz="6858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FFFFFF"/>
                  </a:solidFill>
                  <a:latin typeface="字魂36号-正文宋楷" panose="02000000000000000000" pitchFamily="2" charset="-122"/>
                  <a:ea typeface="字魂36号-正文宋楷" panose="02000000000000000000" pitchFamily="2" charset="-122"/>
                </a:rPr>
                <a:t>04</a:t>
              </a:r>
            </a:p>
          </p:txBody>
        </p:sp>
      </p:grpSp>
      <p:pic>
        <p:nvPicPr>
          <p:cNvPr id="2" name="图片 1" descr="a4ef0d19a934c7d964ac3edc59855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494" y="2725420"/>
            <a:ext cx="10168890" cy="217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E5ZTViOTM2M2ZhMmM2NDQwY2RjNWYzZjY0YjNkY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151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GungsuhChe</vt:lpstr>
      <vt:lpstr>微软雅黑</vt:lpstr>
      <vt:lpstr>字魂36号-正文宋楷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刘士微</dc:creator>
  <cp:lastModifiedBy>占瀛 邵</cp:lastModifiedBy>
  <cp:revision>174</cp:revision>
  <dcterms:created xsi:type="dcterms:W3CDTF">2023-09-08T15:08:00Z</dcterms:created>
  <dcterms:modified xsi:type="dcterms:W3CDTF">2023-10-11T01:22:05Z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3F94FFE49F758A549E38FB64F2FB38C2_42</vt:lpwstr>
  </property>
</Properties>
</file>