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80" r:id="rId2"/>
  </p:sldMasterIdLst>
  <p:notesMasterIdLst>
    <p:notesMasterId r:id="rId154"/>
  </p:notesMasterIdLst>
  <p:sldIdLst>
    <p:sldId id="649" r:id="rId3"/>
    <p:sldId id="257" r:id="rId4"/>
    <p:sldId id="256" r:id="rId5"/>
    <p:sldId id="289" r:id="rId6"/>
    <p:sldId id="480" r:id="rId7"/>
    <p:sldId id="293" r:id="rId8"/>
    <p:sldId id="294" r:id="rId9"/>
    <p:sldId id="481" r:id="rId10"/>
    <p:sldId id="485" r:id="rId11"/>
    <p:sldId id="483" r:id="rId12"/>
    <p:sldId id="486" r:id="rId13"/>
    <p:sldId id="487" r:id="rId14"/>
    <p:sldId id="488" r:id="rId15"/>
    <p:sldId id="304" r:id="rId16"/>
    <p:sldId id="489" r:id="rId17"/>
    <p:sldId id="492" r:id="rId18"/>
    <p:sldId id="493" r:id="rId19"/>
    <p:sldId id="494" r:id="rId20"/>
    <p:sldId id="463" r:id="rId21"/>
    <p:sldId id="311" r:id="rId22"/>
    <p:sldId id="496" r:id="rId23"/>
    <p:sldId id="497" r:id="rId24"/>
    <p:sldId id="508" r:id="rId25"/>
    <p:sldId id="499" r:id="rId26"/>
    <p:sldId id="502" r:id="rId27"/>
    <p:sldId id="503" r:id="rId28"/>
    <p:sldId id="324" r:id="rId29"/>
    <p:sldId id="505" r:id="rId30"/>
    <p:sldId id="514" r:id="rId31"/>
    <p:sldId id="329" r:id="rId32"/>
    <p:sldId id="515" r:id="rId33"/>
    <p:sldId id="516" r:id="rId34"/>
    <p:sldId id="518" r:id="rId35"/>
    <p:sldId id="519" r:id="rId36"/>
    <p:sldId id="520" r:id="rId37"/>
    <p:sldId id="521" r:id="rId38"/>
    <p:sldId id="522" r:id="rId39"/>
    <p:sldId id="523" r:id="rId40"/>
    <p:sldId id="524" r:id="rId41"/>
    <p:sldId id="648" r:id="rId42"/>
    <p:sldId id="525" r:id="rId43"/>
    <p:sldId id="526" r:id="rId44"/>
    <p:sldId id="527" r:id="rId45"/>
    <p:sldId id="528" r:id="rId46"/>
    <p:sldId id="529" r:id="rId47"/>
    <p:sldId id="530" r:id="rId48"/>
    <p:sldId id="531" r:id="rId49"/>
    <p:sldId id="533" r:id="rId50"/>
    <p:sldId id="532" r:id="rId51"/>
    <p:sldId id="534" r:id="rId52"/>
    <p:sldId id="535" r:id="rId53"/>
    <p:sldId id="536" r:id="rId54"/>
    <p:sldId id="359" r:id="rId55"/>
    <p:sldId id="360" r:id="rId56"/>
    <p:sldId id="475" r:id="rId57"/>
    <p:sldId id="476" r:id="rId58"/>
    <p:sldId id="477" r:id="rId59"/>
    <p:sldId id="366" r:id="rId60"/>
    <p:sldId id="538" r:id="rId61"/>
    <p:sldId id="478" r:id="rId62"/>
    <p:sldId id="539" r:id="rId63"/>
    <p:sldId id="540" r:id="rId64"/>
    <p:sldId id="541" r:id="rId65"/>
    <p:sldId id="542" r:id="rId66"/>
    <p:sldId id="543" r:id="rId67"/>
    <p:sldId id="544" r:id="rId68"/>
    <p:sldId id="374" r:id="rId69"/>
    <p:sldId id="545" r:id="rId70"/>
    <p:sldId id="546" r:id="rId71"/>
    <p:sldId id="547" r:id="rId72"/>
    <p:sldId id="551" r:id="rId73"/>
    <p:sldId id="549" r:id="rId74"/>
    <p:sldId id="550" r:id="rId75"/>
    <p:sldId id="382" r:id="rId76"/>
    <p:sldId id="552" r:id="rId77"/>
    <p:sldId id="553" r:id="rId78"/>
    <p:sldId id="554" r:id="rId79"/>
    <p:sldId id="555" r:id="rId80"/>
    <p:sldId id="556" r:id="rId81"/>
    <p:sldId id="558" r:id="rId82"/>
    <p:sldId id="560" r:id="rId83"/>
    <p:sldId id="561" r:id="rId84"/>
    <p:sldId id="562" r:id="rId85"/>
    <p:sldId id="563" r:id="rId86"/>
    <p:sldId id="396" r:id="rId87"/>
    <p:sldId id="564" r:id="rId88"/>
    <p:sldId id="565" r:id="rId89"/>
    <p:sldId id="566" r:id="rId90"/>
    <p:sldId id="567" r:id="rId91"/>
    <p:sldId id="568" r:id="rId92"/>
    <p:sldId id="569" r:id="rId93"/>
    <p:sldId id="571" r:id="rId94"/>
    <p:sldId id="570" r:id="rId95"/>
    <p:sldId id="572" r:id="rId96"/>
    <p:sldId id="573" r:id="rId97"/>
    <p:sldId id="574" r:id="rId98"/>
    <p:sldId id="408" r:id="rId99"/>
    <p:sldId id="575" r:id="rId100"/>
    <p:sldId id="576" r:id="rId101"/>
    <p:sldId id="577" r:id="rId102"/>
    <p:sldId id="579" r:id="rId103"/>
    <p:sldId id="580" r:id="rId104"/>
    <p:sldId id="581" r:id="rId105"/>
    <p:sldId id="582" r:id="rId106"/>
    <p:sldId id="583" r:id="rId107"/>
    <p:sldId id="419" r:id="rId108"/>
    <p:sldId id="585" r:id="rId109"/>
    <p:sldId id="586" r:id="rId110"/>
    <p:sldId id="591" r:id="rId111"/>
    <p:sldId id="588" r:id="rId112"/>
    <p:sldId id="589" r:id="rId113"/>
    <p:sldId id="590" r:id="rId114"/>
    <p:sldId id="593" r:id="rId115"/>
    <p:sldId id="596" r:id="rId116"/>
    <p:sldId id="597" r:id="rId117"/>
    <p:sldId id="598" r:id="rId118"/>
    <p:sldId id="599" r:id="rId119"/>
    <p:sldId id="600" r:id="rId120"/>
    <p:sldId id="601" r:id="rId121"/>
    <p:sldId id="602" r:id="rId122"/>
    <p:sldId id="606" r:id="rId123"/>
    <p:sldId id="605" r:id="rId124"/>
    <p:sldId id="607" r:id="rId125"/>
    <p:sldId id="608" r:id="rId126"/>
    <p:sldId id="610" r:id="rId127"/>
    <p:sldId id="613" r:id="rId128"/>
    <p:sldId id="615" r:id="rId129"/>
    <p:sldId id="616" r:id="rId130"/>
    <p:sldId id="618" r:id="rId131"/>
    <p:sldId id="619" r:id="rId132"/>
    <p:sldId id="620" r:id="rId133"/>
    <p:sldId id="621" r:id="rId134"/>
    <p:sldId id="623" r:id="rId135"/>
    <p:sldId id="625" r:id="rId136"/>
    <p:sldId id="624" r:id="rId137"/>
    <p:sldId id="627" r:id="rId138"/>
    <p:sldId id="628" r:id="rId139"/>
    <p:sldId id="630" r:id="rId140"/>
    <p:sldId id="631" r:id="rId141"/>
    <p:sldId id="632" r:id="rId142"/>
    <p:sldId id="633" r:id="rId143"/>
    <p:sldId id="634" r:id="rId144"/>
    <p:sldId id="635" r:id="rId145"/>
    <p:sldId id="636" r:id="rId146"/>
    <p:sldId id="637" r:id="rId147"/>
    <p:sldId id="639" r:id="rId148"/>
    <p:sldId id="641" r:id="rId149"/>
    <p:sldId id="642" r:id="rId150"/>
    <p:sldId id="643" r:id="rId151"/>
    <p:sldId id="645" r:id="rId152"/>
    <p:sldId id="646" r:id="rId153"/>
  </p:sldIdLst>
  <p:sldSz cx="9144000" cy="5143500" type="screen16x9"/>
  <p:notesSz cx="6858000" cy="9144000"/>
  <p:embeddedFontLst>
    <p:embeddedFont>
      <p:font typeface="黑体" panose="02010609060101010101" pitchFamily="49" charset="-122"/>
      <p:regular r:id="rId155"/>
    </p:embeddedFont>
    <p:embeddedFont>
      <p:font typeface="微软雅黑" panose="020B0503020204020204" pitchFamily="34" charset="-122"/>
      <p:regular r:id="rId156"/>
      <p:bold r:id="rId157"/>
    </p:embeddedFont>
  </p:embeddedFont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CC"/>
    <a:srgbClr val="17375E"/>
    <a:srgbClr val="FFFF99"/>
    <a:srgbClr val="CC00CC"/>
    <a:srgbClr val="000066"/>
    <a:srgbClr val="CC6600"/>
    <a:srgbClr val="99FF33"/>
    <a:srgbClr val="66FF33"/>
    <a:srgbClr val="00A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81469" autoAdjust="0"/>
  </p:normalViewPr>
  <p:slideViewPr>
    <p:cSldViewPr snapToGrid="0">
      <p:cViewPr varScale="1">
        <p:scale>
          <a:sx n="115" d="100"/>
          <a:sy n="115" d="100"/>
        </p:scale>
        <p:origin x="1356"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viewProps" Target="view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theme" Target="theme/theme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font" Target="fonts/font2.fntdata"/><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font" Target="fonts/font3.fntdata"/><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notesMaster" Target="notesMasters/notesMaster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font" Target="fonts/font1.fntdata"/></Relationships>
</file>

<file path=ppt/diagrams/_rels/data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94BBA-562D-4F8A-8EA1-F0DD8C0FE142}"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7CDF3C8E-3DA3-4205-8B08-51AAE2DFD477}">
      <dgm:prSet phldrT="[文本]" custT="1"/>
      <dgm:spPr/>
      <dgm:t>
        <a:bodyPr/>
        <a:lstStyle/>
        <a:p>
          <a:r>
            <a:rPr lang="zh-CN" altLang="en-US" sz="1800" b="1" dirty="0">
              <a:latin typeface="微软雅黑" panose="020B0503020204020204" pitchFamily="34" charset="-122"/>
              <a:ea typeface="微软雅黑" panose="020B0503020204020204" pitchFamily="34" charset="-122"/>
            </a:rPr>
            <a:t>应用和服务</a:t>
          </a:r>
        </a:p>
      </dgm:t>
    </dgm:pt>
    <dgm:pt modelId="{E7B806CA-7E9B-4992-937F-C6125327F8DF}" type="parTrans" cxnId="{00E4D1B0-83AC-4FA5-8F83-AFD18DCE943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8C81328-4AA1-4EFD-AF3D-4C6632E40ED9}" type="sibTrans" cxnId="{00E4D1B0-83AC-4FA5-8F83-AFD18DCE943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F1DE1B7-DF07-4DD5-A0B2-C4A32C7C190F}">
      <dgm:prSet phldrT="[文本]" custT="1"/>
      <dgm:spPr/>
      <dgm:t>
        <a:bodyPr/>
        <a:lstStyle/>
        <a:p>
          <a:r>
            <a:rPr lang="zh-CN" altLang="en-US" sz="1800" b="1" dirty="0">
              <a:latin typeface="微软雅黑" panose="020B0503020204020204" pitchFamily="34" charset="-122"/>
              <a:ea typeface="微软雅黑" panose="020B0503020204020204" pitchFamily="34" charset="-122"/>
            </a:rPr>
            <a:t>游戏，视频，社交，电子邮件，购物，网店，</a:t>
          </a:r>
        </a:p>
      </dgm:t>
    </dgm:pt>
    <dgm:pt modelId="{E8365B7B-D7B6-46DA-93F2-FDA360E9CCD9}" type="parTrans" cxnId="{DEEE5967-AEB5-482E-8DCA-A7606141059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A751A11-451E-4937-8507-E37833BF1584}" type="sibTrans" cxnId="{DEEE5967-AEB5-482E-8DCA-A7606141059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FF2D79E-B77B-4801-9814-D0986614D669}">
      <dgm:prSet phldrT="[文本]" custT="1"/>
      <dgm:spPr/>
      <dgm:t>
        <a:bodyPr/>
        <a:lstStyle/>
        <a:p>
          <a:r>
            <a:rPr lang="zh-CN" altLang="en-US" sz="1800" b="1" dirty="0">
              <a:latin typeface="微软雅黑" panose="020B0503020204020204" pitchFamily="34" charset="-122"/>
              <a:ea typeface="微软雅黑" panose="020B0503020204020204" pitchFamily="34" charset="-122"/>
            </a:rPr>
            <a:t>工作原理</a:t>
          </a:r>
        </a:p>
      </dgm:t>
    </dgm:pt>
    <dgm:pt modelId="{8814CAC7-408B-431F-91F4-2E1970C6CD2D}" type="parTrans" cxnId="{39C0FB80-7424-4111-AA07-4A4DF2558C5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AAA26BD-D3CD-4DAD-BCB9-33F2641ECC77}" type="sibTrans" cxnId="{39C0FB80-7424-4111-AA07-4A4DF2558C5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AF05E0F-531B-4F36-BF27-1A9E3D95F0DC}">
      <dgm:prSet phldrT="[文本]" custT="1"/>
      <dgm:spPr/>
      <dgm:t>
        <a:bodyPr/>
        <a:lstStyle/>
        <a:p>
          <a:r>
            <a:rPr lang="zh-CN" altLang="en-US" sz="1800" b="1" dirty="0">
              <a:latin typeface="微软雅黑" panose="020B0503020204020204" pitchFamily="34" charset="-122"/>
              <a:ea typeface="微软雅黑" panose="020B0503020204020204" pitchFamily="34" charset="-122"/>
            </a:rPr>
            <a:t>互连结构，交换技术，</a:t>
          </a:r>
        </a:p>
      </dgm:t>
    </dgm:pt>
    <dgm:pt modelId="{FDDE4820-BFF2-48B4-90C6-7F081C19A177}" type="parTrans" cxnId="{0D78AA94-77C1-47AC-89CC-003F8E70C9D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A4CB1BB-2F14-4944-AC76-135C983A0060}" type="sibTrans" cxnId="{0D78AA94-77C1-47AC-89CC-003F8E70C9D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C7011F1-FC13-4B35-970D-4933B3548D98}">
      <dgm:prSet phldrT="[文本]" custT="1"/>
      <dgm:spPr/>
      <dgm:t>
        <a:bodyPr/>
        <a:lstStyle/>
        <a:p>
          <a:r>
            <a:rPr lang="en-US" altLang="zh-CN" sz="1800" b="1" dirty="0">
              <a:latin typeface="微软雅黑" panose="020B0503020204020204" pitchFamily="34" charset="-122"/>
              <a:ea typeface="微软雅黑" panose="020B0503020204020204" pitchFamily="34" charset="-122"/>
            </a:rPr>
            <a:t>TCP/IP </a:t>
          </a:r>
          <a:r>
            <a:rPr lang="zh-CN" altLang="en-US" sz="1800" b="1" dirty="0">
              <a:latin typeface="微软雅黑" panose="020B0503020204020204" pitchFamily="34" charset="-122"/>
              <a:ea typeface="微软雅黑" panose="020B0503020204020204" pitchFamily="34" charset="-122"/>
            </a:rPr>
            <a:t>体系结构与协议，</a:t>
          </a:r>
          <a:r>
            <a:rPr lang="en-US" altLang="zh-CN" sz="1800" b="1"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dgm:t>
    </dgm:pt>
    <dgm:pt modelId="{D4CF5806-C370-498E-9708-685A9D27A010}" type="parTrans" cxnId="{2FBB9C4A-7FE4-4B09-90BC-7F76EE0C06AA}">
      <dgm:prSet/>
      <dgm:spPr/>
      <dgm:t>
        <a:bodyPr/>
        <a:lstStyle/>
        <a:p>
          <a:endParaRPr lang="zh-CN" altLang="en-US"/>
        </a:p>
      </dgm:t>
    </dgm:pt>
    <dgm:pt modelId="{BF99E28F-22E5-4508-BE06-92304C714E8C}" type="sibTrans" cxnId="{2FBB9C4A-7FE4-4B09-90BC-7F76EE0C06AA}">
      <dgm:prSet/>
      <dgm:spPr/>
      <dgm:t>
        <a:bodyPr/>
        <a:lstStyle/>
        <a:p>
          <a:endParaRPr lang="zh-CN" altLang="en-US"/>
        </a:p>
      </dgm:t>
    </dgm:pt>
    <dgm:pt modelId="{75DD56ED-85A2-4B92-A4F6-D22B1E14918C}">
      <dgm:prSet phldrT="[文本]" custT="1"/>
      <dgm:spPr/>
      <dgm:t>
        <a:bodyPr/>
        <a:lstStyle/>
        <a:p>
          <a:r>
            <a:rPr lang="zh-CN" altLang="en-US" sz="1800" b="1" dirty="0">
              <a:latin typeface="微软雅黑" panose="020B0503020204020204" pitchFamily="34" charset="-122"/>
              <a:ea typeface="微软雅黑" panose="020B0503020204020204" pitchFamily="34" charset="-122"/>
            </a:rPr>
            <a:t>网银，无现金支付，数字钱包，数字货币，</a:t>
          </a:r>
          <a:r>
            <a:rPr lang="en-US" altLang="en-US" sz="1800" b="1"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dgm:t>
    </dgm:pt>
    <dgm:pt modelId="{7D2D1F57-8FF9-4D42-AB44-C84EBAB93A8B}" type="parTrans" cxnId="{798D9546-FC7B-4CE6-A446-2C1406B131B7}">
      <dgm:prSet/>
      <dgm:spPr/>
      <dgm:t>
        <a:bodyPr/>
        <a:lstStyle/>
        <a:p>
          <a:endParaRPr lang="zh-CN" altLang="en-US"/>
        </a:p>
      </dgm:t>
    </dgm:pt>
    <dgm:pt modelId="{6B90A6D3-23CD-4FAE-BBD2-83D19CE03B68}" type="sibTrans" cxnId="{798D9546-FC7B-4CE6-A446-2C1406B131B7}">
      <dgm:prSet/>
      <dgm:spPr/>
      <dgm:t>
        <a:bodyPr/>
        <a:lstStyle/>
        <a:p>
          <a:endParaRPr lang="zh-CN" altLang="en-US"/>
        </a:p>
      </dgm:t>
    </dgm:pt>
    <dgm:pt modelId="{0C796AA5-A0D9-4667-A9AC-D1A03A87BD07}" type="pres">
      <dgm:prSet presAssocID="{60F94BBA-562D-4F8A-8EA1-F0DD8C0FE142}" presName="Name0" presStyleCnt="0">
        <dgm:presLayoutVars>
          <dgm:dir/>
          <dgm:animLvl val="lvl"/>
          <dgm:resizeHandles val="exact"/>
        </dgm:presLayoutVars>
      </dgm:prSet>
      <dgm:spPr/>
    </dgm:pt>
    <dgm:pt modelId="{E9D145BA-D7C5-4918-95CD-7443B1876BAB}" type="pres">
      <dgm:prSet presAssocID="{7CDF3C8E-3DA3-4205-8B08-51AAE2DFD477}" presName="linNode" presStyleCnt="0"/>
      <dgm:spPr/>
    </dgm:pt>
    <dgm:pt modelId="{A8F7779F-E35A-4E50-A04D-CB1AA6356A21}" type="pres">
      <dgm:prSet presAssocID="{7CDF3C8E-3DA3-4205-8B08-51AAE2DFD477}" presName="parentText" presStyleLbl="node1" presStyleIdx="0" presStyleCnt="2" custScaleX="70882" custLinFactNeighborX="192">
        <dgm:presLayoutVars>
          <dgm:chMax val="1"/>
          <dgm:bulletEnabled val="1"/>
        </dgm:presLayoutVars>
      </dgm:prSet>
      <dgm:spPr/>
    </dgm:pt>
    <dgm:pt modelId="{C300B65F-B770-4533-9743-A8EABAF11F51}" type="pres">
      <dgm:prSet presAssocID="{7CDF3C8E-3DA3-4205-8B08-51AAE2DFD477}" presName="descendantText" presStyleLbl="alignAccFollowNode1" presStyleIdx="0" presStyleCnt="2">
        <dgm:presLayoutVars>
          <dgm:bulletEnabled val="1"/>
        </dgm:presLayoutVars>
      </dgm:prSet>
      <dgm:spPr/>
    </dgm:pt>
    <dgm:pt modelId="{9A842556-6E53-4044-98D2-8607331EB814}" type="pres">
      <dgm:prSet presAssocID="{C8C81328-4AA1-4EFD-AF3D-4C6632E40ED9}" presName="sp" presStyleCnt="0"/>
      <dgm:spPr/>
    </dgm:pt>
    <dgm:pt modelId="{553F6A7B-0613-44E0-B9FC-D72D4936C612}" type="pres">
      <dgm:prSet presAssocID="{7FF2D79E-B77B-4801-9814-D0986614D669}" presName="linNode" presStyleCnt="0"/>
      <dgm:spPr/>
    </dgm:pt>
    <dgm:pt modelId="{46CFA115-E89F-48DD-8ECE-95299141CF01}" type="pres">
      <dgm:prSet presAssocID="{7FF2D79E-B77B-4801-9814-D0986614D669}" presName="parentText" presStyleLbl="node1" presStyleIdx="1" presStyleCnt="2" custScaleX="70882">
        <dgm:presLayoutVars>
          <dgm:chMax val="1"/>
          <dgm:bulletEnabled val="1"/>
        </dgm:presLayoutVars>
      </dgm:prSet>
      <dgm:spPr/>
    </dgm:pt>
    <dgm:pt modelId="{6AEF0EF9-F4C4-41ED-9DA7-A897E4EBD001}" type="pres">
      <dgm:prSet presAssocID="{7FF2D79E-B77B-4801-9814-D0986614D669}" presName="descendantText" presStyleLbl="alignAccFollowNode1" presStyleIdx="1" presStyleCnt="2">
        <dgm:presLayoutVars>
          <dgm:bulletEnabled val="1"/>
        </dgm:presLayoutVars>
      </dgm:prSet>
      <dgm:spPr/>
    </dgm:pt>
  </dgm:ptLst>
  <dgm:cxnLst>
    <dgm:cxn modelId="{B5D9C72B-D927-4816-8C9D-A13863DC4A92}" type="presOf" srcId="{75DD56ED-85A2-4B92-A4F6-D22B1E14918C}" destId="{C300B65F-B770-4533-9743-A8EABAF11F51}" srcOrd="0" destOrd="1" presId="urn:microsoft.com/office/officeart/2005/8/layout/vList5"/>
    <dgm:cxn modelId="{9DA57E61-3BD1-42BD-960F-B3C49C7D719E}" type="presOf" srcId="{DC7011F1-FC13-4B35-970D-4933B3548D98}" destId="{6AEF0EF9-F4C4-41ED-9DA7-A897E4EBD001}" srcOrd="0" destOrd="1" presId="urn:microsoft.com/office/officeart/2005/8/layout/vList5"/>
    <dgm:cxn modelId="{00125765-718B-4BB5-B1F4-311EF5F1DB6E}" type="presOf" srcId="{7FF2D79E-B77B-4801-9814-D0986614D669}" destId="{46CFA115-E89F-48DD-8ECE-95299141CF01}" srcOrd="0" destOrd="0" presId="urn:microsoft.com/office/officeart/2005/8/layout/vList5"/>
    <dgm:cxn modelId="{798D9546-FC7B-4CE6-A446-2C1406B131B7}" srcId="{7CDF3C8E-3DA3-4205-8B08-51AAE2DFD477}" destId="{75DD56ED-85A2-4B92-A4F6-D22B1E14918C}" srcOrd="1" destOrd="0" parTransId="{7D2D1F57-8FF9-4D42-AB44-C84EBAB93A8B}" sibTransId="{6B90A6D3-23CD-4FAE-BBD2-83D19CE03B68}"/>
    <dgm:cxn modelId="{DEEE5967-AEB5-482E-8DCA-A76061410593}" srcId="{7CDF3C8E-3DA3-4205-8B08-51AAE2DFD477}" destId="{9F1DE1B7-DF07-4DD5-A0B2-C4A32C7C190F}" srcOrd="0" destOrd="0" parTransId="{E8365B7B-D7B6-46DA-93F2-FDA360E9CCD9}" sibTransId="{1A751A11-451E-4937-8507-E37833BF1584}"/>
    <dgm:cxn modelId="{2FBB9C4A-7FE4-4B09-90BC-7F76EE0C06AA}" srcId="{7FF2D79E-B77B-4801-9814-D0986614D669}" destId="{DC7011F1-FC13-4B35-970D-4933B3548D98}" srcOrd="1" destOrd="0" parTransId="{D4CF5806-C370-498E-9708-685A9D27A010}" sibTransId="{BF99E28F-22E5-4508-BE06-92304C714E8C}"/>
    <dgm:cxn modelId="{D0083C5A-EB52-4DE3-BC4D-7C4D3C2107B1}" type="presOf" srcId="{60F94BBA-562D-4F8A-8EA1-F0DD8C0FE142}" destId="{0C796AA5-A0D9-4667-A9AC-D1A03A87BD07}" srcOrd="0" destOrd="0" presId="urn:microsoft.com/office/officeart/2005/8/layout/vList5"/>
    <dgm:cxn modelId="{39C0FB80-7424-4111-AA07-4A4DF2558C59}" srcId="{60F94BBA-562D-4F8A-8EA1-F0DD8C0FE142}" destId="{7FF2D79E-B77B-4801-9814-D0986614D669}" srcOrd="1" destOrd="0" parTransId="{8814CAC7-408B-431F-91F4-2E1970C6CD2D}" sibTransId="{1AAA26BD-D3CD-4DAD-BCB9-33F2641ECC77}"/>
    <dgm:cxn modelId="{0D78AA94-77C1-47AC-89CC-003F8E70C9DF}" srcId="{7FF2D79E-B77B-4801-9814-D0986614D669}" destId="{6AF05E0F-531B-4F36-BF27-1A9E3D95F0DC}" srcOrd="0" destOrd="0" parTransId="{FDDE4820-BFF2-48B4-90C6-7F081C19A177}" sibTransId="{5A4CB1BB-2F14-4944-AC76-135C983A0060}"/>
    <dgm:cxn modelId="{E10571A7-1543-495E-A24E-8B39E9AB2538}" type="presOf" srcId="{7CDF3C8E-3DA3-4205-8B08-51AAE2DFD477}" destId="{A8F7779F-E35A-4E50-A04D-CB1AA6356A21}" srcOrd="0" destOrd="0" presId="urn:microsoft.com/office/officeart/2005/8/layout/vList5"/>
    <dgm:cxn modelId="{00E4D1B0-83AC-4FA5-8F83-AFD18DCE943B}" srcId="{60F94BBA-562D-4F8A-8EA1-F0DD8C0FE142}" destId="{7CDF3C8E-3DA3-4205-8B08-51AAE2DFD477}" srcOrd="0" destOrd="0" parTransId="{E7B806CA-7E9B-4992-937F-C6125327F8DF}" sibTransId="{C8C81328-4AA1-4EFD-AF3D-4C6632E40ED9}"/>
    <dgm:cxn modelId="{B579FAD3-45AF-48C6-849D-A913A5716ED9}" type="presOf" srcId="{9F1DE1B7-DF07-4DD5-A0B2-C4A32C7C190F}" destId="{C300B65F-B770-4533-9743-A8EABAF11F51}" srcOrd="0" destOrd="0" presId="urn:microsoft.com/office/officeart/2005/8/layout/vList5"/>
    <dgm:cxn modelId="{EF51EEE0-95B7-478A-A328-D952C8448513}" type="presOf" srcId="{6AF05E0F-531B-4F36-BF27-1A9E3D95F0DC}" destId="{6AEF0EF9-F4C4-41ED-9DA7-A897E4EBD001}" srcOrd="0" destOrd="0" presId="urn:microsoft.com/office/officeart/2005/8/layout/vList5"/>
    <dgm:cxn modelId="{CAD040AB-E9B7-44BC-8260-01316C50B272}" type="presParOf" srcId="{0C796AA5-A0D9-4667-A9AC-D1A03A87BD07}" destId="{E9D145BA-D7C5-4918-95CD-7443B1876BAB}" srcOrd="0" destOrd="0" presId="urn:microsoft.com/office/officeart/2005/8/layout/vList5"/>
    <dgm:cxn modelId="{2A50B62C-DE4D-4CB3-BFAF-9334E49C5884}" type="presParOf" srcId="{E9D145BA-D7C5-4918-95CD-7443B1876BAB}" destId="{A8F7779F-E35A-4E50-A04D-CB1AA6356A21}" srcOrd="0" destOrd="0" presId="urn:microsoft.com/office/officeart/2005/8/layout/vList5"/>
    <dgm:cxn modelId="{8AB2F294-C286-4BA6-AD8C-A5E68712F3E1}" type="presParOf" srcId="{E9D145BA-D7C5-4918-95CD-7443B1876BAB}" destId="{C300B65F-B770-4533-9743-A8EABAF11F51}" srcOrd="1" destOrd="0" presId="urn:microsoft.com/office/officeart/2005/8/layout/vList5"/>
    <dgm:cxn modelId="{1DC914F0-34D1-41EE-A12A-8ACE3C44F6C4}" type="presParOf" srcId="{0C796AA5-A0D9-4667-A9AC-D1A03A87BD07}" destId="{9A842556-6E53-4044-98D2-8607331EB814}" srcOrd="1" destOrd="0" presId="urn:microsoft.com/office/officeart/2005/8/layout/vList5"/>
    <dgm:cxn modelId="{8F98B287-9974-459A-B8FD-49E5F8A64A54}" type="presParOf" srcId="{0C796AA5-A0D9-4667-A9AC-D1A03A87BD07}" destId="{553F6A7B-0613-44E0-B9FC-D72D4936C612}" srcOrd="2" destOrd="0" presId="urn:microsoft.com/office/officeart/2005/8/layout/vList5"/>
    <dgm:cxn modelId="{2E6EC0C8-09E3-448A-8254-CC1AF95CA72D}" type="presParOf" srcId="{553F6A7B-0613-44E0-B9FC-D72D4936C612}" destId="{46CFA115-E89F-48DD-8ECE-95299141CF01}" srcOrd="0" destOrd="0" presId="urn:microsoft.com/office/officeart/2005/8/layout/vList5"/>
    <dgm:cxn modelId="{81D5F99B-F1AC-4CB2-B644-1FA1FF856FFA}" type="presParOf" srcId="{553F6A7B-0613-44E0-B9FC-D72D4936C612}" destId="{6AEF0EF9-F4C4-41ED-9DA7-A897E4EBD0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5FF3CF-44DC-43E7-AC27-8E824204EC36}" type="doc">
      <dgm:prSet loTypeId="urn:microsoft.com/office/officeart/2008/layout/AlternatingHexagons" loCatId="list" qsTypeId="urn:microsoft.com/office/officeart/2005/8/quickstyle/simple1" qsCatId="simple" csTypeId="urn:microsoft.com/office/officeart/2005/8/colors/colorful1#6" csCatId="colorful" phldr="1"/>
      <dgm:spPr/>
      <dgm:t>
        <a:bodyPr/>
        <a:lstStyle/>
        <a:p>
          <a:endParaRPr lang="zh-CN" altLang="en-US"/>
        </a:p>
      </dgm:t>
    </dgm:pt>
    <dgm:pt modelId="{05D41365-1355-4DAD-B4F1-FB33A078461A}">
      <dgm:prSet phldrT="[文本]" custT="1"/>
      <dgm:spPr/>
      <dgm:t>
        <a:bodyPr/>
        <a:lstStyle/>
        <a:p>
          <a:r>
            <a:rPr lang="zh-CN" altLang="en-US" sz="1800" b="1" dirty="0">
              <a:solidFill>
                <a:schemeClr val="tx1"/>
              </a:solidFill>
              <a:latin typeface="微软雅黑" panose="020B0503020204020204" pitchFamily="34" charset="-122"/>
              <a:ea typeface="微软雅黑" panose="020B0503020204020204" pitchFamily="34" charset="-122"/>
            </a:rPr>
            <a:t>费用</a:t>
          </a:r>
        </a:p>
      </dgm:t>
    </dgm:pt>
    <dgm:pt modelId="{BED6549C-B35E-4354-84E8-A7AE58E7EC07}" type="parTrans" cxnId="{56CC0E7C-D98A-4C46-81A3-3B1F60601F3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C027A28-57B2-4775-8438-4AAECBE023C8}" type="sibTrans" cxnId="{56CC0E7C-D98A-4C46-81A3-3B1F60601F38}">
      <dgm:prSet custT="1"/>
      <dgm:spPr/>
      <dgm:t>
        <a:bodyPr/>
        <a:lstStyle/>
        <a:p>
          <a:endParaRPr lang="zh-CN" altLang="en-US" sz="1800" b="1">
            <a:latin typeface="微软雅黑" panose="020B0503020204020204" pitchFamily="34" charset="-122"/>
            <a:ea typeface="微软雅黑" panose="020B0503020204020204" pitchFamily="34" charset="-122"/>
          </a:endParaRPr>
        </a:p>
      </dgm:t>
    </dgm:pt>
    <dgm:pt modelId="{E173A921-6651-451D-81E9-F0ACC1536AAC}">
      <dgm:prSet phldrT="[文本]" custT="1"/>
      <dgm:spPr/>
      <dgm:t>
        <a:bodyPr/>
        <a:lstStyle/>
        <a:p>
          <a:r>
            <a:rPr lang="zh-CN" altLang="en-US" sz="1800" b="1" dirty="0">
              <a:latin typeface="微软雅黑" panose="020B0503020204020204" pitchFamily="34" charset="-122"/>
              <a:ea typeface="微软雅黑" panose="020B0503020204020204" pitchFamily="34" charset="-122"/>
            </a:rPr>
            <a:t>标准化</a:t>
          </a:r>
        </a:p>
      </dgm:t>
    </dgm:pt>
    <dgm:pt modelId="{DF4FD089-4E3D-4F03-9D3C-F28F49D8F119}" type="parTrans" cxnId="{FDAAE633-85C8-42F8-B4AA-4B51C3A57B3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39184D2-A650-4378-9B66-79745068F954}" type="sibTrans" cxnId="{FDAAE633-85C8-42F8-B4AA-4B51C3A57B3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199F25F-9525-43C5-955C-BB6FEFFBA60E}">
      <dgm:prSet phldrT="[文本]" custT="1"/>
      <dgm:spPr/>
      <dgm:t>
        <a:bodyPr/>
        <a:lstStyle/>
        <a:p>
          <a:r>
            <a:rPr lang="zh-CN" altLang="en-US" sz="1800" b="1" dirty="0">
              <a:solidFill>
                <a:schemeClr val="tx1"/>
              </a:solidFill>
              <a:latin typeface="微软雅黑" panose="020B0503020204020204" pitchFamily="34" charset="-122"/>
              <a:ea typeface="微软雅黑" panose="020B0503020204020204" pitchFamily="34" charset="-122"/>
            </a:rPr>
            <a:t>质量</a:t>
          </a:r>
        </a:p>
      </dgm:t>
    </dgm:pt>
    <dgm:pt modelId="{92F37460-E89E-4259-A2EF-B2A638C38A45}" type="parTrans" cxnId="{12D5EFDF-084C-4857-A4BE-12B60B2E2A9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E4C2D13-B647-4CF6-B1F7-03AB183A1123}" type="sibTrans" cxnId="{12D5EFDF-084C-4857-A4BE-12B60B2E2A98}">
      <dgm:prSet custT="1"/>
      <dgm:spPr/>
      <dgm:t>
        <a:bodyPr/>
        <a:lstStyle/>
        <a:p>
          <a:endParaRPr lang="zh-CN" altLang="en-US" sz="1800" b="1">
            <a:latin typeface="微软雅黑" panose="020B0503020204020204" pitchFamily="34" charset="-122"/>
            <a:ea typeface="微软雅黑" panose="020B0503020204020204" pitchFamily="34" charset="-122"/>
          </a:endParaRPr>
        </a:p>
      </dgm:t>
    </dgm:pt>
    <dgm:pt modelId="{3EC4611C-A3C3-451C-AE74-8846F1901302}">
      <dgm:prSet phldrT="[文本]" custT="1"/>
      <dgm:spPr/>
      <dgm:t>
        <a:bodyPr/>
        <a:lstStyle/>
        <a:p>
          <a:r>
            <a:rPr lang="zh-CN" altLang="en-US" sz="1800" b="1" dirty="0">
              <a:latin typeface="微软雅黑" panose="020B0503020204020204" pitchFamily="34" charset="-122"/>
              <a:ea typeface="微软雅黑" panose="020B0503020204020204" pitchFamily="34" charset="-122"/>
            </a:rPr>
            <a:t>可靠性</a:t>
          </a:r>
        </a:p>
      </dgm:t>
    </dgm:pt>
    <dgm:pt modelId="{68F328E8-C43C-478E-B670-0B24656D9E35}" type="parTrans" cxnId="{BF7B8AEA-CFF9-4BFA-A92B-C9AA4345FE4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E561528-8DA9-408B-83C6-171ECD06B86B}" type="sibTrans" cxnId="{BF7B8AEA-CFF9-4BFA-A92B-C9AA4345FE4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40893AA-1044-4C1A-AFE8-154BD0AD6229}">
      <dgm:prSet phldrT="[文本]" custT="1"/>
      <dgm:spPr/>
      <dgm:t>
        <a:bodyPr/>
        <a:lstStyle/>
        <a:p>
          <a:r>
            <a:rPr lang="zh-CN" altLang="en-US" sz="1500" b="1" dirty="0">
              <a:solidFill>
                <a:schemeClr val="tx1"/>
              </a:solidFill>
              <a:latin typeface="微软雅黑" panose="020B0503020204020204" pitchFamily="34" charset="-122"/>
              <a:ea typeface="微软雅黑" panose="020B0503020204020204" pitchFamily="34" charset="-122"/>
            </a:rPr>
            <a:t>管理和维护</a:t>
          </a:r>
        </a:p>
      </dgm:t>
    </dgm:pt>
    <dgm:pt modelId="{5D5965E2-EEFF-40D7-B453-CDF2231F9E32}" type="parTrans" cxnId="{5DC1683A-A3BA-477F-922D-A91C5AAC3E8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E1A90B-D747-4792-8CF8-D1D86F0C6D30}" type="sibTrans" cxnId="{5DC1683A-A3BA-477F-922D-A91C5AAC3E85}">
      <dgm:prSet custT="1"/>
      <dgm:spPr/>
      <dgm:t>
        <a:bodyPr/>
        <a:lstStyle/>
        <a:p>
          <a:endParaRPr lang="zh-CN" altLang="en-US" sz="1800" b="1">
            <a:latin typeface="微软雅黑" panose="020B0503020204020204" pitchFamily="34" charset="-122"/>
            <a:ea typeface="微软雅黑" panose="020B0503020204020204" pitchFamily="34" charset="-122"/>
          </a:endParaRPr>
        </a:p>
      </dgm:t>
    </dgm:pt>
    <dgm:pt modelId="{32415517-2817-485B-84FB-EEB772F05388}">
      <dgm:prSet phldrT="[文本]" custT="1"/>
      <dgm:spPr/>
      <dgm:t>
        <a:bodyPr/>
        <a:lstStyle/>
        <a:p>
          <a:r>
            <a:rPr lang="zh-CN" altLang="en-US" sz="1800" b="1" dirty="0">
              <a:latin typeface="微软雅黑" panose="020B0503020204020204" pitchFamily="34" charset="-122"/>
              <a:ea typeface="微软雅黑" panose="020B0503020204020204" pitchFamily="34" charset="-122"/>
            </a:rPr>
            <a:t>可扩展性和可升级性</a:t>
          </a:r>
        </a:p>
      </dgm:t>
    </dgm:pt>
    <dgm:pt modelId="{9389711E-63B1-48BC-8B0D-E77AD36B0F70}" type="parTrans" cxnId="{C8E4366A-7323-4BAE-BF0B-D491A4B1C63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8B057A99-57DA-4C5E-AFDE-4E731CDF706D}" type="sibTrans" cxnId="{C8E4366A-7323-4BAE-BF0B-D491A4B1C63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44216E9-137E-4B54-AB85-D985D58783B6}" type="pres">
      <dgm:prSet presAssocID="{135FF3CF-44DC-43E7-AC27-8E824204EC36}" presName="Name0" presStyleCnt="0">
        <dgm:presLayoutVars>
          <dgm:chMax/>
          <dgm:chPref/>
          <dgm:dir/>
          <dgm:animLvl val="lvl"/>
        </dgm:presLayoutVars>
      </dgm:prSet>
      <dgm:spPr/>
    </dgm:pt>
    <dgm:pt modelId="{6E6AB5B1-8C45-4545-BA69-7F63DEE5163B}" type="pres">
      <dgm:prSet presAssocID="{05D41365-1355-4DAD-B4F1-FB33A078461A}" presName="composite" presStyleCnt="0"/>
      <dgm:spPr/>
    </dgm:pt>
    <dgm:pt modelId="{737B4ED7-5247-4B99-B038-972624275F7F}" type="pres">
      <dgm:prSet presAssocID="{05D41365-1355-4DAD-B4F1-FB33A078461A}" presName="Parent1" presStyleLbl="node1" presStyleIdx="0" presStyleCnt="6" custLinFactNeighborY="0">
        <dgm:presLayoutVars>
          <dgm:chMax val="1"/>
          <dgm:chPref val="1"/>
          <dgm:bulletEnabled val="1"/>
        </dgm:presLayoutVars>
      </dgm:prSet>
      <dgm:spPr/>
    </dgm:pt>
    <dgm:pt modelId="{0EC6F23C-19FA-4BBB-96C2-30D954DFEC45}" type="pres">
      <dgm:prSet presAssocID="{05D41365-1355-4DAD-B4F1-FB33A078461A}" presName="Childtext1" presStyleLbl="revTx" presStyleIdx="0" presStyleCnt="3">
        <dgm:presLayoutVars>
          <dgm:chMax val="0"/>
          <dgm:chPref val="0"/>
          <dgm:bulletEnabled val="1"/>
        </dgm:presLayoutVars>
      </dgm:prSet>
      <dgm:spPr/>
    </dgm:pt>
    <dgm:pt modelId="{E72809E6-925A-4033-A3E6-30F40589AE8C}" type="pres">
      <dgm:prSet presAssocID="{05D41365-1355-4DAD-B4F1-FB33A078461A}" presName="BalanceSpacing" presStyleCnt="0"/>
      <dgm:spPr/>
    </dgm:pt>
    <dgm:pt modelId="{8A426D04-7387-4BF5-B7A9-CE9CF71A10A4}" type="pres">
      <dgm:prSet presAssocID="{05D41365-1355-4DAD-B4F1-FB33A078461A}" presName="BalanceSpacing1" presStyleCnt="0"/>
      <dgm:spPr/>
    </dgm:pt>
    <dgm:pt modelId="{538930E3-AFBB-40A2-9199-81FC54A0A713}" type="pres">
      <dgm:prSet presAssocID="{5C027A28-57B2-4775-8438-4AAECBE023C8}" presName="Accent1Text" presStyleLbl="node1" presStyleIdx="1" presStyleCnt="6"/>
      <dgm:spPr/>
    </dgm:pt>
    <dgm:pt modelId="{770EB172-9189-4CB8-B1B4-B4830FDDB2B7}" type="pres">
      <dgm:prSet presAssocID="{5C027A28-57B2-4775-8438-4AAECBE023C8}" presName="spaceBetweenRectangles" presStyleCnt="0"/>
      <dgm:spPr/>
    </dgm:pt>
    <dgm:pt modelId="{B8000619-585E-43B1-97D0-9E973B5CFF02}" type="pres">
      <dgm:prSet presAssocID="{D199F25F-9525-43C5-955C-BB6FEFFBA60E}" presName="composite" presStyleCnt="0"/>
      <dgm:spPr/>
    </dgm:pt>
    <dgm:pt modelId="{189B3354-A08F-46B4-AA51-80167B86E07E}" type="pres">
      <dgm:prSet presAssocID="{D199F25F-9525-43C5-955C-BB6FEFFBA60E}" presName="Parent1" presStyleLbl="node1" presStyleIdx="2" presStyleCnt="6">
        <dgm:presLayoutVars>
          <dgm:chMax val="1"/>
          <dgm:chPref val="1"/>
          <dgm:bulletEnabled val="1"/>
        </dgm:presLayoutVars>
      </dgm:prSet>
      <dgm:spPr/>
    </dgm:pt>
    <dgm:pt modelId="{30C810D8-43FD-41C8-A342-08B348498E1F}" type="pres">
      <dgm:prSet presAssocID="{D199F25F-9525-43C5-955C-BB6FEFFBA60E}" presName="Childtext1" presStyleLbl="revTx" presStyleIdx="1" presStyleCnt="3">
        <dgm:presLayoutVars>
          <dgm:chMax val="0"/>
          <dgm:chPref val="0"/>
          <dgm:bulletEnabled val="1"/>
        </dgm:presLayoutVars>
      </dgm:prSet>
      <dgm:spPr/>
    </dgm:pt>
    <dgm:pt modelId="{DDAB6A08-FDE4-4250-B857-22C6F4C875CD}" type="pres">
      <dgm:prSet presAssocID="{D199F25F-9525-43C5-955C-BB6FEFFBA60E}" presName="BalanceSpacing" presStyleCnt="0"/>
      <dgm:spPr/>
    </dgm:pt>
    <dgm:pt modelId="{456BFF4D-8D17-4008-8FD8-97C1E973905D}" type="pres">
      <dgm:prSet presAssocID="{D199F25F-9525-43C5-955C-BB6FEFFBA60E}" presName="BalanceSpacing1" presStyleCnt="0"/>
      <dgm:spPr/>
    </dgm:pt>
    <dgm:pt modelId="{2E871E28-410D-4C73-B809-46EEEE1B5408}" type="pres">
      <dgm:prSet presAssocID="{2E4C2D13-B647-4CF6-B1F7-03AB183A1123}" presName="Accent1Text" presStyleLbl="node1" presStyleIdx="3" presStyleCnt="6"/>
      <dgm:spPr/>
    </dgm:pt>
    <dgm:pt modelId="{32342D5D-D85B-4C93-8081-CE9B08BF8EF3}" type="pres">
      <dgm:prSet presAssocID="{2E4C2D13-B647-4CF6-B1F7-03AB183A1123}" presName="spaceBetweenRectangles" presStyleCnt="0"/>
      <dgm:spPr/>
    </dgm:pt>
    <dgm:pt modelId="{0250A542-5660-4811-BA9A-A026384EC288}" type="pres">
      <dgm:prSet presAssocID="{C40893AA-1044-4C1A-AFE8-154BD0AD6229}" presName="composite" presStyleCnt="0"/>
      <dgm:spPr/>
    </dgm:pt>
    <dgm:pt modelId="{6CCD66D6-E3E3-4758-A25B-E5A97FDFEEA0}" type="pres">
      <dgm:prSet presAssocID="{C40893AA-1044-4C1A-AFE8-154BD0AD6229}" presName="Parent1" presStyleLbl="node1" presStyleIdx="4" presStyleCnt="6">
        <dgm:presLayoutVars>
          <dgm:chMax val="1"/>
          <dgm:chPref val="1"/>
          <dgm:bulletEnabled val="1"/>
        </dgm:presLayoutVars>
      </dgm:prSet>
      <dgm:spPr/>
    </dgm:pt>
    <dgm:pt modelId="{95ED7348-6155-4B72-B2AA-9F71065BC8B5}" type="pres">
      <dgm:prSet presAssocID="{C40893AA-1044-4C1A-AFE8-154BD0AD6229}" presName="Childtext1" presStyleLbl="revTx" presStyleIdx="2" presStyleCnt="3">
        <dgm:presLayoutVars>
          <dgm:chMax val="0"/>
          <dgm:chPref val="0"/>
          <dgm:bulletEnabled val="1"/>
        </dgm:presLayoutVars>
      </dgm:prSet>
      <dgm:spPr/>
    </dgm:pt>
    <dgm:pt modelId="{5C3E9DE1-CF2D-48B8-B1BE-CF5807B39F22}" type="pres">
      <dgm:prSet presAssocID="{C40893AA-1044-4C1A-AFE8-154BD0AD6229}" presName="BalanceSpacing" presStyleCnt="0"/>
      <dgm:spPr/>
    </dgm:pt>
    <dgm:pt modelId="{248FEED7-91A8-4070-8E60-258F9D3AF8A1}" type="pres">
      <dgm:prSet presAssocID="{C40893AA-1044-4C1A-AFE8-154BD0AD6229}" presName="BalanceSpacing1" presStyleCnt="0"/>
      <dgm:spPr/>
    </dgm:pt>
    <dgm:pt modelId="{F96182DC-DEA1-4092-96CB-670F76C0F2C9}" type="pres">
      <dgm:prSet presAssocID="{0EE1A90B-D747-4792-8CF8-D1D86F0C6D30}" presName="Accent1Text" presStyleLbl="node1" presStyleIdx="5" presStyleCnt="6"/>
      <dgm:spPr/>
    </dgm:pt>
  </dgm:ptLst>
  <dgm:cxnLst>
    <dgm:cxn modelId="{BA2E6409-3E4A-424E-BB60-F086F21B6F67}" type="presOf" srcId="{3EC4611C-A3C3-451C-AE74-8846F1901302}" destId="{30C810D8-43FD-41C8-A342-08B348498E1F}" srcOrd="0" destOrd="0" presId="urn:microsoft.com/office/officeart/2008/layout/AlternatingHexagons"/>
    <dgm:cxn modelId="{7BC92210-9AB6-43C0-90C4-DF11243359CB}" type="presOf" srcId="{135FF3CF-44DC-43E7-AC27-8E824204EC36}" destId="{044216E9-137E-4B54-AB85-D985D58783B6}" srcOrd="0" destOrd="0" presId="urn:microsoft.com/office/officeart/2008/layout/AlternatingHexagons"/>
    <dgm:cxn modelId="{830EAB10-70C3-4576-ACC1-3D0E7A058F4E}" type="presOf" srcId="{5C027A28-57B2-4775-8438-4AAECBE023C8}" destId="{538930E3-AFBB-40A2-9199-81FC54A0A713}" srcOrd="0" destOrd="0" presId="urn:microsoft.com/office/officeart/2008/layout/AlternatingHexagons"/>
    <dgm:cxn modelId="{FDAAE633-85C8-42F8-B4AA-4B51C3A57B39}" srcId="{05D41365-1355-4DAD-B4F1-FB33A078461A}" destId="{E173A921-6651-451D-81E9-F0ACC1536AAC}" srcOrd="0" destOrd="0" parTransId="{DF4FD089-4E3D-4F03-9D3C-F28F49D8F119}" sibTransId="{739184D2-A650-4378-9B66-79745068F954}"/>
    <dgm:cxn modelId="{5DC1683A-A3BA-477F-922D-A91C5AAC3E85}" srcId="{135FF3CF-44DC-43E7-AC27-8E824204EC36}" destId="{C40893AA-1044-4C1A-AFE8-154BD0AD6229}" srcOrd="2" destOrd="0" parTransId="{5D5965E2-EEFF-40D7-B453-CDF2231F9E32}" sibTransId="{0EE1A90B-D747-4792-8CF8-D1D86F0C6D30}"/>
    <dgm:cxn modelId="{C8E4366A-7323-4BAE-BF0B-D491A4B1C631}" srcId="{C40893AA-1044-4C1A-AFE8-154BD0AD6229}" destId="{32415517-2817-485B-84FB-EEB772F05388}" srcOrd="0" destOrd="0" parTransId="{9389711E-63B1-48BC-8B0D-E77AD36B0F70}" sibTransId="{8B057A99-57DA-4C5E-AFDE-4E731CDF706D}"/>
    <dgm:cxn modelId="{5857F84F-9800-49D5-B361-DA81A0D7F1EB}" type="presOf" srcId="{2E4C2D13-B647-4CF6-B1F7-03AB183A1123}" destId="{2E871E28-410D-4C73-B809-46EEEE1B5408}" srcOrd="0" destOrd="0" presId="urn:microsoft.com/office/officeart/2008/layout/AlternatingHexagons"/>
    <dgm:cxn modelId="{AA881378-41E8-4992-84F9-8EF56DC92BDF}" type="presOf" srcId="{0EE1A90B-D747-4792-8CF8-D1D86F0C6D30}" destId="{F96182DC-DEA1-4092-96CB-670F76C0F2C9}" srcOrd="0" destOrd="0" presId="urn:microsoft.com/office/officeart/2008/layout/AlternatingHexagons"/>
    <dgm:cxn modelId="{56CC0E7C-D98A-4C46-81A3-3B1F60601F38}" srcId="{135FF3CF-44DC-43E7-AC27-8E824204EC36}" destId="{05D41365-1355-4DAD-B4F1-FB33A078461A}" srcOrd="0" destOrd="0" parTransId="{BED6549C-B35E-4354-84E8-A7AE58E7EC07}" sibTransId="{5C027A28-57B2-4775-8438-4AAECBE023C8}"/>
    <dgm:cxn modelId="{7B427E83-BD3E-48A8-951F-C804AF59934D}" type="presOf" srcId="{32415517-2817-485B-84FB-EEB772F05388}" destId="{95ED7348-6155-4B72-B2AA-9F71065BC8B5}" srcOrd="0" destOrd="0" presId="urn:microsoft.com/office/officeart/2008/layout/AlternatingHexagons"/>
    <dgm:cxn modelId="{0A1EC099-5441-4FCA-9F43-CE9422B12AA5}" type="presOf" srcId="{C40893AA-1044-4C1A-AFE8-154BD0AD6229}" destId="{6CCD66D6-E3E3-4758-A25B-E5A97FDFEEA0}" srcOrd="0" destOrd="0" presId="urn:microsoft.com/office/officeart/2008/layout/AlternatingHexagons"/>
    <dgm:cxn modelId="{52D28FAE-D183-4D72-9F19-1814CFCBB661}" type="presOf" srcId="{05D41365-1355-4DAD-B4F1-FB33A078461A}" destId="{737B4ED7-5247-4B99-B038-972624275F7F}" srcOrd="0" destOrd="0" presId="urn:microsoft.com/office/officeart/2008/layout/AlternatingHexagons"/>
    <dgm:cxn modelId="{245089B8-B9F0-4AC2-A60C-31B22EF355B6}" type="presOf" srcId="{D199F25F-9525-43C5-955C-BB6FEFFBA60E}" destId="{189B3354-A08F-46B4-AA51-80167B86E07E}" srcOrd="0" destOrd="0" presId="urn:microsoft.com/office/officeart/2008/layout/AlternatingHexagons"/>
    <dgm:cxn modelId="{12D5EFDF-084C-4857-A4BE-12B60B2E2A98}" srcId="{135FF3CF-44DC-43E7-AC27-8E824204EC36}" destId="{D199F25F-9525-43C5-955C-BB6FEFFBA60E}" srcOrd="1" destOrd="0" parTransId="{92F37460-E89E-4259-A2EF-B2A638C38A45}" sibTransId="{2E4C2D13-B647-4CF6-B1F7-03AB183A1123}"/>
    <dgm:cxn modelId="{BF7B8AEA-CFF9-4BFA-A92B-C9AA4345FE48}" srcId="{D199F25F-9525-43C5-955C-BB6FEFFBA60E}" destId="{3EC4611C-A3C3-451C-AE74-8846F1901302}" srcOrd="0" destOrd="0" parTransId="{68F328E8-C43C-478E-B670-0B24656D9E35}" sibTransId="{2E561528-8DA9-408B-83C6-171ECD06B86B}"/>
    <dgm:cxn modelId="{9CC835F5-C067-446B-80F3-D2FFA3E86768}" type="presOf" srcId="{E173A921-6651-451D-81E9-F0ACC1536AAC}" destId="{0EC6F23C-19FA-4BBB-96C2-30D954DFEC45}" srcOrd="0" destOrd="0" presId="urn:microsoft.com/office/officeart/2008/layout/AlternatingHexagons"/>
    <dgm:cxn modelId="{405F724F-32CA-4298-9526-DD1D7E219A96}" type="presParOf" srcId="{044216E9-137E-4B54-AB85-D985D58783B6}" destId="{6E6AB5B1-8C45-4545-BA69-7F63DEE5163B}" srcOrd="0" destOrd="0" presId="urn:microsoft.com/office/officeart/2008/layout/AlternatingHexagons"/>
    <dgm:cxn modelId="{213C1377-06D4-43BD-BF89-8F1DF1831F51}" type="presParOf" srcId="{6E6AB5B1-8C45-4545-BA69-7F63DEE5163B}" destId="{737B4ED7-5247-4B99-B038-972624275F7F}" srcOrd="0" destOrd="0" presId="urn:microsoft.com/office/officeart/2008/layout/AlternatingHexagons"/>
    <dgm:cxn modelId="{15885657-0B50-4B83-B32C-792A662D4265}" type="presParOf" srcId="{6E6AB5B1-8C45-4545-BA69-7F63DEE5163B}" destId="{0EC6F23C-19FA-4BBB-96C2-30D954DFEC45}" srcOrd="1" destOrd="0" presId="urn:microsoft.com/office/officeart/2008/layout/AlternatingHexagons"/>
    <dgm:cxn modelId="{C4E93D95-384E-4FCB-ADE1-AA29CB88139A}" type="presParOf" srcId="{6E6AB5B1-8C45-4545-BA69-7F63DEE5163B}" destId="{E72809E6-925A-4033-A3E6-30F40589AE8C}" srcOrd="2" destOrd="0" presId="urn:microsoft.com/office/officeart/2008/layout/AlternatingHexagons"/>
    <dgm:cxn modelId="{5C06105E-7261-4842-B8C3-5736A79AE428}" type="presParOf" srcId="{6E6AB5B1-8C45-4545-BA69-7F63DEE5163B}" destId="{8A426D04-7387-4BF5-B7A9-CE9CF71A10A4}" srcOrd="3" destOrd="0" presId="urn:microsoft.com/office/officeart/2008/layout/AlternatingHexagons"/>
    <dgm:cxn modelId="{C163A788-818C-460E-AE0E-C5DDA82442B5}" type="presParOf" srcId="{6E6AB5B1-8C45-4545-BA69-7F63DEE5163B}" destId="{538930E3-AFBB-40A2-9199-81FC54A0A713}" srcOrd="4" destOrd="0" presId="urn:microsoft.com/office/officeart/2008/layout/AlternatingHexagons"/>
    <dgm:cxn modelId="{FF4F9A51-FEE2-4642-BED2-DFAB7C4B4B30}" type="presParOf" srcId="{044216E9-137E-4B54-AB85-D985D58783B6}" destId="{770EB172-9189-4CB8-B1B4-B4830FDDB2B7}" srcOrd="1" destOrd="0" presId="urn:microsoft.com/office/officeart/2008/layout/AlternatingHexagons"/>
    <dgm:cxn modelId="{FD37A0EE-184F-4AA5-BE31-360AA961BD44}" type="presParOf" srcId="{044216E9-137E-4B54-AB85-D985D58783B6}" destId="{B8000619-585E-43B1-97D0-9E973B5CFF02}" srcOrd="2" destOrd="0" presId="urn:microsoft.com/office/officeart/2008/layout/AlternatingHexagons"/>
    <dgm:cxn modelId="{8FB49210-30B0-44F7-8E62-18871ADA0358}" type="presParOf" srcId="{B8000619-585E-43B1-97D0-9E973B5CFF02}" destId="{189B3354-A08F-46B4-AA51-80167B86E07E}" srcOrd="0" destOrd="0" presId="urn:microsoft.com/office/officeart/2008/layout/AlternatingHexagons"/>
    <dgm:cxn modelId="{F06CFED1-BDEE-4FE7-9629-E768AD01C060}" type="presParOf" srcId="{B8000619-585E-43B1-97D0-9E973B5CFF02}" destId="{30C810D8-43FD-41C8-A342-08B348498E1F}" srcOrd="1" destOrd="0" presId="urn:microsoft.com/office/officeart/2008/layout/AlternatingHexagons"/>
    <dgm:cxn modelId="{9D25BD80-F455-41AA-B3D4-16AE6FDD1ABC}" type="presParOf" srcId="{B8000619-585E-43B1-97D0-9E973B5CFF02}" destId="{DDAB6A08-FDE4-4250-B857-22C6F4C875CD}" srcOrd="2" destOrd="0" presId="urn:microsoft.com/office/officeart/2008/layout/AlternatingHexagons"/>
    <dgm:cxn modelId="{179D948A-D2D9-401B-AADD-A5422238354E}" type="presParOf" srcId="{B8000619-585E-43B1-97D0-9E973B5CFF02}" destId="{456BFF4D-8D17-4008-8FD8-97C1E973905D}" srcOrd="3" destOrd="0" presId="urn:microsoft.com/office/officeart/2008/layout/AlternatingHexagons"/>
    <dgm:cxn modelId="{24084E30-3C73-493C-81DF-EE623005A631}" type="presParOf" srcId="{B8000619-585E-43B1-97D0-9E973B5CFF02}" destId="{2E871E28-410D-4C73-B809-46EEEE1B5408}" srcOrd="4" destOrd="0" presId="urn:microsoft.com/office/officeart/2008/layout/AlternatingHexagons"/>
    <dgm:cxn modelId="{CD055EE5-C6AF-4919-997E-491C8B4B095B}" type="presParOf" srcId="{044216E9-137E-4B54-AB85-D985D58783B6}" destId="{32342D5D-D85B-4C93-8081-CE9B08BF8EF3}" srcOrd="3" destOrd="0" presId="urn:microsoft.com/office/officeart/2008/layout/AlternatingHexagons"/>
    <dgm:cxn modelId="{AB40E92D-2651-45AD-B522-301008D5FF55}" type="presParOf" srcId="{044216E9-137E-4B54-AB85-D985D58783B6}" destId="{0250A542-5660-4811-BA9A-A026384EC288}" srcOrd="4" destOrd="0" presId="urn:microsoft.com/office/officeart/2008/layout/AlternatingHexagons"/>
    <dgm:cxn modelId="{90B33D6A-B174-4FFF-ADD4-E32E6A41D685}" type="presParOf" srcId="{0250A542-5660-4811-BA9A-A026384EC288}" destId="{6CCD66D6-E3E3-4758-A25B-E5A97FDFEEA0}" srcOrd="0" destOrd="0" presId="urn:microsoft.com/office/officeart/2008/layout/AlternatingHexagons"/>
    <dgm:cxn modelId="{2DA2593B-F079-4D80-8521-40BDF08CF9D4}" type="presParOf" srcId="{0250A542-5660-4811-BA9A-A026384EC288}" destId="{95ED7348-6155-4B72-B2AA-9F71065BC8B5}" srcOrd="1" destOrd="0" presId="urn:microsoft.com/office/officeart/2008/layout/AlternatingHexagons"/>
    <dgm:cxn modelId="{2FDB2E88-C2EE-4B59-AE9B-8DFF0BDBF607}" type="presParOf" srcId="{0250A542-5660-4811-BA9A-A026384EC288}" destId="{5C3E9DE1-CF2D-48B8-B1BE-CF5807B39F22}" srcOrd="2" destOrd="0" presId="urn:microsoft.com/office/officeart/2008/layout/AlternatingHexagons"/>
    <dgm:cxn modelId="{90BA8F63-9159-4A17-8FD9-840351D6AB4C}" type="presParOf" srcId="{0250A542-5660-4811-BA9A-A026384EC288}" destId="{248FEED7-91A8-4070-8E60-258F9D3AF8A1}" srcOrd="3" destOrd="0" presId="urn:microsoft.com/office/officeart/2008/layout/AlternatingHexagons"/>
    <dgm:cxn modelId="{9B33B9C9-B3D3-4C87-BFAB-1BDB62C83F0F}" type="presParOf" srcId="{0250A542-5660-4811-BA9A-A026384EC288}" destId="{F96182DC-DEA1-4092-96CB-670F76C0F2C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71CD6F-E65B-4CC0-8EAA-DB821D24E72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zh-CN" altLang="en-US"/>
        </a:p>
      </dgm:t>
    </dgm:pt>
    <dgm:pt modelId="{EFCA2B14-9468-4F2F-84A6-5C119482CD49}">
      <dgm:prSet phldrT="[文本]" custT="1"/>
      <dgm:spPr/>
      <dgm:t>
        <a:bodyPr/>
        <a:lstStyle/>
        <a:p>
          <a:r>
            <a:rPr lang="zh-CN" altLang="en-US" sz="2000" b="1" dirty="0">
              <a:latin typeface="微软雅黑" panose="020B0503020204020204" pitchFamily="34" charset="-122"/>
              <a:ea typeface="微软雅黑" panose="020B0503020204020204" pitchFamily="34" charset="-122"/>
            </a:rPr>
            <a:t>法律上的 </a:t>
          </a:r>
          <a:r>
            <a:rPr lang="en-US" altLang="en-US" sz="2000" b="1" dirty="0">
              <a:latin typeface="微软雅黑" panose="020B0503020204020204" pitchFamily="34" charset="-122"/>
              <a:ea typeface="微软雅黑" panose="020B0503020204020204" pitchFamily="34" charset="-122"/>
            </a:rPr>
            <a:t>(de jure) </a:t>
          </a:r>
          <a:r>
            <a:rPr lang="zh-CN" altLang="en-US" sz="2000" b="1" dirty="0">
              <a:latin typeface="微软雅黑" panose="020B0503020204020204" pitchFamily="34" charset="-122"/>
              <a:ea typeface="微软雅黑" panose="020B0503020204020204" pitchFamily="34" charset="-122"/>
            </a:rPr>
            <a:t>国际标准 </a:t>
          </a:r>
          <a:r>
            <a:rPr lang="en-US" altLang="en-US" sz="2000" b="1" dirty="0">
              <a:latin typeface="微软雅黑" panose="020B0503020204020204" pitchFamily="34" charset="-122"/>
              <a:ea typeface="微软雅黑" panose="020B0503020204020204" pitchFamily="34" charset="-122"/>
            </a:rPr>
            <a:t>OSI</a:t>
          </a:r>
          <a:endParaRPr lang="zh-CN" altLang="en-US" sz="2000" b="1" dirty="0">
            <a:latin typeface="微软雅黑" panose="020B0503020204020204" pitchFamily="34" charset="-122"/>
            <a:ea typeface="微软雅黑" panose="020B0503020204020204" pitchFamily="34" charset="-122"/>
          </a:endParaRPr>
        </a:p>
      </dgm:t>
    </dgm:pt>
    <dgm:pt modelId="{E38B7B80-E684-4487-8667-BCC0A5171417}" type="parTrans" cxnId="{9E21BC85-7589-4E30-94BE-94BFF4B03EBC}">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756D47E-79F4-44F1-9DC8-F8FF9A3DB365}" type="sibTrans" cxnId="{9E21BC85-7589-4E30-94BE-94BFF4B03EBC}">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226438D5-AF60-4FC2-B7B1-1FAFE6F029F4}">
      <dgm:prSet phldrT="[文本]" custT="1"/>
      <dgm:spPr/>
      <dgm:t>
        <a:bodyPr/>
        <a:lstStyle/>
        <a:p>
          <a:r>
            <a:rPr lang="zh-CN" altLang="en-US" sz="2000" b="1" dirty="0">
              <a:latin typeface="微软雅黑" panose="020B0503020204020204" pitchFamily="34" charset="-122"/>
              <a:ea typeface="微软雅黑" panose="020B0503020204020204" pitchFamily="34" charset="-122"/>
            </a:rPr>
            <a:t>但并没有得到市场的认可。</a:t>
          </a:r>
        </a:p>
      </dgm:t>
    </dgm:pt>
    <dgm:pt modelId="{E2043F32-4A49-416A-8197-C2B2393B2255}" type="parTrans" cxnId="{23AA8198-F998-4AB6-A021-FDD348C0717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4028441-B185-4303-8082-46E98E8EBA28}" type="sibTrans" cxnId="{23AA8198-F998-4AB6-A021-FDD348C0717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986DFCC-564B-42E1-8E43-BFE75079EEDF}">
      <dgm:prSet phldrT="[文本]" custT="1"/>
      <dgm:spPr/>
      <dgm:t>
        <a:bodyPr/>
        <a:lstStyle/>
        <a:p>
          <a:r>
            <a:rPr lang="zh-CN" altLang="en-US" sz="2000" b="1" dirty="0">
              <a:latin typeface="微软雅黑" panose="020B0503020204020204" pitchFamily="34" charset="-122"/>
              <a:ea typeface="微软雅黑" panose="020B0503020204020204" pitchFamily="34" charset="-122"/>
            </a:rPr>
            <a:t>事实上的 </a:t>
          </a:r>
          <a:r>
            <a:rPr lang="en-US" altLang="en-US" sz="2000" b="1" dirty="0">
              <a:latin typeface="微软雅黑" panose="020B0503020204020204" pitchFamily="34" charset="-122"/>
              <a:ea typeface="微软雅黑" panose="020B0503020204020204" pitchFamily="34" charset="-122"/>
            </a:rPr>
            <a:t>(de facto) </a:t>
          </a:r>
          <a:r>
            <a:rPr lang="zh-CN" altLang="en-US" sz="2000" b="1" dirty="0">
              <a:latin typeface="微软雅黑" panose="020B0503020204020204" pitchFamily="34" charset="-122"/>
              <a:ea typeface="微软雅黑" panose="020B0503020204020204" pitchFamily="34" charset="-122"/>
            </a:rPr>
            <a:t>国际标准 </a:t>
          </a:r>
          <a:r>
            <a:rPr lang="en-US" altLang="en-US" sz="2000" b="1" dirty="0">
              <a:latin typeface="微软雅黑" panose="020B0503020204020204" pitchFamily="34" charset="-122"/>
              <a:ea typeface="微软雅黑" panose="020B0503020204020204" pitchFamily="34" charset="-122"/>
            </a:rPr>
            <a:t>TCP/IP</a:t>
          </a:r>
          <a:endParaRPr lang="zh-CN" altLang="en-US" sz="2000" b="1" dirty="0">
            <a:latin typeface="微软雅黑" panose="020B0503020204020204" pitchFamily="34" charset="-122"/>
            <a:ea typeface="微软雅黑" panose="020B0503020204020204" pitchFamily="34" charset="-122"/>
          </a:endParaRPr>
        </a:p>
      </dgm:t>
    </dgm:pt>
    <dgm:pt modelId="{BB601F7A-8E86-4A9E-9EF8-CC003C5EF85D}" type="parTrans" cxnId="{49E9C9C9-3C6E-4805-BAA2-32EF310CFE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D297112-55F6-448E-AECB-EFD048EDDB28}" type="sibTrans" cxnId="{49E9C9C9-3C6E-4805-BAA2-32EF310CFE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2CC66CB7-D7AD-41A6-98DD-74D4F514E2BD}">
      <dgm:prSet phldrT="[文本]" custT="1"/>
      <dgm:spPr/>
      <dgm:t>
        <a:bodyPr/>
        <a:lstStyle/>
        <a:p>
          <a:r>
            <a:rPr lang="zh-CN" altLang="en-US" sz="2000" b="1" dirty="0">
              <a:latin typeface="微软雅黑" panose="020B0503020204020204" pitchFamily="34" charset="-122"/>
              <a:ea typeface="微软雅黑" panose="020B0503020204020204" pitchFamily="34" charset="-122"/>
            </a:rPr>
            <a:t>获得了最广泛的应用。</a:t>
          </a:r>
        </a:p>
      </dgm:t>
    </dgm:pt>
    <dgm:pt modelId="{85BE533B-2396-46D9-AFFB-686B13690F8B}" type="parTrans" cxnId="{831BB112-8E09-4BF6-9DC2-BFF8996C5A4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28DE6DB6-6A4C-41DA-8F55-0D1076B0DD18}" type="sibTrans" cxnId="{831BB112-8E09-4BF6-9DC2-BFF8996C5A4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98B905C2-E6DF-4B75-9416-AF7446358B35}" type="pres">
      <dgm:prSet presAssocID="{1D71CD6F-E65B-4CC0-8EAA-DB821D24E722}" presName="linear" presStyleCnt="0">
        <dgm:presLayoutVars>
          <dgm:animLvl val="lvl"/>
          <dgm:resizeHandles val="exact"/>
        </dgm:presLayoutVars>
      </dgm:prSet>
      <dgm:spPr/>
    </dgm:pt>
    <dgm:pt modelId="{41591867-A15A-4C01-989E-2D8E71AD280E}" type="pres">
      <dgm:prSet presAssocID="{EFCA2B14-9468-4F2F-84A6-5C119482CD49}" presName="parentText" presStyleLbl="node1" presStyleIdx="0" presStyleCnt="2">
        <dgm:presLayoutVars>
          <dgm:chMax val="0"/>
          <dgm:bulletEnabled val="1"/>
        </dgm:presLayoutVars>
      </dgm:prSet>
      <dgm:spPr/>
    </dgm:pt>
    <dgm:pt modelId="{0CB64F91-1AC8-4F08-AB65-6A4FEE705282}" type="pres">
      <dgm:prSet presAssocID="{EFCA2B14-9468-4F2F-84A6-5C119482CD49}" presName="childText" presStyleLbl="revTx" presStyleIdx="0" presStyleCnt="2">
        <dgm:presLayoutVars>
          <dgm:bulletEnabled val="1"/>
        </dgm:presLayoutVars>
      </dgm:prSet>
      <dgm:spPr/>
    </dgm:pt>
    <dgm:pt modelId="{533E5313-0390-4A3E-9304-2F63C7C13FAF}" type="pres">
      <dgm:prSet presAssocID="{0986DFCC-564B-42E1-8E43-BFE75079EEDF}" presName="parentText" presStyleLbl="node1" presStyleIdx="1" presStyleCnt="2">
        <dgm:presLayoutVars>
          <dgm:chMax val="0"/>
          <dgm:bulletEnabled val="1"/>
        </dgm:presLayoutVars>
      </dgm:prSet>
      <dgm:spPr/>
    </dgm:pt>
    <dgm:pt modelId="{D4FB4936-BF1D-4807-8D25-E8B1D64E8CFA}" type="pres">
      <dgm:prSet presAssocID="{0986DFCC-564B-42E1-8E43-BFE75079EEDF}" presName="childText" presStyleLbl="revTx" presStyleIdx="1" presStyleCnt="2">
        <dgm:presLayoutVars>
          <dgm:bulletEnabled val="1"/>
        </dgm:presLayoutVars>
      </dgm:prSet>
      <dgm:spPr/>
    </dgm:pt>
  </dgm:ptLst>
  <dgm:cxnLst>
    <dgm:cxn modelId="{831BB112-8E09-4BF6-9DC2-BFF8996C5A45}" srcId="{0986DFCC-564B-42E1-8E43-BFE75079EEDF}" destId="{2CC66CB7-D7AD-41A6-98DD-74D4F514E2BD}" srcOrd="0" destOrd="0" parTransId="{85BE533B-2396-46D9-AFFB-686B13690F8B}" sibTransId="{28DE6DB6-6A4C-41DA-8F55-0D1076B0DD18}"/>
    <dgm:cxn modelId="{BB84275B-8B79-4927-AEBD-CCB80DFC9B4C}" type="presOf" srcId="{1D71CD6F-E65B-4CC0-8EAA-DB821D24E722}" destId="{98B905C2-E6DF-4B75-9416-AF7446358B35}" srcOrd="0" destOrd="0" presId="urn:microsoft.com/office/officeart/2005/8/layout/vList2"/>
    <dgm:cxn modelId="{87C4B245-7D03-47D6-A58A-FE65D816A8BA}" type="presOf" srcId="{0986DFCC-564B-42E1-8E43-BFE75079EEDF}" destId="{533E5313-0390-4A3E-9304-2F63C7C13FAF}" srcOrd="0" destOrd="0" presId="urn:microsoft.com/office/officeart/2005/8/layout/vList2"/>
    <dgm:cxn modelId="{DC3E0283-EE3A-4847-AC4B-B24480331CA1}" type="presOf" srcId="{2CC66CB7-D7AD-41A6-98DD-74D4F514E2BD}" destId="{D4FB4936-BF1D-4807-8D25-E8B1D64E8CFA}" srcOrd="0" destOrd="0" presId="urn:microsoft.com/office/officeart/2005/8/layout/vList2"/>
    <dgm:cxn modelId="{9E21BC85-7589-4E30-94BE-94BFF4B03EBC}" srcId="{1D71CD6F-E65B-4CC0-8EAA-DB821D24E722}" destId="{EFCA2B14-9468-4F2F-84A6-5C119482CD49}" srcOrd="0" destOrd="0" parTransId="{E38B7B80-E684-4487-8667-BCC0A5171417}" sibTransId="{6756D47E-79F4-44F1-9DC8-F8FF9A3DB365}"/>
    <dgm:cxn modelId="{23AA8198-F998-4AB6-A021-FDD348C07171}" srcId="{EFCA2B14-9468-4F2F-84A6-5C119482CD49}" destId="{226438D5-AF60-4FC2-B7B1-1FAFE6F029F4}" srcOrd="0" destOrd="0" parTransId="{E2043F32-4A49-416A-8197-C2B2393B2255}" sibTransId="{F4028441-B185-4303-8082-46E98E8EBA28}"/>
    <dgm:cxn modelId="{49E9C9C9-3C6E-4805-BAA2-32EF310CFED5}" srcId="{1D71CD6F-E65B-4CC0-8EAA-DB821D24E722}" destId="{0986DFCC-564B-42E1-8E43-BFE75079EEDF}" srcOrd="1" destOrd="0" parTransId="{BB601F7A-8E86-4A9E-9EF8-CC003C5EF85D}" sibTransId="{FD297112-55F6-448E-AECB-EFD048EDDB28}"/>
    <dgm:cxn modelId="{75CADFD2-DA7B-46F7-89E8-DC800A77BE41}" type="presOf" srcId="{EFCA2B14-9468-4F2F-84A6-5C119482CD49}" destId="{41591867-A15A-4C01-989E-2D8E71AD280E}" srcOrd="0" destOrd="0" presId="urn:microsoft.com/office/officeart/2005/8/layout/vList2"/>
    <dgm:cxn modelId="{C9EBB2F8-1242-4DB0-B9B1-32B0EE5BD1DD}" type="presOf" srcId="{226438D5-AF60-4FC2-B7B1-1FAFE6F029F4}" destId="{0CB64F91-1AC8-4F08-AB65-6A4FEE705282}" srcOrd="0" destOrd="0" presId="urn:microsoft.com/office/officeart/2005/8/layout/vList2"/>
    <dgm:cxn modelId="{64062E8C-5E46-4D49-BAD3-4772A44F09C0}" type="presParOf" srcId="{98B905C2-E6DF-4B75-9416-AF7446358B35}" destId="{41591867-A15A-4C01-989E-2D8E71AD280E}" srcOrd="0" destOrd="0" presId="urn:microsoft.com/office/officeart/2005/8/layout/vList2"/>
    <dgm:cxn modelId="{CA918946-BF6A-4EC6-9FCA-45A48A711BF0}" type="presParOf" srcId="{98B905C2-E6DF-4B75-9416-AF7446358B35}" destId="{0CB64F91-1AC8-4F08-AB65-6A4FEE705282}" srcOrd="1" destOrd="0" presId="urn:microsoft.com/office/officeart/2005/8/layout/vList2"/>
    <dgm:cxn modelId="{25C6509F-6344-421B-B6B7-1C5D6B562EEE}" type="presParOf" srcId="{98B905C2-E6DF-4B75-9416-AF7446358B35}" destId="{533E5313-0390-4A3E-9304-2F63C7C13FAF}" srcOrd="2" destOrd="0" presId="urn:microsoft.com/office/officeart/2005/8/layout/vList2"/>
    <dgm:cxn modelId="{3FEA8797-2866-4D9F-8576-8A10DA896460}" type="presParOf" srcId="{98B905C2-E6DF-4B75-9416-AF7446358B35}" destId="{D4FB4936-BF1D-4807-8D25-E8B1D64E8CF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93CF4F5-3101-49E6-9303-E9DD7296C65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301BCD6-3F1B-4C9C-800D-CE5CBA0188D2}">
      <dgm:prSet phldrT="[文本]" custT="1"/>
      <dgm:spPr/>
      <dgm:t>
        <a:bodyPr/>
        <a:lstStyle/>
        <a:p>
          <a:r>
            <a:rPr lang="zh-CN" altLang="en-US" sz="1800" b="1" dirty="0">
              <a:solidFill>
                <a:schemeClr val="bg1"/>
              </a:solidFill>
              <a:latin typeface="微软雅黑" panose="020B0503020204020204" pitchFamily="34" charset="-122"/>
              <a:ea typeface="微软雅黑" panose="020B0503020204020204" pitchFamily="34" charset="-122"/>
            </a:rPr>
            <a:t>文字描述：便于人来阅读和理解。</a:t>
          </a:r>
        </a:p>
      </dgm:t>
    </dgm:pt>
    <dgm:pt modelId="{8F194872-EA8A-420F-BAD5-93D3D974D2CC}" type="parTrans" cxnId="{B535B5F2-0D6A-421E-BFCB-673C3560E39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BA69BCC-ACCA-44EF-AB05-16894BE20C98}" type="sibTrans" cxnId="{B535B5F2-0D6A-421E-BFCB-673C3560E39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8A5B5183-B82D-4F95-84A7-0F223402066E}">
      <dgm:prSet phldrT="[文本]" custT="1"/>
      <dgm:spPr/>
      <dgm:t>
        <a:bodyPr/>
        <a:lstStyle/>
        <a:p>
          <a:r>
            <a:rPr lang="zh-CN" altLang="en-US" sz="1800" b="1" dirty="0">
              <a:solidFill>
                <a:srgbClr val="000066"/>
              </a:solidFill>
              <a:latin typeface="微软雅黑" panose="020B0503020204020204" pitchFamily="34" charset="-122"/>
              <a:ea typeface="微软雅黑" panose="020B0503020204020204" pitchFamily="34" charset="-122"/>
            </a:rPr>
            <a:t>程序代码：让计算机能够理解。</a:t>
          </a:r>
        </a:p>
      </dgm:t>
    </dgm:pt>
    <dgm:pt modelId="{3C446E62-0F12-4B57-895F-6C47306C1DC1}" type="parTrans" cxnId="{2166F6B3-E217-4437-B325-B8BA520696B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1AEA954-F48A-4B44-80BF-2C09A5948257}" type="sibTrans" cxnId="{2166F6B3-E217-4437-B325-B8BA520696B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C73C4A-F159-4BCB-A072-016D19C6E2B5}" type="pres">
      <dgm:prSet presAssocID="{293CF4F5-3101-49E6-9303-E9DD7296C65D}" presName="linear" presStyleCnt="0">
        <dgm:presLayoutVars>
          <dgm:dir/>
          <dgm:animLvl val="lvl"/>
          <dgm:resizeHandles val="exact"/>
        </dgm:presLayoutVars>
      </dgm:prSet>
      <dgm:spPr/>
    </dgm:pt>
    <dgm:pt modelId="{E336CA13-8985-45BE-84B4-56919F1E4296}" type="pres">
      <dgm:prSet presAssocID="{C301BCD6-3F1B-4C9C-800D-CE5CBA0188D2}" presName="parentLin" presStyleCnt="0"/>
      <dgm:spPr/>
    </dgm:pt>
    <dgm:pt modelId="{77F3D1F0-EBBB-48B7-B04C-56372B956B6C}" type="pres">
      <dgm:prSet presAssocID="{C301BCD6-3F1B-4C9C-800D-CE5CBA0188D2}" presName="parentLeftMargin" presStyleLbl="node1" presStyleIdx="0" presStyleCnt="2"/>
      <dgm:spPr/>
    </dgm:pt>
    <dgm:pt modelId="{41788D26-F979-4FB7-8A96-4711D82825B8}" type="pres">
      <dgm:prSet presAssocID="{C301BCD6-3F1B-4C9C-800D-CE5CBA0188D2}" presName="parentText" presStyleLbl="node1" presStyleIdx="0" presStyleCnt="2">
        <dgm:presLayoutVars>
          <dgm:chMax val="0"/>
          <dgm:bulletEnabled val="1"/>
        </dgm:presLayoutVars>
      </dgm:prSet>
      <dgm:spPr/>
    </dgm:pt>
    <dgm:pt modelId="{446021F4-CA10-46E5-8E3F-26753D3D3985}" type="pres">
      <dgm:prSet presAssocID="{C301BCD6-3F1B-4C9C-800D-CE5CBA0188D2}" presName="negativeSpace" presStyleCnt="0"/>
      <dgm:spPr/>
    </dgm:pt>
    <dgm:pt modelId="{2F355ABF-AFD4-4429-AC0C-B179A1BF75DA}" type="pres">
      <dgm:prSet presAssocID="{C301BCD6-3F1B-4C9C-800D-CE5CBA0188D2}" presName="childText" presStyleLbl="conFgAcc1" presStyleIdx="0" presStyleCnt="2">
        <dgm:presLayoutVars>
          <dgm:bulletEnabled val="1"/>
        </dgm:presLayoutVars>
      </dgm:prSet>
      <dgm:spPr/>
    </dgm:pt>
    <dgm:pt modelId="{A1FE5214-89D9-427A-8B5A-BF786C96D895}" type="pres">
      <dgm:prSet presAssocID="{CBA69BCC-ACCA-44EF-AB05-16894BE20C98}" presName="spaceBetweenRectangles" presStyleCnt="0"/>
      <dgm:spPr/>
    </dgm:pt>
    <dgm:pt modelId="{142A6A81-5624-4ACE-9A3D-B3AFF9382A09}" type="pres">
      <dgm:prSet presAssocID="{8A5B5183-B82D-4F95-84A7-0F223402066E}" presName="parentLin" presStyleCnt="0"/>
      <dgm:spPr/>
    </dgm:pt>
    <dgm:pt modelId="{C238DCB9-6EBC-413B-9D6D-EC93B6F5DDFF}" type="pres">
      <dgm:prSet presAssocID="{8A5B5183-B82D-4F95-84A7-0F223402066E}" presName="parentLeftMargin" presStyleLbl="node1" presStyleIdx="0" presStyleCnt="2"/>
      <dgm:spPr/>
    </dgm:pt>
    <dgm:pt modelId="{F367B3BE-A2DF-4CEA-8C18-99C09218A893}" type="pres">
      <dgm:prSet presAssocID="{8A5B5183-B82D-4F95-84A7-0F223402066E}" presName="parentText" presStyleLbl="node1" presStyleIdx="1" presStyleCnt="2">
        <dgm:presLayoutVars>
          <dgm:chMax val="0"/>
          <dgm:bulletEnabled val="1"/>
        </dgm:presLayoutVars>
      </dgm:prSet>
      <dgm:spPr/>
    </dgm:pt>
    <dgm:pt modelId="{00FBF154-663A-49D1-BC6E-5A81F86E17D9}" type="pres">
      <dgm:prSet presAssocID="{8A5B5183-B82D-4F95-84A7-0F223402066E}" presName="negativeSpace" presStyleCnt="0"/>
      <dgm:spPr/>
    </dgm:pt>
    <dgm:pt modelId="{3072F165-7A76-46AC-BCC0-0FC97CA5F9F5}" type="pres">
      <dgm:prSet presAssocID="{8A5B5183-B82D-4F95-84A7-0F223402066E}" presName="childText" presStyleLbl="conFgAcc1" presStyleIdx="1" presStyleCnt="2">
        <dgm:presLayoutVars>
          <dgm:bulletEnabled val="1"/>
        </dgm:presLayoutVars>
      </dgm:prSet>
      <dgm:spPr/>
    </dgm:pt>
  </dgm:ptLst>
  <dgm:cxnLst>
    <dgm:cxn modelId="{A2AADB49-CA67-451F-90FD-5E3D44EC1EA0}" type="presOf" srcId="{8A5B5183-B82D-4F95-84A7-0F223402066E}" destId="{F367B3BE-A2DF-4CEA-8C18-99C09218A893}" srcOrd="1" destOrd="0" presId="urn:microsoft.com/office/officeart/2005/8/layout/list1"/>
    <dgm:cxn modelId="{F991CA59-DD6B-43A9-A990-3A4CB9D2EE86}" type="presOf" srcId="{293CF4F5-3101-49E6-9303-E9DD7296C65D}" destId="{42C73C4A-F159-4BCB-A072-016D19C6E2B5}" srcOrd="0" destOrd="0" presId="urn:microsoft.com/office/officeart/2005/8/layout/list1"/>
    <dgm:cxn modelId="{ECFF1E8D-1946-483C-B754-77A185F880D7}" type="presOf" srcId="{8A5B5183-B82D-4F95-84A7-0F223402066E}" destId="{C238DCB9-6EBC-413B-9D6D-EC93B6F5DDFF}" srcOrd="0" destOrd="0" presId="urn:microsoft.com/office/officeart/2005/8/layout/list1"/>
    <dgm:cxn modelId="{DECB6B99-8462-426B-B51B-E4D9E3C76C9D}" type="presOf" srcId="{C301BCD6-3F1B-4C9C-800D-CE5CBA0188D2}" destId="{41788D26-F979-4FB7-8A96-4711D82825B8}" srcOrd="1" destOrd="0" presId="urn:microsoft.com/office/officeart/2005/8/layout/list1"/>
    <dgm:cxn modelId="{2166F6B3-E217-4437-B325-B8BA520696B0}" srcId="{293CF4F5-3101-49E6-9303-E9DD7296C65D}" destId="{8A5B5183-B82D-4F95-84A7-0F223402066E}" srcOrd="1" destOrd="0" parTransId="{3C446E62-0F12-4B57-895F-6C47306C1DC1}" sibTransId="{21AEA954-F48A-4B44-80BF-2C09A5948257}"/>
    <dgm:cxn modelId="{18A337F2-4CE5-4FF6-96A3-CC543DCA5296}" type="presOf" srcId="{C301BCD6-3F1B-4C9C-800D-CE5CBA0188D2}" destId="{77F3D1F0-EBBB-48B7-B04C-56372B956B6C}" srcOrd="0" destOrd="0" presId="urn:microsoft.com/office/officeart/2005/8/layout/list1"/>
    <dgm:cxn modelId="{B535B5F2-0D6A-421E-BFCB-673C3560E397}" srcId="{293CF4F5-3101-49E6-9303-E9DD7296C65D}" destId="{C301BCD6-3F1B-4C9C-800D-CE5CBA0188D2}" srcOrd="0" destOrd="0" parTransId="{8F194872-EA8A-420F-BAD5-93D3D974D2CC}" sibTransId="{CBA69BCC-ACCA-44EF-AB05-16894BE20C98}"/>
    <dgm:cxn modelId="{CBF163A0-6196-4F5D-981E-79CED64D4C96}" type="presParOf" srcId="{42C73C4A-F159-4BCB-A072-016D19C6E2B5}" destId="{E336CA13-8985-45BE-84B4-56919F1E4296}" srcOrd="0" destOrd="0" presId="urn:microsoft.com/office/officeart/2005/8/layout/list1"/>
    <dgm:cxn modelId="{2B4822A4-0104-490E-99B2-9B41BFA52BE3}" type="presParOf" srcId="{E336CA13-8985-45BE-84B4-56919F1E4296}" destId="{77F3D1F0-EBBB-48B7-B04C-56372B956B6C}" srcOrd="0" destOrd="0" presId="urn:microsoft.com/office/officeart/2005/8/layout/list1"/>
    <dgm:cxn modelId="{EA35E57C-3FE2-4475-B45B-FF3BEF497F3C}" type="presParOf" srcId="{E336CA13-8985-45BE-84B4-56919F1E4296}" destId="{41788D26-F979-4FB7-8A96-4711D82825B8}" srcOrd="1" destOrd="0" presId="urn:microsoft.com/office/officeart/2005/8/layout/list1"/>
    <dgm:cxn modelId="{540D51C9-81C1-4010-87D8-D59B8A7FDDAC}" type="presParOf" srcId="{42C73C4A-F159-4BCB-A072-016D19C6E2B5}" destId="{446021F4-CA10-46E5-8E3F-26753D3D3985}" srcOrd="1" destOrd="0" presId="urn:microsoft.com/office/officeart/2005/8/layout/list1"/>
    <dgm:cxn modelId="{9C7B2439-D5DD-4A36-8DEF-8A400810BCB0}" type="presParOf" srcId="{42C73C4A-F159-4BCB-A072-016D19C6E2B5}" destId="{2F355ABF-AFD4-4429-AC0C-B179A1BF75DA}" srcOrd="2" destOrd="0" presId="urn:microsoft.com/office/officeart/2005/8/layout/list1"/>
    <dgm:cxn modelId="{59288904-D70F-4CDE-8F1C-54573E9145E6}" type="presParOf" srcId="{42C73C4A-F159-4BCB-A072-016D19C6E2B5}" destId="{A1FE5214-89D9-427A-8B5A-BF786C96D895}" srcOrd="3" destOrd="0" presId="urn:microsoft.com/office/officeart/2005/8/layout/list1"/>
    <dgm:cxn modelId="{052DEEF4-0621-4F49-95DC-32AEB825C321}" type="presParOf" srcId="{42C73C4A-F159-4BCB-A072-016D19C6E2B5}" destId="{142A6A81-5624-4ACE-9A3D-B3AFF9382A09}" srcOrd="4" destOrd="0" presId="urn:microsoft.com/office/officeart/2005/8/layout/list1"/>
    <dgm:cxn modelId="{759AC876-3A19-4295-8D0F-ABC3EFFA3F5F}" type="presParOf" srcId="{142A6A81-5624-4ACE-9A3D-B3AFF9382A09}" destId="{C238DCB9-6EBC-413B-9D6D-EC93B6F5DDFF}" srcOrd="0" destOrd="0" presId="urn:microsoft.com/office/officeart/2005/8/layout/list1"/>
    <dgm:cxn modelId="{203F8A69-9B9D-4B83-94CC-6916C1DDC2DA}" type="presParOf" srcId="{142A6A81-5624-4ACE-9A3D-B3AFF9382A09}" destId="{F367B3BE-A2DF-4CEA-8C18-99C09218A893}" srcOrd="1" destOrd="0" presId="urn:microsoft.com/office/officeart/2005/8/layout/list1"/>
    <dgm:cxn modelId="{A622DBAD-7882-42BF-932B-9D1ABBBD3B01}" type="presParOf" srcId="{42C73C4A-F159-4BCB-A072-016D19C6E2B5}" destId="{00FBF154-663A-49D1-BC6E-5A81F86E17D9}" srcOrd="5" destOrd="0" presId="urn:microsoft.com/office/officeart/2005/8/layout/list1"/>
    <dgm:cxn modelId="{CB239D4A-E3F3-475E-9E7B-062513E4BFA7}" type="presParOf" srcId="{42C73C4A-F159-4BCB-A072-016D19C6E2B5}" destId="{3072F165-7A76-46AC-BCC0-0FC97CA5F9F5}" srcOrd="6" destOrd="0" presId="urn:microsoft.com/office/officeart/2005/8/layout/list1"/>
  </dgm:cxnLst>
  <dgm:bg/>
  <dgm:whole>
    <a:ln w="19050">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5D5085E-9A19-4AAD-9799-233066D76354}" type="doc">
      <dgm:prSet loTypeId="urn:microsoft.com/office/officeart/2009/3/layout/PlusandMinus" loCatId="relationship" qsTypeId="urn:microsoft.com/office/officeart/2005/8/quickstyle/simple1" qsCatId="simple" csTypeId="urn:microsoft.com/office/officeart/2005/8/colors/colorful1#7" csCatId="colorful" phldr="1"/>
      <dgm:spPr/>
      <dgm:t>
        <a:bodyPr/>
        <a:lstStyle/>
        <a:p>
          <a:endParaRPr lang="zh-CN" altLang="en-US"/>
        </a:p>
      </dgm:t>
    </dgm:pt>
    <dgm:pt modelId="{523B5A40-6C88-4E7B-8370-BC3BAD908198}">
      <dgm:prSet phldrT="[文本]" custT="1">
        <dgm:style>
          <a:lnRef idx="1">
            <a:schemeClr val="accent2"/>
          </a:lnRef>
          <a:fillRef idx="2">
            <a:schemeClr val="accent2"/>
          </a:fillRef>
          <a:effectRef idx="1">
            <a:schemeClr val="accent2"/>
          </a:effectRef>
          <a:fontRef idx="minor">
            <a:schemeClr val="dk1"/>
          </a:fontRef>
        </dgm:style>
      </dgm:prSet>
      <dgm:spPr/>
      <dgm:t>
        <a:bodyPr/>
        <a:lstStyle/>
        <a:p>
          <a:pPr>
            <a:spcAft>
              <a:spcPts val="0"/>
            </a:spcAft>
          </a:pPr>
          <a:r>
            <a:rPr lang="zh-CN" altLang="en-US" sz="1600" b="1" dirty="0">
              <a:latin typeface="微软雅黑" panose="020B0503020204020204" pitchFamily="34" charset="-122"/>
              <a:ea typeface="微软雅黑" panose="020B0503020204020204" pitchFamily="34" charset="-122"/>
            </a:rPr>
            <a:t>各层之间是独立的。</a:t>
          </a:r>
        </a:p>
        <a:p>
          <a:pPr>
            <a:spcAft>
              <a:spcPts val="0"/>
            </a:spcAft>
          </a:pPr>
          <a:r>
            <a:rPr lang="zh-CN" altLang="en-US" sz="1600" b="1" dirty="0">
              <a:latin typeface="微软雅黑" panose="020B0503020204020204" pitchFamily="34" charset="-122"/>
              <a:ea typeface="微软雅黑" panose="020B0503020204020204" pitchFamily="34" charset="-122"/>
            </a:rPr>
            <a:t>灵活性好。</a:t>
          </a:r>
        </a:p>
        <a:p>
          <a:pPr>
            <a:spcAft>
              <a:spcPts val="0"/>
            </a:spcAft>
          </a:pPr>
          <a:r>
            <a:rPr lang="zh-CN" altLang="en-US" sz="1600" b="1" dirty="0">
              <a:latin typeface="微软雅黑" panose="020B0503020204020204" pitchFamily="34" charset="-122"/>
              <a:ea typeface="微软雅黑" panose="020B0503020204020204" pitchFamily="34" charset="-122"/>
            </a:rPr>
            <a:t>结构上可分割开。</a:t>
          </a:r>
        </a:p>
        <a:p>
          <a:pPr>
            <a:spcAft>
              <a:spcPts val="0"/>
            </a:spcAft>
          </a:pPr>
          <a:r>
            <a:rPr lang="zh-CN" altLang="en-US" sz="1600" b="1" dirty="0">
              <a:latin typeface="微软雅黑" panose="020B0503020204020204" pitchFamily="34" charset="-122"/>
              <a:ea typeface="微软雅黑" panose="020B0503020204020204" pitchFamily="34" charset="-122"/>
            </a:rPr>
            <a:t>易于实现和维护</a:t>
          </a:r>
        </a:p>
        <a:p>
          <a:pPr>
            <a:spcAft>
              <a:spcPts val="0"/>
            </a:spcAft>
          </a:pPr>
          <a:r>
            <a:rPr lang="zh-CN" altLang="en-US" sz="1600" b="1" dirty="0">
              <a:latin typeface="微软雅黑" panose="020B0503020204020204" pitchFamily="34" charset="-122"/>
              <a:ea typeface="微软雅黑" panose="020B0503020204020204" pitchFamily="34" charset="-122"/>
            </a:rPr>
            <a:t>能促进标准化工作。</a:t>
          </a:r>
        </a:p>
      </dgm:t>
    </dgm:pt>
    <dgm:pt modelId="{4A6FE152-9E61-4CEC-9BC4-79E3A424C0D2}" type="parTrans" cxnId="{BFA2CA4B-6F60-4BAC-85D0-D17D13261D4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2A612B14-1FE9-4940-AD60-58D8C13C2F37}" type="sibTrans" cxnId="{BFA2CA4B-6F60-4BAC-85D0-D17D13261D4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06CC4F9-16E2-4572-BF0F-2D71D193110F}">
      <dgm:prSet phldrT="[文本]" custT="1">
        <dgm:style>
          <a:lnRef idx="1">
            <a:schemeClr val="accent3"/>
          </a:lnRef>
          <a:fillRef idx="2">
            <a:schemeClr val="accent3"/>
          </a:fillRef>
          <a:effectRef idx="1">
            <a:schemeClr val="accent3"/>
          </a:effectRef>
          <a:fontRef idx="minor">
            <a:schemeClr val="dk1"/>
          </a:fontRef>
        </dgm:style>
      </dgm:prSet>
      <dgm:spPr/>
      <dgm:t>
        <a:bodyPr/>
        <a:lstStyle/>
        <a:p>
          <a:pPr>
            <a:spcAft>
              <a:spcPts val="0"/>
            </a:spcAft>
          </a:pPr>
          <a:r>
            <a:rPr lang="zh-CN" altLang="en-US" sz="1600" b="1" dirty="0">
              <a:latin typeface="微软雅黑" panose="020B0503020204020204" pitchFamily="34" charset="-122"/>
              <a:ea typeface="微软雅黑" panose="020B0503020204020204" pitchFamily="34" charset="-122"/>
            </a:rPr>
            <a:t>有些功能会重复出现，因而产生了额外开销。</a:t>
          </a:r>
          <a:endParaRPr lang="en-US" altLang="zh-CN" sz="1600" b="1" dirty="0">
            <a:latin typeface="微软雅黑" panose="020B0503020204020204" pitchFamily="34" charset="-122"/>
            <a:ea typeface="微软雅黑" panose="020B0503020204020204" pitchFamily="34" charset="-122"/>
          </a:endParaRPr>
        </a:p>
      </dgm:t>
    </dgm:pt>
    <dgm:pt modelId="{75873D7D-8229-4A50-B8B3-9C809F5F9F2A}" type="parTrans" cxnId="{52A72C25-C9F8-4E42-AFAE-C29F4D9B153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297ADB0-BFEE-4AB3-8D8E-293AD20CC74C}" type="sibTrans" cxnId="{52A72C25-C9F8-4E42-AFAE-C29F4D9B153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B7A98D8-A946-4532-B8CF-383D1065D29C}" type="pres">
      <dgm:prSet presAssocID="{85D5085E-9A19-4AAD-9799-233066D76354}" presName="Name0" presStyleCnt="0">
        <dgm:presLayoutVars>
          <dgm:chMax val="2"/>
          <dgm:chPref val="2"/>
          <dgm:dir/>
          <dgm:animOne/>
          <dgm:resizeHandles val="exact"/>
        </dgm:presLayoutVars>
      </dgm:prSet>
      <dgm:spPr/>
    </dgm:pt>
    <dgm:pt modelId="{A6333D2C-A9D6-4FB9-868E-7A2772597538}" type="pres">
      <dgm:prSet presAssocID="{85D5085E-9A19-4AAD-9799-233066D76354}" presName="Background" presStyleLbl="bgImgPlace1" presStyleIdx="0" presStyleCnt="1" custScaleX="150969"/>
      <dgm:spPr>
        <a:solidFill>
          <a:schemeClr val="tx2">
            <a:lumMod val="40000"/>
            <a:lumOff val="60000"/>
          </a:schemeClr>
        </a:solidFill>
      </dgm:spPr>
    </dgm:pt>
    <dgm:pt modelId="{9F411F94-BA29-40FB-AB99-7CD7DB1CFA05}" type="pres">
      <dgm:prSet presAssocID="{85D5085E-9A19-4AAD-9799-233066D76354}" presName="ParentText1" presStyleLbl="revTx" presStyleIdx="0" presStyleCnt="2" custScaleX="122941" custLinFactNeighborX="-19358" custLinFactNeighborY="-2168">
        <dgm:presLayoutVars>
          <dgm:chMax val="0"/>
          <dgm:chPref val="0"/>
          <dgm:bulletEnabled val="1"/>
        </dgm:presLayoutVars>
      </dgm:prSet>
      <dgm:spPr/>
    </dgm:pt>
    <dgm:pt modelId="{CB7DDDF6-2C8B-4B30-A06C-1EA5DB141FBA}" type="pres">
      <dgm:prSet presAssocID="{85D5085E-9A19-4AAD-9799-233066D76354}" presName="ParentText2" presStyleLbl="revTx" presStyleIdx="1" presStyleCnt="2" custScaleX="124196" custLinFactNeighborX="20121" custLinFactNeighborY="-2285">
        <dgm:presLayoutVars>
          <dgm:chMax val="0"/>
          <dgm:chPref val="0"/>
          <dgm:bulletEnabled val="1"/>
        </dgm:presLayoutVars>
      </dgm:prSet>
      <dgm:spPr/>
    </dgm:pt>
    <dgm:pt modelId="{DF706164-FCCA-4F26-8B31-EABB82ABC165}" type="pres">
      <dgm:prSet presAssocID="{85D5085E-9A19-4AAD-9799-233066D76354}" presName="Plus" presStyleLbl="alignNode1" presStyleIdx="0" presStyleCnt="2" custLinFactX="-23859" custLinFactNeighborX="-100000"/>
      <dgm:spPr>
        <a:solidFill>
          <a:srgbClr val="990033"/>
        </a:solidFill>
        <a:ln>
          <a:solidFill>
            <a:srgbClr val="990033"/>
          </a:solidFill>
        </a:ln>
      </dgm:spPr>
    </dgm:pt>
    <dgm:pt modelId="{93B3F9F7-5DFA-451D-8AF0-C886EF2184F0}" type="pres">
      <dgm:prSet presAssocID="{85D5085E-9A19-4AAD-9799-233066D76354}" presName="Minus" presStyleLbl="alignNode1" presStyleIdx="1" presStyleCnt="2" custLinFactX="55058" custLinFactNeighborX="100000" custLinFactNeighborY="-7605"/>
      <dgm:spPr>
        <a:solidFill>
          <a:srgbClr val="000099"/>
        </a:solidFill>
        <a:ln>
          <a:noFill/>
        </a:ln>
      </dgm:spPr>
    </dgm:pt>
    <dgm:pt modelId="{5CF821AC-F873-42D9-B901-FF50109FC337}" type="pres">
      <dgm:prSet presAssocID="{85D5085E-9A19-4AAD-9799-233066D76354}" presName="Divider" presStyleLbl="parChTrans1D1" presStyleIdx="0" presStyleCnt="1"/>
      <dgm:spPr>
        <a:ln>
          <a:solidFill>
            <a:srgbClr val="000099"/>
          </a:solidFill>
        </a:ln>
      </dgm:spPr>
    </dgm:pt>
  </dgm:ptLst>
  <dgm:cxnLst>
    <dgm:cxn modelId="{81865607-0674-4603-A3A6-09E5AD6F0586}" type="presOf" srcId="{906CC4F9-16E2-4572-BF0F-2D71D193110F}" destId="{CB7DDDF6-2C8B-4B30-A06C-1EA5DB141FBA}" srcOrd="0" destOrd="0" presId="urn:microsoft.com/office/officeart/2009/3/layout/PlusandMinus"/>
    <dgm:cxn modelId="{52A72C25-C9F8-4E42-AFAE-C29F4D9B1539}" srcId="{85D5085E-9A19-4AAD-9799-233066D76354}" destId="{906CC4F9-16E2-4572-BF0F-2D71D193110F}" srcOrd="1" destOrd="0" parTransId="{75873D7D-8229-4A50-B8B3-9C809F5F9F2A}" sibTransId="{D297ADB0-BFEE-4AB3-8D8E-293AD20CC74C}"/>
    <dgm:cxn modelId="{7AAB9144-4A68-495A-8801-2CD716BEDFA8}" type="presOf" srcId="{85D5085E-9A19-4AAD-9799-233066D76354}" destId="{FB7A98D8-A946-4532-B8CF-383D1065D29C}" srcOrd="0" destOrd="0" presId="urn:microsoft.com/office/officeart/2009/3/layout/PlusandMinus"/>
    <dgm:cxn modelId="{BFA2CA4B-6F60-4BAC-85D0-D17D13261D45}" srcId="{85D5085E-9A19-4AAD-9799-233066D76354}" destId="{523B5A40-6C88-4E7B-8370-BC3BAD908198}" srcOrd="0" destOrd="0" parTransId="{4A6FE152-9E61-4CEC-9BC4-79E3A424C0D2}" sibTransId="{2A612B14-1FE9-4940-AD60-58D8C13C2F37}"/>
    <dgm:cxn modelId="{5AC6E06F-A631-472E-AFA9-C30A23DB299C}" type="presOf" srcId="{523B5A40-6C88-4E7B-8370-BC3BAD908198}" destId="{9F411F94-BA29-40FB-AB99-7CD7DB1CFA05}" srcOrd="0" destOrd="0" presId="urn:microsoft.com/office/officeart/2009/3/layout/PlusandMinus"/>
    <dgm:cxn modelId="{198F1FA8-C2DC-4C79-8FB5-400F5A2031D1}" type="presParOf" srcId="{FB7A98D8-A946-4532-B8CF-383D1065D29C}" destId="{A6333D2C-A9D6-4FB9-868E-7A2772597538}" srcOrd="0" destOrd="0" presId="urn:microsoft.com/office/officeart/2009/3/layout/PlusandMinus"/>
    <dgm:cxn modelId="{D39A9186-8136-4A30-9BD4-6D6C0D9B60F6}" type="presParOf" srcId="{FB7A98D8-A946-4532-B8CF-383D1065D29C}" destId="{9F411F94-BA29-40FB-AB99-7CD7DB1CFA05}" srcOrd="1" destOrd="0" presId="urn:microsoft.com/office/officeart/2009/3/layout/PlusandMinus"/>
    <dgm:cxn modelId="{0F3B0A80-ABDF-4ABB-A19E-A5E7BC4F123D}" type="presParOf" srcId="{FB7A98D8-A946-4532-B8CF-383D1065D29C}" destId="{CB7DDDF6-2C8B-4B30-A06C-1EA5DB141FBA}" srcOrd="2" destOrd="0" presId="urn:microsoft.com/office/officeart/2009/3/layout/PlusandMinus"/>
    <dgm:cxn modelId="{CD5B3F22-708A-45DE-9F16-756F0125D6EA}" type="presParOf" srcId="{FB7A98D8-A946-4532-B8CF-383D1065D29C}" destId="{DF706164-FCCA-4F26-8B31-EABB82ABC165}" srcOrd="3" destOrd="0" presId="urn:microsoft.com/office/officeart/2009/3/layout/PlusandMinus"/>
    <dgm:cxn modelId="{41EC7F81-3328-4F59-87CF-A911907C770F}" type="presParOf" srcId="{FB7A98D8-A946-4532-B8CF-383D1065D29C}" destId="{93B3F9F7-5DFA-451D-8AF0-C886EF2184F0}" srcOrd="4" destOrd="0" presId="urn:microsoft.com/office/officeart/2009/3/layout/PlusandMinus"/>
    <dgm:cxn modelId="{CA9219E9-39F0-4799-A64D-1DDA4049B332}" type="presParOf" srcId="{FB7A98D8-A946-4532-B8CF-383D1065D29C}" destId="{5CF821AC-F873-42D9-B901-FF50109FC337}"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94F04D-6077-4FB2-937D-03324B9DAB34}" type="doc">
      <dgm:prSet loTypeId="urn:microsoft.com/office/officeart/2005/8/layout/hierarchy3" loCatId="relationship" qsTypeId="urn:microsoft.com/office/officeart/2005/8/quickstyle/simple3" qsCatId="simple" csTypeId="urn:microsoft.com/office/officeart/2005/8/colors/colorful1#8" csCatId="colorful" phldr="1"/>
      <dgm:spPr/>
      <dgm:t>
        <a:bodyPr/>
        <a:lstStyle/>
        <a:p>
          <a:endParaRPr lang="zh-CN" altLang="en-US"/>
        </a:p>
      </dgm:t>
    </dgm:pt>
    <dgm:pt modelId="{0DA5C5DE-6D17-4EDE-B920-CE5FB3D41ABA}">
      <dgm:prSet phldrT="[文本]" custT="1"/>
      <dgm:spPr/>
      <dgm:t>
        <a:bodyPr/>
        <a:lstStyle/>
        <a:p>
          <a:r>
            <a:rPr lang="zh-CN" altLang="en-US" sz="2000" b="1">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dgm:t>
    </dgm:pt>
    <dgm:pt modelId="{28418661-558A-435A-8A4F-56BB2E6D2A79}" type="parTrans" cxnId="{3F2313E1-88F4-4D75-80DD-D53E7FA4009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B7799A1-52B3-4216-A827-D62622C7BECB}" type="sibTrans" cxnId="{3F2313E1-88F4-4D75-80DD-D53E7FA4009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85ACDDF9-B7B9-4AE3-AEFD-342A1ED3FDD3}">
      <dgm:prSet phldrT="[文本]" custT="1"/>
      <dgm:spPr/>
      <dgm:t>
        <a:bodyPr/>
        <a:lstStyle/>
        <a:p>
          <a:pPr algn="l"/>
          <a:r>
            <a:rPr lang="zh-CN" altLang="en-US" sz="1400" b="1" dirty="0">
              <a:latin typeface="微软雅黑" panose="020B0503020204020204" pitchFamily="34" charset="-122"/>
              <a:ea typeface="微软雅黑" panose="020B0503020204020204" pitchFamily="34" charset="-122"/>
            </a:rPr>
            <a:t>其实现保证了能够向上一层提供服务。</a:t>
          </a:r>
        </a:p>
      </dgm:t>
    </dgm:pt>
    <dgm:pt modelId="{50644C00-718E-45C3-8ABB-FFE825DC5B7F}" type="parTrans" cxnId="{E2F31064-17B6-4A9F-90F0-643AB7AC015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E9E075A-BD56-47AA-9D15-0D4E098D5773}" type="sibTrans" cxnId="{E2F31064-17B6-4A9F-90F0-643AB7AC015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148EBF-2EB5-487C-A84A-08998CD76BB7}">
      <dgm:prSet phldrT="[文本]" custT="1"/>
      <dgm:spPr/>
      <dgm:t>
        <a:bodyPr/>
        <a:lstStyle/>
        <a:p>
          <a:pPr algn="l"/>
          <a:r>
            <a:rPr lang="zh-CN" altLang="en-US" sz="1400" b="1" dirty="0">
              <a:latin typeface="微软雅黑" panose="020B0503020204020204" pitchFamily="34" charset="-122"/>
              <a:ea typeface="微软雅黑" panose="020B0503020204020204" pitchFamily="34" charset="-122"/>
            </a:rPr>
            <a:t>是“水平的”</a:t>
          </a:r>
        </a:p>
      </dgm:t>
    </dgm:pt>
    <dgm:pt modelId="{21295D08-392E-4BE1-9B14-3F97120CA18B}" type="parTrans" cxnId="{4C25B78B-B570-4056-98CA-440F138F90E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76AFDFB6-ED54-46D5-B15F-407D349B5792}" type="sibTrans" cxnId="{4C25B78B-B570-4056-98CA-440F138F90E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4E06A52-91F5-4177-AA54-D298036A0598}">
      <dgm:prSet phldrT="[文本]" custT="1"/>
      <dgm:spPr/>
      <dgm:t>
        <a:bodyPr/>
        <a:lstStyle/>
        <a:p>
          <a:pPr algn="l"/>
          <a:r>
            <a:rPr lang="zh-CN" altLang="en-US" sz="1400" b="1" dirty="0">
              <a:latin typeface="微软雅黑" panose="020B0503020204020204" pitchFamily="34" charset="-122"/>
              <a:ea typeface="微软雅黑" panose="020B0503020204020204" pitchFamily="34" charset="-122"/>
            </a:rPr>
            <a:t>上层使用服务原语获得下层所提供的服务。</a:t>
          </a:r>
        </a:p>
      </dgm:t>
    </dgm:pt>
    <dgm:pt modelId="{730A02EE-39C4-4F26-9573-658C50E91867}" type="parTrans" cxnId="{B342A0AB-0F65-4C75-907F-2694EA5299EC}">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8E8D6502-6A43-42CC-86CF-1ACBA7051209}" type="sibTrans" cxnId="{B342A0AB-0F65-4C75-907F-2694EA5299EC}">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D4BC036-F4FD-462C-907D-B7F6B229CCE6}">
      <dgm:prSet phldrT="[文本]" custT="1"/>
      <dgm:spPr/>
      <dgm:t>
        <a:bodyPr/>
        <a:lstStyle/>
        <a:p>
          <a:pPr algn="l"/>
          <a:r>
            <a:rPr lang="zh-CN" altLang="en-US" sz="1400" b="1" dirty="0">
              <a:latin typeface="微软雅黑" panose="020B0503020204020204" pitchFamily="34" charset="-122"/>
              <a:ea typeface="微软雅黑" panose="020B0503020204020204" pitchFamily="34" charset="-122"/>
            </a:rPr>
            <a:t>上面的服务用户只能看见服务，无法看见下面的协议。</a:t>
          </a:r>
        </a:p>
      </dgm:t>
    </dgm:pt>
    <dgm:pt modelId="{85967721-5B7F-4D6B-ADDE-3DE6B93A85B9}" type="parTrans" cxnId="{E6AC0D9A-182A-4F10-BA90-83D5595123D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DE26604-E6BC-447F-9C0B-6472723CCE81}" type="sibTrans" cxnId="{E6AC0D9A-182A-4F10-BA90-83D5595123D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DE9353F-F89B-4F97-ADC5-22417B99EEF5}">
      <dgm:prSet phldrT="[文本]" custT="1"/>
      <dgm:spPr/>
      <dgm:t>
        <a:bodyPr/>
        <a:lstStyle/>
        <a:p>
          <a:r>
            <a:rPr lang="zh-CN" altLang="en-US" sz="2000" b="1" dirty="0">
              <a:latin typeface="微软雅黑" panose="020B0503020204020204" pitchFamily="34" charset="-122"/>
              <a:ea typeface="微软雅黑" panose="020B0503020204020204" pitchFamily="34" charset="-122"/>
            </a:rPr>
            <a:t>服务</a:t>
          </a:r>
          <a:endParaRPr lang="zh-CN" altLang="en-US" sz="1400" b="1" dirty="0">
            <a:latin typeface="微软雅黑" panose="020B0503020204020204" pitchFamily="34" charset="-122"/>
            <a:ea typeface="微软雅黑" panose="020B0503020204020204" pitchFamily="34" charset="-122"/>
          </a:endParaRPr>
        </a:p>
      </dgm:t>
    </dgm:pt>
    <dgm:pt modelId="{B2C123C1-4D4A-4AFA-AAC7-499F5F557CA3}" type="parTrans" cxnId="{98920D84-2D94-4AB0-A8BA-616CE05A6683}">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5F63407-A2E4-4341-BE61-AC23ED700CB0}" type="sibTrans" cxnId="{98920D84-2D94-4AB0-A8BA-616CE05A6683}">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621BA61-E464-4E81-97EC-EDA49E7881F8}">
      <dgm:prSet custT="1"/>
      <dgm:spPr/>
      <dgm:t>
        <a:bodyPr/>
        <a:lstStyle/>
        <a:p>
          <a:pPr algn="l"/>
          <a:r>
            <a:rPr lang="zh-CN" altLang="en-US" sz="1400" b="1" dirty="0">
              <a:latin typeface="微软雅黑" panose="020B0503020204020204" pitchFamily="34" charset="-122"/>
              <a:ea typeface="微软雅黑" panose="020B0503020204020204" pitchFamily="34" charset="-122"/>
            </a:rPr>
            <a:t>对上面的服务用户是透明的。 </a:t>
          </a:r>
        </a:p>
      </dgm:t>
    </dgm:pt>
    <dgm:pt modelId="{51AD83D2-E860-474C-AB22-849ADFDF4DBE}" type="parTrans" cxnId="{30A3C7D7-737E-45E4-B2EB-EA198C32BC2B}">
      <dgm:prSet/>
      <dgm:spPr/>
      <dgm:t>
        <a:bodyPr/>
        <a:lstStyle/>
        <a:p>
          <a:endParaRPr lang="zh-CN" altLang="en-US"/>
        </a:p>
      </dgm:t>
    </dgm:pt>
    <dgm:pt modelId="{2E1B2228-FB84-45C7-9335-000068211608}" type="sibTrans" cxnId="{30A3C7D7-737E-45E4-B2EB-EA198C32BC2B}">
      <dgm:prSet/>
      <dgm:spPr/>
      <dgm:t>
        <a:bodyPr/>
        <a:lstStyle/>
        <a:p>
          <a:endParaRPr lang="zh-CN" altLang="en-US"/>
        </a:p>
      </dgm:t>
    </dgm:pt>
    <dgm:pt modelId="{796DC1B7-9303-4BF9-ADBA-2F3A2A3FBE6B}">
      <dgm:prSet custT="1"/>
      <dgm:spPr/>
      <dgm:t>
        <a:bodyPr/>
        <a:lstStyle/>
        <a:p>
          <a:pPr algn="l"/>
          <a:r>
            <a:rPr lang="zh-CN" altLang="en-US" sz="1400" b="1" dirty="0">
              <a:latin typeface="微软雅黑" panose="020B0503020204020204" pitchFamily="34" charset="-122"/>
              <a:ea typeface="微软雅黑" panose="020B0503020204020204" pitchFamily="34" charset="-122"/>
            </a:rPr>
            <a:t>是“垂直的”</a:t>
          </a:r>
        </a:p>
      </dgm:t>
    </dgm:pt>
    <dgm:pt modelId="{81F2FDAA-970B-4BD0-9CE1-4DD499C666F7}" type="parTrans" cxnId="{EEB84225-CB6C-4BAC-B1AF-19A26231A51D}">
      <dgm:prSet/>
      <dgm:spPr/>
      <dgm:t>
        <a:bodyPr/>
        <a:lstStyle/>
        <a:p>
          <a:endParaRPr lang="zh-CN" altLang="en-US"/>
        </a:p>
      </dgm:t>
    </dgm:pt>
    <dgm:pt modelId="{5EDF14EE-9165-40CE-AECD-1659094E2CA3}" type="sibTrans" cxnId="{EEB84225-CB6C-4BAC-B1AF-19A26231A51D}">
      <dgm:prSet/>
      <dgm:spPr/>
      <dgm:t>
        <a:bodyPr/>
        <a:lstStyle/>
        <a:p>
          <a:endParaRPr lang="zh-CN" altLang="en-US"/>
        </a:p>
      </dgm:t>
    </dgm:pt>
    <dgm:pt modelId="{220E4BB7-E5A6-4374-B95C-9515D05C4860}" type="pres">
      <dgm:prSet presAssocID="{4994F04D-6077-4FB2-937D-03324B9DAB34}" presName="diagram" presStyleCnt="0">
        <dgm:presLayoutVars>
          <dgm:chPref val="1"/>
          <dgm:dir/>
          <dgm:animOne val="branch"/>
          <dgm:animLvl val="lvl"/>
          <dgm:resizeHandles/>
        </dgm:presLayoutVars>
      </dgm:prSet>
      <dgm:spPr/>
    </dgm:pt>
    <dgm:pt modelId="{F20CB88D-283A-40E6-969B-F760513B269C}" type="pres">
      <dgm:prSet presAssocID="{0DA5C5DE-6D17-4EDE-B920-CE5FB3D41ABA}" presName="root" presStyleCnt="0"/>
      <dgm:spPr/>
    </dgm:pt>
    <dgm:pt modelId="{16E92C0E-1962-4079-9E86-E1F4B29DC174}" type="pres">
      <dgm:prSet presAssocID="{0DA5C5DE-6D17-4EDE-B920-CE5FB3D41ABA}" presName="rootComposite" presStyleCnt="0"/>
      <dgm:spPr/>
    </dgm:pt>
    <dgm:pt modelId="{880F44A1-54FE-446F-9390-56E51903722C}" type="pres">
      <dgm:prSet presAssocID="{0DA5C5DE-6D17-4EDE-B920-CE5FB3D41ABA}" presName="rootText" presStyleLbl="node1" presStyleIdx="0" presStyleCnt="2" custLinFactNeighborX="-58298"/>
      <dgm:spPr/>
    </dgm:pt>
    <dgm:pt modelId="{804607B6-F4FB-4B08-9326-1AA34A273A5D}" type="pres">
      <dgm:prSet presAssocID="{0DA5C5DE-6D17-4EDE-B920-CE5FB3D41ABA}" presName="rootConnector" presStyleLbl="node1" presStyleIdx="0" presStyleCnt="2"/>
      <dgm:spPr/>
    </dgm:pt>
    <dgm:pt modelId="{4DA6A816-DA95-479C-9A39-3F04BD93D8C4}" type="pres">
      <dgm:prSet presAssocID="{0DA5C5DE-6D17-4EDE-B920-CE5FB3D41ABA}" presName="childShape" presStyleCnt="0"/>
      <dgm:spPr/>
    </dgm:pt>
    <dgm:pt modelId="{5F5FD024-96B9-4927-9522-4793C366CCDF}" type="pres">
      <dgm:prSet presAssocID="{50644C00-718E-45C3-8ABB-FFE825DC5B7F}" presName="Name13" presStyleLbl="parChTrans1D2" presStyleIdx="0" presStyleCnt="6"/>
      <dgm:spPr/>
    </dgm:pt>
    <dgm:pt modelId="{8271D559-F991-45A8-861F-E02D43E73A7A}" type="pres">
      <dgm:prSet presAssocID="{85ACDDF9-B7B9-4AE3-AEFD-342A1ED3FDD3}" presName="childText" presStyleLbl="bgAcc1" presStyleIdx="0" presStyleCnt="6" custScaleX="378056" custScaleY="141812" custLinFactNeighborX="-61112" custLinFactNeighborY="-5648">
        <dgm:presLayoutVars>
          <dgm:bulletEnabled val="1"/>
        </dgm:presLayoutVars>
      </dgm:prSet>
      <dgm:spPr/>
    </dgm:pt>
    <dgm:pt modelId="{D504C716-6CF6-4108-8639-E75778C37519}" type="pres">
      <dgm:prSet presAssocID="{51AD83D2-E860-474C-AB22-849ADFDF4DBE}" presName="Name13" presStyleLbl="parChTrans1D2" presStyleIdx="1" presStyleCnt="6"/>
      <dgm:spPr/>
    </dgm:pt>
    <dgm:pt modelId="{B24467C9-0F5C-4007-8028-B7B163F30ADF}" type="pres">
      <dgm:prSet presAssocID="{1621BA61-E464-4E81-97EC-EDA49E7881F8}" presName="childText" presStyleLbl="bgAcc1" presStyleIdx="1" presStyleCnt="6" custScaleX="378056" custScaleY="142780" custLinFactNeighborX="-61112">
        <dgm:presLayoutVars>
          <dgm:bulletEnabled val="1"/>
        </dgm:presLayoutVars>
      </dgm:prSet>
      <dgm:spPr/>
    </dgm:pt>
    <dgm:pt modelId="{9164C2E8-A8A5-4BDA-B5B7-3599D5C7C4A2}" type="pres">
      <dgm:prSet presAssocID="{21295D08-392E-4BE1-9B14-3F97120CA18B}" presName="Name13" presStyleLbl="parChTrans1D2" presStyleIdx="2" presStyleCnt="6"/>
      <dgm:spPr/>
    </dgm:pt>
    <dgm:pt modelId="{08A735DB-4E1F-4605-8178-66A449AC1BB2}" type="pres">
      <dgm:prSet presAssocID="{5E148EBF-2EB5-487C-A84A-08998CD76BB7}" presName="childText" presStyleLbl="bgAcc1" presStyleIdx="2" presStyleCnt="6" custScaleX="378056" custLinFactNeighborX="-61112">
        <dgm:presLayoutVars>
          <dgm:bulletEnabled val="1"/>
        </dgm:presLayoutVars>
      </dgm:prSet>
      <dgm:spPr/>
    </dgm:pt>
    <dgm:pt modelId="{172420C5-C642-4E23-8BCE-E82694121490}" type="pres">
      <dgm:prSet presAssocID="{FDE9353F-F89B-4F97-ADC5-22417B99EEF5}" presName="root" presStyleCnt="0"/>
      <dgm:spPr/>
    </dgm:pt>
    <dgm:pt modelId="{34B83B97-08FF-4DC6-919D-1C8742B7576A}" type="pres">
      <dgm:prSet presAssocID="{FDE9353F-F89B-4F97-ADC5-22417B99EEF5}" presName="rootComposite" presStyleCnt="0"/>
      <dgm:spPr/>
    </dgm:pt>
    <dgm:pt modelId="{CF6D9EBE-6D4F-45DB-B63C-66E318350665}" type="pres">
      <dgm:prSet presAssocID="{FDE9353F-F89B-4F97-ADC5-22417B99EEF5}" presName="rootText" presStyleLbl="node1" presStyleIdx="1" presStyleCnt="2"/>
      <dgm:spPr/>
    </dgm:pt>
    <dgm:pt modelId="{FFFA6021-95BD-4804-A726-42B6E8065B83}" type="pres">
      <dgm:prSet presAssocID="{FDE9353F-F89B-4F97-ADC5-22417B99EEF5}" presName="rootConnector" presStyleLbl="node1" presStyleIdx="1" presStyleCnt="2"/>
      <dgm:spPr/>
    </dgm:pt>
    <dgm:pt modelId="{ABF0D8E4-5E93-4122-950B-0287C64E7E00}" type="pres">
      <dgm:prSet presAssocID="{FDE9353F-F89B-4F97-ADC5-22417B99EEF5}" presName="childShape" presStyleCnt="0"/>
      <dgm:spPr/>
    </dgm:pt>
    <dgm:pt modelId="{D73DB642-839F-46E4-BEFB-357122DA8B2A}" type="pres">
      <dgm:prSet presAssocID="{730A02EE-39C4-4F26-9573-658C50E91867}" presName="Name13" presStyleLbl="parChTrans1D2" presStyleIdx="3" presStyleCnt="6"/>
      <dgm:spPr/>
    </dgm:pt>
    <dgm:pt modelId="{366E8205-074B-465F-84D3-7E9C2A4B087A}" type="pres">
      <dgm:prSet presAssocID="{D4E06A52-91F5-4177-AA54-D298036A0598}" presName="childText" presStyleLbl="bgAcc1" presStyleIdx="3" presStyleCnt="6" custScaleX="378194" custScaleY="142147" custLinFactNeighborX="11750">
        <dgm:presLayoutVars>
          <dgm:bulletEnabled val="1"/>
        </dgm:presLayoutVars>
      </dgm:prSet>
      <dgm:spPr/>
    </dgm:pt>
    <dgm:pt modelId="{C7786CBF-29A7-4F46-ACE1-BFAF2ED2906F}" type="pres">
      <dgm:prSet presAssocID="{85967721-5B7F-4D6B-ADDE-3DE6B93A85B9}" presName="Name13" presStyleLbl="parChTrans1D2" presStyleIdx="4" presStyleCnt="6"/>
      <dgm:spPr/>
    </dgm:pt>
    <dgm:pt modelId="{D4FAB220-39C0-4BB8-B879-AEB1A16B7CDC}" type="pres">
      <dgm:prSet presAssocID="{DD4BC036-F4FD-462C-907D-B7F6B229CCE6}" presName="childText" presStyleLbl="bgAcc1" presStyleIdx="4" presStyleCnt="6" custScaleX="378194" custScaleY="142780" custLinFactNeighborX="11750">
        <dgm:presLayoutVars>
          <dgm:bulletEnabled val="1"/>
        </dgm:presLayoutVars>
      </dgm:prSet>
      <dgm:spPr/>
    </dgm:pt>
    <dgm:pt modelId="{55CE1C91-58A7-4FD4-86EE-26622EF07DF3}" type="pres">
      <dgm:prSet presAssocID="{81F2FDAA-970B-4BD0-9CE1-4DD499C666F7}" presName="Name13" presStyleLbl="parChTrans1D2" presStyleIdx="5" presStyleCnt="6"/>
      <dgm:spPr/>
    </dgm:pt>
    <dgm:pt modelId="{2747B9FB-319E-4006-A500-0E79D539374F}" type="pres">
      <dgm:prSet presAssocID="{796DC1B7-9303-4BF9-ADBA-2F3A2A3FBE6B}" presName="childText" presStyleLbl="bgAcc1" presStyleIdx="5" presStyleCnt="6" custScaleX="378194" custLinFactNeighborX="13673">
        <dgm:presLayoutVars>
          <dgm:bulletEnabled val="1"/>
        </dgm:presLayoutVars>
      </dgm:prSet>
      <dgm:spPr/>
    </dgm:pt>
  </dgm:ptLst>
  <dgm:cxnLst>
    <dgm:cxn modelId="{EEB84225-CB6C-4BAC-B1AF-19A26231A51D}" srcId="{FDE9353F-F89B-4F97-ADC5-22417B99EEF5}" destId="{796DC1B7-9303-4BF9-ADBA-2F3A2A3FBE6B}" srcOrd="2" destOrd="0" parTransId="{81F2FDAA-970B-4BD0-9CE1-4DD499C666F7}" sibTransId="{5EDF14EE-9165-40CE-AECD-1659094E2CA3}"/>
    <dgm:cxn modelId="{429E032C-5CA4-4CE2-ABDA-A9D54787265E}" type="presOf" srcId="{50644C00-718E-45C3-8ABB-FFE825DC5B7F}" destId="{5F5FD024-96B9-4927-9522-4793C366CCDF}" srcOrd="0" destOrd="0" presId="urn:microsoft.com/office/officeart/2005/8/layout/hierarchy3"/>
    <dgm:cxn modelId="{E2F31064-17B6-4A9F-90F0-643AB7AC015D}" srcId="{0DA5C5DE-6D17-4EDE-B920-CE5FB3D41ABA}" destId="{85ACDDF9-B7B9-4AE3-AEFD-342A1ED3FDD3}" srcOrd="0" destOrd="0" parTransId="{50644C00-718E-45C3-8ABB-FFE825DC5B7F}" sibTransId="{EE9E075A-BD56-47AA-9D15-0D4E098D5773}"/>
    <dgm:cxn modelId="{11C7D167-428D-489B-81C5-0A60BAB5E04E}" type="presOf" srcId="{4994F04D-6077-4FB2-937D-03324B9DAB34}" destId="{220E4BB7-E5A6-4374-B95C-9515D05C4860}" srcOrd="0" destOrd="0" presId="urn:microsoft.com/office/officeart/2005/8/layout/hierarchy3"/>
    <dgm:cxn modelId="{6D5D1C6F-7B2D-4E31-A697-53DA47EE9776}" type="presOf" srcId="{0DA5C5DE-6D17-4EDE-B920-CE5FB3D41ABA}" destId="{880F44A1-54FE-446F-9390-56E51903722C}" srcOrd="0" destOrd="0" presId="urn:microsoft.com/office/officeart/2005/8/layout/hierarchy3"/>
    <dgm:cxn modelId="{D27BD678-416C-4308-A85E-350536D97DD6}" type="presOf" srcId="{81F2FDAA-970B-4BD0-9CE1-4DD499C666F7}" destId="{55CE1C91-58A7-4FD4-86EE-26622EF07DF3}" srcOrd="0" destOrd="0" presId="urn:microsoft.com/office/officeart/2005/8/layout/hierarchy3"/>
    <dgm:cxn modelId="{EFA62D59-6CC5-4E3F-AEA4-3141D3C610F5}" type="presOf" srcId="{FDE9353F-F89B-4F97-ADC5-22417B99EEF5}" destId="{CF6D9EBE-6D4F-45DB-B63C-66E318350665}" srcOrd="0" destOrd="0" presId="urn:microsoft.com/office/officeart/2005/8/layout/hierarchy3"/>
    <dgm:cxn modelId="{19DBB079-643A-4F69-A2F1-98B8FBFA7B0E}" type="presOf" srcId="{85967721-5B7F-4D6B-ADDE-3DE6B93A85B9}" destId="{C7786CBF-29A7-4F46-ACE1-BFAF2ED2906F}" srcOrd="0" destOrd="0" presId="urn:microsoft.com/office/officeart/2005/8/layout/hierarchy3"/>
    <dgm:cxn modelId="{B431FE79-1E9F-4A89-B761-7DCF3F7BBA25}" type="presOf" srcId="{5E148EBF-2EB5-487C-A84A-08998CD76BB7}" destId="{08A735DB-4E1F-4605-8178-66A449AC1BB2}" srcOrd="0" destOrd="0" presId="urn:microsoft.com/office/officeart/2005/8/layout/hierarchy3"/>
    <dgm:cxn modelId="{6E76387C-082B-4C1A-BAF0-5C6D342ECFFE}" type="presOf" srcId="{796DC1B7-9303-4BF9-ADBA-2F3A2A3FBE6B}" destId="{2747B9FB-319E-4006-A500-0E79D539374F}" srcOrd="0" destOrd="0" presId="urn:microsoft.com/office/officeart/2005/8/layout/hierarchy3"/>
    <dgm:cxn modelId="{98920D84-2D94-4AB0-A8BA-616CE05A6683}" srcId="{4994F04D-6077-4FB2-937D-03324B9DAB34}" destId="{FDE9353F-F89B-4F97-ADC5-22417B99EEF5}" srcOrd="1" destOrd="0" parTransId="{B2C123C1-4D4A-4AFA-AAC7-499F5F557CA3}" sibTransId="{F5F63407-A2E4-4341-BE61-AC23ED700CB0}"/>
    <dgm:cxn modelId="{4C25B78B-B570-4056-98CA-440F138F90E1}" srcId="{0DA5C5DE-6D17-4EDE-B920-CE5FB3D41ABA}" destId="{5E148EBF-2EB5-487C-A84A-08998CD76BB7}" srcOrd="2" destOrd="0" parTransId="{21295D08-392E-4BE1-9B14-3F97120CA18B}" sibTransId="{76AFDFB6-ED54-46D5-B15F-407D349B5792}"/>
    <dgm:cxn modelId="{C3F2CC92-97D8-4C8F-BAE2-1F1ECD649BD4}" type="presOf" srcId="{85ACDDF9-B7B9-4AE3-AEFD-342A1ED3FDD3}" destId="{8271D559-F991-45A8-861F-E02D43E73A7A}" srcOrd="0" destOrd="0" presId="urn:microsoft.com/office/officeart/2005/8/layout/hierarchy3"/>
    <dgm:cxn modelId="{0B5C2F94-404E-47DB-B678-7B4A9D8702F3}" type="presOf" srcId="{0DA5C5DE-6D17-4EDE-B920-CE5FB3D41ABA}" destId="{804607B6-F4FB-4B08-9326-1AA34A273A5D}" srcOrd="1" destOrd="0" presId="urn:microsoft.com/office/officeart/2005/8/layout/hierarchy3"/>
    <dgm:cxn modelId="{E6AC0D9A-182A-4F10-BA90-83D5595123D1}" srcId="{FDE9353F-F89B-4F97-ADC5-22417B99EEF5}" destId="{DD4BC036-F4FD-462C-907D-B7F6B229CCE6}" srcOrd="1" destOrd="0" parTransId="{85967721-5B7F-4D6B-ADDE-3DE6B93A85B9}" sibTransId="{4DE26604-E6BC-447F-9C0B-6472723CCE81}"/>
    <dgm:cxn modelId="{561A719E-D6CC-459B-9EF3-F609B63F1D4E}" type="presOf" srcId="{DD4BC036-F4FD-462C-907D-B7F6B229CCE6}" destId="{D4FAB220-39C0-4BB8-B879-AEB1A16B7CDC}" srcOrd="0" destOrd="0" presId="urn:microsoft.com/office/officeart/2005/8/layout/hierarchy3"/>
    <dgm:cxn modelId="{B342A0AB-0F65-4C75-907F-2694EA5299EC}" srcId="{FDE9353F-F89B-4F97-ADC5-22417B99EEF5}" destId="{D4E06A52-91F5-4177-AA54-D298036A0598}" srcOrd="0" destOrd="0" parTransId="{730A02EE-39C4-4F26-9573-658C50E91867}" sibTransId="{8E8D6502-6A43-42CC-86CF-1ACBA7051209}"/>
    <dgm:cxn modelId="{8CECFFAC-0125-483E-B460-F62B0965C1A0}" type="presOf" srcId="{51AD83D2-E860-474C-AB22-849ADFDF4DBE}" destId="{D504C716-6CF6-4108-8639-E75778C37519}" srcOrd="0" destOrd="0" presId="urn:microsoft.com/office/officeart/2005/8/layout/hierarchy3"/>
    <dgm:cxn modelId="{3FBBBCB0-EDA8-41DA-B8BD-9E1C22727D88}" type="presOf" srcId="{730A02EE-39C4-4F26-9573-658C50E91867}" destId="{D73DB642-839F-46E4-BEFB-357122DA8B2A}" srcOrd="0" destOrd="0" presId="urn:microsoft.com/office/officeart/2005/8/layout/hierarchy3"/>
    <dgm:cxn modelId="{53ED03CC-F042-4EAD-AEC3-6DF8D6C596EE}" type="presOf" srcId="{D4E06A52-91F5-4177-AA54-D298036A0598}" destId="{366E8205-074B-465F-84D3-7E9C2A4B087A}" srcOrd="0" destOrd="0" presId="urn:microsoft.com/office/officeart/2005/8/layout/hierarchy3"/>
    <dgm:cxn modelId="{30A3C7D7-737E-45E4-B2EB-EA198C32BC2B}" srcId="{0DA5C5DE-6D17-4EDE-B920-CE5FB3D41ABA}" destId="{1621BA61-E464-4E81-97EC-EDA49E7881F8}" srcOrd="1" destOrd="0" parTransId="{51AD83D2-E860-474C-AB22-849ADFDF4DBE}" sibTransId="{2E1B2228-FB84-45C7-9335-000068211608}"/>
    <dgm:cxn modelId="{3F2313E1-88F4-4D75-80DD-D53E7FA40098}" srcId="{4994F04D-6077-4FB2-937D-03324B9DAB34}" destId="{0DA5C5DE-6D17-4EDE-B920-CE5FB3D41ABA}" srcOrd="0" destOrd="0" parTransId="{28418661-558A-435A-8A4F-56BB2E6D2A79}" sibTransId="{3B7799A1-52B3-4216-A827-D62622C7BECB}"/>
    <dgm:cxn modelId="{E51745E3-753D-4294-9A56-14DE5D0AF141}" type="presOf" srcId="{21295D08-392E-4BE1-9B14-3F97120CA18B}" destId="{9164C2E8-A8A5-4BDA-B5B7-3599D5C7C4A2}" srcOrd="0" destOrd="0" presId="urn:microsoft.com/office/officeart/2005/8/layout/hierarchy3"/>
    <dgm:cxn modelId="{2F98EDE6-9660-47D6-AABF-203EC4E4D722}" type="presOf" srcId="{1621BA61-E464-4E81-97EC-EDA49E7881F8}" destId="{B24467C9-0F5C-4007-8028-B7B163F30ADF}" srcOrd="0" destOrd="0" presId="urn:microsoft.com/office/officeart/2005/8/layout/hierarchy3"/>
    <dgm:cxn modelId="{CEF6D1FE-8B92-487F-B25D-97D16645420C}" type="presOf" srcId="{FDE9353F-F89B-4F97-ADC5-22417B99EEF5}" destId="{FFFA6021-95BD-4804-A726-42B6E8065B83}" srcOrd="1" destOrd="0" presId="urn:microsoft.com/office/officeart/2005/8/layout/hierarchy3"/>
    <dgm:cxn modelId="{0EBC80BE-53F5-438D-86FE-F57B0827D7DD}" type="presParOf" srcId="{220E4BB7-E5A6-4374-B95C-9515D05C4860}" destId="{F20CB88D-283A-40E6-969B-F760513B269C}" srcOrd="0" destOrd="0" presId="urn:microsoft.com/office/officeart/2005/8/layout/hierarchy3"/>
    <dgm:cxn modelId="{B53C1762-0E07-4C72-AA06-EFAC8B699700}" type="presParOf" srcId="{F20CB88D-283A-40E6-969B-F760513B269C}" destId="{16E92C0E-1962-4079-9E86-E1F4B29DC174}" srcOrd="0" destOrd="0" presId="urn:microsoft.com/office/officeart/2005/8/layout/hierarchy3"/>
    <dgm:cxn modelId="{45C29D17-CFF2-4E94-A70F-20AF919267ED}" type="presParOf" srcId="{16E92C0E-1962-4079-9E86-E1F4B29DC174}" destId="{880F44A1-54FE-446F-9390-56E51903722C}" srcOrd="0" destOrd="0" presId="urn:microsoft.com/office/officeart/2005/8/layout/hierarchy3"/>
    <dgm:cxn modelId="{0B645A9D-BD61-4503-B84E-156522EC118D}" type="presParOf" srcId="{16E92C0E-1962-4079-9E86-E1F4B29DC174}" destId="{804607B6-F4FB-4B08-9326-1AA34A273A5D}" srcOrd="1" destOrd="0" presId="urn:microsoft.com/office/officeart/2005/8/layout/hierarchy3"/>
    <dgm:cxn modelId="{9B55401E-66D9-4711-B1F2-F2EBD3C4B4B8}" type="presParOf" srcId="{F20CB88D-283A-40E6-969B-F760513B269C}" destId="{4DA6A816-DA95-479C-9A39-3F04BD93D8C4}" srcOrd="1" destOrd="0" presId="urn:microsoft.com/office/officeart/2005/8/layout/hierarchy3"/>
    <dgm:cxn modelId="{5B2AA82A-4D24-48D8-A154-5B97BC59D045}" type="presParOf" srcId="{4DA6A816-DA95-479C-9A39-3F04BD93D8C4}" destId="{5F5FD024-96B9-4927-9522-4793C366CCDF}" srcOrd="0" destOrd="0" presId="urn:microsoft.com/office/officeart/2005/8/layout/hierarchy3"/>
    <dgm:cxn modelId="{639EF7CC-298A-4D73-8FE1-56FBD4676B4E}" type="presParOf" srcId="{4DA6A816-DA95-479C-9A39-3F04BD93D8C4}" destId="{8271D559-F991-45A8-861F-E02D43E73A7A}" srcOrd="1" destOrd="0" presId="urn:microsoft.com/office/officeart/2005/8/layout/hierarchy3"/>
    <dgm:cxn modelId="{A840F6A9-5E93-44DB-B6F7-1213903729E3}" type="presParOf" srcId="{4DA6A816-DA95-479C-9A39-3F04BD93D8C4}" destId="{D504C716-6CF6-4108-8639-E75778C37519}" srcOrd="2" destOrd="0" presId="urn:microsoft.com/office/officeart/2005/8/layout/hierarchy3"/>
    <dgm:cxn modelId="{C9702349-9912-40C9-BE52-19E991F9BB01}" type="presParOf" srcId="{4DA6A816-DA95-479C-9A39-3F04BD93D8C4}" destId="{B24467C9-0F5C-4007-8028-B7B163F30ADF}" srcOrd="3" destOrd="0" presId="urn:microsoft.com/office/officeart/2005/8/layout/hierarchy3"/>
    <dgm:cxn modelId="{41E5E31A-D04C-4C7E-8330-AF99F5C0860E}" type="presParOf" srcId="{4DA6A816-DA95-479C-9A39-3F04BD93D8C4}" destId="{9164C2E8-A8A5-4BDA-B5B7-3599D5C7C4A2}" srcOrd="4" destOrd="0" presId="urn:microsoft.com/office/officeart/2005/8/layout/hierarchy3"/>
    <dgm:cxn modelId="{DB6D0EC9-6402-484A-836E-FC7D5DE53260}" type="presParOf" srcId="{4DA6A816-DA95-479C-9A39-3F04BD93D8C4}" destId="{08A735DB-4E1F-4605-8178-66A449AC1BB2}" srcOrd="5" destOrd="0" presId="urn:microsoft.com/office/officeart/2005/8/layout/hierarchy3"/>
    <dgm:cxn modelId="{64922071-3669-4F75-97C5-2D85F6B1332A}" type="presParOf" srcId="{220E4BB7-E5A6-4374-B95C-9515D05C4860}" destId="{172420C5-C642-4E23-8BCE-E82694121490}" srcOrd="1" destOrd="0" presId="urn:microsoft.com/office/officeart/2005/8/layout/hierarchy3"/>
    <dgm:cxn modelId="{6B56C3C5-7728-44C3-B4E8-E23CFA59848C}" type="presParOf" srcId="{172420C5-C642-4E23-8BCE-E82694121490}" destId="{34B83B97-08FF-4DC6-919D-1C8742B7576A}" srcOrd="0" destOrd="0" presId="urn:microsoft.com/office/officeart/2005/8/layout/hierarchy3"/>
    <dgm:cxn modelId="{C2AFBC1A-9879-4F2D-B895-A4CC0AF54F80}" type="presParOf" srcId="{34B83B97-08FF-4DC6-919D-1C8742B7576A}" destId="{CF6D9EBE-6D4F-45DB-B63C-66E318350665}" srcOrd="0" destOrd="0" presId="urn:microsoft.com/office/officeart/2005/8/layout/hierarchy3"/>
    <dgm:cxn modelId="{50B1E573-69A7-4817-9860-A7C98AE9FDC6}" type="presParOf" srcId="{34B83B97-08FF-4DC6-919D-1C8742B7576A}" destId="{FFFA6021-95BD-4804-A726-42B6E8065B83}" srcOrd="1" destOrd="0" presId="urn:microsoft.com/office/officeart/2005/8/layout/hierarchy3"/>
    <dgm:cxn modelId="{5508B303-66A0-414A-BCD8-3EFD071C8919}" type="presParOf" srcId="{172420C5-C642-4E23-8BCE-E82694121490}" destId="{ABF0D8E4-5E93-4122-950B-0287C64E7E00}" srcOrd="1" destOrd="0" presId="urn:microsoft.com/office/officeart/2005/8/layout/hierarchy3"/>
    <dgm:cxn modelId="{F438FCBD-493B-4D53-8F94-D57FC7103C1A}" type="presParOf" srcId="{ABF0D8E4-5E93-4122-950B-0287C64E7E00}" destId="{D73DB642-839F-46E4-BEFB-357122DA8B2A}" srcOrd="0" destOrd="0" presId="urn:microsoft.com/office/officeart/2005/8/layout/hierarchy3"/>
    <dgm:cxn modelId="{CEE9B681-3E37-410E-A2F7-6B6575EB59D9}" type="presParOf" srcId="{ABF0D8E4-5E93-4122-950B-0287C64E7E00}" destId="{366E8205-074B-465F-84D3-7E9C2A4B087A}" srcOrd="1" destOrd="0" presId="urn:microsoft.com/office/officeart/2005/8/layout/hierarchy3"/>
    <dgm:cxn modelId="{2B89A0CE-F96B-4214-9B34-9CAC6DB90F9C}" type="presParOf" srcId="{ABF0D8E4-5E93-4122-950B-0287C64E7E00}" destId="{C7786CBF-29A7-4F46-ACE1-BFAF2ED2906F}" srcOrd="2" destOrd="0" presId="urn:microsoft.com/office/officeart/2005/8/layout/hierarchy3"/>
    <dgm:cxn modelId="{073634BA-8614-4B4E-B8F4-0AC500241BBE}" type="presParOf" srcId="{ABF0D8E4-5E93-4122-950B-0287C64E7E00}" destId="{D4FAB220-39C0-4BB8-B879-AEB1A16B7CDC}" srcOrd="3" destOrd="0" presId="urn:microsoft.com/office/officeart/2005/8/layout/hierarchy3"/>
    <dgm:cxn modelId="{A7153FBF-73E7-4AF6-ACF0-BE39A09D608D}" type="presParOf" srcId="{ABF0D8E4-5E93-4122-950B-0287C64E7E00}" destId="{55CE1C91-58A7-4FD4-86EE-26622EF07DF3}" srcOrd="4" destOrd="0" presId="urn:microsoft.com/office/officeart/2005/8/layout/hierarchy3"/>
    <dgm:cxn modelId="{19BDD52D-F6AB-4507-8E34-0241641AC8A6}" type="presParOf" srcId="{ABF0D8E4-5E93-4122-950B-0287C64E7E00}" destId="{2747B9FB-319E-4006-A500-0E79D539374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26C33-5F5F-4CB7-8BAA-820B66BCD2D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81E82A4E-660D-4B89-8E46-F01E998CF234}">
      <dgm:prSet phldrT="[文本]" custT="1"/>
      <dgm:spPr/>
      <dgm:t>
        <a:bodyPr/>
        <a:lstStyle/>
        <a:p>
          <a:r>
            <a:rPr lang="zh-CN" altLang="en-US" sz="1800" b="1" dirty="0">
              <a:latin typeface="微软雅黑" panose="020B0503020204020204" pitchFamily="34" charset="-122"/>
              <a:ea typeface="微软雅黑" panose="020B0503020204020204" pitchFamily="34" charset="-122"/>
            </a:rPr>
            <a:t>连通性 </a:t>
          </a:r>
          <a:r>
            <a:rPr lang="en-US" altLang="en-US" sz="1800" b="1" dirty="0">
              <a:latin typeface="微软雅黑" panose="020B0503020204020204" pitchFamily="34" charset="-122"/>
              <a:ea typeface="微软雅黑" panose="020B0503020204020204" pitchFamily="34" charset="-122"/>
            </a:rPr>
            <a:t>(connectivity)</a:t>
          </a:r>
          <a:endParaRPr lang="zh-CN" altLang="en-US" sz="1800" b="1" dirty="0">
            <a:latin typeface="微软雅黑" panose="020B0503020204020204" pitchFamily="34" charset="-122"/>
            <a:ea typeface="微软雅黑" panose="020B0503020204020204" pitchFamily="34" charset="-122"/>
          </a:endParaRPr>
        </a:p>
      </dgm:t>
    </dgm:pt>
    <dgm:pt modelId="{FE2F3B17-9569-409B-AFBD-15576FC7E7D5}" type="parTrans" cxnId="{A93EE387-4E0F-4305-B5A1-F639C498EF1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B9E722D-236B-45A9-B93C-C6BEF2201190}" type="sibTrans" cxnId="{A93EE387-4E0F-4305-B5A1-F639C498EF1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CE13BB8-FFE7-434E-AE0E-59033D986A9B}">
      <dgm:prSet phldrT="[文本]" custT="1"/>
      <dgm:spPr/>
      <dgm:t>
        <a:bodyPr/>
        <a:lstStyle/>
        <a:p>
          <a:r>
            <a:rPr lang="zh-CN" altLang="en-US" sz="1800" b="1" dirty="0">
              <a:latin typeface="微软雅黑" panose="020B0503020204020204" pitchFamily="34" charset="-122"/>
              <a:ea typeface="微软雅黑" panose="020B0503020204020204" pitchFamily="34" charset="-122"/>
            </a:rPr>
            <a:t>使上网用户之间可以非常便捷、非常经济地交换各种信息</a:t>
          </a:r>
        </a:p>
      </dgm:t>
    </dgm:pt>
    <dgm:pt modelId="{EBF2A6B2-0661-4DBE-913D-0227603495AA}" type="parTrans" cxnId="{698B3F6A-02D3-4DBF-A2E1-9AF6E6954E2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40577D-3A60-4734-9913-A35A2EB847DB}" type="sibTrans" cxnId="{698B3F6A-02D3-4DBF-A2E1-9AF6E6954E2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860C934-C87D-4759-BB10-48F1A13CE6F3}">
      <dgm:prSet phldrT="[文本]" custT="1"/>
      <dgm:spPr/>
      <dgm:t>
        <a:bodyPr/>
        <a:lstStyle/>
        <a:p>
          <a:r>
            <a:rPr lang="zh-CN" altLang="en-US" sz="1800" b="1" dirty="0">
              <a:latin typeface="微软雅黑" panose="020B0503020204020204" pitchFamily="34" charset="-122"/>
              <a:ea typeface="微软雅黑" panose="020B0503020204020204" pitchFamily="34" charset="-122"/>
            </a:rPr>
            <a:t>资源共享 </a:t>
          </a:r>
          <a:r>
            <a:rPr lang="en-US" altLang="en-US" sz="1800" b="1" dirty="0">
              <a:latin typeface="微软雅黑" panose="020B0503020204020204" pitchFamily="34" charset="-122"/>
              <a:ea typeface="微软雅黑" panose="020B0503020204020204" pitchFamily="34" charset="-122"/>
            </a:rPr>
            <a:t>(Sharing)</a:t>
          </a:r>
          <a:endParaRPr lang="zh-CN" altLang="en-US" sz="1800" b="1" dirty="0">
            <a:latin typeface="微软雅黑" panose="020B0503020204020204" pitchFamily="34" charset="-122"/>
            <a:ea typeface="微软雅黑" panose="020B0503020204020204" pitchFamily="34" charset="-122"/>
          </a:endParaRPr>
        </a:p>
      </dgm:t>
    </dgm:pt>
    <dgm:pt modelId="{026BE469-7E08-43F5-A726-F8D58014797D}" type="parTrans" cxnId="{C59FA2CF-B02E-4709-8C0B-C40E90AAE64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0C0C2A6-290D-4E38-B8B6-6FAC507D5AEC}" type="sibTrans" cxnId="{C59FA2CF-B02E-4709-8C0B-C40E90AAE64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59189D0-CB3B-44AF-8603-D9ADA4D9B399}">
      <dgm:prSet phldrT="[文本]" custT="1"/>
      <dgm:spPr/>
      <dgm:t>
        <a:bodyPr/>
        <a:lstStyle/>
        <a:p>
          <a:r>
            <a:rPr lang="zh-CN" altLang="en-US" sz="1800" b="1" dirty="0">
              <a:latin typeface="微软雅黑" panose="020B0503020204020204" pitchFamily="34" charset="-122"/>
              <a:ea typeface="微软雅黑" panose="020B0503020204020204" pitchFamily="34" charset="-122"/>
            </a:rPr>
            <a:t>实现信息共享、软件共享、硬件共享。</a:t>
          </a:r>
        </a:p>
      </dgm:t>
    </dgm:pt>
    <dgm:pt modelId="{6C1F0FEC-D5F1-4174-B614-D79A36DF9E9B}" type="parTrans" cxnId="{28EB9285-5BD9-49B4-8CE4-91F0833DB20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272F926-6A57-4FF6-BCD5-C51A88F0EE57}" type="sibTrans" cxnId="{28EB9285-5BD9-49B4-8CE4-91F0833DB20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812DD04-1C6E-4759-9B88-C1D91F702372}">
      <dgm:prSet phldrT="[文本]" custT="1"/>
      <dgm:spPr/>
      <dgm:t>
        <a:bodyPr/>
        <a:lstStyle/>
        <a:p>
          <a:r>
            <a:rPr lang="zh-CN" altLang="en-US" sz="1800" b="1" dirty="0">
              <a:latin typeface="微软雅黑" panose="020B0503020204020204" pitchFamily="34" charset="-122"/>
              <a:ea typeface="微软雅黑" panose="020B0503020204020204" pitchFamily="34" charset="-122"/>
            </a:rPr>
            <a:t>由于网络的存在，这些资源好像就在用户身边一样地方便使用。</a:t>
          </a:r>
        </a:p>
      </dgm:t>
    </dgm:pt>
    <dgm:pt modelId="{C64E1EEC-F427-4C8F-BCD9-F788F0943A45}" type="parTrans" cxnId="{94E1CE82-AB38-452B-A0B7-83602DCACEF3}">
      <dgm:prSet/>
      <dgm:spPr/>
      <dgm:t>
        <a:bodyPr/>
        <a:lstStyle/>
        <a:p>
          <a:endParaRPr lang="zh-CN" altLang="en-US"/>
        </a:p>
      </dgm:t>
    </dgm:pt>
    <dgm:pt modelId="{823D93EC-06D1-4A6C-879B-5AAD651B9263}" type="sibTrans" cxnId="{94E1CE82-AB38-452B-A0B7-83602DCACEF3}">
      <dgm:prSet/>
      <dgm:spPr/>
      <dgm:t>
        <a:bodyPr/>
        <a:lstStyle/>
        <a:p>
          <a:endParaRPr lang="zh-CN" altLang="en-US"/>
        </a:p>
      </dgm:t>
    </dgm:pt>
    <dgm:pt modelId="{F4E096E7-E309-449C-AF8B-5A296EA906C4}">
      <dgm:prSet phldrT="[文本]" custT="1"/>
      <dgm:spPr/>
      <dgm:t>
        <a:bodyPr/>
        <a:lstStyle/>
        <a:p>
          <a:r>
            <a:rPr lang="zh-CN" altLang="en-US" sz="1800" b="1" dirty="0">
              <a:latin typeface="微软雅黑" panose="020B0503020204020204" pitchFamily="34" charset="-122"/>
              <a:ea typeface="微软雅黑" panose="020B0503020204020204" pitchFamily="34" charset="-122"/>
            </a:rPr>
            <a:t>好像这些用户终端都彼此直接连通一样。</a:t>
          </a:r>
        </a:p>
      </dgm:t>
    </dgm:pt>
    <dgm:pt modelId="{F3688306-D560-4457-964B-726C46443E2A}" type="parTrans" cxnId="{F7028CFA-D2C4-48EE-A8D2-426AA23C67E0}">
      <dgm:prSet/>
      <dgm:spPr/>
      <dgm:t>
        <a:bodyPr/>
        <a:lstStyle/>
        <a:p>
          <a:endParaRPr lang="zh-CN" altLang="en-US"/>
        </a:p>
      </dgm:t>
    </dgm:pt>
    <dgm:pt modelId="{E885EA05-1FFE-47D4-8502-58320F8AE3F5}" type="sibTrans" cxnId="{F7028CFA-D2C4-48EE-A8D2-426AA23C67E0}">
      <dgm:prSet/>
      <dgm:spPr/>
      <dgm:t>
        <a:bodyPr/>
        <a:lstStyle/>
        <a:p>
          <a:endParaRPr lang="zh-CN" altLang="en-US"/>
        </a:p>
      </dgm:t>
    </dgm:pt>
    <dgm:pt modelId="{45BDFC86-5515-4588-9635-7C14A989AA26}" type="pres">
      <dgm:prSet presAssocID="{76A26C33-5F5F-4CB7-8BAA-820B66BCD2DB}" presName="Name0" presStyleCnt="0">
        <dgm:presLayoutVars>
          <dgm:dir/>
          <dgm:animLvl val="lvl"/>
          <dgm:resizeHandles val="exact"/>
        </dgm:presLayoutVars>
      </dgm:prSet>
      <dgm:spPr/>
    </dgm:pt>
    <dgm:pt modelId="{084CEBD4-BCBA-45BE-85A0-F1EBB86D6FAA}" type="pres">
      <dgm:prSet presAssocID="{81E82A4E-660D-4B89-8E46-F01E998CF234}" presName="composite" presStyleCnt="0"/>
      <dgm:spPr/>
    </dgm:pt>
    <dgm:pt modelId="{0A0E1915-9D9D-42CA-B042-4CD43E01EB46}" type="pres">
      <dgm:prSet presAssocID="{81E82A4E-660D-4B89-8E46-F01E998CF234}" presName="parTx" presStyleLbl="alignNode1" presStyleIdx="0" presStyleCnt="2" custScaleY="82146" custLinFactNeighborY="-9064">
        <dgm:presLayoutVars>
          <dgm:chMax val="0"/>
          <dgm:chPref val="0"/>
          <dgm:bulletEnabled val="1"/>
        </dgm:presLayoutVars>
      </dgm:prSet>
      <dgm:spPr/>
    </dgm:pt>
    <dgm:pt modelId="{95E3CB40-70C8-4251-9371-65AB16983D1B}" type="pres">
      <dgm:prSet presAssocID="{81E82A4E-660D-4B89-8E46-F01E998CF234}" presName="desTx" presStyleLbl="alignAccFollowNode1" presStyleIdx="0" presStyleCnt="2" custLinFactNeighborX="-286">
        <dgm:presLayoutVars>
          <dgm:bulletEnabled val="1"/>
        </dgm:presLayoutVars>
      </dgm:prSet>
      <dgm:spPr/>
    </dgm:pt>
    <dgm:pt modelId="{53421B6A-2B30-49A7-B880-8776DCE5DB4B}" type="pres">
      <dgm:prSet presAssocID="{3B9E722D-236B-45A9-B93C-C6BEF2201190}" presName="space" presStyleCnt="0"/>
      <dgm:spPr/>
    </dgm:pt>
    <dgm:pt modelId="{12600C52-721A-4BE1-8285-90A6B38FB27D}" type="pres">
      <dgm:prSet presAssocID="{9860C934-C87D-4759-BB10-48F1A13CE6F3}" presName="composite" presStyleCnt="0"/>
      <dgm:spPr/>
    </dgm:pt>
    <dgm:pt modelId="{40C4515B-BD55-4381-85FB-4FE091B3440E}" type="pres">
      <dgm:prSet presAssocID="{9860C934-C87D-4759-BB10-48F1A13CE6F3}" presName="parTx" presStyleLbl="alignNode1" presStyleIdx="1" presStyleCnt="2" custScaleY="82146" custLinFactNeighborY="-9064">
        <dgm:presLayoutVars>
          <dgm:chMax val="0"/>
          <dgm:chPref val="0"/>
          <dgm:bulletEnabled val="1"/>
        </dgm:presLayoutVars>
      </dgm:prSet>
      <dgm:spPr/>
    </dgm:pt>
    <dgm:pt modelId="{91A65E31-AD27-4BEE-B472-DF1900C7D724}" type="pres">
      <dgm:prSet presAssocID="{9860C934-C87D-4759-BB10-48F1A13CE6F3}" presName="desTx" presStyleLbl="alignAccFollowNode1" presStyleIdx="1" presStyleCnt="2">
        <dgm:presLayoutVars>
          <dgm:bulletEnabled val="1"/>
        </dgm:presLayoutVars>
      </dgm:prSet>
      <dgm:spPr/>
    </dgm:pt>
  </dgm:ptLst>
  <dgm:cxnLst>
    <dgm:cxn modelId="{5D47E511-8EAF-4CA7-9BF1-030EA642EC1D}" type="presOf" srcId="{F4E096E7-E309-449C-AF8B-5A296EA906C4}" destId="{95E3CB40-70C8-4251-9371-65AB16983D1B}" srcOrd="0" destOrd="1" presId="urn:microsoft.com/office/officeart/2005/8/layout/hList1"/>
    <dgm:cxn modelId="{172F9B15-9093-4236-9475-DF368B583798}" type="presOf" srcId="{7812DD04-1C6E-4759-9B88-C1D91F702372}" destId="{91A65E31-AD27-4BEE-B472-DF1900C7D724}" srcOrd="0" destOrd="1" presId="urn:microsoft.com/office/officeart/2005/8/layout/hList1"/>
    <dgm:cxn modelId="{698B3F6A-02D3-4DBF-A2E1-9AF6E6954E21}" srcId="{81E82A4E-660D-4B89-8E46-F01E998CF234}" destId="{BCE13BB8-FFE7-434E-AE0E-59033D986A9B}" srcOrd="0" destOrd="0" parTransId="{EBF2A6B2-0661-4DBE-913D-0227603495AA}" sibTransId="{4B40577D-3A60-4734-9913-A35A2EB847DB}"/>
    <dgm:cxn modelId="{E22AA04A-60C5-4A62-80D3-AA64BFF9CF1D}" type="presOf" srcId="{9860C934-C87D-4759-BB10-48F1A13CE6F3}" destId="{40C4515B-BD55-4381-85FB-4FE091B3440E}" srcOrd="0" destOrd="0" presId="urn:microsoft.com/office/officeart/2005/8/layout/hList1"/>
    <dgm:cxn modelId="{94E1CE82-AB38-452B-A0B7-83602DCACEF3}" srcId="{9860C934-C87D-4759-BB10-48F1A13CE6F3}" destId="{7812DD04-1C6E-4759-9B88-C1D91F702372}" srcOrd="1" destOrd="0" parTransId="{C64E1EEC-F427-4C8F-BCD9-F788F0943A45}" sibTransId="{823D93EC-06D1-4A6C-879B-5AAD651B9263}"/>
    <dgm:cxn modelId="{28EB9285-5BD9-49B4-8CE4-91F0833DB207}" srcId="{9860C934-C87D-4759-BB10-48F1A13CE6F3}" destId="{459189D0-CB3B-44AF-8603-D9ADA4D9B399}" srcOrd="0" destOrd="0" parTransId="{6C1F0FEC-D5F1-4174-B614-D79A36DF9E9B}" sibTransId="{6272F926-6A57-4FF6-BCD5-C51A88F0EE57}"/>
    <dgm:cxn modelId="{A93EE387-4E0F-4305-B5A1-F639C498EF18}" srcId="{76A26C33-5F5F-4CB7-8BAA-820B66BCD2DB}" destId="{81E82A4E-660D-4B89-8E46-F01E998CF234}" srcOrd="0" destOrd="0" parTransId="{FE2F3B17-9569-409B-AFBD-15576FC7E7D5}" sibTransId="{3B9E722D-236B-45A9-B93C-C6BEF2201190}"/>
    <dgm:cxn modelId="{8C46819A-E2F2-4A0F-A3AF-3440027A2A2A}" type="presOf" srcId="{81E82A4E-660D-4B89-8E46-F01E998CF234}" destId="{0A0E1915-9D9D-42CA-B042-4CD43E01EB46}" srcOrd="0" destOrd="0" presId="urn:microsoft.com/office/officeart/2005/8/layout/hList1"/>
    <dgm:cxn modelId="{0905F19C-555E-4F3D-AB25-BC9C29CBF871}" type="presOf" srcId="{BCE13BB8-FFE7-434E-AE0E-59033D986A9B}" destId="{95E3CB40-70C8-4251-9371-65AB16983D1B}" srcOrd="0" destOrd="0" presId="urn:microsoft.com/office/officeart/2005/8/layout/hList1"/>
    <dgm:cxn modelId="{440006A0-5D17-4B31-B22C-81E686270947}" type="presOf" srcId="{459189D0-CB3B-44AF-8603-D9ADA4D9B399}" destId="{91A65E31-AD27-4BEE-B472-DF1900C7D724}" srcOrd="0" destOrd="0" presId="urn:microsoft.com/office/officeart/2005/8/layout/hList1"/>
    <dgm:cxn modelId="{C59FA2CF-B02E-4709-8C0B-C40E90AAE64B}" srcId="{76A26C33-5F5F-4CB7-8BAA-820B66BCD2DB}" destId="{9860C934-C87D-4759-BB10-48F1A13CE6F3}" srcOrd="1" destOrd="0" parTransId="{026BE469-7E08-43F5-A726-F8D58014797D}" sibTransId="{D0C0C2A6-290D-4E38-B8B6-6FAC507D5AEC}"/>
    <dgm:cxn modelId="{708EB6E9-8893-42FA-98DD-900BD9C56952}" type="presOf" srcId="{76A26C33-5F5F-4CB7-8BAA-820B66BCD2DB}" destId="{45BDFC86-5515-4588-9635-7C14A989AA26}" srcOrd="0" destOrd="0" presId="urn:microsoft.com/office/officeart/2005/8/layout/hList1"/>
    <dgm:cxn modelId="{F7028CFA-D2C4-48EE-A8D2-426AA23C67E0}" srcId="{81E82A4E-660D-4B89-8E46-F01E998CF234}" destId="{F4E096E7-E309-449C-AF8B-5A296EA906C4}" srcOrd="1" destOrd="0" parTransId="{F3688306-D560-4457-964B-726C46443E2A}" sibTransId="{E885EA05-1FFE-47D4-8502-58320F8AE3F5}"/>
    <dgm:cxn modelId="{D9DB5EC4-4D29-44DC-89C5-7DE69838E0FB}" type="presParOf" srcId="{45BDFC86-5515-4588-9635-7C14A989AA26}" destId="{084CEBD4-BCBA-45BE-85A0-F1EBB86D6FAA}" srcOrd="0" destOrd="0" presId="urn:microsoft.com/office/officeart/2005/8/layout/hList1"/>
    <dgm:cxn modelId="{16D66207-F596-498B-A526-89084311572A}" type="presParOf" srcId="{084CEBD4-BCBA-45BE-85A0-F1EBB86D6FAA}" destId="{0A0E1915-9D9D-42CA-B042-4CD43E01EB46}" srcOrd="0" destOrd="0" presId="urn:microsoft.com/office/officeart/2005/8/layout/hList1"/>
    <dgm:cxn modelId="{D7FC8791-AD69-456C-B322-73AC470273AF}" type="presParOf" srcId="{084CEBD4-BCBA-45BE-85A0-F1EBB86D6FAA}" destId="{95E3CB40-70C8-4251-9371-65AB16983D1B}" srcOrd="1" destOrd="0" presId="urn:microsoft.com/office/officeart/2005/8/layout/hList1"/>
    <dgm:cxn modelId="{23956487-ED7B-4352-A01D-E17AB1CA66C3}" type="presParOf" srcId="{45BDFC86-5515-4588-9635-7C14A989AA26}" destId="{53421B6A-2B30-49A7-B880-8776DCE5DB4B}" srcOrd="1" destOrd="0" presId="urn:microsoft.com/office/officeart/2005/8/layout/hList1"/>
    <dgm:cxn modelId="{FF053994-491C-4905-A2EC-9A302B85996B}" type="presParOf" srcId="{45BDFC86-5515-4588-9635-7C14A989AA26}" destId="{12600C52-721A-4BE1-8285-90A6B38FB27D}" srcOrd="2" destOrd="0" presId="urn:microsoft.com/office/officeart/2005/8/layout/hList1"/>
    <dgm:cxn modelId="{A53504C8-023D-48E5-A2EF-31327034D227}" type="presParOf" srcId="{12600C52-721A-4BE1-8285-90A6B38FB27D}" destId="{40C4515B-BD55-4381-85FB-4FE091B3440E}" srcOrd="0" destOrd="0" presId="urn:microsoft.com/office/officeart/2005/8/layout/hList1"/>
    <dgm:cxn modelId="{4BC7E349-D0D4-45F1-94A6-35510893E057}" type="presParOf" srcId="{12600C52-721A-4BE1-8285-90A6B38FB27D}" destId="{91A65E31-AD27-4BEE-B472-DF1900C7D72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05827-7C5E-4011-BB54-A9825C894BC2}" type="doc">
      <dgm:prSet loTypeId="urn:microsoft.com/office/officeart/2005/8/layout/radial3" loCatId="relationship" qsTypeId="urn:microsoft.com/office/officeart/2005/8/quickstyle/simple4" qsCatId="simple" csTypeId="urn:microsoft.com/office/officeart/2005/8/colors/colorful1#1" csCatId="colorful" phldr="1"/>
      <dgm:spPr/>
      <dgm:t>
        <a:bodyPr/>
        <a:lstStyle/>
        <a:p>
          <a:endParaRPr lang="zh-CN" altLang="en-US"/>
        </a:p>
      </dgm:t>
    </dgm:pt>
    <dgm:pt modelId="{A76D0BFA-BC15-45DD-BEFB-67BB802BC730}">
      <dgm:prSet phldrT="[文本]" custT="1"/>
      <dgm:spPr/>
      <dgm:t>
        <a:bodyPr/>
        <a:lstStyle/>
        <a:p>
          <a:r>
            <a:rPr lang="zh-CN" altLang="en-US" sz="1800" b="1" dirty="0">
              <a:latin typeface="微软雅黑" panose="020B0503020204020204" pitchFamily="34" charset="-122"/>
              <a:ea typeface="微软雅黑" panose="020B0503020204020204" pitchFamily="34" charset="-122"/>
            </a:rPr>
            <a:t>互联网</a:t>
          </a:r>
        </a:p>
      </dgm:t>
    </dgm:pt>
    <dgm:pt modelId="{B00600B9-142A-48E4-AC4D-F087585498F0}" type="parTrans" cxnId="{9CB6F1FF-87D2-406B-ACF5-0ED45A7D7F4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1A64C42D-73C0-4271-8028-E940B4F42241}" type="sibTrans" cxnId="{9CB6F1FF-87D2-406B-ACF5-0ED45A7D7F4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B18C9164-AF3E-4958-908B-D7485AFCEBF8}">
      <dgm:prSet phldrT="[文本]" custT="1"/>
      <dgm:spPr/>
      <dgm:t>
        <a:bodyPr/>
        <a:lstStyle/>
        <a:p>
          <a:r>
            <a:rPr lang="zh-CN" altLang="en-US" sz="1600" b="1" dirty="0">
              <a:latin typeface="微软雅黑" panose="020B0503020204020204" pitchFamily="34" charset="-122"/>
              <a:ea typeface="微软雅黑" panose="020B0503020204020204" pitchFamily="34" charset="-122"/>
            </a:rPr>
            <a:t>工业</a:t>
          </a:r>
        </a:p>
      </dgm:t>
    </dgm:pt>
    <dgm:pt modelId="{E3590D31-6E72-444F-9C49-1AE7EFE87DD0}" type="parTrans" cxnId="{43629A51-9669-4227-8CF2-06728FED7FB2}">
      <dgm:prSet custT="1"/>
      <dgm:spPr/>
      <dgm:t>
        <a:bodyPr/>
        <a:lstStyle/>
        <a:p>
          <a:endParaRPr lang="zh-CN" altLang="en-US" sz="1600" b="1">
            <a:latin typeface="微软雅黑" panose="020B0503020204020204" pitchFamily="34" charset="-122"/>
            <a:ea typeface="微软雅黑" panose="020B0503020204020204" pitchFamily="34" charset="-122"/>
          </a:endParaRPr>
        </a:p>
      </dgm:t>
    </dgm:pt>
    <dgm:pt modelId="{AA57978E-F1E4-45BC-98ED-B86BC4A8B02B}" type="sibTrans" cxnId="{43629A51-9669-4227-8CF2-06728FED7FB2}">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289F969B-460A-4D7B-AFBB-F45D1D8FC7AC}">
      <dgm:prSet phldrT="[文本]" custT="1"/>
      <dgm:spPr/>
      <dgm:t>
        <a:bodyPr/>
        <a:lstStyle/>
        <a:p>
          <a:r>
            <a:rPr lang="zh-CN" altLang="en-US" sz="1600" b="1" dirty="0">
              <a:latin typeface="微软雅黑" panose="020B0503020204020204" pitchFamily="34" charset="-122"/>
              <a:ea typeface="微软雅黑" panose="020B0503020204020204" pitchFamily="34" charset="-122"/>
            </a:rPr>
            <a:t>农业</a:t>
          </a:r>
        </a:p>
      </dgm:t>
    </dgm:pt>
    <dgm:pt modelId="{BC8AED9C-6DB9-4718-BE03-2F8A9BAA1F72}" type="parTrans" cxnId="{AC754295-F863-4119-AC31-2B2660E39C1A}">
      <dgm:prSet custT="1"/>
      <dgm:spPr/>
      <dgm:t>
        <a:bodyPr/>
        <a:lstStyle/>
        <a:p>
          <a:endParaRPr lang="zh-CN" altLang="en-US" sz="1600" b="1">
            <a:latin typeface="微软雅黑" panose="020B0503020204020204" pitchFamily="34" charset="-122"/>
            <a:ea typeface="微软雅黑" panose="020B0503020204020204" pitchFamily="34" charset="-122"/>
          </a:endParaRPr>
        </a:p>
      </dgm:t>
    </dgm:pt>
    <dgm:pt modelId="{2F9C0308-2ACC-48D6-B1DE-0A9B3F7C4D91}" type="sibTrans" cxnId="{AC754295-F863-4119-AC31-2B2660E39C1A}">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CBF6F5B7-7C58-4F3A-88BB-5CBC69534539}">
      <dgm:prSet phldrT="[文本]" custT="1"/>
      <dgm:spPr/>
      <dgm:t>
        <a:bodyPr/>
        <a:lstStyle/>
        <a:p>
          <a:r>
            <a:rPr lang="zh-CN" altLang="en-US" sz="1600" b="1" dirty="0">
              <a:latin typeface="微软雅黑" panose="020B0503020204020204" pitchFamily="34" charset="-122"/>
              <a:ea typeface="微软雅黑" panose="020B0503020204020204" pitchFamily="34" charset="-122"/>
            </a:rPr>
            <a:t>教育</a:t>
          </a:r>
        </a:p>
      </dgm:t>
    </dgm:pt>
    <dgm:pt modelId="{CF87773F-924A-4605-8570-035144C0F902}" type="parTrans" cxnId="{62D81B6B-A473-4711-8060-E2F235DB436A}">
      <dgm:prSet custT="1"/>
      <dgm:spPr/>
      <dgm:t>
        <a:bodyPr/>
        <a:lstStyle/>
        <a:p>
          <a:endParaRPr lang="zh-CN" altLang="en-US" sz="1600" b="1">
            <a:latin typeface="微软雅黑" panose="020B0503020204020204" pitchFamily="34" charset="-122"/>
            <a:ea typeface="微软雅黑" panose="020B0503020204020204" pitchFamily="34" charset="-122"/>
          </a:endParaRPr>
        </a:p>
      </dgm:t>
    </dgm:pt>
    <dgm:pt modelId="{6D1C614E-67DC-4BB9-BD87-711365F29683}" type="sibTrans" cxnId="{62D81B6B-A473-4711-8060-E2F235DB436A}">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55AF6D72-8B6B-4080-8E8C-D4F56863B69E}">
      <dgm:prSet phldrT="[文本]" custT="1"/>
      <dgm:spPr/>
      <dgm:t>
        <a:bodyPr/>
        <a:lstStyle/>
        <a:p>
          <a:r>
            <a:rPr lang="zh-CN" altLang="en-US" sz="1600" b="1" dirty="0">
              <a:latin typeface="微软雅黑" panose="020B0503020204020204" pitchFamily="34" charset="-122"/>
              <a:ea typeface="微软雅黑" panose="020B0503020204020204" pitchFamily="34" charset="-122"/>
            </a:rPr>
            <a:t>医疗</a:t>
          </a:r>
        </a:p>
      </dgm:t>
    </dgm:pt>
    <dgm:pt modelId="{C35CA62F-8556-4DFD-8EC7-5CCA241BB612}" type="parTrans" cxnId="{534309C7-E5FF-4B2D-B8CF-45366536B25D}">
      <dgm:prSet custT="1"/>
      <dgm:spPr/>
      <dgm:t>
        <a:bodyPr/>
        <a:lstStyle/>
        <a:p>
          <a:endParaRPr lang="zh-CN" altLang="en-US" sz="1600" b="1">
            <a:latin typeface="微软雅黑" panose="020B0503020204020204" pitchFamily="34" charset="-122"/>
            <a:ea typeface="微软雅黑" panose="020B0503020204020204" pitchFamily="34" charset="-122"/>
          </a:endParaRPr>
        </a:p>
      </dgm:t>
    </dgm:pt>
    <dgm:pt modelId="{491DA168-3F2F-44B5-A64C-4106C44D9531}" type="sibTrans" cxnId="{534309C7-E5FF-4B2D-B8CF-45366536B25D}">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6B298439-DC98-423F-B078-E8F5941082E6}">
      <dgm:prSet phldrT="[文本]" custT="1"/>
      <dgm:spPr/>
      <dgm:t>
        <a:bodyPr/>
        <a:lstStyle/>
        <a:p>
          <a:r>
            <a:rPr lang="zh-CN" altLang="en-US" sz="1600" b="1" dirty="0">
              <a:latin typeface="微软雅黑" panose="020B0503020204020204" pitchFamily="34" charset="-122"/>
              <a:ea typeface="微软雅黑" panose="020B0503020204020204" pitchFamily="34" charset="-122"/>
            </a:rPr>
            <a:t>政务</a:t>
          </a:r>
        </a:p>
      </dgm:t>
    </dgm:pt>
    <dgm:pt modelId="{FF507EB2-A21E-44CB-A397-7737883929F5}" type="parTrans" cxnId="{3131B5D7-C9F2-49E1-8EFF-59076BE387DD}">
      <dgm:prSet/>
      <dgm:spPr/>
      <dgm:t>
        <a:bodyPr/>
        <a:lstStyle/>
        <a:p>
          <a:endParaRPr lang="zh-CN" altLang="en-US" sz="1600"/>
        </a:p>
      </dgm:t>
    </dgm:pt>
    <dgm:pt modelId="{1069866B-901E-41AA-B611-96F392C306C9}" type="sibTrans" cxnId="{3131B5D7-C9F2-49E1-8EFF-59076BE387DD}">
      <dgm:prSet/>
      <dgm:spPr/>
      <dgm:t>
        <a:bodyPr/>
        <a:lstStyle/>
        <a:p>
          <a:endParaRPr lang="zh-CN" altLang="en-US" sz="1600"/>
        </a:p>
      </dgm:t>
    </dgm:pt>
    <dgm:pt modelId="{FAF2ACAA-EABC-4881-8EA7-397CDC13C55C}">
      <dgm:prSet phldrT="[文本]" custT="1"/>
      <dgm:spPr/>
      <dgm:t>
        <a:bodyPr/>
        <a:lstStyle/>
        <a:p>
          <a:r>
            <a:rPr lang="zh-CN" altLang="en-US" sz="1600" b="1" dirty="0">
              <a:latin typeface="微软雅黑" panose="020B0503020204020204" pitchFamily="34" charset="-122"/>
              <a:ea typeface="微软雅黑" panose="020B0503020204020204" pitchFamily="34" charset="-122"/>
            </a:rPr>
            <a:t>商业</a:t>
          </a:r>
        </a:p>
      </dgm:t>
    </dgm:pt>
    <dgm:pt modelId="{770E56DF-8F01-4967-83BA-12AEB9AE298C}" type="parTrans" cxnId="{DECB6BFE-C1AB-49B3-BF33-97FF73C68B80}">
      <dgm:prSet/>
      <dgm:spPr/>
      <dgm:t>
        <a:bodyPr/>
        <a:lstStyle/>
        <a:p>
          <a:endParaRPr lang="zh-CN" altLang="en-US" sz="1600"/>
        </a:p>
      </dgm:t>
    </dgm:pt>
    <dgm:pt modelId="{43BF5A98-9984-4620-885D-10BE9C053A43}" type="sibTrans" cxnId="{DECB6BFE-C1AB-49B3-BF33-97FF73C68B80}">
      <dgm:prSet/>
      <dgm:spPr/>
      <dgm:t>
        <a:bodyPr/>
        <a:lstStyle/>
        <a:p>
          <a:endParaRPr lang="zh-CN" altLang="en-US" sz="1600"/>
        </a:p>
      </dgm:t>
    </dgm:pt>
    <dgm:pt modelId="{26C274A2-A132-40CB-BA50-1DFD2114DDE8}">
      <dgm:prSet phldrT="[文本]" custT="1"/>
      <dgm:spPr/>
      <dgm:t>
        <a:bodyPr/>
        <a:lstStyle/>
        <a:p>
          <a:r>
            <a:rPr lang="zh-CN" altLang="en-US" sz="1600" b="1" dirty="0">
              <a:latin typeface="微软雅黑" panose="020B0503020204020204" pitchFamily="34" charset="-122"/>
              <a:ea typeface="微软雅黑" panose="020B0503020204020204" pitchFamily="34" charset="-122"/>
            </a:rPr>
            <a:t>交通</a:t>
          </a:r>
        </a:p>
      </dgm:t>
    </dgm:pt>
    <dgm:pt modelId="{18C167E5-9951-4075-9E11-75A610F80C55}" type="parTrans" cxnId="{2880779E-5D58-42D8-A4C9-2F8A8FE197F5}">
      <dgm:prSet/>
      <dgm:spPr/>
      <dgm:t>
        <a:bodyPr/>
        <a:lstStyle/>
        <a:p>
          <a:endParaRPr lang="zh-CN" altLang="en-US" sz="1600"/>
        </a:p>
      </dgm:t>
    </dgm:pt>
    <dgm:pt modelId="{969F8E18-0BF9-4FAE-83D0-6A6701ECCF82}" type="sibTrans" cxnId="{2880779E-5D58-42D8-A4C9-2F8A8FE197F5}">
      <dgm:prSet/>
      <dgm:spPr/>
      <dgm:t>
        <a:bodyPr/>
        <a:lstStyle/>
        <a:p>
          <a:endParaRPr lang="zh-CN" altLang="en-US" sz="1600"/>
        </a:p>
      </dgm:t>
    </dgm:pt>
    <dgm:pt modelId="{3F2C0775-94F4-47A1-AF4B-909B1853529B}">
      <dgm:prSet custT="1"/>
      <dgm:spPr/>
      <dgm:t>
        <a:bodyPr/>
        <a:lstStyle/>
        <a:p>
          <a:r>
            <a:rPr lang="zh-CN" altLang="en-US" sz="1600" b="1" dirty="0">
              <a:latin typeface="微软雅黑" panose="020B0503020204020204" pitchFamily="34" charset="-122"/>
              <a:ea typeface="微软雅黑" panose="020B0503020204020204" pitchFamily="34" charset="-122"/>
            </a:rPr>
            <a:t>金融</a:t>
          </a:r>
          <a:endParaRPr lang="zh-CN" altLang="en-US" sz="1600" dirty="0"/>
        </a:p>
      </dgm:t>
    </dgm:pt>
    <dgm:pt modelId="{A38B1822-9787-44D1-BD3C-ACBAACBABD01}" type="parTrans" cxnId="{44087A00-B1E0-4E66-BD03-92CCC0E2E57A}">
      <dgm:prSet/>
      <dgm:spPr/>
      <dgm:t>
        <a:bodyPr/>
        <a:lstStyle/>
        <a:p>
          <a:endParaRPr lang="zh-CN" altLang="en-US" sz="1600"/>
        </a:p>
      </dgm:t>
    </dgm:pt>
    <dgm:pt modelId="{97A5A0B2-98A0-41A2-94D6-5ACC569526A9}" type="sibTrans" cxnId="{44087A00-B1E0-4E66-BD03-92CCC0E2E57A}">
      <dgm:prSet/>
      <dgm:spPr/>
      <dgm:t>
        <a:bodyPr/>
        <a:lstStyle/>
        <a:p>
          <a:endParaRPr lang="zh-CN" altLang="en-US" sz="1600"/>
        </a:p>
      </dgm:t>
    </dgm:pt>
    <dgm:pt modelId="{2283875D-64D0-4EF8-BA5E-3A01B2889C9A}" type="pres">
      <dgm:prSet presAssocID="{E5E05827-7C5E-4011-BB54-A9825C894BC2}" presName="composite" presStyleCnt="0">
        <dgm:presLayoutVars>
          <dgm:chMax val="1"/>
          <dgm:dir/>
          <dgm:resizeHandles val="exact"/>
        </dgm:presLayoutVars>
      </dgm:prSet>
      <dgm:spPr/>
    </dgm:pt>
    <dgm:pt modelId="{B56D683E-7C9C-4207-B0C8-0781DA70F281}" type="pres">
      <dgm:prSet presAssocID="{E5E05827-7C5E-4011-BB54-A9825C894BC2}" presName="radial" presStyleCnt="0">
        <dgm:presLayoutVars>
          <dgm:animLvl val="ctr"/>
        </dgm:presLayoutVars>
      </dgm:prSet>
      <dgm:spPr/>
    </dgm:pt>
    <dgm:pt modelId="{697450F4-F441-4296-8335-01351F8E1B2B}" type="pres">
      <dgm:prSet presAssocID="{A76D0BFA-BC15-45DD-BEFB-67BB802BC730}" presName="centerShape" presStyleLbl="vennNode1" presStyleIdx="0" presStyleCnt="9"/>
      <dgm:spPr/>
    </dgm:pt>
    <dgm:pt modelId="{CE8AFE2D-2AC2-45F0-88B8-B2568168C3FF}" type="pres">
      <dgm:prSet presAssocID="{B18C9164-AF3E-4958-908B-D7485AFCEBF8}" presName="node" presStyleLbl="vennNode1" presStyleIdx="1" presStyleCnt="9">
        <dgm:presLayoutVars>
          <dgm:bulletEnabled val="1"/>
        </dgm:presLayoutVars>
      </dgm:prSet>
      <dgm:spPr/>
    </dgm:pt>
    <dgm:pt modelId="{670A9751-EDA7-44BE-84F6-DA052AFC6D1C}" type="pres">
      <dgm:prSet presAssocID="{289F969B-460A-4D7B-AFBB-F45D1D8FC7AC}" presName="node" presStyleLbl="vennNode1" presStyleIdx="2" presStyleCnt="9">
        <dgm:presLayoutVars>
          <dgm:bulletEnabled val="1"/>
        </dgm:presLayoutVars>
      </dgm:prSet>
      <dgm:spPr/>
    </dgm:pt>
    <dgm:pt modelId="{242A4B1B-E8FC-49C8-BFF1-60EED0B2A276}" type="pres">
      <dgm:prSet presAssocID="{CBF6F5B7-7C58-4F3A-88BB-5CBC69534539}" presName="node" presStyleLbl="vennNode1" presStyleIdx="3" presStyleCnt="9">
        <dgm:presLayoutVars>
          <dgm:bulletEnabled val="1"/>
        </dgm:presLayoutVars>
      </dgm:prSet>
      <dgm:spPr/>
    </dgm:pt>
    <dgm:pt modelId="{C0A173BA-2876-4F61-AAD1-FA50AD3DFDD0}" type="pres">
      <dgm:prSet presAssocID="{55AF6D72-8B6B-4080-8E8C-D4F56863B69E}" presName="node" presStyleLbl="vennNode1" presStyleIdx="4" presStyleCnt="9">
        <dgm:presLayoutVars>
          <dgm:bulletEnabled val="1"/>
        </dgm:presLayoutVars>
      </dgm:prSet>
      <dgm:spPr/>
    </dgm:pt>
    <dgm:pt modelId="{D951B7E8-AF72-41D8-8F8D-E56CFF2EB951}" type="pres">
      <dgm:prSet presAssocID="{FAF2ACAA-EABC-4881-8EA7-397CDC13C55C}" presName="node" presStyleLbl="vennNode1" presStyleIdx="5" presStyleCnt="9">
        <dgm:presLayoutVars>
          <dgm:bulletEnabled val="1"/>
        </dgm:presLayoutVars>
      </dgm:prSet>
      <dgm:spPr/>
    </dgm:pt>
    <dgm:pt modelId="{2343D8A9-7AEC-4D40-8773-498EA64A78FE}" type="pres">
      <dgm:prSet presAssocID="{26C274A2-A132-40CB-BA50-1DFD2114DDE8}" presName="node" presStyleLbl="vennNode1" presStyleIdx="6" presStyleCnt="9">
        <dgm:presLayoutVars>
          <dgm:bulletEnabled val="1"/>
        </dgm:presLayoutVars>
      </dgm:prSet>
      <dgm:spPr/>
    </dgm:pt>
    <dgm:pt modelId="{4B8ABBE8-E9C9-4F6B-9525-8C9A18414CDE}" type="pres">
      <dgm:prSet presAssocID="{3F2C0775-94F4-47A1-AF4B-909B1853529B}" presName="node" presStyleLbl="vennNode1" presStyleIdx="7" presStyleCnt="9">
        <dgm:presLayoutVars>
          <dgm:bulletEnabled val="1"/>
        </dgm:presLayoutVars>
      </dgm:prSet>
      <dgm:spPr/>
    </dgm:pt>
    <dgm:pt modelId="{C13D16A4-6F51-437B-A7BA-09AB4609C68B}" type="pres">
      <dgm:prSet presAssocID="{6B298439-DC98-423F-B078-E8F5941082E6}" presName="node" presStyleLbl="vennNode1" presStyleIdx="8" presStyleCnt="9">
        <dgm:presLayoutVars>
          <dgm:bulletEnabled val="1"/>
        </dgm:presLayoutVars>
      </dgm:prSet>
      <dgm:spPr/>
    </dgm:pt>
  </dgm:ptLst>
  <dgm:cxnLst>
    <dgm:cxn modelId="{44087A00-B1E0-4E66-BD03-92CCC0E2E57A}" srcId="{A76D0BFA-BC15-45DD-BEFB-67BB802BC730}" destId="{3F2C0775-94F4-47A1-AF4B-909B1853529B}" srcOrd="6" destOrd="0" parTransId="{A38B1822-9787-44D1-BD3C-ACBAACBABD01}" sibTransId="{97A5A0B2-98A0-41A2-94D6-5ACC569526A9}"/>
    <dgm:cxn modelId="{671CAE00-FF67-446A-B055-58534C0F19A8}" type="presOf" srcId="{B18C9164-AF3E-4958-908B-D7485AFCEBF8}" destId="{CE8AFE2D-2AC2-45F0-88B8-B2568168C3FF}" srcOrd="0" destOrd="0" presId="urn:microsoft.com/office/officeart/2005/8/layout/radial3"/>
    <dgm:cxn modelId="{E1145A10-C3F5-4120-9951-ED8E95DF626C}" type="presOf" srcId="{6B298439-DC98-423F-B078-E8F5941082E6}" destId="{C13D16A4-6F51-437B-A7BA-09AB4609C68B}" srcOrd="0" destOrd="0" presId="urn:microsoft.com/office/officeart/2005/8/layout/radial3"/>
    <dgm:cxn modelId="{FE3E4F19-BD5A-4BF1-9C7C-1F6EBA21FDB2}" type="presOf" srcId="{55AF6D72-8B6B-4080-8E8C-D4F56863B69E}" destId="{C0A173BA-2876-4F61-AAD1-FA50AD3DFDD0}" srcOrd="0" destOrd="0" presId="urn:microsoft.com/office/officeart/2005/8/layout/radial3"/>
    <dgm:cxn modelId="{1C9E9E21-DB3F-4EE8-826E-495B8AF8311D}" type="presOf" srcId="{289F969B-460A-4D7B-AFBB-F45D1D8FC7AC}" destId="{670A9751-EDA7-44BE-84F6-DA052AFC6D1C}" srcOrd="0" destOrd="0" presId="urn:microsoft.com/office/officeart/2005/8/layout/radial3"/>
    <dgm:cxn modelId="{34C7A264-38DC-418F-BC6E-C3B4A95B5E47}" type="presOf" srcId="{A76D0BFA-BC15-45DD-BEFB-67BB802BC730}" destId="{697450F4-F441-4296-8335-01351F8E1B2B}" srcOrd="0" destOrd="0" presId="urn:microsoft.com/office/officeart/2005/8/layout/radial3"/>
    <dgm:cxn modelId="{62D81B6B-A473-4711-8060-E2F235DB436A}" srcId="{A76D0BFA-BC15-45DD-BEFB-67BB802BC730}" destId="{CBF6F5B7-7C58-4F3A-88BB-5CBC69534539}" srcOrd="2" destOrd="0" parTransId="{CF87773F-924A-4605-8570-035144C0F902}" sibTransId="{6D1C614E-67DC-4BB9-BD87-711365F29683}"/>
    <dgm:cxn modelId="{9A2D7B6E-102A-4276-9A10-DB1F7EAB1F95}" type="presOf" srcId="{E5E05827-7C5E-4011-BB54-A9825C894BC2}" destId="{2283875D-64D0-4EF8-BA5E-3A01B2889C9A}" srcOrd="0" destOrd="0" presId="urn:microsoft.com/office/officeart/2005/8/layout/radial3"/>
    <dgm:cxn modelId="{43629A51-9669-4227-8CF2-06728FED7FB2}" srcId="{A76D0BFA-BC15-45DD-BEFB-67BB802BC730}" destId="{B18C9164-AF3E-4958-908B-D7485AFCEBF8}" srcOrd="0" destOrd="0" parTransId="{E3590D31-6E72-444F-9C49-1AE7EFE87DD0}" sibTransId="{AA57978E-F1E4-45BC-98ED-B86BC4A8B02B}"/>
    <dgm:cxn modelId="{41D3E594-5567-4F8A-ADC0-6231A9A4BF12}" type="presOf" srcId="{26C274A2-A132-40CB-BA50-1DFD2114DDE8}" destId="{2343D8A9-7AEC-4D40-8773-498EA64A78FE}" srcOrd="0" destOrd="0" presId="urn:microsoft.com/office/officeart/2005/8/layout/radial3"/>
    <dgm:cxn modelId="{AC754295-F863-4119-AC31-2B2660E39C1A}" srcId="{A76D0BFA-BC15-45DD-BEFB-67BB802BC730}" destId="{289F969B-460A-4D7B-AFBB-F45D1D8FC7AC}" srcOrd="1" destOrd="0" parTransId="{BC8AED9C-6DB9-4718-BE03-2F8A9BAA1F72}" sibTransId="{2F9C0308-2ACC-48D6-B1DE-0A9B3F7C4D91}"/>
    <dgm:cxn modelId="{2880779E-5D58-42D8-A4C9-2F8A8FE197F5}" srcId="{A76D0BFA-BC15-45DD-BEFB-67BB802BC730}" destId="{26C274A2-A132-40CB-BA50-1DFD2114DDE8}" srcOrd="5" destOrd="0" parTransId="{18C167E5-9951-4075-9E11-75A610F80C55}" sibTransId="{969F8E18-0BF9-4FAE-83D0-6A6701ECCF82}"/>
    <dgm:cxn modelId="{534309C7-E5FF-4B2D-B8CF-45366536B25D}" srcId="{A76D0BFA-BC15-45DD-BEFB-67BB802BC730}" destId="{55AF6D72-8B6B-4080-8E8C-D4F56863B69E}" srcOrd="3" destOrd="0" parTransId="{C35CA62F-8556-4DFD-8EC7-5CCA241BB612}" sibTransId="{491DA168-3F2F-44B5-A64C-4106C44D9531}"/>
    <dgm:cxn modelId="{960F42CD-A079-47D0-A3DB-DFB4595FF8F4}" type="presOf" srcId="{CBF6F5B7-7C58-4F3A-88BB-5CBC69534539}" destId="{242A4B1B-E8FC-49C8-BFF1-60EED0B2A276}" srcOrd="0" destOrd="0" presId="urn:microsoft.com/office/officeart/2005/8/layout/radial3"/>
    <dgm:cxn modelId="{3131B5D7-C9F2-49E1-8EFF-59076BE387DD}" srcId="{A76D0BFA-BC15-45DD-BEFB-67BB802BC730}" destId="{6B298439-DC98-423F-B078-E8F5941082E6}" srcOrd="7" destOrd="0" parTransId="{FF507EB2-A21E-44CB-A397-7737883929F5}" sibTransId="{1069866B-901E-41AA-B611-96F392C306C9}"/>
    <dgm:cxn modelId="{ED9447EC-C4D5-4F03-BF67-2F0986A3EEB3}" type="presOf" srcId="{3F2C0775-94F4-47A1-AF4B-909B1853529B}" destId="{4B8ABBE8-E9C9-4F6B-9525-8C9A18414CDE}" srcOrd="0" destOrd="0" presId="urn:microsoft.com/office/officeart/2005/8/layout/radial3"/>
    <dgm:cxn modelId="{B37E0EFB-4E40-4FEE-8B05-4AE2EB6D24A8}" type="presOf" srcId="{FAF2ACAA-EABC-4881-8EA7-397CDC13C55C}" destId="{D951B7E8-AF72-41D8-8F8D-E56CFF2EB951}" srcOrd="0" destOrd="0" presId="urn:microsoft.com/office/officeart/2005/8/layout/radial3"/>
    <dgm:cxn modelId="{DECB6BFE-C1AB-49B3-BF33-97FF73C68B80}" srcId="{A76D0BFA-BC15-45DD-BEFB-67BB802BC730}" destId="{FAF2ACAA-EABC-4881-8EA7-397CDC13C55C}" srcOrd="4" destOrd="0" parTransId="{770E56DF-8F01-4967-83BA-12AEB9AE298C}" sibTransId="{43BF5A98-9984-4620-885D-10BE9C053A43}"/>
    <dgm:cxn modelId="{9CB6F1FF-87D2-406B-ACF5-0ED45A7D7F44}" srcId="{E5E05827-7C5E-4011-BB54-A9825C894BC2}" destId="{A76D0BFA-BC15-45DD-BEFB-67BB802BC730}" srcOrd="0" destOrd="0" parTransId="{B00600B9-142A-48E4-AC4D-F087585498F0}" sibTransId="{1A64C42D-73C0-4271-8028-E940B4F42241}"/>
    <dgm:cxn modelId="{6E1AC565-CA31-4D1F-AEDC-94CB71666459}" type="presParOf" srcId="{2283875D-64D0-4EF8-BA5E-3A01B2889C9A}" destId="{B56D683E-7C9C-4207-B0C8-0781DA70F281}" srcOrd="0" destOrd="0" presId="urn:microsoft.com/office/officeart/2005/8/layout/radial3"/>
    <dgm:cxn modelId="{1CDAEEA2-878E-4004-9A51-79A46310453B}" type="presParOf" srcId="{B56D683E-7C9C-4207-B0C8-0781DA70F281}" destId="{697450F4-F441-4296-8335-01351F8E1B2B}" srcOrd="0" destOrd="0" presId="urn:microsoft.com/office/officeart/2005/8/layout/radial3"/>
    <dgm:cxn modelId="{2BAE2F8F-9C9B-42B4-BEE4-6A370460910A}" type="presParOf" srcId="{B56D683E-7C9C-4207-B0C8-0781DA70F281}" destId="{CE8AFE2D-2AC2-45F0-88B8-B2568168C3FF}" srcOrd="1" destOrd="0" presId="urn:microsoft.com/office/officeart/2005/8/layout/radial3"/>
    <dgm:cxn modelId="{5113B970-C13B-410E-BAE9-EC7E41AE1703}" type="presParOf" srcId="{B56D683E-7C9C-4207-B0C8-0781DA70F281}" destId="{670A9751-EDA7-44BE-84F6-DA052AFC6D1C}" srcOrd="2" destOrd="0" presId="urn:microsoft.com/office/officeart/2005/8/layout/radial3"/>
    <dgm:cxn modelId="{A7DB3A97-510A-490C-875A-3CCDF48C0C9C}" type="presParOf" srcId="{B56D683E-7C9C-4207-B0C8-0781DA70F281}" destId="{242A4B1B-E8FC-49C8-BFF1-60EED0B2A276}" srcOrd="3" destOrd="0" presId="urn:microsoft.com/office/officeart/2005/8/layout/radial3"/>
    <dgm:cxn modelId="{A9B28D62-23AA-47E3-ACC7-5418386FDD7F}" type="presParOf" srcId="{B56D683E-7C9C-4207-B0C8-0781DA70F281}" destId="{C0A173BA-2876-4F61-AAD1-FA50AD3DFDD0}" srcOrd="4" destOrd="0" presId="urn:microsoft.com/office/officeart/2005/8/layout/radial3"/>
    <dgm:cxn modelId="{D31E7E80-7C5E-4183-B574-91C1CB4D1142}" type="presParOf" srcId="{B56D683E-7C9C-4207-B0C8-0781DA70F281}" destId="{D951B7E8-AF72-41D8-8F8D-E56CFF2EB951}" srcOrd="5" destOrd="0" presId="urn:microsoft.com/office/officeart/2005/8/layout/radial3"/>
    <dgm:cxn modelId="{6D4E746B-9B5A-41EE-9D32-56664D21A1E6}" type="presParOf" srcId="{B56D683E-7C9C-4207-B0C8-0781DA70F281}" destId="{2343D8A9-7AEC-4D40-8773-498EA64A78FE}" srcOrd="6" destOrd="0" presId="urn:microsoft.com/office/officeart/2005/8/layout/radial3"/>
    <dgm:cxn modelId="{0E5D4A10-2E63-432B-B7AD-B4B508FC16E8}" type="presParOf" srcId="{B56D683E-7C9C-4207-B0C8-0781DA70F281}" destId="{4B8ABBE8-E9C9-4F6B-9525-8C9A18414CDE}" srcOrd="7" destOrd="0" presId="urn:microsoft.com/office/officeart/2005/8/layout/radial3"/>
    <dgm:cxn modelId="{F5F98F4B-A524-43CE-99A7-D5C35E51CA3C}" type="presParOf" srcId="{B56D683E-7C9C-4207-B0C8-0781DA70F281}" destId="{C13D16A4-6F51-437B-A7BA-09AB4609C68B}" srcOrd="8"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1D430-D996-41E4-BA1B-C6A83F36946C}" type="doc">
      <dgm:prSet loTypeId="urn:microsoft.com/office/officeart/2005/8/layout/vList3#1" loCatId="picture" qsTypeId="urn:microsoft.com/office/officeart/2005/8/quickstyle/simple1" qsCatId="simple" csTypeId="urn:microsoft.com/office/officeart/2005/8/colors/colorful1#2" csCatId="colorful" phldr="1"/>
      <dgm:spPr/>
    </dgm:pt>
    <dgm:pt modelId="{8A4F00E3-F46A-4CBA-82B2-5A10E450DA39}">
      <dgm:prSet phldrT="[文本]" custT="1"/>
      <dgm:spPr/>
      <dgm:t>
        <a:bodyPr/>
        <a:lstStyle/>
        <a:p>
          <a:pPr algn="l"/>
          <a:r>
            <a:rPr lang="zh-CN" altLang="en-US" sz="1600" b="1" dirty="0">
              <a:solidFill>
                <a:schemeClr val="tx1"/>
              </a:solidFill>
              <a:latin typeface="微软雅黑" panose="020B0503020204020204" pitchFamily="34" charset="-122"/>
              <a:ea typeface="微软雅黑" panose="020B0503020204020204" pitchFamily="34" charset="-122"/>
            </a:rPr>
            <a:t>传播病毒</a:t>
          </a:r>
        </a:p>
      </dgm:t>
    </dgm:pt>
    <dgm:pt modelId="{F63FFB52-3939-4213-9316-F1327036C529}" type="parTrans" cxnId="{DAEBBFB6-C82D-4C01-9BF5-DD42C1C4BF17}">
      <dgm:prSet/>
      <dgm:spPr/>
      <dgm:t>
        <a:bodyPr/>
        <a:lstStyle/>
        <a:p>
          <a:pPr algn="l"/>
          <a:endParaRPr lang="zh-CN" altLang="en-US" sz="1600" b="1">
            <a:solidFill>
              <a:schemeClr val="tx1"/>
            </a:solidFill>
            <a:latin typeface="微软雅黑" panose="020B0503020204020204" pitchFamily="34" charset="-122"/>
            <a:ea typeface="微软雅黑" panose="020B0503020204020204" pitchFamily="34" charset="-122"/>
          </a:endParaRPr>
        </a:p>
      </dgm:t>
    </dgm:pt>
    <dgm:pt modelId="{D19CD92A-5807-415A-BBC1-E7A8527C6153}" type="sibTrans" cxnId="{DAEBBFB6-C82D-4C01-9BF5-DD42C1C4BF17}">
      <dgm:prSet/>
      <dgm:spPr/>
      <dgm:t>
        <a:bodyPr/>
        <a:lstStyle/>
        <a:p>
          <a:pPr algn="l"/>
          <a:endParaRPr lang="zh-CN" altLang="en-US" sz="1600" b="1">
            <a:solidFill>
              <a:schemeClr val="tx1"/>
            </a:solidFill>
            <a:latin typeface="微软雅黑" panose="020B0503020204020204" pitchFamily="34" charset="-122"/>
            <a:ea typeface="微软雅黑" panose="020B0503020204020204" pitchFamily="34" charset="-122"/>
          </a:endParaRPr>
        </a:p>
      </dgm:t>
    </dgm:pt>
    <dgm:pt modelId="{F2D3D92D-8243-45A0-9045-A4D63E6E7F40}">
      <dgm:prSet phldrT="[文本]" custT="1"/>
      <dgm:spPr/>
      <dgm:t>
        <a:bodyPr/>
        <a:lstStyle/>
        <a:p>
          <a:pPr algn="l"/>
          <a:r>
            <a:rPr lang="zh-CN" altLang="en-US" sz="1600" b="1" dirty="0">
              <a:solidFill>
                <a:schemeClr val="tx1"/>
              </a:solidFill>
              <a:latin typeface="微软雅黑" panose="020B0503020204020204" pitchFamily="34" charset="-122"/>
              <a:ea typeface="微软雅黑" panose="020B0503020204020204" pitchFamily="34" charset="-122"/>
            </a:rPr>
            <a:t>窃取：数据，钱财等</a:t>
          </a:r>
        </a:p>
      </dgm:t>
    </dgm:pt>
    <dgm:pt modelId="{940EF993-6126-4520-B05A-6D4B241C30CB}" type="parTrans" cxnId="{2775021C-D204-4FE7-A731-4792D5389EAD}">
      <dgm:prSet/>
      <dgm:spPr/>
      <dgm:t>
        <a:bodyPr/>
        <a:lstStyle/>
        <a:p>
          <a:pPr algn="l"/>
          <a:endParaRPr lang="zh-CN" altLang="en-US" sz="1600" b="1">
            <a:solidFill>
              <a:schemeClr val="tx1"/>
            </a:solidFill>
            <a:latin typeface="微软雅黑" panose="020B0503020204020204" pitchFamily="34" charset="-122"/>
            <a:ea typeface="微软雅黑" panose="020B0503020204020204" pitchFamily="34" charset="-122"/>
          </a:endParaRPr>
        </a:p>
      </dgm:t>
    </dgm:pt>
    <dgm:pt modelId="{3B918B45-34EC-4674-8DDA-B9430DE47AFA}" type="sibTrans" cxnId="{2775021C-D204-4FE7-A731-4792D5389EAD}">
      <dgm:prSet/>
      <dgm:spPr/>
      <dgm:t>
        <a:bodyPr/>
        <a:lstStyle/>
        <a:p>
          <a:pPr algn="l"/>
          <a:endParaRPr lang="zh-CN" altLang="en-US" sz="1600" b="1">
            <a:solidFill>
              <a:schemeClr val="tx1"/>
            </a:solidFill>
            <a:latin typeface="微软雅黑" panose="020B0503020204020204" pitchFamily="34" charset="-122"/>
            <a:ea typeface="微软雅黑" panose="020B0503020204020204" pitchFamily="34" charset="-122"/>
          </a:endParaRPr>
        </a:p>
      </dgm:t>
    </dgm:pt>
    <dgm:pt modelId="{56F9FD42-4583-4A28-8C5F-0BD3A1160431}">
      <dgm:prSet phldrT="[文本]" custT="1"/>
      <dgm:spPr/>
      <dgm:t>
        <a:bodyPr/>
        <a:lstStyle/>
        <a:p>
          <a:pPr algn="l"/>
          <a:r>
            <a:rPr lang="zh-CN" altLang="en-US" sz="1600" b="1" dirty="0">
              <a:solidFill>
                <a:schemeClr val="tx1"/>
              </a:solidFill>
              <a:latin typeface="微软雅黑" panose="020B0503020204020204" pitchFamily="34" charset="-122"/>
              <a:ea typeface="微软雅黑" panose="020B0503020204020204" pitchFamily="34" charset="-122"/>
            </a:rPr>
            <a:t>欺诈</a:t>
          </a:r>
        </a:p>
      </dgm:t>
    </dgm:pt>
    <dgm:pt modelId="{E99CA429-E7B4-4EB5-8DDD-E6592C4B95C3}" type="parTrans" cxnId="{C030390E-43E1-40B4-8924-ADAF9AF0BDDE}">
      <dgm:prSet/>
      <dgm:spPr/>
      <dgm:t>
        <a:bodyPr/>
        <a:lstStyle/>
        <a:p>
          <a:pPr algn="l"/>
          <a:endParaRPr lang="zh-CN" altLang="en-US" sz="1600" b="1">
            <a:solidFill>
              <a:schemeClr val="tx1"/>
            </a:solidFill>
            <a:latin typeface="微软雅黑" panose="020B0503020204020204" pitchFamily="34" charset="-122"/>
            <a:ea typeface="微软雅黑" panose="020B0503020204020204" pitchFamily="34" charset="-122"/>
          </a:endParaRPr>
        </a:p>
      </dgm:t>
    </dgm:pt>
    <dgm:pt modelId="{80B7C9B3-F9FA-414C-9AB1-BC88F070EAB5}" type="sibTrans" cxnId="{C030390E-43E1-40B4-8924-ADAF9AF0BDDE}">
      <dgm:prSet/>
      <dgm:spPr/>
      <dgm:t>
        <a:bodyPr/>
        <a:lstStyle/>
        <a:p>
          <a:pPr algn="l"/>
          <a:endParaRPr lang="zh-CN" altLang="en-US" sz="1600" b="1">
            <a:solidFill>
              <a:schemeClr val="tx1"/>
            </a:solidFill>
            <a:latin typeface="微软雅黑" panose="020B0503020204020204" pitchFamily="34" charset="-122"/>
            <a:ea typeface="微软雅黑" panose="020B0503020204020204" pitchFamily="34" charset="-122"/>
          </a:endParaRPr>
        </a:p>
      </dgm:t>
    </dgm:pt>
    <dgm:pt modelId="{39CEBE93-D45D-49EC-B30B-C25BD2F76776}">
      <dgm:prSet custT="1"/>
      <dgm:spPr/>
      <dgm:t>
        <a:bodyPr/>
        <a:lstStyle/>
        <a:p>
          <a:pPr algn="l"/>
          <a:r>
            <a:rPr lang="zh-CN" altLang="en-US" sz="1600" b="1" dirty="0">
              <a:solidFill>
                <a:schemeClr val="tx1"/>
              </a:solidFill>
              <a:latin typeface="微软雅黑" panose="020B0503020204020204" pitchFamily="34" charset="-122"/>
              <a:ea typeface="微软雅黑" panose="020B0503020204020204" pitchFamily="34" charset="-122"/>
            </a:rPr>
            <a:t>散布谣言</a:t>
          </a:r>
        </a:p>
      </dgm:t>
    </dgm:pt>
    <dgm:pt modelId="{AA55A792-AF04-4098-B181-C38BF0226235}" type="parTrans" cxnId="{B05209F2-E2B6-415B-AAC7-5128F62E2C8E}">
      <dgm:prSet/>
      <dgm:spPr/>
      <dgm:t>
        <a:bodyPr/>
        <a:lstStyle/>
        <a:p>
          <a:pPr algn="l"/>
          <a:endParaRPr lang="zh-CN" altLang="en-US" sz="1600" b="1">
            <a:solidFill>
              <a:schemeClr val="tx1"/>
            </a:solidFill>
          </a:endParaRPr>
        </a:p>
      </dgm:t>
    </dgm:pt>
    <dgm:pt modelId="{13D24FEC-663A-4F2E-8991-319EA99DA20B}" type="sibTrans" cxnId="{B05209F2-E2B6-415B-AAC7-5128F62E2C8E}">
      <dgm:prSet/>
      <dgm:spPr/>
      <dgm:t>
        <a:bodyPr/>
        <a:lstStyle/>
        <a:p>
          <a:pPr algn="l"/>
          <a:endParaRPr lang="zh-CN" altLang="en-US" sz="1600" b="1">
            <a:solidFill>
              <a:schemeClr val="tx1"/>
            </a:solidFill>
          </a:endParaRPr>
        </a:p>
      </dgm:t>
    </dgm:pt>
    <dgm:pt modelId="{31271BEB-9A8A-4822-9836-B74D69D06E6E}">
      <dgm:prSet phldrT="[文本]" custT="1"/>
      <dgm:spPr/>
      <dgm:t>
        <a:bodyPr/>
        <a:lstStyle/>
        <a:p>
          <a:pPr algn="l"/>
          <a:r>
            <a:rPr lang="zh-CN" altLang="en-US" sz="1600" b="1" dirty="0">
              <a:solidFill>
                <a:schemeClr val="tx1"/>
              </a:solidFill>
              <a:latin typeface="微软雅黑" panose="020B0503020204020204" pitchFamily="34" charset="-122"/>
              <a:ea typeface="微软雅黑" panose="020B0503020204020204" pitchFamily="34" charset="-122"/>
            </a:rPr>
            <a:t>不良信息</a:t>
          </a:r>
        </a:p>
      </dgm:t>
    </dgm:pt>
    <dgm:pt modelId="{18ECF403-4643-451F-AA8F-EAB068A079EE}" type="parTrans" cxnId="{58D8FC51-173E-4B93-9AC0-A73CED98A0F9}">
      <dgm:prSet/>
      <dgm:spPr/>
      <dgm:t>
        <a:bodyPr/>
        <a:lstStyle/>
        <a:p>
          <a:pPr algn="l"/>
          <a:endParaRPr lang="zh-CN" altLang="en-US">
            <a:solidFill>
              <a:schemeClr val="tx1"/>
            </a:solidFill>
          </a:endParaRPr>
        </a:p>
      </dgm:t>
    </dgm:pt>
    <dgm:pt modelId="{E5288AD6-4E26-4FCD-AAA0-B6E8B2F83D76}" type="sibTrans" cxnId="{58D8FC51-173E-4B93-9AC0-A73CED98A0F9}">
      <dgm:prSet/>
      <dgm:spPr/>
      <dgm:t>
        <a:bodyPr/>
        <a:lstStyle/>
        <a:p>
          <a:pPr algn="l"/>
          <a:endParaRPr lang="zh-CN" altLang="en-US">
            <a:solidFill>
              <a:schemeClr val="tx1"/>
            </a:solidFill>
          </a:endParaRPr>
        </a:p>
      </dgm:t>
    </dgm:pt>
    <dgm:pt modelId="{345A0E49-CE9E-42D8-BBD9-5125A1B2C1A0}">
      <dgm:prSet phldrT="[文本]" custT="1"/>
      <dgm:spPr/>
      <dgm:t>
        <a:bodyPr/>
        <a:lstStyle/>
        <a:p>
          <a:pPr algn="l"/>
          <a:r>
            <a:rPr lang="zh-CN" altLang="en-US" sz="1600" b="1" dirty="0">
              <a:solidFill>
                <a:schemeClr val="tx1"/>
              </a:solidFill>
              <a:latin typeface="微软雅黑" panose="020B0503020204020204" pitchFamily="34" charset="-122"/>
              <a:ea typeface="微软雅黑" panose="020B0503020204020204" pitchFamily="34" charset="-122"/>
            </a:rPr>
            <a:t>网瘾</a:t>
          </a:r>
        </a:p>
      </dgm:t>
    </dgm:pt>
    <dgm:pt modelId="{AF7CF8DB-9D81-41A4-977C-9BE1758196B4}" type="parTrans" cxnId="{EBFD6E5A-7A20-4CF4-9BB9-8C814639A37B}">
      <dgm:prSet/>
      <dgm:spPr/>
      <dgm:t>
        <a:bodyPr/>
        <a:lstStyle/>
        <a:p>
          <a:endParaRPr lang="zh-CN" altLang="en-US">
            <a:solidFill>
              <a:schemeClr val="tx1"/>
            </a:solidFill>
          </a:endParaRPr>
        </a:p>
      </dgm:t>
    </dgm:pt>
    <dgm:pt modelId="{071806DC-3B9D-4BBE-966F-31C19BC1B5BD}" type="sibTrans" cxnId="{EBFD6E5A-7A20-4CF4-9BB9-8C814639A37B}">
      <dgm:prSet/>
      <dgm:spPr/>
      <dgm:t>
        <a:bodyPr/>
        <a:lstStyle/>
        <a:p>
          <a:endParaRPr lang="zh-CN" altLang="en-US">
            <a:solidFill>
              <a:schemeClr val="tx1"/>
            </a:solidFill>
          </a:endParaRPr>
        </a:p>
      </dgm:t>
    </dgm:pt>
    <dgm:pt modelId="{41CEA816-6376-493D-B9E5-598751467D72}">
      <dgm:prSet phldrT="[文本]" custT="1"/>
      <dgm:spPr/>
      <dgm:t>
        <a:bodyPr/>
        <a:lstStyle/>
        <a:p>
          <a:pPr algn="l"/>
          <a:r>
            <a:rPr lang="en-US" altLang="zh-CN" sz="1600" b="1">
              <a:solidFill>
                <a:schemeClr val="tx1"/>
              </a:solidFill>
              <a:latin typeface="微软雅黑" panose="020B0503020204020204" pitchFamily="34" charset="-122"/>
              <a:ea typeface="微软雅黑" panose="020B0503020204020204" pitchFamily="34" charset="-122"/>
            </a:rPr>
            <a:t>……</a:t>
          </a:r>
          <a:endParaRPr lang="zh-CN" altLang="en-US" sz="1600" b="1" dirty="0">
            <a:solidFill>
              <a:schemeClr val="tx1"/>
            </a:solidFill>
            <a:latin typeface="微软雅黑" panose="020B0503020204020204" pitchFamily="34" charset="-122"/>
            <a:ea typeface="微软雅黑" panose="020B0503020204020204" pitchFamily="34" charset="-122"/>
          </a:endParaRPr>
        </a:p>
      </dgm:t>
    </dgm:pt>
    <dgm:pt modelId="{55B9415A-8452-48F8-B878-407D67BB953D}" type="parTrans" cxnId="{3B416CD1-15BF-4252-98CA-E9EF29FD84C3}">
      <dgm:prSet/>
      <dgm:spPr/>
      <dgm:t>
        <a:bodyPr/>
        <a:lstStyle/>
        <a:p>
          <a:endParaRPr lang="zh-CN" altLang="en-US">
            <a:solidFill>
              <a:schemeClr val="tx1"/>
            </a:solidFill>
          </a:endParaRPr>
        </a:p>
      </dgm:t>
    </dgm:pt>
    <dgm:pt modelId="{83C14E44-8D8D-4FCB-B967-B8ADA78E25B7}" type="sibTrans" cxnId="{3B416CD1-15BF-4252-98CA-E9EF29FD84C3}">
      <dgm:prSet/>
      <dgm:spPr/>
      <dgm:t>
        <a:bodyPr/>
        <a:lstStyle/>
        <a:p>
          <a:endParaRPr lang="zh-CN" altLang="en-US">
            <a:solidFill>
              <a:schemeClr val="tx1"/>
            </a:solidFill>
          </a:endParaRPr>
        </a:p>
      </dgm:t>
    </dgm:pt>
    <dgm:pt modelId="{B9B6B670-2E60-4D51-A0B1-71512ED65AD3}" type="pres">
      <dgm:prSet presAssocID="{51D1D430-D996-41E4-BA1B-C6A83F36946C}" presName="linearFlow" presStyleCnt="0">
        <dgm:presLayoutVars>
          <dgm:dir/>
          <dgm:resizeHandles val="exact"/>
        </dgm:presLayoutVars>
      </dgm:prSet>
      <dgm:spPr/>
    </dgm:pt>
    <dgm:pt modelId="{F2AD5EEB-A85F-4177-B696-809101961F83}" type="pres">
      <dgm:prSet presAssocID="{8A4F00E3-F46A-4CBA-82B2-5A10E450DA39}" presName="composite" presStyleCnt="0"/>
      <dgm:spPr/>
    </dgm:pt>
    <dgm:pt modelId="{AB5BAA63-A84A-45D9-BE90-07814A821613}" type="pres">
      <dgm:prSet presAssocID="{8A4F00E3-F46A-4CBA-82B2-5A10E450DA39}" presName="imgShp" presStyleLbl="fgImgPlace1" presStyleIdx="0"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7634DBF-D9F5-4E0A-9541-5A67CB150864}" type="pres">
      <dgm:prSet presAssocID="{8A4F00E3-F46A-4CBA-82B2-5A10E450DA39}" presName="txShp" presStyleLbl="node1" presStyleIdx="0" presStyleCnt="7">
        <dgm:presLayoutVars>
          <dgm:bulletEnabled val="1"/>
        </dgm:presLayoutVars>
      </dgm:prSet>
      <dgm:spPr/>
    </dgm:pt>
    <dgm:pt modelId="{D1D9857F-15E6-4B91-A663-416ED206BADD}" type="pres">
      <dgm:prSet presAssocID="{D19CD92A-5807-415A-BBC1-E7A8527C6153}" presName="spacing" presStyleCnt="0"/>
      <dgm:spPr/>
    </dgm:pt>
    <dgm:pt modelId="{12412F22-97B5-4E84-85F7-5C72B5D55869}" type="pres">
      <dgm:prSet presAssocID="{F2D3D92D-8243-45A0-9045-A4D63E6E7F40}" presName="composite" presStyleCnt="0"/>
      <dgm:spPr/>
    </dgm:pt>
    <dgm:pt modelId="{04B9F40C-275B-47DA-8505-BDB99315D1A6}" type="pres">
      <dgm:prSet presAssocID="{F2D3D92D-8243-45A0-9045-A4D63E6E7F40}" presName="imgShp"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D0567C2-639F-4DB2-8F5D-E4A1F0FA8E3D}" type="pres">
      <dgm:prSet presAssocID="{F2D3D92D-8243-45A0-9045-A4D63E6E7F40}" presName="txShp" presStyleLbl="node1" presStyleIdx="1" presStyleCnt="7">
        <dgm:presLayoutVars>
          <dgm:bulletEnabled val="1"/>
        </dgm:presLayoutVars>
      </dgm:prSet>
      <dgm:spPr/>
    </dgm:pt>
    <dgm:pt modelId="{7DD80274-21D7-4344-9B36-514B249C9ADD}" type="pres">
      <dgm:prSet presAssocID="{3B918B45-34EC-4674-8DDA-B9430DE47AFA}" presName="spacing" presStyleCnt="0"/>
      <dgm:spPr/>
    </dgm:pt>
    <dgm:pt modelId="{B8150EEF-7957-44CB-B2A8-4AE563810168}" type="pres">
      <dgm:prSet presAssocID="{39CEBE93-D45D-49EC-B30B-C25BD2F76776}" presName="composite" presStyleCnt="0"/>
      <dgm:spPr/>
    </dgm:pt>
    <dgm:pt modelId="{92DE488D-B3DE-493C-AC30-DA96AC1FFB62}" type="pres">
      <dgm:prSet presAssocID="{39CEBE93-D45D-49EC-B30B-C25BD2F76776}" presName="imgShp" presStyleLbl="fgImgPlace1" presStyleIdx="2"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2459D94-7759-4D01-B95F-2FAC20F969A3}" type="pres">
      <dgm:prSet presAssocID="{39CEBE93-D45D-49EC-B30B-C25BD2F76776}" presName="txShp" presStyleLbl="node1" presStyleIdx="2" presStyleCnt="7">
        <dgm:presLayoutVars>
          <dgm:bulletEnabled val="1"/>
        </dgm:presLayoutVars>
      </dgm:prSet>
      <dgm:spPr/>
    </dgm:pt>
    <dgm:pt modelId="{47834BAD-A98A-4433-9076-8E91796A6670}" type="pres">
      <dgm:prSet presAssocID="{13D24FEC-663A-4F2E-8991-319EA99DA20B}" presName="spacing" presStyleCnt="0"/>
      <dgm:spPr/>
    </dgm:pt>
    <dgm:pt modelId="{A5226936-B418-4B24-BA2B-AC29D3FDCEB2}" type="pres">
      <dgm:prSet presAssocID="{31271BEB-9A8A-4822-9836-B74D69D06E6E}" presName="composite" presStyleCnt="0"/>
      <dgm:spPr/>
    </dgm:pt>
    <dgm:pt modelId="{A6F09614-1B57-44CB-B907-F8E2D46EFEED}" type="pres">
      <dgm:prSet presAssocID="{31271BEB-9A8A-4822-9836-B74D69D06E6E}" presName="imgShp" presStyleLbl="fgImgPlace1" presStyleIdx="3" presStyleCnt="7"/>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dgm:spPr>
    </dgm:pt>
    <dgm:pt modelId="{FB7E7170-F4B7-4B0B-9000-4BF0206D9353}" type="pres">
      <dgm:prSet presAssocID="{31271BEB-9A8A-4822-9836-B74D69D06E6E}" presName="txShp" presStyleLbl="node1" presStyleIdx="3" presStyleCnt="7">
        <dgm:presLayoutVars>
          <dgm:bulletEnabled val="1"/>
        </dgm:presLayoutVars>
      </dgm:prSet>
      <dgm:spPr/>
    </dgm:pt>
    <dgm:pt modelId="{6E1D45FB-D7A7-4118-AD94-01DFBABBF3DA}" type="pres">
      <dgm:prSet presAssocID="{E5288AD6-4E26-4FCD-AAA0-B6E8B2F83D76}" presName="spacing" presStyleCnt="0"/>
      <dgm:spPr/>
    </dgm:pt>
    <dgm:pt modelId="{F0C15FC7-06CF-45A4-8275-8B38944324A5}" type="pres">
      <dgm:prSet presAssocID="{56F9FD42-4583-4A28-8C5F-0BD3A1160431}" presName="composite" presStyleCnt="0"/>
      <dgm:spPr/>
    </dgm:pt>
    <dgm:pt modelId="{D61B7255-D308-44FB-979B-BD5549502A3A}" type="pres">
      <dgm:prSet presAssocID="{56F9FD42-4583-4A28-8C5F-0BD3A1160431}" presName="imgShp" presStyleLbl="fgImgPlace1" presStyleIdx="4" presStyleCnt="7"/>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3000" r="-23000"/>
          </a:stretch>
        </a:blipFill>
      </dgm:spPr>
    </dgm:pt>
    <dgm:pt modelId="{C7B6737C-F129-4379-AF97-7E098CF82549}" type="pres">
      <dgm:prSet presAssocID="{56F9FD42-4583-4A28-8C5F-0BD3A1160431}" presName="txShp" presStyleLbl="node1" presStyleIdx="4" presStyleCnt="7">
        <dgm:presLayoutVars>
          <dgm:bulletEnabled val="1"/>
        </dgm:presLayoutVars>
      </dgm:prSet>
      <dgm:spPr/>
    </dgm:pt>
    <dgm:pt modelId="{BB664456-D3BE-41AE-B032-290A5728640D}" type="pres">
      <dgm:prSet presAssocID="{80B7C9B3-F9FA-414C-9AB1-BC88F070EAB5}" presName="spacing" presStyleCnt="0"/>
      <dgm:spPr/>
    </dgm:pt>
    <dgm:pt modelId="{34047A67-4A88-4D1D-8E1E-0C4253FB4360}" type="pres">
      <dgm:prSet presAssocID="{345A0E49-CE9E-42D8-BBD9-5125A1B2C1A0}" presName="composite" presStyleCnt="0"/>
      <dgm:spPr/>
    </dgm:pt>
    <dgm:pt modelId="{9BF7EE4E-012F-4DF5-B272-EAA79ECA8C75}" type="pres">
      <dgm:prSet presAssocID="{345A0E49-CE9E-42D8-BBD9-5125A1B2C1A0}" presName="imgShp" presStyleLbl="fgImgPlace1" presStyleIdx="5" presStyleCnt="7"/>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29000" r="-29000"/>
          </a:stretch>
        </a:blipFill>
      </dgm:spPr>
    </dgm:pt>
    <dgm:pt modelId="{42B48CE5-911D-44D5-AFA1-377112EF11A6}" type="pres">
      <dgm:prSet presAssocID="{345A0E49-CE9E-42D8-BBD9-5125A1B2C1A0}" presName="txShp" presStyleLbl="node1" presStyleIdx="5" presStyleCnt="7">
        <dgm:presLayoutVars>
          <dgm:bulletEnabled val="1"/>
        </dgm:presLayoutVars>
      </dgm:prSet>
      <dgm:spPr/>
    </dgm:pt>
    <dgm:pt modelId="{1DA9CB06-B2B5-42D3-8D21-F7214E0D96B5}" type="pres">
      <dgm:prSet presAssocID="{071806DC-3B9D-4BBE-966F-31C19BC1B5BD}" presName="spacing" presStyleCnt="0"/>
      <dgm:spPr/>
    </dgm:pt>
    <dgm:pt modelId="{ADFA2B5E-1568-4F12-BA99-A0DEFFA8E653}" type="pres">
      <dgm:prSet presAssocID="{41CEA816-6376-493D-B9E5-598751467D72}" presName="composite" presStyleCnt="0"/>
      <dgm:spPr/>
    </dgm:pt>
    <dgm:pt modelId="{4737311F-297D-4E95-B8C4-5619F0D22DF2}" type="pres">
      <dgm:prSet presAssocID="{41CEA816-6376-493D-B9E5-598751467D72}" presName="imgShp" presStyleLbl="fgImgPlace1" presStyleIdx="6" presStyleCnt="7"/>
      <dgm:spPr/>
    </dgm:pt>
    <dgm:pt modelId="{AB384311-3D9B-45D7-AAED-45272C0B16D1}" type="pres">
      <dgm:prSet presAssocID="{41CEA816-6376-493D-B9E5-598751467D72}" presName="txShp" presStyleLbl="node1" presStyleIdx="6" presStyleCnt="7">
        <dgm:presLayoutVars>
          <dgm:bulletEnabled val="1"/>
        </dgm:presLayoutVars>
      </dgm:prSet>
      <dgm:spPr/>
    </dgm:pt>
  </dgm:ptLst>
  <dgm:cxnLst>
    <dgm:cxn modelId="{C030390E-43E1-40B4-8924-ADAF9AF0BDDE}" srcId="{51D1D430-D996-41E4-BA1B-C6A83F36946C}" destId="{56F9FD42-4583-4A28-8C5F-0BD3A1160431}" srcOrd="4" destOrd="0" parTransId="{E99CA429-E7B4-4EB5-8DDD-E6592C4B95C3}" sibTransId="{80B7C9B3-F9FA-414C-9AB1-BC88F070EAB5}"/>
    <dgm:cxn modelId="{D12F5A0E-DA3A-483A-956B-831121C73948}" type="presOf" srcId="{41CEA816-6376-493D-B9E5-598751467D72}" destId="{AB384311-3D9B-45D7-AAED-45272C0B16D1}" srcOrd="0" destOrd="0" presId="urn:microsoft.com/office/officeart/2005/8/layout/vList3#1"/>
    <dgm:cxn modelId="{2775021C-D204-4FE7-A731-4792D5389EAD}" srcId="{51D1D430-D996-41E4-BA1B-C6A83F36946C}" destId="{F2D3D92D-8243-45A0-9045-A4D63E6E7F40}" srcOrd="1" destOrd="0" parTransId="{940EF993-6126-4520-B05A-6D4B241C30CB}" sibTransId="{3B918B45-34EC-4674-8DDA-B9430DE47AFA}"/>
    <dgm:cxn modelId="{6AE5EE6D-F77C-48DC-A10F-EAF1E6A3121C}" type="presOf" srcId="{F2D3D92D-8243-45A0-9045-A4D63E6E7F40}" destId="{DD0567C2-639F-4DB2-8F5D-E4A1F0FA8E3D}" srcOrd="0" destOrd="0" presId="urn:microsoft.com/office/officeart/2005/8/layout/vList3#1"/>
    <dgm:cxn modelId="{58D8FC51-173E-4B93-9AC0-A73CED98A0F9}" srcId="{51D1D430-D996-41E4-BA1B-C6A83F36946C}" destId="{31271BEB-9A8A-4822-9836-B74D69D06E6E}" srcOrd="3" destOrd="0" parTransId="{18ECF403-4643-451F-AA8F-EAB068A079EE}" sibTransId="{E5288AD6-4E26-4FCD-AAA0-B6E8B2F83D76}"/>
    <dgm:cxn modelId="{EBFD6E5A-7A20-4CF4-9BB9-8C814639A37B}" srcId="{51D1D430-D996-41E4-BA1B-C6A83F36946C}" destId="{345A0E49-CE9E-42D8-BBD9-5125A1B2C1A0}" srcOrd="5" destOrd="0" parTransId="{AF7CF8DB-9D81-41A4-977C-9BE1758196B4}" sibTransId="{071806DC-3B9D-4BBE-966F-31C19BC1B5BD}"/>
    <dgm:cxn modelId="{8F53B97E-D5C8-45D0-AB49-E9BCA145D685}" type="presOf" srcId="{31271BEB-9A8A-4822-9836-B74D69D06E6E}" destId="{FB7E7170-F4B7-4B0B-9000-4BF0206D9353}" srcOrd="0" destOrd="0" presId="urn:microsoft.com/office/officeart/2005/8/layout/vList3#1"/>
    <dgm:cxn modelId="{F2294D84-630C-47EE-B7EA-88571B5A25B3}" type="presOf" srcId="{39CEBE93-D45D-49EC-B30B-C25BD2F76776}" destId="{32459D94-7759-4D01-B95F-2FAC20F969A3}" srcOrd="0" destOrd="0" presId="urn:microsoft.com/office/officeart/2005/8/layout/vList3#1"/>
    <dgm:cxn modelId="{B1BB62B4-F4F7-4832-8FFB-55905485C1DE}" type="presOf" srcId="{345A0E49-CE9E-42D8-BBD9-5125A1B2C1A0}" destId="{42B48CE5-911D-44D5-AFA1-377112EF11A6}" srcOrd="0" destOrd="0" presId="urn:microsoft.com/office/officeart/2005/8/layout/vList3#1"/>
    <dgm:cxn modelId="{DAEBBFB6-C82D-4C01-9BF5-DD42C1C4BF17}" srcId="{51D1D430-D996-41E4-BA1B-C6A83F36946C}" destId="{8A4F00E3-F46A-4CBA-82B2-5A10E450DA39}" srcOrd="0" destOrd="0" parTransId="{F63FFB52-3939-4213-9316-F1327036C529}" sibTransId="{D19CD92A-5807-415A-BBC1-E7A8527C6153}"/>
    <dgm:cxn modelId="{3818B0C2-78AA-4551-9381-4676DEE6C459}" type="presOf" srcId="{56F9FD42-4583-4A28-8C5F-0BD3A1160431}" destId="{C7B6737C-F129-4379-AF97-7E098CF82549}" srcOrd="0" destOrd="0" presId="urn:microsoft.com/office/officeart/2005/8/layout/vList3#1"/>
    <dgm:cxn modelId="{B0BFC0C5-8336-4096-96A6-4FBE33FB8539}" type="presOf" srcId="{51D1D430-D996-41E4-BA1B-C6A83F36946C}" destId="{B9B6B670-2E60-4D51-A0B1-71512ED65AD3}" srcOrd="0" destOrd="0" presId="urn:microsoft.com/office/officeart/2005/8/layout/vList3#1"/>
    <dgm:cxn modelId="{4F7F16C6-1413-466C-82E8-3BF2FF8D3234}" type="presOf" srcId="{8A4F00E3-F46A-4CBA-82B2-5A10E450DA39}" destId="{E7634DBF-D9F5-4E0A-9541-5A67CB150864}" srcOrd="0" destOrd="0" presId="urn:microsoft.com/office/officeart/2005/8/layout/vList3#1"/>
    <dgm:cxn modelId="{3B416CD1-15BF-4252-98CA-E9EF29FD84C3}" srcId="{51D1D430-D996-41E4-BA1B-C6A83F36946C}" destId="{41CEA816-6376-493D-B9E5-598751467D72}" srcOrd="6" destOrd="0" parTransId="{55B9415A-8452-48F8-B878-407D67BB953D}" sibTransId="{83C14E44-8D8D-4FCB-B967-B8ADA78E25B7}"/>
    <dgm:cxn modelId="{B05209F2-E2B6-415B-AAC7-5128F62E2C8E}" srcId="{51D1D430-D996-41E4-BA1B-C6A83F36946C}" destId="{39CEBE93-D45D-49EC-B30B-C25BD2F76776}" srcOrd="2" destOrd="0" parTransId="{AA55A792-AF04-4098-B181-C38BF0226235}" sibTransId="{13D24FEC-663A-4F2E-8991-319EA99DA20B}"/>
    <dgm:cxn modelId="{7D0F599C-460D-435C-A19F-50A2D7EDB3C9}" type="presParOf" srcId="{B9B6B670-2E60-4D51-A0B1-71512ED65AD3}" destId="{F2AD5EEB-A85F-4177-B696-809101961F83}" srcOrd="0" destOrd="0" presId="urn:microsoft.com/office/officeart/2005/8/layout/vList3#1"/>
    <dgm:cxn modelId="{593BE286-84A5-4118-9930-A98FC6D519BA}" type="presParOf" srcId="{F2AD5EEB-A85F-4177-B696-809101961F83}" destId="{AB5BAA63-A84A-45D9-BE90-07814A821613}" srcOrd="0" destOrd="0" presId="urn:microsoft.com/office/officeart/2005/8/layout/vList3#1"/>
    <dgm:cxn modelId="{9CFB5CAF-6BF2-467D-9FB8-996A5ED02915}" type="presParOf" srcId="{F2AD5EEB-A85F-4177-B696-809101961F83}" destId="{E7634DBF-D9F5-4E0A-9541-5A67CB150864}" srcOrd="1" destOrd="0" presId="urn:microsoft.com/office/officeart/2005/8/layout/vList3#1"/>
    <dgm:cxn modelId="{719B2224-DD6A-46C9-B526-1B8DA1143B9B}" type="presParOf" srcId="{B9B6B670-2E60-4D51-A0B1-71512ED65AD3}" destId="{D1D9857F-15E6-4B91-A663-416ED206BADD}" srcOrd="1" destOrd="0" presId="urn:microsoft.com/office/officeart/2005/8/layout/vList3#1"/>
    <dgm:cxn modelId="{365B5F7C-EE86-4410-BCFD-2F2EB26B5668}" type="presParOf" srcId="{B9B6B670-2E60-4D51-A0B1-71512ED65AD3}" destId="{12412F22-97B5-4E84-85F7-5C72B5D55869}" srcOrd="2" destOrd="0" presId="urn:microsoft.com/office/officeart/2005/8/layout/vList3#1"/>
    <dgm:cxn modelId="{D6BE9DE1-DD72-4F40-B0E5-99589FD26DF4}" type="presParOf" srcId="{12412F22-97B5-4E84-85F7-5C72B5D55869}" destId="{04B9F40C-275B-47DA-8505-BDB99315D1A6}" srcOrd="0" destOrd="0" presId="urn:microsoft.com/office/officeart/2005/8/layout/vList3#1"/>
    <dgm:cxn modelId="{304DB147-9BF0-4099-9D88-2615457A603A}" type="presParOf" srcId="{12412F22-97B5-4E84-85F7-5C72B5D55869}" destId="{DD0567C2-639F-4DB2-8F5D-E4A1F0FA8E3D}" srcOrd="1" destOrd="0" presId="urn:microsoft.com/office/officeart/2005/8/layout/vList3#1"/>
    <dgm:cxn modelId="{60303404-6627-41D1-A483-17D15329BCF2}" type="presParOf" srcId="{B9B6B670-2E60-4D51-A0B1-71512ED65AD3}" destId="{7DD80274-21D7-4344-9B36-514B249C9ADD}" srcOrd="3" destOrd="0" presId="urn:microsoft.com/office/officeart/2005/8/layout/vList3#1"/>
    <dgm:cxn modelId="{E2FC0F46-4982-477E-BDB2-83D4FF689D87}" type="presParOf" srcId="{B9B6B670-2E60-4D51-A0B1-71512ED65AD3}" destId="{B8150EEF-7957-44CB-B2A8-4AE563810168}" srcOrd="4" destOrd="0" presId="urn:microsoft.com/office/officeart/2005/8/layout/vList3#1"/>
    <dgm:cxn modelId="{3D1442C3-7605-4722-82C9-6B5307EAAB56}" type="presParOf" srcId="{B8150EEF-7957-44CB-B2A8-4AE563810168}" destId="{92DE488D-B3DE-493C-AC30-DA96AC1FFB62}" srcOrd="0" destOrd="0" presId="urn:microsoft.com/office/officeart/2005/8/layout/vList3#1"/>
    <dgm:cxn modelId="{8882025F-5993-40CC-AFD7-D1D04CAD30F8}" type="presParOf" srcId="{B8150EEF-7957-44CB-B2A8-4AE563810168}" destId="{32459D94-7759-4D01-B95F-2FAC20F969A3}" srcOrd="1" destOrd="0" presId="urn:microsoft.com/office/officeart/2005/8/layout/vList3#1"/>
    <dgm:cxn modelId="{75287474-B18B-44F6-B52B-FE24F75485C2}" type="presParOf" srcId="{B9B6B670-2E60-4D51-A0B1-71512ED65AD3}" destId="{47834BAD-A98A-4433-9076-8E91796A6670}" srcOrd="5" destOrd="0" presId="urn:microsoft.com/office/officeart/2005/8/layout/vList3#1"/>
    <dgm:cxn modelId="{B0FCF2CE-025D-4232-80E5-83D56FCAB3AF}" type="presParOf" srcId="{B9B6B670-2E60-4D51-A0B1-71512ED65AD3}" destId="{A5226936-B418-4B24-BA2B-AC29D3FDCEB2}" srcOrd="6" destOrd="0" presId="urn:microsoft.com/office/officeart/2005/8/layout/vList3#1"/>
    <dgm:cxn modelId="{3C4578A0-048A-40EC-9D11-98EA784DD1B8}" type="presParOf" srcId="{A5226936-B418-4B24-BA2B-AC29D3FDCEB2}" destId="{A6F09614-1B57-44CB-B907-F8E2D46EFEED}" srcOrd="0" destOrd="0" presId="urn:microsoft.com/office/officeart/2005/8/layout/vList3#1"/>
    <dgm:cxn modelId="{C80AA47F-A532-4464-912C-AB2DB4C3EE00}" type="presParOf" srcId="{A5226936-B418-4B24-BA2B-AC29D3FDCEB2}" destId="{FB7E7170-F4B7-4B0B-9000-4BF0206D9353}" srcOrd="1" destOrd="0" presId="urn:microsoft.com/office/officeart/2005/8/layout/vList3#1"/>
    <dgm:cxn modelId="{60B4676C-9BA8-46E7-8336-3C9E8D7614AF}" type="presParOf" srcId="{B9B6B670-2E60-4D51-A0B1-71512ED65AD3}" destId="{6E1D45FB-D7A7-4118-AD94-01DFBABBF3DA}" srcOrd="7" destOrd="0" presId="urn:microsoft.com/office/officeart/2005/8/layout/vList3#1"/>
    <dgm:cxn modelId="{84DF445C-3E51-4BE0-BCE5-3788B9E8E2C4}" type="presParOf" srcId="{B9B6B670-2E60-4D51-A0B1-71512ED65AD3}" destId="{F0C15FC7-06CF-45A4-8275-8B38944324A5}" srcOrd="8" destOrd="0" presId="urn:microsoft.com/office/officeart/2005/8/layout/vList3#1"/>
    <dgm:cxn modelId="{98115743-DA9D-496B-9D4A-73EA55CE88CA}" type="presParOf" srcId="{F0C15FC7-06CF-45A4-8275-8B38944324A5}" destId="{D61B7255-D308-44FB-979B-BD5549502A3A}" srcOrd="0" destOrd="0" presId="urn:microsoft.com/office/officeart/2005/8/layout/vList3#1"/>
    <dgm:cxn modelId="{89BC8F60-4693-4E7E-B664-3526737C9473}" type="presParOf" srcId="{F0C15FC7-06CF-45A4-8275-8B38944324A5}" destId="{C7B6737C-F129-4379-AF97-7E098CF82549}" srcOrd="1" destOrd="0" presId="urn:microsoft.com/office/officeart/2005/8/layout/vList3#1"/>
    <dgm:cxn modelId="{06A4A751-435E-4EB3-8263-F4C0FCC737BA}" type="presParOf" srcId="{B9B6B670-2E60-4D51-A0B1-71512ED65AD3}" destId="{BB664456-D3BE-41AE-B032-290A5728640D}" srcOrd="9" destOrd="0" presId="urn:microsoft.com/office/officeart/2005/8/layout/vList3#1"/>
    <dgm:cxn modelId="{CC998FB6-6BE0-4670-BD85-671FB59323EB}" type="presParOf" srcId="{B9B6B670-2E60-4D51-A0B1-71512ED65AD3}" destId="{34047A67-4A88-4D1D-8E1E-0C4253FB4360}" srcOrd="10" destOrd="0" presId="urn:microsoft.com/office/officeart/2005/8/layout/vList3#1"/>
    <dgm:cxn modelId="{2C5C2ED4-25B3-4D76-BD0A-4C3B4693B124}" type="presParOf" srcId="{34047A67-4A88-4D1D-8E1E-0C4253FB4360}" destId="{9BF7EE4E-012F-4DF5-B272-EAA79ECA8C75}" srcOrd="0" destOrd="0" presId="urn:microsoft.com/office/officeart/2005/8/layout/vList3#1"/>
    <dgm:cxn modelId="{2B3A76D8-B638-4E08-8194-1F8969229CFF}" type="presParOf" srcId="{34047A67-4A88-4D1D-8E1E-0C4253FB4360}" destId="{42B48CE5-911D-44D5-AFA1-377112EF11A6}" srcOrd="1" destOrd="0" presId="urn:microsoft.com/office/officeart/2005/8/layout/vList3#1"/>
    <dgm:cxn modelId="{5D432E06-4916-4243-9A51-BA09B0C9A8FA}" type="presParOf" srcId="{B9B6B670-2E60-4D51-A0B1-71512ED65AD3}" destId="{1DA9CB06-B2B5-42D3-8D21-F7214E0D96B5}" srcOrd="11" destOrd="0" presId="urn:microsoft.com/office/officeart/2005/8/layout/vList3#1"/>
    <dgm:cxn modelId="{7A09CFE1-39FD-4FEB-BAC6-AEECD7F5268C}" type="presParOf" srcId="{B9B6B670-2E60-4D51-A0B1-71512ED65AD3}" destId="{ADFA2B5E-1568-4F12-BA99-A0DEFFA8E653}" srcOrd="12" destOrd="0" presId="urn:microsoft.com/office/officeart/2005/8/layout/vList3#1"/>
    <dgm:cxn modelId="{8462ABDE-8704-4537-A38B-F7B406D4E01B}" type="presParOf" srcId="{ADFA2B5E-1568-4F12-BA99-A0DEFFA8E653}" destId="{4737311F-297D-4E95-B8C4-5619F0D22DF2}" srcOrd="0" destOrd="0" presId="urn:microsoft.com/office/officeart/2005/8/layout/vList3#1"/>
    <dgm:cxn modelId="{880A6CC5-01B4-487F-B984-B5D3483F0793}" type="presParOf" srcId="{ADFA2B5E-1568-4F12-BA99-A0DEFFA8E653}" destId="{AB384311-3D9B-45D7-AAED-45272C0B16D1}"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E9E8D6-7943-491A-9523-3E98B8E87243}" type="doc">
      <dgm:prSet loTypeId="urn:microsoft.com/office/officeart/2009/3/layout/StepUpProcess" loCatId="process" qsTypeId="urn:microsoft.com/office/officeart/2005/8/quickstyle/simple3" qsCatId="simple" csTypeId="urn:microsoft.com/office/officeart/2005/8/colors/colorful1#3" csCatId="colorful" phldr="1"/>
      <dgm:spPr/>
    </dgm:pt>
    <dgm:pt modelId="{7525BF00-3F15-4D22-873A-D01B4ACE4B0B}">
      <dgm:prSet phldrT="[文本]" custT="1"/>
      <dgm:spPr/>
      <dgm:t>
        <a:bodyPr/>
        <a:lstStyle/>
        <a:p>
          <a:pPr>
            <a:lnSpc>
              <a:spcPts val="2800"/>
            </a:lnSpc>
            <a:spcAft>
              <a:spcPts val="0"/>
            </a:spcAft>
          </a:pPr>
          <a:r>
            <a:rPr lang="en-US" altLang="en-US" sz="1800" b="1" dirty="0">
              <a:solidFill>
                <a:srgbClr val="CC00CC"/>
              </a:solidFill>
              <a:latin typeface="微软雅黑" panose="020B0503020204020204" pitchFamily="34" charset="-122"/>
              <a:ea typeface="微软雅黑" panose="020B0503020204020204" pitchFamily="34" charset="-122"/>
            </a:rPr>
            <a:t>1969 – 1990</a:t>
          </a:r>
        </a:p>
        <a:p>
          <a:pPr>
            <a:lnSpc>
              <a:spcPts val="2800"/>
            </a:lnSpc>
            <a:spcAft>
              <a:spcPts val="0"/>
            </a:spcAft>
          </a:pPr>
          <a:r>
            <a:rPr lang="zh-CN" altLang="en-US" sz="1800" b="1" dirty="0">
              <a:latin typeface="微软雅黑" panose="020B0503020204020204" pitchFamily="34" charset="-122"/>
              <a:ea typeface="微软雅黑" panose="020B0503020204020204" pitchFamily="34" charset="-122"/>
            </a:rPr>
            <a:t>从单个网络 </a:t>
          </a:r>
          <a:r>
            <a:rPr lang="en-US" altLang="en-US" sz="1800" b="1" dirty="0">
              <a:latin typeface="微软雅黑" panose="020B0503020204020204" pitchFamily="34" charset="-122"/>
              <a:ea typeface="微软雅黑" panose="020B0503020204020204" pitchFamily="34" charset="-122"/>
            </a:rPr>
            <a:t>ARPANET </a:t>
          </a:r>
          <a:r>
            <a:rPr lang="zh-CN" altLang="en-US" sz="1800" b="1" dirty="0">
              <a:latin typeface="微软雅黑" panose="020B0503020204020204" pitchFamily="34" charset="-122"/>
              <a:ea typeface="微软雅黑" panose="020B0503020204020204" pitchFamily="34" charset="-122"/>
            </a:rPr>
            <a:t>向互联网发展。</a:t>
          </a:r>
        </a:p>
      </dgm:t>
    </dgm:pt>
    <dgm:pt modelId="{8E64C77F-27AA-4FE1-A02F-58BED5B2B53E}" type="parTrans" cxnId="{C7815E85-C267-48CA-91E2-39605BCE67C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06F6F5A-3DC5-4356-9FF7-49BF329376D0}" type="sibTrans" cxnId="{C7815E85-C267-48CA-91E2-39605BCE67C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9E9B057-D1EF-4B46-A5F0-3833969C6F68}">
      <dgm:prSet phldrT="[文本]" custT="1"/>
      <dgm:spPr/>
      <dgm:t>
        <a:bodyPr/>
        <a:lstStyle/>
        <a:p>
          <a:pPr>
            <a:lnSpc>
              <a:spcPts val="2800"/>
            </a:lnSpc>
            <a:spcAft>
              <a:spcPts val="0"/>
            </a:spcAft>
          </a:pPr>
          <a:r>
            <a:rPr lang="en-US" altLang="en-US" sz="1800" b="1" dirty="0">
              <a:solidFill>
                <a:srgbClr val="CC00CC"/>
              </a:solidFill>
              <a:latin typeface="微软雅黑" panose="020B0503020204020204" pitchFamily="34" charset="-122"/>
              <a:ea typeface="微软雅黑" panose="020B0503020204020204" pitchFamily="34" charset="-122"/>
            </a:rPr>
            <a:t>1985 – 1993</a:t>
          </a:r>
        </a:p>
        <a:p>
          <a:pPr>
            <a:lnSpc>
              <a:spcPts val="2800"/>
            </a:lnSpc>
            <a:spcAft>
              <a:spcPts val="0"/>
            </a:spcAft>
          </a:pPr>
          <a:r>
            <a:rPr lang="zh-CN" altLang="en-US" sz="1800" b="1" dirty="0">
              <a:latin typeface="微软雅黑" panose="020B0503020204020204" pitchFamily="34" charset="-122"/>
              <a:ea typeface="微软雅黑" panose="020B0503020204020204" pitchFamily="34" charset="-122"/>
            </a:rPr>
            <a:t>建成了三级结构的互联网 。</a:t>
          </a:r>
        </a:p>
      </dgm:t>
    </dgm:pt>
    <dgm:pt modelId="{2FF9A435-A270-4C54-AB5F-49378E55D42B}" type="parTrans" cxnId="{0F47369F-75EF-4875-B4B0-2E8C24B17E8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3761B63-477C-4FC3-9819-A534BE583620}" type="sibTrans" cxnId="{0F47369F-75EF-4875-B4B0-2E8C24B17E8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61D3777-5F64-44B8-9B83-5B7FD079F6FA}">
      <dgm:prSet phldrT="[文本]" custT="1"/>
      <dgm:spPr/>
      <dgm:t>
        <a:bodyPr/>
        <a:lstStyle/>
        <a:p>
          <a:pPr>
            <a:lnSpc>
              <a:spcPts val="2800"/>
            </a:lnSpc>
            <a:spcAft>
              <a:spcPts val="0"/>
            </a:spcAft>
          </a:pPr>
          <a:r>
            <a:rPr lang="en-US" altLang="en-US" sz="1800" b="1" dirty="0">
              <a:solidFill>
                <a:srgbClr val="CC00CC"/>
              </a:solidFill>
              <a:latin typeface="微软雅黑" panose="020B0503020204020204" pitchFamily="34" charset="-122"/>
              <a:ea typeface="微软雅黑" panose="020B0503020204020204" pitchFamily="34" charset="-122"/>
            </a:rPr>
            <a:t>1993 –</a:t>
          </a:r>
          <a:r>
            <a:rPr lang="en-US" altLang="zh-CN" sz="1800" b="1" dirty="0">
              <a:solidFill>
                <a:srgbClr val="CC00CC"/>
              </a:solidFill>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现在</a:t>
          </a:r>
          <a:endParaRPr lang="en-US" altLang="zh-CN" sz="1800" b="1" dirty="0">
            <a:solidFill>
              <a:srgbClr val="CC00CC"/>
            </a:solidFill>
            <a:latin typeface="微软雅黑" panose="020B0503020204020204" pitchFamily="34" charset="-122"/>
            <a:ea typeface="微软雅黑" panose="020B0503020204020204" pitchFamily="34" charset="-122"/>
          </a:endParaRPr>
        </a:p>
        <a:p>
          <a:pPr>
            <a:lnSpc>
              <a:spcPts val="2800"/>
            </a:lnSpc>
            <a:spcAft>
              <a:spcPts val="0"/>
            </a:spcAft>
          </a:pPr>
          <a:r>
            <a:rPr lang="zh-CN" altLang="zh-CN" sz="1800" b="1" dirty="0">
              <a:latin typeface="微软雅黑" panose="020B0503020204020204" pitchFamily="34" charset="-122"/>
              <a:ea typeface="微软雅黑" panose="020B0503020204020204" pitchFamily="34" charset="-122"/>
            </a:rPr>
            <a:t>全球范围的多层次</a:t>
          </a:r>
          <a:r>
            <a:rPr lang="en-US" altLang="zh-CN" sz="1800" b="1" dirty="0">
              <a:latin typeface="微软雅黑" panose="020B0503020204020204" pitchFamily="34" charset="-122"/>
              <a:ea typeface="微软雅黑" panose="020B0503020204020204" pitchFamily="34" charset="-122"/>
            </a:rPr>
            <a:t> ISP </a:t>
          </a:r>
          <a:r>
            <a:rPr lang="zh-CN" altLang="zh-CN" sz="1800" b="1" dirty="0">
              <a:latin typeface="微软雅黑" panose="020B0503020204020204" pitchFamily="34" charset="-122"/>
              <a:ea typeface="微软雅黑" panose="020B0503020204020204" pitchFamily="34" charset="-122"/>
            </a:rPr>
            <a:t>结构的互联网。</a:t>
          </a:r>
          <a:endParaRPr lang="zh-CN" altLang="en-US" sz="1800" b="1" dirty="0">
            <a:latin typeface="微软雅黑" panose="020B0503020204020204" pitchFamily="34" charset="-122"/>
            <a:ea typeface="微软雅黑" panose="020B0503020204020204" pitchFamily="34" charset="-122"/>
          </a:endParaRPr>
        </a:p>
      </dgm:t>
    </dgm:pt>
    <dgm:pt modelId="{ABCE62BB-5A59-426D-B801-2B88D7E829BF}" type="parTrans" cxnId="{9CE56956-FCE7-46CA-BC05-78011787A43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5B7E9C0-C9A5-41D8-B3CA-03C0EB2E5AF1}" type="sibTrans" cxnId="{9CE56956-FCE7-46CA-BC05-78011787A43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B567201-BF31-4630-B798-FFEA490F14AC}" type="pres">
      <dgm:prSet presAssocID="{3DE9E8D6-7943-491A-9523-3E98B8E87243}" presName="rootnode" presStyleCnt="0">
        <dgm:presLayoutVars>
          <dgm:chMax/>
          <dgm:chPref/>
          <dgm:dir/>
          <dgm:animLvl val="lvl"/>
        </dgm:presLayoutVars>
      </dgm:prSet>
      <dgm:spPr/>
    </dgm:pt>
    <dgm:pt modelId="{9649E880-299C-4870-9F07-D92C84C9D746}" type="pres">
      <dgm:prSet presAssocID="{7525BF00-3F15-4D22-873A-D01B4ACE4B0B}" presName="composite" presStyleCnt="0"/>
      <dgm:spPr/>
    </dgm:pt>
    <dgm:pt modelId="{C11723FB-FD44-4790-9882-F784D01504C2}" type="pres">
      <dgm:prSet presAssocID="{7525BF00-3F15-4D22-873A-D01B4ACE4B0B}" presName="LShape" presStyleLbl="alignNode1" presStyleIdx="0" presStyleCnt="5" custScaleX="175558"/>
      <dgm:spPr/>
    </dgm:pt>
    <dgm:pt modelId="{9606A409-0386-4958-AF71-520045418D02}" type="pres">
      <dgm:prSet presAssocID="{7525BF00-3F15-4D22-873A-D01B4ACE4B0B}" presName="ParentText" presStyleLbl="revTx" presStyleIdx="0" presStyleCnt="3" custScaleX="178477">
        <dgm:presLayoutVars>
          <dgm:chMax val="0"/>
          <dgm:chPref val="0"/>
          <dgm:bulletEnabled val="1"/>
        </dgm:presLayoutVars>
      </dgm:prSet>
      <dgm:spPr/>
    </dgm:pt>
    <dgm:pt modelId="{01A2BA42-237A-44CF-A211-45BD14932625}" type="pres">
      <dgm:prSet presAssocID="{7525BF00-3F15-4D22-873A-D01B4ACE4B0B}" presName="Triangle" presStyleLbl="alignNode1" presStyleIdx="1" presStyleCnt="5"/>
      <dgm:spPr/>
    </dgm:pt>
    <dgm:pt modelId="{0AAD6196-57D2-4FC3-9D69-A209405DA879}" type="pres">
      <dgm:prSet presAssocID="{706F6F5A-3DC5-4356-9FF7-49BF329376D0}" presName="sibTrans" presStyleCnt="0"/>
      <dgm:spPr/>
    </dgm:pt>
    <dgm:pt modelId="{2CB18A98-EE04-4770-82BE-734866FE88EE}" type="pres">
      <dgm:prSet presAssocID="{706F6F5A-3DC5-4356-9FF7-49BF329376D0}" presName="space" presStyleCnt="0"/>
      <dgm:spPr/>
    </dgm:pt>
    <dgm:pt modelId="{BD715DBB-C3A4-444F-9B89-81407B4079A8}" type="pres">
      <dgm:prSet presAssocID="{29E9B057-D1EF-4B46-A5F0-3833969C6F68}" presName="composite" presStyleCnt="0"/>
      <dgm:spPr/>
    </dgm:pt>
    <dgm:pt modelId="{5D091C1B-882C-4A2B-868D-15AB708D584F}" type="pres">
      <dgm:prSet presAssocID="{29E9B057-D1EF-4B46-A5F0-3833969C6F68}" presName="LShape" presStyleLbl="alignNode1" presStyleIdx="2" presStyleCnt="5" custScaleX="172325"/>
      <dgm:spPr/>
    </dgm:pt>
    <dgm:pt modelId="{5DD1E37C-EDC3-41F4-891E-775C4AA49DFB}" type="pres">
      <dgm:prSet presAssocID="{29E9B057-D1EF-4B46-A5F0-3833969C6F68}" presName="ParentText" presStyleLbl="revTx" presStyleIdx="1" presStyleCnt="3" custScaleX="156225" custLinFactNeighborX="-9374">
        <dgm:presLayoutVars>
          <dgm:chMax val="0"/>
          <dgm:chPref val="0"/>
          <dgm:bulletEnabled val="1"/>
        </dgm:presLayoutVars>
      </dgm:prSet>
      <dgm:spPr/>
    </dgm:pt>
    <dgm:pt modelId="{2D8632D6-57D5-4C06-81CE-104155293B86}" type="pres">
      <dgm:prSet presAssocID="{29E9B057-D1EF-4B46-A5F0-3833969C6F68}" presName="Triangle" presStyleLbl="alignNode1" presStyleIdx="3" presStyleCnt="5"/>
      <dgm:spPr/>
    </dgm:pt>
    <dgm:pt modelId="{5D740B35-D22B-4243-B33F-F4F1E1237942}" type="pres">
      <dgm:prSet presAssocID="{93761B63-477C-4FC3-9819-A534BE583620}" presName="sibTrans" presStyleCnt="0"/>
      <dgm:spPr/>
    </dgm:pt>
    <dgm:pt modelId="{A2926BA1-9112-469A-9B06-D986FF68801D}" type="pres">
      <dgm:prSet presAssocID="{93761B63-477C-4FC3-9819-A534BE583620}" presName="space" presStyleCnt="0"/>
      <dgm:spPr/>
    </dgm:pt>
    <dgm:pt modelId="{C409DF66-17A8-4B3B-BEF1-FDCC8141A7A8}" type="pres">
      <dgm:prSet presAssocID="{461D3777-5F64-44B8-9B83-5B7FD079F6FA}" presName="composite" presStyleCnt="0"/>
      <dgm:spPr/>
    </dgm:pt>
    <dgm:pt modelId="{0B75B0BF-1D47-48F1-94FD-0201A392E554}" type="pres">
      <dgm:prSet presAssocID="{461D3777-5F64-44B8-9B83-5B7FD079F6FA}" presName="LShape" presStyleLbl="alignNode1" presStyleIdx="4" presStyleCnt="5" custScaleX="145489"/>
      <dgm:spPr/>
    </dgm:pt>
    <dgm:pt modelId="{F0C4A08D-D529-4101-B85D-56E13A637234}" type="pres">
      <dgm:prSet presAssocID="{461D3777-5F64-44B8-9B83-5B7FD079F6FA}" presName="ParentText" presStyleLbl="revTx" presStyleIdx="2" presStyleCnt="3" custScaleX="144437">
        <dgm:presLayoutVars>
          <dgm:chMax val="0"/>
          <dgm:chPref val="0"/>
          <dgm:bulletEnabled val="1"/>
        </dgm:presLayoutVars>
      </dgm:prSet>
      <dgm:spPr/>
    </dgm:pt>
  </dgm:ptLst>
  <dgm:cxnLst>
    <dgm:cxn modelId="{E8B0EB37-8D4D-4977-B2B1-DC26A74E9347}" type="presOf" srcId="{3DE9E8D6-7943-491A-9523-3E98B8E87243}" destId="{5B567201-BF31-4630-B798-FFEA490F14AC}" srcOrd="0" destOrd="0" presId="urn:microsoft.com/office/officeart/2009/3/layout/StepUpProcess"/>
    <dgm:cxn modelId="{0B00275C-889C-414D-BBDA-840FD43B6E5F}" type="presOf" srcId="{7525BF00-3F15-4D22-873A-D01B4ACE4B0B}" destId="{9606A409-0386-4958-AF71-520045418D02}" srcOrd="0" destOrd="0" presId="urn:microsoft.com/office/officeart/2009/3/layout/StepUpProcess"/>
    <dgm:cxn modelId="{C112CC49-5DBC-4CD3-9E42-3E8414A4E66F}" type="presOf" srcId="{461D3777-5F64-44B8-9B83-5B7FD079F6FA}" destId="{F0C4A08D-D529-4101-B85D-56E13A637234}" srcOrd="0" destOrd="0" presId="urn:microsoft.com/office/officeart/2009/3/layout/StepUpProcess"/>
    <dgm:cxn modelId="{9CE56956-FCE7-46CA-BC05-78011787A430}" srcId="{3DE9E8D6-7943-491A-9523-3E98B8E87243}" destId="{461D3777-5F64-44B8-9B83-5B7FD079F6FA}" srcOrd="2" destOrd="0" parTransId="{ABCE62BB-5A59-426D-B801-2B88D7E829BF}" sibTransId="{25B7E9C0-C9A5-41D8-B3CA-03C0EB2E5AF1}"/>
    <dgm:cxn modelId="{C7815E85-C267-48CA-91E2-39605BCE67C6}" srcId="{3DE9E8D6-7943-491A-9523-3E98B8E87243}" destId="{7525BF00-3F15-4D22-873A-D01B4ACE4B0B}" srcOrd="0" destOrd="0" parTransId="{8E64C77F-27AA-4FE1-A02F-58BED5B2B53E}" sibTransId="{706F6F5A-3DC5-4356-9FF7-49BF329376D0}"/>
    <dgm:cxn modelId="{0F47369F-75EF-4875-B4B0-2E8C24B17E83}" srcId="{3DE9E8D6-7943-491A-9523-3E98B8E87243}" destId="{29E9B057-D1EF-4B46-A5F0-3833969C6F68}" srcOrd="1" destOrd="0" parTransId="{2FF9A435-A270-4C54-AB5F-49378E55D42B}" sibTransId="{93761B63-477C-4FC3-9819-A534BE583620}"/>
    <dgm:cxn modelId="{27F659B2-8BE5-4BDE-B675-088B362B04CA}" type="presOf" srcId="{29E9B057-D1EF-4B46-A5F0-3833969C6F68}" destId="{5DD1E37C-EDC3-41F4-891E-775C4AA49DFB}" srcOrd="0" destOrd="0" presId="urn:microsoft.com/office/officeart/2009/3/layout/StepUpProcess"/>
    <dgm:cxn modelId="{075DB7A2-B58A-4AC2-A09C-8806C8F0C463}" type="presParOf" srcId="{5B567201-BF31-4630-B798-FFEA490F14AC}" destId="{9649E880-299C-4870-9F07-D92C84C9D746}" srcOrd="0" destOrd="0" presId="urn:microsoft.com/office/officeart/2009/3/layout/StepUpProcess"/>
    <dgm:cxn modelId="{029D34AE-8145-4CB1-B304-F10BB47F38C2}" type="presParOf" srcId="{9649E880-299C-4870-9F07-D92C84C9D746}" destId="{C11723FB-FD44-4790-9882-F784D01504C2}" srcOrd="0" destOrd="0" presId="urn:microsoft.com/office/officeart/2009/3/layout/StepUpProcess"/>
    <dgm:cxn modelId="{F1251247-A7D5-4A0E-9811-58EC7F5B58B8}" type="presParOf" srcId="{9649E880-299C-4870-9F07-D92C84C9D746}" destId="{9606A409-0386-4958-AF71-520045418D02}" srcOrd="1" destOrd="0" presId="urn:microsoft.com/office/officeart/2009/3/layout/StepUpProcess"/>
    <dgm:cxn modelId="{D5229B79-EDD8-4214-82DF-B3E76F707804}" type="presParOf" srcId="{9649E880-299C-4870-9F07-D92C84C9D746}" destId="{01A2BA42-237A-44CF-A211-45BD14932625}" srcOrd="2" destOrd="0" presId="urn:microsoft.com/office/officeart/2009/3/layout/StepUpProcess"/>
    <dgm:cxn modelId="{2DEC91FF-1F01-4266-B44F-12052CEE10FD}" type="presParOf" srcId="{5B567201-BF31-4630-B798-FFEA490F14AC}" destId="{0AAD6196-57D2-4FC3-9D69-A209405DA879}" srcOrd="1" destOrd="0" presId="urn:microsoft.com/office/officeart/2009/3/layout/StepUpProcess"/>
    <dgm:cxn modelId="{7BCAF329-3C42-404A-B657-7113F59BF345}" type="presParOf" srcId="{0AAD6196-57D2-4FC3-9D69-A209405DA879}" destId="{2CB18A98-EE04-4770-82BE-734866FE88EE}" srcOrd="0" destOrd="0" presId="urn:microsoft.com/office/officeart/2009/3/layout/StepUpProcess"/>
    <dgm:cxn modelId="{9058649C-3ADE-4DD7-BEB6-67B65E45452D}" type="presParOf" srcId="{5B567201-BF31-4630-B798-FFEA490F14AC}" destId="{BD715DBB-C3A4-444F-9B89-81407B4079A8}" srcOrd="2" destOrd="0" presId="urn:microsoft.com/office/officeart/2009/3/layout/StepUpProcess"/>
    <dgm:cxn modelId="{A4A08015-1D72-48ED-A2C6-561FB6077994}" type="presParOf" srcId="{BD715DBB-C3A4-444F-9B89-81407B4079A8}" destId="{5D091C1B-882C-4A2B-868D-15AB708D584F}" srcOrd="0" destOrd="0" presId="urn:microsoft.com/office/officeart/2009/3/layout/StepUpProcess"/>
    <dgm:cxn modelId="{003A3BD6-572B-4010-BE4A-8030A57D3D0E}" type="presParOf" srcId="{BD715DBB-C3A4-444F-9B89-81407B4079A8}" destId="{5DD1E37C-EDC3-41F4-891E-775C4AA49DFB}" srcOrd="1" destOrd="0" presId="urn:microsoft.com/office/officeart/2009/3/layout/StepUpProcess"/>
    <dgm:cxn modelId="{C572334A-EBBF-4CCB-80F1-66C75EC7C7F4}" type="presParOf" srcId="{BD715DBB-C3A4-444F-9B89-81407B4079A8}" destId="{2D8632D6-57D5-4C06-81CE-104155293B86}" srcOrd="2" destOrd="0" presId="urn:microsoft.com/office/officeart/2009/3/layout/StepUpProcess"/>
    <dgm:cxn modelId="{CAFB4AAA-AA41-4DFA-9B67-2DAB7B40E34D}" type="presParOf" srcId="{5B567201-BF31-4630-B798-FFEA490F14AC}" destId="{5D740B35-D22B-4243-B33F-F4F1E1237942}" srcOrd="3" destOrd="0" presId="urn:microsoft.com/office/officeart/2009/3/layout/StepUpProcess"/>
    <dgm:cxn modelId="{98DB72F9-C300-4854-B10B-478262CE38D6}" type="presParOf" srcId="{5D740B35-D22B-4243-B33F-F4F1E1237942}" destId="{A2926BA1-9112-469A-9B06-D986FF68801D}" srcOrd="0" destOrd="0" presId="urn:microsoft.com/office/officeart/2009/3/layout/StepUpProcess"/>
    <dgm:cxn modelId="{B4BB75C6-CFAD-45C7-ACA4-F708BCCB011B}" type="presParOf" srcId="{5B567201-BF31-4630-B798-FFEA490F14AC}" destId="{C409DF66-17A8-4B3B-BEF1-FDCC8141A7A8}" srcOrd="4" destOrd="0" presId="urn:microsoft.com/office/officeart/2009/3/layout/StepUpProcess"/>
    <dgm:cxn modelId="{3D21E461-C6E7-4CB6-9F1D-6554E5490C83}" type="presParOf" srcId="{C409DF66-17A8-4B3B-BEF1-FDCC8141A7A8}" destId="{0B75B0BF-1D47-48F1-94FD-0201A392E554}" srcOrd="0" destOrd="0" presId="urn:microsoft.com/office/officeart/2009/3/layout/StepUpProcess"/>
    <dgm:cxn modelId="{9EA3DC41-B91C-4929-A242-1DFF6D0FB580}" type="presParOf" srcId="{C409DF66-17A8-4B3B-BEF1-FDCC8141A7A8}" destId="{F0C4A08D-D529-4101-B85D-56E13A63723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A9B5D2-AFBA-46B2-B4AE-3AC19D52734B}"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66ACC874-3CFB-4E6F-B294-E9398EAEDB9E}">
      <dgm:prSet phldrT="[文本]" custT="1"/>
      <dgm:spPr/>
      <dgm:t>
        <a:bodyPr/>
        <a:lstStyle/>
        <a:p>
          <a:r>
            <a:rPr lang="en-US" altLang="en-US" sz="1800" b="1" dirty="0">
              <a:latin typeface="微软雅黑" panose="020B0503020204020204" pitchFamily="34" charset="-122"/>
              <a:ea typeface="微软雅黑" panose="020B0503020204020204" pitchFamily="34" charset="-122"/>
            </a:rPr>
            <a:t>Client / Server </a:t>
          </a:r>
          <a:r>
            <a:rPr lang="zh-CN" altLang="en-US" sz="1800" b="1" dirty="0">
              <a:latin typeface="微软雅黑" panose="020B0503020204020204" pitchFamily="34" charset="-122"/>
              <a:ea typeface="微软雅黑" panose="020B0503020204020204" pitchFamily="34" charset="-122"/>
            </a:rPr>
            <a:t>方式</a:t>
          </a:r>
        </a:p>
      </dgm:t>
    </dgm:pt>
    <dgm:pt modelId="{6A394396-6A48-4F17-8404-6B2104EEDAB0}" type="parTrans" cxnId="{51DB97CB-0180-46DE-8CF9-5E1303ED8C0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15956E1-824E-41F5-9DF1-25E02085E01C}" type="sibTrans" cxnId="{51DB97CB-0180-46DE-8CF9-5E1303ED8C0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D71A16D-6D3A-432C-834D-94D94C96E66D}">
      <dgm:prSet phldrT="[文本]" custT="1"/>
      <dgm:spPr/>
      <dgm:t>
        <a:bodyPr/>
        <a:lstStyle/>
        <a:p>
          <a:r>
            <a:rPr lang="en-US" altLang="en-US" sz="1800" b="1" dirty="0">
              <a:latin typeface="微软雅黑" panose="020B0503020204020204" pitchFamily="34" charset="-122"/>
              <a:ea typeface="微软雅黑" panose="020B0503020204020204" pitchFamily="34" charset="-122"/>
            </a:rPr>
            <a:t>Peer to Peer </a:t>
          </a:r>
          <a:r>
            <a:rPr lang="zh-CN" altLang="en-US" sz="1800" b="1" dirty="0">
              <a:latin typeface="微软雅黑" panose="020B0503020204020204" pitchFamily="34" charset="-122"/>
              <a:ea typeface="微软雅黑" panose="020B0503020204020204" pitchFamily="34" charset="-122"/>
            </a:rPr>
            <a:t>方式</a:t>
          </a:r>
        </a:p>
      </dgm:t>
    </dgm:pt>
    <dgm:pt modelId="{7FD95283-8E1D-47B9-BD8A-E52B4440FDE3}" type="parTrans" cxnId="{F8EE973F-005E-49D9-8A55-BF2936ACABE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72C4A89-BFFB-461D-811A-EE97C8509A5E}" type="sibTrans" cxnId="{F8EE973F-005E-49D9-8A55-BF2936ACABE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7E39CD3-0DC4-4012-92DA-90224624ADFF}">
      <dgm:prSet phldrT="[文本]" custT="1"/>
      <dgm:spPr/>
      <dgm:t>
        <a:bodyPr/>
        <a:lstStyle/>
        <a:p>
          <a:pPr algn="ctr">
            <a:lnSpc>
              <a:spcPct val="100000"/>
            </a:lnSpc>
            <a:spcAft>
              <a:spcPts val="0"/>
            </a:spcAft>
          </a:pPr>
          <a:r>
            <a:rPr lang="zh-CN" altLang="en-US" sz="1800" b="1" dirty="0">
              <a:latin typeface="微软雅黑" panose="020B0503020204020204" pitchFamily="34" charset="-122"/>
              <a:ea typeface="微软雅黑" panose="020B0503020204020204" pitchFamily="34" charset="-122"/>
            </a:rPr>
            <a:t>客户</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服务器方式</a:t>
          </a:r>
          <a:endParaRPr lang="en-US" altLang="zh-CN" sz="1800" b="1" dirty="0">
            <a:latin typeface="微软雅黑" panose="020B0503020204020204" pitchFamily="34" charset="-122"/>
            <a:ea typeface="微软雅黑" panose="020B0503020204020204" pitchFamily="34" charset="-122"/>
          </a:endParaRPr>
        </a:p>
      </dgm:t>
    </dgm:pt>
    <dgm:pt modelId="{F415174C-1935-4310-A6E6-FE62B21E5B87}" type="sibTrans" cxnId="{0543E9C2-E2BE-425C-B0CB-EAE585D6F38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451DC01-4D36-438B-AAEB-01B61AACDBAB}" type="parTrans" cxnId="{0543E9C2-E2BE-425C-B0CB-EAE585D6F38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1620A8E-C4A5-4821-82B1-9A6EE4F894AA}">
      <dgm:prSet phldrT="[文本]" custT="1"/>
      <dgm:spPr/>
      <dgm:t>
        <a:bodyPr/>
        <a:lstStyle/>
        <a:p>
          <a:pPr>
            <a:lnSpc>
              <a:spcPct val="100000"/>
            </a:lnSpc>
            <a:spcAft>
              <a:spcPts val="0"/>
            </a:spcAft>
          </a:pPr>
          <a:r>
            <a:rPr lang="zh-CN" altLang="en-US" sz="1800" b="1" dirty="0">
              <a:latin typeface="微软雅黑" panose="020B0503020204020204" pitchFamily="34" charset="-122"/>
              <a:ea typeface="微软雅黑" panose="020B0503020204020204" pitchFamily="34" charset="-122"/>
            </a:rPr>
            <a:t>对等方式</a:t>
          </a:r>
          <a:endParaRPr lang="en-US" altLang="zh-CN" sz="1800" b="1" dirty="0">
            <a:latin typeface="微软雅黑" panose="020B0503020204020204" pitchFamily="34" charset="-122"/>
            <a:ea typeface="微软雅黑" panose="020B0503020204020204" pitchFamily="34" charset="-122"/>
          </a:endParaRPr>
        </a:p>
      </dgm:t>
    </dgm:pt>
    <dgm:pt modelId="{966FE29F-1530-487E-8BF1-E706AA499996}" type="sibTrans" cxnId="{419CC096-94B7-4869-8BB1-1F1886A1C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BE4650C-F7E6-4DB4-9284-332FE113FE55}" type="parTrans" cxnId="{419CC096-94B7-4869-8BB1-1F1886A1C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EB17A82-9752-4BB8-A0BB-5F5C56F2C0A1}">
      <dgm:prSet phldrT="[文本]" custT="1"/>
      <dgm:spPr/>
      <dgm:t>
        <a:bodyPr/>
        <a:lstStyle/>
        <a:p>
          <a:r>
            <a:rPr lang="zh-CN" altLang="en-US" sz="1800" b="1" dirty="0">
              <a:latin typeface="微软雅黑" panose="020B0503020204020204" pitchFamily="34" charset="-122"/>
              <a:ea typeface="微软雅黑" panose="020B0503020204020204" pitchFamily="34" charset="-122"/>
            </a:rPr>
            <a:t>简称为 </a:t>
          </a:r>
          <a:r>
            <a:rPr lang="en-US" altLang="en-US" sz="1800" b="1" dirty="0">
              <a:latin typeface="微软雅黑" panose="020B0503020204020204" pitchFamily="34" charset="-122"/>
              <a:ea typeface="微软雅黑" panose="020B0503020204020204" pitchFamily="34" charset="-122"/>
            </a:rPr>
            <a:t>C/S </a:t>
          </a:r>
          <a:r>
            <a:rPr lang="zh-CN" altLang="en-US" sz="1800" b="1" dirty="0">
              <a:latin typeface="微软雅黑" panose="020B0503020204020204" pitchFamily="34" charset="-122"/>
              <a:ea typeface="微软雅黑" panose="020B0503020204020204" pitchFamily="34" charset="-122"/>
            </a:rPr>
            <a:t>方式</a:t>
          </a:r>
        </a:p>
      </dgm:t>
    </dgm:pt>
    <dgm:pt modelId="{5F48F131-5791-4AB7-9B60-6558004A049B}" type="parTrans" cxnId="{C5632FAF-2983-4105-8D68-C4D4F75E308C}">
      <dgm:prSet/>
      <dgm:spPr/>
      <dgm:t>
        <a:bodyPr/>
        <a:lstStyle/>
        <a:p>
          <a:endParaRPr lang="zh-CN" altLang="en-US" sz="1600"/>
        </a:p>
      </dgm:t>
    </dgm:pt>
    <dgm:pt modelId="{37F47257-8A82-4074-AE1E-99FA89BF3F55}" type="sibTrans" cxnId="{C5632FAF-2983-4105-8D68-C4D4F75E308C}">
      <dgm:prSet/>
      <dgm:spPr/>
      <dgm:t>
        <a:bodyPr/>
        <a:lstStyle/>
        <a:p>
          <a:endParaRPr lang="zh-CN" altLang="en-US" sz="1600"/>
        </a:p>
      </dgm:t>
    </dgm:pt>
    <dgm:pt modelId="{82CB24EB-F3B8-4313-8A4C-46A4A6C6E31A}">
      <dgm:prSet phldrT="[文本]" custT="1"/>
      <dgm:spPr/>
      <dgm:t>
        <a:bodyPr/>
        <a:lstStyle/>
        <a:p>
          <a:r>
            <a:rPr lang="zh-CN" altLang="en-US" sz="1800" b="1" dirty="0">
              <a:latin typeface="微软雅黑" panose="020B0503020204020204" pitchFamily="34" charset="-122"/>
              <a:ea typeface="微软雅黑" panose="020B0503020204020204" pitchFamily="34" charset="-122"/>
            </a:rPr>
            <a:t>简称为 </a:t>
          </a:r>
          <a:r>
            <a:rPr lang="en-US" altLang="en-US" sz="1800" b="1" dirty="0">
              <a:latin typeface="微软雅黑" panose="020B0503020204020204" pitchFamily="34" charset="-122"/>
              <a:ea typeface="微软雅黑" panose="020B0503020204020204" pitchFamily="34" charset="-122"/>
            </a:rPr>
            <a:t>P2P </a:t>
          </a:r>
          <a:r>
            <a:rPr lang="zh-CN" altLang="en-US" sz="1800" b="1" dirty="0">
              <a:latin typeface="微软雅黑" panose="020B0503020204020204" pitchFamily="34" charset="-122"/>
              <a:ea typeface="微软雅黑" panose="020B0503020204020204" pitchFamily="34" charset="-122"/>
            </a:rPr>
            <a:t>方式</a:t>
          </a:r>
        </a:p>
      </dgm:t>
    </dgm:pt>
    <dgm:pt modelId="{F964AE57-1F6D-4E2E-92C0-B117F9D585B8}" type="parTrans" cxnId="{CF299708-4E6C-4B0C-B710-9F1B0A9E0DE0}">
      <dgm:prSet/>
      <dgm:spPr/>
      <dgm:t>
        <a:bodyPr/>
        <a:lstStyle/>
        <a:p>
          <a:endParaRPr lang="zh-CN" altLang="en-US" sz="1600"/>
        </a:p>
      </dgm:t>
    </dgm:pt>
    <dgm:pt modelId="{68FADE7E-F584-4933-80D1-051383411362}" type="sibTrans" cxnId="{CF299708-4E6C-4B0C-B710-9F1B0A9E0DE0}">
      <dgm:prSet/>
      <dgm:spPr/>
      <dgm:t>
        <a:bodyPr/>
        <a:lstStyle/>
        <a:p>
          <a:endParaRPr lang="zh-CN" altLang="en-US" sz="1600"/>
        </a:p>
      </dgm:t>
    </dgm:pt>
    <dgm:pt modelId="{D5AF80AA-414F-4474-ABC9-E635DD32C12D}" type="pres">
      <dgm:prSet presAssocID="{32A9B5D2-AFBA-46B2-B4AE-3AC19D52734B}" presName="Name0" presStyleCnt="0">
        <dgm:presLayoutVars>
          <dgm:dir/>
          <dgm:animLvl val="lvl"/>
          <dgm:resizeHandles val="exact"/>
        </dgm:presLayoutVars>
      </dgm:prSet>
      <dgm:spPr/>
    </dgm:pt>
    <dgm:pt modelId="{E980AAEC-D744-4F45-AA9F-C138C0A71A0E}" type="pres">
      <dgm:prSet presAssocID="{C7E39CD3-0DC4-4012-92DA-90224624ADFF}" presName="composite" presStyleCnt="0"/>
      <dgm:spPr/>
    </dgm:pt>
    <dgm:pt modelId="{8F17F835-55F0-4C61-A2A3-44AE2ED9D7FE}" type="pres">
      <dgm:prSet presAssocID="{C7E39CD3-0DC4-4012-92DA-90224624ADFF}" presName="parTx" presStyleLbl="alignNode1" presStyleIdx="0" presStyleCnt="2">
        <dgm:presLayoutVars>
          <dgm:chMax val="0"/>
          <dgm:chPref val="0"/>
          <dgm:bulletEnabled val="1"/>
        </dgm:presLayoutVars>
      </dgm:prSet>
      <dgm:spPr/>
    </dgm:pt>
    <dgm:pt modelId="{ACB976F2-8BF8-4A70-91C5-C91BC345A4AF}" type="pres">
      <dgm:prSet presAssocID="{C7E39CD3-0DC4-4012-92DA-90224624ADFF}" presName="desTx" presStyleLbl="alignAccFollowNode1" presStyleIdx="0" presStyleCnt="2">
        <dgm:presLayoutVars>
          <dgm:bulletEnabled val="1"/>
        </dgm:presLayoutVars>
      </dgm:prSet>
      <dgm:spPr/>
    </dgm:pt>
    <dgm:pt modelId="{9B6C0EE2-67AE-4432-B5BF-6CE7E326E53F}" type="pres">
      <dgm:prSet presAssocID="{F415174C-1935-4310-A6E6-FE62B21E5B87}" presName="space" presStyleCnt="0"/>
      <dgm:spPr/>
    </dgm:pt>
    <dgm:pt modelId="{7E449BE8-A2E6-4157-904D-55985C924B0E}" type="pres">
      <dgm:prSet presAssocID="{C1620A8E-C4A5-4821-82B1-9A6EE4F894AA}" presName="composite" presStyleCnt="0"/>
      <dgm:spPr/>
    </dgm:pt>
    <dgm:pt modelId="{FD082DEC-BD21-4E00-AA12-CC0ED5CBCB32}" type="pres">
      <dgm:prSet presAssocID="{C1620A8E-C4A5-4821-82B1-9A6EE4F894AA}" presName="parTx" presStyleLbl="alignNode1" presStyleIdx="1" presStyleCnt="2">
        <dgm:presLayoutVars>
          <dgm:chMax val="0"/>
          <dgm:chPref val="0"/>
          <dgm:bulletEnabled val="1"/>
        </dgm:presLayoutVars>
      </dgm:prSet>
      <dgm:spPr/>
    </dgm:pt>
    <dgm:pt modelId="{B62719DE-8DA5-4764-8561-2A4AB2C96331}" type="pres">
      <dgm:prSet presAssocID="{C1620A8E-C4A5-4821-82B1-9A6EE4F894AA}" presName="desTx" presStyleLbl="alignAccFollowNode1" presStyleIdx="1" presStyleCnt="2">
        <dgm:presLayoutVars>
          <dgm:bulletEnabled val="1"/>
        </dgm:presLayoutVars>
      </dgm:prSet>
      <dgm:spPr/>
    </dgm:pt>
  </dgm:ptLst>
  <dgm:cxnLst>
    <dgm:cxn modelId="{CF299708-4E6C-4B0C-B710-9F1B0A9E0DE0}" srcId="{C1620A8E-C4A5-4821-82B1-9A6EE4F894AA}" destId="{82CB24EB-F3B8-4313-8A4C-46A4A6C6E31A}" srcOrd="1" destOrd="0" parTransId="{F964AE57-1F6D-4E2E-92C0-B117F9D585B8}" sibTransId="{68FADE7E-F584-4933-80D1-051383411362}"/>
    <dgm:cxn modelId="{C400F422-3627-4800-9FC6-37E89AF888F6}" type="presOf" srcId="{C7E39CD3-0DC4-4012-92DA-90224624ADFF}" destId="{8F17F835-55F0-4C61-A2A3-44AE2ED9D7FE}" srcOrd="0" destOrd="0" presId="urn:microsoft.com/office/officeart/2005/8/layout/hList1"/>
    <dgm:cxn modelId="{F8EE973F-005E-49D9-8A55-BF2936ACABED}" srcId="{C1620A8E-C4A5-4821-82B1-9A6EE4F894AA}" destId="{2D71A16D-6D3A-432C-834D-94D94C96E66D}" srcOrd="0" destOrd="0" parTransId="{7FD95283-8E1D-47B9-BD8A-E52B4440FDE3}" sibTransId="{C72C4A89-BFFB-461D-811A-EE97C8509A5E}"/>
    <dgm:cxn modelId="{6E51A640-35A5-4E7A-A3DC-157B7276F45F}" type="presOf" srcId="{2D71A16D-6D3A-432C-834D-94D94C96E66D}" destId="{B62719DE-8DA5-4764-8561-2A4AB2C96331}" srcOrd="0" destOrd="0" presId="urn:microsoft.com/office/officeart/2005/8/layout/hList1"/>
    <dgm:cxn modelId="{35214179-FC9B-4995-A9D6-365694F11EE5}" type="presOf" srcId="{32A9B5D2-AFBA-46B2-B4AE-3AC19D52734B}" destId="{D5AF80AA-414F-4474-ABC9-E635DD32C12D}" srcOrd="0" destOrd="0" presId="urn:microsoft.com/office/officeart/2005/8/layout/hList1"/>
    <dgm:cxn modelId="{06BDE67D-8B6F-4450-8B4F-334C7CF9747E}" type="presOf" srcId="{82CB24EB-F3B8-4313-8A4C-46A4A6C6E31A}" destId="{B62719DE-8DA5-4764-8561-2A4AB2C96331}" srcOrd="0" destOrd="1" presId="urn:microsoft.com/office/officeart/2005/8/layout/hList1"/>
    <dgm:cxn modelId="{25EA4E81-CD7D-4645-AFDA-AB598CFBBB0A}" type="presOf" srcId="{C1620A8E-C4A5-4821-82B1-9A6EE4F894AA}" destId="{FD082DEC-BD21-4E00-AA12-CC0ED5CBCB32}" srcOrd="0" destOrd="0" presId="urn:microsoft.com/office/officeart/2005/8/layout/hList1"/>
    <dgm:cxn modelId="{1578938D-5C63-43C8-B09A-BADC09FB6ACA}" type="presOf" srcId="{4EB17A82-9752-4BB8-A0BB-5F5C56F2C0A1}" destId="{ACB976F2-8BF8-4A70-91C5-C91BC345A4AF}" srcOrd="0" destOrd="1" presId="urn:microsoft.com/office/officeart/2005/8/layout/hList1"/>
    <dgm:cxn modelId="{419CC096-94B7-4869-8BB1-1F1886A1C7DB}" srcId="{32A9B5D2-AFBA-46B2-B4AE-3AC19D52734B}" destId="{C1620A8E-C4A5-4821-82B1-9A6EE4F894AA}" srcOrd="1" destOrd="0" parTransId="{6BE4650C-F7E6-4DB4-9284-332FE113FE55}" sibTransId="{966FE29F-1530-487E-8BF1-E706AA499996}"/>
    <dgm:cxn modelId="{C5632FAF-2983-4105-8D68-C4D4F75E308C}" srcId="{C7E39CD3-0DC4-4012-92DA-90224624ADFF}" destId="{4EB17A82-9752-4BB8-A0BB-5F5C56F2C0A1}" srcOrd="1" destOrd="0" parTransId="{5F48F131-5791-4AB7-9B60-6558004A049B}" sibTransId="{37F47257-8A82-4074-AE1E-99FA89BF3F55}"/>
    <dgm:cxn modelId="{0543E9C2-E2BE-425C-B0CB-EAE585D6F38A}" srcId="{32A9B5D2-AFBA-46B2-B4AE-3AC19D52734B}" destId="{C7E39CD3-0DC4-4012-92DA-90224624ADFF}" srcOrd="0" destOrd="0" parTransId="{5451DC01-4D36-438B-AAEB-01B61AACDBAB}" sibTransId="{F415174C-1935-4310-A6E6-FE62B21E5B87}"/>
    <dgm:cxn modelId="{C50C0CC8-308A-41F8-9F7C-1644E5BBC002}" type="presOf" srcId="{66ACC874-3CFB-4E6F-B294-E9398EAEDB9E}" destId="{ACB976F2-8BF8-4A70-91C5-C91BC345A4AF}" srcOrd="0" destOrd="0" presId="urn:microsoft.com/office/officeart/2005/8/layout/hList1"/>
    <dgm:cxn modelId="{51DB97CB-0180-46DE-8CF9-5E1303ED8C09}" srcId="{C7E39CD3-0DC4-4012-92DA-90224624ADFF}" destId="{66ACC874-3CFB-4E6F-B294-E9398EAEDB9E}" srcOrd="0" destOrd="0" parTransId="{6A394396-6A48-4F17-8404-6B2104EEDAB0}" sibTransId="{B15956E1-824E-41F5-9DF1-25E02085E01C}"/>
    <dgm:cxn modelId="{F1F83210-003E-4731-9298-525BD4863AC6}" type="presParOf" srcId="{D5AF80AA-414F-4474-ABC9-E635DD32C12D}" destId="{E980AAEC-D744-4F45-AA9F-C138C0A71A0E}" srcOrd="0" destOrd="0" presId="urn:microsoft.com/office/officeart/2005/8/layout/hList1"/>
    <dgm:cxn modelId="{6DA98C05-4E0C-46D0-9F77-4374429075EE}" type="presParOf" srcId="{E980AAEC-D744-4F45-AA9F-C138C0A71A0E}" destId="{8F17F835-55F0-4C61-A2A3-44AE2ED9D7FE}" srcOrd="0" destOrd="0" presId="urn:microsoft.com/office/officeart/2005/8/layout/hList1"/>
    <dgm:cxn modelId="{DCBA9C60-AE8B-43DC-9BB7-725A718966BE}" type="presParOf" srcId="{E980AAEC-D744-4F45-AA9F-C138C0A71A0E}" destId="{ACB976F2-8BF8-4A70-91C5-C91BC345A4AF}" srcOrd="1" destOrd="0" presId="urn:microsoft.com/office/officeart/2005/8/layout/hList1"/>
    <dgm:cxn modelId="{7BD692C1-7E60-4B70-A8E9-17BD892EB34F}" type="presParOf" srcId="{D5AF80AA-414F-4474-ABC9-E635DD32C12D}" destId="{9B6C0EE2-67AE-4432-B5BF-6CE7E326E53F}" srcOrd="1" destOrd="0" presId="urn:microsoft.com/office/officeart/2005/8/layout/hList1"/>
    <dgm:cxn modelId="{BAEA59E1-92DF-47BF-BD7A-97A29A5CDD19}" type="presParOf" srcId="{D5AF80AA-414F-4474-ABC9-E635DD32C12D}" destId="{7E449BE8-A2E6-4157-904D-55985C924B0E}" srcOrd="2" destOrd="0" presId="urn:microsoft.com/office/officeart/2005/8/layout/hList1"/>
    <dgm:cxn modelId="{68A7FC11-1138-4848-B460-B704A6338E1F}" type="presParOf" srcId="{7E449BE8-A2E6-4157-904D-55985C924B0E}" destId="{FD082DEC-BD21-4E00-AA12-CC0ED5CBCB32}" srcOrd="0" destOrd="0" presId="urn:microsoft.com/office/officeart/2005/8/layout/hList1"/>
    <dgm:cxn modelId="{69BCF585-8958-4E84-AA02-58A75652C0C7}" type="presParOf" srcId="{7E449BE8-A2E6-4157-904D-55985C924B0E}" destId="{B62719DE-8DA5-4764-8561-2A4AB2C9633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02DF5B-A2BE-4F1E-B43F-8357B8176D95}" type="doc">
      <dgm:prSet loTypeId="urn:microsoft.com/office/officeart/2005/8/layout/radial1" loCatId="cycle" qsTypeId="urn:microsoft.com/office/officeart/2005/8/quickstyle/simple4" qsCatId="simple" csTypeId="urn:microsoft.com/office/officeart/2005/8/colors/colorful3" csCatId="colorful" phldr="1"/>
      <dgm:spPr/>
      <dgm:t>
        <a:bodyPr/>
        <a:lstStyle/>
        <a:p>
          <a:endParaRPr lang="zh-CN" altLang="en-US"/>
        </a:p>
      </dgm:t>
    </dgm:pt>
    <dgm:pt modelId="{B22323AB-1086-4A1C-B331-F5BB963D4145}">
      <dgm:prSet phldrT="[文本]" custT="1"/>
      <dgm:spPr/>
      <dgm:t>
        <a:bodyPr/>
        <a:lstStyle/>
        <a:p>
          <a:pPr>
            <a:lnSpc>
              <a:spcPct val="800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重要性能指标</a:t>
          </a:r>
        </a:p>
      </dgm:t>
    </dgm:pt>
    <dgm:pt modelId="{F8002C4C-AD5A-415D-9914-AE4B4B07341E}" type="parTrans" cxnId="{AE8854D9-1688-447D-9E1C-54334D3667AE}">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EA78D77-C0AC-4449-8431-EAB529D8F1FD}" type="sibTrans" cxnId="{AE8854D9-1688-447D-9E1C-54334D3667AE}">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D22DC312-F211-45CA-A65C-AED37D4E84F0}">
      <dgm:prSet phldrT="[文本]" custT="1"/>
      <dgm:spPr/>
      <dgm:t>
        <a:bodyPr/>
        <a:lstStyle/>
        <a:p>
          <a:pPr>
            <a:lnSpc>
              <a:spcPct val="800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速率</a:t>
          </a:r>
        </a:p>
      </dgm:t>
    </dgm:pt>
    <dgm:pt modelId="{A0C7B0A4-A9E9-4F21-9431-C84E96289809}" type="parTrans" cxnId="{06E46658-2D4E-4CE1-9B44-76363095246D}">
      <dgm:prSet custT="1"/>
      <dgm:spPr>
        <a:ln w="19050"/>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DC099C82-1D5D-4769-AFA9-7792218D5827}" type="sibTrans" cxnId="{06E46658-2D4E-4CE1-9B44-76363095246D}">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CC0BB659-4143-44F0-8F84-D4D2FC90959C}">
      <dgm:prSet phldrT="[文本]" custT="1"/>
      <dgm:spPr/>
      <dgm:t>
        <a:bodyPr/>
        <a:lstStyle/>
        <a:p>
          <a:pPr>
            <a:lnSpc>
              <a:spcPct val="8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吞吐率</a:t>
          </a:r>
        </a:p>
      </dgm:t>
    </dgm:pt>
    <dgm:pt modelId="{8CF1AA8F-96CB-4B5E-B715-B9028B917988}" type="parTrans" cxnId="{A44B08B3-A047-45A2-892F-C214B73ECD29}">
      <dgm:prSet custT="1"/>
      <dgm:spPr>
        <a:ln w="19050"/>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77256747-7EEC-4ABC-996D-C89DE5DBD52B}" type="sibTrans" cxnId="{A44B08B3-A047-45A2-892F-C214B73ECD29}">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A517CECA-E7F5-4281-B2DA-244FEF5320DC}">
      <dgm:prSet phldrT="[文本]" custT="1"/>
      <dgm:spPr/>
      <dgm:t>
        <a:bodyPr/>
        <a:lstStyle/>
        <a:p>
          <a:pPr>
            <a:lnSpc>
              <a:spcPct val="800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时延</a:t>
          </a:r>
        </a:p>
      </dgm:t>
    </dgm:pt>
    <dgm:pt modelId="{4603E628-68DC-46D2-84DA-A0245BD072EF}" type="parTrans" cxnId="{C11591D6-0992-483B-98F3-EA64344B9D2F}">
      <dgm:prSet custT="1"/>
      <dgm:spPr>
        <a:ln w="19050"/>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5724D21-8406-4C52-BA15-0ED736CB50CE}" type="sibTrans" cxnId="{C11591D6-0992-483B-98F3-EA64344B9D2F}">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C2FD6668-1A08-46AC-BA8D-FB52FFFD9631}">
      <dgm:prSet phldrT="[文本]" custT="1"/>
      <dgm:spPr/>
      <dgm:t>
        <a:bodyPr/>
        <a:lstStyle/>
        <a:p>
          <a:pPr>
            <a:lnSpc>
              <a:spcPct val="8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利用率</a:t>
          </a:r>
        </a:p>
      </dgm:t>
    </dgm:pt>
    <dgm:pt modelId="{8C2FDA74-89FA-41B1-9873-0394473DF94B}" type="parTrans" cxnId="{84603CE0-D6DA-470B-B1FD-588405D531AB}">
      <dgm:prSet custT="1"/>
      <dgm:spPr>
        <a:ln w="19050"/>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523036FD-5FD0-4ACE-AC60-F08A948150DD}" type="sibTrans" cxnId="{84603CE0-D6DA-470B-B1FD-588405D531AB}">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CB408720-3765-4817-97AA-0480BC62D918}">
      <dgm:prSet phldrT="[文本]" custT="1"/>
      <dgm:spPr/>
      <dgm:t>
        <a:bodyPr/>
        <a:lstStyle/>
        <a:p>
          <a:pPr>
            <a:lnSpc>
              <a:spcPct val="8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时延带宽积</a:t>
          </a:r>
        </a:p>
      </dgm:t>
    </dgm:pt>
    <dgm:pt modelId="{60735CDE-5DEF-4EF2-882E-EE6D37ADADAA}" type="parTrans" cxnId="{57E3D092-497D-42CD-8D3D-06B7B835F9B1}">
      <dgm:prSet custT="1"/>
      <dgm:spPr>
        <a:ln w="19050"/>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2E1E6132-0FFC-4AED-B82E-16E82C2CF6DA}" type="sibTrans" cxnId="{57E3D092-497D-42CD-8D3D-06B7B835F9B1}">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65D00D0D-C9FC-4080-938A-E3FE166109A0}">
      <dgm:prSet phldrT="[文本]" custT="1"/>
      <dgm:spPr/>
      <dgm:t>
        <a:bodyPr/>
        <a:lstStyle/>
        <a:p>
          <a:pPr>
            <a:lnSpc>
              <a:spcPct val="8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往返</a:t>
          </a:r>
          <a:endParaRPr lang="en-US" altLang="zh-CN" sz="1400" b="1" dirty="0">
            <a:latin typeface="微软雅黑" panose="020B0503020204020204" pitchFamily="34" charset="-122"/>
            <a:ea typeface="微软雅黑" panose="020B0503020204020204" pitchFamily="34" charset="-122"/>
          </a:endParaRPr>
        </a:p>
        <a:p>
          <a:pPr>
            <a:lnSpc>
              <a:spcPct val="8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时间</a:t>
          </a:r>
        </a:p>
      </dgm:t>
    </dgm:pt>
    <dgm:pt modelId="{ED08DA14-77EB-487F-BE02-3A6D86A8246C}" type="parTrans" cxnId="{39F0CA54-37A8-4FB1-A1E2-C7A445040E97}">
      <dgm:prSet custT="1"/>
      <dgm:spPr>
        <a:ln w="19050"/>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94BF61BA-85DC-4B4A-B4A6-D485C5AE8654}" type="sibTrans" cxnId="{39F0CA54-37A8-4FB1-A1E2-C7A445040E97}">
      <dgm:prSet/>
      <dgm:spPr/>
      <dgm:t>
        <a:bodyPr/>
        <a:lstStyle/>
        <a:p>
          <a:pPr>
            <a:lnSpc>
              <a:spcPct val="80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87D17AA0-6080-47AE-B7DB-526C9B560CAC}">
      <dgm:prSet custT="1"/>
      <dgm:spPr/>
      <dgm:t>
        <a:bodyPr/>
        <a:lstStyle/>
        <a:p>
          <a:pPr>
            <a:lnSpc>
              <a:spcPct val="80000"/>
            </a:lnSpc>
            <a:spcBef>
              <a:spcPts val="0"/>
            </a:spcBef>
            <a:spcAft>
              <a:spcPts val="0"/>
            </a:spcAft>
          </a:pPr>
          <a:r>
            <a:rPr lang="zh-CN" altLang="en-US" sz="1600" b="1" dirty="0">
              <a:latin typeface="微软雅黑" pitchFamily="34" charset="-122"/>
              <a:ea typeface="微软雅黑" pitchFamily="34" charset="-122"/>
            </a:rPr>
            <a:t>带宽</a:t>
          </a:r>
        </a:p>
      </dgm:t>
    </dgm:pt>
    <dgm:pt modelId="{DB84B937-099F-47CA-9CDD-0D18AFFCDE42}" type="parTrans" cxnId="{78A011E7-61C1-4FA0-84CE-C5A9CDB15EF2}">
      <dgm:prSet custT="1"/>
      <dgm:spPr>
        <a:ln w="19050"/>
      </dgm:spPr>
      <dgm:t>
        <a:bodyPr/>
        <a:lstStyle/>
        <a:p>
          <a:pPr>
            <a:lnSpc>
              <a:spcPct val="80000"/>
            </a:lnSpc>
            <a:spcBef>
              <a:spcPts val="0"/>
            </a:spcBef>
            <a:spcAft>
              <a:spcPts val="0"/>
            </a:spcAft>
          </a:pPr>
          <a:endParaRPr lang="zh-CN" altLang="en-US" sz="400"/>
        </a:p>
      </dgm:t>
    </dgm:pt>
    <dgm:pt modelId="{F3240178-5CAF-4CE1-A438-3A427DB0871A}" type="sibTrans" cxnId="{78A011E7-61C1-4FA0-84CE-C5A9CDB15EF2}">
      <dgm:prSet/>
      <dgm:spPr/>
      <dgm:t>
        <a:bodyPr/>
        <a:lstStyle/>
        <a:p>
          <a:pPr>
            <a:lnSpc>
              <a:spcPct val="80000"/>
            </a:lnSpc>
            <a:spcBef>
              <a:spcPts val="0"/>
            </a:spcBef>
            <a:spcAft>
              <a:spcPts val="0"/>
            </a:spcAft>
          </a:pPr>
          <a:endParaRPr lang="zh-CN" altLang="en-US" sz="1600"/>
        </a:p>
      </dgm:t>
    </dgm:pt>
    <dgm:pt modelId="{038BAAB1-DC3C-4112-BA2B-18A482B3FB34}" type="pres">
      <dgm:prSet presAssocID="{EE02DF5B-A2BE-4F1E-B43F-8357B8176D95}" presName="cycle" presStyleCnt="0">
        <dgm:presLayoutVars>
          <dgm:chMax val="1"/>
          <dgm:dir/>
          <dgm:animLvl val="ctr"/>
          <dgm:resizeHandles val="exact"/>
        </dgm:presLayoutVars>
      </dgm:prSet>
      <dgm:spPr/>
    </dgm:pt>
    <dgm:pt modelId="{CEAB91ED-304D-4E30-917D-DB8A5D6E9F4E}" type="pres">
      <dgm:prSet presAssocID="{B22323AB-1086-4A1C-B331-F5BB963D4145}" presName="centerShape" presStyleLbl="node0" presStyleIdx="0" presStyleCnt="1" custScaleX="145530" custScaleY="145529"/>
      <dgm:spPr/>
    </dgm:pt>
    <dgm:pt modelId="{C041081D-BE3D-40E6-B560-6CCAEF685BB2}" type="pres">
      <dgm:prSet presAssocID="{A0C7B0A4-A9E9-4F21-9431-C84E96289809}" presName="Name9" presStyleLbl="parChTrans1D2" presStyleIdx="0" presStyleCnt="7"/>
      <dgm:spPr/>
    </dgm:pt>
    <dgm:pt modelId="{3CD87989-36DD-4624-AA56-93400E0521D5}" type="pres">
      <dgm:prSet presAssocID="{A0C7B0A4-A9E9-4F21-9431-C84E96289809}" presName="connTx" presStyleLbl="parChTrans1D2" presStyleIdx="0" presStyleCnt="7"/>
      <dgm:spPr/>
    </dgm:pt>
    <dgm:pt modelId="{402F23A3-1405-4E62-9B6B-1BAD6AF3B058}" type="pres">
      <dgm:prSet presAssocID="{D22DC312-F211-45CA-A65C-AED37D4E84F0}" presName="node" presStyleLbl="node1" presStyleIdx="0" presStyleCnt="7">
        <dgm:presLayoutVars>
          <dgm:bulletEnabled val="1"/>
        </dgm:presLayoutVars>
      </dgm:prSet>
      <dgm:spPr/>
    </dgm:pt>
    <dgm:pt modelId="{1A688BA9-9980-46CE-92DD-5B540F6B173C}" type="pres">
      <dgm:prSet presAssocID="{DB84B937-099F-47CA-9CDD-0D18AFFCDE42}" presName="Name9" presStyleLbl="parChTrans1D2" presStyleIdx="1" presStyleCnt="7"/>
      <dgm:spPr/>
    </dgm:pt>
    <dgm:pt modelId="{29BF8A05-B023-43EB-9B11-C312495477C8}" type="pres">
      <dgm:prSet presAssocID="{DB84B937-099F-47CA-9CDD-0D18AFFCDE42}" presName="connTx" presStyleLbl="parChTrans1D2" presStyleIdx="1" presStyleCnt="7"/>
      <dgm:spPr/>
    </dgm:pt>
    <dgm:pt modelId="{9EB9B65F-4393-4612-9918-4B6EE32BE2B5}" type="pres">
      <dgm:prSet presAssocID="{87D17AA0-6080-47AE-B7DB-526C9B560CAC}" presName="node" presStyleLbl="node1" presStyleIdx="1" presStyleCnt="7">
        <dgm:presLayoutVars>
          <dgm:bulletEnabled val="1"/>
        </dgm:presLayoutVars>
      </dgm:prSet>
      <dgm:spPr/>
    </dgm:pt>
    <dgm:pt modelId="{CA2997A6-1A9D-4195-A4F9-95CB281E15D5}" type="pres">
      <dgm:prSet presAssocID="{8CF1AA8F-96CB-4B5E-B715-B9028B917988}" presName="Name9" presStyleLbl="parChTrans1D2" presStyleIdx="2" presStyleCnt="7"/>
      <dgm:spPr/>
    </dgm:pt>
    <dgm:pt modelId="{4EA814EB-5106-4171-B8B6-C2618CEA3308}" type="pres">
      <dgm:prSet presAssocID="{8CF1AA8F-96CB-4B5E-B715-B9028B917988}" presName="connTx" presStyleLbl="parChTrans1D2" presStyleIdx="2" presStyleCnt="7"/>
      <dgm:spPr/>
    </dgm:pt>
    <dgm:pt modelId="{AA805C1A-016A-4092-AC58-C8C9626E154E}" type="pres">
      <dgm:prSet presAssocID="{CC0BB659-4143-44F0-8F84-D4D2FC90959C}" presName="node" presStyleLbl="node1" presStyleIdx="2" presStyleCnt="7">
        <dgm:presLayoutVars>
          <dgm:bulletEnabled val="1"/>
        </dgm:presLayoutVars>
      </dgm:prSet>
      <dgm:spPr/>
    </dgm:pt>
    <dgm:pt modelId="{96B1DAAE-F63C-47BA-8420-AE7C9945D5FC}" type="pres">
      <dgm:prSet presAssocID="{4603E628-68DC-46D2-84DA-A0245BD072EF}" presName="Name9" presStyleLbl="parChTrans1D2" presStyleIdx="3" presStyleCnt="7"/>
      <dgm:spPr/>
    </dgm:pt>
    <dgm:pt modelId="{C5612A02-3DBA-489F-8731-7BFEF4CFC7A5}" type="pres">
      <dgm:prSet presAssocID="{4603E628-68DC-46D2-84DA-A0245BD072EF}" presName="connTx" presStyleLbl="parChTrans1D2" presStyleIdx="3" presStyleCnt="7"/>
      <dgm:spPr/>
    </dgm:pt>
    <dgm:pt modelId="{3E830754-EFA7-4138-9FA6-3C9E92E74104}" type="pres">
      <dgm:prSet presAssocID="{A517CECA-E7F5-4281-B2DA-244FEF5320DC}" presName="node" presStyleLbl="node1" presStyleIdx="3" presStyleCnt="7">
        <dgm:presLayoutVars>
          <dgm:bulletEnabled val="1"/>
        </dgm:presLayoutVars>
      </dgm:prSet>
      <dgm:spPr/>
    </dgm:pt>
    <dgm:pt modelId="{78B2782A-5A1E-4DB7-8A32-C245B5326F9D}" type="pres">
      <dgm:prSet presAssocID="{60735CDE-5DEF-4EF2-882E-EE6D37ADADAA}" presName="Name9" presStyleLbl="parChTrans1D2" presStyleIdx="4" presStyleCnt="7"/>
      <dgm:spPr/>
    </dgm:pt>
    <dgm:pt modelId="{0DB9215C-9FC4-4645-A9FB-1A7085D28428}" type="pres">
      <dgm:prSet presAssocID="{60735CDE-5DEF-4EF2-882E-EE6D37ADADAA}" presName="connTx" presStyleLbl="parChTrans1D2" presStyleIdx="4" presStyleCnt="7"/>
      <dgm:spPr/>
    </dgm:pt>
    <dgm:pt modelId="{8473F692-BDED-4FE3-8EFA-3135EC8A8BE4}" type="pres">
      <dgm:prSet presAssocID="{CB408720-3765-4817-97AA-0480BC62D918}" presName="node" presStyleLbl="node1" presStyleIdx="4" presStyleCnt="7">
        <dgm:presLayoutVars>
          <dgm:bulletEnabled val="1"/>
        </dgm:presLayoutVars>
      </dgm:prSet>
      <dgm:spPr/>
    </dgm:pt>
    <dgm:pt modelId="{8BB81BB8-E393-4F1D-8B7B-020AC5C16F2F}" type="pres">
      <dgm:prSet presAssocID="{ED08DA14-77EB-487F-BE02-3A6D86A8246C}" presName="Name9" presStyleLbl="parChTrans1D2" presStyleIdx="5" presStyleCnt="7"/>
      <dgm:spPr/>
    </dgm:pt>
    <dgm:pt modelId="{EFA8CB61-977E-45B8-BD5E-C48F086EF9EF}" type="pres">
      <dgm:prSet presAssocID="{ED08DA14-77EB-487F-BE02-3A6D86A8246C}" presName="connTx" presStyleLbl="parChTrans1D2" presStyleIdx="5" presStyleCnt="7"/>
      <dgm:spPr/>
    </dgm:pt>
    <dgm:pt modelId="{E239F5DF-E3F9-42F3-9ADB-15CF35E6CE45}" type="pres">
      <dgm:prSet presAssocID="{65D00D0D-C9FC-4080-938A-E3FE166109A0}" presName="node" presStyleLbl="node1" presStyleIdx="5" presStyleCnt="7">
        <dgm:presLayoutVars>
          <dgm:bulletEnabled val="1"/>
        </dgm:presLayoutVars>
      </dgm:prSet>
      <dgm:spPr/>
    </dgm:pt>
    <dgm:pt modelId="{AF33E670-42AA-4676-8C3F-58C9EF27EB34}" type="pres">
      <dgm:prSet presAssocID="{8C2FDA74-89FA-41B1-9873-0394473DF94B}" presName="Name9" presStyleLbl="parChTrans1D2" presStyleIdx="6" presStyleCnt="7"/>
      <dgm:spPr/>
    </dgm:pt>
    <dgm:pt modelId="{43F165D5-D777-4F42-82A2-62F5DDF5C06C}" type="pres">
      <dgm:prSet presAssocID="{8C2FDA74-89FA-41B1-9873-0394473DF94B}" presName="connTx" presStyleLbl="parChTrans1D2" presStyleIdx="6" presStyleCnt="7"/>
      <dgm:spPr/>
    </dgm:pt>
    <dgm:pt modelId="{26B2A20A-D83E-4FB4-8289-8E75F18D9F17}" type="pres">
      <dgm:prSet presAssocID="{C2FD6668-1A08-46AC-BA8D-FB52FFFD9631}" presName="node" presStyleLbl="node1" presStyleIdx="6" presStyleCnt="7">
        <dgm:presLayoutVars>
          <dgm:bulletEnabled val="1"/>
        </dgm:presLayoutVars>
      </dgm:prSet>
      <dgm:spPr/>
    </dgm:pt>
  </dgm:ptLst>
  <dgm:cxnLst>
    <dgm:cxn modelId="{FEB40F05-B012-4742-B3F3-2E4CD9069007}" type="presOf" srcId="{4603E628-68DC-46D2-84DA-A0245BD072EF}" destId="{96B1DAAE-F63C-47BA-8420-AE7C9945D5FC}" srcOrd="0" destOrd="0" presId="urn:microsoft.com/office/officeart/2005/8/layout/radial1"/>
    <dgm:cxn modelId="{A1AA7717-4937-4972-86F5-24BEE22006CF}" type="presOf" srcId="{DB84B937-099F-47CA-9CDD-0D18AFFCDE42}" destId="{1A688BA9-9980-46CE-92DD-5B540F6B173C}" srcOrd="0" destOrd="0" presId="urn:microsoft.com/office/officeart/2005/8/layout/radial1"/>
    <dgm:cxn modelId="{8A1E1518-1582-44E6-A719-D28B7EE61E0D}" type="presOf" srcId="{60735CDE-5DEF-4EF2-882E-EE6D37ADADAA}" destId="{0DB9215C-9FC4-4645-A9FB-1A7085D28428}" srcOrd="1" destOrd="0" presId="urn:microsoft.com/office/officeart/2005/8/layout/radial1"/>
    <dgm:cxn modelId="{BA96FF2A-7A04-49C9-AC3A-32F14CE03DED}" type="presOf" srcId="{D22DC312-F211-45CA-A65C-AED37D4E84F0}" destId="{402F23A3-1405-4E62-9B6B-1BAD6AF3B058}" srcOrd="0" destOrd="0" presId="urn:microsoft.com/office/officeart/2005/8/layout/radial1"/>
    <dgm:cxn modelId="{5BC6942F-4A5C-4C8D-90E4-83B07878880A}" type="presOf" srcId="{8C2FDA74-89FA-41B1-9873-0394473DF94B}" destId="{43F165D5-D777-4F42-82A2-62F5DDF5C06C}" srcOrd="1" destOrd="0" presId="urn:microsoft.com/office/officeart/2005/8/layout/radial1"/>
    <dgm:cxn modelId="{387D4237-A227-4C79-8A9E-29729E1B0E8A}" type="presOf" srcId="{CB408720-3765-4817-97AA-0480BC62D918}" destId="{8473F692-BDED-4FE3-8EFA-3135EC8A8BE4}" srcOrd="0" destOrd="0" presId="urn:microsoft.com/office/officeart/2005/8/layout/radial1"/>
    <dgm:cxn modelId="{DF0E5F68-346C-414D-86E9-A9FAD2F20367}" type="presOf" srcId="{A0C7B0A4-A9E9-4F21-9431-C84E96289809}" destId="{C041081D-BE3D-40E6-B560-6CCAEF685BB2}" srcOrd="0" destOrd="0" presId="urn:microsoft.com/office/officeart/2005/8/layout/radial1"/>
    <dgm:cxn modelId="{648A664E-2883-4F15-865D-3DCFA5EC8F7E}" type="presOf" srcId="{65D00D0D-C9FC-4080-938A-E3FE166109A0}" destId="{E239F5DF-E3F9-42F3-9ADB-15CF35E6CE45}" srcOrd="0" destOrd="0" presId="urn:microsoft.com/office/officeart/2005/8/layout/radial1"/>
    <dgm:cxn modelId="{4FF81571-7C75-4CDD-8870-97F37CD2855E}" type="presOf" srcId="{60735CDE-5DEF-4EF2-882E-EE6D37ADADAA}" destId="{78B2782A-5A1E-4DB7-8A32-C245B5326F9D}" srcOrd="0" destOrd="0" presId="urn:microsoft.com/office/officeart/2005/8/layout/radial1"/>
    <dgm:cxn modelId="{1E233852-3F15-497A-97F8-53E8369B5A16}" type="presOf" srcId="{B22323AB-1086-4A1C-B331-F5BB963D4145}" destId="{CEAB91ED-304D-4E30-917D-DB8A5D6E9F4E}" srcOrd="0" destOrd="0" presId="urn:microsoft.com/office/officeart/2005/8/layout/radial1"/>
    <dgm:cxn modelId="{39F0CA54-37A8-4FB1-A1E2-C7A445040E97}" srcId="{B22323AB-1086-4A1C-B331-F5BB963D4145}" destId="{65D00D0D-C9FC-4080-938A-E3FE166109A0}" srcOrd="5" destOrd="0" parTransId="{ED08DA14-77EB-487F-BE02-3A6D86A8246C}" sibTransId="{94BF61BA-85DC-4B4A-B4A6-D485C5AE8654}"/>
    <dgm:cxn modelId="{06E46658-2D4E-4CE1-9B44-76363095246D}" srcId="{B22323AB-1086-4A1C-B331-F5BB963D4145}" destId="{D22DC312-F211-45CA-A65C-AED37D4E84F0}" srcOrd="0" destOrd="0" parTransId="{A0C7B0A4-A9E9-4F21-9431-C84E96289809}" sibTransId="{DC099C82-1D5D-4769-AFA9-7792218D5827}"/>
    <dgm:cxn modelId="{A20E5D7E-53F3-4892-A647-429E04042FBA}" type="presOf" srcId="{8C2FDA74-89FA-41B1-9873-0394473DF94B}" destId="{AF33E670-42AA-4676-8C3F-58C9EF27EB34}" srcOrd="0" destOrd="0" presId="urn:microsoft.com/office/officeart/2005/8/layout/radial1"/>
    <dgm:cxn modelId="{08083480-5750-4A8D-B227-453FE3A844E4}" type="presOf" srcId="{ED08DA14-77EB-487F-BE02-3A6D86A8246C}" destId="{8BB81BB8-E393-4F1D-8B7B-020AC5C16F2F}" srcOrd="0" destOrd="0" presId="urn:microsoft.com/office/officeart/2005/8/layout/radial1"/>
    <dgm:cxn modelId="{CDD16A83-C97A-4C40-9477-E4C17AADEB3D}" type="presOf" srcId="{C2FD6668-1A08-46AC-BA8D-FB52FFFD9631}" destId="{26B2A20A-D83E-4FB4-8289-8E75F18D9F17}" srcOrd="0" destOrd="0" presId="urn:microsoft.com/office/officeart/2005/8/layout/radial1"/>
    <dgm:cxn modelId="{6864DC85-6328-4444-BCCA-5ED660FE9638}" type="presOf" srcId="{4603E628-68DC-46D2-84DA-A0245BD072EF}" destId="{C5612A02-3DBA-489F-8731-7BFEF4CFC7A5}" srcOrd="1" destOrd="0" presId="urn:microsoft.com/office/officeart/2005/8/layout/radial1"/>
    <dgm:cxn modelId="{7A6D5F8D-F9DF-4AF8-8F5D-B2E73765DA11}" type="presOf" srcId="{8CF1AA8F-96CB-4B5E-B715-B9028B917988}" destId="{4EA814EB-5106-4171-B8B6-C2618CEA3308}" srcOrd="1" destOrd="0" presId="urn:microsoft.com/office/officeart/2005/8/layout/radial1"/>
    <dgm:cxn modelId="{57E3D092-497D-42CD-8D3D-06B7B835F9B1}" srcId="{B22323AB-1086-4A1C-B331-F5BB963D4145}" destId="{CB408720-3765-4817-97AA-0480BC62D918}" srcOrd="4" destOrd="0" parTransId="{60735CDE-5DEF-4EF2-882E-EE6D37ADADAA}" sibTransId="{2E1E6132-0FFC-4AED-B82E-16E82C2CF6DA}"/>
    <dgm:cxn modelId="{64D4869B-CA00-46D6-806E-45DFEBD3B1B8}" type="presOf" srcId="{A0C7B0A4-A9E9-4F21-9431-C84E96289809}" destId="{3CD87989-36DD-4624-AA56-93400E0521D5}" srcOrd="1" destOrd="0" presId="urn:microsoft.com/office/officeart/2005/8/layout/radial1"/>
    <dgm:cxn modelId="{A44B08B3-A047-45A2-892F-C214B73ECD29}" srcId="{B22323AB-1086-4A1C-B331-F5BB963D4145}" destId="{CC0BB659-4143-44F0-8F84-D4D2FC90959C}" srcOrd="2" destOrd="0" parTransId="{8CF1AA8F-96CB-4B5E-B715-B9028B917988}" sibTransId="{77256747-7EEC-4ABC-996D-C89DE5DBD52B}"/>
    <dgm:cxn modelId="{BC03D3C5-D03F-4496-9E66-EC52D8428C34}" type="presOf" srcId="{ED08DA14-77EB-487F-BE02-3A6D86A8246C}" destId="{EFA8CB61-977E-45B8-BD5E-C48F086EF9EF}" srcOrd="1" destOrd="0" presId="urn:microsoft.com/office/officeart/2005/8/layout/radial1"/>
    <dgm:cxn modelId="{182C6FC7-493B-4176-82D3-2A8BA6DDADFC}" type="presOf" srcId="{CC0BB659-4143-44F0-8F84-D4D2FC90959C}" destId="{AA805C1A-016A-4092-AC58-C8C9626E154E}" srcOrd="0" destOrd="0" presId="urn:microsoft.com/office/officeart/2005/8/layout/radial1"/>
    <dgm:cxn modelId="{F3F843CD-F01B-498A-A9F8-A21112579A0C}" type="presOf" srcId="{DB84B937-099F-47CA-9CDD-0D18AFFCDE42}" destId="{29BF8A05-B023-43EB-9B11-C312495477C8}" srcOrd="1" destOrd="0" presId="urn:microsoft.com/office/officeart/2005/8/layout/radial1"/>
    <dgm:cxn modelId="{20EFAED3-F430-4D85-9F40-13D246355EBC}" type="presOf" srcId="{EE02DF5B-A2BE-4F1E-B43F-8357B8176D95}" destId="{038BAAB1-DC3C-4112-BA2B-18A482B3FB34}" srcOrd="0" destOrd="0" presId="urn:microsoft.com/office/officeart/2005/8/layout/radial1"/>
    <dgm:cxn modelId="{C11591D6-0992-483B-98F3-EA64344B9D2F}" srcId="{B22323AB-1086-4A1C-B331-F5BB963D4145}" destId="{A517CECA-E7F5-4281-B2DA-244FEF5320DC}" srcOrd="3" destOrd="0" parTransId="{4603E628-68DC-46D2-84DA-A0245BD072EF}" sibTransId="{E5724D21-8406-4C52-BA15-0ED736CB50CE}"/>
    <dgm:cxn modelId="{AE8854D9-1688-447D-9E1C-54334D3667AE}" srcId="{EE02DF5B-A2BE-4F1E-B43F-8357B8176D95}" destId="{B22323AB-1086-4A1C-B331-F5BB963D4145}" srcOrd="0" destOrd="0" parTransId="{F8002C4C-AD5A-415D-9914-AE4B4B07341E}" sibTransId="{3EA78D77-C0AC-4449-8431-EAB529D8F1FD}"/>
    <dgm:cxn modelId="{F2A08AD9-CFB1-48E3-B1B0-150C72948075}" type="presOf" srcId="{87D17AA0-6080-47AE-B7DB-526C9B560CAC}" destId="{9EB9B65F-4393-4612-9918-4B6EE32BE2B5}" srcOrd="0" destOrd="0" presId="urn:microsoft.com/office/officeart/2005/8/layout/radial1"/>
    <dgm:cxn modelId="{84603CE0-D6DA-470B-B1FD-588405D531AB}" srcId="{B22323AB-1086-4A1C-B331-F5BB963D4145}" destId="{C2FD6668-1A08-46AC-BA8D-FB52FFFD9631}" srcOrd="6" destOrd="0" parTransId="{8C2FDA74-89FA-41B1-9873-0394473DF94B}" sibTransId="{523036FD-5FD0-4ACE-AC60-F08A948150DD}"/>
    <dgm:cxn modelId="{1B195DE1-A215-478D-A6DE-67AAB3BAD050}" type="presOf" srcId="{8CF1AA8F-96CB-4B5E-B715-B9028B917988}" destId="{CA2997A6-1A9D-4195-A4F9-95CB281E15D5}" srcOrd="0" destOrd="0" presId="urn:microsoft.com/office/officeart/2005/8/layout/radial1"/>
    <dgm:cxn modelId="{78A011E7-61C1-4FA0-84CE-C5A9CDB15EF2}" srcId="{B22323AB-1086-4A1C-B331-F5BB963D4145}" destId="{87D17AA0-6080-47AE-B7DB-526C9B560CAC}" srcOrd="1" destOrd="0" parTransId="{DB84B937-099F-47CA-9CDD-0D18AFFCDE42}" sibTransId="{F3240178-5CAF-4CE1-A438-3A427DB0871A}"/>
    <dgm:cxn modelId="{C3497DEC-C149-48B3-BC23-CC9921EB14C3}" type="presOf" srcId="{A517CECA-E7F5-4281-B2DA-244FEF5320DC}" destId="{3E830754-EFA7-4138-9FA6-3C9E92E74104}" srcOrd="0" destOrd="0" presId="urn:microsoft.com/office/officeart/2005/8/layout/radial1"/>
    <dgm:cxn modelId="{133AE4FF-A484-41DA-8EB1-C2C3D02BF120}" type="presParOf" srcId="{038BAAB1-DC3C-4112-BA2B-18A482B3FB34}" destId="{CEAB91ED-304D-4E30-917D-DB8A5D6E9F4E}" srcOrd="0" destOrd="0" presId="urn:microsoft.com/office/officeart/2005/8/layout/radial1"/>
    <dgm:cxn modelId="{E16F9661-5AC5-4437-BD9C-16AE476DE23B}" type="presParOf" srcId="{038BAAB1-DC3C-4112-BA2B-18A482B3FB34}" destId="{C041081D-BE3D-40E6-B560-6CCAEF685BB2}" srcOrd="1" destOrd="0" presId="urn:microsoft.com/office/officeart/2005/8/layout/radial1"/>
    <dgm:cxn modelId="{3211F2AF-F364-43D0-9A7C-79702C6E6C34}" type="presParOf" srcId="{C041081D-BE3D-40E6-B560-6CCAEF685BB2}" destId="{3CD87989-36DD-4624-AA56-93400E0521D5}" srcOrd="0" destOrd="0" presId="urn:microsoft.com/office/officeart/2005/8/layout/radial1"/>
    <dgm:cxn modelId="{D92718EA-F264-4BF2-93EC-8679C66217A9}" type="presParOf" srcId="{038BAAB1-DC3C-4112-BA2B-18A482B3FB34}" destId="{402F23A3-1405-4E62-9B6B-1BAD6AF3B058}" srcOrd="2" destOrd="0" presId="urn:microsoft.com/office/officeart/2005/8/layout/radial1"/>
    <dgm:cxn modelId="{110BBA91-D51D-4E73-8BA1-75833E52D395}" type="presParOf" srcId="{038BAAB1-DC3C-4112-BA2B-18A482B3FB34}" destId="{1A688BA9-9980-46CE-92DD-5B540F6B173C}" srcOrd="3" destOrd="0" presId="urn:microsoft.com/office/officeart/2005/8/layout/radial1"/>
    <dgm:cxn modelId="{F8623B45-8DA7-4EBE-ACD0-4A02FF495F20}" type="presParOf" srcId="{1A688BA9-9980-46CE-92DD-5B540F6B173C}" destId="{29BF8A05-B023-43EB-9B11-C312495477C8}" srcOrd="0" destOrd="0" presId="urn:microsoft.com/office/officeart/2005/8/layout/radial1"/>
    <dgm:cxn modelId="{A74FED4A-009A-4DB5-A934-8DF39073D56A}" type="presParOf" srcId="{038BAAB1-DC3C-4112-BA2B-18A482B3FB34}" destId="{9EB9B65F-4393-4612-9918-4B6EE32BE2B5}" srcOrd="4" destOrd="0" presId="urn:microsoft.com/office/officeart/2005/8/layout/radial1"/>
    <dgm:cxn modelId="{6E2A2A09-8046-4E50-A69C-9968D89DA4C3}" type="presParOf" srcId="{038BAAB1-DC3C-4112-BA2B-18A482B3FB34}" destId="{CA2997A6-1A9D-4195-A4F9-95CB281E15D5}" srcOrd="5" destOrd="0" presId="urn:microsoft.com/office/officeart/2005/8/layout/radial1"/>
    <dgm:cxn modelId="{D609836B-250A-45E8-8415-68F0690A11B6}" type="presParOf" srcId="{CA2997A6-1A9D-4195-A4F9-95CB281E15D5}" destId="{4EA814EB-5106-4171-B8B6-C2618CEA3308}" srcOrd="0" destOrd="0" presId="urn:microsoft.com/office/officeart/2005/8/layout/radial1"/>
    <dgm:cxn modelId="{C75544EF-EE5A-4BC4-9777-2A3C7E9A4A0B}" type="presParOf" srcId="{038BAAB1-DC3C-4112-BA2B-18A482B3FB34}" destId="{AA805C1A-016A-4092-AC58-C8C9626E154E}" srcOrd="6" destOrd="0" presId="urn:microsoft.com/office/officeart/2005/8/layout/radial1"/>
    <dgm:cxn modelId="{BB776DD6-B251-46CF-8328-3B48454360D7}" type="presParOf" srcId="{038BAAB1-DC3C-4112-BA2B-18A482B3FB34}" destId="{96B1DAAE-F63C-47BA-8420-AE7C9945D5FC}" srcOrd="7" destOrd="0" presId="urn:microsoft.com/office/officeart/2005/8/layout/radial1"/>
    <dgm:cxn modelId="{FE18A4D5-C790-46F0-970E-6A398EEEAF22}" type="presParOf" srcId="{96B1DAAE-F63C-47BA-8420-AE7C9945D5FC}" destId="{C5612A02-3DBA-489F-8731-7BFEF4CFC7A5}" srcOrd="0" destOrd="0" presId="urn:microsoft.com/office/officeart/2005/8/layout/radial1"/>
    <dgm:cxn modelId="{BFD25698-62F9-474A-B6C4-B772D8E4456C}" type="presParOf" srcId="{038BAAB1-DC3C-4112-BA2B-18A482B3FB34}" destId="{3E830754-EFA7-4138-9FA6-3C9E92E74104}" srcOrd="8" destOrd="0" presId="urn:microsoft.com/office/officeart/2005/8/layout/radial1"/>
    <dgm:cxn modelId="{6032A82A-B226-4842-82FC-9C2608852E84}" type="presParOf" srcId="{038BAAB1-DC3C-4112-BA2B-18A482B3FB34}" destId="{78B2782A-5A1E-4DB7-8A32-C245B5326F9D}" srcOrd="9" destOrd="0" presId="urn:microsoft.com/office/officeart/2005/8/layout/radial1"/>
    <dgm:cxn modelId="{57EFBA60-C095-4099-A06A-F501722F815D}" type="presParOf" srcId="{78B2782A-5A1E-4DB7-8A32-C245B5326F9D}" destId="{0DB9215C-9FC4-4645-A9FB-1A7085D28428}" srcOrd="0" destOrd="0" presId="urn:microsoft.com/office/officeart/2005/8/layout/radial1"/>
    <dgm:cxn modelId="{7269BCE5-5856-480D-B02B-4E12E87E70C7}" type="presParOf" srcId="{038BAAB1-DC3C-4112-BA2B-18A482B3FB34}" destId="{8473F692-BDED-4FE3-8EFA-3135EC8A8BE4}" srcOrd="10" destOrd="0" presId="urn:microsoft.com/office/officeart/2005/8/layout/radial1"/>
    <dgm:cxn modelId="{02855FD4-D20B-4284-8DCA-4C3344D98DCF}" type="presParOf" srcId="{038BAAB1-DC3C-4112-BA2B-18A482B3FB34}" destId="{8BB81BB8-E393-4F1D-8B7B-020AC5C16F2F}" srcOrd="11" destOrd="0" presId="urn:microsoft.com/office/officeart/2005/8/layout/radial1"/>
    <dgm:cxn modelId="{39A07AD8-4570-4B96-9438-975BD661E11E}" type="presParOf" srcId="{8BB81BB8-E393-4F1D-8B7B-020AC5C16F2F}" destId="{EFA8CB61-977E-45B8-BD5E-C48F086EF9EF}" srcOrd="0" destOrd="0" presId="urn:microsoft.com/office/officeart/2005/8/layout/radial1"/>
    <dgm:cxn modelId="{0383C5C4-9A24-4B92-BF01-350088E4724E}" type="presParOf" srcId="{038BAAB1-DC3C-4112-BA2B-18A482B3FB34}" destId="{E239F5DF-E3F9-42F3-9ADB-15CF35E6CE45}" srcOrd="12" destOrd="0" presId="urn:microsoft.com/office/officeart/2005/8/layout/radial1"/>
    <dgm:cxn modelId="{08F79CF2-0FBA-4CC3-8A95-6E4E54732669}" type="presParOf" srcId="{038BAAB1-DC3C-4112-BA2B-18A482B3FB34}" destId="{AF33E670-42AA-4676-8C3F-58C9EF27EB34}" srcOrd="13" destOrd="0" presId="urn:microsoft.com/office/officeart/2005/8/layout/radial1"/>
    <dgm:cxn modelId="{74408013-2DEF-40A7-A044-6E878A5D8156}" type="presParOf" srcId="{AF33E670-42AA-4676-8C3F-58C9EF27EB34}" destId="{43F165D5-D777-4F42-82A2-62F5DDF5C06C}" srcOrd="0" destOrd="0" presId="urn:microsoft.com/office/officeart/2005/8/layout/radial1"/>
    <dgm:cxn modelId="{7B882BCB-E5BF-473D-838C-0EC64E199E4E}" type="presParOf" srcId="{038BAAB1-DC3C-4112-BA2B-18A482B3FB34}" destId="{26B2A20A-D83E-4FB4-8289-8E75F18D9F17}"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AB813C-B06A-4F31-AE41-5FBC08019F61}" type="doc">
      <dgm:prSet loTypeId="urn:microsoft.com/office/officeart/2005/8/layout/vList5" loCatId="list" qsTypeId="urn:microsoft.com/office/officeart/2005/8/quickstyle/simple1" qsCatId="simple" csTypeId="urn:microsoft.com/office/officeart/2005/8/colors/colorful1#4" csCatId="colorful" phldr="1"/>
      <dgm:spPr/>
      <dgm:t>
        <a:bodyPr/>
        <a:lstStyle/>
        <a:p>
          <a:endParaRPr lang="zh-CN" altLang="en-US"/>
        </a:p>
      </dgm:t>
    </dgm:pt>
    <dgm:pt modelId="{050A098E-265C-4391-8A02-18D41C9ACEF7}">
      <dgm:prSet phldrT="[文本]" custT="1"/>
      <dgm:spPr/>
      <dgm:t>
        <a:bodyPr/>
        <a:lstStyle/>
        <a:p>
          <a:pPr>
            <a:lnSpc>
              <a:spcPts val="2400"/>
            </a:lnSpc>
            <a:spcBef>
              <a:spcPts val="0"/>
            </a:spcBef>
            <a:spcAft>
              <a:spcPts val="0"/>
            </a:spcAft>
          </a:pPr>
          <a:r>
            <a:rPr lang="zh-CN" altLang="en-US" sz="1800" b="1" dirty="0">
              <a:solidFill>
                <a:schemeClr val="bg1"/>
              </a:solidFill>
              <a:latin typeface="微软雅黑" panose="020B0503020204020204" pitchFamily="34" charset="-122"/>
              <a:ea typeface="微软雅黑" panose="020B0503020204020204" pitchFamily="34" charset="-122"/>
            </a:rPr>
            <a:t>频域</a:t>
          </a:r>
        </a:p>
      </dgm:t>
    </dgm:pt>
    <dgm:pt modelId="{A6F7A116-B107-4EA4-9066-73D7E647AB1E}" type="parTrans" cxnId="{EC4EA4BE-F7E1-4328-B1DB-6A0D15C7F420}">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BCB1832-21C9-4CED-A453-F89D918E8026}" type="sibTrans" cxnId="{EC4EA4BE-F7E1-4328-B1DB-6A0D15C7F420}">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FEF4933F-9CB0-4FCB-8C1E-9CB99A07B49E}">
      <dgm:prSet phldrT="[文本]" custT="1"/>
      <dgm:spPr/>
      <dgm:t>
        <a:bodyPr/>
        <a:lstStyle/>
        <a:p>
          <a:pPr>
            <a:lnSpc>
              <a:spcPts val="24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某个信号具有的</a:t>
          </a:r>
          <a:r>
            <a:rPr lang="zh-CN" altLang="en-US" sz="1600" b="1" dirty="0">
              <a:solidFill>
                <a:srgbClr val="0000FF"/>
              </a:solidFill>
              <a:latin typeface="微软雅黑" panose="020B0503020204020204" pitchFamily="34" charset="-122"/>
              <a:ea typeface="微软雅黑" panose="020B0503020204020204" pitchFamily="34" charset="-122"/>
            </a:rPr>
            <a:t>频带宽度。</a:t>
          </a:r>
        </a:p>
      </dgm:t>
    </dgm:pt>
    <dgm:pt modelId="{496C612B-0359-4353-8637-BF1552A99E99}" type="parTrans" cxnId="{83A05107-00D7-4222-B7C2-A60E72976CB4}">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18C0578-B49C-4E15-96F8-93E15DFFC7F1}" type="sibTrans" cxnId="{83A05107-00D7-4222-B7C2-A60E72976CB4}">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0C3747A4-6E14-4B4D-B352-09BA88A76C46}">
      <dgm:prSet phldrT="[文本]" custT="1"/>
      <dgm:spPr/>
      <dgm:t>
        <a:bodyPr/>
        <a:lstStyle/>
        <a:p>
          <a:pPr>
            <a:lnSpc>
              <a:spcPts val="24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单位是</a:t>
          </a:r>
          <a:r>
            <a:rPr lang="zh-CN" altLang="en-US" sz="1600" b="1" dirty="0">
              <a:solidFill>
                <a:srgbClr val="0000FF"/>
              </a:solidFill>
              <a:latin typeface="微软雅黑" panose="020B0503020204020204" pitchFamily="34" charset="-122"/>
              <a:ea typeface="微软雅黑" panose="020B0503020204020204" pitchFamily="34" charset="-122"/>
            </a:rPr>
            <a:t>赫</a:t>
          </a:r>
          <a:r>
            <a:rPr lang="zh-CN" altLang="en-US" sz="1600" b="1" dirty="0">
              <a:latin typeface="微软雅黑" panose="020B0503020204020204" pitchFamily="34" charset="-122"/>
              <a:ea typeface="微软雅黑" panose="020B0503020204020204" pitchFamily="34" charset="-122"/>
            </a:rPr>
            <a:t>（或千赫、兆赫、吉赫等）。</a:t>
          </a:r>
        </a:p>
      </dgm:t>
    </dgm:pt>
    <dgm:pt modelId="{9C1E3CB2-E8C8-49AB-965B-AFC0CD4F794D}" type="parTrans" cxnId="{1165B027-3233-4387-BD43-758F7EC8C9C7}">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78D8998-D0E8-4832-B8F9-C32C7B518B9A}" type="sibTrans" cxnId="{1165B027-3233-4387-BD43-758F7EC8C9C7}">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7D7D28CE-69F5-49A1-B14F-3045EE4444C5}">
      <dgm:prSet phldrT="[文本]" custT="1"/>
      <dgm:spPr/>
      <dgm:t>
        <a:bodyPr/>
        <a:lstStyle/>
        <a:p>
          <a:pPr>
            <a:lnSpc>
              <a:spcPts val="2400"/>
            </a:lnSpc>
            <a:spcBef>
              <a:spcPts val="0"/>
            </a:spcBef>
            <a:spcAft>
              <a:spcPts val="0"/>
            </a:spcAft>
          </a:pPr>
          <a:r>
            <a:rPr lang="zh-CN" altLang="en-US" sz="1800" b="1" dirty="0">
              <a:solidFill>
                <a:schemeClr val="tx1"/>
              </a:solidFill>
              <a:latin typeface="微软雅黑" panose="020B0503020204020204" pitchFamily="34" charset="-122"/>
              <a:ea typeface="微软雅黑" panose="020B0503020204020204" pitchFamily="34" charset="-122"/>
            </a:rPr>
            <a:t>时域</a:t>
          </a:r>
        </a:p>
      </dgm:t>
    </dgm:pt>
    <dgm:pt modelId="{7BA8DCB6-F2BF-48A1-AE72-20D033A4AB32}" type="parTrans" cxnId="{60735D4F-A4F3-476D-AE58-8AE4EDAE2412}">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56A15820-9812-4C8B-9CED-F317235A9064}" type="sibTrans" cxnId="{60735D4F-A4F3-476D-AE58-8AE4EDAE2412}">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0DB3CE6-D371-46C6-BF5C-43B59AB6EDE2}">
      <dgm:prSet phldrT="[文本]" custT="1"/>
      <dgm:spPr/>
      <dgm:t>
        <a:bodyPr/>
        <a:lstStyle/>
        <a:p>
          <a:pPr>
            <a:lnSpc>
              <a:spcPts val="24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网络中某通道传送数据的能力，表示在单位时间内网络中的某信道所能通过的</a:t>
          </a:r>
          <a:r>
            <a:rPr lang="zh-CN" altLang="en-US" sz="1600" b="1" dirty="0">
              <a:solidFill>
                <a:srgbClr val="0000FF"/>
              </a:solidFill>
              <a:latin typeface="微软雅黑" panose="020B0503020204020204" pitchFamily="34" charset="-122"/>
              <a:ea typeface="微软雅黑" panose="020B0503020204020204" pitchFamily="34" charset="-122"/>
            </a:rPr>
            <a:t>“最高数据率”。</a:t>
          </a:r>
        </a:p>
      </dgm:t>
    </dgm:pt>
    <dgm:pt modelId="{EF117184-0A6B-450A-9F46-59148824F74C}" type="parTrans" cxnId="{F099BD6E-6DE6-4DC8-8916-951CC33D3D91}">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ECD476C-4C81-48A0-A49D-D9F381D723F0}" type="sibTrans" cxnId="{F099BD6E-6DE6-4DC8-8916-951CC33D3D91}">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679FA712-BCAA-459B-A818-2FEE70636A61}">
      <dgm:prSet phldrT="[文本]" custT="1"/>
      <dgm:spPr/>
      <dgm:t>
        <a:bodyPr/>
        <a:lstStyle/>
        <a:p>
          <a:pPr>
            <a:lnSpc>
              <a:spcPts val="24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单位就是数据率的单位 </a:t>
          </a:r>
          <a:r>
            <a:rPr lang="en-US" altLang="en-US" sz="1600" b="1" dirty="0">
              <a:latin typeface="微软雅黑" panose="020B0503020204020204" pitchFamily="34" charset="-122"/>
              <a:ea typeface="微软雅黑" panose="020B0503020204020204" pitchFamily="34" charset="-122"/>
            </a:rPr>
            <a:t>bit/s</a:t>
          </a:r>
          <a:r>
            <a:rPr lang="zh-CN" altLang="en-US" sz="1600" b="1" dirty="0">
              <a:latin typeface="微软雅黑" panose="020B0503020204020204" pitchFamily="34" charset="-122"/>
              <a:ea typeface="微软雅黑" panose="020B0503020204020204" pitchFamily="34" charset="-122"/>
            </a:rPr>
            <a:t>。</a:t>
          </a:r>
        </a:p>
      </dgm:t>
    </dgm:pt>
    <dgm:pt modelId="{0A4C7176-71C6-4DA2-A49E-1FBD36EA537F}" type="parTrans" cxnId="{2E444A85-2D22-48A3-8A02-211B5B9A1B48}">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C008DC61-DEEE-4E2B-8DE7-4B2E6EECC852}" type="sibTrans" cxnId="{2E444A85-2D22-48A3-8A02-211B5B9A1B48}">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B66B706-D603-46A5-9883-124C05B8E875}">
      <dgm:prSet phldrT="[文本]" custT="1"/>
      <dgm:spPr/>
      <dgm:t>
        <a:bodyPr/>
        <a:lstStyle/>
        <a:p>
          <a:pPr>
            <a:lnSpc>
              <a:spcPts val="2400"/>
            </a:lnSpc>
            <a:spcBef>
              <a:spcPts val="0"/>
            </a:spcBef>
            <a:spcAft>
              <a:spcPts val="0"/>
            </a:spcAft>
          </a:pPr>
          <a:r>
            <a:rPr lang="zh-CN" altLang="en-US" sz="1600" b="1" dirty="0">
              <a:latin typeface="微软雅黑" panose="020B0503020204020204" pitchFamily="34" charset="-122"/>
              <a:ea typeface="微软雅黑" panose="020B0503020204020204" pitchFamily="34" charset="-122"/>
            </a:rPr>
            <a:t>某信道允许通过的信号频带范围称为该</a:t>
          </a:r>
          <a:r>
            <a:rPr lang="zh-CN" altLang="en-US" sz="1600" b="1" dirty="0">
              <a:solidFill>
                <a:srgbClr val="0000FF"/>
              </a:solidFill>
              <a:latin typeface="微软雅黑" panose="020B0503020204020204" pitchFamily="34" charset="-122"/>
              <a:ea typeface="微软雅黑" panose="020B0503020204020204" pitchFamily="34" charset="-122"/>
            </a:rPr>
            <a:t>信道的带宽</a:t>
          </a:r>
          <a:r>
            <a:rPr lang="zh-CN" altLang="en-US" sz="1600" b="1" dirty="0">
              <a:latin typeface="微软雅黑" panose="020B0503020204020204" pitchFamily="34" charset="-122"/>
              <a:ea typeface="微软雅黑" panose="020B0503020204020204" pitchFamily="34" charset="-122"/>
            </a:rPr>
            <a:t>（或通频带）。</a:t>
          </a:r>
        </a:p>
      </dgm:t>
    </dgm:pt>
    <dgm:pt modelId="{89BD7969-E47A-44A1-A228-64CDDE384D58}" type="parTrans" cxnId="{DC942A3B-33E6-4C36-96EA-7BED92D7AD9D}">
      <dgm:prSet/>
      <dgm:spPr/>
      <dgm:t>
        <a:bodyPr/>
        <a:lstStyle/>
        <a:p>
          <a:endParaRPr lang="zh-CN" altLang="en-US"/>
        </a:p>
      </dgm:t>
    </dgm:pt>
    <dgm:pt modelId="{CF6155F8-E999-4B3A-9320-1784222FDB2A}" type="sibTrans" cxnId="{DC942A3B-33E6-4C36-96EA-7BED92D7AD9D}">
      <dgm:prSet/>
      <dgm:spPr/>
      <dgm:t>
        <a:bodyPr/>
        <a:lstStyle/>
        <a:p>
          <a:endParaRPr lang="zh-CN" altLang="en-US"/>
        </a:p>
      </dgm:t>
    </dgm:pt>
    <dgm:pt modelId="{40E63CE6-BCF0-4D31-BF79-E0110AFBC97D}" type="pres">
      <dgm:prSet presAssocID="{F9AB813C-B06A-4F31-AE41-5FBC08019F61}" presName="Name0" presStyleCnt="0">
        <dgm:presLayoutVars>
          <dgm:dir/>
          <dgm:animLvl val="lvl"/>
          <dgm:resizeHandles val="exact"/>
        </dgm:presLayoutVars>
      </dgm:prSet>
      <dgm:spPr/>
    </dgm:pt>
    <dgm:pt modelId="{A816BD0E-3B05-4D80-8D09-86E69DADF94A}" type="pres">
      <dgm:prSet presAssocID="{050A098E-265C-4391-8A02-18D41C9ACEF7}" presName="linNode" presStyleCnt="0"/>
      <dgm:spPr/>
    </dgm:pt>
    <dgm:pt modelId="{12490A3D-6938-465D-B09D-05FD246C6E9E}" type="pres">
      <dgm:prSet presAssocID="{050A098E-265C-4391-8A02-18D41C9ACEF7}" presName="parentText" presStyleLbl="node1" presStyleIdx="0" presStyleCnt="2" custScaleX="41980">
        <dgm:presLayoutVars>
          <dgm:chMax val="1"/>
          <dgm:bulletEnabled val="1"/>
        </dgm:presLayoutVars>
      </dgm:prSet>
      <dgm:spPr/>
    </dgm:pt>
    <dgm:pt modelId="{D8322834-D555-4278-B09F-615875E565CE}" type="pres">
      <dgm:prSet presAssocID="{050A098E-265C-4391-8A02-18D41C9ACEF7}" presName="descendantText" presStyleLbl="alignAccFollowNode1" presStyleIdx="0" presStyleCnt="2" custScaleX="127202">
        <dgm:presLayoutVars>
          <dgm:bulletEnabled val="1"/>
        </dgm:presLayoutVars>
      </dgm:prSet>
      <dgm:spPr/>
    </dgm:pt>
    <dgm:pt modelId="{D083337A-8E07-459D-A053-9228C089A47E}" type="pres">
      <dgm:prSet presAssocID="{1BCB1832-21C9-4CED-A453-F89D918E8026}" presName="sp" presStyleCnt="0"/>
      <dgm:spPr/>
    </dgm:pt>
    <dgm:pt modelId="{795B2B64-5D71-4F73-BF51-C77D11A4D022}" type="pres">
      <dgm:prSet presAssocID="{7D7D28CE-69F5-49A1-B14F-3045EE4444C5}" presName="linNode" presStyleCnt="0"/>
      <dgm:spPr/>
    </dgm:pt>
    <dgm:pt modelId="{90C011AE-3F91-416D-B2FD-433B35EC17A6}" type="pres">
      <dgm:prSet presAssocID="{7D7D28CE-69F5-49A1-B14F-3045EE4444C5}" presName="parentText" presStyleLbl="node1" presStyleIdx="1" presStyleCnt="2" custScaleX="41980" custLinFactNeighborY="-2899">
        <dgm:presLayoutVars>
          <dgm:chMax val="1"/>
          <dgm:bulletEnabled val="1"/>
        </dgm:presLayoutVars>
      </dgm:prSet>
      <dgm:spPr/>
    </dgm:pt>
    <dgm:pt modelId="{4EADB46F-8684-4B72-97FE-D18AEB647819}" type="pres">
      <dgm:prSet presAssocID="{7D7D28CE-69F5-49A1-B14F-3045EE4444C5}" presName="descendantText" presStyleLbl="alignAccFollowNode1" presStyleIdx="1" presStyleCnt="2" custScaleX="127202" custLinFactNeighborY="-3622">
        <dgm:presLayoutVars>
          <dgm:bulletEnabled val="1"/>
        </dgm:presLayoutVars>
      </dgm:prSet>
      <dgm:spPr/>
    </dgm:pt>
  </dgm:ptLst>
  <dgm:cxnLst>
    <dgm:cxn modelId="{83A05107-00D7-4222-B7C2-A60E72976CB4}" srcId="{050A098E-265C-4391-8A02-18D41C9ACEF7}" destId="{FEF4933F-9CB0-4FCB-8C1E-9CB99A07B49E}" srcOrd="0" destOrd="0" parTransId="{496C612B-0359-4353-8637-BF1552A99E99}" sibTransId="{E18C0578-B49C-4E15-96F8-93E15DFFC7F1}"/>
    <dgm:cxn modelId="{63CD9407-2941-47C4-89ED-D215479544D9}" type="presOf" srcId="{679FA712-BCAA-459B-A818-2FEE70636A61}" destId="{4EADB46F-8684-4B72-97FE-D18AEB647819}" srcOrd="0" destOrd="1" presId="urn:microsoft.com/office/officeart/2005/8/layout/vList5"/>
    <dgm:cxn modelId="{03AFA410-631A-40E5-B964-EC11BE5D8531}" type="presOf" srcId="{1B66B706-D603-46A5-9883-124C05B8E875}" destId="{D8322834-D555-4278-B09F-615875E565CE}" srcOrd="0" destOrd="2" presId="urn:microsoft.com/office/officeart/2005/8/layout/vList5"/>
    <dgm:cxn modelId="{C2EF7411-42DE-465C-8FAE-3EB55B7970F6}" type="presOf" srcId="{050A098E-265C-4391-8A02-18D41C9ACEF7}" destId="{12490A3D-6938-465D-B09D-05FD246C6E9E}" srcOrd="0" destOrd="0" presId="urn:microsoft.com/office/officeart/2005/8/layout/vList5"/>
    <dgm:cxn modelId="{FBD4A315-3663-4844-922B-3DBBE857371B}" type="presOf" srcId="{7D7D28CE-69F5-49A1-B14F-3045EE4444C5}" destId="{90C011AE-3F91-416D-B2FD-433B35EC17A6}" srcOrd="0" destOrd="0" presId="urn:microsoft.com/office/officeart/2005/8/layout/vList5"/>
    <dgm:cxn modelId="{1165B027-3233-4387-BD43-758F7EC8C9C7}" srcId="{050A098E-265C-4391-8A02-18D41C9ACEF7}" destId="{0C3747A4-6E14-4B4D-B352-09BA88A76C46}" srcOrd="1" destOrd="0" parTransId="{9C1E3CB2-E8C8-49AB-965B-AFC0CD4F794D}" sibTransId="{B78D8998-D0E8-4832-B8F9-C32C7B518B9A}"/>
    <dgm:cxn modelId="{A7DDFB38-9139-4A21-A289-C3FF5A2E42B4}" type="presOf" srcId="{E0DB3CE6-D371-46C6-BF5C-43B59AB6EDE2}" destId="{4EADB46F-8684-4B72-97FE-D18AEB647819}" srcOrd="0" destOrd="0" presId="urn:microsoft.com/office/officeart/2005/8/layout/vList5"/>
    <dgm:cxn modelId="{DC942A3B-33E6-4C36-96EA-7BED92D7AD9D}" srcId="{050A098E-265C-4391-8A02-18D41C9ACEF7}" destId="{1B66B706-D603-46A5-9883-124C05B8E875}" srcOrd="2" destOrd="0" parTransId="{89BD7969-E47A-44A1-A228-64CDDE384D58}" sibTransId="{CF6155F8-E999-4B3A-9320-1784222FDB2A}"/>
    <dgm:cxn modelId="{371AB66C-17E5-4EE2-947D-C610D4A3E588}" type="presOf" srcId="{F9AB813C-B06A-4F31-AE41-5FBC08019F61}" destId="{40E63CE6-BCF0-4D31-BF79-E0110AFBC97D}" srcOrd="0" destOrd="0" presId="urn:microsoft.com/office/officeart/2005/8/layout/vList5"/>
    <dgm:cxn modelId="{F099BD6E-6DE6-4DC8-8916-951CC33D3D91}" srcId="{7D7D28CE-69F5-49A1-B14F-3045EE4444C5}" destId="{E0DB3CE6-D371-46C6-BF5C-43B59AB6EDE2}" srcOrd="0" destOrd="0" parTransId="{EF117184-0A6B-450A-9F46-59148824F74C}" sibTransId="{3ECD476C-4C81-48A0-A49D-D9F381D723F0}"/>
    <dgm:cxn modelId="{60735D4F-A4F3-476D-AE58-8AE4EDAE2412}" srcId="{F9AB813C-B06A-4F31-AE41-5FBC08019F61}" destId="{7D7D28CE-69F5-49A1-B14F-3045EE4444C5}" srcOrd="1" destOrd="0" parTransId="{7BA8DCB6-F2BF-48A1-AE72-20D033A4AB32}" sibTransId="{56A15820-9812-4C8B-9CED-F317235A9064}"/>
    <dgm:cxn modelId="{2E444A85-2D22-48A3-8A02-211B5B9A1B48}" srcId="{7D7D28CE-69F5-49A1-B14F-3045EE4444C5}" destId="{679FA712-BCAA-459B-A818-2FEE70636A61}" srcOrd="1" destOrd="0" parTransId="{0A4C7176-71C6-4DA2-A49E-1FBD36EA537F}" sibTransId="{C008DC61-DEEE-4E2B-8DE7-4B2E6EECC852}"/>
    <dgm:cxn modelId="{EC4EA4BE-F7E1-4328-B1DB-6A0D15C7F420}" srcId="{F9AB813C-B06A-4F31-AE41-5FBC08019F61}" destId="{050A098E-265C-4391-8A02-18D41C9ACEF7}" srcOrd="0" destOrd="0" parTransId="{A6F7A116-B107-4EA4-9066-73D7E647AB1E}" sibTransId="{1BCB1832-21C9-4CED-A453-F89D918E8026}"/>
    <dgm:cxn modelId="{A9A0C1BE-E752-49A8-9D77-F0F4F763D66F}" type="presOf" srcId="{FEF4933F-9CB0-4FCB-8C1E-9CB99A07B49E}" destId="{D8322834-D555-4278-B09F-615875E565CE}" srcOrd="0" destOrd="0" presId="urn:microsoft.com/office/officeart/2005/8/layout/vList5"/>
    <dgm:cxn modelId="{C64A0FEB-C933-463E-AEB0-9AD63DC6FF69}" type="presOf" srcId="{0C3747A4-6E14-4B4D-B352-09BA88A76C46}" destId="{D8322834-D555-4278-B09F-615875E565CE}" srcOrd="0" destOrd="1" presId="urn:microsoft.com/office/officeart/2005/8/layout/vList5"/>
    <dgm:cxn modelId="{73C37479-3E4B-4A25-A901-743C14E100D2}" type="presParOf" srcId="{40E63CE6-BCF0-4D31-BF79-E0110AFBC97D}" destId="{A816BD0E-3B05-4D80-8D09-86E69DADF94A}" srcOrd="0" destOrd="0" presId="urn:microsoft.com/office/officeart/2005/8/layout/vList5"/>
    <dgm:cxn modelId="{C0E9B0E7-F95F-485D-A69A-8411C84912E4}" type="presParOf" srcId="{A816BD0E-3B05-4D80-8D09-86E69DADF94A}" destId="{12490A3D-6938-465D-B09D-05FD246C6E9E}" srcOrd="0" destOrd="0" presId="urn:microsoft.com/office/officeart/2005/8/layout/vList5"/>
    <dgm:cxn modelId="{0A3B23AB-91F2-43D6-BC1E-C7789C0BDD1D}" type="presParOf" srcId="{A816BD0E-3B05-4D80-8D09-86E69DADF94A}" destId="{D8322834-D555-4278-B09F-615875E565CE}" srcOrd="1" destOrd="0" presId="urn:microsoft.com/office/officeart/2005/8/layout/vList5"/>
    <dgm:cxn modelId="{185C4137-9E4F-4F19-A3CB-E491C911A7C5}" type="presParOf" srcId="{40E63CE6-BCF0-4D31-BF79-E0110AFBC97D}" destId="{D083337A-8E07-459D-A053-9228C089A47E}" srcOrd="1" destOrd="0" presId="urn:microsoft.com/office/officeart/2005/8/layout/vList5"/>
    <dgm:cxn modelId="{90C81B48-3660-4386-86E9-B2B326A264D4}" type="presParOf" srcId="{40E63CE6-BCF0-4D31-BF79-E0110AFBC97D}" destId="{795B2B64-5D71-4F73-BF51-C77D11A4D022}" srcOrd="2" destOrd="0" presId="urn:microsoft.com/office/officeart/2005/8/layout/vList5"/>
    <dgm:cxn modelId="{9BF1E6FC-7FE7-44BF-ADCB-9FE0476846EC}" type="presParOf" srcId="{795B2B64-5D71-4F73-BF51-C77D11A4D022}" destId="{90C011AE-3F91-416D-B2FD-433B35EC17A6}" srcOrd="0" destOrd="0" presId="urn:microsoft.com/office/officeart/2005/8/layout/vList5"/>
    <dgm:cxn modelId="{522D5519-935E-43DE-B65C-3F7A263B0C61}" type="presParOf" srcId="{795B2B64-5D71-4F73-BF51-C77D11A4D022}" destId="{4EADB46F-8684-4B72-97FE-D18AEB64781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530140-3F55-46BC-848D-A4C14AA8BC1C}" type="doc">
      <dgm:prSet loTypeId="urn:microsoft.com/office/officeart/2005/8/layout/hList1" loCatId="list" qsTypeId="urn:microsoft.com/office/officeart/2005/8/quickstyle/simple5" qsCatId="simple" csTypeId="urn:microsoft.com/office/officeart/2005/8/colors/colorful1#5" csCatId="colorful" phldr="1"/>
      <dgm:spPr/>
      <dgm:t>
        <a:bodyPr/>
        <a:lstStyle/>
        <a:p>
          <a:endParaRPr lang="zh-CN" altLang="en-US"/>
        </a:p>
      </dgm:t>
    </dgm:pt>
    <dgm:pt modelId="{617AE38B-731F-4729-B28F-C30C3037C6EF}">
      <dgm:prSet phldrT="[文本]" custT="1"/>
      <dgm:spPr/>
      <dgm:t>
        <a:bodyPr/>
        <a:lstStyle/>
        <a:p>
          <a:r>
            <a:rPr lang="zh-CN" altLang="en-US" sz="1800" b="1" dirty="0">
              <a:latin typeface="微软雅黑" panose="020B0503020204020204" pitchFamily="34" charset="-122"/>
              <a:ea typeface="微软雅黑" panose="020B0503020204020204" pitchFamily="34" charset="-122"/>
            </a:rPr>
            <a:t>信道利用率</a:t>
          </a:r>
        </a:p>
      </dgm:t>
    </dgm:pt>
    <dgm:pt modelId="{E59DA53A-3783-4CE4-8AD5-26603DC4E19D}" type="parTrans" cxnId="{A85E3E8F-E7E6-4ECC-A71E-7AC941D62EF2}">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4789360-920D-40CE-84C5-78110649C9AA}" type="sibTrans" cxnId="{A85E3E8F-E7E6-4ECC-A71E-7AC941D62EF2}">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EC6DEAD-6406-4DFB-8DEA-CD3C17DC614D}">
      <dgm:prSet phldrT="[文本]" custT="1"/>
      <dgm:spPr/>
      <dgm:t>
        <a:bodyPr/>
        <a:lstStyle/>
        <a:p>
          <a:r>
            <a:rPr lang="zh-CN" altLang="en-US" sz="1800" b="1" dirty="0">
              <a:latin typeface="微软雅黑" panose="020B0503020204020204" pitchFamily="34" charset="-122"/>
              <a:ea typeface="微软雅黑" panose="020B0503020204020204" pitchFamily="34" charset="-122"/>
            </a:rPr>
            <a:t>某信道有百分之几的时间是被利用的（即有数据通过）。</a:t>
          </a:r>
        </a:p>
      </dgm:t>
    </dgm:pt>
    <dgm:pt modelId="{482F333A-D861-4AA0-A30F-1C931619106C}" type="parTrans" cxnId="{CE89C4F3-23B2-46F4-A4AF-ACF50B7D990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B14CB4C-25BD-4D3A-91BC-2F5637AA90E5}" type="sibTrans" cxnId="{CE89C4F3-23B2-46F4-A4AF-ACF50B7D990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7820C6F-2839-48A4-95ED-EBDFE872E9B1}">
      <dgm:prSet phldrT="[文本]" custT="1"/>
      <dgm:spPr/>
      <dgm:t>
        <a:bodyPr/>
        <a:lstStyle/>
        <a:p>
          <a:r>
            <a:rPr lang="zh-CN" altLang="en-US" sz="1800" b="1" dirty="0">
              <a:latin typeface="微软雅黑" panose="020B0503020204020204" pitchFamily="34" charset="-122"/>
              <a:ea typeface="微软雅黑" panose="020B0503020204020204" pitchFamily="34" charset="-122"/>
            </a:rPr>
            <a:t>网络利用率</a:t>
          </a:r>
        </a:p>
      </dgm:t>
    </dgm:pt>
    <dgm:pt modelId="{11E1DEE2-EAF3-490A-A502-3BB3E26556A0}" type="parTrans" cxnId="{19DC375B-E541-4B59-8382-93A56F7F35B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73100A8-454C-4D8A-8DBD-7B32E1030A4A}" type="sibTrans" cxnId="{19DC375B-E541-4B59-8382-93A56F7F35B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DEA8A1D-B9FF-44AA-B42C-06D817B609F8}">
      <dgm:prSet phldrT="[文本]" custT="1"/>
      <dgm:spPr/>
      <dgm:t>
        <a:bodyPr/>
        <a:lstStyle/>
        <a:p>
          <a:r>
            <a:rPr lang="zh-CN" altLang="en-US" sz="1800" b="1" dirty="0">
              <a:latin typeface="微软雅黑" panose="020B0503020204020204" pitchFamily="34" charset="-122"/>
              <a:ea typeface="微软雅黑" panose="020B0503020204020204" pitchFamily="34" charset="-122"/>
            </a:rPr>
            <a:t>全网络的信道利用率的加权平均值。</a:t>
          </a:r>
        </a:p>
      </dgm:t>
    </dgm:pt>
    <dgm:pt modelId="{CDC104ED-5DB9-424C-8439-CDDBB0142664}" type="parTrans" cxnId="{9DC2B627-F44A-4C33-82E3-BC9DA9CC6DC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F73DD2A-CC9B-4D66-A6A1-7EE41BC0E8A4}" type="sibTrans" cxnId="{9DC2B627-F44A-4C33-82E3-BC9DA9CC6DC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00B28D7-2FDD-447A-8655-1C4703F07E1D}">
      <dgm:prSet custT="1"/>
      <dgm:spPr/>
      <dgm:t>
        <a:bodyPr/>
        <a:lstStyle/>
        <a:p>
          <a:r>
            <a:rPr lang="zh-CN" altLang="en-US" sz="1800" b="1" dirty="0">
              <a:latin typeface="微软雅黑" panose="020B0503020204020204" pitchFamily="34" charset="-122"/>
              <a:ea typeface="微软雅黑" panose="020B0503020204020204" pitchFamily="34" charset="-122"/>
            </a:rPr>
            <a:t>完全空闲的信道的利用率是零。</a:t>
          </a:r>
        </a:p>
      </dgm:t>
    </dgm:pt>
    <dgm:pt modelId="{B4E31D86-E7E7-4DB8-B509-ABC412692A5B}" type="parTrans" cxnId="{C6795FE8-CFE8-4187-A5F2-78B292433606}">
      <dgm:prSet/>
      <dgm:spPr/>
      <dgm:t>
        <a:bodyPr/>
        <a:lstStyle/>
        <a:p>
          <a:endParaRPr lang="zh-CN" altLang="en-US" sz="1800"/>
        </a:p>
      </dgm:t>
    </dgm:pt>
    <dgm:pt modelId="{E056649D-FFB4-45EF-845D-4988E55B5B53}" type="sibTrans" cxnId="{C6795FE8-CFE8-4187-A5F2-78B292433606}">
      <dgm:prSet/>
      <dgm:spPr/>
      <dgm:t>
        <a:bodyPr/>
        <a:lstStyle/>
        <a:p>
          <a:endParaRPr lang="zh-CN" altLang="en-US" sz="1800"/>
        </a:p>
      </dgm:t>
    </dgm:pt>
    <dgm:pt modelId="{88C9F005-020B-4A65-B6DD-91E4B06170CA}" type="pres">
      <dgm:prSet presAssocID="{18530140-3F55-46BC-848D-A4C14AA8BC1C}" presName="Name0" presStyleCnt="0">
        <dgm:presLayoutVars>
          <dgm:dir/>
          <dgm:animLvl val="lvl"/>
          <dgm:resizeHandles val="exact"/>
        </dgm:presLayoutVars>
      </dgm:prSet>
      <dgm:spPr/>
    </dgm:pt>
    <dgm:pt modelId="{863441FC-3ED2-454D-AE08-A7529C4F64F0}" type="pres">
      <dgm:prSet presAssocID="{617AE38B-731F-4729-B28F-C30C3037C6EF}" presName="composite" presStyleCnt="0"/>
      <dgm:spPr/>
    </dgm:pt>
    <dgm:pt modelId="{6E98D618-F8FC-4C90-851C-0B5A61F1FAD0}" type="pres">
      <dgm:prSet presAssocID="{617AE38B-731F-4729-B28F-C30C3037C6EF}" presName="parTx" presStyleLbl="alignNode1" presStyleIdx="0" presStyleCnt="2">
        <dgm:presLayoutVars>
          <dgm:chMax val="0"/>
          <dgm:chPref val="0"/>
          <dgm:bulletEnabled val="1"/>
        </dgm:presLayoutVars>
      </dgm:prSet>
      <dgm:spPr/>
    </dgm:pt>
    <dgm:pt modelId="{DD1A8C17-AB8B-4CDA-9C06-E3F6B80DFAB1}" type="pres">
      <dgm:prSet presAssocID="{617AE38B-731F-4729-B28F-C30C3037C6EF}" presName="desTx" presStyleLbl="alignAccFollowNode1" presStyleIdx="0" presStyleCnt="2">
        <dgm:presLayoutVars>
          <dgm:bulletEnabled val="1"/>
        </dgm:presLayoutVars>
      </dgm:prSet>
      <dgm:spPr/>
    </dgm:pt>
    <dgm:pt modelId="{1CFA901E-33C6-4AF3-BBC3-CCEBB393DC10}" type="pres">
      <dgm:prSet presAssocID="{D4789360-920D-40CE-84C5-78110649C9AA}" presName="space" presStyleCnt="0"/>
      <dgm:spPr/>
    </dgm:pt>
    <dgm:pt modelId="{44F14B2E-25F7-449B-8033-A1851ADFCF28}" type="pres">
      <dgm:prSet presAssocID="{37820C6F-2839-48A4-95ED-EBDFE872E9B1}" presName="composite" presStyleCnt="0"/>
      <dgm:spPr/>
    </dgm:pt>
    <dgm:pt modelId="{95E674E6-30C0-4846-A33C-8435093FF952}" type="pres">
      <dgm:prSet presAssocID="{37820C6F-2839-48A4-95ED-EBDFE872E9B1}" presName="parTx" presStyleLbl="alignNode1" presStyleIdx="1" presStyleCnt="2">
        <dgm:presLayoutVars>
          <dgm:chMax val="0"/>
          <dgm:chPref val="0"/>
          <dgm:bulletEnabled val="1"/>
        </dgm:presLayoutVars>
      </dgm:prSet>
      <dgm:spPr/>
    </dgm:pt>
    <dgm:pt modelId="{D5B1C811-7FFB-4E90-B609-AF3320FECF06}" type="pres">
      <dgm:prSet presAssocID="{37820C6F-2839-48A4-95ED-EBDFE872E9B1}" presName="desTx" presStyleLbl="alignAccFollowNode1" presStyleIdx="1" presStyleCnt="2">
        <dgm:presLayoutVars>
          <dgm:bulletEnabled val="1"/>
        </dgm:presLayoutVars>
      </dgm:prSet>
      <dgm:spPr/>
    </dgm:pt>
  </dgm:ptLst>
  <dgm:cxnLst>
    <dgm:cxn modelId="{A20F5820-6458-4E01-B0AE-D4E8325AC9BD}" type="presOf" srcId="{1EC6DEAD-6406-4DFB-8DEA-CD3C17DC614D}" destId="{DD1A8C17-AB8B-4CDA-9C06-E3F6B80DFAB1}" srcOrd="0" destOrd="0" presId="urn:microsoft.com/office/officeart/2005/8/layout/hList1"/>
    <dgm:cxn modelId="{9DC2B627-F44A-4C33-82E3-BC9DA9CC6DCC}" srcId="{37820C6F-2839-48A4-95ED-EBDFE872E9B1}" destId="{7DEA8A1D-B9FF-44AA-B42C-06D817B609F8}" srcOrd="0" destOrd="0" parTransId="{CDC104ED-5DB9-424C-8439-CDDBB0142664}" sibTransId="{7F73DD2A-CC9B-4D66-A6A1-7EE41BC0E8A4}"/>
    <dgm:cxn modelId="{19DC375B-E541-4B59-8382-93A56F7F35BD}" srcId="{18530140-3F55-46BC-848D-A4C14AA8BC1C}" destId="{37820C6F-2839-48A4-95ED-EBDFE872E9B1}" srcOrd="1" destOrd="0" parTransId="{11E1DEE2-EAF3-490A-A502-3BB3E26556A0}" sibTransId="{573100A8-454C-4D8A-8DBD-7B32E1030A4A}"/>
    <dgm:cxn modelId="{50E80871-61F1-42A4-AAF9-3D6FE3D44A24}" type="presOf" srcId="{37820C6F-2839-48A4-95ED-EBDFE872E9B1}" destId="{95E674E6-30C0-4846-A33C-8435093FF952}" srcOrd="0" destOrd="0" presId="urn:microsoft.com/office/officeart/2005/8/layout/hList1"/>
    <dgm:cxn modelId="{A85E3E8F-E7E6-4ECC-A71E-7AC941D62EF2}" srcId="{18530140-3F55-46BC-848D-A4C14AA8BC1C}" destId="{617AE38B-731F-4729-B28F-C30C3037C6EF}" srcOrd="0" destOrd="0" parTransId="{E59DA53A-3783-4CE4-8AD5-26603DC4E19D}" sibTransId="{D4789360-920D-40CE-84C5-78110649C9AA}"/>
    <dgm:cxn modelId="{030BEFA5-F361-4328-951F-CB80F059289B}" type="presOf" srcId="{7DEA8A1D-B9FF-44AA-B42C-06D817B609F8}" destId="{D5B1C811-7FFB-4E90-B609-AF3320FECF06}" srcOrd="0" destOrd="0" presId="urn:microsoft.com/office/officeart/2005/8/layout/hList1"/>
    <dgm:cxn modelId="{C3B2B8A9-83E4-4B90-9B8C-86EE34AD3CCF}" type="presOf" srcId="{617AE38B-731F-4729-B28F-C30C3037C6EF}" destId="{6E98D618-F8FC-4C90-851C-0B5A61F1FAD0}" srcOrd="0" destOrd="0" presId="urn:microsoft.com/office/officeart/2005/8/layout/hList1"/>
    <dgm:cxn modelId="{986F98DA-A7C2-4490-9706-635023747E49}" type="presOf" srcId="{18530140-3F55-46BC-848D-A4C14AA8BC1C}" destId="{88C9F005-020B-4A65-B6DD-91E4B06170CA}" srcOrd="0" destOrd="0" presId="urn:microsoft.com/office/officeart/2005/8/layout/hList1"/>
    <dgm:cxn modelId="{C6795FE8-CFE8-4187-A5F2-78B292433606}" srcId="{617AE38B-731F-4729-B28F-C30C3037C6EF}" destId="{300B28D7-2FDD-447A-8655-1C4703F07E1D}" srcOrd="1" destOrd="0" parTransId="{B4E31D86-E7E7-4DB8-B509-ABC412692A5B}" sibTransId="{E056649D-FFB4-45EF-845D-4988E55B5B53}"/>
    <dgm:cxn modelId="{2F4A38EE-B43C-4181-A31E-13C6B403FBA7}" type="presOf" srcId="{300B28D7-2FDD-447A-8655-1C4703F07E1D}" destId="{DD1A8C17-AB8B-4CDA-9C06-E3F6B80DFAB1}" srcOrd="0" destOrd="1" presId="urn:microsoft.com/office/officeart/2005/8/layout/hList1"/>
    <dgm:cxn modelId="{CE89C4F3-23B2-46F4-A4AF-ACF50B7D990F}" srcId="{617AE38B-731F-4729-B28F-C30C3037C6EF}" destId="{1EC6DEAD-6406-4DFB-8DEA-CD3C17DC614D}" srcOrd="0" destOrd="0" parTransId="{482F333A-D861-4AA0-A30F-1C931619106C}" sibTransId="{2B14CB4C-25BD-4D3A-91BC-2F5637AA90E5}"/>
    <dgm:cxn modelId="{6118EFF7-EEAD-40ED-B97B-84748C486EAE}" type="presParOf" srcId="{88C9F005-020B-4A65-B6DD-91E4B06170CA}" destId="{863441FC-3ED2-454D-AE08-A7529C4F64F0}" srcOrd="0" destOrd="0" presId="urn:microsoft.com/office/officeart/2005/8/layout/hList1"/>
    <dgm:cxn modelId="{D95FDE52-98A2-458D-BC1C-955FEB96B1A5}" type="presParOf" srcId="{863441FC-3ED2-454D-AE08-A7529C4F64F0}" destId="{6E98D618-F8FC-4C90-851C-0B5A61F1FAD0}" srcOrd="0" destOrd="0" presId="urn:microsoft.com/office/officeart/2005/8/layout/hList1"/>
    <dgm:cxn modelId="{69A22581-D42F-4CB0-B171-6EE513972459}" type="presParOf" srcId="{863441FC-3ED2-454D-AE08-A7529C4F64F0}" destId="{DD1A8C17-AB8B-4CDA-9C06-E3F6B80DFAB1}" srcOrd="1" destOrd="0" presId="urn:microsoft.com/office/officeart/2005/8/layout/hList1"/>
    <dgm:cxn modelId="{ABB0EA74-3195-468A-8BA4-648FCC04C7BE}" type="presParOf" srcId="{88C9F005-020B-4A65-B6DD-91E4B06170CA}" destId="{1CFA901E-33C6-4AF3-BBC3-CCEBB393DC10}" srcOrd="1" destOrd="0" presId="urn:microsoft.com/office/officeart/2005/8/layout/hList1"/>
    <dgm:cxn modelId="{DC61AFF4-5B03-4B31-8D99-44B25D25EB4A}" type="presParOf" srcId="{88C9F005-020B-4A65-B6DD-91E4B06170CA}" destId="{44F14B2E-25F7-449B-8033-A1851ADFCF28}" srcOrd="2" destOrd="0" presId="urn:microsoft.com/office/officeart/2005/8/layout/hList1"/>
    <dgm:cxn modelId="{2D765E7B-D12D-418C-A811-F9B7C45F7DC7}" type="presParOf" srcId="{44F14B2E-25F7-449B-8033-A1851ADFCF28}" destId="{95E674E6-30C0-4846-A33C-8435093FF952}" srcOrd="0" destOrd="0" presId="urn:microsoft.com/office/officeart/2005/8/layout/hList1"/>
    <dgm:cxn modelId="{7AAED85A-664E-4254-A3CD-08A73EA441D0}" type="presParOf" srcId="{44F14B2E-25F7-449B-8033-A1851ADFCF28}" destId="{D5B1C811-7FFB-4E90-B609-AF3320FECF0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0B65F-B770-4533-9743-A8EABAF11F51}">
      <dsp:nvSpPr>
        <dsp:cNvPr id="0" name=""/>
        <dsp:cNvSpPr/>
      </dsp:nvSpPr>
      <dsp:spPr>
        <a:xfrm rot="5400000">
          <a:off x="4781479" y="-2045078"/>
          <a:ext cx="1061766" cy="5417431"/>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游戏，视频，社交，电子邮件，购物，网店，</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网银，无现金支付，数字钱包，数字货币，</a:t>
          </a:r>
          <a:r>
            <a:rPr lang="en-US" altLang="en-US" sz="1800" b="1" kern="1200" dirty="0">
              <a:latin typeface="微软雅黑" panose="020B0503020204020204" pitchFamily="34" charset="-122"/>
              <a:ea typeface="微软雅黑" panose="020B0503020204020204" pitchFamily="34" charset="-122"/>
            </a:rPr>
            <a:t>…</a:t>
          </a:r>
          <a:endParaRPr lang="zh-CN" altLang="en-US" sz="1800" b="1" kern="1200" dirty="0">
            <a:latin typeface="微软雅黑" panose="020B0503020204020204" pitchFamily="34" charset="-122"/>
            <a:ea typeface="微软雅黑" panose="020B0503020204020204" pitchFamily="34" charset="-122"/>
          </a:endParaRPr>
        </a:p>
      </dsp:txBody>
      <dsp:txXfrm rot="-5400000">
        <a:off x="2603647" y="184585"/>
        <a:ext cx="5365600" cy="958104"/>
      </dsp:txXfrm>
    </dsp:sp>
    <dsp:sp modelId="{A8F7779F-E35A-4E50-A04D-CB1AA6356A21}">
      <dsp:nvSpPr>
        <dsp:cNvPr id="0" name=""/>
        <dsp:cNvSpPr/>
      </dsp:nvSpPr>
      <dsp:spPr>
        <a:xfrm>
          <a:off x="454058" y="33"/>
          <a:ext cx="2159990" cy="132720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应用和服务</a:t>
          </a:r>
        </a:p>
      </dsp:txBody>
      <dsp:txXfrm>
        <a:off x="518847" y="64822"/>
        <a:ext cx="2030412" cy="1197630"/>
      </dsp:txXfrm>
    </dsp:sp>
    <dsp:sp modelId="{6AEF0EF9-F4C4-41ED-9DA7-A897E4EBD001}">
      <dsp:nvSpPr>
        <dsp:cNvPr id="0" name=""/>
        <dsp:cNvSpPr/>
      </dsp:nvSpPr>
      <dsp:spPr>
        <a:xfrm rot="5400000">
          <a:off x="4781479" y="-651509"/>
          <a:ext cx="1061766" cy="5417431"/>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互连结构，交换技术，</a:t>
          </a:r>
        </a:p>
        <a:p>
          <a:pPr marL="171450" lvl="1" indent="-171450" algn="l" defTabSz="800100">
            <a:lnSpc>
              <a:spcPct val="90000"/>
            </a:lnSpc>
            <a:spcBef>
              <a:spcPct val="0"/>
            </a:spcBef>
            <a:spcAft>
              <a:spcPct val="15000"/>
            </a:spcAft>
            <a:buChar char="•"/>
          </a:pPr>
          <a:r>
            <a:rPr lang="en-US" altLang="zh-CN" sz="1800" b="1" kern="1200" dirty="0">
              <a:latin typeface="微软雅黑" panose="020B0503020204020204" pitchFamily="34" charset="-122"/>
              <a:ea typeface="微软雅黑" panose="020B0503020204020204" pitchFamily="34" charset="-122"/>
            </a:rPr>
            <a:t>TCP/IP </a:t>
          </a:r>
          <a:r>
            <a:rPr lang="zh-CN" altLang="en-US" sz="1800" b="1" kern="1200" dirty="0">
              <a:latin typeface="微软雅黑" panose="020B0503020204020204" pitchFamily="34" charset="-122"/>
              <a:ea typeface="微软雅黑" panose="020B0503020204020204" pitchFamily="34" charset="-122"/>
            </a:rPr>
            <a:t>体系结构与协议，</a:t>
          </a:r>
          <a:r>
            <a:rPr lang="en-US" altLang="zh-CN" sz="1800" b="1" kern="1200" dirty="0">
              <a:latin typeface="微软雅黑" panose="020B0503020204020204" pitchFamily="34" charset="-122"/>
              <a:ea typeface="微软雅黑" panose="020B0503020204020204" pitchFamily="34" charset="-122"/>
            </a:rPr>
            <a:t>…</a:t>
          </a:r>
          <a:endParaRPr lang="zh-CN" altLang="en-US" sz="1800" b="1" kern="1200" dirty="0">
            <a:latin typeface="微软雅黑" panose="020B0503020204020204" pitchFamily="34" charset="-122"/>
            <a:ea typeface="微软雅黑" panose="020B0503020204020204" pitchFamily="34" charset="-122"/>
          </a:endParaRPr>
        </a:p>
      </dsp:txBody>
      <dsp:txXfrm rot="-5400000">
        <a:off x="2603647" y="1578154"/>
        <a:ext cx="5365600" cy="958104"/>
      </dsp:txXfrm>
    </dsp:sp>
    <dsp:sp modelId="{46CFA115-E89F-48DD-8ECE-95299141CF01}">
      <dsp:nvSpPr>
        <dsp:cNvPr id="0" name=""/>
        <dsp:cNvSpPr/>
      </dsp:nvSpPr>
      <dsp:spPr>
        <a:xfrm>
          <a:off x="443657" y="1393602"/>
          <a:ext cx="2159990" cy="1327208"/>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工作原理</a:t>
          </a:r>
        </a:p>
      </dsp:txBody>
      <dsp:txXfrm>
        <a:off x="508446" y="1458391"/>
        <a:ext cx="2030412" cy="11976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B4ED7-5247-4B99-B038-972624275F7F}">
      <dsp:nvSpPr>
        <dsp:cNvPr id="0" name=""/>
        <dsp:cNvSpPr/>
      </dsp:nvSpPr>
      <dsp:spPr>
        <a:xfrm rot="5400000">
          <a:off x="3075854" y="75619"/>
          <a:ext cx="1155331" cy="1005138"/>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1"/>
              </a:solidFill>
              <a:latin typeface="微软雅黑" panose="020B0503020204020204" pitchFamily="34" charset="-122"/>
              <a:ea typeface="微软雅黑" panose="020B0503020204020204" pitchFamily="34" charset="-122"/>
            </a:rPr>
            <a:t>费用</a:t>
          </a:r>
        </a:p>
      </dsp:txBody>
      <dsp:txXfrm rot="-5400000">
        <a:off x="3307584" y="180562"/>
        <a:ext cx="691870" cy="795253"/>
      </dsp:txXfrm>
    </dsp:sp>
    <dsp:sp modelId="{0EC6F23C-19FA-4BBB-96C2-30D954DFEC45}">
      <dsp:nvSpPr>
        <dsp:cNvPr id="0" name=""/>
        <dsp:cNvSpPr/>
      </dsp:nvSpPr>
      <dsp:spPr>
        <a:xfrm>
          <a:off x="4186590" y="231589"/>
          <a:ext cx="1289350" cy="69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标准化</a:t>
          </a:r>
        </a:p>
      </dsp:txBody>
      <dsp:txXfrm>
        <a:off x="4186590" y="231589"/>
        <a:ext cx="1289350" cy="693199"/>
      </dsp:txXfrm>
    </dsp:sp>
    <dsp:sp modelId="{538930E3-AFBB-40A2-9199-81FC54A0A713}">
      <dsp:nvSpPr>
        <dsp:cNvPr id="0" name=""/>
        <dsp:cNvSpPr/>
      </dsp:nvSpPr>
      <dsp:spPr>
        <a:xfrm rot="5400000">
          <a:off x="1990305" y="75619"/>
          <a:ext cx="1155331" cy="1005138"/>
        </a:xfrm>
        <a:prstGeom prst="hexagon">
          <a:avLst>
            <a:gd name="adj" fmla="val 2500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dsp:txBody>
      <dsp:txXfrm rot="-5400000">
        <a:off x="2222035" y="180562"/>
        <a:ext cx="691870" cy="795253"/>
      </dsp:txXfrm>
    </dsp:sp>
    <dsp:sp modelId="{189B3354-A08F-46B4-AA51-80167B86E07E}">
      <dsp:nvSpPr>
        <dsp:cNvPr id="0" name=""/>
        <dsp:cNvSpPr/>
      </dsp:nvSpPr>
      <dsp:spPr>
        <a:xfrm rot="5400000">
          <a:off x="2531000" y="1056265"/>
          <a:ext cx="1155331" cy="1005138"/>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1"/>
              </a:solidFill>
              <a:latin typeface="微软雅黑" panose="020B0503020204020204" pitchFamily="34" charset="-122"/>
              <a:ea typeface="微软雅黑" panose="020B0503020204020204" pitchFamily="34" charset="-122"/>
            </a:rPr>
            <a:t>质量</a:t>
          </a:r>
        </a:p>
      </dsp:txBody>
      <dsp:txXfrm rot="-5400000">
        <a:off x="2762730" y="1161208"/>
        <a:ext cx="691870" cy="795253"/>
      </dsp:txXfrm>
    </dsp:sp>
    <dsp:sp modelId="{30C810D8-43FD-41C8-A342-08B348498E1F}">
      <dsp:nvSpPr>
        <dsp:cNvPr id="0" name=""/>
        <dsp:cNvSpPr/>
      </dsp:nvSpPr>
      <dsp:spPr>
        <a:xfrm>
          <a:off x="1316746" y="1212234"/>
          <a:ext cx="1247758" cy="69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可靠性</a:t>
          </a:r>
        </a:p>
      </dsp:txBody>
      <dsp:txXfrm>
        <a:off x="1316746" y="1212234"/>
        <a:ext cx="1247758" cy="693199"/>
      </dsp:txXfrm>
    </dsp:sp>
    <dsp:sp modelId="{2E871E28-410D-4C73-B809-46EEEE1B5408}">
      <dsp:nvSpPr>
        <dsp:cNvPr id="0" name=""/>
        <dsp:cNvSpPr/>
      </dsp:nvSpPr>
      <dsp:spPr>
        <a:xfrm rot="5400000">
          <a:off x="3616550" y="1056265"/>
          <a:ext cx="1155331" cy="1005138"/>
        </a:xfrm>
        <a:prstGeom prst="hexagon">
          <a:avLst>
            <a:gd name="adj" fmla="val 2500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dsp:txBody>
      <dsp:txXfrm rot="-5400000">
        <a:off x="3848280" y="1161208"/>
        <a:ext cx="691870" cy="795253"/>
      </dsp:txXfrm>
    </dsp:sp>
    <dsp:sp modelId="{6CCD66D6-E3E3-4758-A25B-E5A97FDFEEA0}">
      <dsp:nvSpPr>
        <dsp:cNvPr id="0" name=""/>
        <dsp:cNvSpPr/>
      </dsp:nvSpPr>
      <dsp:spPr>
        <a:xfrm rot="5400000">
          <a:off x="3075854" y="2036910"/>
          <a:ext cx="1155331" cy="1005138"/>
        </a:xfrm>
        <a:prstGeom prst="hexagon">
          <a:avLst>
            <a:gd name="adj" fmla="val 2500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solidFill>
                <a:schemeClr val="tx1"/>
              </a:solidFill>
              <a:latin typeface="微软雅黑" panose="020B0503020204020204" pitchFamily="34" charset="-122"/>
              <a:ea typeface="微软雅黑" panose="020B0503020204020204" pitchFamily="34" charset="-122"/>
            </a:rPr>
            <a:t>管理和维护</a:t>
          </a:r>
        </a:p>
      </dsp:txBody>
      <dsp:txXfrm rot="-5400000">
        <a:off x="3307584" y="2141853"/>
        <a:ext cx="691870" cy="795253"/>
      </dsp:txXfrm>
    </dsp:sp>
    <dsp:sp modelId="{95ED7348-6155-4B72-B2AA-9F71065BC8B5}">
      <dsp:nvSpPr>
        <dsp:cNvPr id="0" name=""/>
        <dsp:cNvSpPr/>
      </dsp:nvSpPr>
      <dsp:spPr>
        <a:xfrm>
          <a:off x="4186590" y="2192880"/>
          <a:ext cx="1289350" cy="69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可扩展性和可升级性</a:t>
          </a:r>
        </a:p>
      </dsp:txBody>
      <dsp:txXfrm>
        <a:off x="4186590" y="2192880"/>
        <a:ext cx="1289350" cy="693199"/>
      </dsp:txXfrm>
    </dsp:sp>
    <dsp:sp modelId="{F96182DC-DEA1-4092-96CB-670F76C0F2C9}">
      <dsp:nvSpPr>
        <dsp:cNvPr id="0" name=""/>
        <dsp:cNvSpPr/>
      </dsp:nvSpPr>
      <dsp:spPr>
        <a:xfrm rot="5400000">
          <a:off x="1990305" y="2036910"/>
          <a:ext cx="1155331" cy="1005138"/>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dsp:txBody>
      <dsp:txXfrm rot="-5400000">
        <a:off x="2222035" y="2141853"/>
        <a:ext cx="691870" cy="79525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91867-A15A-4C01-989E-2D8E71AD280E}">
      <dsp:nvSpPr>
        <dsp:cNvPr id="0" name=""/>
        <dsp:cNvSpPr/>
      </dsp:nvSpPr>
      <dsp:spPr>
        <a:xfrm>
          <a:off x="0" y="9188"/>
          <a:ext cx="4963885" cy="71136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法律上的 </a:t>
          </a:r>
          <a:r>
            <a:rPr lang="en-US" altLang="en-US" sz="2000" b="1" kern="1200" dirty="0">
              <a:latin typeface="微软雅黑" panose="020B0503020204020204" pitchFamily="34" charset="-122"/>
              <a:ea typeface="微软雅黑" panose="020B0503020204020204" pitchFamily="34" charset="-122"/>
            </a:rPr>
            <a:t>(de jure) </a:t>
          </a:r>
          <a:r>
            <a:rPr lang="zh-CN" altLang="en-US" sz="2000" b="1" kern="1200" dirty="0">
              <a:latin typeface="微软雅黑" panose="020B0503020204020204" pitchFamily="34" charset="-122"/>
              <a:ea typeface="微软雅黑" panose="020B0503020204020204" pitchFamily="34" charset="-122"/>
            </a:rPr>
            <a:t>国际标准 </a:t>
          </a:r>
          <a:r>
            <a:rPr lang="en-US" altLang="en-US" sz="2000" b="1" kern="1200" dirty="0">
              <a:latin typeface="微软雅黑" panose="020B0503020204020204" pitchFamily="34" charset="-122"/>
              <a:ea typeface="微软雅黑" panose="020B0503020204020204" pitchFamily="34" charset="-122"/>
            </a:rPr>
            <a:t>OSI</a:t>
          </a:r>
          <a:endParaRPr lang="zh-CN" altLang="en-US" sz="2000" b="1" kern="1200" dirty="0">
            <a:latin typeface="微软雅黑" panose="020B0503020204020204" pitchFamily="34" charset="-122"/>
            <a:ea typeface="微软雅黑" panose="020B0503020204020204" pitchFamily="34" charset="-122"/>
          </a:endParaRPr>
        </a:p>
      </dsp:txBody>
      <dsp:txXfrm>
        <a:off x="34726" y="43914"/>
        <a:ext cx="4894433" cy="641908"/>
      </dsp:txXfrm>
    </dsp:sp>
    <dsp:sp modelId="{0CB64F91-1AC8-4F08-AB65-6A4FEE705282}">
      <dsp:nvSpPr>
        <dsp:cNvPr id="0" name=""/>
        <dsp:cNvSpPr/>
      </dsp:nvSpPr>
      <dsp:spPr>
        <a:xfrm>
          <a:off x="0" y="720548"/>
          <a:ext cx="496388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0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1" kern="1200" dirty="0">
              <a:latin typeface="微软雅黑" panose="020B0503020204020204" pitchFamily="34" charset="-122"/>
              <a:ea typeface="微软雅黑" panose="020B0503020204020204" pitchFamily="34" charset="-122"/>
            </a:rPr>
            <a:t>但并没有得到市场的认可。</a:t>
          </a:r>
        </a:p>
      </dsp:txBody>
      <dsp:txXfrm>
        <a:off x="0" y="720548"/>
        <a:ext cx="4963885" cy="629280"/>
      </dsp:txXfrm>
    </dsp:sp>
    <dsp:sp modelId="{533E5313-0390-4A3E-9304-2F63C7C13FAF}">
      <dsp:nvSpPr>
        <dsp:cNvPr id="0" name=""/>
        <dsp:cNvSpPr/>
      </dsp:nvSpPr>
      <dsp:spPr>
        <a:xfrm>
          <a:off x="0" y="1349829"/>
          <a:ext cx="4963885" cy="711360"/>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事实上的 </a:t>
          </a:r>
          <a:r>
            <a:rPr lang="en-US" altLang="en-US" sz="2000" b="1" kern="1200" dirty="0">
              <a:latin typeface="微软雅黑" panose="020B0503020204020204" pitchFamily="34" charset="-122"/>
              <a:ea typeface="微软雅黑" panose="020B0503020204020204" pitchFamily="34" charset="-122"/>
            </a:rPr>
            <a:t>(de facto) </a:t>
          </a:r>
          <a:r>
            <a:rPr lang="zh-CN" altLang="en-US" sz="2000" b="1" kern="1200" dirty="0">
              <a:latin typeface="微软雅黑" panose="020B0503020204020204" pitchFamily="34" charset="-122"/>
              <a:ea typeface="微软雅黑" panose="020B0503020204020204" pitchFamily="34" charset="-122"/>
            </a:rPr>
            <a:t>国际标准 </a:t>
          </a:r>
          <a:r>
            <a:rPr lang="en-US" altLang="en-US" sz="2000" b="1" kern="1200" dirty="0">
              <a:latin typeface="微软雅黑" panose="020B0503020204020204" pitchFamily="34" charset="-122"/>
              <a:ea typeface="微软雅黑" panose="020B0503020204020204" pitchFamily="34" charset="-122"/>
            </a:rPr>
            <a:t>TCP/IP</a:t>
          </a:r>
          <a:endParaRPr lang="zh-CN" altLang="en-US" sz="2000" b="1" kern="1200" dirty="0">
            <a:latin typeface="微软雅黑" panose="020B0503020204020204" pitchFamily="34" charset="-122"/>
            <a:ea typeface="微软雅黑" panose="020B0503020204020204" pitchFamily="34" charset="-122"/>
          </a:endParaRPr>
        </a:p>
      </dsp:txBody>
      <dsp:txXfrm>
        <a:off x="34726" y="1384555"/>
        <a:ext cx="4894433" cy="641908"/>
      </dsp:txXfrm>
    </dsp:sp>
    <dsp:sp modelId="{D4FB4936-BF1D-4807-8D25-E8B1D64E8CFA}">
      <dsp:nvSpPr>
        <dsp:cNvPr id="0" name=""/>
        <dsp:cNvSpPr/>
      </dsp:nvSpPr>
      <dsp:spPr>
        <a:xfrm>
          <a:off x="0" y="2061189"/>
          <a:ext cx="496388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0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1" kern="1200" dirty="0">
              <a:latin typeface="微软雅黑" panose="020B0503020204020204" pitchFamily="34" charset="-122"/>
              <a:ea typeface="微软雅黑" panose="020B0503020204020204" pitchFamily="34" charset="-122"/>
            </a:rPr>
            <a:t>获得了最广泛的应用。</a:t>
          </a:r>
        </a:p>
      </dsp:txBody>
      <dsp:txXfrm>
        <a:off x="0" y="2061189"/>
        <a:ext cx="4963885" cy="6292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55ABF-AFD4-4429-AC0C-B179A1BF75DA}">
      <dsp:nvSpPr>
        <dsp:cNvPr id="0" name=""/>
        <dsp:cNvSpPr/>
      </dsp:nvSpPr>
      <dsp:spPr>
        <a:xfrm>
          <a:off x="0" y="332336"/>
          <a:ext cx="6133577" cy="504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88D26-F979-4FB7-8A96-4711D82825B8}">
      <dsp:nvSpPr>
        <dsp:cNvPr id="0" name=""/>
        <dsp:cNvSpPr/>
      </dsp:nvSpPr>
      <dsp:spPr>
        <a:xfrm>
          <a:off x="306678" y="37136"/>
          <a:ext cx="4293503" cy="5904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84" tIns="0" rIns="162284"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solidFill>
                <a:schemeClr val="bg1"/>
              </a:solidFill>
              <a:latin typeface="微软雅黑" panose="020B0503020204020204" pitchFamily="34" charset="-122"/>
              <a:ea typeface="微软雅黑" panose="020B0503020204020204" pitchFamily="34" charset="-122"/>
            </a:rPr>
            <a:t>文字描述：便于人来阅读和理解。</a:t>
          </a:r>
        </a:p>
      </dsp:txBody>
      <dsp:txXfrm>
        <a:off x="335499" y="65957"/>
        <a:ext cx="4235861" cy="532758"/>
      </dsp:txXfrm>
    </dsp:sp>
    <dsp:sp modelId="{3072F165-7A76-46AC-BCC0-0FC97CA5F9F5}">
      <dsp:nvSpPr>
        <dsp:cNvPr id="0" name=""/>
        <dsp:cNvSpPr/>
      </dsp:nvSpPr>
      <dsp:spPr>
        <a:xfrm>
          <a:off x="0" y="1239536"/>
          <a:ext cx="6133577" cy="5040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F367B3BE-A2DF-4CEA-8C18-99C09218A893}">
      <dsp:nvSpPr>
        <dsp:cNvPr id="0" name=""/>
        <dsp:cNvSpPr/>
      </dsp:nvSpPr>
      <dsp:spPr>
        <a:xfrm>
          <a:off x="306678" y="944336"/>
          <a:ext cx="4293503" cy="59040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84" tIns="0" rIns="162284"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solidFill>
                <a:srgbClr val="000066"/>
              </a:solidFill>
              <a:latin typeface="微软雅黑" panose="020B0503020204020204" pitchFamily="34" charset="-122"/>
              <a:ea typeface="微软雅黑" panose="020B0503020204020204" pitchFamily="34" charset="-122"/>
            </a:rPr>
            <a:t>程序代码：让计算机能够理解。</a:t>
          </a:r>
        </a:p>
      </dsp:txBody>
      <dsp:txXfrm>
        <a:off x="335499" y="973157"/>
        <a:ext cx="4235861" cy="5327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3D2C-A9D6-4FB9-868E-7A2772597538}">
      <dsp:nvSpPr>
        <dsp:cNvPr id="0" name=""/>
        <dsp:cNvSpPr/>
      </dsp:nvSpPr>
      <dsp:spPr>
        <a:xfrm>
          <a:off x="285727" y="396795"/>
          <a:ext cx="5524544" cy="1891150"/>
        </a:xfrm>
        <a:prstGeom prst="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411F94-BA29-40FB-AB99-7CD7DB1CFA05}">
      <dsp:nvSpPr>
        <dsp:cNvPr id="0" name=""/>
        <dsp:cNvSpPr/>
      </dsp:nvSpPr>
      <dsp:spPr>
        <a:xfrm>
          <a:off x="803796" y="582892"/>
          <a:ext cx="2089139" cy="1617856"/>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ts val="0"/>
            </a:spcAft>
            <a:buNone/>
          </a:pPr>
          <a:r>
            <a:rPr lang="zh-CN" altLang="en-US" sz="1600" b="1" kern="1200" dirty="0">
              <a:latin typeface="微软雅黑" panose="020B0503020204020204" pitchFamily="34" charset="-122"/>
              <a:ea typeface="微软雅黑" panose="020B0503020204020204" pitchFamily="34" charset="-122"/>
            </a:rPr>
            <a:t>各层之间是独立的。</a:t>
          </a:r>
        </a:p>
        <a:p>
          <a:pPr marL="0" lvl="0" indent="0" algn="l" defTabSz="711200">
            <a:lnSpc>
              <a:spcPct val="90000"/>
            </a:lnSpc>
            <a:spcBef>
              <a:spcPct val="0"/>
            </a:spcBef>
            <a:spcAft>
              <a:spcPts val="0"/>
            </a:spcAft>
            <a:buNone/>
          </a:pPr>
          <a:r>
            <a:rPr lang="zh-CN" altLang="en-US" sz="1600" b="1" kern="1200" dirty="0">
              <a:latin typeface="微软雅黑" panose="020B0503020204020204" pitchFamily="34" charset="-122"/>
              <a:ea typeface="微软雅黑" panose="020B0503020204020204" pitchFamily="34" charset="-122"/>
            </a:rPr>
            <a:t>灵活性好。</a:t>
          </a:r>
        </a:p>
        <a:p>
          <a:pPr marL="0" lvl="0" indent="0" algn="l" defTabSz="711200">
            <a:lnSpc>
              <a:spcPct val="90000"/>
            </a:lnSpc>
            <a:spcBef>
              <a:spcPct val="0"/>
            </a:spcBef>
            <a:spcAft>
              <a:spcPts val="0"/>
            </a:spcAft>
            <a:buNone/>
          </a:pPr>
          <a:r>
            <a:rPr lang="zh-CN" altLang="en-US" sz="1600" b="1" kern="1200" dirty="0">
              <a:latin typeface="微软雅黑" panose="020B0503020204020204" pitchFamily="34" charset="-122"/>
              <a:ea typeface="微软雅黑" panose="020B0503020204020204" pitchFamily="34" charset="-122"/>
            </a:rPr>
            <a:t>结构上可分割开。</a:t>
          </a:r>
        </a:p>
        <a:p>
          <a:pPr marL="0" lvl="0" indent="0" algn="l" defTabSz="711200">
            <a:lnSpc>
              <a:spcPct val="90000"/>
            </a:lnSpc>
            <a:spcBef>
              <a:spcPct val="0"/>
            </a:spcBef>
            <a:spcAft>
              <a:spcPts val="0"/>
            </a:spcAft>
            <a:buNone/>
          </a:pPr>
          <a:r>
            <a:rPr lang="zh-CN" altLang="en-US" sz="1600" b="1" kern="1200" dirty="0">
              <a:latin typeface="微软雅黑" panose="020B0503020204020204" pitchFamily="34" charset="-122"/>
              <a:ea typeface="微软雅黑" panose="020B0503020204020204" pitchFamily="34" charset="-122"/>
            </a:rPr>
            <a:t>易于实现和维护</a:t>
          </a:r>
        </a:p>
        <a:p>
          <a:pPr marL="0" lvl="0" indent="0" algn="l" defTabSz="711200">
            <a:lnSpc>
              <a:spcPct val="90000"/>
            </a:lnSpc>
            <a:spcBef>
              <a:spcPct val="0"/>
            </a:spcBef>
            <a:spcAft>
              <a:spcPts val="0"/>
            </a:spcAft>
            <a:buNone/>
          </a:pPr>
          <a:r>
            <a:rPr lang="zh-CN" altLang="en-US" sz="1600" b="1" kern="1200" dirty="0">
              <a:latin typeface="微软雅黑" panose="020B0503020204020204" pitchFamily="34" charset="-122"/>
              <a:ea typeface="微软雅黑" panose="020B0503020204020204" pitchFamily="34" charset="-122"/>
            </a:rPr>
            <a:t>能促进标准化工作。</a:t>
          </a:r>
        </a:p>
      </dsp:txBody>
      <dsp:txXfrm>
        <a:off x="803796" y="582892"/>
        <a:ext cx="2089139" cy="1617856"/>
      </dsp:txXfrm>
    </dsp:sp>
    <dsp:sp modelId="{CB7DDDF6-2C8B-4B30-A06C-1EA5DB141FBA}">
      <dsp:nvSpPr>
        <dsp:cNvPr id="0" name=""/>
        <dsp:cNvSpPr/>
      </dsp:nvSpPr>
      <dsp:spPr>
        <a:xfrm>
          <a:off x="3201159" y="580999"/>
          <a:ext cx="2110466" cy="1617856"/>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ts val="0"/>
            </a:spcAft>
            <a:buNone/>
          </a:pPr>
          <a:r>
            <a:rPr lang="zh-CN" altLang="en-US" sz="1600" b="1" kern="1200" dirty="0">
              <a:latin typeface="微软雅黑" panose="020B0503020204020204" pitchFamily="34" charset="-122"/>
              <a:ea typeface="微软雅黑" panose="020B0503020204020204" pitchFamily="34" charset="-122"/>
            </a:rPr>
            <a:t>有些功能会重复出现，因而产生了额外开销。</a:t>
          </a:r>
          <a:endParaRPr lang="en-US" altLang="zh-CN" sz="1600" b="1" kern="1200" dirty="0">
            <a:latin typeface="微软雅黑" panose="020B0503020204020204" pitchFamily="34" charset="-122"/>
            <a:ea typeface="微软雅黑" panose="020B0503020204020204" pitchFamily="34" charset="-122"/>
          </a:endParaRPr>
        </a:p>
      </dsp:txBody>
      <dsp:txXfrm>
        <a:off x="3201159" y="580999"/>
        <a:ext cx="2110466" cy="1617856"/>
      </dsp:txXfrm>
    </dsp:sp>
    <dsp:sp modelId="{DF706164-FCCA-4F26-8B31-EABB82ABC165}">
      <dsp:nvSpPr>
        <dsp:cNvPr id="0" name=""/>
        <dsp:cNvSpPr/>
      </dsp:nvSpPr>
      <dsp:spPr>
        <a:xfrm>
          <a:off x="0" y="18334"/>
          <a:ext cx="715053" cy="715053"/>
        </a:xfrm>
        <a:prstGeom prst="plus">
          <a:avLst>
            <a:gd name="adj" fmla="val 32810"/>
          </a:avLst>
        </a:prstGeom>
        <a:solidFill>
          <a:srgbClr val="990033"/>
        </a:solidFill>
        <a:ln w="25400" cap="flat" cmpd="sng" algn="ctr">
          <a:solidFill>
            <a:srgbClr val="990033"/>
          </a:solidFill>
          <a:prstDash val="solid"/>
        </a:ln>
        <a:effectLst/>
      </dsp:spPr>
      <dsp:style>
        <a:lnRef idx="2">
          <a:scrgbClr r="0" g="0" b="0"/>
        </a:lnRef>
        <a:fillRef idx="1">
          <a:scrgbClr r="0" g="0" b="0"/>
        </a:fillRef>
        <a:effectRef idx="0">
          <a:scrgbClr r="0" g="0" b="0"/>
        </a:effectRef>
        <a:fontRef idx="minor">
          <a:schemeClr val="lt1"/>
        </a:fontRef>
      </dsp:style>
    </dsp:sp>
    <dsp:sp modelId="{93B3F9F7-5DFA-451D-8AF0-C886EF2184F0}">
      <dsp:nvSpPr>
        <dsp:cNvPr id="0" name=""/>
        <dsp:cNvSpPr/>
      </dsp:nvSpPr>
      <dsp:spPr>
        <a:xfrm>
          <a:off x="5416478" y="257945"/>
          <a:ext cx="672991" cy="230628"/>
        </a:xfrm>
        <a:prstGeom prst="rect">
          <a:avLst/>
        </a:prstGeom>
        <a:solidFill>
          <a:srgbClr val="0000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821AC-F873-42D9-B901-FF50109FC337}">
      <dsp:nvSpPr>
        <dsp:cNvPr id="0" name=""/>
        <dsp:cNvSpPr/>
      </dsp:nvSpPr>
      <dsp:spPr>
        <a:xfrm>
          <a:off x="3047999" y="621427"/>
          <a:ext cx="420" cy="1545208"/>
        </a:xfrm>
        <a:prstGeom prst="line">
          <a:avLst/>
        </a:prstGeom>
        <a:noFill/>
        <a:ln w="25400" cap="flat" cmpd="sng" algn="ctr">
          <a:solidFill>
            <a:srgbClr val="000099"/>
          </a:solidFill>
          <a:prstDash val="solid"/>
        </a:ln>
        <a:effectLst/>
      </dsp:spPr>
      <dsp:style>
        <a:lnRef idx="2">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F44A1-54FE-446F-9390-56E51903722C}">
      <dsp:nvSpPr>
        <dsp:cNvPr id="0" name=""/>
        <dsp:cNvSpPr/>
      </dsp:nvSpPr>
      <dsp:spPr>
        <a:xfrm>
          <a:off x="169874" y="1202"/>
          <a:ext cx="993826" cy="49691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微软雅黑" panose="020B0503020204020204" pitchFamily="34" charset="-122"/>
              <a:ea typeface="微软雅黑" panose="020B0503020204020204" pitchFamily="34" charset="-122"/>
            </a:rPr>
            <a:t>协议</a:t>
          </a:r>
          <a:endParaRPr lang="zh-CN" altLang="en-US" sz="2000" b="1" kern="1200" dirty="0">
            <a:latin typeface="微软雅黑" panose="020B0503020204020204" pitchFamily="34" charset="-122"/>
            <a:ea typeface="微软雅黑" panose="020B0503020204020204" pitchFamily="34" charset="-122"/>
          </a:endParaRPr>
        </a:p>
      </dsp:txBody>
      <dsp:txXfrm>
        <a:off x="184428" y="15756"/>
        <a:ext cx="964718" cy="467805"/>
      </dsp:txXfrm>
    </dsp:sp>
    <dsp:sp modelId="{5F5FD024-96B9-4927-9522-4793C366CCDF}">
      <dsp:nvSpPr>
        <dsp:cNvPr id="0" name=""/>
        <dsp:cNvSpPr/>
      </dsp:nvSpPr>
      <dsp:spPr>
        <a:xfrm>
          <a:off x="269257" y="498115"/>
          <a:ext cx="192885" cy="448503"/>
        </a:xfrm>
        <a:custGeom>
          <a:avLst/>
          <a:gdLst/>
          <a:ahLst/>
          <a:cxnLst/>
          <a:rect l="0" t="0" r="0" b="0"/>
          <a:pathLst>
            <a:path>
              <a:moveTo>
                <a:pt x="0" y="0"/>
              </a:moveTo>
              <a:lnTo>
                <a:pt x="0" y="448503"/>
              </a:lnTo>
              <a:lnTo>
                <a:pt x="192885" y="44850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71D559-F991-45A8-861F-E02D43E73A7A}">
      <dsp:nvSpPr>
        <dsp:cNvPr id="0" name=""/>
        <dsp:cNvSpPr/>
      </dsp:nvSpPr>
      <dsp:spPr>
        <a:xfrm>
          <a:off x="462143" y="594277"/>
          <a:ext cx="3005775" cy="70468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其实现保证了能够向上一层提供服务。</a:t>
          </a:r>
        </a:p>
      </dsp:txBody>
      <dsp:txXfrm>
        <a:off x="482782" y="614916"/>
        <a:ext cx="2964497" cy="663404"/>
      </dsp:txXfrm>
    </dsp:sp>
    <dsp:sp modelId="{D504C716-6CF6-4108-8639-E75778C37519}">
      <dsp:nvSpPr>
        <dsp:cNvPr id="0" name=""/>
        <dsp:cNvSpPr/>
      </dsp:nvSpPr>
      <dsp:spPr>
        <a:xfrm>
          <a:off x="269257" y="498115"/>
          <a:ext cx="192885" cy="1307885"/>
        </a:xfrm>
        <a:custGeom>
          <a:avLst/>
          <a:gdLst/>
          <a:ahLst/>
          <a:cxnLst/>
          <a:rect l="0" t="0" r="0" b="0"/>
          <a:pathLst>
            <a:path>
              <a:moveTo>
                <a:pt x="0" y="0"/>
              </a:moveTo>
              <a:lnTo>
                <a:pt x="0" y="1307885"/>
              </a:lnTo>
              <a:lnTo>
                <a:pt x="192885" y="13078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4467C9-0F5C-4007-8028-B7B163F30ADF}">
      <dsp:nvSpPr>
        <dsp:cNvPr id="0" name=""/>
        <dsp:cNvSpPr/>
      </dsp:nvSpPr>
      <dsp:spPr>
        <a:xfrm>
          <a:off x="462143" y="1451254"/>
          <a:ext cx="3005775" cy="70949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对上面的服务用户是透明的。 </a:t>
          </a:r>
        </a:p>
      </dsp:txBody>
      <dsp:txXfrm>
        <a:off x="482923" y="1472034"/>
        <a:ext cx="2964215" cy="667932"/>
      </dsp:txXfrm>
    </dsp:sp>
    <dsp:sp modelId="{9164C2E8-A8A5-4BDA-B5B7-3599D5C7C4A2}">
      <dsp:nvSpPr>
        <dsp:cNvPr id="0" name=""/>
        <dsp:cNvSpPr/>
      </dsp:nvSpPr>
      <dsp:spPr>
        <a:xfrm>
          <a:off x="269257" y="498115"/>
          <a:ext cx="192885" cy="2035316"/>
        </a:xfrm>
        <a:custGeom>
          <a:avLst/>
          <a:gdLst/>
          <a:ahLst/>
          <a:cxnLst/>
          <a:rect l="0" t="0" r="0" b="0"/>
          <a:pathLst>
            <a:path>
              <a:moveTo>
                <a:pt x="0" y="0"/>
              </a:moveTo>
              <a:lnTo>
                <a:pt x="0" y="2035316"/>
              </a:lnTo>
              <a:lnTo>
                <a:pt x="192885" y="203531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A735DB-4E1F-4605-8178-66A449AC1BB2}">
      <dsp:nvSpPr>
        <dsp:cNvPr id="0" name=""/>
        <dsp:cNvSpPr/>
      </dsp:nvSpPr>
      <dsp:spPr>
        <a:xfrm>
          <a:off x="462143" y="2284974"/>
          <a:ext cx="3005775" cy="49691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是“水平的”</a:t>
          </a:r>
        </a:p>
      </dsp:txBody>
      <dsp:txXfrm>
        <a:off x="476697" y="2299528"/>
        <a:ext cx="2976667" cy="467805"/>
      </dsp:txXfrm>
    </dsp:sp>
    <dsp:sp modelId="{CF6D9EBE-6D4F-45DB-B63C-66E318350665}">
      <dsp:nvSpPr>
        <dsp:cNvPr id="0" name=""/>
        <dsp:cNvSpPr/>
      </dsp:nvSpPr>
      <dsp:spPr>
        <a:xfrm>
          <a:off x="4003487" y="1202"/>
          <a:ext cx="993826" cy="49691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服务</a:t>
          </a:r>
          <a:endParaRPr lang="zh-CN" altLang="en-US" sz="1400" b="1" kern="1200" dirty="0">
            <a:latin typeface="微软雅黑" panose="020B0503020204020204" pitchFamily="34" charset="-122"/>
            <a:ea typeface="微软雅黑" panose="020B0503020204020204" pitchFamily="34" charset="-122"/>
          </a:endParaRPr>
        </a:p>
      </dsp:txBody>
      <dsp:txXfrm>
        <a:off x="4018041" y="15756"/>
        <a:ext cx="964718" cy="467805"/>
      </dsp:txXfrm>
    </dsp:sp>
    <dsp:sp modelId="{D73DB642-839F-46E4-BEFB-357122DA8B2A}">
      <dsp:nvSpPr>
        <dsp:cNvPr id="0" name=""/>
        <dsp:cNvSpPr/>
      </dsp:nvSpPr>
      <dsp:spPr>
        <a:xfrm>
          <a:off x="4102870" y="498115"/>
          <a:ext cx="192802" cy="477401"/>
        </a:xfrm>
        <a:custGeom>
          <a:avLst/>
          <a:gdLst/>
          <a:ahLst/>
          <a:cxnLst/>
          <a:rect l="0" t="0" r="0" b="0"/>
          <a:pathLst>
            <a:path>
              <a:moveTo>
                <a:pt x="0" y="0"/>
              </a:moveTo>
              <a:lnTo>
                <a:pt x="0" y="477401"/>
              </a:lnTo>
              <a:lnTo>
                <a:pt x="192802" y="47740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6E8205-074B-465F-84D3-7E9C2A4B087A}">
      <dsp:nvSpPr>
        <dsp:cNvPr id="0" name=""/>
        <dsp:cNvSpPr/>
      </dsp:nvSpPr>
      <dsp:spPr>
        <a:xfrm>
          <a:off x="4295672" y="622343"/>
          <a:ext cx="3006872" cy="706347"/>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上层使用服务原语获得下层所提供的服务。</a:t>
          </a:r>
        </a:p>
      </dsp:txBody>
      <dsp:txXfrm>
        <a:off x="4316360" y="643031"/>
        <a:ext cx="2965496" cy="664971"/>
      </dsp:txXfrm>
    </dsp:sp>
    <dsp:sp modelId="{C7786CBF-29A7-4F46-ACE1-BFAF2ED2906F}">
      <dsp:nvSpPr>
        <dsp:cNvPr id="0" name=""/>
        <dsp:cNvSpPr/>
      </dsp:nvSpPr>
      <dsp:spPr>
        <a:xfrm>
          <a:off x="4102870" y="498115"/>
          <a:ext cx="192802" cy="1309549"/>
        </a:xfrm>
        <a:custGeom>
          <a:avLst/>
          <a:gdLst/>
          <a:ahLst/>
          <a:cxnLst/>
          <a:rect l="0" t="0" r="0" b="0"/>
          <a:pathLst>
            <a:path>
              <a:moveTo>
                <a:pt x="0" y="0"/>
              </a:moveTo>
              <a:lnTo>
                <a:pt x="0" y="1309549"/>
              </a:lnTo>
              <a:lnTo>
                <a:pt x="192802" y="13095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FAB220-39C0-4BB8-B879-AEB1A16B7CDC}">
      <dsp:nvSpPr>
        <dsp:cNvPr id="0" name=""/>
        <dsp:cNvSpPr/>
      </dsp:nvSpPr>
      <dsp:spPr>
        <a:xfrm>
          <a:off x="4295672" y="1452918"/>
          <a:ext cx="3006872" cy="709492"/>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上面的服务用户只能看见服务，无法看见下面的协议。</a:t>
          </a:r>
        </a:p>
      </dsp:txBody>
      <dsp:txXfrm>
        <a:off x="4316452" y="1473698"/>
        <a:ext cx="2965312" cy="667932"/>
      </dsp:txXfrm>
    </dsp:sp>
    <dsp:sp modelId="{55CE1C91-58A7-4FD4-86EE-26622EF07DF3}">
      <dsp:nvSpPr>
        <dsp:cNvPr id="0" name=""/>
        <dsp:cNvSpPr/>
      </dsp:nvSpPr>
      <dsp:spPr>
        <a:xfrm>
          <a:off x="4102870" y="498115"/>
          <a:ext cx="208091" cy="2036980"/>
        </a:xfrm>
        <a:custGeom>
          <a:avLst/>
          <a:gdLst/>
          <a:ahLst/>
          <a:cxnLst/>
          <a:rect l="0" t="0" r="0" b="0"/>
          <a:pathLst>
            <a:path>
              <a:moveTo>
                <a:pt x="0" y="0"/>
              </a:moveTo>
              <a:lnTo>
                <a:pt x="0" y="2036980"/>
              </a:lnTo>
              <a:lnTo>
                <a:pt x="208091" y="203698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47B9FB-319E-4006-A500-0E79D539374F}">
      <dsp:nvSpPr>
        <dsp:cNvPr id="0" name=""/>
        <dsp:cNvSpPr/>
      </dsp:nvSpPr>
      <dsp:spPr>
        <a:xfrm>
          <a:off x="4310961" y="2286639"/>
          <a:ext cx="3006872" cy="49691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是“垂直的”</a:t>
          </a:r>
        </a:p>
      </dsp:txBody>
      <dsp:txXfrm>
        <a:off x="4325515" y="2301193"/>
        <a:ext cx="2977764" cy="467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1915-9D9D-42CA-B042-4CD43E01EB46}">
      <dsp:nvSpPr>
        <dsp:cNvPr id="0" name=""/>
        <dsp:cNvSpPr/>
      </dsp:nvSpPr>
      <dsp:spPr>
        <a:xfrm>
          <a:off x="31" y="8094"/>
          <a:ext cx="3056109" cy="66242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连通性 </a:t>
          </a:r>
          <a:r>
            <a:rPr lang="en-US" altLang="en-US" sz="1800" b="1" kern="1200" dirty="0">
              <a:latin typeface="微软雅黑" panose="020B0503020204020204" pitchFamily="34" charset="-122"/>
              <a:ea typeface="微软雅黑" panose="020B0503020204020204" pitchFamily="34" charset="-122"/>
            </a:rPr>
            <a:t>(connectivity)</a:t>
          </a:r>
          <a:endParaRPr lang="zh-CN" altLang="en-US" sz="1800" b="1" kern="1200" dirty="0">
            <a:latin typeface="微软雅黑" panose="020B0503020204020204" pitchFamily="34" charset="-122"/>
            <a:ea typeface="微软雅黑" panose="020B0503020204020204" pitchFamily="34" charset="-122"/>
          </a:endParaRPr>
        </a:p>
      </dsp:txBody>
      <dsp:txXfrm>
        <a:off x="31" y="8094"/>
        <a:ext cx="3056109" cy="662425"/>
      </dsp:txXfrm>
    </dsp:sp>
    <dsp:sp modelId="{95E3CB40-70C8-4251-9371-65AB16983D1B}">
      <dsp:nvSpPr>
        <dsp:cNvPr id="0" name=""/>
        <dsp:cNvSpPr/>
      </dsp:nvSpPr>
      <dsp:spPr>
        <a:xfrm>
          <a:off x="0" y="671624"/>
          <a:ext cx="3056109" cy="209306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使上网用户之间可以非常便捷、非常经济地交换各种信息</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好像这些用户终端都彼此直接连通一样。</a:t>
          </a:r>
        </a:p>
      </dsp:txBody>
      <dsp:txXfrm>
        <a:off x="0" y="671624"/>
        <a:ext cx="3056109" cy="2093062"/>
      </dsp:txXfrm>
    </dsp:sp>
    <dsp:sp modelId="{40C4515B-BD55-4381-85FB-4FE091B3440E}">
      <dsp:nvSpPr>
        <dsp:cNvPr id="0" name=""/>
        <dsp:cNvSpPr/>
      </dsp:nvSpPr>
      <dsp:spPr>
        <a:xfrm>
          <a:off x="3483996" y="8094"/>
          <a:ext cx="3056109" cy="662425"/>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资源共享 </a:t>
          </a:r>
          <a:r>
            <a:rPr lang="en-US" altLang="en-US" sz="1800" b="1" kern="1200" dirty="0">
              <a:latin typeface="微软雅黑" panose="020B0503020204020204" pitchFamily="34" charset="-122"/>
              <a:ea typeface="微软雅黑" panose="020B0503020204020204" pitchFamily="34" charset="-122"/>
            </a:rPr>
            <a:t>(Sharing)</a:t>
          </a:r>
          <a:endParaRPr lang="zh-CN" altLang="en-US" sz="1800" b="1" kern="1200" dirty="0">
            <a:latin typeface="微软雅黑" panose="020B0503020204020204" pitchFamily="34" charset="-122"/>
            <a:ea typeface="微软雅黑" panose="020B0503020204020204" pitchFamily="34" charset="-122"/>
          </a:endParaRPr>
        </a:p>
      </dsp:txBody>
      <dsp:txXfrm>
        <a:off x="3483996" y="8094"/>
        <a:ext cx="3056109" cy="662425"/>
      </dsp:txXfrm>
    </dsp:sp>
    <dsp:sp modelId="{91A65E31-AD27-4BEE-B472-DF1900C7D724}">
      <dsp:nvSpPr>
        <dsp:cNvPr id="0" name=""/>
        <dsp:cNvSpPr/>
      </dsp:nvSpPr>
      <dsp:spPr>
        <a:xfrm>
          <a:off x="3483996" y="671624"/>
          <a:ext cx="3056109" cy="2093062"/>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实现信息共享、软件共享、硬件共享。</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由于网络的存在，这些资源好像就在用户身边一样地方便使用。</a:t>
          </a:r>
        </a:p>
      </dsp:txBody>
      <dsp:txXfrm>
        <a:off x="3483996" y="671624"/>
        <a:ext cx="3056109" cy="2093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450F4-F441-4296-8335-01351F8E1B2B}">
      <dsp:nvSpPr>
        <dsp:cNvPr id="0" name=""/>
        <dsp:cNvSpPr/>
      </dsp:nvSpPr>
      <dsp:spPr>
        <a:xfrm>
          <a:off x="2073320" y="597217"/>
          <a:ext cx="1487805" cy="148780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互联网</a:t>
          </a:r>
        </a:p>
      </dsp:txBody>
      <dsp:txXfrm>
        <a:off x="2291204" y="815101"/>
        <a:ext cx="1052037" cy="1052037"/>
      </dsp:txXfrm>
    </dsp:sp>
    <dsp:sp modelId="{CE8AFE2D-2AC2-45F0-88B8-B2568168C3FF}">
      <dsp:nvSpPr>
        <dsp:cNvPr id="0" name=""/>
        <dsp:cNvSpPr/>
      </dsp:nvSpPr>
      <dsp:spPr>
        <a:xfrm>
          <a:off x="2445271" y="265"/>
          <a:ext cx="743902" cy="743902"/>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工业</a:t>
          </a:r>
        </a:p>
      </dsp:txBody>
      <dsp:txXfrm>
        <a:off x="2554213" y="109207"/>
        <a:ext cx="526018" cy="526018"/>
      </dsp:txXfrm>
    </dsp:sp>
    <dsp:sp modelId="{670A9751-EDA7-44BE-84F6-DA052AFC6D1C}">
      <dsp:nvSpPr>
        <dsp:cNvPr id="0" name=""/>
        <dsp:cNvSpPr/>
      </dsp:nvSpPr>
      <dsp:spPr>
        <a:xfrm>
          <a:off x="3130389" y="284050"/>
          <a:ext cx="743902" cy="743902"/>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农业</a:t>
          </a:r>
        </a:p>
      </dsp:txBody>
      <dsp:txXfrm>
        <a:off x="3239331" y="392992"/>
        <a:ext cx="526018" cy="526018"/>
      </dsp:txXfrm>
    </dsp:sp>
    <dsp:sp modelId="{242A4B1B-E8FC-49C8-BFF1-60EED0B2A276}">
      <dsp:nvSpPr>
        <dsp:cNvPr id="0" name=""/>
        <dsp:cNvSpPr/>
      </dsp:nvSpPr>
      <dsp:spPr>
        <a:xfrm>
          <a:off x="3414174" y="969168"/>
          <a:ext cx="743902" cy="743902"/>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教育</a:t>
          </a:r>
        </a:p>
      </dsp:txBody>
      <dsp:txXfrm>
        <a:off x="3523116" y="1078110"/>
        <a:ext cx="526018" cy="526018"/>
      </dsp:txXfrm>
    </dsp:sp>
    <dsp:sp modelId="{C0A173BA-2876-4F61-AAD1-FA50AD3DFDD0}">
      <dsp:nvSpPr>
        <dsp:cNvPr id="0" name=""/>
        <dsp:cNvSpPr/>
      </dsp:nvSpPr>
      <dsp:spPr>
        <a:xfrm>
          <a:off x="3130389" y="1654286"/>
          <a:ext cx="743902" cy="743902"/>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医疗</a:t>
          </a:r>
        </a:p>
      </dsp:txBody>
      <dsp:txXfrm>
        <a:off x="3239331" y="1763228"/>
        <a:ext cx="526018" cy="526018"/>
      </dsp:txXfrm>
    </dsp:sp>
    <dsp:sp modelId="{D951B7E8-AF72-41D8-8F8D-E56CFF2EB951}">
      <dsp:nvSpPr>
        <dsp:cNvPr id="0" name=""/>
        <dsp:cNvSpPr/>
      </dsp:nvSpPr>
      <dsp:spPr>
        <a:xfrm>
          <a:off x="2445271" y="1938071"/>
          <a:ext cx="743902" cy="743902"/>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商业</a:t>
          </a:r>
        </a:p>
      </dsp:txBody>
      <dsp:txXfrm>
        <a:off x="2554213" y="2047013"/>
        <a:ext cx="526018" cy="526018"/>
      </dsp:txXfrm>
    </dsp:sp>
    <dsp:sp modelId="{2343D8A9-7AEC-4D40-8773-498EA64A78FE}">
      <dsp:nvSpPr>
        <dsp:cNvPr id="0" name=""/>
        <dsp:cNvSpPr/>
      </dsp:nvSpPr>
      <dsp:spPr>
        <a:xfrm>
          <a:off x="1760153" y="1654286"/>
          <a:ext cx="743902" cy="743902"/>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交通</a:t>
          </a:r>
        </a:p>
      </dsp:txBody>
      <dsp:txXfrm>
        <a:off x="1869095" y="1763228"/>
        <a:ext cx="526018" cy="526018"/>
      </dsp:txXfrm>
    </dsp:sp>
    <dsp:sp modelId="{4B8ABBE8-E9C9-4F6B-9525-8C9A18414CDE}">
      <dsp:nvSpPr>
        <dsp:cNvPr id="0" name=""/>
        <dsp:cNvSpPr/>
      </dsp:nvSpPr>
      <dsp:spPr>
        <a:xfrm>
          <a:off x="1476368" y="969168"/>
          <a:ext cx="743902" cy="743902"/>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金融</a:t>
          </a:r>
          <a:endParaRPr lang="zh-CN" altLang="en-US" sz="1600" kern="1200" dirty="0"/>
        </a:p>
      </dsp:txBody>
      <dsp:txXfrm>
        <a:off x="1585310" y="1078110"/>
        <a:ext cx="526018" cy="526018"/>
      </dsp:txXfrm>
    </dsp:sp>
    <dsp:sp modelId="{C13D16A4-6F51-437B-A7BA-09AB4609C68B}">
      <dsp:nvSpPr>
        <dsp:cNvPr id="0" name=""/>
        <dsp:cNvSpPr/>
      </dsp:nvSpPr>
      <dsp:spPr>
        <a:xfrm>
          <a:off x="1760153" y="284050"/>
          <a:ext cx="743902" cy="743902"/>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政务</a:t>
          </a:r>
        </a:p>
      </dsp:txBody>
      <dsp:txXfrm>
        <a:off x="1869095" y="392992"/>
        <a:ext cx="526018" cy="526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34DBF-D9F5-4E0A-9541-5A67CB150864}">
      <dsp:nvSpPr>
        <dsp:cNvPr id="0" name=""/>
        <dsp:cNvSpPr/>
      </dsp:nvSpPr>
      <dsp:spPr>
        <a:xfrm rot="10800000">
          <a:off x="1065947" y="540"/>
          <a:ext cx="3904528" cy="329904"/>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79" tIns="60960" rIns="113792"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传播病毒</a:t>
          </a:r>
        </a:p>
      </dsp:txBody>
      <dsp:txXfrm rot="10800000">
        <a:off x="1148423" y="540"/>
        <a:ext cx="3822052" cy="329904"/>
      </dsp:txXfrm>
    </dsp:sp>
    <dsp:sp modelId="{AB5BAA63-A84A-45D9-BE90-07814A821613}">
      <dsp:nvSpPr>
        <dsp:cNvPr id="0" name=""/>
        <dsp:cNvSpPr/>
      </dsp:nvSpPr>
      <dsp:spPr>
        <a:xfrm>
          <a:off x="900995" y="540"/>
          <a:ext cx="329904" cy="32990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0567C2-639F-4DB2-8F5D-E4A1F0FA8E3D}">
      <dsp:nvSpPr>
        <dsp:cNvPr id="0" name=""/>
        <dsp:cNvSpPr/>
      </dsp:nvSpPr>
      <dsp:spPr>
        <a:xfrm rot="10800000">
          <a:off x="1065947" y="428924"/>
          <a:ext cx="3904528" cy="329904"/>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79" tIns="60960" rIns="113792"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窃取：数据，钱财等</a:t>
          </a:r>
        </a:p>
      </dsp:txBody>
      <dsp:txXfrm rot="10800000">
        <a:off x="1148423" y="428924"/>
        <a:ext cx="3822052" cy="329904"/>
      </dsp:txXfrm>
    </dsp:sp>
    <dsp:sp modelId="{04B9F40C-275B-47DA-8505-BDB99315D1A6}">
      <dsp:nvSpPr>
        <dsp:cNvPr id="0" name=""/>
        <dsp:cNvSpPr/>
      </dsp:nvSpPr>
      <dsp:spPr>
        <a:xfrm>
          <a:off x="900995" y="428924"/>
          <a:ext cx="329904" cy="32990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459D94-7759-4D01-B95F-2FAC20F969A3}">
      <dsp:nvSpPr>
        <dsp:cNvPr id="0" name=""/>
        <dsp:cNvSpPr/>
      </dsp:nvSpPr>
      <dsp:spPr>
        <a:xfrm rot="10800000">
          <a:off x="1065947" y="857307"/>
          <a:ext cx="3904528" cy="329904"/>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79" tIns="60960" rIns="113792"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散布谣言</a:t>
          </a:r>
        </a:p>
      </dsp:txBody>
      <dsp:txXfrm rot="10800000">
        <a:off x="1148423" y="857307"/>
        <a:ext cx="3822052" cy="329904"/>
      </dsp:txXfrm>
    </dsp:sp>
    <dsp:sp modelId="{92DE488D-B3DE-493C-AC30-DA96AC1FFB62}">
      <dsp:nvSpPr>
        <dsp:cNvPr id="0" name=""/>
        <dsp:cNvSpPr/>
      </dsp:nvSpPr>
      <dsp:spPr>
        <a:xfrm>
          <a:off x="900995" y="857307"/>
          <a:ext cx="329904" cy="32990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7E7170-F4B7-4B0B-9000-4BF0206D9353}">
      <dsp:nvSpPr>
        <dsp:cNvPr id="0" name=""/>
        <dsp:cNvSpPr/>
      </dsp:nvSpPr>
      <dsp:spPr>
        <a:xfrm rot="10800000">
          <a:off x="1065947" y="1285691"/>
          <a:ext cx="3904528" cy="329904"/>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79" tIns="60960" rIns="113792"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不良信息</a:t>
          </a:r>
        </a:p>
      </dsp:txBody>
      <dsp:txXfrm rot="10800000">
        <a:off x="1148423" y="1285691"/>
        <a:ext cx="3822052" cy="329904"/>
      </dsp:txXfrm>
    </dsp:sp>
    <dsp:sp modelId="{A6F09614-1B57-44CB-B907-F8E2D46EFEED}">
      <dsp:nvSpPr>
        <dsp:cNvPr id="0" name=""/>
        <dsp:cNvSpPr/>
      </dsp:nvSpPr>
      <dsp:spPr>
        <a:xfrm>
          <a:off x="900995" y="1285691"/>
          <a:ext cx="329904" cy="329904"/>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B6737C-F129-4379-AF97-7E098CF82549}">
      <dsp:nvSpPr>
        <dsp:cNvPr id="0" name=""/>
        <dsp:cNvSpPr/>
      </dsp:nvSpPr>
      <dsp:spPr>
        <a:xfrm rot="10800000">
          <a:off x="1065947" y="1714075"/>
          <a:ext cx="3904528" cy="329904"/>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79" tIns="60960" rIns="113792"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欺诈</a:t>
          </a:r>
        </a:p>
      </dsp:txBody>
      <dsp:txXfrm rot="10800000">
        <a:off x="1148423" y="1714075"/>
        <a:ext cx="3822052" cy="329904"/>
      </dsp:txXfrm>
    </dsp:sp>
    <dsp:sp modelId="{D61B7255-D308-44FB-979B-BD5549502A3A}">
      <dsp:nvSpPr>
        <dsp:cNvPr id="0" name=""/>
        <dsp:cNvSpPr/>
      </dsp:nvSpPr>
      <dsp:spPr>
        <a:xfrm>
          <a:off x="900995" y="1714075"/>
          <a:ext cx="329904" cy="329904"/>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3000" r="-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B48CE5-911D-44D5-AFA1-377112EF11A6}">
      <dsp:nvSpPr>
        <dsp:cNvPr id="0" name=""/>
        <dsp:cNvSpPr/>
      </dsp:nvSpPr>
      <dsp:spPr>
        <a:xfrm rot="10800000">
          <a:off x="1065947" y="2142459"/>
          <a:ext cx="3904528" cy="329904"/>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79" tIns="60960" rIns="113792"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网瘾</a:t>
          </a:r>
        </a:p>
      </dsp:txBody>
      <dsp:txXfrm rot="10800000">
        <a:off x="1148423" y="2142459"/>
        <a:ext cx="3822052" cy="329904"/>
      </dsp:txXfrm>
    </dsp:sp>
    <dsp:sp modelId="{9BF7EE4E-012F-4DF5-B272-EAA79ECA8C75}">
      <dsp:nvSpPr>
        <dsp:cNvPr id="0" name=""/>
        <dsp:cNvSpPr/>
      </dsp:nvSpPr>
      <dsp:spPr>
        <a:xfrm>
          <a:off x="900995" y="2142459"/>
          <a:ext cx="329904" cy="329904"/>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l="-29000" r="-2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384311-3D9B-45D7-AAED-45272C0B16D1}">
      <dsp:nvSpPr>
        <dsp:cNvPr id="0" name=""/>
        <dsp:cNvSpPr/>
      </dsp:nvSpPr>
      <dsp:spPr>
        <a:xfrm rot="10800000">
          <a:off x="1065947" y="2570843"/>
          <a:ext cx="3904528" cy="329904"/>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79" tIns="60960" rIns="113792"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a:solidFill>
                <a:schemeClr val="tx1"/>
              </a:solidFill>
              <a:latin typeface="微软雅黑" panose="020B0503020204020204" pitchFamily="34" charset="-122"/>
              <a:ea typeface="微软雅黑" panose="020B0503020204020204" pitchFamily="34" charset="-122"/>
            </a:rPr>
            <a:t>……</a:t>
          </a:r>
          <a:endParaRPr lang="zh-CN" altLang="en-US" sz="1600" b="1" kern="1200" dirty="0">
            <a:solidFill>
              <a:schemeClr val="tx1"/>
            </a:solidFill>
            <a:latin typeface="微软雅黑" panose="020B0503020204020204" pitchFamily="34" charset="-122"/>
            <a:ea typeface="微软雅黑" panose="020B0503020204020204" pitchFamily="34" charset="-122"/>
          </a:endParaRPr>
        </a:p>
      </dsp:txBody>
      <dsp:txXfrm rot="10800000">
        <a:off x="1148423" y="2570843"/>
        <a:ext cx="3822052" cy="329904"/>
      </dsp:txXfrm>
    </dsp:sp>
    <dsp:sp modelId="{4737311F-297D-4E95-B8C4-5619F0D22DF2}">
      <dsp:nvSpPr>
        <dsp:cNvPr id="0" name=""/>
        <dsp:cNvSpPr/>
      </dsp:nvSpPr>
      <dsp:spPr>
        <a:xfrm>
          <a:off x="900995" y="2570843"/>
          <a:ext cx="329904" cy="329904"/>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723FB-FD44-4790-9882-F784D01504C2}">
      <dsp:nvSpPr>
        <dsp:cNvPr id="0" name=""/>
        <dsp:cNvSpPr/>
      </dsp:nvSpPr>
      <dsp:spPr>
        <a:xfrm rot="5400000">
          <a:off x="892970" y="214491"/>
          <a:ext cx="928252" cy="2711653"/>
        </a:xfrm>
        <a:prstGeom prst="corner">
          <a:avLst>
            <a:gd name="adj1" fmla="val 16120"/>
            <a:gd name="adj2" fmla="val 1611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606A409-0386-4958-AF71-520045418D02}">
      <dsp:nvSpPr>
        <dsp:cNvPr id="0" name=""/>
        <dsp:cNvSpPr/>
      </dsp:nvSpPr>
      <dsp:spPr>
        <a:xfrm>
          <a:off x="190854" y="1259522"/>
          <a:ext cx="2488800" cy="122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ts val="2800"/>
            </a:lnSpc>
            <a:spcBef>
              <a:spcPct val="0"/>
            </a:spcBef>
            <a:spcAft>
              <a:spcPts val="0"/>
            </a:spcAft>
            <a:buNone/>
          </a:pPr>
          <a:r>
            <a:rPr lang="en-US" altLang="en-US" sz="1800" b="1" kern="1200" dirty="0">
              <a:solidFill>
                <a:srgbClr val="CC00CC"/>
              </a:solidFill>
              <a:latin typeface="微软雅黑" panose="020B0503020204020204" pitchFamily="34" charset="-122"/>
              <a:ea typeface="微软雅黑" panose="020B0503020204020204" pitchFamily="34" charset="-122"/>
            </a:rPr>
            <a:t>1969 – 1990</a:t>
          </a:r>
        </a:p>
        <a:p>
          <a:pPr marL="0" lvl="0" indent="0" algn="l" defTabSz="800100">
            <a:lnSpc>
              <a:spcPts val="28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从单个网络 </a:t>
          </a:r>
          <a:r>
            <a:rPr lang="en-US" altLang="en-US" sz="1800" b="1" kern="1200" dirty="0">
              <a:latin typeface="微软雅黑" panose="020B0503020204020204" pitchFamily="34" charset="-122"/>
              <a:ea typeface="微软雅黑" panose="020B0503020204020204" pitchFamily="34" charset="-122"/>
            </a:rPr>
            <a:t>ARPANET </a:t>
          </a:r>
          <a:r>
            <a:rPr lang="zh-CN" altLang="en-US" sz="1800" b="1" kern="1200" dirty="0">
              <a:latin typeface="微软雅黑" panose="020B0503020204020204" pitchFamily="34" charset="-122"/>
              <a:ea typeface="微软雅黑" panose="020B0503020204020204" pitchFamily="34" charset="-122"/>
            </a:rPr>
            <a:t>向互联网发展。</a:t>
          </a:r>
        </a:p>
      </dsp:txBody>
      <dsp:txXfrm>
        <a:off x="190854" y="1259522"/>
        <a:ext cx="2488800" cy="1222330"/>
      </dsp:txXfrm>
    </dsp:sp>
    <dsp:sp modelId="{01A2BA42-237A-44CF-A211-45BD14932625}">
      <dsp:nvSpPr>
        <dsp:cNvPr id="0" name=""/>
        <dsp:cNvSpPr/>
      </dsp:nvSpPr>
      <dsp:spPr>
        <a:xfrm>
          <a:off x="1869380" y="684308"/>
          <a:ext cx="263106" cy="263106"/>
        </a:xfrm>
        <a:prstGeom prst="triangle">
          <a:avLst>
            <a:gd name="adj" fmla="val 10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D091C1B-882C-4A2B-868D-15AB708D584F}">
      <dsp:nvSpPr>
        <dsp:cNvPr id="0" name=""/>
        <dsp:cNvSpPr/>
      </dsp:nvSpPr>
      <dsp:spPr>
        <a:xfrm rot="5400000">
          <a:off x="3739067" y="-182963"/>
          <a:ext cx="928252" cy="2661716"/>
        </a:xfrm>
        <a:prstGeom prst="corner">
          <a:avLst>
            <a:gd name="adj1" fmla="val 16120"/>
            <a:gd name="adj2" fmla="val 1611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DD1E37C-EDC3-41F4-891E-775C4AA49DFB}">
      <dsp:nvSpPr>
        <dsp:cNvPr id="0" name=""/>
        <dsp:cNvSpPr/>
      </dsp:nvSpPr>
      <dsp:spPr>
        <a:xfrm>
          <a:off x="3061382" y="837099"/>
          <a:ext cx="2178503" cy="122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ts val="2800"/>
            </a:lnSpc>
            <a:spcBef>
              <a:spcPct val="0"/>
            </a:spcBef>
            <a:spcAft>
              <a:spcPts val="0"/>
            </a:spcAft>
            <a:buNone/>
          </a:pPr>
          <a:r>
            <a:rPr lang="en-US" altLang="en-US" sz="1800" b="1" kern="1200" dirty="0">
              <a:solidFill>
                <a:srgbClr val="CC00CC"/>
              </a:solidFill>
              <a:latin typeface="微软雅黑" panose="020B0503020204020204" pitchFamily="34" charset="-122"/>
              <a:ea typeface="微软雅黑" panose="020B0503020204020204" pitchFamily="34" charset="-122"/>
            </a:rPr>
            <a:t>1985 – 1993</a:t>
          </a:r>
        </a:p>
        <a:p>
          <a:pPr marL="0" lvl="0" indent="0" algn="l" defTabSz="800100">
            <a:lnSpc>
              <a:spcPts val="28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建成了三级结构的互联网 。</a:t>
          </a:r>
        </a:p>
      </dsp:txBody>
      <dsp:txXfrm>
        <a:off x="3061382" y="837099"/>
        <a:ext cx="2178503" cy="1222330"/>
      </dsp:txXfrm>
    </dsp:sp>
    <dsp:sp modelId="{2D8632D6-57D5-4C06-81CE-104155293B86}">
      <dsp:nvSpPr>
        <dsp:cNvPr id="0" name=""/>
        <dsp:cNvSpPr/>
      </dsp:nvSpPr>
      <dsp:spPr>
        <a:xfrm>
          <a:off x="4715477" y="261884"/>
          <a:ext cx="263106" cy="263106"/>
        </a:xfrm>
        <a:prstGeom prst="triangle">
          <a:avLst>
            <a:gd name="adj" fmla="val 10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B75B0BF-1D47-48F1-94FD-0201A392E554}">
      <dsp:nvSpPr>
        <dsp:cNvPr id="0" name=""/>
        <dsp:cNvSpPr/>
      </dsp:nvSpPr>
      <dsp:spPr>
        <a:xfrm rot="5400000">
          <a:off x="6402878" y="-398133"/>
          <a:ext cx="928252" cy="2247210"/>
        </a:xfrm>
        <a:prstGeom prst="corner">
          <a:avLst>
            <a:gd name="adj1" fmla="val 16120"/>
            <a:gd name="adj2" fmla="val 1611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0C4A08D-D529-4101-B85D-56E13A637234}">
      <dsp:nvSpPr>
        <dsp:cNvPr id="0" name=""/>
        <dsp:cNvSpPr/>
      </dsp:nvSpPr>
      <dsp:spPr>
        <a:xfrm>
          <a:off x="5938101" y="414676"/>
          <a:ext cx="2014124" cy="122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ts val="2800"/>
            </a:lnSpc>
            <a:spcBef>
              <a:spcPct val="0"/>
            </a:spcBef>
            <a:spcAft>
              <a:spcPts val="0"/>
            </a:spcAft>
            <a:buNone/>
          </a:pPr>
          <a:r>
            <a:rPr lang="en-US" altLang="en-US" sz="1800" b="1" kern="1200" dirty="0">
              <a:solidFill>
                <a:srgbClr val="CC00CC"/>
              </a:solidFill>
              <a:latin typeface="微软雅黑" panose="020B0503020204020204" pitchFamily="34" charset="-122"/>
              <a:ea typeface="微软雅黑" panose="020B0503020204020204" pitchFamily="34" charset="-122"/>
            </a:rPr>
            <a:t>1993 –</a:t>
          </a:r>
          <a:r>
            <a:rPr lang="en-US" altLang="zh-CN" sz="1800" b="1" kern="1200" dirty="0">
              <a:solidFill>
                <a:srgbClr val="CC00CC"/>
              </a:solidFill>
              <a:latin typeface="微软雅黑" panose="020B0503020204020204" pitchFamily="34" charset="-122"/>
              <a:ea typeface="微软雅黑" panose="020B0503020204020204" pitchFamily="34" charset="-122"/>
            </a:rPr>
            <a:t> </a:t>
          </a:r>
          <a:r>
            <a:rPr lang="zh-CN" altLang="en-US" sz="1800" b="1" kern="1200" dirty="0">
              <a:solidFill>
                <a:srgbClr val="CC00CC"/>
              </a:solidFill>
              <a:latin typeface="微软雅黑" panose="020B0503020204020204" pitchFamily="34" charset="-122"/>
              <a:ea typeface="微软雅黑" panose="020B0503020204020204" pitchFamily="34" charset="-122"/>
            </a:rPr>
            <a:t>现在</a:t>
          </a:r>
          <a:endParaRPr lang="en-US" altLang="zh-CN" sz="1800" b="1" kern="1200" dirty="0">
            <a:solidFill>
              <a:srgbClr val="CC00CC"/>
            </a:solidFill>
            <a:latin typeface="微软雅黑" panose="020B0503020204020204" pitchFamily="34" charset="-122"/>
            <a:ea typeface="微软雅黑" panose="020B0503020204020204" pitchFamily="34" charset="-122"/>
          </a:endParaRPr>
        </a:p>
        <a:p>
          <a:pPr marL="0" lvl="0" indent="0" algn="l" defTabSz="800100">
            <a:lnSpc>
              <a:spcPts val="2800"/>
            </a:lnSpc>
            <a:spcBef>
              <a:spcPct val="0"/>
            </a:spcBef>
            <a:spcAft>
              <a:spcPts val="0"/>
            </a:spcAft>
            <a:buNone/>
          </a:pPr>
          <a:r>
            <a:rPr lang="zh-CN" altLang="zh-CN" sz="1800" b="1" kern="1200" dirty="0">
              <a:latin typeface="微软雅黑" panose="020B0503020204020204" pitchFamily="34" charset="-122"/>
              <a:ea typeface="微软雅黑" panose="020B0503020204020204" pitchFamily="34" charset="-122"/>
            </a:rPr>
            <a:t>全球范围的多层次</a:t>
          </a:r>
          <a:r>
            <a:rPr lang="en-US" altLang="zh-CN" sz="1800" b="1" kern="1200" dirty="0">
              <a:latin typeface="微软雅黑" panose="020B0503020204020204" pitchFamily="34" charset="-122"/>
              <a:ea typeface="微软雅黑" panose="020B0503020204020204" pitchFamily="34" charset="-122"/>
            </a:rPr>
            <a:t> ISP </a:t>
          </a:r>
          <a:r>
            <a:rPr lang="zh-CN" altLang="zh-CN" sz="1800" b="1" kern="1200" dirty="0">
              <a:latin typeface="微软雅黑" panose="020B0503020204020204" pitchFamily="34" charset="-122"/>
              <a:ea typeface="微软雅黑" panose="020B0503020204020204" pitchFamily="34" charset="-122"/>
            </a:rPr>
            <a:t>结构的互联网。</a:t>
          </a:r>
          <a:endParaRPr lang="zh-CN" altLang="en-US" sz="1800" b="1" kern="1200" dirty="0">
            <a:latin typeface="微软雅黑" panose="020B0503020204020204" pitchFamily="34" charset="-122"/>
            <a:ea typeface="微软雅黑" panose="020B0503020204020204" pitchFamily="34" charset="-122"/>
          </a:endParaRPr>
        </a:p>
      </dsp:txBody>
      <dsp:txXfrm>
        <a:off x="5938101" y="414676"/>
        <a:ext cx="2014124" cy="1222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7F835-55F0-4C61-A2A3-44AE2ED9D7FE}">
      <dsp:nvSpPr>
        <dsp:cNvPr id="0" name=""/>
        <dsp:cNvSpPr/>
      </dsp:nvSpPr>
      <dsp:spPr>
        <a:xfrm>
          <a:off x="32" y="5399"/>
          <a:ext cx="3092733" cy="72000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100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客户</a:t>
          </a: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服务器方式</a:t>
          </a:r>
          <a:endParaRPr lang="en-US" altLang="zh-CN" sz="1800" b="1" kern="1200" dirty="0">
            <a:latin typeface="微软雅黑" panose="020B0503020204020204" pitchFamily="34" charset="-122"/>
            <a:ea typeface="微软雅黑" panose="020B0503020204020204" pitchFamily="34" charset="-122"/>
          </a:endParaRPr>
        </a:p>
      </dsp:txBody>
      <dsp:txXfrm>
        <a:off x="32" y="5399"/>
        <a:ext cx="3092733" cy="720000"/>
      </dsp:txXfrm>
    </dsp:sp>
    <dsp:sp modelId="{ACB976F2-8BF8-4A70-91C5-C91BC345A4AF}">
      <dsp:nvSpPr>
        <dsp:cNvPr id="0" name=""/>
        <dsp:cNvSpPr/>
      </dsp:nvSpPr>
      <dsp:spPr>
        <a:xfrm>
          <a:off x="32" y="725399"/>
          <a:ext cx="3092733" cy="1098000"/>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en-US" sz="1800" b="1" kern="1200" dirty="0">
              <a:latin typeface="微软雅黑" panose="020B0503020204020204" pitchFamily="34" charset="-122"/>
              <a:ea typeface="微软雅黑" panose="020B0503020204020204" pitchFamily="34" charset="-122"/>
            </a:rPr>
            <a:t>Client / Server </a:t>
          </a:r>
          <a:r>
            <a:rPr lang="zh-CN" altLang="en-US" sz="1800" b="1" kern="1200" dirty="0">
              <a:latin typeface="微软雅黑" panose="020B0503020204020204" pitchFamily="34" charset="-122"/>
              <a:ea typeface="微软雅黑" panose="020B0503020204020204" pitchFamily="34" charset="-122"/>
            </a:rPr>
            <a:t>方式</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简称为 </a:t>
          </a:r>
          <a:r>
            <a:rPr lang="en-US" altLang="en-US" sz="1800" b="1" kern="1200" dirty="0">
              <a:latin typeface="微软雅黑" panose="020B0503020204020204" pitchFamily="34" charset="-122"/>
              <a:ea typeface="微软雅黑" panose="020B0503020204020204" pitchFamily="34" charset="-122"/>
            </a:rPr>
            <a:t>C/S </a:t>
          </a:r>
          <a:r>
            <a:rPr lang="zh-CN" altLang="en-US" sz="1800" b="1" kern="1200" dirty="0">
              <a:latin typeface="微软雅黑" panose="020B0503020204020204" pitchFamily="34" charset="-122"/>
              <a:ea typeface="微软雅黑" panose="020B0503020204020204" pitchFamily="34" charset="-122"/>
            </a:rPr>
            <a:t>方式</a:t>
          </a:r>
        </a:p>
      </dsp:txBody>
      <dsp:txXfrm>
        <a:off x="32" y="725399"/>
        <a:ext cx="3092733" cy="1098000"/>
      </dsp:txXfrm>
    </dsp:sp>
    <dsp:sp modelId="{FD082DEC-BD21-4E00-AA12-CC0ED5CBCB32}">
      <dsp:nvSpPr>
        <dsp:cNvPr id="0" name=""/>
        <dsp:cNvSpPr/>
      </dsp:nvSpPr>
      <dsp:spPr>
        <a:xfrm>
          <a:off x="3525748" y="5399"/>
          <a:ext cx="3092733" cy="720000"/>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100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对等方式</a:t>
          </a:r>
          <a:endParaRPr lang="en-US" altLang="zh-CN" sz="1800" b="1" kern="1200" dirty="0">
            <a:latin typeface="微软雅黑" panose="020B0503020204020204" pitchFamily="34" charset="-122"/>
            <a:ea typeface="微软雅黑" panose="020B0503020204020204" pitchFamily="34" charset="-122"/>
          </a:endParaRPr>
        </a:p>
      </dsp:txBody>
      <dsp:txXfrm>
        <a:off x="3525748" y="5399"/>
        <a:ext cx="3092733" cy="720000"/>
      </dsp:txXfrm>
    </dsp:sp>
    <dsp:sp modelId="{B62719DE-8DA5-4764-8561-2A4AB2C96331}">
      <dsp:nvSpPr>
        <dsp:cNvPr id="0" name=""/>
        <dsp:cNvSpPr/>
      </dsp:nvSpPr>
      <dsp:spPr>
        <a:xfrm>
          <a:off x="3525748" y="725399"/>
          <a:ext cx="3092733" cy="1098000"/>
        </a:xfrm>
        <a:prstGeom prst="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en-US" sz="1800" b="1" kern="1200" dirty="0">
              <a:latin typeface="微软雅黑" panose="020B0503020204020204" pitchFamily="34" charset="-122"/>
              <a:ea typeface="微软雅黑" panose="020B0503020204020204" pitchFamily="34" charset="-122"/>
            </a:rPr>
            <a:t>Peer to Peer </a:t>
          </a:r>
          <a:r>
            <a:rPr lang="zh-CN" altLang="en-US" sz="1800" b="1" kern="1200" dirty="0">
              <a:latin typeface="微软雅黑" panose="020B0503020204020204" pitchFamily="34" charset="-122"/>
              <a:ea typeface="微软雅黑" panose="020B0503020204020204" pitchFamily="34" charset="-122"/>
            </a:rPr>
            <a:t>方式</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简称为 </a:t>
          </a:r>
          <a:r>
            <a:rPr lang="en-US" altLang="en-US" sz="1800" b="1" kern="1200" dirty="0">
              <a:latin typeface="微软雅黑" panose="020B0503020204020204" pitchFamily="34" charset="-122"/>
              <a:ea typeface="微软雅黑" panose="020B0503020204020204" pitchFamily="34" charset="-122"/>
            </a:rPr>
            <a:t>P2P </a:t>
          </a:r>
          <a:r>
            <a:rPr lang="zh-CN" altLang="en-US" sz="1800" b="1" kern="1200" dirty="0">
              <a:latin typeface="微软雅黑" panose="020B0503020204020204" pitchFamily="34" charset="-122"/>
              <a:ea typeface="微软雅黑" panose="020B0503020204020204" pitchFamily="34" charset="-122"/>
            </a:rPr>
            <a:t>方式</a:t>
          </a:r>
        </a:p>
      </dsp:txBody>
      <dsp:txXfrm>
        <a:off x="3525748" y="725399"/>
        <a:ext cx="3092733" cy="1098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B91ED-304D-4E30-917D-DB8A5D6E9F4E}">
      <dsp:nvSpPr>
        <dsp:cNvPr id="0" name=""/>
        <dsp:cNvSpPr/>
      </dsp:nvSpPr>
      <dsp:spPr>
        <a:xfrm>
          <a:off x="2262053" y="1042101"/>
          <a:ext cx="1189624" cy="1189616"/>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80000"/>
            </a:lnSpc>
            <a:spcBef>
              <a:spcPts val="0"/>
            </a:spcBef>
            <a:spcAft>
              <a:spcPts val="0"/>
            </a:spcAft>
            <a:buNone/>
          </a:pPr>
          <a:r>
            <a:rPr lang="zh-CN" altLang="en-US" sz="1600" b="1" kern="1200" dirty="0">
              <a:latin typeface="微软雅黑" panose="020B0503020204020204" pitchFamily="34" charset="-122"/>
              <a:ea typeface="微软雅黑" panose="020B0503020204020204" pitchFamily="34" charset="-122"/>
            </a:rPr>
            <a:t>重要性能指标</a:t>
          </a:r>
        </a:p>
      </dsp:txBody>
      <dsp:txXfrm>
        <a:off x="2436269" y="1216316"/>
        <a:ext cx="841192" cy="841186"/>
      </dsp:txXfrm>
    </dsp:sp>
    <dsp:sp modelId="{C041081D-BE3D-40E6-B560-6CCAEF685BB2}">
      <dsp:nvSpPr>
        <dsp:cNvPr id="0" name=""/>
        <dsp:cNvSpPr/>
      </dsp:nvSpPr>
      <dsp:spPr>
        <a:xfrm rot="16200000">
          <a:off x="2746112" y="918472"/>
          <a:ext cx="221506" cy="25751"/>
        </a:xfrm>
        <a:custGeom>
          <a:avLst/>
          <a:gdLst/>
          <a:ahLst/>
          <a:cxnLst/>
          <a:rect l="0" t="0" r="0" b="0"/>
          <a:pathLst>
            <a:path>
              <a:moveTo>
                <a:pt x="0" y="12875"/>
              </a:moveTo>
              <a:lnTo>
                <a:pt x="221506" y="12875"/>
              </a:lnTo>
            </a:path>
          </a:pathLst>
        </a:custGeom>
        <a:noFill/>
        <a:ln w="19050" cap="flat" cmpd="sng" algn="ctr">
          <a:solidFill>
            <a:scrgbClr r="0" g="0" b="0">
              <a:shade val="95000"/>
              <a:satMod val="105000"/>
            </a:sc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80000"/>
            </a:lnSpc>
            <a:spcBef>
              <a:spcPts val="0"/>
            </a:spcBef>
            <a:spcAft>
              <a:spcPts val="0"/>
            </a:spcAft>
            <a:buNone/>
          </a:pPr>
          <a:endParaRPr lang="zh-CN" altLang="en-US" sz="1600" b="1" kern="1200">
            <a:latin typeface="微软雅黑" panose="020B0503020204020204" pitchFamily="34" charset="-122"/>
            <a:ea typeface="微软雅黑" panose="020B0503020204020204" pitchFamily="34" charset="-122"/>
          </a:endParaRPr>
        </a:p>
      </dsp:txBody>
      <dsp:txXfrm>
        <a:off x="2851327" y="925810"/>
        <a:ext cx="11075" cy="11075"/>
      </dsp:txXfrm>
    </dsp:sp>
    <dsp:sp modelId="{402F23A3-1405-4E62-9B6B-1BAD6AF3B058}">
      <dsp:nvSpPr>
        <dsp:cNvPr id="0" name=""/>
        <dsp:cNvSpPr/>
      </dsp:nvSpPr>
      <dsp:spPr>
        <a:xfrm>
          <a:off x="2448144" y="3152"/>
          <a:ext cx="817442" cy="817442"/>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80000"/>
            </a:lnSpc>
            <a:spcBef>
              <a:spcPts val="0"/>
            </a:spcBef>
            <a:spcAft>
              <a:spcPts val="0"/>
            </a:spcAft>
            <a:buNone/>
          </a:pPr>
          <a:r>
            <a:rPr lang="zh-CN" altLang="en-US" sz="1600" b="1" kern="1200" dirty="0">
              <a:latin typeface="微软雅黑" panose="020B0503020204020204" pitchFamily="34" charset="-122"/>
              <a:ea typeface="微软雅黑" panose="020B0503020204020204" pitchFamily="34" charset="-122"/>
            </a:rPr>
            <a:t>速率</a:t>
          </a:r>
        </a:p>
      </dsp:txBody>
      <dsp:txXfrm>
        <a:off x="2567856" y="122864"/>
        <a:ext cx="578018" cy="578018"/>
      </dsp:txXfrm>
    </dsp:sp>
    <dsp:sp modelId="{1A688BA9-9980-46CE-92DD-5B540F6B173C}">
      <dsp:nvSpPr>
        <dsp:cNvPr id="0" name=""/>
        <dsp:cNvSpPr/>
      </dsp:nvSpPr>
      <dsp:spPr>
        <a:xfrm rot="19285714">
          <a:off x="3297744" y="1184122"/>
          <a:ext cx="221503" cy="25751"/>
        </a:xfrm>
        <a:custGeom>
          <a:avLst/>
          <a:gdLst/>
          <a:ahLst/>
          <a:cxnLst/>
          <a:rect l="0" t="0" r="0" b="0"/>
          <a:pathLst>
            <a:path>
              <a:moveTo>
                <a:pt x="0" y="12875"/>
              </a:moveTo>
              <a:lnTo>
                <a:pt x="221503" y="12875"/>
              </a:lnTo>
            </a:path>
          </a:pathLst>
        </a:custGeom>
        <a:noFill/>
        <a:ln w="19050" cap="flat" cmpd="sng" algn="ctr">
          <a:solidFill>
            <a:scrgbClr r="0" g="0" b="0">
              <a:shade val="95000"/>
              <a:satMod val="105000"/>
            </a:sc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80000"/>
            </a:lnSpc>
            <a:spcBef>
              <a:spcPts val="0"/>
            </a:spcBef>
            <a:spcAft>
              <a:spcPts val="0"/>
            </a:spcAft>
            <a:buNone/>
          </a:pPr>
          <a:endParaRPr lang="zh-CN" altLang="en-US" sz="400" kern="1200"/>
        </a:p>
      </dsp:txBody>
      <dsp:txXfrm>
        <a:off x="3402958" y="1191461"/>
        <a:ext cx="11075" cy="11075"/>
      </dsp:txXfrm>
    </dsp:sp>
    <dsp:sp modelId="{9EB9B65F-4393-4612-9918-4B6EE32BE2B5}">
      <dsp:nvSpPr>
        <dsp:cNvPr id="0" name=""/>
        <dsp:cNvSpPr/>
      </dsp:nvSpPr>
      <dsp:spPr>
        <a:xfrm>
          <a:off x="3405915" y="464391"/>
          <a:ext cx="817442" cy="817442"/>
        </a:xfrm>
        <a:prstGeom prst="ellipse">
          <a:avLst/>
        </a:prstGeom>
        <a:gradFill rotWithShape="0">
          <a:gsLst>
            <a:gs pos="0">
              <a:schemeClr val="accent3">
                <a:hueOff val="1875044"/>
                <a:satOff val="-2813"/>
                <a:lumOff val="-458"/>
                <a:alphaOff val="0"/>
                <a:shade val="51000"/>
                <a:satMod val="130000"/>
              </a:schemeClr>
            </a:gs>
            <a:gs pos="80000">
              <a:schemeClr val="accent3">
                <a:hueOff val="1875044"/>
                <a:satOff val="-2813"/>
                <a:lumOff val="-458"/>
                <a:alphaOff val="0"/>
                <a:shade val="93000"/>
                <a:satMod val="130000"/>
              </a:schemeClr>
            </a:gs>
            <a:gs pos="100000">
              <a:schemeClr val="accent3">
                <a:hueOff val="1875044"/>
                <a:satOff val="-2813"/>
                <a:lumOff val="-45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80000"/>
            </a:lnSpc>
            <a:spcBef>
              <a:spcPts val="0"/>
            </a:spcBef>
            <a:spcAft>
              <a:spcPts val="0"/>
            </a:spcAft>
            <a:buNone/>
          </a:pPr>
          <a:r>
            <a:rPr lang="zh-CN" altLang="en-US" sz="1600" b="1" kern="1200" dirty="0">
              <a:latin typeface="微软雅黑" pitchFamily="34" charset="-122"/>
              <a:ea typeface="微软雅黑" pitchFamily="34" charset="-122"/>
            </a:rPr>
            <a:t>带宽</a:t>
          </a:r>
        </a:p>
      </dsp:txBody>
      <dsp:txXfrm>
        <a:off x="3525627" y="584103"/>
        <a:ext cx="578018" cy="578018"/>
      </dsp:txXfrm>
    </dsp:sp>
    <dsp:sp modelId="{CA2997A6-1A9D-4195-A4F9-95CB281E15D5}">
      <dsp:nvSpPr>
        <dsp:cNvPr id="0" name=""/>
        <dsp:cNvSpPr/>
      </dsp:nvSpPr>
      <dsp:spPr>
        <a:xfrm rot="771429">
          <a:off x="3433987" y="1781036"/>
          <a:ext cx="221502" cy="25751"/>
        </a:xfrm>
        <a:custGeom>
          <a:avLst/>
          <a:gdLst/>
          <a:ahLst/>
          <a:cxnLst/>
          <a:rect l="0" t="0" r="0" b="0"/>
          <a:pathLst>
            <a:path>
              <a:moveTo>
                <a:pt x="0" y="12875"/>
              </a:moveTo>
              <a:lnTo>
                <a:pt x="221502" y="12875"/>
              </a:lnTo>
            </a:path>
          </a:pathLst>
        </a:custGeom>
        <a:noFill/>
        <a:ln w="19050" cap="flat" cmpd="sng" algn="ctr">
          <a:solidFill>
            <a:scrgbClr r="0" g="0" b="0">
              <a:shade val="95000"/>
              <a:satMod val="105000"/>
            </a:sc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80000"/>
            </a:lnSpc>
            <a:spcBef>
              <a:spcPts val="0"/>
            </a:spcBef>
            <a:spcAft>
              <a:spcPts val="0"/>
            </a:spcAft>
            <a:buNone/>
          </a:pPr>
          <a:endParaRPr lang="zh-CN" altLang="en-US" sz="1600" b="1" kern="1200">
            <a:latin typeface="微软雅黑" panose="020B0503020204020204" pitchFamily="34" charset="-122"/>
            <a:ea typeface="微软雅黑" panose="020B0503020204020204" pitchFamily="34" charset="-122"/>
          </a:endParaRPr>
        </a:p>
      </dsp:txBody>
      <dsp:txXfrm>
        <a:off x="3539201" y="1788374"/>
        <a:ext cx="11075" cy="11075"/>
      </dsp:txXfrm>
    </dsp:sp>
    <dsp:sp modelId="{AA805C1A-016A-4092-AC58-C8C9626E154E}">
      <dsp:nvSpPr>
        <dsp:cNvPr id="0" name=""/>
        <dsp:cNvSpPr/>
      </dsp:nvSpPr>
      <dsp:spPr>
        <a:xfrm>
          <a:off x="3642465" y="1500784"/>
          <a:ext cx="817442" cy="817442"/>
        </a:xfrm>
        <a:prstGeom prst="ellipse">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80000"/>
            </a:lnSpc>
            <a:spcBef>
              <a:spcPts val="0"/>
            </a:spcBef>
            <a:spcAft>
              <a:spcPts val="0"/>
            </a:spcAft>
            <a:buNone/>
          </a:pPr>
          <a:r>
            <a:rPr lang="zh-CN" altLang="en-US" sz="1400" b="1" kern="1200" dirty="0">
              <a:latin typeface="微软雅黑" panose="020B0503020204020204" pitchFamily="34" charset="-122"/>
              <a:ea typeface="微软雅黑" panose="020B0503020204020204" pitchFamily="34" charset="-122"/>
            </a:rPr>
            <a:t>吞吐率</a:t>
          </a:r>
        </a:p>
      </dsp:txBody>
      <dsp:txXfrm>
        <a:off x="3762177" y="1620496"/>
        <a:ext cx="578018" cy="578018"/>
      </dsp:txXfrm>
    </dsp:sp>
    <dsp:sp modelId="{96B1DAAE-F63C-47BA-8420-AE7C9945D5FC}">
      <dsp:nvSpPr>
        <dsp:cNvPr id="0" name=""/>
        <dsp:cNvSpPr/>
      </dsp:nvSpPr>
      <dsp:spPr>
        <a:xfrm rot="3857143">
          <a:off x="3052244" y="2259722"/>
          <a:ext cx="221505" cy="25751"/>
        </a:xfrm>
        <a:custGeom>
          <a:avLst/>
          <a:gdLst/>
          <a:ahLst/>
          <a:cxnLst/>
          <a:rect l="0" t="0" r="0" b="0"/>
          <a:pathLst>
            <a:path>
              <a:moveTo>
                <a:pt x="0" y="12875"/>
              </a:moveTo>
              <a:lnTo>
                <a:pt x="221505" y="12875"/>
              </a:lnTo>
            </a:path>
          </a:pathLst>
        </a:custGeom>
        <a:noFill/>
        <a:ln w="19050" cap="flat" cmpd="sng" algn="ctr">
          <a:solidFill>
            <a:scrgbClr r="0" g="0" b="0">
              <a:shade val="95000"/>
              <a:satMod val="105000"/>
            </a:sc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80000"/>
            </a:lnSpc>
            <a:spcBef>
              <a:spcPts val="0"/>
            </a:spcBef>
            <a:spcAft>
              <a:spcPts val="0"/>
            </a:spcAft>
            <a:buNone/>
          </a:pPr>
          <a:endParaRPr lang="zh-CN" altLang="en-US" sz="1600" b="1" kern="1200">
            <a:latin typeface="微软雅黑" panose="020B0503020204020204" pitchFamily="34" charset="-122"/>
            <a:ea typeface="微软雅黑" panose="020B0503020204020204" pitchFamily="34" charset="-122"/>
          </a:endParaRPr>
        </a:p>
      </dsp:txBody>
      <dsp:txXfrm>
        <a:off x="3157459" y="2267061"/>
        <a:ext cx="11075" cy="11075"/>
      </dsp:txXfrm>
    </dsp:sp>
    <dsp:sp modelId="{3E830754-EFA7-4138-9FA6-3C9E92E74104}">
      <dsp:nvSpPr>
        <dsp:cNvPr id="0" name=""/>
        <dsp:cNvSpPr/>
      </dsp:nvSpPr>
      <dsp:spPr>
        <a:xfrm>
          <a:off x="2979667" y="2331907"/>
          <a:ext cx="817442" cy="817442"/>
        </a:xfrm>
        <a:prstGeom prst="ellipse">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80000"/>
            </a:lnSpc>
            <a:spcBef>
              <a:spcPts val="0"/>
            </a:spcBef>
            <a:spcAft>
              <a:spcPts val="0"/>
            </a:spcAft>
            <a:buNone/>
          </a:pPr>
          <a:r>
            <a:rPr lang="zh-CN" altLang="en-US" sz="1600" b="1" kern="1200" dirty="0">
              <a:latin typeface="微软雅黑" panose="020B0503020204020204" pitchFamily="34" charset="-122"/>
              <a:ea typeface="微软雅黑" panose="020B0503020204020204" pitchFamily="34" charset="-122"/>
            </a:rPr>
            <a:t>时延</a:t>
          </a:r>
        </a:p>
      </dsp:txBody>
      <dsp:txXfrm>
        <a:off x="3099379" y="2451619"/>
        <a:ext cx="578018" cy="578018"/>
      </dsp:txXfrm>
    </dsp:sp>
    <dsp:sp modelId="{78B2782A-5A1E-4DB7-8A32-C245B5326F9D}">
      <dsp:nvSpPr>
        <dsp:cNvPr id="0" name=""/>
        <dsp:cNvSpPr/>
      </dsp:nvSpPr>
      <dsp:spPr>
        <a:xfrm rot="6942857">
          <a:off x="2439981" y="2259722"/>
          <a:ext cx="221505" cy="25751"/>
        </a:xfrm>
        <a:custGeom>
          <a:avLst/>
          <a:gdLst/>
          <a:ahLst/>
          <a:cxnLst/>
          <a:rect l="0" t="0" r="0" b="0"/>
          <a:pathLst>
            <a:path>
              <a:moveTo>
                <a:pt x="0" y="12875"/>
              </a:moveTo>
              <a:lnTo>
                <a:pt x="221505" y="12875"/>
              </a:lnTo>
            </a:path>
          </a:pathLst>
        </a:custGeom>
        <a:noFill/>
        <a:ln w="19050" cap="flat" cmpd="sng" algn="ctr">
          <a:solidFill>
            <a:scrgbClr r="0" g="0" b="0">
              <a:shade val="95000"/>
              <a:satMod val="105000"/>
            </a:sc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80000"/>
            </a:lnSpc>
            <a:spcBef>
              <a:spcPts val="0"/>
            </a:spcBef>
            <a:spcAft>
              <a:spcPts val="0"/>
            </a:spcAft>
            <a:buNone/>
          </a:pPr>
          <a:endParaRPr lang="zh-CN" altLang="en-US" sz="1600" b="1" kern="1200">
            <a:latin typeface="微软雅黑" panose="020B0503020204020204" pitchFamily="34" charset="-122"/>
            <a:ea typeface="微软雅黑" panose="020B0503020204020204" pitchFamily="34" charset="-122"/>
          </a:endParaRPr>
        </a:p>
      </dsp:txBody>
      <dsp:txXfrm rot="10800000">
        <a:off x="2545196" y="2267061"/>
        <a:ext cx="11075" cy="11075"/>
      </dsp:txXfrm>
    </dsp:sp>
    <dsp:sp modelId="{8473F692-BDED-4FE3-8EFA-3135EC8A8BE4}">
      <dsp:nvSpPr>
        <dsp:cNvPr id="0" name=""/>
        <dsp:cNvSpPr/>
      </dsp:nvSpPr>
      <dsp:spPr>
        <a:xfrm>
          <a:off x="1916620" y="2331907"/>
          <a:ext cx="817442" cy="817442"/>
        </a:xfrm>
        <a:prstGeom prst="ellipse">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80000"/>
            </a:lnSpc>
            <a:spcBef>
              <a:spcPts val="0"/>
            </a:spcBef>
            <a:spcAft>
              <a:spcPts val="0"/>
            </a:spcAft>
            <a:buNone/>
          </a:pPr>
          <a:r>
            <a:rPr lang="zh-CN" altLang="en-US" sz="1400" b="1" kern="1200" dirty="0">
              <a:latin typeface="微软雅黑" panose="020B0503020204020204" pitchFamily="34" charset="-122"/>
              <a:ea typeface="微软雅黑" panose="020B0503020204020204" pitchFamily="34" charset="-122"/>
            </a:rPr>
            <a:t>时延带宽积</a:t>
          </a:r>
        </a:p>
      </dsp:txBody>
      <dsp:txXfrm>
        <a:off x="2036332" y="2451619"/>
        <a:ext cx="578018" cy="578018"/>
      </dsp:txXfrm>
    </dsp:sp>
    <dsp:sp modelId="{8BB81BB8-E393-4F1D-8B7B-020AC5C16F2F}">
      <dsp:nvSpPr>
        <dsp:cNvPr id="0" name=""/>
        <dsp:cNvSpPr/>
      </dsp:nvSpPr>
      <dsp:spPr>
        <a:xfrm rot="10028571">
          <a:off x="2058241" y="1781036"/>
          <a:ext cx="221502" cy="25751"/>
        </a:xfrm>
        <a:custGeom>
          <a:avLst/>
          <a:gdLst/>
          <a:ahLst/>
          <a:cxnLst/>
          <a:rect l="0" t="0" r="0" b="0"/>
          <a:pathLst>
            <a:path>
              <a:moveTo>
                <a:pt x="0" y="12875"/>
              </a:moveTo>
              <a:lnTo>
                <a:pt x="221502" y="12875"/>
              </a:lnTo>
            </a:path>
          </a:pathLst>
        </a:custGeom>
        <a:noFill/>
        <a:ln w="19050" cap="flat" cmpd="sng" algn="ctr">
          <a:solidFill>
            <a:scrgbClr r="0" g="0" b="0">
              <a:shade val="95000"/>
              <a:satMod val="105000"/>
            </a:sc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80000"/>
            </a:lnSpc>
            <a:spcBef>
              <a:spcPts val="0"/>
            </a:spcBef>
            <a:spcAft>
              <a:spcPts val="0"/>
            </a:spcAft>
            <a:buNone/>
          </a:pPr>
          <a:endParaRPr lang="zh-CN" altLang="en-US" sz="1600" b="1" kern="1200">
            <a:latin typeface="微软雅黑" panose="020B0503020204020204" pitchFamily="34" charset="-122"/>
            <a:ea typeface="微软雅黑" panose="020B0503020204020204" pitchFamily="34" charset="-122"/>
          </a:endParaRPr>
        </a:p>
      </dsp:txBody>
      <dsp:txXfrm rot="10800000">
        <a:off x="2163454" y="1788374"/>
        <a:ext cx="11075" cy="11075"/>
      </dsp:txXfrm>
    </dsp:sp>
    <dsp:sp modelId="{E239F5DF-E3F9-42F3-9ADB-15CF35E6CE45}">
      <dsp:nvSpPr>
        <dsp:cNvPr id="0" name=""/>
        <dsp:cNvSpPr/>
      </dsp:nvSpPr>
      <dsp:spPr>
        <a:xfrm>
          <a:off x="1253822" y="1500784"/>
          <a:ext cx="817442" cy="817442"/>
        </a:xfrm>
        <a:prstGeom prst="ellipse">
          <a:avLst/>
        </a:prstGeom>
        <a:gradFill rotWithShape="0">
          <a:gsLst>
            <a:gs pos="0">
              <a:schemeClr val="accent3">
                <a:hueOff val="9375220"/>
                <a:satOff val="-14067"/>
                <a:lumOff val="-2288"/>
                <a:alphaOff val="0"/>
                <a:shade val="51000"/>
                <a:satMod val="130000"/>
              </a:schemeClr>
            </a:gs>
            <a:gs pos="80000">
              <a:schemeClr val="accent3">
                <a:hueOff val="9375220"/>
                <a:satOff val="-14067"/>
                <a:lumOff val="-2288"/>
                <a:alphaOff val="0"/>
                <a:shade val="93000"/>
                <a:satMod val="130000"/>
              </a:schemeClr>
            </a:gs>
            <a:gs pos="100000">
              <a:schemeClr val="accent3">
                <a:hueOff val="9375220"/>
                <a:satOff val="-14067"/>
                <a:lumOff val="-22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80000"/>
            </a:lnSpc>
            <a:spcBef>
              <a:spcPts val="0"/>
            </a:spcBef>
            <a:spcAft>
              <a:spcPts val="0"/>
            </a:spcAft>
            <a:buNone/>
          </a:pPr>
          <a:r>
            <a:rPr lang="zh-CN" altLang="en-US" sz="1400" b="1" kern="1200" dirty="0">
              <a:latin typeface="微软雅黑" panose="020B0503020204020204" pitchFamily="34" charset="-122"/>
              <a:ea typeface="微软雅黑" panose="020B0503020204020204" pitchFamily="34" charset="-122"/>
            </a:rPr>
            <a:t>往返</a:t>
          </a:r>
          <a:endParaRPr lang="en-US" altLang="zh-CN" sz="1400" b="1" kern="1200" dirty="0">
            <a:latin typeface="微软雅黑" panose="020B0503020204020204" pitchFamily="34" charset="-122"/>
            <a:ea typeface="微软雅黑" panose="020B0503020204020204" pitchFamily="34" charset="-122"/>
          </a:endParaRPr>
        </a:p>
        <a:p>
          <a:pPr marL="0" lvl="0" indent="0" algn="ctr" defTabSz="622300">
            <a:lnSpc>
              <a:spcPct val="80000"/>
            </a:lnSpc>
            <a:spcBef>
              <a:spcPts val="0"/>
            </a:spcBef>
            <a:spcAft>
              <a:spcPts val="0"/>
            </a:spcAft>
            <a:buNone/>
          </a:pPr>
          <a:r>
            <a:rPr lang="zh-CN" altLang="en-US" sz="1400" b="1" kern="1200" dirty="0">
              <a:latin typeface="微软雅黑" panose="020B0503020204020204" pitchFamily="34" charset="-122"/>
              <a:ea typeface="微软雅黑" panose="020B0503020204020204" pitchFamily="34" charset="-122"/>
            </a:rPr>
            <a:t>时间</a:t>
          </a:r>
        </a:p>
      </dsp:txBody>
      <dsp:txXfrm>
        <a:off x="1373534" y="1620496"/>
        <a:ext cx="578018" cy="578018"/>
      </dsp:txXfrm>
    </dsp:sp>
    <dsp:sp modelId="{AF33E670-42AA-4676-8C3F-58C9EF27EB34}">
      <dsp:nvSpPr>
        <dsp:cNvPr id="0" name=""/>
        <dsp:cNvSpPr/>
      </dsp:nvSpPr>
      <dsp:spPr>
        <a:xfrm rot="13114286">
          <a:off x="2194482" y="1184122"/>
          <a:ext cx="221503" cy="25751"/>
        </a:xfrm>
        <a:custGeom>
          <a:avLst/>
          <a:gdLst/>
          <a:ahLst/>
          <a:cxnLst/>
          <a:rect l="0" t="0" r="0" b="0"/>
          <a:pathLst>
            <a:path>
              <a:moveTo>
                <a:pt x="0" y="12875"/>
              </a:moveTo>
              <a:lnTo>
                <a:pt x="221503" y="12875"/>
              </a:lnTo>
            </a:path>
          </a:pathLst>
        </a:custGeom>
        <a:noFill/>
        <a:ln w="19050" cap="flat" cmpd="sng" algn="ctr">
          <a:solidFill>
            <a:scrgbClr r="0" g="0" b="0">
              <a:shade val="95000"/>
              <a:satMod val="105000"/>
            </a:sc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80000"/>
            </a:lnSpc>
            <a:spcBef>
              <a:spcPts val="0"/>
            </a:spcBef>
            <a:spcAft>
              <a:spcPts val="0"/>
            </a:spcAft>
            <a:buNone/>
          </a:pPr>
          <a:endParaRPr lang="zh-CN" altLang="en-US" sz="1600" b="1" kern="1200">
            <a:latin typeface="微软雅黑" panose="020B0503020204020204" pitchFamily="34" charset="-122"/>
            <a:ea typeface="微软雅黑" panose="020B0503020204020204" pitchFamily="34" charset="-122"/>
          </a:endParaRPr>
        </a:p>
      </dsp:txBody>
      <dsp:txXfrm rot="10800000">
        <a:off x="2299696" y="1191461"/>
        <a:ext cx="11075" cy="11075"/>
      </dsp:txXfrm>
    </dsp:sp>
    <dsp:sp modelId="{26B2A20A-D83E-4FB4-8289-8E75F18D9F17}">
      <dsp:nvSpPr>
        <dsp:cNvPr id="0" name=""/>
        <dsp:cNvSpPr/>
      </dsp:nvSpPr>
      <dsp:spPr>
        <a:xfrm>
          <a:off x="1490372" y="464391"/>
          <a:ext cx="817442" cy="817442"/>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80000"/>
            </a:lnSpc>
            <a:spcBef>
              <a:spcPts val="0"/>
            </a:spcBef>
            <a:spcAft>
              <a:spcPts val="0"/>
            </a:spcAft>
            <a:buNone/>
          </a:pPr>
          <a:r>
            <a:rPr lang="zh-CN" altLang="en-US" sz="1400" b="1" kern="1200" dirty="0">
              <a:latin typeface="微软雅黑" panose="020B0503020204020204" pitchFamily="34" charset="-122"/>
              <a:ea typeface="微软雅黑" panose="020B0503020204020204" pitchFamily="34" charset="-122"/>
            </a:rPr>
            <a:t>利用率</a:t>
          </a:r>
        </a:p>
      </dsp:txBody>
      <dsp:txXfrm>
        <a:off x="1610084" y="584103"/>
        <a:ext cx="578018" cy="578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22834-D555-4278-B09F-615875E565CE}">
      <dsp:nvSpPr>
        <dsp:cNvPr id="0" name=""/>
        <dsp:cNvSpPr/>
      </dsp:nvSpPr>
      <dsp:spPr>
        <a:xfrm rot="5400000">
          <a:off x="4078914" y="-2631000"/>
          <a:ext cx="934555" cy="6430253"/>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ts val="2400"/>
            </a:lnSpc>
            <a:spcBef>
              <a:spcPts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某个信号具有的</a:t>
          </a:r>
          <a:r>
            <a:rPr lang="zh-CN" altLang="en-US" sz="1600" b="1" kern="1200" dirty="0">
              <a:solidFill>
                <a:srgbClr val="0000FF"/>
              </a:solidFill>
              <a:latin typeface="微软雅黑" panose="020B0503020204020204" pitchFamily="34" charset="-122"/>
              <a:ea typeface="微软雅黑" panose="020B0503020204020204" pitchFamily="34" charset="-122"/>
            </a:rPr>
            <a:t>频带宽度。</a:t>
          </a:r>
        </a:p>
        <a:p>
          <a:pPr marL="171450" lvl="1" indent="-171450" algn="l" defTabSz="711200">
            <a:lnSpc>
              <a:spcPts val="2400"/>
            </a:lnSpc>
            <a:spcBef>
              <a:spcPts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单位是</a:t>
          </a:r>
          <a:r>
            <a:rPr lang="zh-CN" altLang="en-US" sz="1600" b="1" kern="1200" dirty="0">
              <a:solidFill>
                <a:srgbClr val="0000FF"/>
              </a:solidFill>
              <a:latin typeface="微软雅黑" panose="020B0503020204020204" pitchFamily="34" charset="-122"/>
              <a:ea typeface="微软雅黑" panose="020B0503020204020204" pitchFamily="34" charset="-122"/>
            </a:rPr>
            <a:t>赫</a:t>
          </a:r>
          <a:r>
            <a:rPr lang="zh-CN" altLang="en-US" sz="1600" b="1" kern="1200" dirty="0">
              <a:latin typeface="微软雅黑" panose="020B0503020204020204" pitchFamily="34" charset="-122"/>
              <a:ea typeface="微软雅黑" panose="020B0503020204020204" pitchFamily="34" charset="-122"/>
            </a:rPr>
            <a:t>（或千赫、兆赫、吉赫等）。</a:t>
          </a:r>
        </a:p>
        <a:p>
          <a:pPr marL="171450" lvl="1" indent="-171450" algn="l" defTabSz="711200">
            <a:lnSpc>
              <a:spcPts val="2400"/>
            </a:lnSpc>
            <a:spcBef>
              <a:spcPts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某信道允许通过的信号频带范围称为该</a:t>
          </a:r>
          <a:r>
            <a:rPr lang="zh-CN" altLang="en-US" sz="1600" b="1" kern="1200" dirty="0">
              <a:solidFill>
                <a:srgbClr val="0000FF"/>
              </a:solidFill>
              <a:latin typeface="微软雅黑" panose="020B0503020204020204" pitchFamily="34" charset="-122"/>
              <a:ea typeface="微软雅黑" panose="020B0503020204020204" pitchFamily="34" charset="-122"/>
            </a:rPr>
            <a:t>信道的带宽</a:t>
          </a:r>
          <a:r>
            <a:rPr lang="zh-CN" altLang="en-US" sz="1600" b="1" kern="1200" dirty="0">
              <a:latin typeface="微软雅黑" panose="020B0503020204020204" pitchFamily="34" charset="-122"/>
              <a:ea typeface="微软雅黑" panose="020B0503020204020204" pitchFamily="34" charset="-122"/>
            </a:rPr>
            <a:t>（或通频带）。</a:t>
          </a:r>
        </a:p>
      </dsp:txBody>
      <dsp:txXfrm rot="-5400000">
        <a:off x="1331066" y="162469"/>
        <a:ext cx="6384632" cy="843313"/>
      </dsp:txXfrm>
    </dsp:sp>
    <dsp:sp modelId="{12490A3D-6938-465D-B09D-05FD246C6E9E}">
      <dsp:nvSpPr>
        <dsp:cNvPr id="0" name=""/>
        <dsp:cNvSpPr/>
      </dsp:nvSpPr>
      <dsp:spPr>
        <a:xfrm>
          <a:off x="137354" y="29"/>
          <a:ext cx="1193710" cy="116819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ts val="2400"/>
            </a:lnSpc>
            <a:spcBef>
              <a:spcPts val="0"/>
            </a:spcBef>
            <a:spcAft>
              <a:spcPts val="0"/>
            </a:spcAft>
            <a:buNone/>
          </a:pPr>
          <a:r>
            <a:rPr lang="zh-CN" altLang="en-US" sz="1800" b="1" kern="1200" dirty="0">
              <a:solidFill>
                <a:schemeClr val="bg1"/>
              </a:solidFill>
              <a:latin typeface="微软雅黑" panose="020B0503020204020204" pitchFamily="34" charset="-122"/>
              <a:ea typeface="微软雅黑" panose="020B0503020204020204" pitchFamily="34" charset="-122"/>
            </a:rPr>
            <a:t>频域</a:t>
          </a:r>
        </a:p>
      </dsp:txBody>
      <dsp:txXfrm>
        <a:off x="194380" y="57055"/>
        <a:ext cx="1079658" cy="1054141"/>
      </dsp:txXfrm>
    </dsp:sp>
    <dsp:sp modelId="{4EADB46F-8684-4B72-97FE-D18AEB647819}">
      <dsp:nvSpPr>
        <dsp:cNvPr id="0" name=""/>
        <dsp:cNvSpPr/>
      </dsp:nvSpPr>
      <dsp:spPr>
        <a:xfrm rot="5400000">
          <a:off x="4078914" y="-1438246"/>
          <a:ext cx="934555" cy="6430253"/>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ts val="2400"/>
            </a:lnSpc>
            <a:spcBef>
              <a:spcPts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网络中某通道传送数据的能力，表示在单位时间内网络中的某信道所能通过的</a:t>
          </a:r>
          <a:r>
            <a:rPr lang="zh-CN" altLang="en-US" sz="1600" b="1" kern="1200" dirty="0">
              <a:solidFill>
                <a:srgbClr val="0000FF"/>
              </a:solidFill>
              <a:latin typeface="微软雅黑" panose="020B0503020204020204" pitchFamily="34" charset="-122"/>
              <a:ea typeface="微软雅黑" panose="020B0503020204020204" pitchFamily="34" charset="-122"/>
            </a:rPr>
            <a:t>“最高数据率”。</a:t>
          </a:r>
        </a:p>
        <a:p>
          <a:pPr marL="171450" lvl="1" indent="-171450" algn="l" defTabSz="711200">
            <a:lnSpc>
              <a:spcPts val="2400"/>
            </a:lnSpc>
            <a:spcBef>
              <a:spcPts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单位就是数据率的单位 </a:t>
          </a:r>
          <a:r>
            <a:rPr lang="en-US" altLang="en-US" sz="1600" b="1" kern="1200" dirty="0">
              <a:latin typeface="微软雅黑" panose="020B0503020204020204" pitchFamily="34" charset="-122"/>
              <a:ea typeface="微软雅黑" panose="020B0503020204020204" pitchFamily="34" charset="-122"/>
            </a:rPr>
            <a:t>bit/s</a:t>
          </a:r>
          <a:r>
            <a:rPr lang="zh-CN" altLang="en-US" sz="1600" b="1" kern="1200" dirty="0">
              <a:latin typeface="微软雅黑" panose="020B0503020204020204" pitchFamily="34" charset="-122"/>
              <a:ea typeface="微软雅黑" panose="020B0503020204020204" pitchFamily="34" charset="-122"/>
            </a:rPr>
            <a:t>。</a:t>
          </a:r>
        </a:p>
      </dsp:txBody>
      <dsp:txXfrm rot="-5400000">
        <a:off x="1331066" y="1355223"/>
        <a:ext cx="6384632" cy="843313"/>
      </dsp:txXfrm>
    </dsp:sp>
    <dsp:sp modelId="{90C011AE-3F91-416D-B2FD-433B35EC17A6}">
      <dsp:nvSpPr>
        <dsp:cNvPr id="0" name=""/>
        <dsp:cNvSpPr/>
      </dsp:nvSpPr>
      <dsp:spPr>
        <a:xfrm>
          <a:off x="137354" y="1192766"/>
          <a:ext cx="1193710" cy="116819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ts val="2400"/>
            </a:lnSpc>
            <a:spcBef>
              <a:spcPts val="0"/>
            </a:spcBef>
            <a:spcAft>
              <a:spcPts val="0"/>
            </a:spcAft>
            <a:buNone/>
          </a:pPr>
          <a:r>
            <a:rPr lang="zh-CN" altLang="en-US" sz="1800" b="1" kern="1200" dirty="0">
              <a:solidFill>
                <a:schemeClr val="tx1"/>
              </a:solidFill>
              <a:latin typeface="微软雅黑" panose="020B0503020204020204" pitchFamily="34" charset="-122"/>
              <a:ea typeface="微软雅黑" panose="020B0503020204020204" pitchFamily="34" charset="-122"/>
            </a:rPr>
            <a:t>时域</a:t>
          </a:r>
        </a:p>
      </dsp:txBody>
      <dsp:txXfrm>
        <a:off x="194380" y="1249792"/>
        <a:ext cx="1079658" cy="10541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8D618-F8FC-4C90-851C-0B5A61F1FAD0}">
      <dsp:nvSpPr>
        <dsp:cNvPr id="0" name=""/>
        <dsp:cNvSpPr/>
      </dsp:nvSpPr>
      <dsp:spPr>
        <a:xfrm>
          <a:off x="29" y="3808"/>
          <a:ext cx="2848570" cy="52746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信道利用率</a:t>
          </a:r>
        </a:p>
      </dsp:txBody>
      <dsp:txXfrm>
        <a:off x="29" y="3808"/>
        <a:ext cx="2848570" cy="527464"/>
      </dsp:txXfrm>
    </dsp:sp>
    <dsp:sp modelId="{DD1A8C17-AB8B-4CDA-9C06-E3F6B80DFAB1}">
      <dsp:nvSpPr>
        <dsp:cNvPr id="0" name=""/>
        <dsp:cNvSpPr/>
      </dsp:nvSpPr>
      <dsp:spPr>
        <a:xfrm>
          <a:off x="29" y="531272"/>
          <a:ext cx="2848570" cy="208619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某信道有百分之几的时间是被利用的（即有数据通过）。</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完全空闲的信道的利用率是零。</a:t>
          </a:r>
        </a:p>
      </dsp:txBody>
      <dsp:txXfrm>
        <a:off x="29" y="531272"/>
        <a:ext cx="2848570" cy="2086199"/>
      </dsp:txXfrm>
    </dsp:sp>
    <dsp:sp modelId="{95E674E6-30C0-4846-A33C-8435093FF952}">
      <dsp:nvSpPr>
        <dsp:cNvPr id="0" name=""/>
        <dsp:cNvSpPr/>
      </dsp:nvSpPr>
      <dsp:spPr>
        <a:xfrm>
          <a:off x="3247399" y="3808"/>
          <a:ext cx="2848570" cy="527464"/>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网络利用率</a:t>
          </a:r>
        </a:p>
      </dsp:txBody>
      <dsp:txXfrm>
        <a:off x="3247399" y="3808"/>
        <a:ext cx="2848570" cy="527464"/>
      </dsp:txXfrm>
    </dsp:sp>
    <dsp:sp modelId="{D5B1C811-7FFB-4E90-B609-AF3320FECF06}">
      <dsp:nvSpPr>
        <dsp:cNvPr id="0" name=""/>
        <dsp:cNvSpPr/>
      </dsp:nvSpPr>
      <dsp:spPr>
        <a:xfrm>
          <a:off x="3247399" y="531272"/>
          <a:ext cx="2848570" cy="2086199"/>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全网络的信道利用率的加权平均值。</a:t>
          </a:r>
        </a:p>
      </dsp:txBody>
      <dsp:txXfrm>
        <a:off x="3247399" y="531272"/>
        <a:ext cx="2848570" cy="2086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A4006E8-8395-4ADA-895B-2208204B7025}" type="datetimeFigureOut">
              <a:rPr lang="zh-CN" altLang="en-US"/>
              <a:pPr>
                <a:defRPr/>
              </a:pPr>
              <a:t>2025/4/8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D1CD96A-A6EF-4B0B-9885-C22D65D2CD20}" type="slidenum">
              <a:rPr lang="zh-CN" altLang="en-US"/>
              <a:pPr>
                <a:defRPr/>
              </a:pPr>
              <a:t>‹#›</a:t>
            </a:fld>
            <a:endParaRPr lang="zh-CN" altLang="en-US"/>
          </a:p>
        </p:txBody>
      </p:sp>
    </p:spTree>
    <p:extLst>
      <p:ext uri="{BB962C8B-B14F-4D97-AF65-F5344CB8AC3E}">
        <p14:creationId xmlns:p14="http://schemas.microsoft.com/office/powerpoint/2010/main" val="17989601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fld id="{43D57F7D-0BB2-4E6A-B5AF-2BE2E0FD8C1D}" type="slidenum">
              <a:rPr lang="zh-CN" altLang="en-US"/>
              <a:pPr fontAlgn="base">
                <a:spcBef>
                  <a:spcPct val="0"/>
                </a:spcBef>
                <a:spcAft>
                  <a:spcPct val="0"/>
                </a:spcAft>
              </a:pPr>
              <a:t>3</a:t>
            </a:fld>
            <a:endParaRPr lang="zh-CN" altLang="en-US"/>
          </a:p>
        </p:txBody>
      </p:sp>
    </p:spTree>
    <p:extLst>
      <p:ext uri="{BB962C8B-B14F-4D97-AF65-F5344CB8AC3E}">
        <p14:creationId xmlns:p14="http://schemas.microsoft.com/office/powerpoint/2010/main" val="2534817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43</a:t>
            </a:fld>
            <a:endParaRPr lang="zh-CN" altLang="en-US"/>
          </a:p>
        </p:txBody>
      </p:sp>
    </p:spTree>
    <p:extLst>
      <p:ext uri="{BB962C8B-B14F-4D97-AF65-F5344CB8AC3E}">
        <p14:creationId xmlns:p14="http://schemas.microsoft.com/office/powerpoint/2010/main" val="4144614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44</a:t>
            </a:fld>
            <a:endParaRPr lang="zh-CN" altLang="en-US"/>
          </a:p>
        </p:txBody>
      </p:sp>
    </p:spTree>
    <p:extLst>
      <p:ext uri="{BB962C8B-B14F-4D97-AF65-F5344CB8AC3E}">
        <p14:creationId xmlns:p14="http://schemas.microsoft.com/office/powerpoint/2010/main" val="576000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45</a:t>
            </a:fld>
            <a:endParaRPr lang="zh-CN" altLang="en-US"/>
          </a:p>
        </p:txBody>
      </p:sp>
    </p:spTree>
    <p:extLst>
      <p:ext uri="{BB962C8B-B14F-4D97-AF65-F5344CB8AC3E}">
        <p14:creationId xmlns:p14="http://schemas.microsoft.com/office/powerpoint/2010/main" val="3443751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47</a:t>
            </a:fld>
            <a:endParaRPr lang="zh-CN" altLang="en-US"/>
          </a:p>
        </p:txBody>
      </p:sp>
    </p:spTree>
    <p:extLst>
      <p:ext uri="{BB962C8B-B14F-4D97-AF65-F5344CB8AC3E}">
        <p14:creationId xmlns:p14="http://schemas.microsoft.com/office/powerpoint/2010/main" val="1072329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50</a:t>
            </a:fld>
            <a:endParaRPr lang="zh-CN" altLang="en-US"/>
          </a:p>
        </p:txBody>
      </p:sp>
    </p:spTree>
    <p:extLst>
      <p:ext uri="{BB962C8B-B14F-4D97-AF65-F5344CB8AC3E}">
        <p14:creationId xmlns:p14="http://schemas.microsoft.com/office/powerpoint/2010/main" val="3395758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51</a:t>
            </a:fld>
            <a:endParaRPr lang="zh-CN" altLang="en-US"/>
          </a:p>
        </p:txBody>
      </p:sp>
    </p:spTree>
    <p:extLst>
      <p:ext uri="{BB962C8B-B14F-4D97-AF65-F5344CB8AC3E}">
        <p14:creationId xmlns:p14="http://schemas.microsoft.com/office/powerpoint/2010/main" val="148878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66</a:t>
            </a:fld>
            <a:endParaRPr lang="zh-CN" altLang="en-US"/>
          </a:p>
        </p:txBody>
      </p:sp>
    </p:spTree>
    <p:extLst>
      <p:ext uri="{BB962C8B-B14F-4D97-AF65-F5344CB8AC3E}">
        <p14:creationId xmlns:p14="http://schemas.microsoft.com/office/powerpoint/2010/main" val="1463152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73</a:t>
            </a:fld>
            <a:endParaRPr lang="zh-CN" altLang="en-US"/>
          </a:p>
        </p:txBody>
      </p:sp>
    </p:spTree>
    <p:extLst>
      <p:ext uri="{BB962C8B-B14F-4D97-AF65-F5344CB8AC3E}">
        <p14:creationId xmlns:p14="http://schemas.microsoft.com/office/powerpoint/2010/main" val="4216458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77</a:t>
            </a:fld>
            <a:endParaRPr lang="zh-CN" altLang="en-US"/>
          </a:p>
        </p:txBody>
      </p:sp>
    </p:spTree>
    <p:extLst>
      <p:ext uri="{BB962C8B-B14F-4D97-AF65-F5344CB8AC3E}">
        <p14:creationId xmlns:p14="http://schemas.microsoft.com/office/powerpoint/2010/main" val="2383497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84</a:t>
            </a:fld>
            <a:endParaRPr lang="zh-CN" altLang="en-US"/>
          </a:p>
        </p:txBody>
      </p:sp>
    </p:spTree>
    <p:extLst>
      <p:ext uri="{BB962C8B-B14F-4D97-AF65-F5344CB8AC3E}">
        <p14:creationId xmlns:p14="http://schemas.microsoft.com/office/powerpoint/2010/main" val="213063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a:t>
            </a:fld>
            <a:endParaRPr lang="zh-CN" altLang="en-US"/>
          </a:p>
        </p:txBody>
      </p:sp>
    </p:spTree>
    <p:extLst>
      <p:ext uri="{BB962C8B-B14F-4D97-AF65-F5344CB8AC3E}">
        <p14:creationId xmlns:p14="http://schemas.microsoft.com/office/powerpoint/2010/main" val="169285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85</a:t>
            </a:fld>
            <a:endParaRPr lang="zh-CN" altLang="en-US"/>
          </a:p>
        </p:txBody>
      </p:sp>
    </p:spTree>
    <p:extLst>
      <p:ext uri="{BB962C8B-B14F-4D97-AF65-F5344CB8AC3E}">
        <p14:creationId xmlns:p14="http://schemas.microsoft.com/office/powerpoint/2010/main" val="1957799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90</a:t>
            </a:fld>
            <a:endParaRPr lang="zh-CN" altLang="en-US"/>
          </a:p>
        </p:txBody>
      </p:sp>
    </p:spTree>
    <p:extLst>
      <p:ext uri="{BB962C8B-B14F-4D97-AF65-F5344CB8AC3E}">
        <p14:creationId xmlns:p14="http://schemas.microsoft.com/office/powerpoint/2010/main" val="2672136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103</a:t>
            </a:fld>
            <a:endParaRPr lang="zh-CN" altLang="en-US"/>
          </a:p>
        </p:txBody>
      </p:sp>
    </p:spTree>
    <p:extLst>
      <p:ext uri="{BB962C8B-B14F-4D97-AF65-F5344CB8AC3E}">
        <p14:creationId xmlns:p14="http://schemas.microsoft.com/office/powerpoint/2010/main" val="2932597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108</a:t>
            </a:fld>
            <a:endParaRPr lang="zh-CN" altLang="en-US"/>
          </a:p>
        </p:txBody>
      </p:sp>
    </p:spTree>
    <p:extLst>
      <p:ext uri="{BB962C8B-B14F-4D97-AF65-F5344CB8AC3E}">
        <p14:creationId xmlns:p14="http://schemas.microsoft.com/office/powerpoint/2010/main" val="21009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112</a:t>
            </a:fld>
            <a:endParaRPr lang="zh-CN" altLang="en-US"/>
          </a:p>
        </p:txBody>
      </p:sp>
    </p:spTree>
    <p:extLst>
      <p:ext uri="{BB962C8B-B14F-4D97-AF65-F5344CB8AC3E}">
        <p14:creationId xmlns:p14="http://schemas.microsoft.com/office/powerpoint/2010/main" val="1689515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113</a:t>
            </a:fld>
            <a:endParaRPr lang="zh-CN" altLang="en-US"/>
          </a:p>
        </p:txBody>
      </p:sp>
    </p:spTree>
    <p:extLst>
      <p:ext uri="{BB962C8B-B14F-4D97-AF65-F5344CB8AC3E}">
        <p14:creationId xmlns:p14="http://schemas.microsoft.com/office/powerpoint/2010/main" val="3330987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114</a:t>
            </a:fld>
            <a:endParaRPr lang="zh-CN" altLang="en-US"/>
          </a:p>
        </p:txBody>
      </p:sp>
    </p:spTree>
    <p:extLst>
      <p:ext uri="{BB962C8B-B14F-4D97-AF65-F5344CB8AC3E}">
        <p14:creationId xmlns:p14="http://schemas.microsoft.com/office/powerpoint/2010/main" val="2183576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115</a:t>
            </a:fld>
            <a:endParaRPr lang="zh-CN" altLang="en-US"/>
          </a:p>
        </p:txBody>
      </p:sp>
    </p:spTree>
    <p:extLst>
      <p:ext uri="{BB962C8B-B14F-4D97-AF65-F5344CB8AC3E}">
        <p14:creationId xmlns:p14="http://schemas.microsoft.com/office/powerpoint/2010/main" val="1770678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116</a:t>
            </a:fld>
            <a:endParaRPr lang="zh-CN" altLang="en-US"/>
          </a:p>
        </p:txBody>
      </p:sp>
    </p:spTree>
    <p:extLst>
      <p:ext uri="{BB962C8B-B14F-4D97-AF65-F5344CB8AC3E}">
        <p14:creationId xmlns:p14="http://schemas.microsoft.com/office/powerpoint/2010/main" val="172738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117</a:t>
            </a:fld>
            <a:endParaRPr lang="zh-CN" altLang="en-US"/>
          </a:p>
        </p:txBody>
      </p:sp>
    </p:spTree>
    <p:extLst>
      <p:ext uri="{BB962C8B-B14F-4D97-AF65-F5344CB8AC3E}">
        <p14:creationId xmlns:p14="http://schemas.microsoft.com/office/powerpoint/2010/main" val="421928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12</a:t>
            </a:fld>
            <a:endParaRPr lang="zh-CN" altLang="en-US"/>
          </a:p>
        </p:txBody>
      </p:sp>
    </p:spTree>
    <p:extLst>
      <p:ext uri="{BB962C8B-B14F-4D97-AF65-F5344CB8AC3E}">
        <p14:creationId xmlns:p14="http://schemas.microsoft.com/office/powerpoint/2010/main" val="707148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118</a:t>
            </a:fld>
            <a:endParaRPr lang="zh-CN" altLang="en-US"/>
          </a:p>
        </p:txBody>
      </p:sp>
    </p:spTree>
    <p:extLst>
      <p:ext uri="{BB962C8B-B14F-4D97-AF65-F5344CB8AC3E}">
        <p14:creationId xmlns:p14="http://schemas.microsoft.com/office/powerpoint/2010/main" val="111609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119</a:t>
            </a:fld>
            <a:endParaRPr lang="zh-CN" altLang="en-US"/>
          </a:p>
        </p:txBody>
      </p:sp>
    </p:spTree>
    <p:extLst>
      <p:ext uri="{BB962C8B-B14F-4D97-AF65-F5344CB8AC3E}">
        <p14:creationId xmlns:p14="http://schemas.microsoft.com/office/powerpoint/2010/main" val="4182519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133</a:t>
            </a:fld>
            <a:endParaRPr lang="zh-CN" altLang="en-US"/>
          </a:p>
        </p:txBody>
      </p:sp>
    </p:spTree>
    <p:extLst>
      <p:ext uri="{BB962C8B-B14F-4D97-AF65-F5344CB8AC3E}">
        <p14:creationId xmlns:p14="http://schemas.microsoft.com/office/powerpoint/2010/main" val="4173857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134</a:t>
            </a:fld>
            <a:endParaRPr lang="zh-CN" altLang="en-US"/>
          </a:p>
        </p:txBody>
      </p:sp>
    </p:spTree>
    <p:extLst>
      <p:ext uri="{BB962C8B-B14F-4D97-AF65-F5344CB8AC3E}">
        <p14:creationId xmlns:p14="http://schemas.microsoft.com/office/powerpoint/2010/main" val="3600504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135</a:t>
            </a:fld>
            <a:endParaRPr lang="zh-CN" altLang="en-US"/>
          </a:p>
        </p:txBody>
      </p:sp>
    </p:spTree>
    <p:extLst>
      <p:ext uri="{BB962C8B-B14F-4D97-AF65-F5344CB8AC3E}">
        <p14:creationId xmlns:p14="http://schemas.microsoft.com/office/powerpoint/2010/main" val="3219897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136</a:t>
            </a:fld>
            <a:endParaRPr lang="zh-CN" altLang="en-US"/>
          </a:p>
        </p:txBody>
      </p:sp>
    </p:spTree>
    <p:extLst>
      <p:ext uri="{BB962C8B-B14F-4D97-AF65-F5344CB8AC3E}">
        <p14:creationId xmlns:p14="http://schemas.microsoft.com/office/powerpoint/2010/main" val="356586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137</a:t>
            </a:fld>
            <a:endParaRPr lang="zh-CN" altLang="en-US"/>
          </a:p>
        </p:txBody>
      </p:sp>
    </p:spTree>
    <p:extLst>
      <p:ext uri="{BB962C8B-B14F-4D97-AF65-F5344CB8AC3E}">
        <p14:creationId xmlns:p14="http://schemas.microsoft.com/office/powerpoint/2010/main" val="1997738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138</a:t>
            </a:fld>
            <a:endParaRPr lang="zh-CN" altLang="en-US"/>
          </a:p>
        </p:txBody>
      </p:sp>
    </p:spTree>
    <p:extLst>
      <p:ext uri="{BB962C8B-B14F-4D97-AF65-F5344CB8AC3E}">
        <p14:creationId xmlns:p14="http://schemas.microsoft.com/office/powerpoint/2010/main" val="1030350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139</a:t>
            </a:fld>
            <a:endParaRPr lang="zh-CN" altLang="en-US"/>
          </a:p>
        </p:txBody>
      </p:sp>
    </p:spTree>
    <p:extLst>
      <p:ext uri="{BB962C8B-B14F-4D97-AF65-F5344CB8AC3E}">
        <p14:creationId xmlns:p14="http://schemas.microsoft.com/office/powerpoint/2010/main" val="848113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140</a:t>
            </a:fld>
            <a:endParaRPr lang="zh-CN" altLang="en-US"/>
          </a:p>
        </p:txBody>
      </p:sp>
    </p:spTree>
    <p:extLst>
      <p:ext uri="{BB962C8B-B14F-4D97-AF65-F5344CB8AC3E}">
        <p14:creationId xmlns:p14="http://schemas.microsoft.com/office/powerpoint/2010/main" val="76154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13</a:t>
            </a:fld>
            <a:endParaRPr lang="zh-CN" altLang="en-US"/>
          </a:p>
        </p:txBody>
      </p:sp>
    </p:spTree>
    <p:extLst>
      <p:ext uri="{BB962C8B-B14F-4D97-AF65-F5344CB8AC3E}">
        <p14:creationId xmlns:p14="http://schemas.microsoft.com/office/powerpoint/2010/main" val="3939643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146</a:t>
            </a:fld>
            <a:endParaRPr lang="zh-CN" altLang="en-US"/>
          </a:p>
        </p:txBody>
      </p:sp>
    </p:spTree>
    <p:extLst>
      <p:ext uri="{BB962C8B-B14F-4D97-AF65-F5344CB8AC3E}">
        <p14:creationId xmlns:p14="http://schemas.microsoft.com/office/powerpoint/2010/main" val="3413917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23</a:t>
            </a:fld>
            <a:endParaRPr lang="zh-CN" altLang="en-US"/>
          </a:p>
        </p:txBody>
      </p:sp>
    </p:spTree>
    <p:extLst>
      <p:ext uri="{BB962C8B-B14F-4D97-AF65-F5344CB8AC3E}">
        <p14:creationId xmlns:p14="http://schemas.microsoft.com/office/powerpoint/2010/main" val="304032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24</a:t>
            </a:fld>
            <a:endParaRPr lang="zh-CN" altLang="en-US"/>
          </a:p>
        </p:txBody>
      </p:sp>
    </p:spTree>
    <p:extLst>
      <p:ext uri="{BB962C8B-B14F-4D97-AF65-F5344CB8AC3E}">
        <p14:creationId xmlns:p14="http://schemas.microsoft.com/office/powerpoint/2010/main" val="189480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27</a:t>
            </a:fld>
            <a:endParaRPr lang="zh-CN" altLang="en-US"/>
          </a:p>
        </p:txBody>
      </p:sp>
    </p:spTree>
    <p:extLst>
      <p:ext uri="{BB962C8B-B14F-4D97-AF65-F5344CB8AC3E}">
        <p14:creationId xmlns:p14="http://schemas.microsoft.com/office/powerpoint/2010/main" val="1688177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39</a:t>
            </a:fld>
            <a:endParaRPr lang="zh-CN" altLang="en-US"/>
          </a:p>
        </p:txBody>
      </p:sp>
    </p:spTree>
    <p:extLst>
      <p:ext uri="{BB962C8B-B14F-4D97-AF65-F5344CB8AC3E}">
        <p14:creationId xmlns:p14="http://schemas.microsoft.com/office/powerpoint/2010/main" val="15315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41</a:t>
            </a:fld>
            <a:endParaRPr lang="zh-CN" altLang="en-US"/>
          </a:p>
        </p:txBody>
      </p:sp>
    </p:spTree>
    <p:extLst>
      <p:ext uri="{BB962C8B-B14F-4D97-AF65-F5344CB8AC3E}">
        <p14:creationId xmlns:p14="http://schemas.microsoft.com/office/powerpoint/2010/main" val="2324873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36558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pPr>
                <a:defRPr/>
              </a:pPr>
              <a:t>2025/4/8</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pPr>
                <a:defRPr/>
              </a:pPr>
              <a:t>‹#›</a:t>
            </a:fld>
            <a:endParaRPr lang="zh-CN" altLang="en-US"/>
          </a:p>
        </p:txBody>
      </p:sp>
    </p:spTree>
    <p:extLst>
      <p:ext uri="{BB962C8B-B14F-4D97-AF65-F5344CB8AC3E}">
        <p14:creationId xmlns:p14="http://schemas.microsoft.com/office/powerpoint/2010/main" val="134735901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pPr>
                <a:defRPr/>
              </a:pPr>
              <a:t>2025/4/8</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pPr>
                <a:defRPr/>
              </a:pPr>
              <a:t>‹#›</a:t>
            </a:fld>
            <a:endParaRPr lang="zh-CN" altLang="en-US"/>
          </a:p>
        </p:txBody>
      </p:sp>
    </p:spTree>
    <p:extLst>
      <p:ext uri="{BB962C8B-B14F-4D97-AF65-F5344CB8AC3E}">
        <p14:creationId xmlns:p14="http://schemas.microsoft.com/office/powerpoint/2010/main" val="238212005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pPr>
                <a:defRPr/>
              </a:pPr>
              <a:t>2025/4/8</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pPr>
                <a:defRPr/>
              </a:pPr>
              <a:t>‹#›</a:t>
            </a:fld>
            <a:endParaRPr lang="zh-CN" altLang="en-US"/>
          </a:p>
        </p:txBody>
      </p:sp>
    </p:spTree>
    <p:extLst>
      <p:ext uri="{BB962C8B-B14F-4D97-AF65-F5344CB8AC3E}">
        <p14:creationId xmlns:p14="http://schemas.microsoft.com/office/powerpoint/2010/main" val="97162379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pPr>
                <a:defRPr/>
              </a:pPr>
              <a:t>2025/4/8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pPr>
                <a:defRPr/>
              </a:pPr>
              <a:t>‹#›</a:t>
            </a:fld>
            <a:endParaRPr lang="zh-CN" altLang="en-US"/>
          </a:p>
        </p:txBody>
      </p:sp>
    </p:spTree>
    <p:extLst>
      <p:ext uri="{BB962C8B-B14F-4D97-AF65-F5344CB8AC3E}">
        <p14:creationId xmlns:p14="http://schemas.microsoft.com/office/powerpoint/2010/main" val="133295530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pPr>
                <a:defRPr/>
              </a:pPr>
              <a:t>2025/4/8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pPr>
                <a:defRPr/>
              </a:pPr>
              <a:t>‹#›</a:t>
            </a:fld>
            <a:endParaRPr lang="zh-CN" altLang="en-US"/>
          </a:p>
        </p:txBody>
      </p:sp>
    </p:spTree>
    <p:extLst>
      <p:ext uri="{BB962C8B-B14F-4D97-AF65-F5344CB8AC3E}">
        <p14:creationId xmlns:p14="http://schemas.microsoft.com/office/powerpoint/2010/main" val="251762078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pPr>
                <a:defRPr/>
              </a:pPr>
              <a:t>2025/4/8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pPr>
                <a:defRPr/>
              </a:pPr>
              <a:t>‹#›</a:t>
            </a:fld>
            <a:endParaRPr lang="zh-CN" altLang="en-US"/>
          </a:p>
        </p:txBody>
      </p:sp>
    </p:spTree>
    <p:extLst>
      <p:ext uri="{BB962C8B-B14F-4D97-AF65-F5344CB8AC3E}">
        <p14:creationId xmlns:p14="http://schemas.microsoft.com/office/powerpoint/2010/main" val="266593944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pPr>
                <a:defRPr/>
              </a:pPr>
              <a:t>2025/4/8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pPr>
                <a:defRPr/>
              </a:pPr>
              <a:t>‹#›</a:t>
            </a:fld>
            <a:endParaRPr lang="zh-CN" altLang="en-US"/>
          </a:p>
        </p:txBody>
      </p:sp>
    </p:spTree>
    <p:extLst>
      <p:ext uri="{BB962C8B-B14F-4D97-AF65-F5344CB8AC3E}">
        <p14:creationId xmlns:p14="http://schemas.microsoft.com/office/powerpoint/2010/main" val="79855277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AutoShape 5"/>
          <p:cNvSpPr>
            <a:spLocks noChangeArrowheads="1"/>
          </p:cNvSpPr>
          <p:nvPr/>
        </p:nvSpPr>
        <p:spPr bwMode="auto">
          <a:xfrm>
            <a:off x="466344" y="609269"/>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内容占位符 7"/>
          <p:cNvSpPr>
            <a:spLocks noGrp="1"/>
          </p:cNvSpPr>
          <p:nvPr>
            <p:ph sz="quarter" idx="10"/>
          </p:nvPr>
        </p:nvSpPr>
        <p:spPr>
          <a:xfrm>
            <a:off x="466344" y="969626"/>
            <a:ext cx="8129016" cy="3389873"/>
          </a:xfrm>
          <a:prstGeom prst="rect">
            <a:avLst/>
          </a:prstGeom>
        </p:spPr>
        <p:txBody>
          <a:bodyPr/>
          <a:lstStyle>
            <a:lvl1pPr marL="342900" indent="-342900">
              <a:lnSpc>
                <a:spcPts val="3000"/>
              </a:lnSpc>
              <a:spcBef>
                <a:spcPts val="0"/>
              </a:spcBef>
              <a:buClr>
                <a:srgbClr val="0066CC"/>
              </a:buClr>
              <a:buFont typeface="Wingdings" panose="05000000000000000000" pitchFamily="2" charset="2"/>
              <a:buChar char="l"/>
              <a:defRPr lang="zh-CN" altLang="en-US" sz="2000" b="1" kern="1200" dirty="0" smtClean="0">
                <a:solidFill>
                  <a:schemeClr val="tx1"/>
                </a:solidFill>
                <a:latin typeface="微软雅黑" pitchFamily="34" charset="-122"/>
                <a:ea typeface="微软雅黑" pitchFamily="34" charset="-122"/>
                <a:cs typeface="+mn-cs"/>
              </a:defRPr>
            </a:lvl1pPr>
            <a:lvl2pPr marL="742950" indent="-285750">
              <a:lnSpc>
                <a:spcPts val="3000"/>
              </a:lnSpc>
              <a:spcBef>
                <a:spcPts val="0"/>
              </a:spcBef>
              <a:buClr>
                <a:schemeClr val="accent6">
                  <a:lumMod val="50000"/>
                </a:schemeClr>
              </a:buClr>
              <a:buFont typeface="Wingdings" panose="05000000000000000000" pitchFamily="2" charset="2"/>
              <a:buChar char="u"/>
              <a:defRPr sz="1800" b="1">
                <a:latin typeface="微软雅黑" panose="020B0503020204020204" pitchFamily="34" charset="-122"/>
                <a:ea typeface="微软雅黑" panose="020B0503020204020204" pitchFamily="34" charset="-122"/>
              </a:defRPr>
            </a:lvl2pPr>
            <a:lvl3pPr marL="1143000" indent="-228600">
              <a:lnSpc>
                <a:spcPts val="3000"/>
              </a:lnSpc>
              <a:spcBef>
                <a:spcPts val="0"/>
              </a:spcBef>
              <a:buClr>
                <a:srgbClr val="006600"/>
              </a:buClr>
              <a:buFont typeface="Wingdings" panose="05000000000000000000" pitchFamily="2" charset="2"/>
              <a:buChar char="Ø"/>
              <a:defRPr sz="1600" b="1">
                <a:latin typeface="微软雅黑" panose="020B0503020204020204" pitchFamily="34" charset="-122"/>
                <a:ea typeface="微软雅黑" panose="020B0503020204020204" pitchFamily="34" charset="-122"/>
              </a:defRPr>
            </a:lvl3pPr>
            <a:lvl4pPr>
              <a:lnSpc>
                <a:spcPts val="3000"/>
              </a:lnSpc>
              <a:spcBef>
                <a:spcPts val="0"/>
              </a:spcBef>
              <a:defRPr sz="1400" b="1">
                <a:latin typeface="微软雅黑" panose="020B0503020204020204" pitchFamily="34" charset="-122"/>
                <a:ea typeface="微软雅黑" panose="020B0503020204020204" pitchFamily="34" charset="-122"/>
              </a:defRPr>
            </a:lvl4pPr>
            <a:lvl5pPr>
              <a:lnSpc>
                <a:spcPts val="3000"/>
              </a:lnSpc>
              <a:spcBef>
                <a:spcPts val="0"/>
              </a:spcBef>
              <a:defRPr sz="1400" b="1">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文本占位符 11"/>
          <p:cNvSpPr>
            <a:spLocks noGrp="1"/>
          </p:cNvSpPr>
          <p:nvPr>
            <p:ph type="body" sz="quarter" idx="11"/>
          </p:nvPr>
        </p:nvSpPr>
        <p:spPr>
          <a:xfrm>
            <a:off x="1249591" y="609269"/>
            <a:ext cx="6632575" cy="354012"/>
          </a:xfrm>
          <a:prstGeom prst="rect">
            <a:avLst/>
          </a:prstGeom>
        </p:spPr>
        <p:txBody>
          <a:bodyPr anchor="ctr"/>
          <a:lstStyle>
            <a:lvl1pPr marL="0" indent="0" algn="ctr">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81862355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AutoShape 5"/>
          <p:cNvSpPr>
            <a:spLocks noChangeArrowheads="1"/>
          </p:cNvSpPr>
          <p:nvPr userDrawn="1"/>
        </p:nvSpPr>
        <p:spPr bwMode="auto">
          <a:xfrm>
            <a:off x="466344" y="609269"/>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文本占位符 11"/>
          <p:cNvSpPr>
            <a:spLocks noGrp="1"/>
          </p:cNvSpPr>
          <p:nvPr>
            <p:ph type="body" sz="quarter" idx="11"/>
          </p:nvPr>
        </p:nvSpPr>
        <p:spPr>
          <a:xfrm>
            <a:off x="1249591" y="609269"/>
            <a:ext cx="6632575" cy="354012"/>
          </a:xfrm>
          <a:prstGeom prst="rect">
            <a:avLst/>
          </a:prstGeom>
        </p:spPr>
        <p:txBody>
          <a:bodyPr anchor="ctr"/>
          <a:lstStyle>
            <a:lvl1pPr marL="0" indent="0" algn="ctr">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203663634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6" name="AutoShape 12"/>
          <p:cNvSpPr>
            <a:spLocks noChangeArrowheads="1"/>
          </p:cNvSpPr>
          <p:nvPr userDrawn="1"/>
        </p:nvSpPr>
        <p:spPr bwMode="auto">
          <a:xfrm>
            <a:off x="466344" y="61483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 name="文本占位符 11"/>
          <p:cNvSpPr>
            <a:spLocks noGrp="1"/>
          </p:cNvSpPr>
          <p:nvPr>
            <p:ph type="body" sz="quarter" idx="10"/>
          </p:nvPr>
        </p:nvSpPr>
        <p:spPr>
          <a:xfrm>
            <a:off x="1249591" y="644074"/>
            <a:ext cx="6632575" cy="367721"/>
          </a:xfrm>
          <a:prstGeom prst="rect">
            <a:avLst/>
          </a:prstGeom>
        </p:spPr>
        <p:txBody>
          <a:bodyPr anchor="ctr"/>
          <a:lstStyle>
            <a:lvl1pPr marL="0" indent="0" algn="ctr">
              <a:buFontTx/>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219457088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AutoShape 12"/>
          <p:cNvSpPr>
            <a:spLocks noChangeArrowheads="1"/>
          </p:cNvSpPr>
          <p:nvPr userDrawn="1"/>
        </p:nvSpPr>
        <p:spPr bwMode="auto">
          <a:xfrm>
            <a:off x="466344" y="61483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文本占位符 11"/>
          <p:cNvSpPr>
            <a:spLocks noGrp="1"/>
          </p:cNvSpPr>
          <p:nvPr>
            <p:ph type="body" sz="quarter" idx="10"/>
          </p:nvPr>
        </p:nvSpPr>
        <p:spPr>
          <a:xfrm>
            <a:off x="1249591" y="644074"/>
            <a:ext cx="6632575" cy="367721"/>
          </a:xfrm>
          <a:prstGeom prst="rect">
            <a:avLst/>
          </a:prstGeom>
        </p:spPr>
        <p:txBody>
          <a:bodyPr anchor="ctr"/>
          <a:lstStyle>
            <a:lvl1pPr marL="0" indent="0" algn="ctr">
              <a:buFontTx/>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5" name="内容占位符 7"/>
          <p:cNvSpPr>
            <a:spLocks noGrp="1"/>
          </p:cNvSpPr>
          <p:nvPr>
            <p:ph sz="quarter" idx="11"/>
          </p:nvPr>
        </p:nvSpPr>
        <p:spPr>
          <a:xfrm>
            <a:off x="466344" y="1040459"/>
            <a:ext cx="8129016" cy="3299721"/>
          </a:xfrm>
          <a:prstGeom prst="rect">
            <a:avLst/>
          </a:prstGeom>
        </p:spPr>
        <p:txBody>
          <a:bodyPr/>
          <a:lstStyle>
            <a:lvl1pPr marL="342900" indent="-342900">
              <a:lnSpc>
                <a:spcPts val="3000"/>
              </a:lnSpc>
              <a:spcBef>
                <a:spcPts val="0"/>
              </a:spcBef>
              <a:spcAft>
                <a:spcPts val="0"/>
              </a:spcAft>
              <a:buClr>
                <a:srgbClr val="0066CC"/>
              </a:buClr>
              <a:buFont typeface="Wingdings" panose="05000000000000000000" pitchFamily="2" charset="2"/>
              <a:buChar char="l"/>
              <a:defRPr lang="zh-CN" altLang="en-US" sz="2000" b="1" kern="1200" dirty="0" smtClean="0">
                <a:solidFill>
                  <a:schemeClr val="tx1"/>
                </a:solidFill>
                <a:latin typeface="微软雅黑" pitchFamily="34" charset="-122"/>
                <a:ea typeface="微软雅黑" pitchFamily="34" charset="-122"/>
                <a:cs typeface="+mn-cs"/>
              </a:defRPr>
            </a:lvl1pPr>
            <a:lvl2pPr marL="742950" indent="-285750">
              <a:lnSpc>
                <a:spcPts val="3000"/>
              </a:lnSpc>
              <a:spcBef>
                <a:spcPts val="0"/>
              </a:spcBef>
              <a:spcAft>
                <a:spcPts val="0"/>
              </a:spcAft>
              <a:buClr>
                <a:schemeClr val="accent6">
                  <a:lumMod val="50000"/>
                </a:schemeClr>
              </a:buClr>
              <a:buFont typeface="Wingdings" panose="05000000000000000000" pitchFamily="2" charset="2"/>
              <a:buChar char="u"/>
              <a:defRPr sz="1800" b="1">
                <a:latin typeface="微软雅黑" panose="020B0503020204020204" pitchFamily="34" charset="-122"/>
                <a:ea typeface="微软雅黑" panose="020B0503020204020204" pitchFamily="34" charset="-122"/>
              </a:defRPr>
            </a:lvl2pPr>
            <a:lvl3pPr marL="1143000" indent="-228600">
              <a:lnSpc>
                <a:spcPts val="3000"/>
              </a:lnSpc>
              <a:spcBef>
                <a:spcPts val="0"/>
              </a:spcBef>
              <a:spcAft>
                <a:spcPts val="0"/>
              </a:spcAft>
              <a:buClr>
                <a:srgbClr val="006600"/>
              </a:buClr>
              <a:buFont typeface="Wingdings" panose="05000000000000000000" pitchFamily="2" charset="2"/>
              <a:buChar char="Ø"/>
              <a:defRPr sz="1600" b="1">
                <a:latin typeface="微软雅黑" panose="020B0503020204020204" pitchFamily="34" charset="-122"/>
                <a:ea typeface="微软雅黑" panose="020B0503020204020204" pitchFamily="34" charset="-122"/>
              </a:defRPr>
            </a:lvl3pPr>
            <a:lvl4pPr>
              <a:lnSpc>
                <a:spcPts val="3000"/>
              </a:lnSpc>
              <a:spcBef>
                <a:spcPts val="0"/>
              </a:spcBef>
              <a:spcAft>
                <a:spcPts val="0"/>
              </a:spcAft>
              <a:defRPr sz="1400" b="1">
                <a:latin typeface="微软雅黑" panose="020B0503020204020204" pitchFamily="34" charset="-122"/>
                <a:ea typeface="微软雅黑" panose="020B0503020204020204" pitchFamily="34" charset="-122"/>
              </a:defRPr>
            </a:lvl4pPr>
            <a:lvl5pPr>
              <a:lnSpc>
                <a:spcPts val="3000"/>
              </a:lnSpc>
              <a:spcBef>
                <a:spcPts val="0"/>
              </a:spcBef>
              <a:spcAft>
                <a:spcPts val="0"/>
              </a:spcAft>
              <a:defRPr sz="1400" b="1">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8065765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8" name="AutoShape 12"/>
          <p:cNvSpPr>
            <a:spLocks noChangeArrowheads="1"/>
          </p:cNvSpPr>
          <p:nvPr userDrawn="1"/>
        </p:nvSpPr>
        <p:spPr bwMode="auto">
          <a:xfrm>
            <a:off x="466344" y="614833"/>
            <a:ext cx="8129016" cy="422275"/>
          </a:xfrm>
          <a:prstGeom prst="roundRect">
            <a:avLst>
              <a:gd name="adj" fmla="val 16667"/>
            </a:avLst>
          </a:prstGeom>
          <a:solidFill>
            <a:srgbClr val="0070C0"/>
          </a:solidFill>
          <a:ln>
            <a:noFill/>
          </a:ln>
          <a:effectLst/>
          <a:scene3d>
            <a:camera prst="orthographicFront">
              <a:rot lat="0" lon="0" rev="0"/>
            </a:camera>
            <a:lightRig rig="glow" dir="t">
              <a:rot lat="0" lon="0" rev="14100000"/>
            </a:lightRig>
          </a:scene3d>
          <a:sp3d prstMaterial="softEdge">
            <a:bevelT h="254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0" fontAlgn="auto" hangingPunct="0">
              <a:spcBef>
                <a:spcPts val="0"/>
              </a:spcBef>
              <a:spcAft>
                <a:spcPts val="0"/>
              </a:spcAft>
            </a:pPr>
            <a:endParaRPr lang="zh-CN" altLang="en-US">
              <a:latin typeface="宋体" panose="02010600030101010101" pitchFamily="2" charset="-122"/>
              <a:ea typeface="+mn-ea"/>
            </a:endParaRPr>
          </a:p>
        </p:txBody>
      </p:sp>
      <p:sp>
        <p:nvSpPr>
          <p:cNvPr id="12" name="文本占位符 11"/>
          <p:cNvSpPr>
            <a:spLocks noGrp="1"/>
          </p:cNvSpPr>
          <p:nvPr>
            <p:ph type="body" sz="quarter" idx="10"/>
          </p:nvPr>
        </p:nvSpPr>
        <p:spPr>
          <a:xfrm>
            <a:off x="1249591" y="653861"/>
            <a:ext cx="6632575" cy="334292"/>
          </a:xfrm>
          <a:prstGeom prst="rect">
            <a:avLst/>
          </a:prstGeom>
        </p:spPr>
        <p:txBody>
          <a:bodyPr anchor="ctr"/>
          <a:lstStyle>
            <a:lvl1pPr marL="0" indent="0" algn="ctr">
              <a:buFontTx/>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5" name="内容占位符 7"/>
          <p:cNvSpPr>
            <a:spLocks noGrp="1"/>
          </p:cNvSpPr>
          <p:nvPr>
            <p:ph sz="quarter" idx="11"/>
          </p:nvPr>
        </p:nvSpPr>
        <p:spPr>
          <a:xfrm>
            <a:off x="466344" y="1034019"/>
            <a:ext cx="8129016" cy="3312601"/>
          </a:xfrm>
          <a:prstGeom prst="rect">
            <a:avLst/>
          </a:prstGeom>
        </p:spPr>
        <p:txBody>
          <a:bodyPr/>
          <a:lstStyle>
            <a:lvl1pPr marL="342900" indent="-342900">
              <a:lnSpc>
                <a:spcPts val="3000"/>
              </a:lnSpc>
              <a:spcBef>
                <a:spcPts val="0"/>
              </a:spcBef>
              <a:spcAft>
                <a:spcPts val="0"/>
              </a:spcAft>
              <a:buClr>
                <a:srgbClr val="0066CC"/>
              </a:buClr>
              <a:buFont typeface="Wingdings" panose="05000000000000000000" pitchFamily="2" charset="2"/>
              <a:buChar char="l"/>
              <a:defRPr lang="zh-CN" altLang="en-US" sz="2000" b="1" kern="1200" dirty="0" smtClean="0">
                <a:solidFill>
                  <a:schemeClr val="tx1"/>
                </a:solidFill>
                <a:latin typeface="微软雅黑" pitchFamily="34" charset="-122"/>
                <a:ea typeface="微软雅黑" pitchFamily="34" charset="-122"/>
                <a:cs typeface="+mn-cs"/>
              </a:defRPr>
            </a:lvl1pPr>
            <a:lvl2pPr marL="742950" indent="-285750">
              <a:lnSpc>
                <a:spcPts val="3000"/>
              </a:lnSpc>
              <a:spcBef>
                <a:spcPts val="0"/>
              </a:spcBef>
              <a:spcAft>
                <a:spcPts val="0"/>
              </a:spcAft>
              <a:buClr>
                <a:schemeClr val="accent6">
                  <a:lumMod val="50000"/>
                </a:schemeClr>
              </a:buClr>
              <a:buFont typeface="Wingdings" panose="05000000000000000000" pitchFamily="2" charset="2"/>
              <a:buChar char="u"/>
              <a:defRPr sz="1800" b="1">
                <a:latin typeface="微软雅黑" panose="020B0503020204020204" pitchFamily="34" charset="-122"/>
                <a:ea typeface="微软雅黑" panose="020B0503020204020204" pitchFamily="34" charset="-122"/>
              </a:defRPr>
            </a:lvl2pPr>
            <a:lvl3pPr marL="1143000" indent="-228600">
              <a:lnSpc>
                <a:spcPts val="3000"/>
              </a:lnSpc>
              <a:spcBef>
                <a:spcPts val="0"/>
              </a:spcBef>
              <a:spcAft>
                <a:spcPts val="0"/>
              </a:spcAft>
              <a:buClr>
                <a:srgbClr val="006600"/>
              </a:buClr>
              <a:buFont typeface="Wingdings" panose="05000000000000000000" pitchFamily="2" charset="2"/>
              <a:buChar char="Ø"/>
              <a:defRPr sz="1600" b="1">
                <a:latin typeface="微软雅黑" panose="020B0503020204020204" pitchFamily="34" charset="-122"/>
                <a:ea typeface="微软雅黑" panose="020B0503020204020204" pitchFamily="34" charset="-122"/>
              </a:defRPr>
            </a:lvl3pPr>
            <a:lvl4pPr>
              <a:lnSpc>
                <a:spcPts val="3000"/>
              </a:lnSpc>
              <a:spcBef>
                <a:spcPts val="0"/>
              </a:spcBef>
              <a:spcAft>
                <a:spcPts val="0"/>
              </a:spcAft>
              <a:defRPr sz="1400" b="1">
                <a:latin typeface="微软雅黑" panose="020B0503020204020204" pitchFamily="34" charset="-122"/>
                <a:ea typeface="微软雅黑" panose="020B0503020204020204" pitchFamily="34" charset="-122"/>
              </a:defRPr>
            </a:lvl4pPr>
            <a:lvl5pPr>
              <a:lnSpc>
                <a:spcPts val="3000"/>
              </a:lnSpc>
              <a:spcBef>
                <a:spcPts val="0"/>
              </a:spcBef>
              <a:spcAft>
                <a:spcPts val="0"/>
              </a:spcAft>
              <a:defRPr sz="1400" b="1">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2574326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29102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pPr>
                <a:defRPr/>
              </a:pPr>
              <a:t>2025/4/8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pPr>
                <a:defRPr/>
              </a:pPr>
              <a:t>‹#›</a:t>
            </a:fld>
            <a:endParaRPr lang="zh-CN" altLang="en-US"/>
          </a:p>
        </p:txBody>
      </p:sp>
    </p:spTree>
    <p:extLst>
      <p:ext uri="{BB962C8B-B14F-4D97-AF65-F5344CB8AC3E}">
        <p14:creationId xmlns:p14="http://schemas.microsoft.com/office/powerpoint/2010/main" val="140648270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pPr>
                <a:defRPr/>
              </a:pPr>
              <a:t>2025/4/8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pPr>
                <a:defRPr/>
              </a:pPr>
              <a:t>‹#›</a:t>
            </a:fld>
            <a:endParaRPr lang="zh-CN" altLang="en-US"/>
          </a:p>
        </p:txBody>
      </p:sp>
    </p:spTree>
    <p:extLst>
      <p:ext uri="{BB962C8B-B14F-4D97-AF65-F5344CB8AC3E}">
        <p14:creationId xmlns:p14="http://schemas.microsoft.com/office/powerpoint/2010/main" val="118329659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Line 3"/>
          <p:cNvSpPr>
            <a:spLocks noChangeShapeType="1"/>
          </p:cNvSpPr>
          <p:nvPr userDrawn="1"/>
        </p:nvSpPr>
        <p:spPr bwMode="auto">
          <a:xfrm>
            <a:off x="0" y="301625"/>
            <a:ext cx="296068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4"/>
          <p:cNvSpPr>
            <a:spLocks noChangeArrowheads="1"/>
          </p:cNvSpPr>
          <p:nvPr userDrawn="1"/>
        </p:nvSpPr>
        <p:spPr bwMode="auto">
          <a:xfrm>
            <a:off x="4919588" y="163513"/>
            <a:ext cx="10652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100" b="1" dirty="0">
                <a:solidFill>
                  <a:srgbClr val="0070C0"/>
                </a:solidFill>
                <a:latin typeface="微软雅黑" pitchFamily="34" charset="-122"/>
                <a:ea typeface="微软雅黑" pitchFamily="34" charset="-122"/>
              </a:rPr>
              <a:t>谢希仁 编著</a:t>
            </a:r>
          </a:p>
        </p:txBody>
      </p:sp>
      <p:sp>
        <p:nvSpPr>
          <p:cNvPr id="1031" name="Rectangle 5"/>
          <p:cNvSpPr>
            <a:spLocks noChangeArrowheads="1"/>
          </p:cNvSpPr>
          <p:nvPr userDrawn="1"/>
        </p:nvSpPr>
        <p:spPr bwMode="auto">
          <a:xfrm>
            <a:off x="3391725" y="123825"/>
            <a:ext cx="889987"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endParaRPr lang="fr-FR" altLang="zh-CN" sz="1100" b="1" dirty="0">
              <a:solidFill>
                <a:srgbClr val="0070C0"/>
              </a:solidFill>
              <a:latin typeface="微软雅黑" pitchFamily="34" charset="-122"/>
              <a:ea typeface="微软雅黑" pitchFamily="34" charset="-122"/>
            </a:endParaRPr>
          </a:p>
        </p:txBody>
      </p:sp>
      <p:sp>
        <p:nvSpPr>
          <p:cNvPr id="1032" name="椭圆 11"/>
          <p:cNvSpPr>
            <a:spLocks noChangeArrowheads="1"/>
          </p:cNvSpPr>
          <p:nvPr userDrawn="1"/>
        </p:nvSpPr>
        <p:spPr bwMode="auto">
          <a:xfrm>
            <a:off x="2941638" y="258763"/>
            <a:ext cx="85725" cy="85725"/>
          </a:xfrm>
          <a:prstGeom prst="ellipse">
            <a:avLst/>
          </a:prstGeom>
          <a:solidFill>
            <a:schemeClr val="bg1"/>
          </a:solidFill>
          <a:ln w="12700" algn="ctr">
            <a:solidFill>
              <a:srgbClr val="00B050"/>
            </a:solidFill>
            <a:round/>
            <a:headEnd/>
            <a:tailEnd/>
          </a:ln>
        </p:spPr>
        <p:txBody>
          <a:bodyPr/>
          <a:lstStyle/>
          <a:p>
            <a:endParaRPr lang="zh-CN" altLang="en-US">
              <a:latin typeface="Arial" charset="0"/>
            </a:endParaRPr>
          </a:p>
        </p:txBody>
      </p:sp>
      <p:sp>
        <p:nvSpPr>
          <p:cNvPr id="1033" name="Line 3"/>
          <p:cNvSpPr>
            <a:spLocks noChangeShapeType="1"/>
          </p:cNvSpPr>
          <p:nvPr userDrawn="1"/>
        </p:nvSpPr>
        <p:spPr bwMode="auto">
          <a:xfrm>
            <a:off x="5780012" y="301625"/>
            <a:ext cx="3363987"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 name="椭圆 13"/>
          <p:cNvSpPr>
            <a:spLocks noChangeArrowheads="1"/>
          </p:cNvSpPr>
          <p:nvPr userDrawn="1"/>
        </p:nvSpPr>
        <p:spPr bwMode="auto">
          <a:xfrm>
            <a:off x="5780013" y="258763"/>
            <a:ext cx="85725" cy="85725"/>
          </a:xfrm>
          <a:prstGeom prst="ellipse">
            <a:avLst/>
          </a:prstGeom>
          <a:solidFill>
            <a:schemeClr val="bg1"/>
          </a:solidFill>
          <a:ln w="12700" algn="ctr">
            <a:solidFill>
              <a:srgbClr val="00B050"/>
            </a:solidFill>
            <a:round/>
            <a:headEnd/>
            <a:tailEnd/>
          </a:ln>
        </p:spPr>
        <p:txBody>
          <a:bodyPr/>
          <a:lstStyle/>
          <a:p>
            <a:endParaRPr lang="zh-CN" altLang="en-US">
              <a:latin typeface="Arial" charset="0"/>
            </a:endParaRPr>
          </a:p>
        </p:txBody>
      </p:sp>
      <p:sp>
        <p:nvSpPr>
          <p:cNvPr id="12" name="Line 3"/>
          <p:cNvSpPr>
            <a:spLocks noChangeShapeType="1"/>
          </p:cNvSpPr>
          <p:nvPr userDrawn="1"/>
        </p:nvSpPr>
        <p:spPr bwMode="auto">
          <a:xfrm>
            <a:off x="1266825" y="4803775"/>
            <a:ext cx="6942138"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Line 3"/>
          <p:cNvSpPr>
            <a:spLocks noChangeShapeType="1"/>
          </p:cNvSpPr>
          <p:nvPr userDrawn="1"/>
        </p:nvSpPr>
        <p:spPr bwMode="auto">
          <a:xfrm>
            <a:off x="0" y="428625"/>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436988" y="123825"/>
            <a:ext cx="474736"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5" name="图片 1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489412"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82" r:id="rId2"/>
    <p:sldLayoutId id="2147483684" r:id="rId3"/>
    <p:sldLayoutId id="2147483683" r:id="rId4"/>
    <p:sldLayoutId id="2147483685" r:id="rId5"/>
    <p:sldLayoutId id="2147483686"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0" y="428625"/>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solidFill>
                <a:prstClr val="black"/>
              </a:solidFill>
              <a:ea typeface="宋体" panose="02010600030101010101" pitchFamily="2" charset="-122"/>
            </a:endParaRPr>
          </a:p>
        </p:txBody>
      </p:sp>
      <p:sp>
        <p:nvSpPr>
          <p:cNvPr id="8" name="矩形 7"/>
          <p:cNvSpPr/>
          <p:nvPr userDrawn="1"/>
        </p:nvSpPr>
        <p:spPr>
          <a:xfrm>
            <a:off x="4232275" y="123825"/>
            <a:ext cx="679450"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29" name="Line 3"/>
          <p:cNvSpPr>
            <a:spLocks noChangeShapeType="1"/>
          </p:cNvSpPr>
          <p:nvPr userDrawn="1"/>
        </p:nvSpPr>
        <p:spPr bwMode="auto">
          <a:xfrm>
            <a:off x="0" y="301625"/>
            <a:ext cx="296068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solidFill>
                <a:prstClr val="black"/>
              </a:solidFill>
              <a:ea typeface="宋体" panose="02010600030101010101" pitchFamily="2" charset="-122"/>
            </a:endParaRPr>
          </a:p>
        </p:txBody>
      </p:sp>
      <p:sp>
        <p:nvSpPr>
          <p:cNvPr id="1030" name="Rectangle 4"/>
          <p:cNvSpPr>
            <a:spLocks noChangeArrowheads="1"/>
          </p:cNvSpPr>
          <p:nvPr userDrawn="1"/>
        </p:nvSpPr>
        <p:spPr bwMode="auto">
          <a:xfrm>
            <a:off x="4810125" y="163513"/>
            <a:ext cx="10652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100" b="1">
                <a:solidFill>
                  <a:srgbClr val="0070C0"/>
                </a:solidFill>
                <a:latin typeface="微软雅黑" panose="020B0503020204020204" pitchFamily="34" charset="-122"/>
                <a:ea typeface="微软雅黑" panose="020B0503020204020204" pitchFamily="34" charset="-122"/>
              </a:rPr>
              <a:t>谢希仁 编著</a:t>
            </a:r>
          </a:p>
        </p:txBody>
      </p:sp>
      <p:sp>
        <p:nvSpPr>
          <p:cNvPr id="1031" name="Rectangle 5"/>
          <p:cNvSpPr>
            <a:spLocks noChangeArrowheads="1"/>
          </p:cNvSpPr>
          <p:nvPr userDrawn="1"/>
        </p:nvSpPr>
        <p:spPr bwMode="auto">
          <a:xfrm>
            <a:off x="2960688" y="165100"/>
            <a:ext cx="1366837"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a:solidFill>
                  <a:srgbClr val="0070C0"/>
                </a:solidFill>
                <a:latin typeface="微软雅黑" panose="020B0503020204020204" pitchFamily="34" charset="-122"/>
                <a:ea typeface="微软雅黑" panose="020B0503020204020204" pitchFamily="34" charset="-122"/>
              </a:rPr>
              <a:t>计算机网络</a:t>
            </a:r>
            <a:r>
              <a:rPr lang="en-US" altLang="zh-CN" sz="1100" b="1">
                <a:solidFill>
                  <a:srgbClr val="0070C0"/>
                </a:solidFill>
                <a:latin typeface="微软雅黑" panose="020B0503020204020204" pitchFamily="34" charset="-122"/>
                <a:ea typeface="微软雅黑" panose="020B0503020204020204" pitchFamily="34" charset="-122"/>
              </a:rPr>
              <a:t>(</a:t>
            </a:r>
            <a:r>
              <a:rPr lang="zh-CN" altLang="en-US" sz="1100" b="1">
                <a:solidFill>
                  <a:srgbClr val="0070C0"/>
                </a:solidFill>
                <a:latin typeface="微软雅黑" panose="020B0503020204020204" pitchFamily="34" charset="-122"/>
                <a:ea typeface="微软雅黑" panose="020B0503020204020204" pitchFamily="34" charset="-122"/>
              </a:rPr>
              <a:t>第</a:t>
            </a:r>
            <a:r>
              <a:rPr lang="en-US" altLang="zh-CN" sz="1100" b="1">
                <a:solidFill>
                  <a:srgbClr val="0070C0"/>
                </a:solidFill>
                <a:latin typeface="微软雅黑" panose="020B0503020204020204" pitchFamily="34" charset="-122"/>
                <a:ea typeface="微软雅黑" panose="020B0503020204020204" pitchFamily="34" charset="-122"/>
              </a:rPr>
              <a:t>7</a:t>
            </a:r>
            <a:r>
              <a:rPr lang="zh-CN" altLang="en-US" sz="1100" b="1">
                <a:solidFill>
                  <a:srgbClr val="0070C0"/>
                </a:solidFill>
                <a:latin typeface="微软雅黑" panose="020B0503020204020204" pitchFamily="34" charset="-122"/>
                <a:ea typeface="微软雅黑" panose="020B0503020204020204" pitchFamily="34" charset="-122"/>
              </a:rPr>
              <a:t>版</a:t>
            </a:r>
            <a:r>
              <a:rPr lang="en-US" altLang="zh-CN" sz="1100" b="1">
                <a:solidFill>
                  <a:srgbClr val="0070C0"/>
                </a:solidFill>
                <a:latin typeface="微软雅黑" panose="020B0503020204020204" pitchFamily="34" charset="-122"/>
                <a:ea typeface="微软雅黑" panose="020B0503020204020204" pitchFamily="34" charset="-122"/>
              </a:rPr>
              <a:t>)</a:t>
            </a:r>
            <a:endParaRPr lang="fr-FR" altLang="zh-CN" sz="1100" b="1">
              <a:solidFill>
                <a:srgbClr val="0070C0"/>
              </a:solidFill>
              <a:latin typeface="微软雅黑" panose="020B0503020204020204" pitchFamily="34" charset="-122"/>
              <a:ea typeface="微软雅黑" panose="020B0503020204020204" pitchFamily="34" charset="-122"/>
            </a:endParaRPr>
          </a:p>
        </p:txBody>
      </p:sp>
      <p:sp>
        <p:nvSpPr>
          <p:cNvPr id="1032" name="椭圆 11"/>
          <p:cNvSpPr>
            <a:spLocks noChangeArrowheads="1"/>
          </p:cNvSpPr>
          <p:nvPr userDrawn="1"/>
        </p:nvSpPr>
        <p:spPr bwMode="auto">
          <a:xfrm>
            <a:off x="2941638" y="258763"/>
            <a:ext cx="85725" cy="85725"/>
          </a:xfrm>
          <a:prstGeom prst="ellipse">
            <a:avLst/>
          </a:prstGeom>
          <a:solidFill>
            <a:schemeClr val="bg1"/>
          </a:solidFill>
          <a:ln w="12700" algn="ctr">
            <a:solidFill>
              <a:srgbClr val="00B050"/>
            </a:solidFill>
            <a:round/>
          </a:ln>
        </p:spPr>
        <p:txBody>
          <a:bodyPr/>
          <a:lstStyle/>
          <a:p>
            <a:endParaRPr lang="zh-CN" altLang="en-US">
              <a:solidFill>
                <a:prstClr val="black"/>
              </a:solidFill>
              <a:latin typeface="Arial" panose="020B0604020202020204" pitchFamily="34" charset="0"/>
              <a:ea typeface="宋体" panose="02010600030101010101" pitchFamily="2" charset="-122"/>
            </a:endParaRPr>
          </a:p>
        </p:txBody>
      </p:sp>
      <p:sp>
        <p:nvSpPr>
          <p:cNvPr id="1033" name="Line 3"/>
          <p:cNvSpPr>
            <a:spLocks noChangeShapeType="1"/>
          </p:cNvSpPr>
          <p:nvPr userDrawn="1"/>
        </p:nvSpPr>
        <p:spPr bwMode="auto">
          <a:xfrm>
            <a:off x="5670550" y="301625"/>
            <a:ext cx="3473450"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solidFill>
                <a:prstClr val="black"/>
              </a:solidFill>
              <a:ea typeface="宋体" panose="02010600030101010101" pitchFamily="2" charset="-122"/>
            </a:endParaRPr>
          </a:p>
        </p:txBody>
      </p:sp>
      <p:sp>
        <p:nvSpPr>
          <p:cNvPr id="1034" name="椭圆 13"/>
          <p:cNvSpPr>
            <a:spLocks noChangeArrowheads="1"/>
          </p:cNvSpPr>
          <p:nvPr userDrawn="1"/>
        </p:nvSpPr>
        <p:spPr bwMode="auto">
          <a:xfrm>
            <a:off x="5670550" y="258763"/>
            <a:ext cx="85725" cy="85725"/>
          </a:xfrm>
          <a:prstGeom prst="ellipse">
            <a:avLst/>
          </a:prstGeom>
          <a:solidFill>
            <a:schemeClr val="bg1"/>
          </a:solidFill>
          <a:ln w="12700" algn="ctr">
            <a:solidFill>
              <a:srgbClr val="00B050"/>
            </a:solidFill>
            <a:round/>
          </a:ln>
        </p:spPr>
        <p:txBody>
          <a:bodyPr/>
          <a:lstStyle/>
          <a:p>
            <a:endParaRPr lang="zh-CN" altLang="en-US">
              <a:solidFill>
                <a:prstClr val="black"/>
              </a:solidFill>
              <a:latin typeface="Arial" panose="020B0604020202020204" pitchFamily="34" charset="0"/>
              <a:ea typeface="宋体" panose="02010600030101010101" pitchFamily="2" charset="-122"/>
            </a:endParaRPr>
          </a:p>
        </p:txBody>
      </p:sp>
      <p:pic>
        <p:nvPicPr>
          <p:cNvPr id="1035" name="图片 14"/>
          <p:cNvPicPr>
            <a:picLocks noChangeAspect="1"/>
          </p:cNvPicPr>
          <p:nvPr userDrawn="1"/>
        </p:nvPicPr>
        <p:blipFill>
          <a:blip r:embed="rId3" cstate="print"/>
          <a:srcRect/>
          <a:stretch>
            <a:fillRect/>
          </a:stretch>
        </p:blipFill>
        <p:spPr bwMode="auto">
          <a:xfrm>
            <a:off x="4392613" y="149225"/>
            <a:ext cx="3587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3"/>
          <p:cNvSpPr>
            <a:spLocks noChangeShapeType="1"/>
          </p:cNvSpPr>
          <p:nvPr userDrawn="1"/>
        </p:nvSpPr>
        <p:spPr bwMode="auto">
          <a:xfrm>
            <a:off x="1266825" y="4803775"/>
            <a:ext cx="6942138"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3" y="4394200"/>
            <a:ext cx="609600" cy="609600"/>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ltLang="zh-CN">
              <a:cs typeface="Arial" charset="0"/>
            </a:endParaRPr>
          </a:p>
        </p:txBody>
      </p:sp>
    </p:spTree>
  </p:cSld>
  <p:clrMap bg1="lt1" tx1="dk1" bg2="lt2" tx2="dk2" accent1="accent1" accent2="accent2" accent3="accent3" accent4="accent4" accent5="accent5" accent6="accent6" hlink="hlink" folHlink="folHlink"/>
  <p:sldLayoutIdLst>
    <p:sldLayoutId id="2147483681" r:id="rId1"/>
  </p:sldLayoutIdLst>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18.wmf"/><Relationship Id="rId4" Type="http://schemas.openxmlformats.org/officeDocument/2006/relationships/image" Target="../media/image38.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0.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wmf"/><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8" Type="http://schemas.openxmlformats.org/officeDocument/2006/relationships/image" Target="../media/image47.jpe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microsoft.com/office/2007/relationships/hdphoto" Target="../media/hdphoto2.wdp"/><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microsoft.com/office/2007/relationships/hdphoto" Target="../media/hdphoto4.wdp"/><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7.wmf"/><Relationship Id="rId7"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66344" y="969626"/>
            <a:ext cx="8129016" cy="3666668"/>
          </a:xfrm>
        </p:spPr>
        <p:txBody>
          <a:bodyPr/>
          <a:lstStyle/>
          <a:p>
            <a:r>
              <a:rPr lang="zh-CN" altLang="en-US" b="0" dirty="0"/>
              <a:t> </a:t>
            </a:r>
            <a:r>
              <a:rPr lang="en-US" altLang="zh-CN" sz="1600" b="0" dirty="0"/>
              <a:t>《</a:t>
            </a:r>
            <a:r>
              <a:rPr lang="zh-CN" altLang="en-US" sz="1600" b="0" dirty="0"/>
              <a:t>计算机网络</a:t>
            </a:r>
            <a:r>
              <a:rPr lang="en-US" altLang="zh-CN" sz="1600" b="0" dirty="0"/>
              <a:t>》</a:t>
            </a:r>
            <a:r>
              <a:rPr lang="zh-CN" altLang="en-US" sz="1600" b="0" dirty="0"/>
              <a:t>是计算机学院各专业本科生的一门应用性较强的学科基础课程。课程的内容包括计算机网络物理层、数据链路层、网络层、运输层和应用层的基础知识，协议和应用，以及常见的网络设备的配置和使用方法。 </a:t>
            </a:r>
          </a:p>
          <a:p>
            <a:r>
              <a:rPr lang="zh-CN" altLang="en-US" sz="1600" b="0" dirty="0"/>
              <a:t>通过本课程的学习，使学生能够正确解释和阐述计算机网络的基本理论、特点和发展趋势；能够从</a:t>
            </a:r>
            <a:r>
              <a:rPr lang="en-US" altLang="zh-CN" sz="1600" b="0" dirty="0"/>
              <a:t>TCP/IP</a:t>
            </a:r>
            <a:r>
              <a:rPr lang="zh-CN" altLang="en-US" sz="1600" b="0" dirty="0"/>
              <a:t>五层协议的角度出发，正确分析和使用计算机网络从低层到高层常用的网络协议及其应用；了解和掌握一些基础网络设备的配置和使用方法；在此基础上，能够运用所学知识对网络系统进行分析、计算与设计。通过该课程的学习，培养学生分析问题、解决问题以及实践动手能力，为学生今后从事计算机网络相关的开发、设计、维护、系统集成等工作和进行其它专业课程的学习打下坚实的基础。 	</a:t>
            </a:r>
          </a:p>
          <a:p>
            <a:endParaRPr lang="zh-CN" altLang="en-US" dirty="0"/>
          </a:p>
        </p:txBody>
      </p:sp>
      <p:sp>
        <p:nvSpPr>
          <p:cNvPr id="3" name="文本占位符 2"/>
          <p:cNvSpPr>
            <a:spLocks noGrp="1"/>
          </p:cNvSpPr>
          <p:nvPr>
            <p:ph type="body" sz="quarter" idx="11"/>
          </p:nvPr>
        </p:nvSpPr>
        <p:spPr/>
        <p:txBody>
          <a:bodyPr/>
          <a:lstStyle/>
          <a:p>
            <a:r>
              <a:rPr lang="zh-CN" altLang="en-US" dirty="0"/>
              <a:t>课程简介</a:t>
            </a:r>
          </a:p>
        </p:txBody>
      </p:sp>
    </p:spTree>
    <p:extLst>
      <p:ext uri="{BB962C8B-B14F-4D97-AF65-F5344CB8AC3E}">
        <p14:creationId xmlns:p14="http://schemas.microsoft.com/office/powerpoint/2010/main" val="27266824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59150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6" name="矩形 5"/>
          <p:cNvSpPr/>
          <p:nvPr/>
        </p:nvSpPr>
        <p:spPr>
          <a:xfrm>
            <a:off x="5908327" y="59150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7" name="组合 6"/>
          <p:cNvGrpSpPr/>
          <p:nvPr/>
        </p:nvGrpSpPr>
        <p:grpSpPr>
          <a:xfrm>
            <a:off x="466344" y="577739"/>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871588" y="115189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互联网的 </a:t>
              </a: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个重要基本特点</a:t>
              </a:r>
              <a:endParaRPr lang="fr-FR" altLang="zh-CN" sz="2000" b="1" dirty="0">
                <a:solidFill>
                  <a:schemeClr val="bg1"/>
                </a:solidFill>
                <a:latin typeface="微软雅黑" pitchFamily="34" charset="-122"/>
                <a:ea typeface="微软雅黑" pitchFamily="34" charset="-122"/>
              </a:endParaRPr>
            </a:p>
          </p:txBody>
        </p:sp>
      </p:grpSp>
      <p:graphicFrame>
        <p:nvGraphicFramePr>
          <p:cNvPr id="3" name="图示 2"/>
          <p:cNvGraphicFramePr/>
          <p:nvPr>
            <p:extLst>
              <p:ext uri="{D42A27DB-BD31-4B8C-83A1-F6EECF244321}">
                <p14:modId xmlns:p14="http://schemas.microsoft.com/office/powerpoint/2010/main" val="3379243481"/>
              </p:ext>
            </p:extLst>
          </p:nvPr>
        </p:nvGraphicFramePr>
        <p:xfrm>
          <a:off x="1288868" y="1022337"/>
          <a:ext cx="6540138" cy="2845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矩形 13"/>
          <p:cNvSpPr/>
          <p:nvPr/>
        </p:nvSpPr>
        <p:spPr>
          <a:xfrm>
            <a:off x="1288868" y="3989627"/>
            <a:ext cx="6540138" cy="369332"/>
          </a:xfrm>
          <a:prstGeom prst="rect">
            <a:avLst/>
          </a:prstGeom>
          <a:solidFill>
            <a:srgbClr val="0066FF"/>
          </a:solidFill>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b="1" dirty="0">
                <a:latin typeface="微软雅黑" panose="020B0503020204020204" pitchFamily="34" charset="-122"/>
                <a:ea typeface="微软雅黑" panose="020B0503020204020204" pitchFamily="34" charset="-122"/>
              </a:rPr>
              <a:t>是 </a:t>
            </a:r>
            <a:r>
              <a:rPr lang="en-US" altLang="zh-CN" b="1" dirty="0">
                <a:latin typeface="微软雅黑" panose="020B0503020204020204" pitchFamily="34" charset="-122"/>
                <a:ea typeface="微软雅黑" panose="020B0503020204020204" pitchFamily="34" charset="-122"/>
              </a:rPr>
              <a:t>Internet </a:t>
            </a:r>
            <a:r>
              <a:rPr lang="zh-CN" altLang="en-US" b="1" dirty="0">
                <a:latin typeface="微软雅黑" panose="020B0503020204020204" pitchFamily="34" charset="-122"/>
                <a:ea typeface="微软雅黑" panose="020B0503020204020204" pitchFamily="34" charset="-122"/>
              </a:rPr>
              <a:t>提供许多服务的基础。</a:t>
            </a:r>
          </a:p>
        </p:txBody>
      </p:sp>
    </p:spTree>
    <p:extLst>
      <p:ext uri="{BB962C8B-B14F-4D97-AF65-F5344CB8AC3E}">
        <p14:creationId xmlns:p14="http://schemas.microsoft.com/office/powerpoint/2010/main" val="53425369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ISO (</a:t>
            </a:r>
            <a:r>
              <a:rPr lang="zh-CN" altLang="en-US" dirty="0"/>
              <a:t>国际标准化组织</a:t>
            </a:r>
            <a:r>
              <a:rPr lang="en-US" altLang="zh-CN" dirty="0"/>
              <a:t>) </a:t>
            </a:r>
            <a:r>
              <a:rPr lang="zh-CN" altLang="en-US" dirty="0"/>
              <a:t>提出的 </a:t>
            </a:r>
            <a:r>
              <a:rPr lang="en-US" altLang="zh-CN" dirty="0">
                <a:solidFill>
                  <a:srgbClr val="C00000"/>
                </a:solidFill>
              </a:rPr>
              <a:t>OSI/RM</a:t>
            </a:r>
            <a:r>
              <a:rPr lang="en-US" altLang="zh-CN" dirty="0"/>
              <a:t> (Open Systems Interconnection Reference Model) </a:t>
            </a:r>
            <a:r>
              <a:rPr lang="zh-CN" altLang="en-US" dirty="0"/>
              <a:t>是使各种计算机在世界范围内互连成网的</a:t>
            </a:r>
            <a:r>
              <a:rPr lang="zh-CN" altLang="en-US" dirty="0">
                <a:solidFill>
                  <a:srgbClr val="C00000"/>
                </a:solidFill>
              </a:rPr>
              <a:t>标准框架。</a:t>
            </a:r>
            <a:endParaRPr lang="en-US" altLang="zh-CN" dirty="0">
              <a:solidFill>
                <a:srgbClr val="C00000"/>
              </a:solidFill>
            </a:endParaRPr>
          </a:p>
          <a:p>
            <a:r>
              <a:rPr lang="en-US" altLang="zh-CN" dirty="0"/>
              <a:t>OSI/RM </a:t>
            </a:r>
            <a:r>
              <a:rPr lang="zh-CN" altLang="en-US" dirty="0"/>
              <a:t>是个</a:t>
            </a:r>
            <a:r>
              <a:rPr lang="zh-CN" altLang="en-US" dirty="0">
                <a:solidFill>
                  <a:srgbClr val="C00000"/>
                </a:solidFill>
              </a:rPr>
              <a:t>抽象的概念。</a:t>
            </a:r>
            <a:endParaRPr lang="en-US" altLang="zh-CN" dirty="0">
              <a:solidFill>
                <a:srgbClr val="C00000"/>
              </a:solidFill>
            </a:endParaRPr>
          </a:p>
          <a:p>
            <a:r>
              <a:rPr lang="en-US" altLang="zh-CN" dirty="0"/>
              <a:t>1983</a:t>
            </a:r>
            <a:r>
              <a:rPr lang="zh-CN" altLang="en-US" dirty="0"/>
              <a:t>年，形成了著名的 </a:t>
            </a:r>
            <a:r>
              <a:rPr lang="en-US" altLang="zh-CN" dirty="0"/>
              <a:t>ISO 7498 </a:t>
            </a:r>
            <a:r>
              <a:rPr lang="zh-CN" altLang="en-US" dirty="0"/>
              <a:t>国际标准，即</a:t>
            </a:r>
            <a:r>
              <a:rPr lang="zh-CN" altLang="en-US" dirty="0">
                <a:solidFill>
                  <a:srgbClr val="C00000"/>
                </a:solidFill>
              </a:rPr>
              <a:t>七层协议的体系结构。</a:t>
            </a:r>
          </a:p>
        </p:txBody>
      </p:sp>
      <p:sp>
        <p:nvSpPr>
          <p:cNvPr id="3" name="文本占位符 2"/>
          <p:cNvSpPr>
            <a:spLocks noGrp="1"/>
          </p:cNvSpPr>
          <p:nvPr>
            <p:ph type="body" sz="quarter" idx="11"/>
          </p:nvPr>
        </p:nvSpPr>
        <p:spPr/>
        <p:txBody>
          <a:bodyPr/>
          <a:lstStyle/>
          <a:p>
            <a:r>
              <a:rPr lang="zh-CN" altLang="en-US" dirty="0"/>
              <a:t>国际标准：开放系统互连参考模型 </a:t>
            </a:r>
            <a:r>
              <a:rPr lang="en-US" altLang="zh-CN" dirty="0"/>
              <a:t>OSI/RM</a:t>
            </a:r>
          </a:p>
        </p:txBody>
      </p:sp>
      <p:grpSp>
        <p:nvGrpSpPr>
          <p:cNvPr id="6" name="组合 5"/>
          <p:cNvGrpSpPr/>
          <p:nvPr/>
        </p:nvGrpSpPr>
        <p:grpSpPr>
          <a:xfrm>
            <a:off x="1418539" y="3055781"/>
            <a:ext cx="6819153" cy="1092215"/>
            <a:chOff x="949201" y="3346526"/>
            <a:chExt cx="6819153" cy="1092215"/>
          </a:xfrm>
        </p:grpSpPr>
        <p:sp>
          <p:nvSpPr>
            <p:cNvPr id="4" name="对角圆角矩形 3"/>
            <p:cNvSpPr/>
            <p:nvPr/>
          </p:nvSpPr>
          <p:spPr>
            <a:xfrm>
              <a:off x="949201" y="3346526"/>
              <a:ext cx="6819153" cy="10922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5"/>
            <p:cNvSpPr>
              <a:spLocks noChangeArrowheads="1"/>
            </p:cNvSpPr>
            <p:nvPr/>
          </p:nvSpPr>
          <p:spPr bwMode="auto">
            <a:xfrm>
              <a:off x="1104651" y="3453725"/>
              <a:ext cx="655850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000"/>
                </a:lnSpc>
              </a:pPr>
              <a:r>
                <a:rPr lang="en-US" altLang="zh-CN" b="1" dirty="0">
                  <a:solidFill>
                    <a:schemeClr val="bg1"/>
                  </a:solidFill>
                  <a:latin typeface="微软雅黑" panose="020B0503020204020204" pitchFamily="34" charset="-122"/>
                  <a:ea typeface="微软雅黑" panose="020B0503020204020204" pitchFamily="34" charset="-122"/>
                </a:rPr>
                <a:t>OSI </a:t>
              </a:r>
              <a:r>
                <a:rPr lang="zh-CN" altLang="en-US" b="1" dirty="0">
                  <a:solidFill>
                    <a:schemeClr val="bg1"/>
                  </a:solidFill>
                  <a:latin typeface="微软雅黑" panose="020B0503020204020204" pitchFamily="34" charset="-122"/>
                  <a:ea typeface="微软雅黑" panose="020B0503020204020204" pitchFamily="34" charset="-122"/>
                </a:rPr>
                <a:t>试图达到一种</a:t>
              </a:r>
              <a:r>
                <a:rPr lang="zh-CN" altLang="en-US" b="1" dirty="0">
                  <a:solidFill>
                    <a:srgbClr val="FFFF00"/>
                  </a:solidFill>
                  <a:latin typeface="微软雅黑" panose="020B0503020204020204" pitchFamily="34" charset="-122"/>
                  <a:ea typeface="微软雅黑" panose="020B0503020204020204" pitchFamily="34" charset="-122"/>
                </a:rPr>
                <a:t>理想境界：</a:t>
              </a:r>
              <a:r>
                <a:rPr lang="zh-CN" altLang="en-US" b="1" dirty="0">
                  <a:solidFill>
                    <a:schemeClr val="bg1"/>
                  </a:solidFill>
                  <a:latin typeface="微软雅黑" panose="020B0503020204020204" pitchFamily="34" charset="-122"/>
                  <a:ea typeface="微软雅黑" panose="020B0503020204020204" pitchFamily="34" charset="-122"/>
                </a:rPr>
                <a:t>全球计算机网络都遵循这个统一标准，因而全球的计算机将能够很方便地进行互连和交换数据。</a:t>
              </a:r>
            </a:p>
          </p:txBody>
        </p:sp>
      </p:grpSp>
    </p:spTree>
    <p:extLst>
      <p:ext uri="{BB962C8B-B14F-4D97-AF65-F5344CB8AC3E}">
        <p14:creationId xmlns:p14="http://schemas.microsoft.com/office/powerpoint/2010/main" val="271158342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0000FF"/>
                </a:solidFill>
              </a:rPr>
              <a:t>基于 </a:t>
            </a:r>
            <a:r>
              <a:rPr lang="en-US" altLang="zh-CN" dirty="0">
                <a:solidFill>
                  <a:srgbClr val="0000FF"/>
                </a:solidFill>
              </a:rPr>
              <a:t>TCP/IP </a:t>
            </a:r>
            <a:r>
              <a:rPr lang="zh-CN" altLang="en-US" dirty="0">
                <a:solidFill>
                  <a:srgbClr val="0000FF"/>
                </a:solidFill>
              </a:rPr>
              <a:t>的互联网已抢先在全球相当大的范围成功地运行了。</a:t>
            </a:r>
            <a:endParaRPr lang="en-US" altLang="zh-CN" dirty="0">
              <a:solidFill>
                <a:srgbClr val="0000FF"/>
              </a:solidFill>
            </a:endParaRPr>
          </a:p>
          <a:p>
            <a:r>
              <a:rPr lang="en-US" altLang="zh-CN" dirty="0"/>
              <a:t>OSI </a:t>
            </a:r>
            <a:r>
              <a:rPr lang="zh-CN" altLang="en-US" dirty="0"/>
              <a:t>的专家们在完成 </a:t>
            </a:r>
            <a:r>
              <a:rPr lang="en-US" altLang="zh-CN" dirty="0"/>
              <a:t>OSI </a:t>
            </a:r>
            <a:r>
              <a:rPr lang="zh-CN" altLang="en-US" dirty="0"/>
              <a:t>标准时</a:t>
            </a:r>
            <a:r>
              <a:rPr lang="zh-CN" altLang="en-US" dirty="0">
                <a:solidFill>
                  <a:srgbClr val="C00000"/>
                </a:solidFill>
              </a:rPr>
              <a:t>没有商业驱动力；</a:t>
            </a:r>
          </a:p>
          <a:p>
            <a:r>
              <a:rPr lang="en-US" altLang="zh-CN" dirty="0"/>
              <a:t>OSI </a:t>
            </a:r>
            <a:r>
              <a:rPr lang="zh-CN" altLang="en-US" dirty="0"/>
              <a:t>的协议实现起来</a:t>
            </a:r>
            <a:r>
              <a:rPr lang="zh-CN" altLang="en-US" dirty="0">
                <a:solidFill>
                  <a:srgbClr val="C00000"/>
                </a:solidFill>
              </a:rPr>
              <a:t>过分复杂，</a:t>
            </a:r>
            <a:r>
              <a:rPr lang="zh-CN" altLang="en-US" dirty="0"/>
              <a:t>且运行效率很低；</a:t>
            </a:r>
          </a:p>
          <a:p>
            <a:r>
              <a:rPr lang="en-US" altLang="zh-CN" dirty="0"/>
              <a:t>OSI </a:t>
            </a:r>
            <a:r>
              <a:rPr lang="zh-CN" altLang="en-US" dirty="0"/>
              <a:t>标准的制定</a:t>
            </a:r>
            <a:r>
              <a:rPr lang="zh-CN" altLang="en-US" dirty="0">
                <a:solidFill>
                  <a:srgbClr val="C00000"/>
                </a:solidFill>
              </a:rPr>
              <a:t>周期太长，</a:t>
            </a:r>
            <a:r>
              <a:rPr lang="zh-CN" altLang="en-US" dirty="0"/>
              <a:t>使得按 </a:t>
            </a:r>
            <a:r>
              <a:rPr lang="en-US" altLang="zh-CN" dirty="0"/>
              <a:t>OSI </a:t>
            </a:r>
            <a:r>
              <a:rPr lang="zh-CN" altLang="en-US" dirty="0"/>
              <a:t>标准生产的设备无法及时进入市场；</a:t>
            </a:r>
          </a:p>
          <a:p>
            <a:r>
              <a:rPr lang="en-US" altLang="zh-CN" dirty="0"/>
              <a:t>OSI </a:t>
            </a:r>
            <a:r>
              <a:rPr lang="zh-CN" altLang="en-US" dirty="0"/>
              <a:t>的层次</a:t>
            </a:r>
            <a:r>
              <a:rPr lang="zh-CN" altLang="en-US" dirty="0">
                <a:solidFill>
                  <a:srgbClr val="C00000"/>
                </a:solidFill>
              </a:rPr>
              <a:t>划分也不太合理，</a:t>
            </a:r>
            <a:r>
              <a:rPr lang="zh-CN" altLang="en-US" dirty="0"/>
              <a:t>有些功能在多个层次中重复出现。 </a:t>
            </a:r>
          </a:p>
        </p:txBody>
      </p:sp>
      <p:sp>
        <p:nvSpPr>
          <p:cNvPr id="3" name="文本占位符 2"/>
          <p:cNvSpPr>
            <a:spLocks noGrp="1"/>
          </p:cNvSpPr>
          <p:nvPr>
            <p:ph type="body" sz="quarter" idx="11"/>
          </p:nvPr>
        </p:nvSpPr>
        <p:spPr/>
        <p:txBody>
          <a:bodyPr/>
          <a:lstStyle/>
          <a:p>
            <a:r>
              <a:rPr lang="zh-CN" altLang="en-US" dirty="0"/>
              <a:t>但 </a:t>
            </a:r>
            <a:r>
              <a:rPr lang="en-US" altLang="zh-CN" dirty="0"/>
              <a:t>ISO/OSI </a:t>
            </a:r>
            <a:r>
              <a:rPr lang="zh-CN" altLang="en-US" dirty="0"/>
              <a:t>失败了</a:t>
            </a:r>
            <a:endParaRPr lang="en-US" altLang="zh-CN" dirty="0"/>
          </a:p>
        </p:txBody>
      </p:sp>
    </p:spTree>
    <p:extLst>
      <p:ext uri="{BB962C8B-B14F-4D97-AF65-F5344CB8AC3E}">
        <p14:creationId xmlns:p14="http://schemas.microsoft.com/office/powerpoint/2010/main" val="36232572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4710858"/>
              </p:ext>
            </p:extLst>
          </p:nvPr>
        </p:nvGraphicFramePr>
        <p:xfrm>
          <a:off x="2002972" y="1229690"/>
          <a:ext cx="4963885" cy="2699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占位符 1"/>
          <p:cNvSpPr>
            <a:spLocks noGrp="1"/>
          </p:cNvSpPr>
          <p:nvPr>
            <p:ph type="body" sz="quarter" idx="11"/>
          </p:nvPr>
        </p:nvSpPr>
        <p:spPr/>
        <p:txBody>
          <a:bodyPr/>
          <a:lstStyle/>
          <a:p>
            <a:r>
              <a:rPr lang="zh-CN" altLang="en-US" dirty="0"/>
              <a:t>存在两种国际标准</a:t>
            </a:r>
          </a:p>
        </p:txBody>
      </p:sp>
    </p:spTree>
    <p:extLst>
      <p:ext uri="{BB962C8B-B14F-4D97-AF65-F5344CB8AC3E}">
        <p14:creationId xmlns:p14="http://schemas.microsoft.com/office/powerpoint/2010/main" val="302160629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1.7.2  </a:t>
            </a:r>
            <a:r>
              <a:rPr lang="zh-CN" altLang="zh-CN" dirty="0"/>
              <a:t>协议与划分层次</a:t>
            </a:r>
            <a:endParaRPr lang="zh-CN" altLang="en-US" dirty="0"/>
          </a:p>
        </p:txBody>
      </p:sp>
      <p:sp>
        <p:nvSpPr>
          <p:cNvPr id="4" name="内容占位符 3"/>
          <p:cNvSpPr>
            <a:spLocks noGrp="1"/>
          </p:cNvSpPr>
          <p:nvPr>
            <p:ph sz="quarter" idx="11"/>
          </p:nvPr>
        </p:nvSpPr>
        <p:spPr>
          <a:xfrm>
            <a:off x="466344" y="1040459"/>
            <a:ext cx="5999192" cy="3299721"/>
          </a:xfrm>
        </p:spPr>
        <p:txBody>
          <a:bodyPr/>
          <a:lstStyle/>
          <a:p>
            <a:pPr>
              <a:lnSpc>
                <a:spcPts val="2800"/>
              </a:lnSpc>
            </a:pPr>
            <a:r>
              <a:rPr lang="zh-CN" altLang="en-US" dirty="0">
                <a:solidFill>
                  <a:srgbClr val="C00000"/>
                </a:solidFill>
              </a:rPr>
              <a:t>网络协议</a:t>
            </a:r>
            <a:r>
              <a:rPr lang="zh-CN" altLang="en-US" dirty="0"/>
              <a:t> </a:t>
            </a:r>
            <a:r>
              <a:rPr lang="en-US" altLang="zh-CN" dirty="0"/>
              <a:t>(network protocol)</a:t>
            </a:r>
            <a:r>
              <a:rPr lang="zh-CN" altLang="en-US" dirty="0"/>
              <a:t>，简称为</a:t>
            </a:r>
            <a:r>
              <a:rPr lang="zh-CN" altLang="en-US" dirty="0">
                <a:solidFill>
                  <a:srgbClr val="0000FF"/>
                </a:solidFill>
              </a:rPr>
              <a:t>协议</a:t>
            </a:r>
            <a:r>
              <a:rPr lang="zh-CN" altLang="en-US" dirty="0"/>
              <a:t>，是为进行网络中的数据交换而建立的规则、标准或约定。</a:t>
            </a:r>
            <a:endParaRPr lang="en-US" altLang="zh-CN" dirty="0"/>
          </a:p>
          <a:p>
            <a:pPr>
              <a:lnSpc>
                <a:spcPts val="2800"/>
              </a:lnSpc>
            </a:pPr>
            <a:r>
              <a:rPr lang="zh-CN" altLang="en-US" dirty="0">
                <a:solidFill>
                  <a:srgbClr val="C00000"/>
                </a:solidFill>
              </a:rPr>
              <a:t>三个组成要素：</a:t>
            </a:r>
            <a:endParaRPr lang="en-US" altLang="zh-CN" dirty="0">
              <a:solidFill>
                <a:srgbClr val="C00000"/>
              </a:solidFill>
            </a:endParaRPr>
          </a:p>
          <a:p>
            <a:pPr lvl="1">
              <a:lnSpc>
                <a:spcPts val="2800"/>
              </a:lnSpc>
            </a:pPr>
            <a:r>
              <a:rPr lang="zh-CN" altLang="en-US" dirty="0">
                <a:solidFill>
                  <a:srgbClr val="0000FF"/>
                </a:solidFill>
              </a:rPr>
              <a:t>语法：</a:t>
            </a:r>
            <a:r>
              <a:rPr lang="zh-CN" altLang="en-US" dirty="0"/>
              <a:t>数据与控制信息的结构或格式 。 </a:t>
            </a:r>
          </a:p>
          <a:p>
            <a:pPr lvl="1">
              <a:lnSpc>
                <a:spcPts val="2800"/>
              </a:lnSpc>
            </a:pPr>
            <a:r>
              <a:rPr lang="zh-CN" altLang="en-US" dirty="0">
                <a:solidFill>
                  <a:srgbClr val="0000FF"/>
                </a:solidFill>
              </a:rPr>
              <a:t>语义：</a:t>
            </a:r>
            <a:r>
              <a:rPr lang="zh-CN" altLang="en-US" dirty="0"/>
              <a:t>需要发出何种控制信息，完成何种动作以及做出何种响应。 </a:t>
            </a:r>
          </a:p>
          <a:p>
            <a:pPr lvl="1">
              <a:lnSpc>
                <a:spcPts val="2800"/>
              </a:lnSpc>
            </a:pPr>
            <a:r>
              <a:rPr lang="zh-CN" altLang="en-US" dirty="0">
                <a:solidFill>
                  <a:srgbClr val="0000FF"/>
                </a:solidFill>
              </a:rPr>
              <a:t>同步：</a:t>
            </a:r>
            <a:r>
              <a:rPr lang="zh-CN" altLang="en-US" dirty="0"/>
              <a:t>事件实现顺序的详细说明。 </a:t>
            </a:r>
          </a:p>
          <a:p>
            <a:pPr>
              <a:lnSpc>
                <a:spcPts val="2800"/>
              </a:lnSpc>
            </a:pPr>
            <a:endParaRPr lang="zh-CN" altLang="en-US" dirty="0"/>
          </a:p>
        </p:txBody>
      </p:sp>
      <p:grpSp>
        <p:nvGrpSpPr>
          <p:cNvPr id="55" name="组合 54"/>
          <p:cNvGrpSpPr/>
          <p:nvPr/>
        </p:nvGrpSpPr>
        <p:grpSpPr>
          <a:xfrm>
            <a:off x="6599456" y="1255007"/>
            <a:ext cx="2073387" cy="2870623"/>
            <a:chOff x="6246699" y="1147924"/>
            <a:chExt cx="2195405" cy="2870623"/>
          </a:xfrm>
        </p:grpSpPr>
        <p:sp>
          <p:nvSpPr>
            <p:cNvPr id="32" name="Text Box 29"/>
            <p:cNvSpPr txBox="1">
              <a:spLocks noChangeArrowheads="1"/>
            </p:cNvSpPr>
            <p:nvPr/>
          </p:nvSpPr>
          <p:spPr bwMode="auto">
            <a:xfrm rot="540000">
              <a:off x="6540332" y="1717379"/>
              <a:ext cx="178022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altLang="zh-CN" sz="1050" b="1" dirty="0">
                  <a:latin typeface="微软雅黑" panose="020B0503020204020204" pitchFamily="34" charset="-122"/>
                  <a:ea typeface="微软雅黑" panose="020B0503020204020204" pitchFamily="34" charset="-122"/>
                </a:rPr>
                <a:t>TCP connection req.</a:t>
              </a:r>
            </a:p>
          </p:txBody>
        </p:sp>
        <p:sp>
          <p:nvSpPr>
            <p:cNvPr id="33" name="Line 30"/>
            <p:cNvSpPr>
              <a:spLocks noChangeShapeType="1"/>
            </p:cNvSpPr>
            <p:nvPr/>
          </p:nvSpPr>
          <p:spPr bwMode="auto">
            <a:xfrm flipV="1">
              <a:off x="6460287" y="3327225"/>
              <a:ext cx="1773324" cy="574742"/>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100" b="1">
                <a:solidFill>
                  <a:srgbClr val="000000"/>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60287" y="1807064"/>
              <a:ext cx="1773324" cy="281951"/>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100" b="1">
                <a:solidFill>
                  <a:srgbClr val="000000"/>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flipV="1">
              <a:off x="6460287" y="2283803"/>
              <a:ext cx="1773324" cy="42898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100" b="1">
                <a:solidFill>
                  <a:srgbClr val="000000"/>
                </a:solidFill>
                <a:latin typeface="微软雅黑" panose="020B0503020204020204" pitchFamily="34" charset="-122"/>
                <a:ea typeface="微软雅黑" panose="020B0503020204020204" pitchFamily="34" charset="-122"/>
              </a:endParaRPr>
            </a:p>
          </p:txBody>
        </p:sp>
        <p:sp>
          <p:nvSpPr>
            <p:cNvPr id="38" name="Text Box 35"/>
            <p:cNvSpPr txBox="1">
              <a:spLocks noChangeArrowheads="1"/>
            </p:cNvSpPr>
            <p:nvPr/>
          </p:nvSpPr>
          <p:spPr bwMode="auto">
            <a:xfrm rot="20700000">
              <a:off x="6421820" y="2242925"/>
              <a:ext cx="18672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0" hangingPunct="0">
                <a:defRPr sz="1200" b="1">
                  <a:latin typeface="微软雅黑" panose="020B0503020204020204" pitchFamily="34" charset="-122"/>
                  <a:ea typeface="微软雅黑" panose="020B0503020204020204" pitchFamily="34" charset="-122"/>
                </a:defRPr>
              </a:lvl1pPr>
              <a:lvl2pPr marL="742950" indent="-285750">
                <a:defRPr>
                  <a:latin typeface="Arial" charset="0"/>
                </a:defRPr>
              </a:lvl2pPr>
              <a:lvl3pPr marL="1143000" indent="-228600">
                <a:defRPr>
                  <a:latin typeface="Arial" charset="0"/>
                </a:defRPr>
              </a:lvl3pPr>
              <a:lvl4pPr marL="1600200" indent="-228600">
                <a:defRPr>
                  <a:latin typeface="Arial" charset="0"/>
                </a:defRPr>
              </a:lvl4pPr>
              <a:lvl5pPr marL="2057400" indent="-22860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altLang="zh-CN" sz="1050" dirty="0"/>
                <a:t>TCP connection reply.</a:t>
              </a:r>
            </a:p>
          </p:txBody>
        </p:sp>
        <p:sp>
          <p:nvSpPr>
            <p:cNvPr id="39" name="Line 36"/>
            <p:cNvSpPr>
              <a:spLocks noChangeShapeType="1"/>
            </p:cNvSpPr>
            <p:nvPr/>
          </p:nvSpPr>
          <p:spPr bwMode="auto">
            <a:xfrm>
              <a:off x="6460288" y="2859821"/>
              <a:ext cx="1773324" cy="39312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100" b="1">
                <a:solidFill>
                  <a:srgbClr val="000000"/>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rot="720000">
              <a:off x="6714568" y="2811044"/>
              <a:ext cx="13986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0" hangingPunct="0">
                <a:defRPr sz="1200" b="1">
                  <a:latin typeface="微软雅黑" panose="020B0503020204020204" pitchFamily="34" charset="-122"/>
                  <a:ea typeface="微软雅黑" panose="020B0503020204020204" pitchFamily="34" charset="-122"/>
                </a:defRPr>
              </a:lvl1pPr>
              <a:lvl2pPr marL="742950" indent="-285750">
                <a:defRPr>
                  <a:latin typeface="Arial" charset="0"/>
                </a:defRPr>
              </a:lvl2pPr>
              <a:lvl3pPr marL="1143000" indent="-228600">
                <a:defRPr>
                  <a:latin typeface="Arial" charset="0"/>
                </a:defRPr>
              </a:lvl3pPr>
              <a:lvl4pPr marL="1600200" indent="-228600">
                <a:defRPr>
                  <a:latin typeface="Arial" charset="0"/>
                </a:defRPr>
              </a:lvl4pPr>
              <a:lvl5pPr marL="2057400" indent="-22860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altLang="zh-CN" sz="1050" dirty="0"/>
                <a:t>get plan.pdf</a:t>
              </a:r>
            </a:p>
          </p:txBody>
        </p:sp>
        <p:pic>
          <p:nvPicPr>
            <p:cNvPr id="4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699" y="1203201"/>
              <a:ext cx="435820" cy="41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3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8885" y="1147924"/>
              <a:ext cx="343219" cy="50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 name="直接连接符 47"/>
            <p:cNvCxnSpPr>
              <a:stCxn id="46" idx="2"/>
            </p:cNvCxnSpPr>
            <p:nvPr/>
          </p:nvCxnSpPr>
          <p:spPr>
            <a:xfrm flipH="1">
              <a:off x="6430765" y="1618286"/>
              <a:ext cx="33844" cy="240026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9" name="直接连接符 48"/>
            <p:cNvCxnSpPr>
              <a:stCxn id="47" idx="2"/>
            </p:cNvCxnSpPr>
            <p:nvPr/>
          </p:nvCxnSpPr>
          <p:spPr>
            <a:xfrm flipH="1">
              <a:off x="8262001" y="1650319"/>
              <a:ext cx="8494" cy="23682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 name="Text Box 39"/>
            <p:cNvSpPr txBox="1">
              <a:spLocks noChangeArrowheads="1"/>
            </p:cNvSpPr>
            <p:nvPr/>
          </p:nvSpPr>
          <p:spPr bwMode="auto">
            <a:xfrm rot="20501025">
              <a:off x="6706154" y="3339318"/>
              <a:ext cx="13986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0" hangingPunct="0">
                <a:defRPr sz="1200" b="1">
                  <a:latin typeface="微软雅黑" panose="020B0503020204020204" pitchFamily="34" charset="-122"/>
                  <a:ea typeface="微软雅黑" panose="020B0503020204020204" pitchFamily="34" charset="-122"/>
                </a:defRPr>
              </a:lvl1pPr>
              <a:lvl2pPr marL="742950" indent="-285750">
                <a:defRPr>
                  <a:latin typeface="Arial" charset="0"/>
                </a:defRPr>
              </a:lvl2pPr>
              <a:lvl3pPr marL="1143000" indent="-228600">
                <a:defRPr>
                  <a:latin typeface="Arial" charset="0"/>
                </a:defRPr>
              </a:lvl3pPr>
              <a:lvl4pPr marL="1600200" indent="-228600">
                <a:defRPr>
                  <a:latin typeface="Arial" charset="0"/>
                </a:defRPr>
              </a:lvl4pPr>
              <a:lvl5pPr marL="2057400" indent="-22860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altLang="zh-CN" sz="1050" dirty="0"/>
                <a:t>&lt; plan.pdf &gt;</a:t>
              </a:r>
            </a:p>
          </p:txBody>
        </p:sp>
      </p:grpSp>
      <p:grpSp>
        <p:nvGrpSpPr>
          <p:cNvPr id="58" name="组合 57"/>
          <p:cNvGrpSpPr/>
          <p:nvPr/>
        </p:nvGrpSpPr>
        <p:grpSpPr>
          <a:xfrm>
            <a:off x="679843" y="3951071"/>
            <a:ext cx="5572193" cy="646848"/>
            <a:chOff x="595996" y="3877027"/>
            <a:chExt cx="5572193" cy="646848"/>
          </a:xfrm>
        </p:grpSpPr>
        <p:sp>
          <p:nvSpPr>
            <p:cNvPr id="56" name="对角圆角矩形 55"/>
            <p:cNvSpPr/>
            <p:nvPr/>
          </p:nvSpPr>
          <p:spPr>
            <a:xfrm>
              <a:off x="595996" y="3877027"/>
              <a:ext cx="5572193" cy="64684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矩形 5"/>
            <p:cNvSpPr>
              <a:spLocks noChangeArrowheads="1"/>
            </p:cNvSpPr>
            <p:nvPr/>
          </p:nvSpPr>
          <p:spPr bwMode="auto">
            <a:xfrm>
              <a:off x="729916" y="3987587"/>
              <a:ext cx="5309938" cy="40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ts val="2700"/>
                </a:lnSpc>
              </a:pPr>
              <a:r>
                <a:rPr lang="zh-CN" altLang="zh-CN" b="1" dirty="0">
                  <a:solidFill>
                    <a:schemeClr val="bg1"/>
                  </a:solidFill>
                  <a:latin typeface="微软雅黑" panose="020B0503020204020204" pitchFamily="34" charset="-122"/>
                  <a:ea typeface="微软雅黑" panose="020B0503020204020204" pitchFamily="34" charset="-122"/>
                </a:rPr>
                <a:t>网络协议是计算机网络的不可缺少的组成部分。</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2506023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zh-CN" altLang="en-US" dirty="0"/>
              <a:t>协议的两种形式</a:t>
            </a:r>
          </a:p>
        </p:txBody>
      </p:sp>
      <p:graphicFrame>
        <p:nvGraphicFramePr>
          <p:cNvPr id="8" name="内容占位符 7"/>
          <p:cNvGraphicFramePr>
            <a:graphicFrameLocks noGrp="1"/>
          </p:cNvGraphicFramePr>
          <p:nvPr>
            <p:ph sz="quarter" idx="10"/>
            <p:extLst>
              <p:ext uri="{D42A27DB-BD31-4B8C-83A1-F6EECF244321}">
                <p14:modId xmlns:p14="http://schemas.microsoft.com/office/powerpoint/2010/main" val="4005021743"/>
              </p:ext>
            </p:extLst>
          </p:nvPr>
        </p:nvGraphicFramePr>
        <p:xfrm>
          <a:off x="1507956" y="1089587"/>
          <a:ext cx="6133577" cy="1780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700575" y="3225591"/>
            <a:ext cx="7748337" cy="400110"/>
          </a:xfrm>
          <a:prstGeom prst="rect">
            <a:avLst/>
          </a:prstGeom>
          <a:solidFill>
            <a:srgbClr val="339933"/>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000" b="1" dirty="0">
                <a:latin typeface="微软雅黑" panose="020B0503020204020204" pitchFamily="34" charset="-122"/>
                <a:ea typeface="微软雅黑" panose="020B0503020204020204" pitchFamily="34" charset="-122"/>
              </a:rPr>
              <a:t>不论什么形式，都必须能够对网络上信息交换过程做出</a:t>
            </a:r>
            <a:r>
              <a:rPr lang="zh-CN" altLang="en-US" sz="2000" b="1" dirty="0">
                <a:solidFill>
                  <a:srgbClr val="FFFF00"/>
                </a:solidFill>
                <a:latin typeface="微软雅黑" panose="020B0503020204020204" pitchFamily="34" charset="-122"/>
                <a:ea typeface="微软雅黑" panose="020B0503020204020204" pitchFamily="34" charset="-122"/>
              </a:rPr>
              <a:t>精确的解释。</a:t>
            </a:r>
          </a:p>
        </p:txBody>
      </p:sp>
    </p:spTree>
    <p:extLst>
      <p:ext uri="{BB962C8B-B14F-4D97-AF65-F5344CB8AC3E}">
        <p14:creationId xmlns:p14="http://schemas.microsoft.com/office/powerpoint/2010/main" val="248479472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71441" y="1275295"/>
            <a:ext cx="7147875" cy="1110838"/>
            <a:chOff x="1116558" y="1239333"/>
            <a:chExt cx="7147875" cy="815892"/>
          </a:xfrm>
        </p:grpSpPr>
        <p:sp>
          <p:nvSpPr>
            <p:cNvPr id="5" name="Rectangle 14"/>
            <p:cNvSpPr>
              <a:spLocks noChangeArrowheads="1"/>
            </p:cNvSpPr>
            <p:nvPr/>
          </p:nvSpPr>
          <p:spPr bwMode="auto">
            <a:xfrm>
              <a:off x="1116558" y="1239333"/>
              <a:ext cx="7147875" cy="815892"/>
            </a:xfrm>
            <a:prstGeom prst="rect">
              <a:avLst/>
            </a:prstGeom>
            <a:solidFill>
              <a:srgbClr val="0098F6"/>
            </a:solidFill>
            <a:ln w="76200" cmpd="tri">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2000" b="1">
                <a:latin typeface="+mn-lt"/>
                <a:ea typeface="黑体" pitchFamily="2" charset="-122"/>
              </a:endParaRPr>
            </a:p>
          </p:txBody>
        </p:sp>
        <p:sp>
          <p:nvSpPr>
            <p:cNvPr id="6" name="矩形 13"/>
            <p:cNvSpPr>
              <a:spLocks noChangeArrowheads="1"/>
            </p:cNvSpPr>
            <p:nvPr/>
          </p:nvSpPr>
          <p:spPr bwMode="auto">
            <a:xfrm>
              <a:off x="1369053" y="1347339"/>
              <a:ext cx="6572834" cy="63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000"/>
                </a:lnSpc>
                <a:spcBef>
                  <a:spcPts val="0"/>
                </a:spcBef>
              </a:pPr>
              <a:r>
                <a:rPr lang="en-US" altLang="zh-CN" sz="2000" b="1" dirty="0">
                  <a:solidFill>
                    <a:schemeClr val="bg1"/>
                  </a:solidFill>
                  <a:latin typeface="微软雅黑" pitchFamily="34" charset="-122"/>
                  <a:ea typeface="微软雅黑" pitchFamily="34" charset="-122"/>
                </a:rPr>
                <a:t>ARPANET </a:t>
              </a:r>
              <a:r>
                <a:rPr lang="zh-CN" altLang="en-US" sz="2000" b="1" dirty="0">
                  <a:solidFill>
                    <a:schemeClr val="bg1"/>
                  </a:solidFill>
                  <a:latin typeface="微软雅黑" pitchFamily="34" charset="-122"/>
                  <a:ea typeface="微软雅黑" pitchFamily="34" charset="-122"/>
                </a:rPr>
                <a:t>的研制经验表明：对于非常复杂的计算机网络协议，其结构应该是</a:t>
              </a:r>
              <a:r>
                <a:rPr lang="zh-CN" altLang="en-US" sz="2000" b="1" dirty="0">
                  <a:solidFill>
                    <a:srgbClr val="FFFF00"/>
                  </a:solidFill>
                  <a:latin typeface="微软雅黑" pitchFamily="34" charset="-122"/>
                  <a:ea typeface="微软雅黑" pitchFamily="34" charset="-122"/>
                </a:rPr>
                <a:t>层次式</a:t>
              </a:r>
              <a:r>
                <a:rPr lang="zh-CN" altLang="en-US" sz="2000" b="1" dirty="0">
                  <a:solidFill>
                    <a:schemeClr val="bg1"/>
                  </a:solidFill>
                  <a:latin typeface="微软雅黑" pitchFamily="34" charset="-122"/>
                  <a:ea typeface="微软雅黑" pitchFamily="34" charset="-122"/>
                </a:rPr>
                <a:t>的。</a:t>
              </a:r>
            </a:p>
          </p:txBody>
        </p:sp>
      </p:grpSp>
      <p:sp>
        <p:nvSpPr>
          <p:cNvPr id="2" name="文本占位符 1"/>
          <p:cNvSpPr>
            <a:spLocks noGrp="1"/>
          </p:cNvSpPr>
          <p:nvPr>
            <p:ph type="body" sz="quarter" idx="11"/>
          </p:nvPr>
        </p:nvSpPr>
        <p:spPr/>
        <p:txBody>
          <a:bodyPr/>
          <a:lstStyle/>
          <a:p>
            <a:r>
              <a:rPr lang="zh-CN" altLang="en-US" dirty="0"/>
              <a:t>层次式协议结构</a:t>
            </a:r>
          </a:p>
        </p:txBody>
      </p:sp>
    </p:spTree>
    <p:extLst>
      <p:ext uri="{BB962C8B-B14F-4D97-AF65-F5344CB8AC3E}">
        <p14:creationId xmlns:p14="http://schemas.microsoft.com/office/powerpoint/2010/main" val="35400469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1170432"/>
            <a:ext cx="8133855"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ea typeface="微软雅黑" panose="020B0503020204020204" pitchFamily="34" charset="-122"/>
            </a:endParaRPr>
          </a:p>
        </p:txBody>
      </p:sp>
      <p:sp>
        <p:nvSpPr>
          <p:cNvPr id="39" name="Rectangle 16"/>
          <p:cNvSpPr>
            <a:spLocks noChangeArrowheads="1"/>
          </p:cNvSpPr>
          <p:nvPr/>
        </p:nvSpPr>
        <p:spPr bwMode="auto">
          <a:xfrm>
            <a:off x="6035015"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0" name="Rectangle 15"/>
          <p:cNvSpPr>
            <a:spLocks noChangeArrowheads="1"/>
          </p:cNvSpPr>
          <p:nvPr/>
        </p:nvSpPr>
        <p:spPr bwMode="auto">
          <a:xfrm>
            <a:off x="1743860"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28013" name="Text Box 5"/>
          <p:cNvSpPr txBox="1">
            <a:spLocks noChangeArrowheads="1"/>
          </p:cNvSpPr>
          <p:nvPr/>
        </p:nvSpPr>
        <p:spPr bwMode="auto">
          <a:xfrm>
            <a:off x="1727200" y="2208217"/>
            <a:ext cx="14144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128014" name="Text Box 6"/>
          <p:cNvSpPr txBox="1">
            <a:spLocks noChangeArrowheads="1"/>
          </p:cNvSpPr>
          <p:nvPr/>
        </p:nvSpPr>
        <p:spPr bwMode="auto">
          <a:xfrm>
            <a:off x="2062163" y="1773242"/>
            <a:ext cx="7080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主机 </a:t>
            </a:r>
            <a:r>
              <a:rPr lang="en-US" altLang="zh-CN" sz="1400" b="1">
                <a:latin typeface="微软雅黑" panose="020B0503020204020204" pitchFamily="34" charset="-122"/>
                <a:ea typeface="微软雅黑" panose="020B0503020204020204" pitchFamily="34" charset="-122"/>
              </a:rPr>
              <a:t>1</a:t>
            </a:r>
          </a:p>
        </p:txBody>
      </p:sp>
      <p:sp>
        <p:nvSpPr>
          <p:cNvPr id="128015" name="Text Box 9"/>
          <p:cNvSpPr txBox="1">
            <a:spLocks noChangeArrowheads="1"/>
          </p:cNvSpPr>
          <p:nvPr/>
        </p:nvSpPr>
        <p:spPr bwMode="auto">
          <a:xfrm>
            <a:off x="6354893" y="1773242"/>
            <a:ext cx="7080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主机 </a:t>
            </a:r>
            <a:r>
              <a:rPr lang="en-US" altLang="zh-CN" sz="1400" b="1">
                <a:latin typeface="微软雅黑" panose="020B0503020204020204" pitchFamily="34" charset="-122"/>
                <a:ea typeface="微软雅黑" panose="020B0503020204020204" pitchFamily="34" charset="-122"/>
              </a:rPr>
              <a:t>2</a:t>
            </a:r>
          </a:p>
        </p:txBody>
      </p:sp>
      <p:sp>
        <p:nvSpPr>
          <p:cNvPr id="128016" name="Text Box 10"/>
          <p:cNvSpPr txBox="1">
            <a:spLocks noChangeArrowheads="1"/>
          </p:cNvSpPr>
          <p:nvPr/>
        </p:nvSpPr>
        <p:spPr bwMode="auto">
          <a:xfrm>
            <a:off x="6018343" y="2208217"/>
            <a:ext cx="14160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45" name="Line 11"/>
          <p:cNvSpPr>
            <a:spLocks noChangeShapeType="1"/>
          </p:cNvSpPr>
          <p:nvPr/>
        </p:nvSpPr>
        <p:spPr bwMode="auto">
          <a:xfrm>
            <a:off x="3125788" y="2408242"/>
            <a:ext cx="2883814"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2"/>
          <p:cNvSpPr txBox="1">
            <a:spLocks noChangeArrowheads="1"/>
          </p:cNvSpPr>
          <p:nvPr/>
        </p:nvSpPr>
        <p:spPr bwMode="auto">
          <a:xfrm>
            <a:off x="3133147" y="1859991"/>
            <a:ext cx="2877711"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latin typeface="微软雅黑" panose="020B0503020204020204" pitchFamily="34" charset="-122"/>
                <a:ea typeface="微软雅黑" panose="020B0503020204020204" pitchFamily="34" charset="-122"/>
              </a:rPr>
              <a:t>文件及传送命令好像</a:t>
            </a:r>
          </a:p>
          <a:p>
            <a:pPr algn="ctr"/>
            <a:r>
              <a:rPr lang="zh-CN" altLang="en-US" sz="1400" b="1" dirty="0">
                <a:latin typeface="微软雅黑" panose="020B0503020204020204" pitchFamily="34" charset="-122"/>
                <a:ea typeface="微软雅黑" panose="020B0503020204020204" pitchFamily="34" charset="-122"/>
              </a:rPr>
              <a:t>是按照水平方向的虚线直接传送的</a:t>
            </a:r>
          </a:p>
        </p:txBody>
      </p:sp>
      <p:sp>
        <p:nvSpPr>
          <p:cNvPr id="128019" name="Line 17"/>
          <p:cNvSpPr>
            <a:spLocks noChangeShapeType="1"/>
          </p:cNvSpPr>
          <p:nvPr/>
        </p:nvSpPr>
        <p:spPr bwMode="auto">
          <a:xfrm>
            <a:off x="1371600" y="2701929"/>
            <a:ext cx="6381750"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20"/>
          <p:cNvSpPr txBox="1">
            <a:spLocks noChangeArrowheads="1"/>
          </p:cNvSpPr>
          <p:nvPr/>
        </p:nvSpPr>
        <p:spPr bwMode="auto">
          <a:xfrm>
            <a:off x="1551238" y="2888336"/>
            <a:ext cx="1800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solidFill>
                  <a:srgbClr val="0000FF"/>
                </a:solidFill>
                <a:latin typeface="微软雅黑" panose="020B0503020204020204" pitchFamily="34" charset="-122"/>
                <a:ea typeface="微软雅黑" panose="020B0503020204020204" pitchFamily="34" charset="-122"/>
              </a:rPr>
              <a:t>把文件交给下层模块</a:t>
            </a:r>
          </a:p>
          <a:p>
            <a:pPr algn="ctr"/>
            <a:r>
              <a:rPr lang="zh-CN" altLang="en-US" sz="1400" b="1" dirty="0">
                <a:solidFill>
                  <a:srgbClr val="0000FF"/>
                </a:solidFill>
                <a:latin typeface="微软雅黑" panose="020B0503020204020204" pitchFamily="34" charset="-122"/>
                <a:ea typeface="微软雅黑" panose="020B0503020204020204" pitchFamily="34" charset="-122"/>
              </a:rPr>
              <a:t>进行发送</a:t>
            </a:r>
          </a:p>
        </p:txBody>
      </p:sp>
      <p:sp>
        <p:nvSpPr>
          <p:cNvPr id="51" name="Text Box 21"/>
          <p:cNvSpPr txBox="1">
            <a:spLocks noChangeArrowheads="1"/>
          </p:cNvSpPr>
          <p:nvPr/>
        </p:nvSpPr>
        <p:spPr bwMode="auto">
          <a:xfrm>
            <a:off x="5924681" y="2888336"/>
            <a:ext cx="1620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solidFill>
                  <a:srgbClr val="0000FF"/>
                </a:solidFill>
                <a:latin typeface="微软雅黑" panose="020B0503020204020204" pitchFamily="34" charset="-122"/>
                <a:ea typeface="微软雅黑" panose="020B0503020204020204" pitchFamily="34" charset="-122"/>
              </a:rPr>
              <a:t>把收到的文件交给</a:t>
            </a:r>
          </a:p>
          <a:p>
            <a:pPr algn="ctr"/>
            <a:r>
              <a:rPr lang="zh-CN" altLang="en-US" sz="1400" b="1" dirty="0">
                <a:solidFill>
                  <a:srgbClr val="0000FF"/>
                </a:solidFill>
                <a:latin typeface="微软雅黑" panose="020B0503020204020204" pitchFamily="34" charset="-122"/>
                <a:ea typeface="微软雅黑" panose="020B0503020204020204" pitchFamily="34" charset="-122"/>
              </a:rPr>
              <a:t>上层模块</a:t>
            </a:r>
          </a:p>
        </p:txBody>
      </p:sp>
      <p:sp>
        <p:nvSpPr>
          <p:cNvPr id="4" name="矩形 3"/>
          <p:cNvSpPr/>
          <p:nvPr/>
        </p:nvSpPr>
        <p:spPr>
          <a:xfrm>
            <a:off x="2414337" y="1253372"/>
            <a:ext cx="432334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b="1" dirty="0">
                <a:solidFill>
                  <a:srgbClr val="0000FF"/>
                </a:solidFill>
                <a:latin typeface="微软雅黑" panose="020B0503020204020204" pitchFamily="34" charset="-122"/>
                <a:ea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rPr>
              <a:t>，将</a:t>
            </a:r>
            <a:r>
              <a:rPr lang="zh-CN" altLang="en-US" b="1" dirty="0">
                <a:solidFill>
                  <a:srgbClr val="C00000"/>
                </a:solidFill>
                <a:latin typeface="微软雅黑" panose="020B0503020204020204" pitchFamily="34" charset="-122"/>
                <a:ea typeface="微软雅黑" panose="020B0503020204020204" pitchFamily="34" charset="-122"/>
              </a:rPr>
              <a:t>文件传送模块</a:t>
            </a:r>
            <a:r>
              <a:rPr lang="zh-CN" altLang="en-US" b="1" dirty="0">
                <a:solidFill>
                  <a:srgbClr val="0000FF"/>
                </a:solidFill>
                <a:latin typeface="微软雅黑" panose="020B0503020204020204" pitchFamily="34" charset="-122"/>
                <a:ea typeface="微软雅黑" panose="020B0503020204020204" pitchFamily="34" charset="-122"/>
              </a:rPr>
              <a:t>作为最高的一层</a:t>
            </a:r>
          </a:p>
        </p:txBody>
      </p:sp>
      <p:sp>
        <p:nvSpPr>
          <p:cNvPr id="5" name="上下箭头 4"/>
          <p:cNvSpPr/>
          <p:nvPr/>
        </p:nvSpPr>
        <p:spPr>
          <a:xfrm>
            <a:off x="2354551"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2" name="上下箭头 21"/>
          <p:cNvSpPr/>
          <p:nvPr/>
        </p:nvSpPr>
        <p:spPr>
          <a:xfrm>
            <a:off x="6641685"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1"/>
          </p:nvPr>
        </p:nvSpPr>
        <p:spPr/>
        <p:txBody>
          <a:bodyPr/>
          <a:lstStyle/>
          <a:p>
            <a:r>
              <a:rPr lang="zh-CN" altLang="en-US" dirty="0"/>
              <a:t>划分层次的概念举例：两台主机通过网络传送文件</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up)">
                                      <p:cBhvr>
                                        <p:cTn id="16" dur="500"/>
                                        <p:tgtEl>
                                          <p:spTgt spid="46"/>
                                        </p:tgtEl>
                                      </p:cBhvr>
                                    </p:animEffect>
                                  </p:childTnLst>
                                </p:cTn>
                              </p:par>
                            </p:childTnLst>
                          </p:cTn>
                        </p:par>
                        <p:par>
                          <p:cTn id="17" fill="hold">
                            <p:stCondLst>
                              <p:cond delay="500"/>
                            </p:stCondLst>
                            <p:childTnLst>
                              <p:par>
                                <p:cTn id="18" presetID="22" presetClass="entr" presetSubtype="8" fill="hold" grpId="0" nodeType="afterEffect">
                                  <p:stCondLst>
                                    <p:cond delay="50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50" grpId="0"/>
      <p:bldP spid="5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1170432"/>
            <a:ext cx="8133855"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ea typeface="微软雅黑" panose="020B0503020204020204" pitchFamily="34" charset="-122"/>
            </a:endParaRPr>
          </a:p>
        </p:txBody>
      </p:sp>
      <p:sp>
        <p:nvSpPr>
          <p:cNvPr id="39" name="Rectangle 16"/>
          <p:cNvSpPr>
            <a:spLocks noChangeArrowheads="1"/>
          </p:cNvSpPr>
          <p:nvPr/>
        </p:nvSpPr>
        <p:spPr bwMode="auto">
          <a:xfrm>
            <a:off x="6026777"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0" name="Rectangle 15"/>
          <p:cNvSpPr>
            <a:spLocks noChangeArrowheads="1"/>
          </p:cNvSpPr>
          <p:nvPr/>
        </p:nvSpPr>
        <p:spPr bwMode="auto">
          <a:xfrm>
            <a:off x="1743860"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28013" name="Text Box 5"/>
          <p:cNvSpPr txBox="1">
            <a:spLocks noChangeArrowheads="1"/>
          </p:cNvSpPr>
          <p:nvPr/>
        </p:nvSpPr>
        <p:spPr bwMode="auto">
          <a:xfrm>
            <a:off x="1727200" y="2208217"/>
            <a:ext cx="14144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128014" name="Text Box 6"/>
          <p:cNvSpPr txBox="1">
            <a:spLocks noChangeArrowheads="1"/>
          </p:cNvSpPr>
          <p:nvPr/>
        </p:nvSpPr>
        <p:spPr bwMode="auto">
          <a:xfrm>
            <a:off x="2062163" y="1773242"/>
            <a:ext cx="7080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主机 </a:t>
            </a:r>
            <a:r>
              <a:rPr lang="en-US" altLang="zh-CN" sz="1400" b="1">
                <a:latin typeface="微软雅黑" panose="020B0503020204020204" pitchFamily="34" charset="-122"/>
                <a:ea typeface="微软雅黑" panose="020B0503020204020204" pitchFamily="34" charset="-122"/>
              </a:rPr>
              <a:t>1</a:t>
            </a:r>
          </a:p>
        </p:txBody>
      </p:sp>
      <p:sp>
        <p:nvSpPr>
          <p:cNvPr id="128015" name="Text Box 9"/>
          <p:cNvSpPr txBox="1">
            <a:spLocks noChangeArrowheads="1"/>
          </p:cNvSpPr>
          <p:nvPr/>
        </p:nvSpPr>
        <p:spPr bwMode="auto">
          <a:xfrm>
            <a:off x="6346655" y="1773242"/>
            <a:ext cx="7080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主机 </a:t>
            </a:r>
            <a:r>
              <a:rPr lang="en-US" altLang="zh-CN" sz="1400" b="1">
                <a:latin typeface="微软雅黑" panose="020B0503020204020204" pitchFamily="34" charset="-122"/>
                <a:ea typeface="微软雅黑" panose="020B0503020204020204" pitchFamily="34" charset="-122"/>
              </a:rPr>
              <a:t>2</a:t>
            </a:r>
          </a:p>
        </p:txBody>
      </p:sp>
      <p:sp>
        <p:nvSpPr>
          <p:cNvPr id="128016" name="Text Box 10"/>
          <p:cNvSpPr txBox="1">
            <a:spLocks noChangeArrowheads="1"/>
          </p:cNvSpPr>
          <p:nvPr/>
        </p:nvSpPr>
        <p:spPr bwMode="auto">
          <a:xfrm>
            <a:off x="6010105" y="2208217"/>
            <a:ext cx="14160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4" name="矩形 3"/>
          <p:cNvSpPr/>
          <p:nvPr/>
        </p:nvSpPr>
        <p:spPr>
          <a:xfrm>
            <a:off x="2414337" y="1253372"/>
            <a:ext cx="432334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，再设计一个</a:t>
            </a:r>
            <a:r>
              <a:rPr lang="zh-CN" altLang="en-US" b="1" dirty="0">
                <a:solidFill>
                  <a:srgbClr val="C00000"/>
                </a:solidFill>
                <a:latin typeface="微软雅黑" panose="020B0503020204020204" pitchFamily="34" charset="-122"/>
                <a:ea typeface="微软雅黑" panose="020B0503020204020204" pitchFamily="34" charset="-122"/>
              </a:rPr>
              <a:t>通信服务模块</a:t>
            </a:r>
            <a:r>
              <a:rPr lang="zh-CN" altLang="en-US" b="1" dirty="0">
                <a:solidFill>
                  <a:srgbClr val="0000FF"/>
                </a:solidFill>
                <a:latin typeface="微软雅黑" panose="020B0503020204020204" pitchFamily="34" charset="-122"/>
                <a:ea typeface="微软雅黑" panose="020B0503020204020204" pitchFamily="34" charset="-122"/>
              </a:rPr>
              <a:t>层</a:t>
            </a:r>
          </a:p>
        </p:txBody>
      </p:sp>
      <p:sp>
        <p:nvSpPr>
          <p:cNvPr id="18" name="Line 11"/>
          <p:cNvSpPr>
            <a:spLocks noChangeShapeType="1"/>
          </p:cNvSpPr>
          <p:nvPr/>
        </p:nvSpPr>
        <p:spPr bwMode="auto">
          <a:xfrm>
            <a:off x="3139072" y="3023352"/>
            <a:ext cx="2871032"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2"/>
          <p:cNvSpPr txBox="1">
            <a:spLocks noChangeArrowheads="1"/>
          </p:cNvSpPr>
          <p:nvPr/>
        </p:nvSpPr>
        <p:spPr bwMode="auto">
          <a:xfrm>
            <a:off x="3707546" y="2470983"/>
            <a:ext cx="162095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latin typeface="微软雅黑" panose="020B0503020204020204" pitchFamily="34" charset="-122"/>
                <a:ea typeface="微软雅黑" panose="020B0503020204020204" pitchFamily="34" charset="-122"/>
              </a:rPr>
              <a:t>好像可直接把文件</a:t>
            </a:r>
          </a:p>
          <a:p>
            <a:pPr algn="ctr"/>
            <a:r>
              <a:rPr lang="zh-CN" altLang="en-US" sz="1400" b="1" dirty="0">
                <a:latin typeface="微软雅黑" panose="020B0503020204020204" pitchFamily="34" charset="-122"/>
                <a:ea typeface="微软雅黑" panose="020B0503020204020204" pitchFamily="34" charset="-122"/>
              </a:rPr>
              <a:t>可靠地传送到对方</a:t>
            </a:r>
          </a:p>
        </p:txBody>
      </p:sp>
      <p:sp>
        <p:nvSpPr>
          <p:cNvPr id="20" name="Line 17"/>
          <p:cNvSpPr>
            <a:spLocks noChangeShapeType="1"/>
          </p:cNvSpPr>
          <p:nvPr/>
        </p:nvSpPr>
        <p:spPr bwMode="auto">
          <a:xfrm>
            <a:off x="1384885" y="3367004"/>
            <a:ext cx="6381750"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0"/>
          <p:cNvSpPr txBox="1">
            <a:spLocks noChangeArrowheads="1"/>
          </p:cNvSpPr>
          <p:nvPr/>
        </p:nvSpPr>
        <p:spPr bwMode="auto">
          <a:xfrm>
            <a:off x="1548481" y="3564941"/>
            <a:ext cx="1800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solidFill>
                  <a:srgbClr val="0000FF"/>
                </a:solidFill>
                <a:latin typeface="微软雅黑" panose="020B0503020204020204" pitchFamily="34" charset="-122"/>
                <a:ea typeface="微软雅黑" panose="020B0503020204020204" pitchFamily="34" charset="-122"/>
              </a:rPr>
              <a:t>把文件交给下层模块</a:t>
            </a:r>
          </a:p>
          <a:p>
            <a:pPr algn="ctr"/>
            <a:r>
              <a:rPr lang="zh-CN" altLang="en-US" sz="1400" b="1" dirty="0">
                <a:solidFill>
                  <a:srgbClr val="0000FF"/>
                </a:solidFill>
                <a:latin typeface="微软雅黑" panose="020B0503020204020204" pitchFamily="34" charset="-122"/>
                <a:ea typeface="微软雅黑" panose="020B0503020204020204" pitchFamily="34" charset="-122"/>
              </a:rPr>
              <a:t>进行发送</a:t>
            </a:r>
          </a:p>
        </p:txBody>
      </p:sp>
      <p:sp>
        <p:nvSpPr>
          <p:cNvPr id="25" name="Text Box 21"/>
          <p:cNvSpPr txBox="1">
            <a:spLocks noChangeArrowheads="1"/>
          </p:cNvSpPr>
          <p:nvPr/>
        </p:nvSpPr>
        <p:spPr bwMode="auto">
          <a:xfrm>
            <a:off x="5921706" y="3564941"/>
            <a:ext cx="1620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rgbClr val="0000FF"/>
                </a:solidFill>
                <a:latin typeface="微软雅黑" panose="020B0503020204020204" pitchFamily="34" charset="-122"/>
                <a:ea typeface="微软雅黑" panose="020B0503020204020204" pitchFamily="34" charset="-122"/>
              </a:rPr>
              <a:t>把收到的文件交给</a:t>
            </a:r>
          </a:p>
          <a:p>
            <a:pPr algn="ctr"/>
            <a:r>
              <a:rPr lang="zh-CN" altLang="en-US" sz="1400" b="1">
                <a:solidFill>
                  <a:srgbClr val="0000FF"/>
                </a:solidFill>
                <a:latin typeface="微软雅黑" panose="020B0503020204020204" pitchFamily="34" charset="-122"/>
                <a:ea typeface="微软雅黑" panose="020B0503020204020204" pitchFamily="34" charset="-122"/>
              </a:rPr>
              <a:t>上层模块</a:t>
            </a:r>
          </a:p>
        </p:txBody>
      </p:sp>
      <p:sp>
        <p:nvSpPr>
          <p:cNvPr id="27" name="Rectangle 16"/>
          <p:cNvSpPr>
            <a:spLocks noChangeArrowheads="1"/>
          </p:cNvSpPr>
          <p:nvPr/>
        </p:nvSpPr>
        <p:spPr bwMode="auto">
          <a:xfrm>
            <a:off x="6040194" y="2809497"/>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8" name="Rectangle 15"/>
          <p:cNvSpPr>
            <a:spLocks noChangeArrowheads="1"/>
          </p:cNvSpPr>
          <p:nvPr/>
        </p:nvSpPr>
        <p:spPr bwMode="auto">
          <a:xfrm>
            <a:off x="1757277" y="2809497"/>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9" name="Text Box 5"/>
          <p:cNvSpPr txBox="1">
            <a:spLocks noChangeArrowheads="1"/>
          </p:cNvSpPr>
          <p:nvPr/>
        </p:nvSpPr>
        <p:spPr bwMode="auto">
          <a:xfrm>
            <a:off x="1740485" y="2863014"/>
            <a:ext cx="1416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30" name="Text Box 10"/>
          <p:cNvSpPr txBox="1">
            <a:spLocks noChangeArrowheads="1"/>
          </p:cNvSpPr>
          <p:nvPr/>
        </p:nvSpPr>
        <p:spPr bwMode="auto">
          <a:xfrm>
            <a:off x="6023390" y="2863014"/>
            <a:ext cx="1416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5" name="上下箭头 4"/>
          <p:cNvSpPr/>
          <p:nvPr/>
        </p:nvSpPr>
        <p:spPr>
          <a:xfrm>
            <a:off x="2354551"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2" name="上下箭头 21"/>
          <p:cNvSpPr/>
          <p:nvPr/>
        </p:nvSpPr>
        <p:spPr>
          <a:xfrm>
            <a:off x="6633447"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1" name="上下箭头 30"/>
          <p:cNvSpPr/>
          <p:nvPr/>
        </p:nvSpPr>
        <p:spPr>
          <a:xfrm>
            <a:off x="2354551" y="3200503"/>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2" name="上下箭头 31"/>
          <p:cNvSpPr/>
          <p:nvPr/>
        </p:nvSpPr>
        <p:spPr>
          <a:xfrm>
            <a:off x="6633447" y="3200503"/>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3" name="Line 11"/>
          <p:cNvSpPr>
            <a:spLocks noChangeShapeType="1"/>
          </p:cNvSpPr>
          <p:nvPr/>
        </p:nvSpPr>
        <p:spPr bwMode="auto">
          <a:xfrm>
            <a:off x="3125787" y="2408242"/>
            <a:ext cx="2884317"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12"/>
          <p:cNvSpPr txBox="1">
            <a:spLocks noChangeArrowheads="1"/>
          </p:cNvSpPr>
          <p:nvPr/>
        </p:nvSpPr>
        <p:spPr bwMode="auto">
          <a:xfrm>
            <a:off x="3133144" y="1859991"/>
            <a:ext cx="2877711"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latin typeface="微软雅黑" panose="020B0503020204020204" pitchFamily="34" charset="-122"/>
                <a:ea typeface="微软雅黑" panose="020B0503020204020204" pitchFamily="34" charset="-122"/>
              </a:rPr>
              <a:t>文件及传送命令好像</a:t>
            </a:r>
          </a:p>
          <a:p>
            <a:pPr algn="ctr"/>
            <a:r>
              <a:rPr lang="zh-CN" altLang="en-US" sz="1400" b="1" dirty="0">
                <a:latin typeface="微软雅黑" panose="020B0503020204020204" pitchFamily="34" charset="-122"/>
                <a:ea typeface="微软雅黑" panose="020B0503020204020204" pitchFamily="34" charset="-122"/>
              </a:rPr>
              <a:t>是按照水平方向的虚线直接传送的</a:t>
            </a:r>
          </a:p>
        </p:txBody>
      </p:sp>
      <p:sp>
        <p:nvSpPr>
          <p:cNvPr id="6" name="文本占位符 5"/>
          <p:cNvSpPr>
            <a:spLocks noGrp="1"/>
          </p:cNvSpPr>
          <p:nvPr>
            <p:ph type="body" sz="quarter" idx="11"/>
          </p:nvPr>
        </p:nvSpPr>
        <p:spPr/>
        <p:txBody>
          <a:bodyPr/>
          <a:lstStyle/>
          <a:p>
            <a:r>
              <a:rPr lang="zh-CN" altLang="en-US" dirty="0"/>
              <a:t>划分层次的概念举例：两台主机通过网络传送文件</a:t>
            </a:r>
          </a:p>
        </p:txBody>
      </p:sp>
    </p:spTree>
    <p:extLst>
      <p:ext uri="{BB962C8B-B14F-4D97-AF65-F5344CB8AC3E}">
        <p14:creationId xmlns:p14="http://schemas.microsoft.com/office/powerpoint/2010/main" val="392140544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250"/>
                                        <p:tgtEl>
                                          <p:spTgt spid="24"/>
                                        </p:tgtEl>
                                      </p:cBhvr>
                                    </p:animEffect>
                                  </p:childTnLst>
                                </p:cTn>
                              </p:par>
                            </p:childTnLst>
                          </p:cTn>
                        </p:par>
                        <p:par>
                          <p:cTn id="8" fill="hold">
                            <p:stCondLst>
                              <p:cond delay="250"/>
                            </p:stCondLst>
                            <p:childTnLst>
                              <p:par>
                                <p:cTn id="9" presetID="22" presetClass="entr" presetSubtype="8" fill="hold" grpId="0" nodeType="afterEffect">
                                  <p:stCondLst>
                                    <p:cond delay="25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250"/>
                                        <p:tgtEl>
                                          <p:spTgt spid="19"/>
                                        </p:tgtEl>
                                      </p:cBhvr>
                                    </p:animEffect>
                                  </p:childTnLst>
                                </p:cTn>
                              </p:par>
                            </p:childTnLst>
                          </p:cTn>
                        </p:par>
                        <p:par>
                          <p:cTn id="17" fill="hold">
                            <p:stCondLst>
                              <p:cond delay="250"/>
                            </p:stCondLst>
                            <p:childTnLst>
                              <p:par>
                                <p:cTn id="18" presetID="22" presetClass="entr" presetSubtype="8"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4" grpId="0"/>
      <p:bldP spid="2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1170432"/>
            <a:ext cx="8133855"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ea typeface="微软雅黑" panose="020B0503020204020204" pitchFamily="34" charset="-122"/>
            </a:endParaRPr>
          </a:p>
        </p:txBody>
      </p:sp>
      <p:sp>
        <p:nvSpPr>
          <p:cNvPr id="39" name="Rectangle 16"/>
          <p:cNvSpPr>
            <a:spLocks noChangeArrowheads="1"/>
          </p:cNvSpPr>
          <p:nvPr/>
        </p:nvSpPr>
        <p:spPr bwMode="auto">
          <a:xfrm>
            <a:off x="6026777"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0" name="Rectangle 15"/>
          <p:cNvSpPr>
            <a:spLocks noChangeArrowheads="1"/>
          </p:cNvSpPr>
          <p:nvPr/>
        </p:nvSpPr>
        <p:spPr bwMode="auto">
          <a:xfrm>
            <a:off x="1743860"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28013" name="Text Box 5"/>
          <p:cNvSpPr txBox="1">
            <a:spLocks noChangeArrowheads="1"/>
          </p:cNvSpPr>
          <p:nvPr/>
        </p:nvSpPr>
        <p:spPr bwMode="auto">
          <a:xfrm>
            <a:off x="1727200" y="2208217"/>
            <a:ext cx="14144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128014" name="Text Box 6"/>
          <p:cNvSpPr txBox="1">
            <a:spLocks noChangeArrowheads="1"/>
          </p:cNvSpPr>
          <p:nvPr/>
        </p:nvSpPr>
        <p:spPr bwMode="auto">
          <a:xfrm>
            <a:off x="2062163" y="1773242"/>
            <a:ext cx="7080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主机 </a:t>
            </a:r>
            <a:r>
              <a:rPr lang="en-US" altLang="zh-CN" sz="1400" b="1">
                <a:latin typeface="微软雅黑" panose="020B0503020204020204" pitchFamily="34" charset="-122"/>
                <a:ea typeface="微软雅黑" panose="020B0503020204020204" pitchFamily="34" charset="-122"/>
              </a:rPr>
              <a:t>1</a:t>
            </a:r>
          </a:p>
        </p:txBody>
      </p:sp>
      <p:sp>
        <p:nvSpPr>
          <p:cNvPr id="128015" name="Text Box 9"/>
          <p:cNvSpPr txBox="1">
            <a:spLocks noChangeArrowheads="1"/>
          </p:cNvSpPr>
          <p:nvPr/>
        </p:nvSpPr>
        <p:spPr bwMode="auto">
          <a:xfrm>
            <a:off x="6346655" y="1773242"/>
            <a:ext cx="7080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主机 </a:t>
            </a:r>
            <a:r>
              <a:rPr lang="en-US" altLang="zh-CN" sz="1400" b="1">
                <a:latin typeface="微软雅黑" panose="020B0503020204020204" pitchFamily="34" charset="-122"/>
                <a:ea typeface="微软雅黑" panose="020B0503020204020204" pitchFamily="34" charset="-122"/>
              </a:rPr>
              <a:t>2</a:t>
            </a:r>
          </a:p>
        </p:txBody>
      </p:sp>
      <p:sp>
        <p:nvSpPr>
          <p:cNvPr id="128016" name="Text Box 10"/>
          <p:cNvSpPr txBox="1">
            <a:spLocks noChangeArrowheads="1"/>
          </p:cNvSpPr>
          <p:nvPr/>
        </p:nvSpPr>
        <p:spPr bwMode="auto">
          <a:xfrm>
            <a:off x="6010105" y="2208217"/>
            <a:ext cx="14160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4" name="矩形 3"/>
          <p:cNvSpPr/>
          <p:nvPr/>
        </p:nvSpPr>
        <p:spPr>
          <a:xfrm>
            <a:off x="2414337" y="1253372"/>
            <a:ext cx="432334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b="1" dirty="0">
                <a:solidFill>
                  <a:srgbClr val="0000FF"/>
                </a:solidFill>
                <a:latin typeface="微软雅黑" panose="020B0503020204020204" pitchFamily="34" charset="-122"/>
                <a:ea typeface="微软雅黑" panose="020B0503020204020204" pitchFamily="34" charset="-122"/>
              </a:rPr>
              <a:t>3</a:t>
            </a:r>
            <a:r>
              <a:rPr lang="zh-CN" altLang="en-US" b="1" dirty="0">
                <a:solidFill>
                  <a:srgbClr val="0000FF"/>
                </a:solidFill>
                <a:latin typeface="微软雅黑" panose="020B0503020204020204" pitchFamily="34" charset="-122"/>
                <a:ea typeface="微软雅黑" panose="020B0503020204020204" pitchFamily="34" charset="-122"/>
              </a:rPr>
              <a:t>，再设计一个</a:t>
            </a:r>
            <a:r>
              <a:rPr lang="zh-CN" altLang="en-US" b="1" dirty="0">
                <a:solidFill>
                  <a:srgbClr val="C00000"/>
                </a:solidFill>
                <a:latin typeface="微软雅黑" panose="020B0503020204020204" pitchFamily="34" charset="-122"/>
                <a:ea typeface="微软雅黑" panose="020B0503020204020204" pitchFamily="34" charset="-122"/>
              </a:rPr>
              <a:t>网络接入模块</a:t>
            </a:r>
            <a:r>
              <a:rPr lang="zh-CN" altLang="en-US" b="1" dirty="0">
                <a:solidFill>
                  <a:srgbClr val="0000FF"/>
                </a:solidFill>
                <a:latin typeface="微软雅黑" panose="020B0503020204020204" pitchFamily="34" charset="-122"/>
                <a:ea typeface="微软雅黑" panose="020B0503020204020204" pitchFamily="34" charset="-122"/>
              </a:rPr>
              <a:t>层</a:t>
            </a:r>
          </a:p>
        </p:txBody>
      </p:sp>
      <p:sp>
        <p:nvSpPr>
          <p:cNvPr id="18" name="Line 11"/>
          <p:cNvSpPr>
            <a:spLocks noChangeShapeType="1"/>
          </p:cNvSpPr>
          <p:nvPr/>
        </p:nvSpPr>
        <p:spPr bwMode="auto">
          <a:xfrm>
            <a:off x="3139072" y="3023352"/>
            <a:ext cx="2884318"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2"/>
          <p:cNvSpPr txBox="1">
            <a:spLocks noChangeArrowheads="1"/>
          </p:cNvSpPr>
          <p:nvPr/>
        </p:nvSpPr>
        <p:spPr bwMode="auto">
          <a:xfrm>
            <a:off x="3707546" y="2470983"/>
            <a:ext cx="162095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latin typeface="微软雅黑" panose="020B0503020204020204" pitchFamily="34" charset="-122"/>
                <a:ea typeface="微软雅黑" panose="020B0503020204020204" pitchFamily="34" charset="-122"/>
              </a:rPr>
              <a:t>好像可直接把文件</a:t>
            </a:r>
          </a:p>
          <a:p>
            <a:pPr algn="ctr"/>
            <a:r>
              <a:rPr lang="zh-CN" altLang="en-US" sz="1400" b="1" dirty="0">
                <a:latin typeface="微软雅黑" panose="020B0503020204020204" pitchFamily="34" charset="-122"/>
                <a:ea typeface="微软雅黑" panose="020B0503020204020204" pitchFamily="34" charset="-122"/>
              </a:rPr>
              <a:t>可靠地传送到对方</a:t>
            </a:r>
          </a:p>
        </p:txBody>
      </p:sp>
      <p:sp>
        <p:nvSpPr>
          <p:cNvPr id="20" name="Line 17"/>
          <p:cNvSpPr>
            <a:spLocks noChangeShapeType="1"/>
          </p:cNvSpPr>
          <p:nvPr/>
        </p:nvSpPr>
        <p:spPr bwMode="auto">
          <a:xfrm>
            <a:off x="2638926" y="3735970"/>
            <a:ext cx="4243138" cy="0"/>
          </a:xfrm>
          <a:prstGeom prst="line">
            <a:avLst/>
          </a:prstGeom>
          <a:noFill/>
          <a:ln w="38100">
            <a:solidFill>
              <a:srgbClr val="00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16"/>
          <p:cNvSpPr>
            <a:spLocks noChangeArrowheads="1"/>
          </p:cNvSpPr>
          <p:nvPr/>
        </p:nvSpPr>
        <p:spPr bwMode="auto">
          <a:xfrm>
            <a:off x="6040194" y="2809497"/>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8" name="Rectangle 15"/>
          <p:cNvSpPr>
            <a:spLocks noChangeArrowheads="1"/>
          </p:cNvSpPr>
          <p:nvPr/>
        </p:nvSpPr>
        <p:spPr bwMode="auto">
          <a:xfrm>
            <a:off x="1757277" y="2809497"/>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9" name="Text Box 5"/>
          <p:cNvSpPr txBox="1">
            <a:spLocks noChangeArrowheads="1"/>
          </p:cNvSpPr>
          <p:nvPr/>
        </p:nvSpPr>
        <p:spPr bwMode="auto">
          <a:xfrm>
            <a:off x="1740485" y="2863014"/>
            <a:ext cx="1416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30" name="Text Box 10"/>
          <p:cNvSpPr txBox="1">
            <a:spLocks noChangeArrowheads="1"/>
          </p:cNvSpPr>
          <p:nvPr/>
        </p:nvSpPr>
        <p:spPr bwMode="auto">
          <a:xfrm>
            <a:off x="6023390" y="2863014"/>
            <a:ext cx="1416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5" name="上下箭头 4"/>
          <p:cNvSpPr/>
          <p:nvPr/>
        </p:nvSpPr>
        <p:spPr>
          <a:xfrm>
            <a:off x="2354551"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2" name="上下箭头 21"/>
          <p:cNvSpPr/>
          <p:nvPr/>
        </p:nvSpPr>
        <p:spPr>
          <a:xfrm>
            <a:off x="6633447"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6" name="Rectangle 16"/>
          <p:cNvSpPr>
            <a:spLocks noChangeArrowheads="1"/>
          </p:cNvSpPr>
          <p:nvPr/>
        </p:nvSpPr>
        <p:spPr bwMode="auto">
          <a:xfrm>
            <a:off x="6048215" y="3506827"/>
            <a:ext cx="1382203" cy="441525"/>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3" name="Rectangle 15"/>
          <p:cNvSpPr>
            <a:spLocks noChangeArrowheads="1"/>
          </p:cNvSpPr>
          <p:nvPr/>
        </p:nvSpPr>
        <p:spPr bwMode="auto">
          <a:xfrm>
            <a:off x="1765298" y="3506827"/>
            <a:ext cx="1382203" cy="441525"/>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4" name="Text Box 5"/>
          <p:cNvSpPr txBox="1">
            <a:spLocks noChangeArrowheads="1"/>
          </p:cNvSpPr>
          <p:nvPr/>
        </p:nvSpPr>
        <p:spPr bwMode="auto">
          <a:xfrm>
            <a:off x="1748506" y="3568196"/>
            <a:ext cx="141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网络接入模块</a:t>
            </a:r>
          </a:p>
        </p:txBody>
      </p:sp>
      <p:sp>
        <p:nvSpPr>
          <p:cNvPr id="35" name="Text Box 10"/>
          <p:cNvSpPr txBox="1">
            <a:spLocks noChangeArrowheads="1"/>
          </p:cNvSpPr>
          <p:nvPr/>
        </p:nvSpPr>
        <p:spPr bwMode="auto">
          <a:xfrm>
            <a:off x="6031411" y="3568196"/>
            <a:ext cx="141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网络接入模块</a:t>
            </a:r>
          </a:p>
        </p:txBody>
      </p:sp>
      <p:sp>
        <p:nvSpPr>
          <p:cNvPr id="36" name="Text Box 6"/>
          <p:cNvSpPr txBox="1">
            <a:spLocks noChangeArrowheads="1"/>
          </p:cNvSpPr>
          <p:nvPr/>
        </p:nvSpPr>
        <p:spPr bwMode="auto">
          <a:xfrm>
            <a:off x="3129714" y="3237494"/>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网络</a:t>
            </a:r>
            <a:endParaRPr lang="en-US" altLang="zh-CN" sz="1200" b="1" dirty="0">
              <a:solidFill>
                <a:srgbClr val="0000FF"/>
              </a:solidFill>
              <a:latin typeface="微软雅黑" panose="020B0503020204020204" pitchFamily="34" charset="-122"/>
              <a:ea typeface="微软雅黑" panose="020B0503020204020204" pitchFamily="34" charset="-122"/>
            </a:endParaRPr>
          </a:p>
          <a:p>
            <a:r>
              <a:rPr lang="zh-CN" altLang="en-US" sz="1200" b="1" dirty="0">
                <a:solidFill>
                  <a:srgbClr val="0000FF"/>
                </a:solidFill>
                <a:latin typeface="微软雅黑" panose="020B0503020204020204" pitchFamily="34" charset="-122"/>
                <a:ea typeface="微软雅黑" panose="020B0503020204020204" pitchFamily="34" charset="-122"/>
              </a:rPr>
              <a:t>接口</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1" name="Text Box 6"/>
          <p:cNvSpPr txBox="1">
            <a:spLocks noChangeArrowheads="1"/>
          </p:cNvSpPr>
          <p:nvPr/>
        </p:nvSpPr>
        <p:spPr bwMode="auto">
          <a:xfrm>
            <a:off x="5577469" y="3237494"/>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网络</a:t>
            </a:r>
            <a:endParaRPr lang="en-US" altLang="zh-CN" sz="1200" b="1">
              <a:solidFill>
                <a:srgbClr val="0000FF"/>
              </a:solidFill>
              <a:latin typeface="微软雅黑" panose="020B0503020204020204" pitchFamily="34" charset="-122"/>
              <a:ea typeface="微软雅黑" panose="020B0503020204020204" pitchFamily="34" charset="-122"/>
            </a:endParaRPr>
          </a:p>
          <a:p>
            <a:r>
              <a:rPr lang="zh-CN" altLang="en-US" sz="1200" b="1">
                <a:solidFill>
                  <a:srgbClr val="0000FF"/>
                </a:solidFill>
                <a:latin typeface="微软雅黑" panose="020B0503020204020204" pitchFamily="34" charset="-122"/>
                <a:ea typeface="微软雅黑" panose="020B0503020204020204" pitchFamily="34" charset="-122"/>
              </a:rPr>
              <a:t>接口</a:t>
            </a:r>
            <a:endParaRPr lang="en-US" altLang="zh-CN" sz="1200" b="1">
              <a:solidFill>
                <a:srgbClr val="0000FF"/>
              </a:solidFill>
              <a:latin typeface="微软雅黑" panose="020B0503020204020204" pitchFamily="34" charset="-122"/>
              <a:ea typeface="微软雅黑" panose="020B0503020204020204" pitchFamily="34" charset="-122"/>
            </a:endParaRPr>
          </a:p>
        </p:txBody>
      </p:sp>
      <p:sp>
        <p:nvSpPr>
          <p:cNvPr id="31" name="上下箭头 30"/>
          <p:cNvSpPr/>
          <p:nvPr/>
        </p:nvSpPr>
        <p:spPr>
          <a:xfrm>
            <a:off x="2354551" y="3200503"/>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2" name="上下箭头 31"/>
          <p:cNvSpPr/>
          <p:nvPr/>
        </p:nvSpPr>
        <p:spPr>
          <a:xfrm>
            <a:off x="6633447" y="3200503"/>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2" name="Line 11"/>
          <p:cNvSpPr>
            <a:spLocks noChangeShapeType="1"/>
          </p:cNvSpPr>
          <p:nvPr/>
        </p:nvSpPr>
        <p:spPr bwMode="auto">
          <a:xfrm>
            <a:off x="3125787" y="2408242"/>
            <a:ext cx="2884317"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12"/>
          <p:cNvSpPr txBox="1">
            <a:spLocks noChangeArrowheads="1"/>
          </p:cNvSpPr>
          <p:nvPr/>
        </p:nvSpPr>
        <p:spPr bwMode="auto">
          <a:xfrm>
            <a:off x="3133144" y="1859991"/>
            <a:ext cx="2877711"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400" b="1" dirty="0">
                <a:latin typeface="微软雅黑" panose="020B0503020204020204" pitchFamily="34" charset="-122"/>
                <a:ea typeface="微软雅黑" panose="020B0503020204020204" pitchFamily="34" charset="-122"/>
              </a:rPr>
              <a:t>文件及传送命令好像</a:t>
            </a:r>
          </a:p>
          <a:p>
            <a:pPr algn="ctr"/>
            <a:r>
              <a:rPr lang="zh-CN" altLang="en-US" sz="1400" b="1" dirty="0">
                <a:latin typeface="微软雅黑" panose="020B0503020204020204" pitchFamily="34" charset="-122"/>
                <a:ea typeface="微软雅黑" panose="020B0503020204020204" pitchFamily="34" charset="-122"/>
              </a:rPr>
              <a:t>是按照水平方向的虚线直接传送的</a:t>
            </a:r>
          </a:p>
        </p:txBody>
      </p:sp>
      <p:grpSp>
        <p:nvGrpSpPr>
          <p:cNvPr id="44" name="Group 6"/>
          <p:cNvGrpSpPr/>
          <p:nvPr/>
        </p:nvGrpSpPr>
        <p:grpSpPr bwMode="auto">
          <a:xfrm>
            <a:off x="3819512" y="3373343"/>
            <a:ext cx="1501300" cy="646662"/>
            <a:chOff x="1680" y="240"/>
            <a:chExt cx="2529" cy="1270"/>
          </a:xfrm>
          <a:solidFill>
            <a:schemeClr val="bg1">
              <a:lumMod val="85000"/>
            </a:schemeClr>
          </a:solidFill>
        </p:grpSpPr>
        <p:sp>
          <p:nvSpPr>
            <p:cNvPr id="45" name="Oval 7"/>
            <p:cNvSpPr>
              <a:spLocks noChangeArrowheads="1"/>
            </p:cNvSpPr>
            <p:nvPr/>
          </p:nvSpPr>
          <p:spPr bwMode="auto">
            <a:xfrm>
              <a:off x="2554" y="240"/>
              <a:ext cx="1088" cy="513"/>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Oval 8"/>
            <p:cNvSpPr>
              <a:spLocks noChangeArrowheads="1"/>
            </p:cNvSpPr>
            <p:nvPr/>
          </p:nvSpPr>
          <p:spPr bwMode="auto">
            <a:xfrm>
              <a:off x="1941" y="381"/>
              <a:ext cx="827" cy="513"/>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Oval 9"/>
            <p:cNvSpPr>
              <a:spLocks noChangeArrowheads="1"/>
            </p:cNvSpPr>
            <p:nvPr/>
          </p:nvSpPr>
          <p:spPr bwMode="auto">
            <a:xfrm>
              <a:off x="1680" y="702"/>
              <a:ext cx="552" cy="411"/>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Oval 10"/>
            <p:cNvSpPr>
              <a:spLocks noChangeArrowheads="1"/>
            </p:cNvSpPr>
            <p:nvPr/>
          </p:nvSpPr>
          <p:spPr bwMode="auto">
            <a:xfrm>
              <a:off x="1849" y="894"/>
              <a:ext cx="842" cy="450"/>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Oval 11"/>
            <p:cNvSpPr>
              <a:spLocks noChangeArrowheads="1"/>
            </p:cNvSpPr>
            <p:nvPr/>
          </p:nvSpPr>
          <p:spPr bwMode="auto">
            <a:xfrm>
              <a:off x="2462" y="971"/>
              <a:ext cx="1272" cy="539"/>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Oval 12"/>
            <p:cNvSpPr>
              <a:spLocks noChangeArrowheads="1"/>
            </p:cNvSpPr>
            <p:nvPr/>
          </p:nvSpPr>
          <p:spPr bwMode="auto">
            <a:xfrm>
              <a:off x="3289" y="394"/>
              <a:ext cx="797" cy="398"/>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Oval 13"/>
            <p:cNvSpPr>
              <a:spLocks noChangeArrowheads="1"/>
            </p:cNvSpPr>
            <p:nvPr/>
          </p:nvSpPr>
          <p:spPr bwMode="auto">
            <a:xfrm>
              <a:off x="3412" y="663"/>
              <a:ext cx="797" cy="398"/>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Oval 14"/>
            <p:cNvSpPr>
              <a:spLocks noChangeArrowheads="1"/>
            </p:cNvSpPr>
            <p:nvPr/>
          </p:nvSpPr>
          <p:spPr bwMode="auto">
            <a:xfrm>
              <a:off x="3335" y="753"/>
              <a:ext cx="797" cy="668"/>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Oval 15"/>
            <p:cNvSpPr>
              <a:spLocks noChangeArrowheads="1"/>
            </p:cNvSpPr>
            <p:nvPr/>
          </p:nvSpPr>
          <p:spPr bwMode="auto">
            <a:xfrm>
              <a:off x="2102" y="432"/>
              <a:ext cx="1821" cy="821"/>
            </a:xfrm>
            <a:prstGeom prst="ellipse">
              <a:avLst/>
            </a:prstGeom>
            <a:gr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8" name="Text Box 31"/>
          <p:cNvSpPr txBox="1">
            <a:spLocks noChangeArrowheads="1"/>
          </p:cNvSpPr>
          <p:nvPr/>
        </p:nvSpPr>
        <p:spPr bwMode="auto">
          <a:xfrm>
            <a:off x="4166350" y="3547570"/>
            <a:ext cx="9017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66"/>
                </a:solidFill>
                <a:latin typeface="微软雅黑" panose="020B0503020204020204" pitchFamily="34" charset="-122"/>
                <a:ea typeface="微软雅黑" panose="020B0503020204020204" pitchFamily="34" charset="-122"/>
              </a:rPr>
              <a:t>通信网络</a:t>
            </a:r>
          </a:p>
        </p:txBody>
      </p:sp>
      <p:sp>
        <p:nvSpPr>
          <p:cNvPr id="54" name="矩形 53"/>
          <p:cNvSpPr/>
          <p:nvPr/>
        </p:nvSpPr>
        <p:spPr>
          <a:xfrm>
            <a:off x="1441622" y="4384118"/>
            <a:ext cx="6631459" cy="307777"/>
          </a:xfrm>
          <a:prstGeom prst="rect">
            <a:avLst/>
          </a:prstGeom>
        </p:spPr>
        <p:txBody>
          <a:bodyPr wrap="square">
            <a:spAutoFit/>
          </a:bodyPr>
          <a:lstStyle/>
          <a:p>
            <a:pPr lvl="0"/>
            <a:r>
              <a:rPr lang="zh-CN" altLang="en-US" sz="1400" b="1" dirty="0">
                <a:solidFill>
                  <a:srgbClr val="0000FF"/>
                </a:solidFill>
                <a:latin typeface="微软雅黑" panose="020B0503020204020204" pitchFamily="34" charset="-122"/>
                <a:ea typeface="微软雅黑" panose="020B0503020204020204" pitchFamily="34" charset="-122"/>
              </a:rPr>
              <a:t>网络接入模块</a:t>
            </a:r>
            <a:r>
              <a:rPr lang="zh-CN" altLang="en-US" sz="1400" b="1" dirty="0">
                <a:solidFill>
                  <a:prstClr val="black"/>
                </a:solidFill>
                <a:latin typeface="微软雅黑" panose="020B0503020204020204" pitchFamily="34" charset="-122"/>
                <a:ea typeface="微软雅黑" panose="020B0503020204020204" pitchFamily="34" charset="-122"/>
              </a:rPr>
              <a:t>负责做与网络接口细节有关的工作，并向上层提供接入和通信服务。</a:t>
            </a:r>
          </a:p>
        </p:txBody>
      </p:sp>
      <p:sp>
        <p:nvSpPr>
          <p:cNvPr id="6" name="文本占位符 5"/>
          <p:cNvSpPr>
            <a:spLocks noGrp="1"/>
          </p:cNvSpPr>
          <p:nvPr>
            <p:ph type="body" sz="quarter" idx="11"/>
          </p:nvPr>
        </p:nvSpPr>
        <p:spPr/>
        <p:txBody>
          <a:bodyPr/>
          <a:lstStyle/>
          <a:p>
            <a:r>
              <a:rPr lang="zh-CN" altLang="en-US" dirty="0"/>
              <a:t>划分层次的概念举例：两台主机通过网络传送文件</a:t>
            </a:r>
          </a:p>
        </p:txBody>
      </p:sp>
    </p:spTree>
    <p:extLst>
      <p:ext uri="{BB962C8B-B14F-4D97-AF65-F5344CB8AC3E}">
        <p14:creationId xmlns:p14="http://schemas.microsoft.com/office/powerpoint/2010/main" val="102561140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1157659543"/>
              </p:ext>
            </p:extLst>
          </p:nvPr>
        </p:nvGraphicFramePr>
        <p:xfrm>
          <a:off x="1522310" y="1050332"/>
          <a:ext cx="6096000" cy="2306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占位符 1"/>
          <p:cNvSpPr>
            <a:spLocks noGrp="1"/>
          </p:cNvSpPr>
          <p:nvPr>
            <p:ph type="body" sz="quarter" idx="11"/>
          </p:nvPr>
        </p:nvSpPr>
        <p:spPr/>
        <p:txBody>
          <a:bodyPr/>
          <a:lstStyle/>
          <a:p>
            <a:r>
              <a:rPr lang="zh-CN" altLang="en-US" dirty="0"/>
              <a:t>分层的优点与缺点</a:t>
            </a:r>
          </a:p>
        </p:txBody>
      </p:sp>
      <p:grpSp>
        <p:nvGrpSpPr>
          <p:cNvPr id="12" name="组合 11"/>
          <p:cNvGrpSpPr/>
          <p:nvPr/>
        </p:nvGrpSpPr>
        <p:grpSpPr>
          <a:xfrm>
            <a:off x="899052" y="3392041"/>
            <a:ext cx="7333652" cy="1112068"/>
            <a:chOff x="595996" y="3877027"/>
            <a:chExt cx="5719975" cy="1112068"/>
          </a:xfrm>
        </p:grpSpPr>
        <p:sp>
          <p:nvSpPr>
            <p:cNvPr id="13" name="对角圆角矩形 12"/>
            <p:cNvSpPr/>
            <p:nvPr/>
          </p:nvSpPr>
          <p:spPr>
            <a:xfrm>
              <a:off x="595996" y="3877027"/>
              <a:ext cx="5719975" cy="111206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dirty="0"/>
            </a:p>
          </p:txBody>
        </p:sp>
        <p:sp>
          <p:nvSpPr>
            <p:cNvPr id="14" name="矩形 5"/>
            <p:cNvSpPr>
              <a:spLocks noChangeArrowheads="1"/>
            </p:cNvSpPr>
            <p:nvPr/>
          </p:nvSpPr>
          <p:spPr bwMode="auto">
            <a:xfrm>
              <a:off x="710641" y="3955503"/>
              <a:ext cx="547682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200"/>
                </a:lnSpc>
              </a:pPr>
              <a:r>
                <a:rPr lang="zh-CN" altLang="en-US" sz="1600" b="1" dirty="0">
                  <a:solidFill>
                    <a:srgbClr val="FFFF00"/>
                  </a:solidFill>
                  <a:latin typeface="微软雅黑" panose="020B0503020204020204" pitchFamily="34" charset="-122"/>
                  <a:ea typeface="微软雅黑" panose="020B0503020204020204" pitchFamily="34" charset="-122"/>
                </a:rPr>
                <a:t>注意：每一层的功能应非常明确。</a:t>
              </a:r>
              <a:endParaRPr lang="en-US" altLang="zh-CN" sz="1600" b="1" dirty="0">
                <a:solidFill>
                  <a:srgbClr val="FFFF00"/>
                </a:solidFill>
                <a:latin typeface="微软雅黑" panose="020B0503020204020204" pitchFamily="34" charset="-122"/>
                <a:ea typeface="微软雅黑" panose="020B0503020204020204" pitchFamily="34" charset="-122"/>
              </a:endParaRPr>
            </a:p>
            <a:p>
              <a:pPr>
                <a:lnSpc>
                  <a:spcPts val="2200"/>
                </a:lnSpc>
              </a:pPr>
              <a:r>
                <a:rPr lang="zh-CN" altLang="en-US" sz="1600" b="1" dirty="0">
                  <a:solidFill>
                    <a:schemeClr val="bg1"/>
                  </a:solidFill>
                  <a:latin typeface="微软雅黑" panose="020B0503020204020204" pitchFamily="34" charset="-122"/>
                  <a:ea typeface="微软雅黑" panose="020B0503020204020204" pitchFamily="34" charset="-122"/>
                </a:rPr>
                <a:t>层数太少，就会使每一层的协议太复杂。</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ts val="2200"/>
                </a:lnSpc>
              </a:pPr>
              <a:r>
                <a:rPr lang="zh-CN" altLang="en-US" sz="1600" b="1" dirty="0">
                  <a:solidFill>
                    <a:schemeClr val="bg1"/>
                  </a:solidFill>
                  <a:latin typeface="微软雅黑" panose="020B0503020204020204" pitchFamily="34" charset="-122"/>
                  <a:ea typeface="微软雅黑" panose="020B0503020204020204" pitchFamily="34" charset="-122"/>
                </a:rPr>
                <a:t>层数太多，又会在描述和综合各层功能的系统工程任务时遇到较多的困难。</a:t>
              </a:r>
            </a:p>
          </p:txBody>
        </p:sp>
      </p:grpSp>
    </p:spTree>
    <p:extLst>
      <p:ext uri="{BB962C8B-B14F-4D97-AF65-F5344CB8AC3E}">
        <p14:creationId xmlns:p14="http://schemas.microsoft.com/office/powerpoint/2010/main" val="157229006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59150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6" name="矩形 5"/>
          <p:cNvSpPr/>
          <p:nvPr/>
        </p:nvSpPr>
        <p:spPr>
          <a:xfrm>
            <a:off x="5908327" y="59150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7" name="组合 6"/>
          <p:cNvGrpSpPr/>
          <p:nvPr/>
        </p:nvGrpSpPr>
        <p:grpSpPr>
          <a:xfrm>
            <a:off x="466344" y="577739"/>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4363" y="115189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互联网在生活中地位</a:t>
              </a:r>
              <a:endParaRPr lang="fr-FR" altLang="zh-CN" sz="2000" b="1" dirty="0">
                <a:solidFill>
                  <a:schemeClr val="bg1"/>
                </a:solidFill>
                <a:latin typeface="微软雅黑" pitchFamily="34" charset="-122"/>
                <a:ea typeface="微软雅黑" pitchFamily="34" charset="-122"/>
              </a:endParaRPr>
            </a:p>
          </p:txBody>
        </p:sp>
      </p:grpSp>
      <p:grpSp>
        <p:nvGrpSpPr>
          <p:cNvPr id="12" name="组合 11"/>
          <p:cNvGrpSpPr>
            <a:grpSpLocks noChangeAspect="1"/>
          </p:cNvGrpSpPr>
          <p:nvPr/>
        </p:nvGrpSpPr>
        <p:grpSpPr>
          <a:xfrm>
            <a:off x="1358544" y="1292186"/>
            <a:ext cx="6295066" cy="581639"/>
            <a:chOff x="1950729" y="2654620"/>
            <a:chExt cx="5259967" cy="486000"/>
          </a:xfrm>
        </p:grpSpPr>
        <p:sp>
          <p:nvSpPr>
            <p:cNvPr id="10" name="五边形 9"/>
            <p:cNvSpPr/>
            <p:nvPr/>
          </p:nvSpPr>
          <p:spPr>
            <a:xfrm flipH="1">
              <a:off x="2159723" y="2654620"/>
              <a:ext cx="5050973" cy="48600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已经融入人们的生活、工作、学习和交往。</a:t>
              </a:r>
            </a:p>
          </p:txBody>
        </p:sp>
        <p:sp>
          <p:nvSpPr>
            <p:cNvPr id="11" name="椭圆 10"/>
            <p:cNvSpPr>
              <a:spLocks noChangeAspect="1"/>
            </p:cNvSpPr>
            <p:nvPr/>
          </p:nvSpPr>
          <p:spPr>
            <a:xfrm>
              <a:off x="1950729" y="2654620"/>
              <a:ext cx="486000" cy="48600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grpSp>
      <p:grpSp>
        <p:nvGrpSpPr>
          <p:cNvPr id="18" name="组合 17"/>
          <p:cNvGrpSpPr>
            <a:grpSpLocks noChangeAspect="1"/>
          </p:cNvGrpSpPr>
          <p:nvPr/>
        </p:nvGrpSpPr>
        <p:grpSpPr>
          <a:xfrm>
            <a:off x="1358544" y="2061874"/>
            <a:ext cx="6295066" cy="581639"/>
            <a:chOff x="1950729" y="2654620"/>
            <a:chExt cx="5259967" cy="486000"/>
          </a:xfrm>
        </p:grpSpPr>
        <p:sp>
          <p:nvSpPr>
            <p:cNvPr id="19" name="五边形 18"/>
            <p:cNvSpPr/>
            <p:nvPr/>
          </p:nvSpPr>
          <p:spPr>
            <a:xfrm flipH="1">
              <a:off x="2159723" y="2654620"/>
              <a:ext cx="5050973" cy="48600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已经成为社会最为重要的基础设施之一。</a:t>
              </a:r>
            </a:p>
          </p:txBody>
        </p:sp>
        <p:sp>
          <p:nvSpPr>
            <p:cNvPr id="20" name="椭圆 19"/>
            <p:cNvSpPr>
              <a:spLocks noChangeAspect="1"/>
            </p:cNvSpPr>
            <p:nvPr/>
          </p:nvSpPr>
          <p:spPr>
            <a:xfrm>
              <a:off x="1950729" y="2654620"/>
              <a:ext cx="486000" cy="48600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a:solidFill>
                    <a:schemeClr val="tx1"/>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8725558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solidFill>
                  <a:srgbClr val="C00000"/>
                </a:solidFill>
              </a:rPr>
              <a:t>差错控制：</a:t>
            </a:r>
            <a:r>
              <a:rPr lang="zh-CN" altLang="en-US" dirty="0"/>
              <a:t>使相应层次对等方的通信更加可靠。</a:t>
            </a:r>
          </a:p>
          <a:p>
            <a:r>
              <a:rPr lang="zh-CN" altLang="en-US" dirty="0">
                <a:solidFill>
                  <a:srgbClr val="C00000"/>
                </a:solidFill>
              </a:rPr>
              <a:t>流量控制：</a:t>
            </a:r>
            <a:r>
              <a:rPr lang="zh-CN" altLang="en-US" dirty="0"/>
              <a:t>发送端的发送速率必须使接收端来得及接收，不要太快。</a:t>
            </a:r>
          </a:p>
          <a:p>
            <a:r>
              <a:rPr lang="zh-CN" altLang="en-US" dirty="0">
                <a:solidFill>
                  <a:srgbClr val="C00000"/>
                </a:solidFill>
              </a:rPr>
              <a:t>分段和重装：</a:t>
            </a:r>
            <a:r>
              <a:rPr lang="zh-CN" altLang="en-US" dirty="0"/>
              <a:t>发送端将要发送的数据块划分为更小的单位，在接收端将其还原。</a:t>
            </a:r>
          </a:p>
          <a:p>
            <a:r>
              <a:rPr lang="zh-CN" altLang="en-US" dirty="0">
                <a:solidFill>
                  <a:srgbClr val="C00000"/>
                </a:solidFill>
              </a:rPr>
              <a:t>复用和分用：</a:t>
            </a:r>
            <a:r>
              <a:rPr lang="zh-CN" altLang="en-US" dirty="0"/>
              <a:t>发送端几个高层会话复用一条低层的连接，在接收端再进行分用。</a:t>
            </a:r>
          </a:p>
          <a:p>
            <a:r>
              <a:rPr lang="zh-CN" altLang="en-US" dirty="0">
                <a:solidFill>
                  <a:srgbClr val="C00000"/>
                </a:solidFill>
              </a:rPr>
              <a:t>连接建立和释放：</a:t>
            </a:r>
            <a:r>
              <a:rPr lang="zh-CN" altLang="en-US" dirty="0"/>
              <a:t>交换数据前先建立一条逻辑连接，数据传送结束后释放连接。</a:t>
            </a:r>
          </a:p>
          <a:p>
            <a:endParaRPr lang="zh-CN" altLang="en-US" dirty="0"/>
          </a:p>
        </p:txBody>
      </p:sp>
      <p:sp>
        <p:nvSpPr>
          <p:cNvPr id="4" name="文本占位符 3"/>
          <p:cNvSpPr>
            <a:spLocks noGrp="1"/>
          </p:cNvSpPr>
          <p:nvPr>
            <p:ph type="body" sz="quarter" idx="11"/>
          </p:nvPr>
        </p:nvSpPr>
        <p:spPr/>
        <p:txBody>
          <a:bodyPr/>
          <a:lstStyle/>
          <a:p>
            <a:r>
              <a:rPr lang="zh-CN" altLang="zh-CN" dirty="0"/>
              <a:t>各层完成的主要功能</a:t>
            </a:r>
            <a:endParaRPr lang="zh-CN" altLang="en-US" dirty="0"/>
          </a:p>
        </p:txBody>
      </p:sp>
    </p:spTree>
    <p:extLst>
      <p:ext uri="{BB962C8B-B14F-4D97-AF65-F5344CB8AC3E}">
        <p14:creationId xmlns:p14="http://schemas.microsoft.com/office/powerpoint/2010/main" val="8385035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C00000"/>
                </a:solidFill>
              </a:rPr>
              <a:t>网络的体系结构 </a:t>
            </a:r>
            <a:r>
              <a:rPr lang="en-US" altLang="zh-CN" dirty="0"/>
              <a:t>(Network Architecture) </a:t>
            </a:r>
            <a:r>
              <a:rPr lang="zh-CN" altLang="en-US" dirty="0"/>
              <a:t>是计算机网络的各层及其协议的</a:t>
            </a:r>
            <a:r>
              <a:rPr lang="zh-CN" altLang="en-US" dirty="0">
                <a:solidFill>
                  <a:srgbClr val="C00000"/>
                </a:solidFill>
              </a:rPr>
              <a:t>集合，</a:t>
            </a:r>
            <a:r>
              <a:rPr lang="zh-CN" altLang="en-US" dirty="0"/>
              <a:t>就是这个计算机网络及其构件所应完成的</a:t>
            </a:r>
            <a:r>
              <a:rPr lang="zh-CN" altLang="en-US" dirty="0">
                <a:solidFill>
                  <a:srgbClr val="C00000"/>
                </a:solidFill>
              </a:rPr>
              <a:t>功能的精确定义（不涉及实现）。</a:t>
            </a:r>
          </a:p>
          <a:p>
            <a:r>
              <a:rPr lang="zh-CN" altLang="en-US" dirty="0">
                <a:solidFill>
                  <a:srgbClr val="0000FF"/>
                </a:solidFill>
              </a:rPr>
              <a:t>实现</a:t>
            </a:r>
            <a:r>
              <a:rPr lang="zh-CN" altLang="en-US" dirty="0"/>
              <a:t> </a:t>
            </a:r>
            <a:r>
              <a:rPr lang="en-US" altLang="zh-CN" dirty="0"/>
              <a:t>(implementation) </a:t>
            </a:r>
            <a:r>
              <a:rPr lang="zh-CN" altLang="en-US" dirty="0"/>
              <a:t>是遵循这种体系结构的前提下，用何种硬件或软件完成这些功能的问题。</a:t>
            </a:r>
          </a:p>
        </p:txBody>
      </p:sp>
      <p:sp>
        <p:nvSpPr>
          <p:cNvPr id="4" name="文本占位符 3"/>
          <p:cNvSpPr>
            <a:spLocks noGrp="1"/>
          </p:cNvSpPr>
          <p:nvPr>
            <p:ph type="body" sz="quarter" idx="11"/>
          </p:nvPr>
        </p:nvSpPr>
        <p:spPr/>
        <p:txBody>
          <a:bodyPr/>
          <a:lstStyle/>
          <a:p>
            <a:r>
              <a:rPr lang="zh-CN" altLang="en-US" dirty="0"/>
              <a:t>计算机网络的体系结构</a:t>
            </a:r>
          </a:p>
        </p:txBody>
      </p:sp>
      <p:grpSp>
        <p:nvGrpSpPr>
          <p:cNvPr id="5" name="组合 4"/>
          <p:cNvGrpSpPr/>
          <p:nvPr/>
        </p:nvGrpSpPr>
        <p:grpSpPr>
          <a:xfrm>
            <a:off x="1674699" y="3024453"/>
            <a:ext cx="5263652" cy="959666"/>
            <a:chOff x="595997" y="3877027"/>
            <a:chExt cx="4614827" cy="1042751"/>
          </a:xfrm>
        </p:grpSpPr>
        <p:sp>
          <p:nvSpPr>
            <p:cNvPr id="6" name="对角圆角矩形 5"/>
            <p:cNvSpPr/>
            <p:nvPr/>
          </p:nvSpPr>
          <p:spPr>
            <a:xfrm>
              <a:off x="595997" y="3877027"/>
              <a:ext cx="4614827" cy="10427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dirty="0"/>
            </a:p>
          </p:txBody>
        </p:sp>
        <p:sp>
          <p:nvSpPr>
            <p:cNvPr id="7" name="矩形 5"/>
            <p:cNvSpPr>
              <a:spLocks noChangeArrowheads="1"/>
            </p:cNvSpPr>
            <p:nvPr/>
          </p:nvSpPr>
          <p:spPr bwMode="auto">
            <a:xfrm>
              <a:off x="710641" y="3981649"/>
              <a:ext cx="4389878" cy="82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体系结构是</a:t>
              </a:r>
              <a:r>
                <a:rPr lang="zh-CN" altLang="en-US" b="1" dirty="0">
                  <a:solidFill>
                    <a:srgbClr val="FFFF00"/>
                  </a:solidFill>
                  <a:latin typeface="微软雅黑" panose="020B0503020204020204" pitchFamily="34" charset="-122"/>
                  <a:ea typeface="微软雅黑" panose="020B0503020204020204" pitchFamily="34" charset="-122"/>
                </a:rPr>
                <a:t>抽象</a:t>
              </a:r>
              <a:r>
                <a:rPr lang="zh-CN" altLang="en-US" b="1" dirty="0">
                  <a:solidFill>
                    <a:schemeClr val="bg1"/>
                  </a:solidFill>
                  <a:latin typeface="微软雅黑" panose="020B0503020204020204" pitchFamily="34" charset="-122"/>
                  <a:ea typeface="微软雅黑" panose="020B0503020204020204" pitchFamily="34" charset="-122"/>
                </a:rPr>
                <a:t>的，而实现则是</a:t>
              </a:r>
              <a:r>
                <a:rPr lang="zh-CN" altLang="en-US" b="1" dirty="0">
                  <a:solidFill>
                    <a:srgbClr val="FFFF00"/>
                  </a:solidFill>
                  <a:latin typeface="微软雅黑" panose="020B0503020204020204" pitchFamily="34" charset="-122"/>
                  <a:ea typeface="微软雅黑" panose="020B0503020204020204" pitchFamily="34" charset="-122"/>
                </a:rPr>
                <a:t>具体</a:t>
              </a:r>
              <a:r>
                <a:rPr lang="zh-CN" altLang="en-US" b="1" dirty="0">
                  <a:solidFill>
                    <a:schemeClr val="bg1"/>
                  </a:solidFill>
                  <a:latin typeface="微软雅黑" panose="020B0503020204020204" pitchFamily="34" charset="-122"/>
                  <a:ea typeface="微软雅黑" panose="020B0503020204020204" pitchFamily="34" charset="-122"/>
                </a:rPr>
                <a:t>的，是真正在运行的计算机硬件和软件。</a:t>
              </a:r>
            </a:p>
          </p:txBody>
        </p:sp>
      </p:grpSp>
    </p:spTree>
    <p:extLst>
      <p:ext uri="{BB962C8B-B14F-4D97-AF65-F5344CB8AC3E}">
        <p14:creationId xmlns:p14="http://schemas.microsoft.com/office/powerpoint/2010/main" val="298072497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1.7.3  </a:t>
            </a:r>
            <a:r>
              <a:rPr lang="zh-CN" altLang="en-US" dirty="0"/>
              <a:t>具有五层协议的体系结构</a:t>
            </a:r>
          </a:p>
        </p:txBody>
      </p:sp>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4" name="组合 53"/>
          <p:cNvGrpSpPr/>
          <p:nvPr/>
        </p:nvGrpSpPr>
        <p:grpSpPr>
          <a:xfrm>
            <a:off x="1557339" y="1623511"/>
            <a:ext cx="1341438" cy="2356685"/>
            <a:chOff x="1557339" y="1623511"/>
            <a:chExt cx="1341438" cy="2356685"/>
          </a:xfrm>
        </p:grpSpPr>
        <p:sp>
          <p:nvSpPr>
            <p:cNvPr id="7"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8"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15" name="Text Box 23"/>
            <p:cNvSpPr txBox="1">
              <a:spLocks noChangeArrowheads="1"/>
            </p:cNvSpPr>
            <p:nvPr/>
          </p:nvSpPr>
          <p:spPr bwMode="auto">
            <a:xfrm>
              <a:off x="2006602" y="266173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运输层</a:t>
              </a:r>
            </a:p>
          </p:txBody>
        </p:sp>
        <p:sp>
          <p:nvSpPr>
            <p:cNvPr id="16"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17"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18"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19"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数据链路层</a:t>
              </a:r>
            </a:p>
          </p:txBody>
        </p:sp>
        <p:sp>
          <p:nvSpPr>
            <p:cNvPr id="20"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21"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22" name="Text Box 13"/>
          <p:cNvSpPr txBox="1">
            <a:spLocks noChangeArrowheads="1"/>
          </p:cNvSpPr>
          <p:nvPr/>
        </p:nvSpPr>
        <p:spPr bwMode="auto">
          <a:xfrm>
            <a:off x="1156623" y="1286961"/>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32" name="Text Box 12"/>
          <p:cNvSpPr txBox="1">
            <a:spLocks noChangeArrowheads="1"/>
          </p:cNvSpPr>
          <p:nvPr/>
        </p:nvSpPr>
        <p:spPr bwMode="auto">
          <a:xfrm>
            <a:off x="3432593" y="1275848"/>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33" name="Text Box 95"/>
          <p:cNvSpPr txBox="1">
            <a:spLocks noChangeArrowheads="1"/>
          </p:cNvSpPr>
          <p:nvPr/>
        </p:nvSpPr>
        <p:spPr bwMode="auto">
          <a:xfrm>
            <a:off x="1993066" y="392538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34" name="Text Box 96"/>
          <p:cNvSpPr txBox="1">
            <a:spLocks noChangeArrowheads="1"/>
          </p:cNvSpPr>
          <p:nvPr/>
        </p:nvSpPr>
        <p:spPr bwMode="auto">
          <a:xfrm>
            <a:off x="4328191" y="3925386"/>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35" name="Text Box 97"/>
          <p:cNvSpPr txBox="1">
            <a:spLocks noChangeArrowheads="1"/>
          </p:cNvSpPr>
          <p:nvPr/>
        </p:nvSpPr>
        <p:spPr bwMode="auto">
          <a:xfrm>
            <a:off x="6655970" y="3933407"/>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47" name="Text Box 113"/>
          <p:cNvSpPr txBox="1">
            <a:spLocks noChangeArrowheads="1"/>
          </p:cNvSpPr>
          <p:nvPr/>
        </p:nvSpPr>
        <p:spPr bwMode="auto">
          <a:xfrm>
            <a:off x="5946357" y="1271086"/>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53" name="组合 52"/>
          <p:cNvGrpSpPr/>
          <p:nvPr/>
        </p:nvGrpSpPr>
        <p:grpSpPr>
          <a:xfrm>
            <a:off x="3578724" y="1591761"/>
            <a:ext cx="1974894" cy="2338387"/>
            <a:chOff x="3578724" y="1591761"/>
            <a:chExt cx="1974894" cy="2338387"/>
          </a:xfrm>
        </p:grpSpPr>
        <p:sp>
          <p:nvSpPr>
            <p:cNvPr id="23"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4"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28"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29"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30"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31"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   </a:t>
              </a:r>
              <a:r>
                <a:rPr kumimoji="1" lang="zh-CN" altLang="en-US" sz="1100" b="1" dirty="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48"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3" name="直接连接符 2"/>
          <p:cNvCxnSpPr/>
          <p:nvPr/>
        </p:nvCxnSpPr>
        <p:spPr>
          <a:xfrm>
            <a:off x="5334249" y="3293728"/>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5334249" y="3922461"/>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52" name="组合 51"/>
          <p:cNvGrpSpPr/>
          <p:nvPr/>
        </p:nvGrpSpPr>
        <p:grpSpPr>
          <a:xfrm>
            <a:off x="6217820" y="1623594"/>
            <a:ext cx="1341437" cy="2350069"/>
            <a:chOff x="6217820" y="1623594"/>
            <a:chExt cx="1341437" cy="2350069"/>
          </a:xfrm>
        </p:grpSpPr>
        <p:sp>
          <p:nvSpPr>
            <p:cNvPr id="3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3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38"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3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4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41"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42"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43"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44"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数据链路层</a:t>
              </a:r>
            </a:p>
          </p:txBody>
        </p:sp>
        <p:sp>
          <p:nvSpPr>
            <p:cNvPr id="45"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46"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419038635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5" name="组合 54"/>
          <p:cNvGrpSpPr/>
          <p:nvPr/>
        </p:nvGrpSpPr>
        <p:grpSpPr>
          <a:xfrm>
            <a:off x="988097" y="1427749"/>
            <a:ext cx="1739063" cy="2857423"/>
            <a:chOff x="6217820" y="1623594"/>
            <a:chExt cx="1341437" cy="2447922"/>
          </a:xfrm>
        </p:grpSpPr>
        <p:sp>
          <p:nvSpPr>
            <p:cNvPr id="5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1" name="Text Box 106"/>
            <p:cNvSpPr txBox="1">
              <a:spLocks noChangeArrowheads="1"/>
            </p:cNvSpPr>
            <p:nvPr/>
          </p:nvSpPr>
          <p:spPr bwMode="auto">
            <a:xfrm>
              <a:off x="6592838" y="2698332"/>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运输层</a:t>
              </a:r>
            </a:p>
          </p:txBody>
        </p:sp>
        <p:sp>
          <p:nvSpPr>
            <p:cNvPr id="62" name="Text Box 107"/>
            <p:cNvSpPr txBox="1">
              <a:spLocks noChangeArrowheads="1"/>
            </p:cNvSpPr>
            <p:nvPr/>
          </p:nvSpPr>
          <p:spPr bwMode="auto">
            <a:xfrm>
              <a:off x="6600776" y="30237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网络层</a:t>
              </a:r>
            </a:p>
          </p:txBody>
        </p:sp>
        <p:sp>
          <p:nvSpPr>
            <p:cNvPr id="63" name="Text Box 108"/>
            <p:cNvSpPr txBox="1">
              <a:spLocks noChangeArrowheads="1"/>
            </p:cNvSpPr>
            <p:nvPr/>
          </p:nvSpPr>
          <p:spPr bwMode="auto">
            <a:xfrm>
              <a:off x="6600776" y="20204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64" name="Text Box 110"/>
            <p:cNvSpPr txBox="1">
              <a:spLocks noChangeArrowheads="1"/>
            </p:cNvSpPr>
            <p:nvPr/>
          </p:nvSpPr>
          <p:spPr bwMode="auto">
            <a:xfrm>
              <a:off x="6497588" y="3319044"/>
              <a:ext cx="933795"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数据链路层</a:t>
              </a:r>
            </a:p>
          </p:txBody>
        </p:sp>
        <p:sp>
          <p:nvSpPr>
            <p:cNvPr id="65" name="Text Box 111"/>
            <p:cNvSpPr txBox="1">
              <a:spLocks noChangeArrowheads="1"/>
            </p:cNvSpPr>
            <p:nvPr/>
          </p:nvSpPr>
          <p:spPr bwMode="auto">
            <a:xfrm>
              <a:off x="6600776" y="36333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66" name="Text Box 112"/>
            <p:cNvSpPr txBox="1">
              <a:spLocks noChangeArrowheads="1"/>
            </p:cNvSpPr>
            <p:nvPr/>
          </p:nvSpPr>
          <p:spPr bwMode="auto">
            <a:xfrm>
              <a:off x="6239598" y="1629944"/>
              <a:ext cx="240126" cy="244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
        <p:nvSpPr>
          <p:cNvPr id="10" name="线形标注 1 9"/>
          <p:cNvSpPr/>
          <p:nvPr/>
        </p:nvSpPr>
        <p:spPr>
          <a:xfrm>
            <a:off x="3238418" y="1435161"/>
            <a:ext cx="5079413" cy="2677123"/>
          </a:xfrm>
          <a:prstGeom prst="borderCallout1">
            <a:avLst>
              <a:gd name="adj1" fmla="val 13162"/>
              <a:gd name="adj2" fmla="val 31"/>
              <a:gd name="adj3" fmla="val 22639"/>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ts val="3000"/>
              </a:lnSpc>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任务：</a:t>
            </a:r>
            <a:r>
              <a:rPr lang="zh-CN" altLang="en-US" b="1" dirty="0">
                <a:solidFill>
                  <a:srgbClr val="000066"/>
                </a:solidFill>
                <a:latin typeface="微软雅黑" panose="020B0503020204020204" pitchFamily="34" charset="-122"/>
                <a:ea typeface="微软雅黑" panose="020B0503020204020204" pitchFamily="34" charset="-122"/>
              </a:rPr>
              <a:t>通过应用进程间的交互来完成特定网络应用。</a:t>
            </a:r>
          </a:p>
          <a:p>
            <a:pPr marL="285750" indent="-285750">
              <a:lnSpc>
                <a:spcPts val="3000"/>
              </a:lnSpc>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协议：</a:t>
            </a:r>
            <a:r>
              <a:rPr lang="zh-CN" altLang="en-US" b="1" dirty="0">
                <a:solidFill>
                  <a:srgbClr val="000066"/>
                </a:solidFill>
                <a:latin typeface="微软雅黑" panose="020B0503020204020204" pitchFamily="34" charset="-122"/>
                <a:ea typeface="微软雅黑" panose="020B0503020204020204" pitchFamily="34" charset="-122"/>
              </a:rPr>
              <a:t>定义的是</a:t>
            </a:r>
            <a:r>
              <a:rPr lang="zh-CN" altLang="en-US" b="1" dirty="0">
                <a:solidFill>
                  <a:srgbClr val="C00000"/>
                </a:solidFill>
                <a:latin typeface="微软雅黑" panose="020B0503020204020204" pitchFamily="34" charset="-122"/>
                <a:ea typeface="微软雅黑" panose="020B0503020204020204" pitchFamily="34" charset="-122"/>
              </a:rPr>
              <a:t>应用进程</a:t>
            </a:r>
            <a:r>
              <a:rPr lang="zh-CN" altLang="en-US" b="1" dirty="0">
                <a:solidFill>
                  <a:srgbClr val="000066"/>
                </a:solidFill>
                <a:latin typeface="微软雅黑" panose="020B0503020204020204" pitchFamily="34" charset="-122"/>
                <a:ea typeface="微软雅黑" panose="020B0503020204020204" pitchFamily="34" charset="-122"/>
              </a:rPr>
              <a:t>间通信和交互的规则。</a:t>
            </a:r>
          </a:p>
          <a:p>
            <a:pPr marL="285750" indent="-285750">
              <a:lnSpc>
                <a:spcPts val="30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把应用层交互的数据单元称为</a:t>
            </a:r>
            <a:r>
              <a:rPr lang="zh-CN" altLang="en-US" b="1" dirty="0">
                <a:solidFill>
                  <a:srgbClr val="C00000"/>
                </a:solidFill>
                <a:latin typeface="微软雅黑" panose="020B0503020204020204" pitchFamily="34" charset="-122"/>
                <a:ea typeface="微软雅黑" panose="020B0503020204020204" pitchFamily="34" charset="-122"/>
              </a:rPr>
              <a:t>报文</a:t>
            </a:r>
            <a:r>
              <a:rPr lang="en-US" altLang="zh-CN" b="1" dirty="0">
                <a:solidFill>
                  <a:srgbClr val="000066"/>
                </a:solidFill>
                <a:latin typeface="微软雅黑" panose="020B0503020204020204" pitchFamily="34" charset="-122"/>
                <a:ea typeface="微软雅黑" panose="020B0503020204020204" pitchFamily="34" charset="-122"/>
              </a:rPr>
              <a:t>(message)</a:t>
            </a:r>
            <a:r>
              <a:rPr lang="zh-CN" altLang="en-US" b="1" dirty="0">
                <a:solidFill>
                  <a:srgbClr val="000066"/>
                </a:solidFill>
                <a:latin typeface="微软雅黑" panose="020B0503020204020204" pitchFamily="34" charset="-122"/>
                <a:ea typeface="微软雅黑" panose="020B0503020204020204" pitchFamily="34" charset="-122"/>
              </a:rPr>
              <a:t>。</a:t>
            </a:r>
            <a:endParaRPr lang="en-US" altLang="zh-CN" b="1" dirty="0">
              <a:solidFill>
                <a:srgbClr val="000066"/>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例如：</a:t>
            </a:r>
            <a:r>
              <a:rPr lang="en-US" altLang="zh-CN" b="1" dirty="0">
                <a:solidFill>
                  <a:srgbClr val="000066"/>
                </a:solidFill>
                <a:latin typeface="微软雅黑" panose="020B0503020204020204" pitchFamily="34" charset="-122"/>
                <a:ea typeface="微软雅黑" panose="020B0503020204020204" pitchFamily="34" charset="-122"/>
              </a:rPr>
              <a:t>DNS</a:t>
            </a:r>
            <a:r>
              <a:rPr lang="zh-CN" altLang="en-US" b="1" dirty="0">
                <a:solidFill>
                  <a:srgbClr val="000066"/>
                </a:solidFill>
                <a:latin typeface="微软雅黑" panose="020B0503020204020204" pitchFamily="34" charset="-122"/>
                <a:ea typeface="微软雅黑" panose="020B0503020204020204" pitchFamily="34" charset="-122"/>
              </a:rPr>
              <a:t>，</a:t>
            </a:r>
            <a:r>
              <a:rPr lang="en-US" altLang="zh-CN" b="1" dirty="0">
                <a:solidFill>
                  <a:srgbClr val="000066"/>
                </a:solidFill>
                <a:latin typeface="微软雅黑" panose="020B0503020204020204" pitchFamily="34" charset="-122"/>
                <a:ea typeface="微软雅黑" panose="020B0503020204020204" pitchFamily="34" charset="-122"/>
              </a:rPr>
              <a:t>HTTP</a:t>
            </a:r>
            <a:r>
              <a:rPr lang="zh-CN" altLang="en-US" b="1" dirty="0">
                <a:solidFill>
                  <a:srgbClr val="000066"/>
                </a:solidFill>
                <a:latin typeface="微软雅黑" panose="020B0503020204020204" pitchFamily="34" charset="-122"/>
                <a:ea typeface="微软雅黑" panose="020B0503020204020204" pitchFamily="34" charset="-122"/>
              </a:rPr>
              <a:t>，</a:t>
            </a:r>
            <a:r>
              <a:rPr lang="en-US" altLang="zh-CN" b="1" dirty="0">
                <a:solidFill>
                  <a:srgbClr val="000066"/>
                </a:solidFill>
                <a:latin typeface="微软雅黑" panose="020B0503020204020204" pitchFamily="34" charset="-122"/>
                <a:ea typeface="微软雅黑" panose="020B0503020204020204" pitchFamily="34" charset="-122"/>
              </a:rPr>
              <a:t>SMTP</a:t>
            </a:r>
          </a:p>
          <a:p>
            <a:pPr marL="285750" indent="-285750">
              <a:lnSpc>
                <a:spcPts val="3000"/>
              </a:lnSpc>
              <a:buFont typeface="Wingdings" panose="05000000000000000000" pitchFamily="2" charset="2"/>
              <a:buChar char="l"/>
            </a:pPr>
            <a:endParaRPr lang="zh-CN" altLang="en-US" b="1" dirty="0">
              <a:solidFill>
                <a:srgbClr val="000066"/>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zh-CN" altLang="en-US" dirty="0"/>
              <a:t>各层的主要功能</a:t>
            </a:r>
          </a:p>
        </p:txBody>
      </p:sp>
    </p:spTree>
    <p:extLst>
      <p:ext uri="{BB962C8B-B14F-4D97-AF65-F5344CB8AC3E}">
        <p14:creationId xmlns:p14="http://schemas.microsoft.com/office/powerpoint/2010/main" val="103440657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5" name="组合 54"/>
          <p:cNvGrpSpPr/>
          <p:nvPr/>
        </p:nvGrpSpPr>
        <p:grpSpPr>
          <a:xfrm>
            <a:off x="988097" y="1427749"/>
            <a:ext cx="1739063" cy="2857423"/>
            <a:chOff x="6217820" y="1623594"/>
            <a:chExt cx="1341437" cy="2447922"/>
          </a:xfrm>
        </p:grpSpPr>
        <p:sp>
          <p:nvSpPr>
            <p:cNvPr id="5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1" name="Text Box 106"/>
            <p:cNvSpPr txBox="1">
              <a:spLocks noChangeArrowheads="1"/>
            </p:cNvSpPr>
            <p:nvPr/>
          </p:nvSpPr>
          <p:spPr bwMode="auto">
            <a:xfrm>
              <a:off x="6592838" y="2698332"/>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运输层</a:t>
              </a:r>
            </a:p>
          </p:txBody>
        </p:sp>
        <p:sp>
          <p:nvSpPr>
            <p:cNvPr id="62" name="Text Box 107"/>
            <p:cNvSpPr txBox="1">
              <a:spLocks noChangeArrowheads="1"/>
            </p:cNvSpPr>
            <p:nvPr/>
          </p:nvSpPr>
          <p:spPr bwMode="auto">
            <a:xfrm>
              <a:off x="6600776" y="30237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网络层</a:t>
              </a:r>
            </a:p>
          </p:txBody>
        </p:sp>
        <p:sp>
          <p:nvSpPr>
            <p:cNvPr id="63" name="Text Box 108"/>
            <p:cNvSpPr txBox="1">
              <a:spLocks noChangeArrowheads="1"/>
            </p:cNvSpPr>
            <p:nvPr/>
          </p:nvSpPr>
          <p:spPr bwMode="auto">
            <a:xfrm>
              <a:off x="6600776" y="20204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64" name="Text Box 110"/>
            <p:cNvSpPr txBox="1">
              <a:spLocks noChangeArrowheads="1"/>
            </p:cNvSpPr>
            <p:nvPr/>
          </p:nvSpPr>
          <p:spPr bwMode="auto">
            <a:xfrm>
              <a:off x="6497588" y="3319044"/>
              <a:ext cx="933795"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数据链路层</a:t>
              </a:r>
            </a:p>
          </p:txBody>
        </p:sp>
        <p:sp>
          <p:nvSpPr>
            <p:cNvPr id="65" name="Text Box 111"/>
            <p:cNvSpPr txBox="1">
              <a:spLocks noChangeArrowheads="1"/>
            </p:cNvSpPr>
            <p:nvPr/>
          </p:nvSpPr>
          <p:spPr bwMode="auto">
            <a:xfrm>
              <a:off x="6600776" y="36333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66" name="Text Box 112"/>
            <p:cNvSpPr txBox="1">
              <a:spLocks noChangeArrowheads="1"/>
            </p:cNvSpPr>
            <p:nvPr/>
          </p:nvSpPr>
          <p:spPr bwMode="auto">
            <a:xfrm>
              <a:off x="6239598" y="1629944"/>
              <a:ext cx="240126" cy="244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
        <p:nvSpPr>
          <p:cNvPr id="10" name="线形标注 1 9"/>
          <p:cNvSpPr/>
          <p:nvPr/>
        </p:nvSpPr>
        <p:spPr>
          <a:xfrm>
            <a:off x="3238418" y="1435161"/>
            <a:ext cx="5079413" cy="2677123"/>
          </a:xfrm>
          <a:prstGeom prst="borderCallout1">
            <a:avLst>
              <a:gd name="adj1" fmla="val 13162"/>
              <a:gd name="adj2" fmla="val 31"/>
              <a:gd name="adj3" fmla="val 52900"/>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ts val="2800"/>
              </a:lnSpc>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任务：</a:t>
            </a:r>
            <a:r>
              <a:rPr lang="zh-CN" altLang="en-US" b="1" dirty="0">
                <a:solidFill>
                  <a:srgbClr val="000066"/>
                </a:solidFill>
                <a:latin typeface="微软雅黑" panose="020B0503020204020204" pitchFamily="34" charset="-122"/>
                <a:ea typeface="微软雅黑" panose="020B0503020204020204" pitchFamily="34" charset="-122"/>
              </a:rPr>
              <a:t>负责向两台主机中</a:t>
            </a:r>
            <a:r>
              <a:rPr lang="zh-CN" altLang="en-US" b="1" dirty="0">
                <a:solidFill>
                  <a:srgbClr val="C00000"/>
                </a:solidFill>
                <a:latin typeface="微软雅黑" panose="020B0503020204020204" pitchFamily="34" charset="-122"/>
                <a:ea typeface="微软雅黑" panose="020B0503020204020204" pitchFamily="34" charset="-122"/>
              </a:rPr>
              <a:t>进程</a:t>
            </a:r>
            <a:r>
              <a:rPr lang="zh-CN" altLang="en-US" b="1" dirty="0">
                <a:solidFill>
                  <a:srgbClr val="000066"/>
                </a:solidFill>
                <a:latin typeface="微软雅黑" panose="020B0503020204020204" pitchFamily="34" charset="-122"/>
                <a:ea typeface="微软雅黑" panose="020B0503020204020204" pitchFamily="34" charset="-122"/>
              </a:rPr>
              <a:t>之间的通信提供通用的数据传输服务。</a:t>
            </a:r>
          </a:p>
          <a:p>
            <a:pPr marL="285750" indent="-285750">
              <a:lnSpc>
                <a:spcPts val="28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具有复用和分用的功能。</a:t>
            </a:r>
          </a:p>
          <a:p>
            <a:pPr marL="285750" indent="-285750">
              <a:lnSpc>
                <a:spcPts val="28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主要使用</a:t>
            </a:r>
            <a:r>
              <a:rPr lang="zh-CN" altLang="en-US" b="1" dirty="0">
                <a:solidFill>
                  <a:srgbClr val="C00000"/>
                </a:solidFill>
                <a:latin typeface="微软雅黑" panose="020B0503020204020204" pitchFamily="34" charset="-122"/>
                <a:ea typeface="微软雅黑" panose="020B0503020204020204" pitchFamily="34" charset="-122"/>
              </a:rPr>
              <a:t>两种协议： </a:t>
            </a:r>
          </a:p>
          <a:p>
            <a:pPr marL="742950" lvl="1" indent="-285750">
              <a:lnSpc>
                <a:spcPts val="2800"/>
              </a:lnSpc>
              <a:buClr>
                <a:schemeClr val="accent6">
                  <a:lumMod val="75000"/>
                </a:schemeClr>
              </a:buClr>
              <a:buFont typeface="Wingdings" panose="05000000000000000000" pitchFamily="2" charset="2"/>
              <a:buChar char="u"/>
            </a:pPr>
            <a:r>
              <a:rPr lang="zh-CN" altLang="en-US" sz="1600" b="1" dirty="0">
                <a:solidFill>
                  <a:srgbClr val="000066"/>
                </a:solidFill>
                <a:latin typeface="微软雅黑" panose="020B0503020204020204" pitchFamily="34" charset="-122"/>
                <a:ea typeface="微软雅黑" panose="020B0503020204020204" pitchFamily="34" charset="-122"/>
              </a:rPr>
              <a:t>传输控制协议 </a:t>
            </a:r>
            <a:r>
              <a:rPr lang="en-US" altLang="zh-CN" sz="1600" b="1" dirty="0">
                <a:solidFill>
                  <a:srgbClr val="000066"/>
                </a:solidFill>
                <a:latin typeface="微软雅黑" panose="020B0503020204020204" pitchFamily="34" charset="-122"/>
                <a:ea typeface="微软雅黑" panose="020B0503020204020204" pitchFamily="34" charset="-122"/>
              </a:rPr>
              <a:t>TCP </a:t>
            </a:r>
          </a:p>
          <a:p>
            <a:pPr marL="742950" lvl="1" indent="-285750">
              <a:lnSpc>
                <a:spcPts val="2800"/>
              </a:lnSpc>
              <a:buClr>
                <a:schemeClr val="accent6">
                  <a:lumMod val="75000"/>
                </a:schemeClr>
              </a:buClr>
              <a:buFont typeface="Wingdings" panose="05000000000000000000" pitchFamily="2" charset="2"/>
              <a:buChar char="u"/>
            </a:pPr>
            <a:r>
              <a:rPr lang="zh-CN" altLang="en-US" sz="1600" b="1" dirty="0">
                <a:solidFill>
                  <a:srgbClr val="000066"/>
                </a:solidFill>
                <a:latin typeface="微软雅黑" panose="020B0503020204020204" pitchFamily="34" charset="-122"/>
                <a:ea typeface="微软雅黑" panose="020B0503020204020204" pitchFamily="34" charset="-122"/>
              </a:rPr>
              <a:t>用户数据报协议 </a:t>
            </a:r>
            <a:r>
              <a:rPr lang="en-US" altLang="zh-CN" sz="1600" b="1" dirty="0">
                <a:solidFill>
                  <a:srgbClr val="000066"/>
                </a:solidFill>
                <a:latin typeface="微软雅黑" panose="020B0503020204020204" pitchFamily="34" charset="-122"/>
                <a:ea typeface="微软雅黑" panose="020B0503020204020204" pitchFamily="34" charset="-122"/>
              </a:rPr>
              <a:t>UDP </a:t>
            </a:r>
            <a:r>
              <a:rPr lang="zh-CN" altLang="en-US" sz="1600" b="1" dirty="0">
                <a:solidFill>
                  <a:srgbClr val="000066"/>
                </a:solidFill>
                <a:latin typeface="微软雅黑" panose="020B0503020204020204" pitchFamily="34" charset="-122"/>
                <a:ea typeface="微软雅黑" panose="020B0503020204020204" pitchFamily="34" charset="-122"/>
              </a:rPr>
              <a:t>。</a:t>
            </a:r>
          </a:p>
          <a:p>
            <a:pPr marL="285750" indent="-285750">
              <a:lnSpc>
                <a:spcPts val="2800"/>
              </a:lnSpc>
              <a:buFont typeface="Wingdings" panose="05000000000000000000" pitchFamily="2" charset="2"/>
              <a:buChar char="l"/>
            </a:pPr>
            <a:endParaRPr lang="en-US" altLang="zh-CN" b="1" dirty="0">
              <a:solidFill>
                <a:srgbClr val="000066"/>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endParaRPr lang="zh-CN" altLang="en-US" b="1" dirty="0">
              <a:solidFill>
                <a:srgbClr val="000066"/>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zh-CN" altLang="en-US" dirty="0"/>
              <a:t>各层的主要功能</a:t>
            </a:r>
          </a:p>
        </p:txBody>
      </p:sp>
    </p:spTree>
    <p:extLst>
      <p:ext uri="{BB962C8B-B14F-4D97-AF65-F5344CB8AC3E}">
        <p14:creationId xmlns:p14="http://schemas.microsoft.com/office/powerpoint/2010/main" val="283597610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5" name="组合 54"/>
          <p:cNvGrpSpPr/>
          <p:nvPr/>
        </p:nvGrpSpPr>
        <p:grpSpPr>
          <a:xfrm>
            <a:off x="988097" y="1427749"/>
            <a:ext cx="1739063" cy="2857423"/>
            <a:chOff x="6217820" y="1623594"/>
            <a:chExt cx="1341437" cy="2447922"/>
          </a:xfrm>
        </p:grpSpPr>
        <p:sp>
          <p:nvSpPr>
            <p:cNvPr id="5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1" name="Text Box 106"/>
            <p:cNvSpPr txBox="1">
              <a:spLocks noChangeArrowheads="1"/>
            </p:cNvSpPr>
            <p:nvPr/>
          </p:nvSpPr>
          <p:spPr bwMode="auto">
            <a:xfrm>
              <a:off x="6592838" y="2698332"/>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运输层</a:t>
              </a:r>
            </a:p>
          </p:txBody>
        </p:sp>
        <p:sp>
          <p:nvSpPr>
            <p:cNvPr id="62" name="Text Box 107"/>
            <p:cNvSpPr txBox="1">
              <a:spLocks noChangeArrowheads="1"/>
            </p:cNvSpPr>
            <p:nvPr/>
          </p:nvSpPr>
          <p:spPr bwMode="auto">
            <a:xfrm>
              <a:off x="6600776" y="30237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网络层</a:t>
              </a:r>
            </a:p>
          </p:txBody>
        </p:sp>
        <p:sp>
          <p:nvSpPr>
            <p:cNvPr id="63" name="Text Box 108"/>
            <p:cNvSpPr txBox="1">
              <a:spLocks noChangeArrowheads="1"/>
            </p:cNvSpPr>
            <p:nvPr/>
          </p:nvSpPr>
          <p:spPr bwMode="auto">
            <a:xfrm>
              <a:off x="6600776" y="20204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64" name="Text Box 110"/>
            <p:cNvSpPr txBox="1">
              <a:spLocks noChangeArrowheads="1"/>
            </p:cNvSpPr>
            <p:nvPr/>
          </p:nvSpPr>
          <p:spPr bwMode="auto">
            <a:xfrm>
              <a:off x="6497588" y="3319044"/>
              <a:ext cx="933795"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数据链路层</a:t>
              </a:r>
            </a:p>
          </p:txBody>
        </p:sp>
        <p:sp>
          <p:nvSpPr>
            <p:cNvPr id="65" name="Text Box 111"/>
            <p:cNvSpPr txBox="1">
              <a:spLocks noChangeArrowheads="1"/>
            </p:cNvSpPr>
            <p:nvPr/>
          </p:nvSpPr>
          <p:spPr bwMode="auto">
            <a:xfrm>
              <a:off x="6600776" y="36333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66" name="Text Box 112"/>
            <p:cNvSpPr txBox="1">
              <a:spLocks noChangeArrowheads="1"/>
            </p:cNvSpPr>
            <p:nvPr/>
          </p:nvSpPr>
          <p:spPr bwMode="auto">
            <a:xfrm>
              <a:off x="6239598" y="1629944"/>
              <a:ext cx="240126" cy="244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
        <p:nvSpPr>
          <p:cNvPr id="10" name="线形标注 1 9"/>
          <p:cNvSpPr/>
          <p:nvPr/>
        </p:nvSpPr>
        <p:spPr>
          <a:xfrm>
            <a:off x="3238418" y="1435161"/>
            <a:ext cx="5079413" cy="2677123"/>
          </a:xfrm>
          <a:prstGeom prst="borderCallout1">
            <a:avLst>
              <a:gd name="adj1" fmla="val 13162"/>
              <a:gd name="adj2" fmla="val 31"/>
              <a:gd name="adj3" fmla="val 52601"/>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ts val="2600"/>
              </a:lnSpc>
              <a:buFont typeface="Wingdings" panose="05000000000000000000" pitchFamily="2" charset="2"/>
              <a:buChar char="l"/>
            </a:pPr>
            <a:r>
              <a:rPr lang="en-US" altLang="zh-CN" b="1" dirty="0">
                <a:solidFill>
                  <a:srgbClr val="000066"/>
                </a:solidFill>
                <a:latin typeface="微软雅黑" panose="020B0503020204020204" pitchFamily="34" charset="-122"/>
                <a:ea typeface="微软雅黑" panose="020B0503020204020204" pitchFamily="34" charset="-122"/>
              </a:rPr>
              <a:t>TCP (Transmission Control Protocol)</a:t>
            </a:r>
            <a:r>
              <a:rPr lang="zh-CN" altLang="en-US" b="1" dirty="0">
                <a:solidFill>
                  <a:srgbClr val="000066"/>
                </a:solidFill>
                <a:latin typeface="微软雅黑" panose="020B0503020204020204" pitchFamily="34" charset="-122"/>
                <a:ea typeface="微软雅黑" panose="020B0503020204020204" pitchFamily="34" charset="-122"/>
              </a:rPr>
              <a:t>：</a:t>
            </a:r>
            <a:endParaRPr lang="en-US" altLang="zh-CN" b="1" dirty="0">
              <a:solidFill>
                <a:srgbClr val="000066"/>
              </a:solidFill>
              <a:latin typeface="微软雅黑" panose="020B0503020204020204" pitchFamily="34" charset="-122"/>
              <a:ea typeface="微软雅黑" panose="020B0503020204020204" pitchFamily="34" charset="-122"/>
            </a:endParaRPr>
          </a:p>
          <a:p>
            <a:pPr marL="742950" lvl="1" indent="-285750">
              <a:lnSpc>
                <a:spcPts val="2600"/>
              </a:lnSpc>
              <a:buClr>
                <a:schemeClr val="accent6">
                  <a:lumMod val="75000"/>
                </a:schemeClr>
              </a:buClr>
              <a:buFont typeface="Wingdings" panose="05000000000000000000" pitchFamily="2" charset="2"/>
              <a:buChar char="u"/>
            </a:pPr>
            <a:r>
              <a:rPr lang="zh-CN" altLang="en-US" sz="1600" b="1" dirty="0">
                <a:solidFill>
                  <a:srgbClr val="000066"/>
                </a:solidFill>
                <a:latin typeface="微软雅黑" panose="020B0503020204020204" pitchFamily="34" charset="-122"/>
                <a:ea typeface="微软雅黑" panose="020B0503020204020204" pitchFamily="34" charset="-122"/>
              </a:rPr>
              <a:t>提供</a:t>
            </a:r>
            <a:r>
              <a:rPr lang="zh-CN" altLang="en-US" sz="1600" b="1" dirty="0">
                <a:solidFill>
                  <a:srgbClr val="C00000"/>
                </a:solidFill>
                <a:latin typeface="微软雅黑" panose="020B0503020204020204" pitchFamily="34" charset="-122"/>
                <a:ea typeface="微软雅黑" panose="020B0503020204020204" pitchFamily="34" charset="-122"/>
              </a:rPr>
              <a:t>面向连接</a:t>
            </a:r>
            <a:r>
              <a:rPr lang="zh-CN" altLang="en-US" sz="1600" b="1" dirty="0">
                <a:solidFill>
                  <a:srgbClr val="000066"/>
                </a:solidFill>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可靠</a:t>
            </a:r>
            <a:r>
              <a:rPr lang="zh-CN" altLang="en-US" sz="1600" b="1" dirty="0">
                <a:solidFill>
                  <a:srgbClr val="000066"/>
                </a:solidFill>
                <a:latin typeface="微软雅黑" panose="020B0503020204020204" pitchFamily="34" charset="-122"/>
                <a:ea typeface="微软雅黑" panose="020B0503020204020204" pitchFamily="34" charset="-122"/>
              </a:rPr>
              <a:t>的数据传输服务。</a:t>
            </a:r>
            <a:endParaRPr lang="en-US" altLang="zh-CN" sz="1600" b="1" dirty="0">
              <a:solidFill>
                <a:srgbClr val="000066"/>
              </a:solidFill>
              <a:latin typeface="微软雅黑" panose="020B0503020204020204" pitchFamily="34" charset="-122"/>
              <a:ea typeface="微软雅黑" panose="020B0503020204020204" pitchFamily="34" charset="-122"/>
            </a:endParaRPr>
          </a:p>
          <a:p>
            <a:pPr marL="742950" lvl="1" indent="-285750">
              <a:lnSpc>
                <a:spcPts val="2600"/>
              </a:lnSpc>
              <a:buClr>
                <a:schemeClr val="accent6">
                  <a:lumMod val="75000"/>
                </a:schemeClr>
              </a:buClr>
              <a:buFont typeface="Wingdings" panose="05000000000000000000" pitchFamily="2" charset="2"/>
              <a:buChar char="u"/>
            </a:pPr>
            <a:r>
              <a:rPr lang="zh-CN" altLang="en-US" sz="1600" b="1" dirty="0">
                <a:solidFill>
                  <a:srgbClr val="000066"/>
                </a:solidFill>
                <a:latin typeface="微软雅黑" panose="020B0503020204020204" pitchFamily="34" charset="-122"/>
                <a:ea typeface="微软雅黑" panose="020B0503020204020204" pitchFamily="34" charset="-122"/>
              </a:rPr>
              <a:t>数据传输的单位是</a:t>
            </a:r>
            <a:r>
              <a:rPr lang="zh-CN" altLang="en-US" sz="1600" b="1" dirty="0">
                <a:solidFill>
                  <a:srgbClr val="C00000"/>
                </a:solidFill>
                <a:latin typeface="微软雅黑" panose="020B0503020204020204" pitchFamily="34" charset="-122"/>
                <a:ea typeface="微软雅黑" panose="020B0503020204020204" pitchFamily="34" charset="-122"/>
              </a:rPr>
              <a:t>报文段</a:t>
            </a:r>
            <a:r>
              <a:rPr lang="zh-CN" altLang="en-US" sz="1600" b="1" dirty="0">
                <a:solidFill>
                  <a:srgbClr val="000066"/>
                </a:solidFill>
                <a:latin typeface="微软雅黑" panose="020B0503020204020204" pitchFamily="34" charset="-122"/>
                <a:ea typeface="微软雅黑" panose="020B0503020204020204" pitchFamily="34" charset="-122"/>
              </a:rPr>
              <a:t> </a:t>
            </a:r>
            <a:r>
              <a:rPr lang="en-US" altLang="zh-CN" sz="1600" b="1" dirty="0">
                <a:solidFill>
                  <a:srgbClr val="000066"/>
                </a:solidFill>
                <a:latin typeface="微软雅黑" panose="020B0503020204020204" pitchFamily="34" charset="-122"/>
                <a:ea typeface="微软雅黑" panose="020B0503020204020204" pitchFamily="34" charset="-122"/>
              </a:rPr>
              <a:t>(segment)</a:t>
            </a:r>
            <a:r>
              <a:rPr lang="zh-CN" altLang="en-US" sz="1600" b="1" dirty="0">
                <a:solidFill>
                  <a:srgbClr val="000066"/>
                </a:solidFill>
                <a:latin typeface="微软雅黑" panose="020B0503020204020204" pitchFamily="34" charset="-122"/>
                <a:ea typeface="微软雅黑" panose="020B0503020204020204" pitchFamily="34" charset="-122"/>
              </a:rPr>
              <a:t>。</a:t>
            </a:r>
          </a:p>
          <a:p>
            <a:pPr marL="285750" indent="-285750">
              <a:lnSpc>
                <a:spcPts val="2600"/>
              </a:lnSpc>
              <a:buFont typeface="Wingdings" panose="05000000000000000000" pitchFamily="2" charset="2"/>
              <a:buChar char="l"/>
            </a:pPr>
            <a:r>
              <a:rPr lang="en-US" altLang="zh-CN" b="1" dirty="0">
                <a:solidFill>
                  <a:srgbClr val="000066"/>
                </a:solidFill>
                <a:latin typeface="微软雅黑" panose="020B0503020204020204" pitchFamily="34" charset="-122"/>
                <a:ea typeface="微软雅黑" panose="020B0503020204020204" pitchFamily="34" charset="-122"/>
              </a:rPr>
              <a:t>UDP (User Datagram Protocol)</a:t>
            </a:r>
            <a:r>
              <a:rPr lang="zh-CN" altLang="en-US" b="1" dirty="0">
                <a:solidFill>
                  <a:srgbClr val="000066"/>
                </a:solidFill>
                <a:latin typeface="微软雅黑" panose="020B0503020204020204" pitchFamily="34" charset="-122"/>
                <a:ea typeface="微软雅黑" panose="020B0503020204020204" pitchFamily="34" charset="-122"/>
              </a:rPr>
              <a:t>：</a:t>
            </a:r>
            <a:endParaRPr lang="en-US" altLang="zh-CN" b="1" dirty="0">
              <a:solidFill>
                <a:srgbClr val="000066"/>
              </a:solidFill>
              <a:latin typeface="微软雅黑" panose="020B0503020204020204" pitchFamily="34" charset="-122"/>
              <a:ea typeface="微软雅黑" panose="020B0503020204020204" pitchFamily="34" charset="-122"/>
            </a:endParaRPr>
          </a:p>
          <a:p>
            <a:pPr marL="742950" lvl="1" indent="-285750">
              <a:lnSpc>
                <a:spcPts val="2600"/>
              </a:lnSpc>
              <a:buClr>
                <a:schemeClr val="accent6">
                  <a:lumMod val="75000"/>
                </a:schemeClr>
              </a:buClr>
              <a:buFont typeface="Wingdings" panose="05000000000000000000" pitchFamily="2" charset="2"/>
              <a:buChar char="u"/>
            </a:pPr>
            <a:r>
              <a:rPr lang="zh-CN" altLang="en-US" sz="1600" b="1" dirty="0">
                <a:solidFill>
                  <a:srgbClr val="000066"/>
                </a:solidFill>
                <a:latin typeface="微软雅黑" panose="020B0503020204020204" pitchFamily="34" charset="-122"/>
                <a:ea typeface="微软雅黑" panose="020B0503020204020204" pitchFamily="34" charset="-122"/>
              </a:rPr>
              <a:t>提供无连接的</a:t>
            </a:r>
            <a:r>
              <a:rPr lang="zh-CN" altLang="en-US" sz="1600" b="1" dirty="0">
                <a:solidFill>
                  <a:srgbClr val="C00000"/>
                </a:solidFill>
                <a:latin typeface="微软雅黑" panose="020B0503020204020204" pitchFamily="34" charset="-122"/>
                <a:ea typeface="微软雅黑" panose="020B0503020204020204" pitchFamily="34" charset="-122"/>
              </a:rPr>
              <a:t>尽最大努力 </a:t>
            </a:r>
            <a:r>
              <a:rPr lang="en-US" altLang="zh-CN" sz="1600" b="1" dirty="0">
                <a:solidFill>
                  <a:srgbClr val="000066"/>
                </a:solidFill>
                <a:latin typeface="微软雅黑" panose="020B0503020204020204" pitchFamily="34" charset="-122"/>
                <a:ea typeface="微软雅黑" panose="020B0503020204020204" pitchFamily="34" charset="-122"/>
              </a:rPr>
              <a:t>(best-effort) </a:t>
            </a:r>
            <a:r>
              <a:rPr lang="zh-CN" altLang="en-US" sz="1600" b="1" dirty="0">
                <a:solidFill>
                  <a:srgbClr val="000066"/>
                </a:solidFill>
                <a:latin typeface="微软雅黑" panose="020B0503020204020204" pitchFamily="34" charset="-122"/>
                <a:ea typeface="微软雅黑" panose="020B0503020204020204" pitchFamily="34" charset="-122"/>
              </a:rPr>
              <a:t>的数据传输服务（</a:t>
            </a:r>
            <a:r>
              <a:rPr lang="zh-CN" altLang="en-US" sz="1600" b="1" dirty="0">
                <a:solidFill>
                  <a:srgbClr val="C00000"/>
                </a:solidFill>
                <a:latin typeface="微软雅黑" panose="020B0503020204020204" pitchFamily="34" charset="-122"/>
                <a:ea typeface="微软雅黑" panose="020B0503020204020204" pitchFamily="34" charset="-122"/>
              </a:rPr>
              <a:t>不保证数据传输的可靠性</a:t>
            </a:r>
            <a:r>
              <a:rPr lang="zh-CN" altLang="en-US" sz="1600" b="1" dirty="0">
                <a:solidFill>
                  <a:srgbClr val="000066"/>
                </a:solidFill>
                <a:latin typeface="微软雅黑" panose="020B0503020204020204" pitchFamily="34" charset="-122"/>
                <a:ea typeface="微软雅黑" panose="020B0503020204020204" pitchFamily="34" charset="-122"/>
              </a:rPr>
              <a:t>）。</a:t>
            </a:r>
            <a:endParaRPr lang="en-US" altLang="zh-CN" sz="1600" b="1" dirty="0">
              <a:solidFill>
                <a:srgbClr val="000066"/>
              </a:solidFill>
              <a:latin typeface="微软雅黑" panose="020B0503020204020204" pitchFamily="34" charset="-122"/>
              <a:ea typeface="微软雅黑" panose="020B0503020204020204" pitchFamily="34" charset="-122"/>
            </a:endParaRPr>
          </a:p>
          <a:p>
            <a:pPr marL="742950" lvl="1" indent="-285750">
              <a:lnSpc>
                <a:spcPts val="2600"/>
              </a:lnSpc>
              <a:buClr>
                <a:schemeClr val="accent6">
                  <a:lumMod val="75000"/>
                </a:schemeClr>
              </a:buClr>
              <a:buFont typeface="Wingdings" panose="05000000000000000000" pitchFamily="2" charset="2"/>
              <a:buChar char="u"/>
            </a:pPr>
            <a:r>
              <a:rPr lang="zh-CN" altLang="en-US" sz="1600" b="1" dirty="0">
                <a:solidFill>
                  <a:srgbClr val="000066"/>
                </a:solidFill>
                <a:latin typeface="微软雅黑" panose="020B0503020204020204" pitchFamily="34" charset="-122"/>
                <a:ea typeface="微软雅黑" panose="020B0503020204020204" pitchFamily="34" charset="-122"/>
              </a:rPr>
              <a:t>数据传输的单位是</a:t>
            </a:r>
            <a:r>
              <a:rPr lang="zh-CN" altLang="en-US" sz="1600" b="1" dirty="0">
                <a:solidFill>
                  <a:srgbClr val="C00000"/>
                </a:solidFill>
                <a:latin typeface="微软雅黑" panose="020B0503020204020204" pitchFamily="34" charset="-122"/>
                <a:ea typeface="微软雅黑" panose="020B0503020204020204" pitchFamily="34" charset="-122"/>
              </a:rPr>
              <a:t>用户数据报。</a:t>
            </a:r>
          </a:p>
          <a:p>
            <a:pPr marL="285750" indent="-285750">
              <a:lnSpc>
                <a:spcPts val="2600"/>
              </a:lnSpc>
              <a:buFont typeface="Wingdings" panose="05000000000000000000" pitchFamily="2" charset="2"/>
              <a:buChar char="l"/>
            </a:pPr>
            <a:endParaRPr lang="zh-CN" altLang="en-US" b="1" dirty="0">
              <a:solidFill>
                <a:srgbClr val="000066"/>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zh-CN" altLang="en-US" dirty="0"/>
              <a:t>各层的主要功能</a:t>
            </a:r>
          </a:p>
        </p:txBody>
      </p:sp>
    </p:spTree>
    <p:extLst>
      <p:ext uri="{BB962C8B-B14F-4D97-AF65-F5344CB8AC3E}">
        <p14:creationId xmlns:p14="http://schemas.microsoft.com/office/powerpoint/2010/main" val="123344360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5" name="组合 54"/>
          <p:cNvGrpSpPr/>
          <p:nvPr/>
        </p:nvGrpSpPr>
        <p:grpSpPr>
          <a:xfrm>
            <a:off x="988097" y="1427749"/>
            <a:ext cx="1739063" cy="2857423"/>
            <a:chOff x="6217820" y="1623594"/>
            <a:chExt cx="1341437" cy="2447922"/>
          </a:xfrm>
        </p:grpSpPr>
        <p:sp>
          <p:nvSpPr>
            <p:cNvPr id="5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1" name="Text Box 106"/>
            <p:cNvSpPr txBox="1">
              <a:spLocks noChangeArrowheads="1"/>
            </p:cNvSpPr>
            <p:nvPr/>
          </p:nvSpPr>
          <p:spPr bwMode="auto">
            <a:xfrm>
              <a:off x="6592838" y="2698332"/>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运输层</a:t>
              </a:r>
            </a:p>
          </p:txBody>
        </p:sp>
        <p:sp>
          <p:nvSpPr>
            <p:cNvPr id="62" name="Text Box 107"/>
            <p:cNvSpPr txBox="1">
              <a:spLocks noChangeArrowheads="1"/>
            </p:cNvSpPr>
            <p:nvPr/>
          </p:nvSpPr>
          <p:spPr bwMode="auto">
            <a:xfrm>
              <a:off x="6600776" y="30237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网络层</a:t>
              </a:r>
            </a:p>
          </p:txBody>
        </p:sp>
        <p:sp>
          <p:nvSpPr>
            <p:cNvPr id="63" name="Text Box 108"/>
            <p:cNvSpPr txBox="1">
              <a:spLocks noChangeArrowheads="1"/>
            </p:cNvSpPr>
            <p:nvPr/>
          </p:nvSpPr>
          <p:spPr bwMode="auto">
            <a:xfrm>
              <a:off x="6600776" y="20204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64" name="Text Box 110"/>
            <p:cNvSpPr txBox="1">
              <a:spLocks noChangeArrowheads="1"/>
            </p:cNvSpPr>
            <p:nvPr/>
          </p:nvSpPr>
          <p:spPr bwMode="auto">
            <a:xfrm>
              <a:off x="6497588" y="3319044"/>
              <a:ext cx="933795"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数据链路层</a:t>
              </a:r>
            </a:p>
          </p:txBody>
        </p:sp>
        <p:sp>
          <p:nvSpPr>
            <p:cNvPr id="65" name="Text Box 111"/>
            <p:cNvSpPr txBox="1">
              <a:spLocks noChangeArrowheads="1"/>
            </p:cNvSpPr>
            <p:nvPr/>
          </p:nvSpPr>
          <p:spPr bwMode="auto">
            <a:xfrm>
              <a:off x="6600776" y="36333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66" name="Text Box 112"/>
            <p:cNvSpPr txBox="1">
              <a:spLocks noChangeArrowheads="1"/>
            </p:cNvSpPr>
            <p:nvPr/>
          </p:nvSpPr>
          <p:spPr bwMode="auto">
            <a:xfrm>
              <a:off x="6239598" y="1629944"/>
              <a:ext cx="240126" cy="244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
        <p:nvSpPr>
          <p:cNvPr id="10" name="线形标注 1 9"/>
          <p:cNvSpPr/>
          <p:nvPr/>
        </p:nvSpPr>
        <p:spPr>
          <a:xfrm>
            <a:off x="3238418" y="1435161"/>
            <a:ext cx="5079413" cy="2677123"/>
          </a:xfrm>
          <a:prstGeom prst="borderCallout1">
            <a:avLst>
              <a:gd name="adj1" fmla="val 48217"/>
              <a:gd name="adj2" fmla="val 189"/>
              <a:gd name="adj3" fmla="val 66982"/>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ts val="24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为分组交换网上的不同</a:t>
            </a:r>
            <a:r>
              <a:rPr lang="zh-CN" altLang="en-US" b="1" dirty="0">
                <a:solidFill>
                  <a:srgbClr val="C00000"/>
                </a:solidFill>
                <a:latin typeface="微软雅黑" panose="020B0503020204020204" pitchFamily="34" charset="-122"/>
                <a:ea typeface="微软雅黑" panose="020B0503020204020204" pitchFamily="34" charset="-122"/>
              </a:rPr>
              <a:t>主机</a:t>
            </a:r>
            <a:r>
              <a:rPr lang="zh-CN" altLang="en-US" b="1" dirty="0">
                <a:solidFill>
                  <a:srgbClr val="000066"/>
                </a:solidFill>
                <a:latin typeface="微软雅黑" panose="020B0503020204020204" pitchFamily="34" charset="-122"/>
                <a:ea typeface="微软雅黑" panose="020B0503020204020204" pitchFamily="34" charset="-122"/>
              </a:rPr>
              <a:t>提供通信服务。</a:t>
            </a:r>
            <a:endParaRPr lang="en-US" altLang="zh-CN" b="1" dirty="0">
              <a:solidFill>
                <a:srgbClr val="000066"/>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两个具体</a:t>
            </a:r>
            <a:r>
              <a:rPr lang="zh-CN" altLang="en-US" b="1" dirty="0">
                <a:solidFill>
                  <a:srgbClr val="0000FF"/>
                </a:solidFill>
                <a:latin typeface="微软雅黑" panose="020B0503020204020204" pitchFamily="34" charset="-122"/>
                <a:ea typeface="微软雅黑" panose="020B0503020204020204" pitchFamily="34" charset="-122"/>
              </a:rPr>
              <a:t>任务：</a:t>
            </a:r>
            <a:endParaRPr lang="en-US" altLang="zh-CN" b="1" dirty="0">
              <a:solidFill>
                <a:srgbClr val="0000FF"/>
              </a:solidFill>
              <a:latin typeface="微软雅黑" panose="020B0503020204020204" pitchFamily="34" charset="-122"/>
              <a:ea typeface="微软雅黑" panose="020B0503020204020204" pitchFamily="34" charset="-122"/>
            </a:endParaRPr>
          </a:p>
          <a:p>
            <a:pPr marL="742950" lvl="1" indent="-285750">
              <a:lnSpc>
                <a:spcPts val="2400"/>
              </a:lnSpc>
              <a:buClr>
                <a:schemeClr val="accent6">
                  <a:lumMod val="75000"/>
                </a:schemeClr>
              </a:buClr>
              <a:buFont typeface="Wingdings" panose="05000000000000000000" pitchFamily="2" charset="2"/>
              <a:buChar char="u"/>
            </a:pPr>
            <a:r>
              <a:rPr lang="zh-CN" altLang="en-US" sz="1600" b="1" dirty="0">
                <a:solidFill>
                  <a:srgbClr val="C00000"/>
                </a:solidFill>
                <a:latin typeface="微软雅黑" panose="020B0503020204020204" pitchFamily="34" charset="-122"/>
                <a:ea typeface="微软雅黑" panose="020B0503020204020204" pitchFamily="34" charset="-122"/>
              </a:rPr>
              <a:t>路由选择：</a:t>
            </a:r>
            <a:r>
              <a:rPr lang="zh-CN" altLang="en-US" sz="1600" b="1" dirty="0">
                <a:solidFill>
                  <a:srgbClr val="000066"/>
                </a:solidFill>
                <a:latin typeface="微软雅黑" panose="020B0503020204020204" pitchFamily="34" charset="-122"/>
                <a:ea typeface="微软雅黑" panose="020B0503020204020204" pitchFamily="34" charset="-122"/>
              </a:rPr>
              <a:t>通过一定的算法，在互联网中的每一个路由器上，</a:t>
            </a:r>
            <a:r>
              <a:rPr lang="zh-CN" altLang="en-US" sz="1600" b="1" dirty="0">
                <a:solidFill>
                  <a:srgbClr val="C00000"/>
                </a:solidFill>
                <a:latin typeface="微软雅黑" panose="020B0503020204020204" pitchFamily="34" charset="-122"/>
                <a:ea typeface="微软雅黑" panose="020B0503020204020204" pitchFamily="34" charset="-122"/>
              </a:rPr>
              <a:t>生成</a:t>
            </a:r>
            <a:r>
              <a:rPr lang="zh-CN" altLang="en-US" sz="1600" b="1" dirty="0">
                <a:solidFill>
                  <a:srgbClr val="000066"/>
                </a:solidFill>
                <a:latin typeface="微软雅黑" panose="020B0503020204020204" pitchFamily="34" charset="-122"/>
                <a:ea typeface="微软雅黑" panose="020B0503020204020204" pitchFamily="34" charset="-122"/>
              </a:rPr>
              <a:t>一个用来转发分组的</a:t>
            </a:r>
            <a:r>
              <a:rPr lang="zh-CN" altLang="en-US" sz="1600" b="1" dirty="0">
                <a:solidFill>
                  <a:srgbClr val="C00000"/>
                </a:solidFill>
                <a:latin typeface="微软雅黑" panose="020B0503020204020204" pitchFamily="34" charset="-122"/>
                <a:ea typeface="微软雅黑" panose="020B0503020204020204" pitchFamily="34" charset="-122"/>
              </a:rPr>
              <a:t>转发表。</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742950" lvl="1" indent="-285750">
              <a:lnSpc>
                <a:spcPts val="2400"/>
              </a:lnSpc>
              <a:buClr>
                <a:schemeClr val="accent6">
                  <a:lumMod val="75000"/>
                </a:schemeClr>
              </a:buClr>
              <a:buFont typeface="Wingdings" panose="05000000000000000000" pitchFamily="2" charset="2"/>
              <a:buChar char="u"/>
            </a:pPr>
            <a:r>
              <a:rPr lang="zh-CN" altLang="en-US" sz="1600" b="1" dirty="0">
                <a:solidFill>
                  <a:srgbClr val="C00000"/>
                </a:solidFill>
                <a:latin typeface="微软雅黑" panose="020B0503020204020204" pitchFamily="34" charset="-122"/>
                <a:ea typeface="微软雅黑" panose="020B0503020204020204" pitchFamily="34" charset="-122"/>
              </a:rPr>
              <a:t>转发：</a:t>
            </a:r>
            <a:r>
              <a:rPr lang="zh-CN" altLang="en-US" sz="1600" b="1" dirty="0">
                <a:solidFill>
                  <a:srgbClr val="000066"/>
                </a:solidFill>
                <a:latin typeface="微软雅黑" panose="020B0503020204020204" pitchFamily="34" charset="-122"/>
                <a:ea typeface="微软雅黑" panose="020B0503020204020204" pitchFamily="34" charset="-122"/>
              </a:rPr>
              <a:t>每一个路由器在接收到一个分组时，要依据转发表中指明的路径把分组</a:t>
            </a:r>
            <a:r>
              <a:rPr lang="zh-CN" altLang="en-US" sz="1600" b="1" dirty="0">
                <a:solidFill>
                  <a:srgbClr val="C00000"/>
                </a:solidFill>
                <a:latin typeface="微软雅黑" panose="020B0503020204020204" pitchFamily="34" charset="-122"/>
                <a:ea typeface="微软雅黑" panose="020B0503020204020204" pitchFamily="34" charset="-122"/>
              </a:rPr>
              <a:t>转发</a:t>
            </a:r>
            <a:r>
              <a:rPr lang="zh-CN" altLang="en-US" sz="1600" b="1" dirty="0">
                <a:solidFill>
                  <a:srgbClr val="000066"/>
                </a:solidFill>
                <a:latin typeface="微软雅黑" panose="020B0503020204020204" pitchFamily="34" charset="-122"/>
                <a:ea typeface="微软雅黑" panose="020B0503020204020204" pitchFamily="34" charset="-122"/>
              </a:rPr>
              <a:t>到下一个路由器。</a:t>
            </a:r>
            <a:endParaRPr lang="en-US" altLang="zh-CN" sz="1600" b="1" dirty="0">
              <a:solidFill>
                <a:srgbClr val="000066"/>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zh-CN" altLang="en-US" dirty="0"/>
              <a:t>各层的主要功能</a:t>
            </a:r>
          </a:p>
        </p:txBody>
      </p:sp>
    </p:spTree>
    <p:extLst>
      <p:ext uri="{BB962C8B-B14F-4D97-AF65-F5344CB8AC3E}">
        <p14:creationId xmlns:p14="http://schemas.microsoft.com/office/powerpoint/2010/main" val="117007188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5" name="组合 54"/>
          <p:cNvGrpSpPr/>
          <p:nvPr/>
        </p:nvGrpSpPr>
        <p:grpSpPr>
          <a:xfrm>
            <a:off x="988097" y="1427749"/>
            <a:ext cx="1739063" cy="2857423"/>
            <a:chOff x="6217820" y="1623594"/>
            <a:chExt cx="1341437" cy="2447922"/>
          </a:xfrm>
        </p:grpSpPr>
        <p:sp>
          <p:nvSpPr>
            <p:cNvPr id="5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1" name="Text Box 106"/>
            <p:cNvSpPr txBox="1">
              <a:spLocks noChangeArrowheads="1"/>
            </p:cNvSpPr>
            <p:nvPr/>
          </p:nvSpPr>
          <p:spPr bwMode="auto">
            <a:xfrm>
              <a:off x="6592838" y="2698332"/>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运输层</a:t>
              </a:r>
            </a:p>
          </p:txBody>
        </p:sp>
        <p:sp>
          <p:nvSpPr>
            <p:cNvPr id="62" name="Text Box 107"/>
            <p:cNvSpPr txBox="1">
              <a:spLocks noChangeArrowheads="1"/>
            </p:cNvSpPr>
            <p:nvPr/>
          </p:nvSpPr>
          <p:spPr bwMode="auto">
            <a:xfrm>
              <a:off x="6600776" y="30237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网络层</a:t>
              </a:r>
            </a:p>
          </p:txBody>
        </p:sp>
        <p:sp>
          <p:nvSpPr>
            <p:cNvPr id="63" name="Text Box 108"/>
            <p:cNvSpPr txBox="1">
              <a:spLocks noChangeArrowheads="1"/>
            </p:cNvSpPr>
            <p:nvPr/>
          </p:nvSpPr>
          <p:spPr bwMode="auto">
            <a:xfrm>
              <a:off x="6600776" y="20204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64" name="Text Box 110"/>
            <p:cNvSpPr txBox="1">
              <a:spLocks noChangeArrowheads="1"/>
            </p:cNvSpPr>
            <p:nvPr/>
          </p:nvSpPr>
          <p:spPr bwMode="auto">
            <a:xfrm>
              <a:off x="6497588" y="3319044"/>
              <a:ext cx="933795"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数据链路层</a:t>
              </a:r>
            </a:p>
          </p:txBody>
        </p:sp>
        <p:sp>
          <p:nvSpPr>
            <p:cNvPr id="65" name="Text Box 111"/>
            <p:cNvSpPr txBox="1">
              <a:spLocks noChangeArrowheads="1"/>
            </p:cNvSpPr>
            <p:nvPr/>
          </p:nvSpPr>
          <p:spPr bwMode="auto">
            <a:xfrm>
              <a:off x="6600776" y="36333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66" name="Text Box 112"/>
            <p:cNvSpPr txBox="1">
              <a:spLocks noChangeArrowheads="1"/>
            </p:cNvSpPr>
            <p:nvPr/>
          </p:nvSpPr>
          <p:spPr bwMode="auto">
            <a:xfrm>
              <a:off x="6239598" y="1629944"/>
              <a:ext cx="240126" cy="244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
        <p:nvSpPr>
          <p:cNvPr id="10" name="线形标注 1 9"/>
          <p:cNvSpPr/>
          <p:nvPr/>
        </p:nvSpPr>
        <p:spPr>
          <a:xfrm>
            <a:off x="3238418" y="1435161"/>
            <a:ext cx="5079413" cy="2677123"/>
          </a:xfrm>
          <a:prstGeom prst="borderCallout1">
            <a:avLst>
              <a:gd name="adj1" fmla="val 48217"/>
              <a:gd name="adj2" fmla="val 189"/>
              <a:gd name="adj3" fmla="val 66982"/>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ts val="26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互联网使用的网络层协议是</a:t>
            </a:r>
            <a:r>
              <a:rPr lang="zh-CN" altLang="en-US" b="1" dirty="0">
                <a:solidFill>
                  <a:srgbClr val="C00000"/>
                </a:solidFill>
                <a:latin typeface="微软雅黑" panose="020B0503020204020204" pitchFamily="34" charset="-122"/>
                <a:ea typeface="微软雅黑" panose="020B0503020204020204" pitchFamily="34" charset="-122"/>
              </a:rPr>
              <a:t>无连接</a:t>
            </a:r>
            <a:r>
              <a:rPr lang="zh-CN" altLang="en-US" b="1" dirty="0">
                <a:solidFill>
                  <a:srgbClr val="000066"/>
                </a:solidFill>
                <a:latin typeface="微软雅黑" panose="020B0503020204020204" pitchFamily="34" charset="-122"/>
                <a:ea typeface="微软雅黑" panose="020B0503020204020204" pitchFamily="34" charset="-122"/>
              </a:rPr>
              <a:t>的</a:t>
            </a:r>
            <a:r>
              <a:rPr lang="zh-CN" altLang="en-US" b="1" dirty="0">
                <a:solidFill>
                  <a:srgbClr val="C00000"/>
                </a:solidFill>
                <a:latin typeface="微软雅黑" panose="020B0503020204020204" pitchFamily="34" charset="-122"/>
                <a:ea typeface="微软雅黑" panose="020B0503020204020204" pitchFamily="34" charset="-122"/>
              </a:rPr>
              <a:t>网际协议 </a:t>
            </a:r>
            <a:r>
              <a:rPr lang="en-US" altLang="zh-CN" b="1" dirty="0">
                <a:solidFill>
                  <a:srgbClr val="C00000"/>
                </a:solidFill>
                <a:latin typeface="微软雅黑" panose="020B0503020204020204" pitchFamily="34" charset="-122"/>
                <a:ea typeface="微软雅黑" panose="020B0503020204020204" pitchFamily="34" charset="-122"/>
              </a:rPr>
              <a:t>IP  </a:t>
            </a:r>
            <a:r>
              <a:rPr lang="en-US" altLang="zh-CN" b="1" dirty="0">
                <a:solidFill>
                  <a:srgbClr val="000066"/>
                </a:solidFill>
                <a:latin typeface="微软雅黑" panose="020B0503020204020204" pitchFamily="34" charset="-122"/>
                <a:ea typeface="微软雅黑" panose="020B0503020204020204" pitchFamily="34" charset="-122"/>
              </a:rPr>
              <a:t>(Internet Protocol) </a:t>
            </a:r>
            <a:r>
              <a:rPr lang="zh-CN" altLang="en-US" b="1" dirty="0">
                <a:solidFill>
                  <a:srgbClr val="000066"/>
                </a:solidFill>
                <a:latin typeface="微软雅黑" panose="020B0503020204020204" pitchFamily="34" charset="-122"/>
                <a:ea typeface="微软雅黑" panose="020B0503020204020204" pitchFamily="34" charset="-122"/>
              </a:rPr>
              <a:t>和许多种路由选择协议，因此互联网的网络层也叫做</a:t>
            </a:r>
            <a:r>
              <a:rPr lang="zh-CN" altLang="en-US" b="1" dirty="0">
                <a:solidFill>
                  <a:srgbClr val="0000FF"/>
                </a:solidFill>
                <a:latin typeface="微软雅黑" panose="020B0503020204020204" pitchFamily="34" charset="-122"/>
                <a:ea typeface="微软雅黑" panose="020B0503020204020204" pitchFamily="34" charset="-122"/>
              </a:rPr>
              <a:t>网际层</a:t>
            </a:r>
            <a:r>
              <a:rPr lang="zh-CN" altLang="en-US" b="1" dirty="0">
                <a:solidFill>
                  <a:srgbClr val="000066"/>
                </a:solidFill>
                <a:latin typeface="微软雅黑" panose="020B0503020204020204" pitchFamily="34" charset="-122"/>
                <a:ea typeface="微软雅黑" panose="020B0503020204020204" pitchFamily="34" charset="-122"/>
              </a:rPr>
              <a:t>或 </a:t>
            </a:r>
            <a:r>
              <a:rPr lang="en-US" altLang="zh-CN" b="1" dirty="0">
                <a:solidFill>
                  <a:srgbClr val="0000FF"/>
                </a:solidFill>
                <a:latin typeface="微软雅黑" panose="020B0503020204020204" pitchFamily="34" charset="-122"/>
                <a:ea typeface="微软雅黑" panose="020B0503020204020204" pitchFamily="34" charset="-122"/>
              </a:rPr>
              <a:t>IP </a:t>
            </a:r>
            <a:r>
              <a:rPr lang="zh-CN" altLang="en-US" b="1" dirty="0">
                <a:solidFill>
                  <a:srgbClr val="0000FF"/>
                </a:solidFill>
                <a:latin typeface="微软雅黑" panose="020B0503020204020204" pitchFamily="34" charset="-122"/>
                <a:ea typeface="微软雅黑" panose="020B0503020204020204" pitchFamily="34" charset="-122"/>
              </a:rPr>
              <a:t>层。</a:t>
            </a:r>
            <a:endParaRPr lang="en-US" altLang="zh-CN" b="1" dirty="0">
              <a:solidFill>
                <a:srgbClr val="0000FF"/>
              </a:solidFill>
              <a:latin typeface="微软雅黑" panose="020B0503020204020204" pitchFamily="34" charset="-122"/>
              <a:ea typeface="微软雅黑" panose="020B0503020204020204" pitchFamily="34" charset="-122"/>
            </a:endParaRPr>
          </a:p>
          <a:p>
            <a:pPr marL="285750" indent="-285750">
              <a:lnSpc>
                <a:spcPts val="2600"/>
              </a:lnSpc>
              <a:buFont typeface="Wingdings" panose="05000000000000000000" pitchFamily="2" charset="2"/>
              <a:buChar char="l"/>
            </a:pPr>
            <a:r>
              <a:rPr lang="en-US" altLang="zh-CN" b="1" dirty="0">
                <a:solidFill>
                  <a:srgbClr val="000066"/>
                </a:solidFill>
                <a:latin typeface="微软雅黑" panose="020B0503020204020204" pitchFamily="34" charset="-122"/>
                <a:ea typeface="微软雅黑" panose="020B0503020204020204" pitchFamily="34" charset="-122"/>
              </a:rPr>
              <a:t>IP </a:t>
            </a:r>
            <a:r>
              <a:rPr lang="zh-CN" altLang="en-US" b="1" dirty="0">
                <a:solidFill>
                  <a:srgbClr val="000066"/>
                </a:solidFill>
                <a:latin typeface="微软雅黑" panose="020B0503020204020204" pitchFamily="34" charset="-122"/>
                <a:ea typeface="微软雅黑" panose="020B0503020204020204" pitchFamily="34" charset="-122"/>
              </a:rPr>
              <a:t>协议分组也叫做 </a:t>
            </a:r>
            <a:r>
              <a:rPr lang="en-US" altLang="zh-CN" b="1" dirty="0">
                <a:solidFill>
                  <a:srgbClr val="C00000"/>
                </a:solidFill>
                <a:latin typeface="微软雅黑" panose="020B0503020204020204" pitchFamily="34" charset="-122"/>
                <a:ea typeface="微软雅黑" panose="020B0503020204020204" pitchFamily="34" charset="-122"/>
              </a:rPr>
              <a:t>IP </a:t>
            </a:r>
            <a:r>
              <a:rPr lang="zh-CN" altLang="en-US" b="1" dirty="0">
                <a:solidFill>
                  <a:srgbClr val="C00000"/>
                </a:solidFill>
                <a:latin typeface="微软雅黑" panose="020B0503020204020204" pitchFamily="34" charset="-122"/>
                <a:ea typeface="微软雅黑" panose="020B0503020204020204" pitchFamily="34" charset="-122"/>
              </a:rPr>
              <a:t>数据报，</a:t>
            </a:r>
            <a:r>
              <a:rPr lang="zh-CN" altLang="en-US" b="1" dirty="0">
                <a:solidFill>
                  <a:srgbClr val="000066"/>
                </a:solidFill>
                <a:latin typeface="微软雅黑" panose="020B0503020204020204" pitchFamily="34" charset="-122"/>
                <a:ea typeface="微软雅黑" panose="020B0503020204020204" pitchFamily="34" charset="-122"/>
              </a:rPr>
              <a:t>或简称为</a:t>
            </a:r>
            <a:r>
              <a:rPr lang="zh-CN" altLang="en-US" b="1" dirty="0">
                <a:solidFill>
                  <a:srgbClr val="C00000"/>
                </a:solidFill>
                <a:latin typeface="微软雅黑" panose="020B0503020204020204" pitchFamily="34" charset="-122"/>
                <a:ea typeface="微软雅黑" panose="020B0503020204020204" pitchFamily="34" charset="-122"/>
              </a:rPr>
              <a:t>数据报。</a:t>
            </a:r>
          </a:p>
        </p:txBody>
      </p:sp>
      <p:sp>
        <p:nvSpPr>
          <p:cNvPr id="2" name="文本占位符 1"/>
          <p:cNvSpPr>
            <a:spLocks noGrp="1"/>
          </p:cNvSpPr>
          <p:nvPr>
            <p:ph type="body" sz="quarter" idx="11"/>
          </p:nvPr>
        </p:nvSpPr>
        <p:spPr/>
        <p:txBody>
          <a:bodyPr/>
          <a:lstStyle/>
          <a:p>
            <a:r>
              <a:rPr lang="zh-CN" altLang="en-US" dirty="0"/>
              <a:t>各层的主要功能</a:t>
            </a:r>
          </a:p>
        </p:txBody>
      </p:sp>
    </p:spTree>
    <p:extLst>
      <p:ext uri="{BB962C8B-B14F-4D97-AF65-F5344CB8AC3E}">
        <p14:creationId xmlns:p14="http://schemas.microsoft.com/office/powerpoint/2010/main" val="117501131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5" name="组合 54"/>
          <p:cNvGrpSpPr/>
          <p:nvPr/>
        </p:nvGrpSpPr>
        <p:grpSpPr>
          <a:xfrm>
            <a:off x="988097" y="1427749"/>
            <a:ext cx="1739063" cy="2857423"/>
            <a:chOff x="6217820" y="1623594"/>
            <a:chExt cx="1341437" cy="2447922"/>
          </a:xfrm>
        </p:grpSpPr>
        <p:sp>
          <p:nvSpPr>
            <p:cNvPr id="5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1" name="Text Box 106"/>
            <p:cNvSpPr txBox="1">
              <a:spLocks noChangeArrowheads="1"/>
            </p:cNvSpPr>
            <p:nvPr/>
          </p:nvSpPr>
          <p:spPr bwMode="auto">
            <a:xfrm>
              <a:off x="6592838" y="2698332"/>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运输层</a:t>
              </a:r>
            </a:p>
          </p:txBody>
        </p:sp>
        <p:sp>
          <p:nvSpPr>
            <p:cNvPr id="62" name="Text Box 107"/>
            <p:cNvSpPr txBox="1">
              <a:spLocks noChangeArrowheads="1"/>
            </p:cNvSpPr>
            <p:nvPr/>
          </p:nvSpPr>
          <p:spPr bwMode="auto">
            <a:xfrm>
              <a:off x="6600776" y="30237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网络层</a:t>
              </a:r>
            </a:p>
          </p:txBody>
        </p:sp>
        <p:sp>
          <p:nvSpPr>
            <p:cNvPr id="63" name="Text Box 108"/>
            <p:cNvSpPr txBox="1">
              <a:spLocks noChangeArrowheads="1"/>
            </p:cNvSpPr>
            <p:nvPr/>
          </p:nvSpPr>
          <p:spPr bwMode="auto">
            <a:xfrm>
              <a:off x="6600776" y="20204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64" name="Text Box 110"/>
            <p:cNvSpPr txBox="1">
              <a:spLocks noChangeArrowheads="1"/>
            </p:cNvSpPr>
            <p:nvPr/>
          </p:nvSpPr>
          <p:spPr bwMode="auto">
            <a:xfrm>
              <a:off x="6497588" y="3319044"/>
              <a:ext cx="933795"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数据链路层</a:t>
              </a:r>
            </a:p>
          </p:txBody>
        </p:sp>
        <p:sp>
          <p:nvSpPr>
            <p:cNvPr id="65" name="Text Box 111"/>
            <p:cNvSpPr txBox="1">
              <a:spLocks noChangeArrowheads="1"/>
            </p:cNvSpPr>
            <p:nvPr/>
          </p:nvSpPr>
          <p:spPr bwMode="auto">
            <a:xfrm>
              <a:off x="6600776" y="36333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66" name="Text Box 112"/>
            <p:cNvSpPr txBox="1">
              <a:spLocks noChangeArrowheads="1"/>
            </p:cNvSpPr>
            <p:nvPr/>
          </p:nvSpPr>
          <p:spPr bwMode="auto">
            <a:xfrm>
              <a:off x="6239598" y="1629944"/>
              <a:ext cx="240126" cy="244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
        <p:nvSpPr>
          <p:cNvPr id="10" name="线形标注 1 9"/>
          <p:cNvSpPr/>
          <p:nvPr/>
        </p:nvSpPr>
        <p:spPr>
          <a:xfrm>
            <a:off x="3238418" y="1435161"/>
            <a:ext cx="5079413" cy="2677123"/>
          </a:xfrm>
          <a:prstGeom prst="borderCallout1">
            <a:avLst>
              <a:gd name="adj1" fmla="val 48217"/>
              <a:gd name="adj2" fmla="val 189"/>
              <a:gd name="adj3" fmla="val 79865"/>
              <a:gd name="adj4" fmla="val -14684"/>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ts val="28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常简称为</a:t>
            </a:r>
            <a:r>
              <a:rPr lang="zh-CN" altLang="en-US" b="1" dirty="0">
                <a:solidFill>
                  <a:srgbClr val="C00000"/>
                </a:solidFill>
                <a:latin typeface="微软雅黑" panose="020B0503020204020204" pitchFamily="34" charset="-122"/>
                <a:ea typeface="微软雅黑" panose="020B0503020204020204" pitchFamily="34" charset="-122"/>
              </a:rPr>
              <a:t>链路层。</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任务：</a:t>
            </a:r>
            <a:r>
              <a:rPr lang="zh-CN" altLang="en-US" b="1" dirty="0">
                <a:solidFill>
                  <a:srgbClr val="000066"/>
                </a:solidFill>
                <a:latin typeface="微软雅黑" panose="020B0503020204020204" pitchFamily="34" charset="-122"/>
                <a:ea typeface="微软雅黑" panose="020B0503020204020204" pitchFamily="34" charset="-122"/>
              </a:rPr>
              <a:t>实现两个</a:t>
            </a:r>
            <a:r>
              <a:rPr lang="zh-CN" altLang="en-US" b="1" dirty="0">
                <a:solidFill>
                  <a:srgbClr val="C00000"/>
                </a:solidFill>
                <a:latin typeface="微软雅黑" panose="020B0503020204020204" pitchFamily="34" charset="-122"/>
                <a:ea typeface="微软雅黑" panose="020B0503020204020204" pitchFamily="34" charset="-122"/>
              </a:rPr>
              <a:t>相邻节点</a:t>
            </a:r>
            <a:r>
              <a:rPr lang="zh-CN" altLang="en-US" b="1" dirty="0">
                <a:solidFill>
                  <a:srgbClr val="000066"/>
                </a:solidFill>
                <a:latin typeface="微软雅黑" panose="020B0503020204020204" pitchFamily="34" charset="-122"/>
                <a:ea typeface="微软雅黑" panose="020B0503020204020204" pitchFamily="34" charset="-122"/>
              </a:rPr>
              <a:t>之间的</a:t>
            </a:r>
            <a:r>
              <a:rPr lang="zh-CN" altLang="en-US" b="1" dirty="0">
                <a:solidFill>
                  <a:srgbClr val="C00000"/>
                </a:solidFill>
                <a:latin typeface="微软雅黑" panose="020B0503020204020204" pitchFamily="34" charset="-122"/>
                <a:ea typeface="微软雅黑" panose="020B0503020204020204" pitchFamily="34" charset="-122"/>
              </a:rPr>
              <a:t>可靠通信。</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在两个相邻节点间的链路上传送</a:t>
            </a:r>
            <a:r>
              <a:rPr lang="zh-CN" altLang="en-US" b="1" dirty="0">
                <a:solidFill>
                  <a:srgbClr val="C00000"/>
                </a:solidFill>
                <a:latin typeface="微软雅黑" panose="020B0503020204020204" pitchFamily="34" charset="-122"/>
                <a:ea typeface="微软雅黑" panose="020B0503020204020204" pitchFamily="34" charset="-122"/>
              </a:rPr>
              <a:t>帧</a:t>
            </a:r>
            <a:r>
              <a:rPr lang="zh-CN" altLang="en-US" b="1" dirty="0">
                <a:solidFill>
                  <a:srgbClr val="000066"/>
                </a:solidFill>
                <a:latin typeface="微软雅黑" panose="020B0503020204020204" pitchFamily="34" charset="-122"/>
                <a:ea typeface="微软雅黑" panose="020B0503020204020204" pitchFamily="34" charset="-122"/>
              </a:rPr>
              <a:t>（</a:t>
            </a:r>
            <a:r>
              <a:rPr lang="en-US" altLang="zh-CN" b="1" dirty="0">
                <a:solidFill>
                  <a:srgbClr val="000066"/>
                </a:solidFill>
                <a:latin typeface="微软雅黑" panose="020B0503020204020204" pitchFamily="34" charset="-122"/>
                <a:ea typeface="微软雅黑" panose="020B0503020204020204" pitchFamily="34" charset="-122"/>
              </a:rPr>
              <a:t>frame</a:t>
            </a:r>
            <a:r>
              <a:rPr lang="zh-CN" altLang="en-US" b="1" dirty="0">
                <a:solidFill>
                  <a:srgbClr val="000066"/>
                </a:solidFill>
                <a:latin typeface="微软雅黑" panose="020B0503020204020204" pitchFamily="34" charset="-122"/>
                <a:ea typeface="微软雅黑" panose="020B0503020204020204" pitchFamily="34" charset="-122"/>
              </a:rPr>
              <a:t>）。</a:t>
            </a:r>
            <a:endParaRPr lang="en-US" altLang="zh-CN" b="1" dirty="0">
              <a:solidFill>
                <a:srgbClr val="000066"/>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如发现有差错，就简单地</a:t>
            </a:r>
            <a:r>
              <a:rPr lang="zh-CN" altLang="en-US" b="1" dirty="0">
                <a:solidFill>
                  <a:srgbClr val="C00000"/>
                </a:solidFill>
                <a:latin typeface="微软雅黑" panose="020B0503020204020204" pitchFamily="34" charset="-122"/>
                <a:ea typeface="微软雅黑" panose="020B0503020204020204" pitchFamily="34" charset="-122"/>
              </a:rPr>
              <a:t>丢弃</a:t>
            </a:r>
            <a:r>
              <a:rPr lang="zh-CN" altLang="en-US" b="1" dirty="0">
                <a:solidFill>
                  <a:srgbClr val="000066"/>
                </a:solidFill>
                <a:latin typeface="微软雅黑" panose="020B0503020204020204" pitchFamily="34" charset="-122"/>
                <a:ea typeface="微软雅黑" panose="020B0503020204020204" pitchFamily="34" charset="-122"/>
              </a:rPr>
              <a:t>出错帧。</a:t>
            </a:r>
            <a:endParaRPr lang="en-US" altLang="zh-CN" b="1" dirty="0">
              <a:solidFill>
                <a:srgbClr val="000066"/>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如果需要改正出现的差错，就要采用</a:t>
            </a:r>
            <a:r>
              <a:rPr lang="zh-CN" altLang="en-US" b="1" dirty="0">
                <a:solidFill>
                  <a:srgbClr val="C00000"/>
                </a:solidFill>
                <a:latin typeface="微软雅黑" panose="020B0503020204020204" pitchFamily="34" charset="-122"/>
                <a:ea typeface="微软雅黑" panose="020B0503020204020204" pitchFamily="34" charset="-122"/>
              </a:rPr>
              <a:t>可靠传输协议</a:t>
            </a:r>
            <a:r>
              <a:rPr lang="zh-CN" altLang="en-US" b="1" dirty="0">
                <a:solidFill>
                  <a:srgbClr val="000066"/>
                </a:solidFill>
                <a:latin typeface="微软雅黑" panose="020B0503020204020204" pitchFamily="34" charset="-122"/>
                <a:ea typeface="微软雅黑" panose="020B0503020204020204" pitchFamily="34" charset="-122"/>
              </a:rPr>
              <a:t>来</a:t>
            </a:r>
            <a:r>
              <a:rPr lang="zh-CN" altLang="en-US" b="1" dirty="0">
                <a:solidFill>
                  <a:srgbClr val="C00000"/>
                </a:solidFill>
                <a:latin typeface="微软雅黑" panose="020B0503020204020204" pitchFamily="34" charset="-122"/>
                <a:ea typeface="微软雅黑" panose="020B0503020204020204" pitchFamily="34" charset="-122"/>
              </a:rPr>
              <a:t>纠正</a:t>
            </a:r>
            <a:r>
              <a:rPr lang="zh-CN" altLang="en-US" b="1" dirty="0">
                <a:solidFill>
                  <a:srgbClr val="000066"/>
                </a:solidFill>
                <a:latin typeface="微软雅黑" panose="020B0503020204020204" pitchFamily="34" charset="-122"/>
                <a:ea typeface="微软雅黑" panose="020B0503020204020204" pitchFamily="34" charset="-122"/>
              </a:rPr>
              <a:t>出现的差错。这种方法会使数据链路层协议复杂。</a:t>
            </a:r>
            <a:endParaRPr lang="en-US" altLang="zh-CN" b="1" dirty="0">
              <a:solidFill>
                <a:srgbClr val="000066"/>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zh-CN" altLang="en-US" dirty="0"/>
              <a:t>各层的主要功能</a:t>
            </a:r>
          </a:p>
        </p:txBody>
      </p:sp>
    </p:spTree>
    <p:extLst>
      <p:ext uri="{BB962C8B-B14F-4D97-AF65-F5344CB8AC3E}">
        <p14:creationId xmlns:p14="http://schemas.microsoft.com/office/powerpoint/2010/main" val="282633639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5" name="组合 54"/>
          <p:cNvGrpSpPr/>
          <p:nvPr/>
        </p:nvGrpSpPr>
        <p:grpSpPr>
          <a:xfrm>
            <a:off x="988097" y="1427749"/>
            <a:ext cx="1739063" cy="2857423"/>
            <a:chOff x="6217820" y="1623594"/>
            <a:chExt cx="1341437" cy="2447922"/>
          </a:xfrm>
        </p:grpSpPr>
        <p:sp>
          <p:nvSpPr>
            <p:cNvPr id="5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5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bg1"/>
                </a:solidFill>
              </a:endParaRPr>
            </a:p>
          </p:txBody>
        </p:sp>
        <p:sp>
          <p:nvSpPr>
            <p:cNvPr id="61" name="Text Box 106"/>
            <p:cNvSpPr txBox="1">
              <a:spLocks noChangeArrowheads="1"/>
            </p:cNvSpPr>
            <p:nvPr/>
          </p:nvSpPr>
          <p:spPr bwMode="auto">
            <a:xfrm>
              <a:off x="6592838" y="2698332"/>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运输层</a:t>
              </a:r>
            </a:p>
          </p:txBody>
        </p:sp>
        <p:sp>
          <p:nvSpPr>
            <p:cNvPr id="62" name="Text Box 107"/>
            <p:cNvSpPr txBox="1">
              <a:spLocks noChangeArrowheads="1"/>
            </p:cNvSpPr>
            <p:nvPr/>
          </p:nvSpPr>
          <p:spPr bwMode="auto">
            <a:xfrm>
              <a:off x="6600776" y="30237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网络层</a:t>
              </a:r>
            </a:p>
          </p:txBody>
        </p:sp>
        <p:sp>
          <p:nvSpPr>
            <p:cNvPr id="63" name="Text Box 108"/>
            <p:cNvSpPr txBox="1">
              <a:spLocks noChangeArrowheads="1"/>
            </p:cNvSpPr>
            <p:nvPr/>
          </p:nvSpPr>
          <p:spPr bwMode="auto">
            <a:xfrm>
              <a:off x="6600776" y="20204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64" name="Text Box 110"/>
            <p:cNvSpPr txBox="1">
              <a:spLocks noChangeArrowheads="1"/>
            </p:cNvSpPr>
            <p:nvPr/>
          </p:nvSpPr>
          <p:spPr bwMode="auto">
            <a:xfrm>
              <a:off x="6497588" y="3319044"/>
              <a:ext cx="933795"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数据链路层</a:t>
              </a:r>
            </a:p>
          </p:txBody>
        </p:sp>
        <p:sp>
          <p:nvSpPr>
            <p:cNvPr id="65" name="Text Box 111"/>
            <p:cNvSpPr txBox="1">
              <a:spLocks noChangeArrowheads="1"/>
            </p:cNvSpPr>
            <p:nvPr/>
          </p:nvSpPr>
          <p:spPr bwMode="auto">
            <a:xfrm>
              <a:off x="6600776" y="3633369"/>
              <a:ext cx="617254" cy="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66" name="Text Box 112"/>
            <p:cNvSpPr txBox="1">
              <a:spLocks noChangeArrowheads="1"/>
            </p:cNvSpPr>
            <p:nvPr/>
          </p:nvSpPr>
          <p:spPr bwMode="auto">
            <a:xfrm>
              <a:off x="6239598" y="1629944"/>
              <a:ext cx="240126" cy="244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ct val="15500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ct val="15500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
        <p:nvSpPr>
          <p:cNvPr id="10" name="线形标注 1 9"/>
          <p:cNvSpPr/>
          <p:nvPr/>
        </p:nvSpPr>
        <p:spPr>
          <a:xfrm>
            <a:off x="3238418" y="1435161"/>
            <a:ext cx="5079413" cy="2677123"/>
          </a:xfrm>
          <a:prstGeom prst="borderCallout1">
            <a:avLst>
              <a:gd name="adj1" fmla="val 48217"/>
              <a:gd name="adj2" fmla="val 189"/>
              <a:gd name="adj3" fmla="val 92748"/>
              <a:gd name="adj4" fmla="val -18474"/>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ts val="2800"/>
              </a:lnSpc>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任务：</a:t>
            </a:r>
            <a:r>
              <a:rPr lang="zh-CN" altLang="en-US" b="1" dirty="0">
                <a:solidFill>
                  <a:srgbClr val="000066"/>
                </a:solidFill>
                <a:latin typeface="微软雅黑" panose="020B0503020204020204" pitchFamily="34" charset="-122"/>
                <a:ea typeface="微软雅黑" panose="020B0503020204020204" pitchFamily="34" charset="-122"/>
              </a:rPr>
              <a:t>实现</a:t>
            </a:r>
            <a:r>
              <a:rPr lang="zh-CN" altLang="en-US" b="1" dirty="0">
                <a:solidFill>
                  <a:srgbClr val="C00000"/>
                </a:solidFill>
                <a:latin typeface="微软雅黑" panose="020B0503020204020204" pitchFamily="34" charset="-122"/>
                <a:ea typeface="微软雅黑" panose="020B0503020204020204" pitchFamily="34" charset="-122"/>
              </a:rPr>
              <a:t>比特</a:t>
            </a:r>
            <a:r>
              <a:rPr lang="zh-CN" altLang="en-US" b="1" dirty="0">
                <a:solidFill>
                  <a:srgbClr val="000066"/>
                </a:solidFill>
                <a:latin typeface="微软雅黑" panose="020B0503020204020204" pitchFamily="34" charset="-122"/>
                <a:ea typeface="微软雅黑" panose="020B0503020204020204" pitchFamily="34" charset="-122"/>
              </a:rPr>
              <a:t>（</a:t>
            </a:r>
            <a:r>
              <a:rPr lang="en-US" altLang="zh-CN" b="1" dirty="0">
                <a:solidFill>
                  <a:srgbClr val="000066"/>
                </a:solidFill>
                <a:latin typeface="微软雅黑" panose="020B0503020204020204" pitchFamily="34" charset="-122"/>
                <a:ea typeface="微软雅黑" panose="020B0503020204020204" pitchFamily="34" charset="-122"/>
              </a:rPr>
              <a:t>0 </a:t>
            </a:r>
            <a:r>
              <a:rPr lang="zh-CN" altLang="en-US" b="1" dirty="0">
                <a:solidFill>
                  <a:srgbClr val="000066"/>
                </a:solidFill>
                <a:latin typeface="微软雅黑" panose="020B0503020204020204" pitchFamily="34" charset="-122"/>
                <a:ea typeface="微软雅黑" panose="020B0503020204020204" pitchFamily="34" charset="-122"/>
              </a:rPr>
              <a:t>或 </a:t>
            </a:r>
            <a:r>
              <a:rPr lang="en-US" altLang="zh-CN" b="1" dirty="0">
                <a:solidFill>
                  <a:srgbClr val="000066"/>
                </a:solidFill>
                <a:latin typeface="微软雅黑" panose="020B0503020204020204" pitchFamily="34" charset="-122"/>
                <a:ea typeface="微软雅黑" panose="020B0503020204020204" pitchFamily="34" charset="-122"/>
              </a:rPr>
              <a:t>1</a:t>
            </a:r>
            <a:r>
              <a:rPr lang="zh-CN" altLang="en-US" b="1" dirty="0">
                <a:solidFill>
                  <a:srgbClr val="000066"/>
                </a:solidFill>
                <a:latin typeface="微软雅黑" panose="020B0503020204020204" pitchFamily="34" charset="-122"/>
                <a:ea typeface="微软雅黑" panose="020B0503020204020204" pitchFamily="34" charset="-122"/>
              </a:rPr>
              <a:t>）的传输。</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solidFill>
                  <a:srgbClr val="000066"/>
                </a:solidFill>
                <a:latin typeface="微软雅黑" panose="020B0503020204020204" pitchFamily="34" charset="-122"/>
                <a:ea typeface="微软雅黑" panose="020B0503020204020204" pitchFamily="34" charset="-122"/>
              </a:rPr>
              <a:t>确定连接电缆的</a:t>
            </a:r>
            <a:r>
              <a:rPr lang="zh-CN" altLang="en-US" b="1" dirty="0">
                <a:solidFill>
                  <a:srgbClr val="0000FF"/>
                </a:solidFill>
                <a:latin typeface="微软雅黑" panose="020B0503020204020204" pitchFamily="34" charset="-122"/>
                <a:ea typeface="微软雅黑" panose="020B0503020204020204" pitchFamily="34" charset="-122"/>
              </a:rPr>
              <a:t>插头</a:t>
            </a:r>
            <a:r>
              <a:rPr lang="zh-CN" altLang="en-US" b="1" dirty="0">
                <a:solidFill>
                  <a:srgbClr val="000066"/>
                </a:solidFill>
                <a:latin typeface="微软雅黑" panose="020B0503020204020204" pitchFamily="34" charset="-122"/>
                <a:ea typeface="微软雅黑" panose="020B0503020204020204" pitchFamily="34" charset="-122"/>
              </a:rPr>
              <a:t>应当有多少根</a:t>
            </a:r>
            <a:r>
              <a:rPr lang="zh-CN" altLang="en-US" b="1" dirty="0">
                <a:solidFill>
                  <a:srgbClr val="0000FF"/>
                </a:solidFill>
                <a:latin typeface="微软雅黑" panose="020B0503020204020204" pitchFamily="34" charset="-122"/>
                <a:ea typeface="微软雅黑" panose="020B0503020204020204" pitchFamily="34" charset="-122"/>
              </a:rPr>
              <a:t>引脚</a:t>
            </a:r>
            <a:r>
              <a:rPr lang="zh-CN" altLang="en-US" b="1" dirty="0">
                <a:solidFill>
                  <a:srgbClr val="000066"/>
                </a:solidFill>
                <a:latin typeface="微软雅黑" panose="020B0503020204020204" pitchFamily="34" charset="-122"/>
                <a:ea typeface="微软雅黑" panose="020B0503020204020204" pitchFamily="34" charset="-122"/>
              </a:rPr>
              <a:t>，以及各引脚应如何</a:t>
            </a:r>
            <a:r>
              <a:rPr lang="zh-CN" altLang="en-US" b="1" dirty="0">
                <a:solidFill>
                  <a:srgbClr val="0000FF"/>
                </a:solidFill>
                <a:latin typeface="微软雅黑" panose="020B0503020204020204" pitchFamily="34" charset="-122"/>
                <a:ea typeface="微软雅黑" panose="020B0503020204020204" pitchFamily="34" charset="-122"/>
              </a:rPr>
              <a:t>连接</a:t>
            </a:r>
            <a:r>
              <a:rPr lang="zh-CN" altLang="en-US" b="1" dirty="0">
                <a:solidFill>
                  <a:srgbClr val="000066"/>
                </a:solidFill>
                <a:latin typeface="微软雅黑" panose="020B0503020204020204" pitchFamily="34" charset="-122"/>
                <a:ea typeface="微软雅黑" panose="020B0503020204020204" pitchFamily="34" charset="-122"/>
              </a:rPr>
              <a:t>。</a:t>
            </a:r>
            <a:endParaRPr lang="en-US" altLang="zh-CN" b="1" dirty="0">
              <a:solidFill>
                <a:srgbClr val="000066"/>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注意：</a:t>
            </a:r>
            <a:r>
              <a:rPr lang="zh-CN" altLang="en-US" b="1" dirty="0">
                <a:solidFill>
                  <a:srgbClr val="000066"/>
                </a:solidFill>
                <a:latin typeface="微软雅黑" panose="020B0503020204020204" pitchFamily="34" charset="-122"/>
                <a:ea typeface="微软雅黑" panose="020B0503020204020204" pitchFamily="34" charset="-122"/>
              </a:rPr>
              <a:t>传递信息所利用的一些</a:t>
            </a:r>
            <a:r>
              <a:rPr lang="zh-CN" altLang="en-US" b="1" dirty="0">
                <a:solidFill>
                  <a:srgbClr val="C00000"/>
                </a:solidFill>
                <a:latin typeface="微软雅黑" panose="020B0503020204020204" pitchFamily="34" charset="-122"/>
                <a:ea typeface="微软雅黑" panose="020B0503020204020204" pitchFamily="34" charset="-122"/>
              </a:rPr>
              <a:t>物理媒体</a:t>
            </a:r>
            <a:r>
              <a:rPr lang="zh-CN" altLang="en-US" b="1" dirty="0">
                <a:solidFill>
                  <a:srgbClr val="000066"/>
                </a:solidFill>
                <a:latin typeface="微软雅黑" panose="020B0503020204020204" pitchFamily="34" charset="-122"/>
                <a:ea typeface="微软雅黑" panose="020B0503020204020204" pitchFamily="34" charset="-122"/>
              </a:rPr>
              <a:t>，如双绞线、同轴电缆、光缆、无线信道等，并</a:t>
            </a:r>
            <a:r>
              <a:rPr lang="zh-CN" altLang="en-US" b="1" dirty="0">
                <a:solidFill>
                  <a:srgbClr val="C00000"/>
                </a:solidFill>
                <a:latin typeface="微软雅黑" panose="020B0503020204020204" pitchFamily="34" charset="-122"/>
                <a:ea typeface="微软雅黑" panose="020B0503020204020204" pitchFamily="34" charset="-122"/>
              </a:rPr>
              <a:t>不在物理层协议之内，</a:t>
            </a:r>
            <a:r>
              <a:rPr lang="zh-CN" altLang="en-US" b="1" dirty="0">
                <a:solidFill>
                  <a:srgbClr val="000066"/>
                </a:solidFill>
                <a:latin typeface="微软雅黑" panose="020B0503020204020204" pitchFamily="34" charset="-122"/>
                <a:ea typeface="微软雅黑" panose="020B0503020204020204" pitchFamily="34" charset="-122"/>
              </a:rPr>
              <a:t>而是在物理层协议的下面。</a:t>
            </a:r>
          </a:p>
        </p:txBody>
      </p:sp>
      <p:sp>
        <p:nvSpPr>
          <p:cNvPr id="2" name="文本占位符 1"/>
          <p:cNvSpPr>
            <a:spLocks noGrp="1"/>
          </p:cNvSpPr>
          <p:nvPr>
            <p:ph type="body" sz="quarter" idx="11"/>
          </p:nvPr>
        </p:nvSpPr>
        <p:spPr/>
        <p:txBody>
          <a:bodyPr/>
          <a:lstStyle/>
          <a:p>
            <a:r>
              <a:rPr lang="zh-CN" altLang="en-US" dirty="0"/>
              <a:t>各层的主要功能</a:t>
            </a:r>
          </a:p>
        </p:txBody>
      </p:sp>
    </p:spTree>
    <p:extLst>
      <p:ext uri="{BB962C8B-B14F-4D97-AF65-F5344CB8AC3E}">
        <p14:creationId xmlns:p14="http://schemas.microsoft.com/office/powerpoint/2010/main" val="368537804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6" name="矩形 5"/>
          <p:cNvSpPr/>
          <p:nvPr/>
        </p:nvSpPr>
        <p:spPr>
          <a:xfrm>
            <a:off x="5908327"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7" name="组合 6"/>
          <p:cNvGrpSpPr/>
          <p:nvPr/>
        </p:nvGrpSpPr>
        <p:grpSpPr>
          <a:xfrm>
            <a:off x="466344" y="633886"/>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58340" y="1151890"/>
              <a:ext cx="2945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：新的经济形态</a:t>
              </a:r>
              <a:endParaRPr lang="fr-FR" altLang="zh-CN" sz="2000" b="1" dirty="0">
                <a:solidFill>
                  <a:schemeClr val="bg1"/>
                </a:solidFill>
                <a:latin typeface="微软雅黑" pitchFamily="34" charset="-122"/>
                <a:ea typeface="微软雅黑" pitchFamily="34" charset="-122"/>
              </a:endParaRPr>
            </a:p>
          </p:txBody>
        </p:sp>
      </p:grpSp>
      <p:sp>
        <p:nvSpPr>
          <p:cNvPr id="3" name="内容占位符 2"/>
          <p:cNvSpPr>
            <a:spLocks noGrp="1"/>
          </p:cNvSpPr>
          <p:nvPr>
            <p:ph sz="quarter" idx="10"/>
          </p:nvPr>
        </p:nvSpPr>
        <p:spPr/>
        <p:txBody>
          <a:bodyPr/>
          <a:lstStyle/>
          <a:p>
            <a:r>
              <a:rPr lang="zh-CN" altLang="en-US" dirty="0"/>
              <a:t>指“互联网</a:t>
            </a:r>
            <a:r>
              <a:rPr lang="en-US" altLang="zh-CN" dirty="0"/>
              <a:t>+</a:t>
            </a:r>
            <a:r>
              <a:rPr lang="zh-CN" altLang="en-US" dirty="0"/>
              <a:t>各个传统行业”。</a:t>
            </a:r>
            <a:endParaRPr lang="en-US" altLang="zh-CN" dirty="0"/>
          </a:p>
          <a:p>
            <a:r>
              <a:rPr lang="zh-CN" altLang="en-US" dirty="0"/>
              <a:t>把互联网的创新成果深度融合于经济社会各领域。</a:t>
            </a:r>
            <a:endParaRPr lang="en-US" altLang="zh-CN" dirty="0"/>
          </a:p>
          <a:p>
            <a:endParaRPr lang="zh-CN" altLang="en-US" dirty="0"/>
          </a:p>
        </p:txBody>
      </p:sp>
      <p:graphicFrame>
        <p:nvGraphicFramePr>
          <p:cNvPr id="13" name="图示 12"/>
          <p:cNvGraphicFramePr/>
          <p:nvPr>
            <p:extLst>
              <p:ext uri="{D42A27DB-BD31-4B8C-83A1-F6EECF244321}">
                <p14:modId xmlns:p14="http://schemas.microsoft.com/office/powerpoint/2010/main" val="3708377587"/>
              </p:ext>
            </p:extLst>
          </p:nvPr>
        </p:nvGraphicFramePr>
        <p:xfrm>
          <a:off x="1524000" y="1801069"/>
          <a:ext cx="5634446" cy="268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408469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72" name="Group 50"/>
          <p:cNvGrpSpPr/>
          <p:nvPr/>
        </p:nvGrpSpPr>
        <p:grpSpPr bwMode="auto">
          <a:xfrm>
            <a:off x="1237477" y="2076244"/>
            <a:ext cx="2052947" cy="205414"/>
            <a:chOff x="436" y="1815"/>
            <a:chExt cx="1744" cy="228"/>
          </a:xfrm>
          <a:solidFill>
            <a:srgbClr val="CC00CC"/>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cxnSp>
        <p:nvCxnSpPr>
          <p:cNvPr id="248" name="直接箭头连接符 247"/>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50"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251"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408947072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75" name="Group 31"/>
          <p:cNvGrpSpPr/>
          <p:nvPr/>
        </p:nvGrpSpPr>
        <p:grpSpPr bwMode="auto">
          <a:xfrm>
            <a:off x="2121518" y="1714788"/>
            <a:ext cx="890566" cy="740472"/>
            <a:chOff x="1823" y="1479"/>
            <a:chExt cx="756" cy="681"/>
          </a:xfrm>
        </p:grpSpPr>
        <p:sp>
          <p:nvSpPr>
            <p:cNvPr id="76" name="Text Box 32"/>
            <p:cNvSpPr txBox="1">
              <a:spLocks noChangeArrowheads="1"/>
            </p:cNvSpPr>
            <p:nvPr/>
          </p:nvSpPr>
          <p:spPr bwMode="auto">
            <a:xfrm>
              <a:off x="1823" y="1479"/>
              <a:ext cx="7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100" b="1" dirty="0">
                  <a:latin typeface="微软雅黑" panose="020B0503020204020204" pitchFamily="34" charset="-122"/>
                  <a:ea typeface="微软雅黑" panose="020B0503020204020204" pitchFamily="34" charset="-122"/>
                </a:rPr>
                <a:t>应用层首部</a:t>
              </a:r>
            </a:p>
          </p:txBody>
        </p:sp>
        <p:sp>
          <p:nvSpPr>
            <p:cNvPr id="77" name="Line 33"/>
            <p:cNvSpPr>
              <a:spLocks noChangeShapeType="1"/>
            </p:cNvSpPr>
            <p:nvPr/>
          </p:nvSpPr>
          <p:spPr bwMode="auto">
            <a:xfrm>
              <a:off x="2359" y="1693"/>
              <a:ext cx="99" cy="240"/>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34"/>
            <p:cNvSpPr>
              <a:spLocks noChangeArrowheads="1"/>
            </p:cNvSpPr>
            <p:nvPr/>
          </p:nvSpPr>
          <p:spPr bwMode="auto">
            <a:xfrm>
              <a:off x="2343" y="1934"/>
              <a:ext cx="211"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grpSp>
      <p:sp>
        <p:nvSpPr>
          <p:cNvPr id="79" name="Rectangle 37"/>
          <p:cNvSpPr>
            <a:spLocks noChangeArrowheads="1"/>
          </p:cNvSpPr>
          <p:nvPr/>
        </p:nvSpPr>
        <p:spPr bwMode="auto">
          <a:xfrm>
            <a:off x="2973858"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72" name="Group 50"/>
          <p:cNvGrpSpPr/>
          <p:nvPr/>
        </p:nvGrpSpPr>
        <p:grpSpPr bwMode="auto">
          <a:xfrm>
            <a:off x="1237477" y="2076244"/>
            <a:ext cx="2052947" cy="205414"/>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237477" y="2416934"/>
            <a:ext cx="2045886" cy="243496"/>
            <a:chOff x="434" y="2091"/>
            <a:chExt cx="1738" cy="274"/>
          </a:xfrm>
          <a:solidFill>
            <a:srgbClr val="CC00CC"/>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cxnSp>
        <p:nvCxnSpPr>
          <p:cNvPr id="61" name="直接箭头连接符 60"/>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70"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0" name="矩形 79"/>
          <p:cNvSpPr/>
          <p:nvPr/>
        </p:nvSpPr>
        <p:spPr>
          <a:xfrm>
            <a:off x="2995368"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24198491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1000" fill="hold"/>
                                        <p:tgtEl>
                                          <p:spTgt spid="75"/>
                                        </p:tgtEl>
                                        <p:attrNameLst>
                                          <p:attrName>ppt_x</p:attrName>
                                        </p:attrNameLst>
                                      </p:cBhvr>
                                      <p:tavLst>
                                        <p:tav tm="0">
                                          <p:val>
                                            <p:strVal val="0-#ppt_w/2"/>
                                          </p:val>
                                        </p:tav>
                                        <p:tav tm="100000">
                                          <p:val>
                                            <p:strVal val="#ppt_x"/>
                                          </p:val>
                                        </p:tav>
                                      </p:tavLst>
                                    </p:anim>
                                    <p:anim calcmode="lin" valueType="num">
                                      <p:cBhvr additive="base">
                                        <p:cTn id="8" dur="1000" fill="hold"/>
                                        <p:tgtEl>
                                          <p:spTgt spid="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up)">
                                      <p:cBhvr>
                                        <p:cTn id="12"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2734072" y="2209526"/>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2973858"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72" name="Group 50"/>
          <p:cNvGrpSpPr/>
          <p:nvPr/>
        </p:nvGrpSpPr>
        <p:grpSpPr bwMode="auto">
          <a:xfrm>
            <a:off x="1237477" y="2076244"/>
            <a:ext cx="2052947" cy="205414"/>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0" name="Group 38"/>
          <p:cNvGrpSpPr/>
          <p:nvPr/>
        </p:nvGrpSpPr>
        <p:grpSpPr bwMode="auto">
          <a:xfrm>
            <a:off x="2736195" y="2554801"/>
            <a:ext cx="723947" cy="245571"/>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grpSp>
        <p:nvGrpSpPr>
          <p:cNvPr id="83" name="Group 65"/>
          <p:cNvGrpSpPr/>
          <p:nvPr/>
        </p:nvGrpSpPr>
        <p:grpSpPr bwMode="auto">
          <a:xfrm>
            <a:off x="1853282" y="2058217"/>
            <a:ext cx="889953" cy="741362"/>
            <a:chOff x="1596" y="1840"/>
            <a:chExt cx="756" cy="683"/>
          </a:xfrm>
        </p:grpSpPr>
        <p:sp>
          <p:nvSpPr>
            <p:cNvPr id="84" name="Rectangle 66"/>
            <p:cNvSpPr>
              <a:spLocks noChangeArrowheads="1"/>
            </p:cNvSpPr>
            <p:nvPr/>
          </p:nvSpPr>
          <p:spPr bwMode="auto">
            <a:xfrm>
              <a:off x="2155" y="2296"/>
              <a:ext cx="188" cy="227"/>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85" name="Text Box 67"/>
            <p:cNvSpPr txBox="1">
              <a:spLocks noChangeArrowheads="1"/>
            </p:cNvSpPr>
            <p:nvPr/>
          </p:nvSpPr>
          <p:spPr bwMode="auto">
            <a:xfrm>
              <a:off x="1596" y="1840"/>
              <a:ext cx="7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100" b="1" dirty="0">
                  <a:latin typeface="微软雅黑" panose="020B0503020204020204" pitchFamily="34" charset="-122"/>
                  <a:ea typeface="微软雅黑" panose="020B0503020204020204" pitchFamily="34" charset="-122"/>
                </a:rPr>
                <a:t>运输层首部</a:t>
              </a:r>
            </a:p>
          </p:txBody>
        </p:sp>
        <p:sp>
          <p:nvSpPr>
            <p:cNvPr id="86" name="Line 68"/>
            <p:cNvSpPr>
              <a:spLocks noChangeShapeType="1"/>
            </p:cNvSpPr>
            <p:nvPr/>
          </p:nvSpPr>
          <p:spPr bwMode="auto">
            <a:xfrm>
              <a:off x="2148" y="2046"/>
              <a:ext cx="94" cy="250"/>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4" name="Group 56"/>
          <p:cNvGrpSpPr/>
          <p:nvPr/>
        </p:nvGrpSpPr>
        <p:grpSpPr bwMode="auto">
          <a:xfrm>
            <a:off x="1235121" y="2777819"/>
            <a:ext cx="2054125" cy="271275"/>
            <a:chOff x="434" y="2411"/>
            <a:chExt cx="1745" cy="274"/>
          </a:xfrm>
          <a:solidFill>
            <a:srgbClr val="CC00CC"/>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 name="矩形 28"/>
          <p:cNvSpPr/>
          <p:nvPr/>
        </p:nvSpPr>
        <p:spPr>
          <a:xfrm>
            <a:off x="2748034"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Group 53"/>
          <p:cNvGrpSpPr/>
          <p:nvPr/>
        </p:nvGrpSpPr>
        <p:grpSpPr bwMode="auto">
          <a:xfrm>
            <a:off x="1237477" y="2416934"/>
            <a:ext cx="2045886" cy="243496"/>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sp>
        <p:nvSpPr>
          <p:cNvPr id="142"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3"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75" name="矩形 74"/>
          <p:cNvSpPr/>
          <p:nvPr/>
        </p:nvSpPr>
        <p:spPr>
          <a:xfrm>
            <a:off x="2995368"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07788601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1000" fill="hold"/>
                                        <p:tgtEl>
                                          <p:spTgt spid="83"/>
                                        </p:tgtEl>
                                        <p:attrNameLst>
                                          <p:attrName>ppt_x</p:attrName>
                                        </p:attrNameLst>
                                      </p:cBhvr>
                                      <p:tavLst>
                                        <p:tav tm="0">
                                          <p:val>
                                            <p:strVal val="0-#ppt_w/2"/>
                                          </p:val>
                                        </p:tav>
                                        <p:tav tm="100000">
                                          <p:val>
                                            <p:strVal val="#ppt_x"/>
                                          </p:val>
                                        </p:tav>
                                      </p:tavLst>
                                    </p:anim>
                                    <p:anim calcmode="lin" valueType="num">
                                      <p:cBhvr additive="base">
                                        <p:cTn id="8" dur="10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up)">
                                      <p:cBhvr>
                                        <p:cTn id="12"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37923" y="1048836"/>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2734072"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2973858"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80" name="Group 38"/>
          <p:cNvGrpSpPr/>
          <p:nvPr/>
        </p:nvGrpSpPr>
        <p:grpSpPr bwMode="auto">
          <a:xfrm>
            <a:off x="2736195" y="2554801"/>
            <a:ext cx="723947" cy="245571"/>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4" name="Rectangle 66"/>
          <p:cNvSpPr>
            <a:spLocks noChangeArrowheads="1"/>
          </p:cNvSpPr>
          <p:nvPr/>
        </p:nvSpPr>
        <p:spPr bwMode="auto">
          <a:xfrm>
            <a:off x="2511329"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grpSp>
        <p:nvGrpSpPr>
          <p:cNvPr id="90" name="Group 41"/>
          <p:cNvGrpSpPr/>
          <p:nvPr/>
        </p:nvGrpSpPr>
        <p:grpSpPr bwMode="auto">
          <a:xfrm>
            <a:off x="2511051" y="2932328"/>
            <a:ext cx="946569" cy="246063"/>
            <a:chOff x="2169" y="2660"/>
            <a:chExt cx="804" cy="226"/>
          </a:xfrm>
        </p:grpSpPr>
        <p:sp>
          <p:nvSpPr>
            <p:cNvPr id="9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92"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93"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grpSp>
        <p:nvGrpSpPr>
          <p:cNvPr id="97" name="Group 69"/>
          <p:cNvGrpSpPr/>
          <p:nvPr/>
        </p:nvGrpSpPr>
        <p:grpSpPr bwMode="auto">
          <a:xfrm>
            <a:off x="1687074" y="2380636"/>
            <a:ext cx="889765" cy="797755"/>
            <a:chOff x="1224" y="2152"/>
            <a:chExt cx="756" cy="734"/>
          </a:xfrm>
        </p:grpSpPr>
        <p:sp>
          <p:nvSpPr>
            <p:cNvPr id="98" name="Rectangle 70"/>
            <p:cNvSpPr>
              <a:spLocks noChangeArrowheads="1"/>
            </p:cNvSpPr>
            <p:nvPr/>
          </p:nvSpPr>
          <p:spPr bwMode="auto">
            <a:xfrm>
              <a:off x="1739" y="2660"/>
              <a:ext cx="18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a:latin typeface="微软雅黑" panose="020B0503020204020204" pitchFamily="34" charset="-122"/>
                  <a:ea typeface="微软雅黑" panose="020B0503020204020204" pitchFamily="34" charset="-122"/>
                </a:rPr>
                <a:t>H</a:t>
              </a:r>
              <a:r>
                <a:rPr lang="en-US" altLang="zh-CN" sz="1100" b="1" baseline="-25000">
                  <a:latin typeface="微软雅黑" panose="020B0503020204020204" pitchFamily="34" charset="-122"/>
                  <a:ea typeface="微软雅黑" panose="020B0503020204020204" pitchFamily="34" charset="-122"/>
                </a:rPr>
                <a:t>3</a:t>
              </a:r>
            </a:p>
          </p:txBody>
        </p:sp>
        <p:sp>
          <p:nvSpPr>
            <p:cNvPr id="99" name="Text Box 71"/>
            <p:cNvSpPr txBox="1">
              <a:spLocks noChangeArrowheads="1"/>
            </p:cNvSpPr>
            <p:nvPr/>
          </p:nvSpPr>
          <p:spPr bwMode="auto">
            <a:xfrm>
              <a:off x="1224" y="2152"/>
              <a:ext cx="7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100" b="1" dirty="0">
                  <a:latin typeface="微软雅黑" panose="020B0503020204020204" pitchFamily="34" charset="-122"/>
                  <a:ea typeface="微软雅黑" panose="020B0503020204020204" pitchFamily="34" charset="-122"/>
                </a:rPr>
                <a:t>网络层首部</a:t>
              </a:r>
            </a:p>
          </p:txBody>
        </p:sp>
        <p:sp>
          <p:nvSpPr>
            <p:cNvPr id="100" name="Line 72"/>
            <p:cNvSpPr>
              <a:spLocks noChangeShapeType="1"/>
            </p:cNvSpPr>
            <p:nvPr/>
          </p:nvSpPr>
          <p:spPr bwMode="auto">
            <a:xfrm>
              <a:off x="1719" y="2379"/>
              <a:ext cx="122" cy="280"/>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6" name="Group 56"/>
          <p:cNvGrpSpPr/>
          <p:nvPr/>
        </p:nvGrpSpPr>
        <p:grpSpPr bwMode="auto">
          <a:xfrm>
            <a:off x="1226181" y="3158334"/>
            <a:ext cx="2062367" cy="253754"/>
            <a:chOff x="420" y="2461"/>
            <a:chExt cx="1752" cy="269"/>
          </a:xfrm>
          <a:solidFill>
            <a:srgbClr val="CC00CC"/>
          </a:solidFill>
        </p:grpSpPr>
        <p:sp>
          <p:nvSpPr>
            <p:cNvPr id="107" name="AutoShape 57"/>
            <p:cNvSpPr>
              <a:spLocks noChangeArrowheads="1"/>
            </p:cNvSpPr>
            <p:nvPr/>
          </p:nvSpPr>
          <p:spPr bwMode="auto">
            <a:xfrm rot="10800000">
              <a:off x="420" y="2504"/>
              <a:ext cx="133" cy="226"/>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8" name="AutoShape 58"/>
            <p:cNvSpPr>
              <a:spLocks noChangeArrowheads="1"/>
            </p:cNvSpPr>
            <p:nvPr/>
          </p:nvSpPr>
          <p:spPr bwMode="auto">
            <a:xfrm rot="10800000">
              <a:off x="2047"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2748034"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Group 56"/>
          <p:cNvGrpSpPr/>
          <p:nvPr/>
        </p:nvGrpSpPr>
        <p:grpSpPr bwMode="auto">
          <a:xfrm>
            <a:off x="1235121" y="2777819"/>
            <a:ext cx="2054125" cy="271275"/>
            <a:chOff x="434" y="2411"/>
            <a:chExt cx="1745" cy="274"/>
          </a:xfrm>
          <a:solidFill>
            <a:srgbClr val="CC00CC">
              <a:alpha val="50000"/>
            </a:srgbClr>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237477" y="2416934"/>
            <a:ext cx="2045886" cy="243496"/>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72" name="Group 50"/>
          <p:cNvGrpSpPr/>
          <p:nvPr/>
        </p:nvGrpSpPr>
        <p:grpSpPr bwMode="auto">
          <a:xfrm>
            <a:off x="1237477" y="2076244"/>
            <a:ext cx="2052947" cy="205414"/>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sp>
        <p:nvSpPr>
          <p:cNvPr id="143"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4"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3" name="矩形 82"/>
          <p:cNvSpPr/>
          <p:nvPr/>
        </p:nvSpPr>
        <p:spPr>
          <a:xfrm>
            <a:off x="2995368"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32653871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1000" fill="hold"/>
                                        <p:tgtEl>
                                          <p:spTgt spid="97"/>
                                        </p:tgtEl>
                                        <p:attrNameLst>
                                          <p:attrName>ppt_x</p:attrName>
                                        </p:attrNameLst>
                                      </p:cBhvr>
                                      <p:tavLst>
                                        <p:tav tm="0">
                                          <p:val>
                                            <p:strVal val="0-#ppt_w/2"/>
                                          </p:val>
                                        </p:tav>
                                        <p:tav tm="100000">
                                          <p:val>
                                            <p:strVal val="#ppt_x"/>
                                          </p:val>
                                        </p:tav>
                                      </p:tavLst>
                                    </p:anim>
                                    <p:anim calcmode="lin" valueType="num">
                                      <p:cBhvr additive="base">
                                        <p:cTn id="8" dur="1000" fill="hold"/>
                                        <p:tgtEl>
                                          <p:spTgt spid="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up)">
                                      <p:cBhvr>
                                        <p:cTn id="12"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2734072"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2973858"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80" name="Group 38"/>
          <p:cNvGrpSpPr/>
          <p:nvPr/>
        </p:nvGrpSpPr>
        <p:grpSpPr bwMode="auto">
          <a:xfrm>
            <a:off x="2736195" y="2554801"/>
            <a:ext cx="723947" cy="245571"/>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4" name="Rectangle 66"/>
          <p:cNvSpPr>
            <a:spLocks noChangeArrowheads="1"/>
          </p:cNvSpPr>
          <p:nvPr/>
        </p:nvSpPr>
        <p:spPr bwMode="auto">
          <a:xfrm>
            <a:off x="2511329"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grpSp>
        <p:nvGrpSpPr>
          <p:cNvPr id="90" name="Group 41"/>
          <p:cNvGrpSpPr/>
          <p:nvPr/>
        </p:nvGrpSpPr>
        <p:grpSpPr bwMode="auto">
          <a:xfrm>
            <a:off x="2511051" y="2932328"/>
            <a:ext cx="946569" cy="246063"/>
            <a:chOff x="2169" y="2660"/>
            <a:chExt cx="804" cy="226"/>
          </a:xfrm>
        </p:grpSpPr>
        <p:sp>
          <p:nvSpPr>
            <p:cNvPr id="9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92"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93"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8"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a:latin typeface="微软雅黑" panose="020B0503020204020204" pitchFamily="34" charset="-122"/>
                <a:ea typeface="微软雅黑" panose="020B0503020204020204" pitchFamily="34" charset="-122"/>
              </a:rPr>
              <a:t>H</a:t>
            </a:r>
            <a:r>
              <a:rPr lang="en-US" altLang="zh-CN" sz="1100" b="1" baseline="-25000">
                <a:latin typeface="微软雅黑" panose="020B0503020204020204" pitchFamily="34" charset="-122"/>
                <a:ea typeface="微软雅黑" panose="020B0503020204020204" pitchFamily="34" charset="-122"/>
              </a:rPr>
              <a:t>3</a:t>
            </a:r>
          </a:p>
        </p:txBody>
      </p:sp>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grpSp>
        <p:nvGrpSpPr>
          <p:cNvPr id="109" name="Group 73"/>
          <p:cNvGrpSpPr/>
          <p:nvPr/>
        </p:nvGrpSpPr>
        <p:grpSpPr bwMode="auto">
          <a:xfrm>
            <a:off x="1695605" y="2710163"/>
            <a:ext cx="607498" cy="838412"/>
            <a:chOff x="1106" y="2477"/>
            <a:chExt cx="516" cy="771"/>
          </a:xfrm>
        </p:grpSpPr>
        <p:sp>
          <p:nvSpPr>
            <p:cNvPr id="110" name="Rectangle 74"/>
            <p:cNvSpPr>
              <a:spLocks noChangeArrowheads="1"/>
            </p:cNvSpPr>
            <p:nvPr/>
          </p:nvSpPr>
          <p:spPr bwMode="auto">
            <a:xfrm>
              <a:off x="1423" y="3022"/>
              <a:ext cx="187"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11" name="Text Box 75"/>
            <p:cNvSpPr txBox="1">
              <a:spLocks noChangeArrowheads="1"/>
            </p:cNvSpPr>
            <p:nvPr/>
          </p:nvSpPr>
          <p:spPr bwMode="auto">
            <a:xfrm>
              <a:off x="1106" y="2477"/>
              <a:ext cx="5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00" b="1" dirty="0">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100" b="1" dirty="0">
                  <a:latin typeface="微软雅黑" panose="020B0503020204020204" pitchFamily="34" charset="-122"/>
                  <a:ea typeface="微软雅黑" panose="020B0503020204020204" pitchFamily="34" charset="-122"/>
                </a:rPr>
                <a:t>首部</a:t>
              </a:r>
            </a:p>
          </p:txBody>
        </p:sp>
        <p:sp>
          <p:nvSpPr>
            <p:cNvPr id="112" name="Line 76"/>
            <p:cNvSpPr>
              <a:spLocks noChangeShapeType="1"/>
            </p:cNvSpPr>
            <p:nvPr/>
          </p:nvSpPr>
          <p:spPr bwMode="auto">
            <a:xfrm>
              <a:off x="1422" y="2834"/>
              <a:ext cx="85" cy="20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77"/>
          <p:cNvGrpSpPr/>
          <p:nvPr/>
        </p:nvGrpSpPr>
        <p:grpSpPr bwMode="auto">
          <a:xfrm>
            <a:off x="3390694" y="2700859"/>
            <a:ext cx="607954" cy="847725"/>
            <a:chOff x="4135" y="2468"/>
            <a:chExt cx="517" cy="781"/>
          </a:xfrm>
        </p:grpSpPr>
        <p:sp>
          <p:nvSpPr>
            <p:cNvPr id="114" name="Rectangle 78"/>
            <p:cNvSpPr>
              <a:spLocks noChangeArrowheads="1"/>
            </p:cNvSpPr>
            <p:nvPr/>
          </p:nvSpPr>
          <p:spPr bwMode="auto">
            <a:xfrm>
              <a:off x="4191" y="3023"/>
              <a:ext cx="179"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sp>
          <p:nvSpPr>
            <p:cNvPr id="115" name="Line 79"/>
            <p:cNvSpPr>
              <a:spLocks noChangeShapeType="1"/>
            </p:cNvSpPr>
            <p:nvPr/>
          </p:nvSpPr>
          <p:spPr bwMode="auto">
            <a:xfrm flipH="1">
              <a:off x="4265" y="2834"/>
              <a:ext cx="93" cy="18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Text Box 80"/>
            <p:cNvSpPr txBox="1">
              <a:spLocks noChangeArrowheads="1"/>
            </p:cNvSpPr>
            <p:nvPr/>
          </p:nvSpPr>
          <p:spPr bwMode="auto">
            <a:xfrm>
              <a:off x="4135" y="2468"/>
              <a:ext cx="51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00" b="1" dirty="0">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100" b="1" dirty="0">
                  <a:latin typeface="微软雅黑" panose="020B0503020204020204" pitchFamily="34" charset="-122"/>
                  <a:ea typeface="微软雅黑" panose="020B0503020204020204" pitchFamily="34" charset="-122"/>
                </a:rPr>
                <a:t>尾部</a:t>
              </a:r>
            </a:p>
          </p:txBody>
        </p:sp>
      </p:grpSp>
      <p:grpSp>
        <p:nvGrpSpPr>
          <p:cNvPr id="118" name="Group 62"/>
          <p:cNvGrpSpPr/>
          <p:nvPr/>
        </p:nvGrpSpPr>
        <p:grpSpPr bwMode="auto">
          <a:xfrm>
            <a:off x="1226181" y="3527399"/>
            <a:ext cx="2064721" cy="278011"/>
            <a:chOff x="433" y="3219"/>
            <a:chExt cx="1754" cy="279"/>
          </a:xfrm>
          <a:solidFill>
            <a:srgbClr val="CC00CC"/>
          </a:solidFill>
        </p:grpSpPr>
        <p:sp>
          <p:nvSpPr>
            <p:cNvPr id="119" name="AutoShape 63"/>
            <p:cNvSpPr>
              <a:spLocks noChangeArrowheads="1"/>
            </p:cNvSpPr>
            <p:nvPr/>
          </p:nvSpPr>
          <p:spPr bwMode="auto">
            <a:xfrm rot="10800000">
              <a:off x="433" y="3259"/>
              <a:ext cx="141" cy="239"/>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20" name="AutoShape 64"/>
            <p:cNvSpPr>
              <a:spLocks noChangeArrowheads="1"/>
            </p:cNvSpPr>
            <p:nvPr/>
          </p:nvSpPr>
          <p:spPr bwMode="auto">
            <a:xfrm rot="10800000">
              <a:off x="2052" y="3219"/>
              <a:ext cx="135" cy="246"/>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2748034"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Group 50"/>
          <p:cNvGrpSpPr/>
          <p:nvPr/>
        </p:nvGrpSpPr>
        <p:grpSpPr bwMode="auto">
          <a:xfrm>
            <a:off x="1237477" y="2076244"/>
            <a:ext cx="2052947" cy="205414"/>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237477" y="2416934"/>
            <a:ext cx="2045886" cy="243496"/>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4" name="Group 56"/>
          <p:cNvGrpSpPr/>
          <p:nvPr/>
        </p:nvGrpSpPr>
        <p:grpSpPr bwMode="auto">
          <a:xfrm>
            <a:off x="1235121" y="2777819"/>
            <a:ext cx="2054125" cy="271275"/>
            <a:chOff x="434" y="2411"/>
            <a:chExt cx="1745" cy="274"/>
          </a:xfrm>
          <a:solidFill>
            <a:srgbClr val="CC00CC">
              <a:alpha val="50000"/>
            </a:srgbClr>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106" name="Group 56"/>
          <p:cNvGrpSpPr/>
          <p:nvPr/>
        </p:nvGrpSpPr>
        <p:grpSpPr bwMode="auto">
          <a:xfrm>
            <a:off x="1226181" y="3158334"/>
            <a:ext cx="2062367" cy="253754"/>
            <a:chOff x="420" y="2461"/>
            <a:chExt cx="1752" cy="269"/>
          </a:xfrm>
          <a:solidFill>
            <a:srgbClr val="CC00CC">
              <a:alpha val="50000"/>
            </a:srgbClr>
          </a:solidFill>
        </p:grpSpPr>
        <p:sp>
          <p:nvSpPr>
            <p:cNvPr id="107" name="AutoShape 57"/>
            <p:cNvSpPr>
              <a:spLocks noChangeArrowheads="1"/>
            </p:cNvSpPr>
            <p:nvPr/>
          </p:nvSpPr>
          <p:spPr bwMode="auto">
            <a:xfrm rot="10800000">
              <a:off x="420" y="2504"/>
              <a:ext cx="133" cy="226"/>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8" name="AutoShape 58"/>
            <p:cNvSpPr>
              <a:spLocks noChangeArrowheads="1"/>
            </p:cNvSpPr>
            <p:nvPr/>
          </p:nvSpPr>
          <p:spPr bwMode="auto">
            <a:xfrm rot="10800000">
              <a:off x="2047"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sp>
        <p:nvSpPr>
          <p:cNvPr id="145"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6"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97" name="矩形 96"/>
          <p:cNvSpPr/>
          <p:nvPr/>
        </p:nvSpPr>
        <p:spPr>
          <a:xfrm>
            <a:off x="2995368"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41165306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1000" fill="hold"/>
                                        <p:tgtEl>
                                          <p:spTgt spid="109"/>
                                        </p:tgtEl>
                                        <p:attrNameLst>
                                          <p:attrName>ppt_x</p:attrName>
                                        </p:attrNameLst>
                                      </p:cBhvr>
                                      <p:tavLst>
                                        <p:tav tm="0">
                                          <p:val>
                                            <p:strVal val="0-#ppt_w/2"/>
                                          </p:val>
                                        </p:tav>
                                        <p:tav tm="100000">
                                          <p:val>
                                            <p:strVal val="#ppt_x"/>
                                          </p:val>
                                        </p:tav>
                                      </p:tavLst>
                                    </p:anim>
                                    <p:anim calcmode="lin" valueType="num">
                                      <p:cBhvr additive="base">
                                        <p:cTn id="8" dur="1000" fill="hold"/>
                                        <p:tgtEl>
                                          <p:spTgt spid="10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1000" fill="hold"/>
                                        <p:tgtEl>
                                          <p:spTgt spid="113"/>
                                        </p:tgtEl>
                                        <p:attrNameLst>
                                          <p:attrName>ppt_x</p:attrName>
                                        </p:attrNameLst>
                                      </p:cBhvr>
                                      <p:tavLst>
                                        <p:tav tm="0">
                                          <p:val>
                                            <p:strVal val="1+#ppt_w/2"/>
                                          </p:val>
                                        </p:tav>
                                        <p:tav tm="100000">
                                          <p:val>
                                            <p:strVal val="#ppt_x"/>
                                          </p:val>
                                        </p:tav>
                                      </p:tavLst>
                                    </p:anim>
                                    <p:anim calcmode="lin" valueType="num">
                                      <p:cBhvr additive="base">
                                        <p:cTn id="12" dur="1000" fill="hold"/>
                                        <p:tgtEl>
                                          <p:spTgt spid="1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wipe(up)">
                                      <p:cBhvr>
                                        <p:cTn id="16"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2734072"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2973858"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80" name="Group 38"/>
          <p:cNvGrpSpPr/>
          <p:nvPr/>
        </p:nvGrpSpPr>
        <p:grpSpPr bwMode="auto">
          <a:xfrm>
            <a:off x="2736195" y="2554801"/>
            <a:ext cx="723947" cy="245571"/>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4" name="Rectangle 66"/>
          <p:cNvSpPr>
            <a:spLocks noChangeArrowheads="1"/>
          </p:cNvSpPr>
          <p:nvPr/>
        </p:nvSpPr>
        <p:spPr bwMode="auto">
          <a:xfrm>
            <a:off x="2511329"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grpSp>
        <p:nvGrpSpPr>
          <p:cNvPr id="90" name="Group 41"/>
          <p:cNvGrpSpPr/>
          <p:nvPr/>
        </p:nvGrpSpPr>
        <p:grpSpPr bwMode="auto">
          <a:xfrm>
            <a:off x="2511051" y="2932328"/>
            <a:ext cx="946569" cy="246063"/>
            <a:chOff x="2169" y="2660"/>
            <a:chExt cx="804" cy="226"/>
          </a:xfrm>
        </p:grpSpPr>
        <p:sp>
          <p:nvSpPr>
            <p:cNvPr id="9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92"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93"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8"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a:latin typeface="微软雅黑" panose="020B0503020204020204" pitchFamily="34" charset="-122"/>
                <a:ea typeface="微软雅黑" panose="020B0503020204020204" pitchFamily="34" charset="-122"/>
              </a:rPr>
              <a:t>H</a:t>
            </a:r>
            <a:r>
              <a:rPr lang="en-US" altLang="zh-CN" sz="1100" b="1" baseline="-25000">
                <a:latin typeface="微软雅黑" panose="020B0503020204020204" pitchFamily="34" charset="-122"/>
                <a:ea typeface="微软雅黑" panose="020B0503020204020204" pitchFamily="34" charset="-122"/>
              </a:rPr>
              <a:t>3</a:t>
            </a:r>
          </a:p>
        </p:txBody>
      </p:sp>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2748034"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Group 50"/>
          <p:cNvGrpSpPr/>
          <p:nvPr/>
        </p:nvGrpSpPr>
        <p:grpSpPr bwMode="auto">
          <a:xfrm>
            <a:off x="1237477" y="2076244"/>
            <a:ext cx="2052947" cy="205414"/>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237477" y="2416934"/>
            <a:ext cx="2045886" cy="243496"/>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4" name="Group 56"/>
          <p:cNvGrpSpPr/>
          <p:nvPr/>
        </p:nvGrpSpPr>
        <p:grpSpPr bwMode="auto">
          <a:xfrm>
            <a:off x="1235121" y="2777819"/>
            <a:ext cx="2054125" cy="271275"/>
            <a:chOff x="434" y="2411"/>
            <a:chExt cx="1745" cy="274"/>
          </a:xfrm>
          <a:solidFill>
            <a:srgbClr val="CC00CC">
              <a:alpha val="50000"/>
            </a:srgbClr>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106" name="Group 56"/>
          <p:cNvGrpSpPr/>
          <p:nvPr/>
        </p:nvGrpSpPr>
        <p:grpSpPr bwMode="auto">
          <a:xfrm>
            <a:off x="1226181" y="3158334"/>
            <a:ext cx="2062367" cy="253754"/>
            <a:chOff x="420" y="2461"/>
            <a:chExt cx="1752" cy="269"/>
          </a:xfrm>
          <a:solidFill>
            <a:srgbClr val="CC00CC">
              <a:alpha val="50000"/>
            </a:srgbClr>
          </a:solidFill>
        </p:grpSpPr>
        <p:sp>
          <p:nvSpPr>
            <p:cNvPr id="107" name="AutoShape 57"/>
            <p:cNvSpPr>
              <a:spLocks noChangeArrowheads="1"/>
            </p:cNvSpPr>
            <p:nvPr/>
          </p:nvSpPr>
          <p:spPr bwMode="auto">
            <a:xfrm rot="10800000">
              <a:off x="420" y="2504"/>
              <a:ext cx="133" cy="226"/>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8" name="AutoShape 58"/>
            <p:cNvSpPr>
              <a:spLocks noChangeArrowheads="1"/>
            </p:cNvSpPr>
            <p:nvPr/>
          </p:nvSpPr>
          <p:spPr bwMode="auto">
            <a:xfrm rot="10800000">
              <a:off x="2047"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sp>
        <p:nvSpPr>
          <p:cNvPr id="97"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grpSp>
        <p:nvGrpSpPr>
          <p:cNvPr id="118" name="Group 62"/>
          <p:cNvGrpSpPr/>
          <p:nvPr/>
        </p:nvGrpSpPr>
        <p:grpSpPr bwMode="auto">
          <a:xfrm>
            <a:off x="1226181" y="3527399"/>
            <a:ext cx="2064721" cy="278011"/>
            <a:chOff x="433" y="3219"/>
            <a:chExt cx="1754" cy="279"/>
          </a:xfrm>
          <a:solidFill>
            <a:srgbClr val="CC00CC"/>
          </a:solidFill>
        </p:grpSpPr>
        <p:sp>
          <p:nvSpPr>
            <p:cNvPr id="119" name="AutoShape 63"/>
            <p:cNvSpPr>
              <a:spLocks noChangeArrowheads="1"/>
            </p:cNvSpPr>
            <p:nvPr/>
          </p:nvSpPr>
          <p:spPr bwMode="auto">
            <a:xfrm rot="10800000">
              <a:off x="433" y="3259"/>
              <a:ext cx="141" cy="239"/>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20" name="AutoShape 64"/>
            <p:cNvSpPr>
              <a:spLocks noChangeArrowheads="1"/>
            </p:cNvSpPr>
            <p:nvPr/>
          </p:nvSpPr>
          <p:spPr bwMode="auto">
            <a:xfrm rot="10800000">
              <a:off x="2052" y="3219"/>
              <a:ext cx="135" cy="246"/>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sp>
        <p:nvSpPr>
          <p:cNvPr id="9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00"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09" name="矩形 108"/>
          <p:cNvSpPr/>
          <p:nvPr/>
        </p:nvSpPr>
        <p:spPr>
          <a:xfrm>
            <a:off x="2995368"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59564515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5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48885096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750"/>
                                        <p:tgtEl>
                                          <p:spTgt spid="100"/>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wipe(left)">
                                      <p:cBhvr>
                                        <p:cTn id="11" dur="750"/>
                                        <p:tgtEl>
                                          <p:spTgt spid="125"/>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wipe(down)">
                                      <p:cBhvr>
                                        <p:cTn id="15" dur="7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1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47017277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 name="组合 28"/>
          <p:cNvGrpSpPr/>
          <p:nvPr/>
        </p:nvGrpSpPr>
        <p:grpSpPr>
          <a:xfrm>
            <a:off x="2068815" y="3302812"/>
            <a:ext cx="1598226" cy="252136"/>
            <a:chOff x="2068815" y="3302812"/>
            <a:chExt cx="1598226" cy="252136"/>
          </a:xfrm>
        </p:grpSpPr>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35015949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1000"/>
                                        <p:tgtEl>
                                          <p:spTgt spid="8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293194" y="2932328"/>
            <a:ext cx="1166697" cy="246063"/>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4028301" y="3154024"/>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0613758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6" name="矩形 5"/>
          <p:cNvSpPr/>
          <p:nvPr/>
        </p:nvSpPr>
        <p:spPr>
          <a:xfrm>
            <a:off x="5908327"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7" name="组合 6"/>
          <p:cNvGrpSpPr/>
          <p:nvPr/>
        </p:nvGrpSpPr>
        <p:grpSpPr>
          <a:xfrm>
            <a:off x="466344" y="633886"/>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81344" y="1151890"/>
              <a:ext cx="22990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互联网的负面影响</a:t>
              </a:r>
              <a:endParaRPr lang="fr-FR" altLang="zh-CN" sz="2000" b="1" dirty="0">
                <a:solidFill>
                  <a:schemeClr val="bg1"/>
                </a:solidFill>
                <a:latin typeface="微软雅黑" pitchFamily="34" charset="-122"/>
                <a:ea typeface="微软雅黑" pitchFamily="34" charset="-122"/>
              </a:endParaRPr>
            </a:p>
          </p:txBody>
        </p:sp>
      </p:grpSp>
      <p:graphicFrame>
        <p:nvGraphicFramePr>
          <p:cNvPr id="2" name="图示 1"/>
          <p:cNvGraphicFramePr/>
          <p:nvPr>
            <p:extLst>
              <p:ext uri="{D42A27DB-BD31-4B8C-83A1-F6EECF244321}">
                <p14:modId xmlns:p14="http://schemas.microsoft.com/office/powerpoint/2010/main" val="1928340574"/>
              </p:ext>
            </p:extLst>
          </p:nvPr>
        </p:nvGraphicFramePr>
        <p:xfrm>
          <a:off x="1670151" y="1109315"/>
          <a:ext cx="5871472" cy="2901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1957137" y="4098681"/>
            <a:ext cx="5510463" cy="400110"/>
          </a:xfrm>
          <a:prstGeom prst="rect">
            <a:avLst/>
          </a:prstGeom>
          <a:solidFill>
            <a:schemeClr val="accent2">
              <a:lumMod val="60000"/>
              <a:lumOff val="40000"/>
            </a:schemeClr>
          </a:solidFill>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rPr>
              <a:t>需要加强</a:t>
            </a:r>
            <a:r>
              <a:rPr kumimoji="0" lang="zh-CN" altLang="zh-CN" sz="2000" b="1" i="0" u="none" strike="noStrike" kern="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rPr>
              <a:t>对互联网的管理</a:t>
            </a:r>
            <a:r>
              <a:rPr kumimoji="0" lang="zh-CN" altLang="en-US" sz="2000" b="1" i="0" u="none" strike="noStrike" kern="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0600678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293194" y="2932328"/>
            <a:ext cx="1166697" cy="246063"/>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5718485" y="2932328"/>
            <a:ext cx="1166697" cy="246063"/>
            <a:chOff x="2293194" y="2932328"/>
            <a:chExt cx="1166697" cy="246063"/>
          </a:xfrm>
        </p:grpSpPr>
        <p:grpSp>
          <p:nvGrpSpPr>
            <p:cNvPr id="84" name="Group 41"/>
            <p:cNvGrpSpPr/>
            <p:nvPr/>
          </p:nvGrpSpPr>
          <p:grpSpPr bwMode="auto">
            <a:xfrm>
              <a:off x="2511051" y="2932328"/>
              <a:ext cx="946569" cy="246063"/>
              <a:chOff x="2169" y="2660"/>
              <a:chExt cx="804" cy="226"/>
            </a:xfrm>
          </p:grpSpPr>
          <p:sp>
            <p:nvSpPr>
              <p:cNvPr id="89"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9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91"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86" name="矩形 8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16394638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293194" y="2932328"/>
            <a:ext cx="1166697" cy="246063"/>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5718485" y="2932328"/>
            <a:ext cx="1166697" cy="246063"/>
            <a:chOff x="2293194" y="2932328"/>
            <a:chExt cx="1166697" cy="246063"/>
          </a:xfrm>
        </p:grpSpPr>
        <p:grpSp>
          <p:nvGrpSpPr>
            <p:cNvPr id="84" name="Group 41"/>
            <p:cNvGrpSpPr/>
            <p:nvPr/>
          </p:nvGrpSpPr>
          <p:grpSpPr bwMode="auto">
            <a:xfrm>
              <a:off x="2511051" y="2932328"/>
              <a:ext cx="946569" cy="246063"/>
              <a:chOff x="2169" y="2660"/>
              <a:chExt cx="804" cy="226"/>
            </a:xfrm>
          </p:grpSpPr>
          <p:sp>
            <p:nvSpPr>
              <p:cNvPr id="89"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9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91"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86" name="矩形 8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下箭头 91"/>
          <p:cNvSpPr/>
          <p:nvPr/>
        </p:nvSpPr>
        <p:spPr>
          <a:xfrm>
            <a:off x="4682483" y="3179766"/>
            <a:ext cx="180462" cy="249234"/>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Group 73"/>
          <p:cNvGrpSpPr/>
          <p:nvPr/>
        </p:nvGrpSpPr>
        <p:grpSpPr bwMode="auto">
          <a:xfrm>
            <a:off x="5120649" y="2892852"/>
            <a:ext cx="621626" cy="655723"/>
            <a:chOff x="1110" y="2645"/>
            <a:chExt cx="528" cy="603"/>
          </a:xfrm>
        </p:grpSpPr>
        <p:sp>
          <p:nvSpPr>
            <p:cNvPr id="112" name="Rectangle 74"/>
            <p:cNvSpPr>
              <a:spLocks noChangeArrowheads="1"/>
            </p:cNvSpPr>
            <p:nvPr/>
          </p:nvSpPr>
          <p:spPr bwMode="auto">
            <a:xfrm>
              <a:off x="1432" y="3022"/>
              <a:ext cx="187" cy="226"/>
            </a:xfrm>
            <a:prstGeom prst="rect">
              <a:avLst/>
            </a:prstGeom>
            <a:solidFill>
              <a:srgbClr val="00206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113" name="Text Box 75"/>
            <p:cNvSpPr txBox="1">
              <a:spLocks noChangeArrowheads="1"/>
            </p:cNvSpPr>
            <p:nvPr/>
          </p:nvSpPr>
          <p:spPr bwMode="auto">
            <a:xfrm>
              <a:off x="1110" y="2645"/>
              <a:ext cx="52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00" b="1" dirty="0">
                  <a:solidFill>
                    <a:srgbClr val="CC00CC"/>
                  </a:solidFill>
                  <a:latin typeface="微软雅黑" panose="020B0503020204020204" pitchFamily="34" charset="-122"/>
                  <a:ea typeface="微软雅黑" panose="020B0503020204020204" pitchFamily="34" charset="-122"/>
                </a:rPr>
                <a:t>新首部</a:t>
              </a:r>
            </a:p>
          </p:txBody>
        </p:sp>
        <p:sp>
          <p:nvSpPr>
            <p:cNvPr id="115" name="Line 76"/>
            <p:cNvSpPr>
              <a:spLocks noChangeShapeType="1"/>
            </p:cNvSpPr>
            <p:nvPr/>
          </p:nvSpPr>
          <p:spPr bwMode="auto">
            <a:xfrm>
              <a:off x="1416" y="2842"/>
              <a:ext cx="91" cy="19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77"/>
          <p:cNvGrpSpPr/>
          <p:nvPr/>
        </p:nvGrpSpPr>
        <p:grpSpPr bwMode="auto">
          <a:xfrm>
            <a:off x="6827490" y="2890811"/>
            <a:ext cx="607954" cy="657774"/>
            <a:chOff x="4149" y="2643"/>
            <a:chExt cx="517" cy="606"/>
          </a:xfrm>
        </p:grpSpPr>
        <p:sp>
          <p:nvSpPr>
            <p:cNvPr id="117" name="Rectangle 78"/>
            <p:cNvSpPr>
              <a:spLocks noChangeArrowheads="1"/>
            </p:cNvSpPr>
            <p:nvPr/>
          </p:nvSpPr>
          <p:spPr bwMode="auto">
            <a:xfrm>
              <a:off x="4191" y="3023"/>
              <a:ext cx="179" cy="226"/>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sp>
          <p:nvSpPr>
            <p:cNvPr id="118" name="Line 79"/>
            <p:cNvSpPr>
              <a:spLocks noChangeShapeType="1"/>
            </p:cNvSpPr>
            <p:nvPr/>
          </p:nvSpPr>
          <p:spPr bwMode="auto">
            <a:xfrm flipH="1">
              <a:off x="4265" y="2834"/>
              <a:ext cx="93" cy="18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Text Box 80"/>
            <p:cNvSpPr txBox="1">
              <a:spLocks noChangeArrowheads="1"/>
            </p:cNvSpPr>
            <p:nvPr/>
          </p:nvSpPr>
          <p:spPr bwMode="auto">
            <a:xfrm>
              <a:off x="4149" y="2643"/>
              <a:ext cx="517"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00" b="1" dirty="0">
                  <a:solidFill>
                    <a:srgbClr val="CC00CC"/>
                  </a:solidFill>
                  <a:latin typeface="微软雅黑" panose="020B0503020204020204" pitchFamily="34" charset="-122"/>
                  <a:ea typeface="微软雅黑" panose="020B0503020204020204" pitchFamily="34" charset="-122"/>
                </a:rPr>
                <a:t>新尾部</a:t>
              </a:r>
            </a:p>
          </p:txBody>
        </p:sp>
      </p:grpSp>
      <p:grpSp>
        <p:nvGrpSpPr>
          <p:cNvPr id="31" name="组合 30"/>
          <p:cNvGrpSpPr/>
          <p:nvPr/>
        </p:nvGrpSpPr>
        <p:grpSpPr>
          <a:xfrm>
            <a:off x="5713004" y="3304109"/>
            <a:ext cx="1164318" cy="250839"/>
            <a:chOff x="5713004" y="3304109"/>
            <a:chExt cx="1164318" cy="250839"/>
          </a:xfrm>
        </p:grpSpPr>
        <p:grpSp>
          <p:nvGrpSpPr>
            <p:cNvPr id="93" name="Group 45"/>
            <p:cNvGrpSpPr/>
            <p:nvPr/>
          </p:nvGrpSpPr>
          <p:grpSpPr bwMode="auto">
            <a:xfrm>
              <a:off x="5713004" y="3304109"/>
              <a:ext cx="1164318" cy="244475"/>
              <a:chOff x="1984" y="3023"/>
              <a:chExt cx="989" cy="226"/>
            </a:xfrm>
          </p:grpSpPr>
          <p:sp>
            <p:nvSpPr>
              <p:cNvPr id="94"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6"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98"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6"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1" name="矩形 120"/>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17512845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1000"/>
                                        <p:tgtEl>
                                          <p:spTgt spid="9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1000"/>
                                        <p:tgtEl>
                                          <p:spTgt spid="31"/>
                                        </p:tgtEl>
                                      </p:cBhvr>
                                    </p:animEffect>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1000" fill="hold"/>
                                        <p:tgtEl>
                                          <p:spTgt spid="108"/>
                                        </p:tgtEl>
                                        <p:attrNameLst>
                                          <p:attrName>ppt_x</p:attrName>
                                        </p:attrNameLst>
                                      </p:cBhvr>
                                      <p:tavLst>
                                        <p:tav tm="0">
                                          <p:val>
                                            <p:strVal val="0-#ppt_w/2"/>
                                          </p:val>
                                        </p:tav>
                                        <p:tav tm="100000">
                                          <p:val>
                                            <p:strVal val="#ppt_x"/>
                                          </p:val>
                                        </p:tav>
                                      </p:tavLst>
                                    </p:anim>
                                    <p:anim calcmode="lin" valueType="num">
                                      <p:cBhvr additive="base">
                                        <p:cTn id="16" dur="1000" fill="hold"/>
                                        <p:tgtEl>
                                          <p:spTgt spid="108"/>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2" fill="hold" nodeType="afterEffect">
                                  <p:stCondLst>
                                    <p:cond delay="0"/>
                                  </p:stCondLst>
                                  <p:childTnLst>
                                    <p:set>
                                      <p:cBhvr>
                                        <p:cTn id="19" dur="1" fill="hold">
                                          <p:stCondLst>
                                            <p:cond delay="0"/>
                                          </p:stCondLst>
                                        </p:cTn>
                                        <p:tgtEl>
                                          <p:spTgt spid="116"/>
                                        </p:tgtEl>
                                        <p:attrNameLst>
                                          <p:attrName>style.visibility</p:attrName>
                                        </p:attrNameLst>
                                      </p:cBhvr>
                                      <p:to>
                                        <p:strVal val="visible"/>
                                      </p:to>
                                    </p:set>
                                    <p:anim calcmode="lin" valueType="num">
                                      <p:cBhvr additive="base">
                                        <p:cTn id="20" dur="1000" fill="hold"/>
                                        <p:tgtEl>
                                          <p:spTgt spid="116"/>
                                        </p:tgtEl>
                                        <p:attrNameLst>
                                          <p:attrName>ppt_x</p:attrName>
                                        </p:attrNameLst>
                                      </p:cBhvr>
                                      <p:tavLst>
                                        <p:tav tm="0">
                                          <p:val>
                                            <p:strVal val="1+#ppt_w/2"/>
                                          </p:val>
                                        </p:tav>
                                        <p:tav tm="100000">
                                          <p:val>
                                            <p:strVal val="#ppt_x"/>
                                          </p:val>
                                        </p:tav>
                                      </p:tavLst>
                                    </p:anim>
                                    <p:anim calcmode="lin" valueType="num">
                                      <p:cBhvr additive="base">
                                        <p:cTn id="21" dur="10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293194" y="2932328"/>
            <a:ext cx="1166697" cy="246063"/>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5718485" y="2932328"/>
            <a:ext cx="1166697" cy="246063"/>
            <a:chOff x="2293194" y="2932328"/>
            <a:chExt cx="1166697" cy="246063"/>
          </a:xfrm>
        </p:grpSpPr>
        <p:grpSp>
          <p:nvGrpSpPr>
            <p:cNvPr id="84" name="Group 41"/>
            <p:cNvGrpSpPr/>
            <p:nvPr/>
          </p:nvGrpSpPr>
          <p:grpSpPr bwMode="auto">
            <a:xfrm>
              <a:off x="2511051" y="2932328"/>
              <a:ext cx="946569" cy="246063"/>
              <a:chOff x="2169" y="2660"/>
              <a:chExt cx="804" cy="226"/>
            </a:xfrm>
          </p:grpSpPr>
          <p:sp>
            <p:nvSpPr>
              <p:cNvPr id="89"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9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91"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8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86" name="矩形 8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Group 73"/>
          <p:cNvGrpSpPr/>
          <p:nvPr/>
        </p:nvGrpSpPr>
        <p:grpSpPr bwMode="auto">
          <a:xfrm>
            <a:off x="5120649" y="2892852"/>
            <a:ext cx="621626" cy="655723"/>
            <a:chOff x="1110" y="2645"/>
            <a:chExt cx="528" cy="603"/>
          </a:xfrm>
        </p:grpSpPr>
        <p:sp>
          <p:nvSpPr>
            <p:cNvPr id="112" name="Rectangle 74"/>
            <p:cNvSpPr>
              <a:spLocks noChangeArrowheads="1"/>
            </p:cNvSpPr>
            <p:nvPr/>
          </p:nvSpPr>
          <p:spPr bwMode="auto">
            <a:xfrm>
              <a:off x="1432" y="3022"/>
              <a:ext cx="187" cy="226"/>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113" name="Text Box 75"/>
            <p:cNvSpPr txBox="1">
              <a:spLocks noChangeArrowheads="1"/>
            </p:cNvSpPr>
            <p:nvPr/>
          </p:nvSpPr>
          <p:spPr bwMode="auto">
            <a:xfrm>
              <a:off x="1110" y="2645"/>
              <a:ext cx="52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00" b="1" dirty="0">
                  <a:solidFill>
                    <a:srgbClr val="CC00CC"/>
                  </a:solidFill>
                  <a:latin typeface="微软雅黑" panose="020B0503020204020204" pitchFamily="34" charset="-122"/>
                  <a:ea typeface="微软雅黑" panose="020B0503020204020204" pitchFamily="34" charset="-122"/>
                </a:rPr>
                <a:t>新首部</a:t>
              </a:r>
            </a:p>
          </p:txBody>
        </p:sp>
        <p:sp>
          <p:nvSpPr>
            <p:cNvPr id="115" name="Line 76"/>
            <p:cNvSpPr>
              <a:spLocks noChangeShapeType="1"/>
            </p:cNvSpPr>
            <p:nvPr/>
          </p:nvSpPr>
          <p:spPr bwMode="auto">
            <a:xfrm>
              <a:off x="1416" y="2842"/>
              <a:ext cx="91" cy="19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77"/>
          <p:cNvGrpSpPr/>
          <p:nvPr/>
        </p:nvGrpSpPr>
        <p:grpSpPr bwMode="auto">
          <a:xfrm>
            <a:off x="6827490" y="2890811"/>
            <a:ext cx="607954" cy="657774"/>
            <a:chOff x="4149" y="2643"/>
            <a:chExt cx="517" cy="606"/>
          </a:xfrm>
        </p:grpSpPr>
        <p:sp>
          <p:nvSpPr>
            <p:cNvPr id="117" name="Rectangle 78"/>
            <p:cNvSpPr>
              <a:spLocks noChangeArrowheads="1"/>
            </p:cNvSpPr>
            <p:nvPr/>
          </p:nvSpPr>
          <p:spPr bwMode="auto">
            <a:xfrm>
              <a:off x="4191" y="3023"/>
              <a:ext cx="179" cy="226"/>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sp>
          <p:nvSpPr>
            <p:cNvPr id="118" name="Line 79"/>
            <p:cNvSpPr>
              <a:spLocks noChangeShapeType="1"/>
            </p:cNvSpPr>
            <p:nvPr/>
          </p:nvSpPr>
          <p:spPr bwMode="auto">
            <a:xfrm flipH="1">
              <a:off x="4265" y="2834"/>
              <a:ext cx="93" cy="18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Text Box 80"/>
            <p:cNvSpPr txBox="1">
              <a:spLocks noChangeArrowheads="1"/>
            </p:cNvSpPr>
            <p:nvPr/>
          </p:nvSpPr>
          <p:spPr bwMode="auto">
            <a:xfrm>
              <a:off x="4149" y="2643"/>
              <a:ext cx="517"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00" b="1" dirty="0">
                  <a:solidFill>
                    <a:srgbClr val="CC00CC"/>
                  </a:solidFill>
                  <a:latin typeface="微软雅黑" panose="020B0503020204020204" pitchFamily="34" charset="-122"/>
                  <a:ea typeface="微软雅黑" panose="020B0503020204020204" pitchFamily="34" charset="-122"/>
                </a:rPr>
                <a:t>新尾部</a:t>
              </a:r>
            </a:p>
          </p:txBody>
        </p:sp>
      </p:grpSp>
      <p:grpSp>
        <p:nvGrpSpPr>
          <p:cNvPr id="31" name="组合 30"/>
          <p:cNvGrpSpPr/>
          <p:nvPr/>
        </p:nvGrpSpPr>
        <p:grpSpPr>
          <a:xfrm>
            <a:off x="5713004" y="3304109"/>
            <a:ext cx="1164318" cy="250839"/>
            <a:chOff x="5713004" y="3304109"/>
            <a:chExt cx="1164318" cy="250839"/>
          </a:xfrm>
        </p:grpSpPr>
        <p:grpSp>
          <p:nvGrpSpPr>
            <p:cNvPr id="93" name="Group 45"/>
            <p:cNvGrpSpPr/>
            <p:nvPr/>
          </p:nvGrpSpPr>
          <p:grpSpPr bwMode="auto">
            <a:xfrm>
              <a:off x="5713004" y="3304109"/>
              <a:ext cx="1164318" cy="244475"/>
              <a:chOff x="1984" y="3023"/>
              <a:chExt cx="989" cy="226"/>
            </a:xfrm>
          </p:grpSpPr>
          <p:sp>
            <p:nvSpPr>
              <p:cNvPr id="94"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6"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98"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6"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1" name="矩形 120"/>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sp>
        <p:nvSpPr>
          <p:cNvPr id="124" name="下箭头 123"/>
          <p:cNvSpPr/>
          <p:nvPr/>
        </p:nvSpPr>
        <p:spPr>
          <a:xfrm>
            <a:off x="4682483" y="3543677"/>
            <a:ext cx="180462" cy="249234"/>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78748050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up)">
                                      <p:cBhvr>
                                        <p:cTn id="7" dur="1000"/>
                                        <p:tgtEl>
                                          <p:spTgt spid="12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wipe(up)">
                                      <p:cBhvr>
                                        <p:cTn id="11"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402947412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left)">
                                      <p:cBhvr>
                                        <p:cTn id="7" dur="1000"/>
                                        <p:tgtEl>
                                          <p:spTgt spid="14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Effect transition="in" filter="wipe(left)">
                                      <p:cBhvr>
                                        <p:cTn id="11" dur="1000"/>
                                        <p:tgtEl>
                                          <p:spTgt spid="14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wipe(left)">
                                      <p:cBhvr>
                                        <p:cTn id="15"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0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52805767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5499745" y="3302812"/>
            <a:ext cx="1587629" cy="252136"/>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7621960" y="3485835"/>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75891592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down)">
                                      <p:cBhvr>
                                        <p:cTn id="7" dur="1000"/>
                                        <p:tgtEl>
                                          <p:spTgt spid="104"/>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5499745" y="3302812"/>
            <a:ext cx="1587629" cy="252136"/>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7621960" y="3485835"/>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上箭头 85"/>
          <p:cNvSpPr/>
          <p:nvPr/>
        </p:nvSpPr>
        <p:spPr>
          <a:xfrm>
            <a:off x="7621960" y="3121290"/>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5718485" y="2932328"/>
            <a:ext cx="1166697" cy="246063"/>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404308263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1000"/>
                                        <p:tgtEl>
                                          <p:spTgt spid="8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down)">
                                      <p:cBhvr>
                                        <p:cTn id="11"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5499745" y="3302812"/>
            <a:ext cx="1587629" cy="252136"/>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7621960" y="3485835"/>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上箭头 85"/>
          <p:cNvSpPr/>
          <p:nvPr/>
        </p:nvSpPr>
        <p:spPr>
          <a:xfrm>
            <a:off x="7621960" y="3121290"/>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5718485" y="2932328"/>
            <a:ext cx="1166697" cy="246063"/>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5919658" y="2554262"/>
            <a:ext cx="948813" cy="246110"/>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上箭头 121"/>
          <p:cNvSpPr/>
          <p:nvPr/>
        </p:nvSpPr>
        <p:spPr>
          <a:xfrm>
            <a:off x="7629697" y="2713069"/>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14358405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down)">
                                      <p:cBhvr>
                                        <p:cTn id="7" dur="1000"/>
                                        <p:tgtEl>
                                          <p:spTgt spid="122"/>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5499745" y="3302812"/>
            <a:ext cx="1587629" cy="252136"/>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7621960" y="3485835"/>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上箭头 85"/>
          <p:cNvSpPr/>
          <p:nvPr/>
        </p:nvSpPr>
        <p:spPr>
          <a:xfrm>
            <a:off x="7621960" y="3121290"/>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5718485" y="2932328"/>
            <a:ext cx="1166697" cy="246063"/>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5919658" y="2554262"/>
            <a:ext cx="948813" cy="246110"/>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上箭头 121"/>
          <p:cNvSpPr/>
          <p:nvPr/>
        </p:nvSpPr>
        <p:spPr>
          <a:xfrm>
            <a:off x="7629697" y="271306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上箭头 122"/>
          <p:cNvSpPr/>
          <p:nvPr/>
        </p:nvSpPr>
        <p:spPr>
          <a:xfrm>
            <a:off x="7629697" y="2348444"/>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6142401" y="2209195"/>
            <a:ext cx="725819" cy="246069"/>
            <a:chOff x="6142401" y="2209195"/>
            <a:chExt cx="725819" cy="246069"/>
          </a:xfrm>
        </p:grpSpPr>
        <p:grpSp>
          <p:nvGrpSpPr>
            <p:cNvPr id="113" name="组合 112"/>
            <p:cNvGrpSpPr/>
            <p:nvPr/>
          </p:nvGrpSpPr>
          <p:grpSpPr>
            <a:xfrm>
              <a:off x="6142401" y="2209195"/>
              <a:ext cx="725819" cy="246069"/>
              <a:chOff x="6142401" y="2209195"/>
              <a:chExt cx="725819" cy="246069"/>
            </a:xfrm>
          </p:grpSpPr>
          <p:sp>
            <p:nvSpPr>
              <p:cNvPr id="114" name="Rectangle 34"/>
              <p:cNvSpPr>
                <a:spLocks noChangeArrowheads="1"/>
              </p:cNvSpPr>
              <p:nvPr/>
            </p:nvSpPr>
            <p:spPr bwMode="auto">
              <a:xfrm>
                <a:off x="6142401"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5" name="Rectangle 37"/>
              <p:cNvSpPr>
                <a:spLocks noChangeArrowheads="1"/>
              </p:cNvSpPr>
              <p:nvPr/>
            </p:nvSpPr>
            <p:spPr bwMode="auto">
              <a:xfrm>
                <a:off x="6382187"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9" name="矩形 128"/>
            <p:cNvSpPr/>
            <p:nvPr/>
          </p:nvSpPr>
          <p:spPr>
            <a:xfrm>
              <a:off x="6396220"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占位符 32"/>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55930163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down)">
                                      <p:cBhvr>
                                        <p:cTn id="7" dur="1000"/>
                                        <p:tgtEl>
                                          <p:spTgt spid="123"/>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5499745" y="3302812"/>
            <a:ext cx="1587629" cy="252136"/>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7621960" y="3485835"/>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上箭头 85"/>
          <p:cNvSpPr/>
          <p:nvPr/>
        </p:nvSpPr>
        <p:spPr>
          <a:xfrm>
            <a:off x="7621960" y="3121290"/>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5718485" y="2932328"/>
            <a:ext cx="1166697" cy="246063"/>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5919658" y="2554262"/>
            <a:ext cx="948813" cy="246110"/>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上箭头 121"/>
          <p:cNvSpPr/>
          <p:nvPr/>
        </p:nvSpPr>
        <p:spPr>
          <a:xfrm>
            <a:off x="7629697" y="2713069"/>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上箭头 122"/>
          <p:cNvSpPr/>
          <p:nvPr/>
        </p:nvSpPr>
        <p:spPr>
          <a:xfrm>
            <a:off x="7629697" y="2348444"/>
            <a:ext cx="178622" cy="24512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Rectangle 37"/>
          <p:cNvSpPr>
            <a:spLocks noChangeArrowheads="1"/>
          </p:cNvSpPr>
          <p:nvPr/>
        </p:nvSpPr>
        <p:spPr bwMode="auto">
          <a:xfrm>
            <a:off x="6382187"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sp>
        <p:nvSpPr>
          <p:cNvPr id="130" name="上箭头 129"/>
          <p:cNvSpPr/>
          <p:nvPr/>
        </p:nvSpPr>
        <p:spPr>
          <a:xfrm>
            <a:off x="7629697" y="2025255"/>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6142401" y="2209195"/>
            <a:ext cx="725819" cy="246069"/>
            <a:chOff x="6142401" y="2209195"/>
            <a:chExt cx="725819" cy="246069"/>
          </a:xfrm>
        </p:grpSpPr>
        <p:grpSp>
          <p:nvGrpSpPr>
            <p:cNvPr id="132" name="组合 131"/>
            <p:cNvGrpSpPr/>
            <p:nvPr/>
          </p:nvGrpSpPr>
          <p:grpSpPr>
            <a:xfrm>
              <a:off x="6142401" y="2209195"/>
              <a:ext cx="725819" cy="246069"/>
              <a:chOff x="6142401" y="2209195"/>
              <a:chExt cx="725819" cy="246069"/>
            </a:xfrm>
          </p:grpSpPr>
          <p:sp>
            <p:nvSpPr>
              <p:cNvPr id="134" name="Rectangle 34"/>
              <p:cNvSpPr>
                <a:spLocks noChangeArrowheads="1"/>
              </p:cNvSpPr>
              <p:nvPr/>
            </p:nvSpPr>
            <p:spPr bwMode="auto">
              <a:xfrm>
                <a:off x="6142401"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35" name="Rectangle 37"/>
              <p:cNvSpPr>
                <a:spLocks noChangeArrowheads="1"/>
              </p:cNvSpPr>
              <p:nvPr/>
            </p:nvSpPr>
            <p:spPr bwMode="auto">
              <a:xfrm>
                <a:off x="6382187"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33" name="矩形 132"/>
            <p:cNvSpPr/>
            <p:nvPr/>
          </p:nvSpPr>
          <p:spPr>
            <a:xfrm>
              <a:off x="6396220"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59488422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down)">
                                      <p:cBhvr>
                                        <p:cTn id="7" dur="1000"/>
                                        <p:tgtEl>
                                          <p:spTgt spid="130"/>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wipe(down)">
                                      <p:cBhvr>
                                        <p:cTn id="11"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2628900" y="1330075"/>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5" name="Rectangle 10"/>
          <p:cNvSpPr>
            <a:spLocks noChangeArrowheads="1"/>
          </p:cNvSpPr>
          <p:nvPr/>
        </p:nvSpPr>
        <p:spPr bwMode="auto">
          <a:xfrm>
            <a:off x="2628900" y="1936500"/>
            <a:ext cx="5775325"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6" name="Rectangle 11"/>
          <p:cNvSpPr>
            <a:spLocks noChangeArrowheads="1"/>
          </p:cNvSpPr>
          <p:nvPr/>
        </p:nvSpPr>
        <p:spPr bwMode="auto">
          <a:xfrm>
            <a:off x="2628900" y="2554037"/>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dirty="0">
              <a:solidFill>
                <a:srgbClr val="FFFFFF"/>
              </a:solidFill>
              <a:latin typeface="宋体" charset="-122"/>
              <a:ea typeface="+mn-ea"/>
            </a:endParaRPr>
          </a:p>
        </p:txBody>
      </p:sp>
      <p:sp>
        <p:nvSpPr>
          <p:cNvPr id="25605" name="Line 16"/>
          <p:cNvSpPr>
            <a:spLocks noChangeShapeType="1"/>
          </p:cNvSpPr>
          <p:nvPr/>
        </p:nvSpPr>
        <p:spPr bwMode="auto">
          <a:xfrm>
            <a:off x="3636963" y="125863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Rectangle 8"/>
          <p:cNvSpPr>
            <a:spLocks noChangeArrowheads="1"/>
          </p:cNvSpPr>
          <p:nvPr/>
        </p:nvSpPr>
        <p:spPr bwMode="auto">
          <a:xfrm>
            <a:off x="2700337" y="1076075"/>
            <a:ext cx="564155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1.2.1                                              </a:t>
            </a:r>
            <a:r>
              <a:rPr lang="zh-CN" altLang="en-US" sz="2000" b="1" dirty="0">
                <a:solidFill>
                  <a:schemeClr val="bg1"/>
                </a:solidFill>
                <a:latin typeface="微软雅黑" pitchFamily="34" charset="-122"/>
                <a:ea typeface="微软雅黑" pitchFamily="34" charset="-122"/>
              </a:rPr>
              <a:t>网络的网络</a:t>
            </a:r>
            <a:r>
              <a:rPr lang="en-US" altLang="zh-CN" sz="2000" b="1" dirty="0">
                <a:solidFill>
                  <a:schemeClr val="bg1"/>
                </a:solidFill>
                <a:latin typeface="微软雅黑" pitchFamily="34" charset="-122"/>
                <a:ea typeface="微软雅黑" pitchFamily="34" charset="-122"/>
              </a:rPr>
              <a:t>1.2.2                </a:t>
            </a:r>
            <a:r>
              <a:rPr lang="zh-CN" altLang="zh-CN" sz="2000" b="1" dirty="0">
                <a:solidFill>
                  <a:schemeClr val="bg1"/>
                </a:solidFill>
                <a:latin typeface="微软雅黑" pitchFamily="34" charset="-122"/>
                <a:ea typeface="微软雅黑" pitchFamily="34" charset="-122"/>
              </a:rPr>
              <a:t>互联网基础结构发展的三个阶段</a:t>
            </a:r>
          </a:p>
          <a:p>
            <a:pPr eaLnBrk="0" hangingPunct="0">
              <a:lnSpc>
                <a:spcPct val="200000"/>
              </a:lnSpc>
            </a:pPr>
            <a:r>
              <a:rPr lang="en-US" altLang="zh-CN" sz="2000" b="1" dirty="0">
                <a:solidFill>
                  <a:schemeClr val="bg1"/>
                </a:solidFill>
                <a:latin typeface="微软雅黑" pitchFamily="34" charset="-122"/>
                <a:ea typeface="微软雅黑" pitchFamily="34" charset="-122"/>
              </a:rPr>
              <a:t>1.2.3                                 </a:t>
            </a:r>
            <a:r>
              <a:rPr lang="zh-CN" altLang="zh-CN" sz="2000" b="1" dirty="0">
                <a:solidFill>
                  <a:schemeClr val="bg1"/>
                </a:solidFill>
                <a:latin typeface="微软雅黑" pitchFamily="34" charset="-122"/>
                <a:ea typeface="微软雅黑" pitchFamily="34" charset="-122"/>
              </a:rPr>
              <a:t>互联网的标准化工作</a:t>
            </a:r>
            <a:endParaRPr lang="fr-FR" sz="2000" b="1" dirty="0">
              <a:solidFill>
                <a:schemeClr val="bg1"/>
              </a:solidFill>
              <a:latin typeface="微软雅黑" pitchFamily="34" charset="-122"/>
              <a:ea typeface="微软雅黑" pitchFamily="34" charset="-122"/>
            </a:endParaRPr>
          </a:p>
        </p:txBody>
      </p:sp>
      <p:sp>
        <p:nvSpPr>
          <p:cNvPr id="9" name="Rectangle 27"/>
          <p:cNvSpPr>
            <a:spLocks noChangeArrowheads="1"/>
          </p:cNvSpPr>
          <p:nvPr/>
        </p:nvSpPr>
        <p:spPr bwMode="auto">
          <a:xfrm>
            <a:off x="639730" y="13297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lang="fr-FR">
              <a:latin typeface="宋体" charset="-122"/>
              <a:ea typeface="+mn-ea"/>
            </a:endParaRPr>
          </a:p>
        </p:txBody>
      </p:sp>
      <p:sp>
        <p:nvSpPr>
          <p:cNvPr id="25610" name="Rectangle 29"/>
          <p:cNvSpPr>
            <a:spLocks noChangeArrowheads="1"/>
          </p:cNvSpPr>
          <p:nvPr/>
        </p:nvSpPr>
        <p:spPr bwMode="auto">
          <a:xfrm>
            <a:off x="649288" y="1425325"/>
            <a:ext cx="1627187"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a:solidFill>
                  <a:srgbClr val="FFFF00"/>
                </a:solidFill>
                <a:latin typeface="微软雅黑" pitchFamily="34" charset="-122"/>
                <a:ea typeface="微软雅黑" pitchFamily="34" charset="-122"/>
              </a:rPr>
              <a:t>1.2</a:t>
            </a:r>
          </a:p>
          <a:p>
            <a:pPr eaLnBrk="0" hangingPunct="0"/>
            <a:r>
              <a:rPr lang="zh-CN" altLang="fr-FR" sz="2000" b="1">
                <a:solidFill>
                  <a:schemeClr val="bg1"/>
                </a:solidFill>
                <a:latin typeface="微软雅黑" pitchFamily="34" charset="-122"/>
                <a:ea typeface="微软雅黑" pitchFamily="34" charset="-122"/>
              </a:rPr>
              <a:t>互联网概述</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96168" y="1075100"/>
            <a:ext cx="8053712" cy="3314950"/>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25" name="Text Box 29"/>
          <p:cNvSpPr txBox="1">
            <a:spLocks noChangeArrowheads="1"/>
          </p:cNvSpPr>
          <p:nvPr/>
        </p:nvSpPr>
        <p:spPr bwMode="auto">
          <a:xfrm>
            <a:off x="110689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100643" y="1772068"/>
            <a:ext cx="654050" cy="2268537"/>
            <a:chOff x="1100643" y="1772068"/>
            <a:chExt cx="65405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6" name="Text Box 6"/>
            <p:cNvSpPr txBox="1">
              <a:spLocks noChangeArrowheads="1"/>
            </p:cNvSpPr>
            <p:nvPr/>
          </p:nvSpPr>
          <p:spPr bwMode="auto">
            <a:xfrm>
              <a:off x="1391155" y="2142749"/>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391155"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391155" y="28912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39115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391155"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28" name="Text Box 33"/>
            <p:cNvSpPr txBox="1">
              <a:spLocks noChangeArrowheads="1"/>
            </p:cNvSpPr>
            <p:nvPr/>
          </p:nvSpPr>
          <p:spPr bwMode="auto">
            <a:xfrm>
              <a:off x="1100643"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7369758" y="1075100"/>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4160212"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路由器</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6225469" y="2355216"/>
            <a:ext cx="271463" cy="3610484"/>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grpSp>
        <p:nvGrpSpPr>
          <p:cNvPr id="65" name="组合 64"/>
          <p:cNvGrpSpPr/>
          <p:nvPr/>
        </p:nvGrpSpPr>
        <p:grpSpPr>
          <a:xfrm>
            <a:off x="3943356" y="2800707"/>
            <a:ext cx="1109908" cy="1239898"/>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43" name="Text Box 8"/>
            <p:cNvSpPr txBox="1">
              <a:spLocks noChangeArrowheads="1"/>
            </p:cNvSpPr>
            <p:nvPr/>
          </p:nvSpPr>
          <p:spPr bwMode="auto">
            <a:xfrm>
              <a:off x="4315554" y="2850559"/>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178353"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17835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43470"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43470"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dirty="0">
                  <a:solidFill>
                    <a:schemeClr val="bg1"/>
                  </a:solidFill>
                  <a:latin typeface="Arial" panose="020B0604020202020204" pitchFamily="34" charset="0"/>
                </a:rPr>
                <a:t>1</a:t>
              </a:r>
            </a:p>
          </p:txBody>
        </p:sp>
      </p:grpSp>
      <p:grpSp>
        <p:nvGrpSpPr>
          <p:cNvPr id="66" name="组合 65"/>
          <p:cNvGrpSpPr/>
          <p:nvPr/>
        </p:nvGrpSpPr>
        <p:grpSpPr>
          <a:xfrm>
            <a:off x="7328483" y="1745080"/>
            <a:ext cx="649287" cy="2295525"/>
            <a:chOff x="7328483" y="1745080"/>
            <a:chExt cx="649287"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6" name="Text Box 16"/>
            <p:cNvSpPr txBox="1">
              <a:spLocks noChangeArrowheads="1"/>
            </p:cNvSpPr>
            <p:nvPr/>
          </p:nvSpPr>
          <p:spPr bwMode="auto">
            <a:xfrm>
              <a:off x="7328483" y="214195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28483" y="2537242"/>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34833" y="28976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45945" y="325955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28483" y="364690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30" name="Text Box 33"/>
            <p:cNvSpPr txBox="1">
              <a:spLocks noChangeArrowheads="1"/>
            </p:cNvSpPr>
            <p:nvPr/>
          </p:nvSpPr>
          <p:spPr bwMode="auto">
            <a:xfrm>
              <a:off x="7433258" y="1784768"/>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cxnSp>
        <p:nvCxnSpPr>
          <p:cNvPr id="69" name="直接连接符 68"/>
          <p:cNvCxnSpPr/>
          <p:nvPr/>
        </p:nvCxnSpPr>
        <p:spPr>
          <a:xfrm>
            <a:off x="1418143" y="1507958"/>
            <a:ext cx="6306131"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661"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308"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1561619" y="1428166"/>
            <a:ext cx="5941518"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24"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237476" y="2076244"/>
            <a:ext cx="145966" cy="205414"/>
          </a:xfrm>
          <a:prstGeom prst="upArrow">
            <a:avLst>
              <a:gd name="adj1" fmla="val 50000"/>
              <a:gd name="adj2" fmla="val 45968"/>
            </a:avLst>
          </a:prstGeom>
          <a:solidFill>
            <a:srgbClr val="CC00CC"/>
          </a:solidFill>
          <a:ln w="12700">
            <a:noFill/>
            <a:miter lim="800000"/>
          </a:ln>
          <a:effec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237478" y="2439149"/>
            <a:ext cx="147144" cy="221279"/>
          </a:xfrm>
          <a:prstGeom prst="upArrow">
            <a:avLst>
              <a:gd name="adj1" fmla="val 50000"/>
              <a:gd name="adj2" fmla="val 49800"/>
            </a:avLst>
          </a:prstGeom>
          <a:solidFill>
            <a:srgbClr val="CC00CC"/>
          </a:solidFill>
          <a:ln w="12700">
            <a:noFill/>
            <a:miter lim="800000"/>
          </a:ln>
          <a:effec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235122" y="2826328"/>
            <a:ext cx="148321" cy="222762"/>
          </a:xfrm>
          <a:prstGeom prst="upArrow">
            <a:avLst>
              <a:gd name="adj1" fmla="val 50000"/>
              <a:gd name="adj2" fmla="val 49600"/>
            </a:avLst>
          </a:prstGeom>
          <a:solidFill>
            <a:srgbClr val="CC00CC"/>
          </a:solidFill>
          <a:ln w="12700">
            <a:noFill/>
            <a:miter lim="800000"/>
          </a:ln>
          <a:effec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226181" y="3198896"/>
            <a:ext cx="156561" cy="213191"/>
          </a:xfrm>
          <a:prstGeom prst="upArrow">
            <a:avLst>
              <a:gd name="adj1" fmla="val 50000"/>
              <a:gd name="adj2" fmla="val 49600"/>
            </a:avLst>
          </a:prstGeom>
          <a:solidFill>
            <a:srgbClr val="CC00CC"/>
          </a:solidFill>
          <a:ln w="12700">
            <a:noFill/>
            <a:miter lim="800000"/>
          </a:ln>
          <a:effec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226181" y="3567260"/>
            <a:ext cx="165978" cy="238153"/>
          </a:xfrm>
          <a:prstGeom prst="upArrow">
            <a:avLst>
              <a:gd name="adj1" fmla="val 50000"/>
              <a:gd name="adj2" fmla="val 50403"/>
            </a:avLst>
          </a:prstGeom>
          <a:solidFill>
            <a:srgbClr val="CC00CC"/>
          </a:solidFill>
          <a:ln w="12700">
            <a:noFill/>
            <a:miter lim="800000"/>
          </a:ln>
          <a:effec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2467214" y="2447850"/>
            <a:ext cx="271463" cy="3425217"/>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00" name="AutoShape 25"/>
          <p:cNvSpPr>
            <a:spLocks noChangeArrowheads="1"/>
          </p:cNvSpPr>
          <p:nvPr/>
        </p:nvSpPr>
        <p:spPr bwMode="auto">
          <a:xfrm flipV="1">
            <a:off x="1266066" y="3955320"/>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sp>
        <p:nvSpPr>
          <p:cNvPr id="109"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3905139" y="3932147"/>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grpSp>
        <p:nvGrpSpPr>
          <p:cNvPr id="125" name="Group 34"/>
          <p:cNvGrpSpPr/>
          <p:nvPr/>
        </p:nvGrpSpPr>
        <p:grpSpPr bwMode="auto">
          <a:xfrm>
            <a:off x="1792727" y="4119885"/>
            <a:ext cx="841456" cy="101715"/>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2701348"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4028301" y="3527399"/>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上箭头 81"/>
          <p:cNvSpPr/>
          <p:nvPr/>
        </p:nvSpPr>
        <p:spPr>
          <a:xfrm>
            <a:off x="4028301" y="3154024"/>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91"/>
          <p:cNvSpPr/>
          <p:nvPr/>
        </p:nvSpPr>
        <p:spPr>
          <a:xfrm>
            <a:off x="4682483" y="3179766"/>
            <a:ext cx="180462" cy="249234"/>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下箭头 123"/>
          <p:cNvSpPr/>
          <p:nvPr/>
        </p:nvSpPr>
        <p:spPr>
          <a:xfrm>
            <a:off x="4682483" y="3543677"/>
            <a:ext cx="180462" cy="249234"/>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 Box 26"/>
          <p:cNvSpPr txBox="1">
            <a:spLocks noChangeArrowheads="1"/>
          </p:cNvSpPr>
          <p:nvPr/>
        </p:nvSpPr>
        <p:spPr bwMode="auto">
          <a:xfrm>
            <a:off x="6193730" y="4023229"/>
            <a:ext cx="10310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4745478" y="3955321"/>
            <a:ext cx="263283" cy="28118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sp>
        <p:nvSpPr>
          <p:cNvPr id="143" name="AutoShape 42"/>
          <p:cNvSpPr>
            <a:spLocks noChangeArrowheads="1"/>
          </p:cNvSpPr>
          <p:nvPr/>
        </p:nvSpPr>
        <p:spPr bwMode="auto">
          <a:xfrm rot="5400000" flipH="1">
            <a:off x="7384551" y="3932148"/>
            <a:ext cx="254669" cy="288428"/>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anchor="ctr"/>
          <a:lstStyle/>
          <a:p>
            <a:endParaRPr lang="zh-CN" altLang="en-US"/>
          </a:p>
        </p:txBody>
      </p:sp>
      <p:grpSp>
        <p:nvGrpSpPr>
          <p:cNvPr id="144" name="Group 34"/>
          <p:cNvGrpSpPr/>
          <p:nvPr/>
        </p:nvGrpSpPr>
        <p:grpSpPr bwMode="auto">
          <a:xfrm>
            <a:off x="5272139" y="4119886"/>
            <a:ext cx="841456" cy="101715"/>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04" name="上箭头 103"/>
          <p:cNvSpPr/>
          <p:nvPr/>
        </p:nvSpPr>
        <p:spPr>
          <a:xfrm>
            <a:off x="7621960" y="3485835"/>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上箭头 85"/>
          <p:cNvSpPr/>
          <p:nvPr/>
        </p:nvSpPr>
        <p:spPr>
          <a:xfrm>
            <a:off x="7621960" y="3121290"/>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上箭头 121"/>
          <p:cNvSpPr/>
          <p:nvPr/>
        </p:nvSpPr>
        <p:spPr>
          <a:xfrm>
            <a:off x="7629697" y="2713069"/>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上箭头 122"/>
          <p:cNvSpPr/>
          <p:nvPr/>
        </p:nvSpPr>
        <p:spPr>
          <a:xfrm>
            <a:off x="7629697" y="2348444"/>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上箭头 129"/>
          <p:cNvSpPr/>
          <p:nvPr/>
        </p:nvSpPr>
        <p:spPr>
          <a:xfrm>
            <a:off x="7629697" y="2025255"/>
            <a:ext cx="178622" cy="24512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1" name="直接箭头连接符 160"/>
          <p:cNvCxnSpPr/>
          <p:nvPr/>
        </p:nvCxnSpPr>
        <p:spPr>
          <a:xfrm>
            <a:off x="1671704" y="1973300"/>
            <a:ext cx="5761554" cy="0"/>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a:off x="1754257" y="2321828"/>
            <a:ext cx="5604824" cy="14176"/>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a:off x="1754257" y="2675694"/>
            <a:ext cx="5604824" cy="14176"/>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754257" y="3071247"/>
            <a:ext cx="2198623" cy="722788"/>
            <a:chOff x="1754257" y="3071247"/>
            <a:chExt cx="2198623" cy="722788"/>
          </a:xfrm>
        </p:grpSpPr>
        <p:cxnSp>
          <p:nvCxnSpPr>
            <p:cNvPr id="164" name="直接箭头连接符 163"/>
            <p:cNvCxnSpPr/>
            <p:nvPr/>
          </p:nvCxnSpPr>
          <p:spPr>
            <a:xfrm>
              <a:off x="1754257" y="3071247"/>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a:off x="1754257" y="3445270"/>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1754257" y="3788474"/>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5067116" y="3071247"/>
            <a:ext cx="2291530" cy="722788"/>
            <a:chOff x="5067116" y="3071247"/>
            <a:chExt cx="2198623" cy="722788"/>
          </a:xfrm>
        </p:grpSpPr>
        <p:cxnSp>
          <p:nvCxnSpPr>
            <p:cNvPr id="167" name="直接箭头连接符 166"/>
            <p:cNvCxnSpPr/>
            <p:nvPr/>
          </p:nvCxnSpPr>
          <p:spPr>
            <a:xfrm>
              <a:off x="5067116" y="3071247"/>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5067116" y="3445270"/>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5067116" y="3788474"/>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2068815" y="1870804"/>
            <a:ext cx="1598226" cy="2045269"/>
            <a:chOff x="2068815" y="1870804"/>
            <a:chExt cx="1598226" cy="2045269"/>
          </a:xfrm>
        </p:grpSpPr>
        <p:sp>
          <p:nvSpPr>
            <p:cNvPr id="13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sp>
          <p:nvSpPr>
            <p:cNvPr id="132" name="Rectangle 34"/>
            <p:cNvSpPr>
              <a:spLocks noChangeArrowheads="1"/>
            </p:cNvSpPr>
            <p:nvPr/>
          </p:nvSpPr>
          <p:spPr bwMode="auto">
            <a:xfrm>
              <a:off x="2734072"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33" name="Rectangle 37"/>
            <p:cNvSpPr>
              <a:spLocks noChangeArrowheads="1"/>
            </p:cNvSpPr>
            <p:nvPr/>
          </p:nvSpPr>
          <p:spPr bwMode="auto">
            <a:xfrm>
              <a:off x="2973858"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nvGrpSpPr>
            <p:cNvPr id="134" name="Group 38"/>
            <p:cNvGrpSpPr/>
            <p:nvPr/>
          </p:nvGrpSpPr>
          <p:grpSpPr bwMode="auto">
            <a:xfrm>
              <a:off x="2736195" y="2554801"/>
              <a:ext cx="723947" cy="245571"/>
              <a:chOff x="2346" y="2297"/>
              <a:chExt cx="615" cy="226"/>
            </a:xfrm>
            <a:solidFill>
              <a:srgbClr val="00B0F0"/>
            </a:solidFill>
          </p:grpSpPr>
          <p:sp>
            <p:nvSpPr>
              <p:cNvPr id="135"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36"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37" name="Rectangle 66"/>
            <p:cNvSpPr>
              <a:spLocks noChangeArrowheads="1"/>
            </p:cNvSpPr>
            <p:nvPr/>
          </p:nvSpPr>
          <p:spPr bwMode="auto">
            <a:xfrm>
              <a:off x="2511329"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grpSp>
          <p:nvGrpSpPr>
            <p:cNvPr id="138" name="Group 41"/>
            <p:cNvGrpSpPr/>
            <p:nvPr/>
          </p:nvGrpSpPr>
          <p:grpSpPr bwMode="auto">
            <a:xfrm>
              <a:off x="2511051" y="2932328"/>
              <a:ext cx="946569" cy="246063"/>
              <a:chOff x="2169" y="2660"/>
              <a:chExt cx="804" cy="226"/>
            </a:xfrm>
          </p:grpSpPr>
          <p:sp>
            <p:nvSpPr>
              <p:cNvPr id="14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47"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48"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49"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a:latin typeface="微软雅黑" panose="020B0503020204020204" pitchFamily="34" charset="-122"/>
                  <a:ea typeface="微软雅黑" panose="020B0503020204020204" pitchFamily="34" charset="-122"/>
                </a:rPr>
                <a:t>H</a:t>
              </a:r>
              <a:r>
                <a:rPr lang="en-US" altLang="zh-CN" sz="1100" b="1" baseline="-25000">
                  <a:latin typeface="微软雅黑" panose="020B0503020204020204" pitchFamily="34" charset="-122"/>
                  <a:ea typeface="微软雅黑" panose="020B0503020204020204" pitchFamily="34" charset="-122"/>
                </a:rPr>
                <a:t>3</a:t>
              </a:r>
            </a:p>
          </p:txBody>
        </p:sp>
        <p:grpSp>
          <p:nvGrpSpPr>
            <p:cNvPr id="150" name="Group 45"/>
            <p:cNvGrpSpPr/>
            <p:nvPr/>
          </p:nvGrpSpPr>
          <p:grpSpPr bwMode="auto">
            <a:xfrm>
              <a:off x="2292670" y="3304109"/>
              <a:ext cx="1164318" cy="244475"/>
              <a:chOff x="1984" y="3023"/>
              <a:chExt cx="989" cy="226"/>
            </a:xfrm>
          </p:grpSpPr>
          <p:sp>
            <p:nvSpPr>
              <p:cNvPr id="151"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52"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53"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54"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55"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2</a:t>
              </a:r>
            </a:p>
          </p:txBody>
        </p:sp>
        <p:sp>
          <p:nvSpPr>
            <p:cNvPr id="156"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sp>
          <p:nvSpPr>
            <p:cNvPr id="157" name="矩形 156"/>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2748034"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10100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110100</a:t>
              </a:r>
            </a:p>
          </p:txBody>
        </p:sp>
      </p:grpSp>
      <p:grpSp>
        <p:nvGrpSpPr>
          <p:cNvPr id="29" name="组合 28"/>
          <p:cNvGrpSpPr/>
          <p:nvPr/>
        </p:nvGrpSpPr>
        <p:grpSpPr>
          <a:xfrm>
            <a:off x="5499745" y="3302812"/>
            <a:ext cx="1587629" cy="252136"/>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H</a:t>
              </a:r>
              <a:r>
                <a:rPr lang="en-US" altLang="zh-CN" sz="12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chemeClr val="accent6">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T</a:t>
              </a:r>
              <a:r>
                <a:rPr lang="en-US" altLang="zh-CN" sz="1200" b="1" baseline="-25000" dirty="0">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5489148"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200" b="1" dirty="0">
                <a:solidFill>
                  <a:srgbClr val="0000CC"/>
                </a:solidFill>
                <a:latin typeface="微软雅黑" panose="020B0503020204020204" pitchFamily="34" charset="-122"/>
                <a:ea typeface="微软雅黑" panose="020B0503020204020204" pitchFamily="34" charset="-122"/>
              </a:rPr>
              <a:t>10101 </a:t>
            </a:r>
            <a:r>
              <a:rPr lang="zh-CN" altLang="en-US" sz="1200" b="1" dirty="0">
                <a:solidFill>
                  <a:srgbClr val="0000CC"/>
                </a:solidFill>
                <a:latin typeface="微软雅黑" panose="020B0503020204020204" pitchFamily="34" charset="-122"/>
                <a:ea typeface="微软雅黑" panose="020B0503020204020204" pitchFamily="34" charset="-122"/>
              </a:rPr>
              <a:t>比特流 </a:t>
            </a:r>
            <a:r>
              <a:rPr lang="en-US" altLang="zh-CN" sz="1200" b="1" dirty="0">
                <a:solidFill>
                  <a:srgbClr val="0000CC"/>
                </a:solidFill>
                <a:latin typeface="微软雅黑" panose="020B0503020204020204" pitchFamily="34" charset="-122"/>
                <a:ea typeface="微软雅黑" panose="020B0503020204020204" pitchFamily="34" charset="-122"/>
              </a:rPr>
              <a:t>110111</a:t>
            </a:r>
          </a:p>
        </p:txBody>
      </p:sp>
      <p:grpSp>
        <p:nvGrpSpPr>
          <p:cNvPr id="90" name="组合 89"/>
          <p:cNvGrpSpPr/>
          <p:nvPr/>
        </p:nvGrpSpPr>
        <p:grpSpPr>
          <a:xfrm>
            <a:off x="5718485" y="2932328"/>
            <a:ext cx="1166697" cy="246063"/>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00" b="1" dirty="0">
                  <a:latin typeface="微软雅黑" panose="020B0503020204020204" pitchFamily="34" charset="-122"/>
                  <a:ea typeface="微软雅黑" panose="020B0503020204020204" pitchFamily="34" charset="-122"/>
                </a:rPr>
                <a:t>H</a:t>
              </a:r>
              <a:r>
                <a:rPr lang="en-US" altLang="zh-CN" sz="1100" b="1" baseline="-25000" dirty="0">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5919658" y="2554262"/>
            <a:ext cx="948813" cy="246110"/>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a:off x="6142401" y="2209195"/>
            <a:ext cx="725819" cy="246069"/>
            <a:chOff x="6142401" y="2209195"/>
            <a:chExt cx="725819" cy="246069"/>
          </a:xfrm>
        </p:grpSpPr>
        <p:sp>
          <p:nvSpPr>
            <p:cNvPr id="114" name="Rectangle 34"/>
            <p:cNvSpPr>
              <a:spLocks noChangeArrowheads="1"/>
            </p:cNvSpPr>
            <p:nvPr/>
          </p:nvSpPr>
          <p:spPr bwMode="auto">
            <a:xfrm>
              <a:off x="6142401"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H</a:t>
              </a:r>
              <a:r>
                <a:rPr lang="en-US" altLang="zh-CN" sz="1200" b="1" baseline="-25000" dirty="0">
                  <a:latin typeface="微软雅黑" panose="020B0503020204020204" pitchFamily="34" charset="-122"/>
                  <a:ea typeface="微软雅黑" panose="020B0503020204020204" pitchFamily="34" charset="-122"/>
                </a:rPr>
                <a:t>5</a:t>
              </a:r>
            </a:p>
          </p:txBody>
        </p:sp>
        <p:sp>
          <p:nvSpPr>
            <p:cNvPr id="115" name="Rectangle 37"/>
            <p:cNvSpPr>
              <a:spLocks noChangeArrowheads="1"/>
            </p:cNvSpPr>
            <p:nvPr/>
          </p:nvSpPr>
          <p:spPr bwMode="auto">
            <a:xfrm>
              <a:off x="6382187"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grpSp>
      <p:sp>
        <p:nvSpPr>
          <p:cNvPr id="129" name="Rectangle 37"/>
          <p:cNvSpPr>
            <a:spLocks noChangeArrowheads="1"/>
          </p:cNvSpPr>
          <p:nvPr/>
        </p:nvSpPr>
        <p:spPr bwMode="auto">
          <a:xfrm>
            <a:off x="6382187"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200" b="1" dirty="0">
                <a:solidFill>
                  <a:srgbClr val="0000CC"/>
                </a:solidFill>
                <a:latin typeface="微软雅黑" panose="020B0503020204020204" pitchFamily="34" charset="-122"/>
                <a:ea typeface="微软雅黑" panose="020B0503020204020204" pitchFamily="34" charset="-122"/>
              </a:rPr>
              <a:t>数 据</a:t>
            </a:r>
          </a:p>
        </p:txBody>
      </p:sp>
      <p:sp>
        <p:nvSpPr>
          <p:cNvPr id="170" name="矩形 169"/>
          <p:cNvSpPr/>
          <p:nvPr/>
        </p:nvSpPr>
        <p:spPr>
          <a:xfrm>
            <a:off x="2995368"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p:cNvSpPr/>
          <p:nvPr/>
        </p:nvSpPr>
        <p:spPr>
          <a:xfrm>
            <a:off x="6396220"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51660828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a:t>OSI </a:t>
            </a:r>
            <a:r>
              <a:rPr lang="zh-CN" altLang="en-US" dirty="0"/>
              <a:t>参考模型把对等层次之间传送的数据单位称为该层的</a:t>
            </a:r>
            <a:r>
              <a:rPr lang="zh-CN" altLang="en-US" dirty="0">
                <a:solidFill>
                  <a:srgbClr val="C00000"/>
                </a:solidFill>
              </a:rPr>
              <a:t>协议数据单元 </a:t>
            </a:r>
            <a:r>
              <a:rPr lang="en-US" altLang="zh-CN" dirty="0">
                <a:solidFill>
                  <a:srgbClr val="C00000"/>
                </a:solidFill>
              </a:rPr>
              <a:t>PDU</a:t>
            </a:r>
            <a:r>
              <a:rPr lang="en-US" altLang="zh-CN" dirty="0"/>
              <a:t> (Protocol Data Unit)</a:t>
            </a:r>
            <a:r>
              <a:rPr lang="zh-CN" altLang="en-US" dirty="0"/>
              <a:t>。</a:t>
            </a:r>
            <a:endParaRPr lang="en-US" altLang="zh-CN" dirty="0"/>
          </a:p>
          <a:p>
            <a:r>
              <a:rPr lang="zh-CN" altLang="en-US" dirty="0"/>
              <a:t>任何两个同样的层次把 </a:t>
            </a:r>
            <a:r>
              <a:rPr lang="en-US" altLang="zh-CN" dirty="0"/>
              <a:t>PDU </a:t>
            </a:r>
            <a:r>
              <a:rPr lang="zh-CN" altLang="en-US" dirty="0"/>
              <a:t>（即数据单元加上控制信息）通过水平虚线直接传递给对方。这就是所谓的</a:t>
            </a:r>
            <a:r>
              <a:rPr lang="zh-CN" altLang="en-US" dirty="0">
                <a:solidFill>
                  <a:srgbClr val="C00000"/>
                </a:solidFill>
              </a:rPr>
              <a:t>“对等层”</a:t>
            </a:r>
            <a:r>
              <a:rPr lang="zh-CN" altLang="en-US" dirty="0"/>
              <a:t>之间的通信。</a:t>
            </a:r>
          </a:p>
          <a:p>
            <a:endParaRPr lang="zh-CN" altLang="en-US" dirty="0"/>
          </a:p>
        </p:txBody>
      </p:sp>
      <p:sp>
        <p:nvSpPr>
          <p:cNvPr id="4" name="文本占位符 3"/>
          <p:cNvSpPr>
            <a:spLocks noGrp="1"/>
          </p:cNvSpPr>
          <p:nvPr>
            <p:ph type="body" sz="quarter" idx="11"/>
          </p:nvPr>
        </p:nvSpPr>
        <p:spPr/>
        <p:txBody>
          <a:bodyPr/>
          <a:lstStyle/>
          <a:p>
            <a:r>
              <a:rPr lang="zh-CN" altLang="en-US" dirty="0"/>
              <a:t>对等层与协议数据单元</a:t>
            </a:r>
          </a:p>
        </p:txBody>
      </p:sp>
      <p:grpSp>
        <p:nvGrpSpPr>
          <p:cNvPr id="5" name="组合 4"/>
          <p:cNvGrpSpPr/>
          <p:nvPr/>
        </p:nvGrpSpPr>
        <p:grpSpPr>
          <a:xfrm>
            <a:off x="705051" y="2664562"/>
            <a:ext cx="7721653" cy="630805"/>
            <a:chOff x="595997" y="3877027"/>
            <a:chExt cx="4614827" cy="1042751"/>
          </a:xfrm>
        </p:grpSpPr>
        <p:sp>
          <p:nvSpPr>
            <p:cNvPr id="6" name="对角圆角矩形 5"/>
            <p:cNvSpPr/>
            <p:nvPr/>
          </p:nvSpPr>
          <p:spPr>
            <a:xfrm>
              <a:off x="595997" y="3877027"/>
              <a:ext cx="4614827" cy="10427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dirty="0"/>
            </a:p>
          </p:txBody>
        </p:sp>
        <p:sp>
          <p:nvSpPr>
            <p:cNvPr id="7" name="矩形 5"/>
            <p:cNvSpPr>
              <a:spLocks noChangeArrowheads="1"/>
            </p:cNvSpPr>
            <p:nvPr/>
          </p:nvSpPr>
          <p:spPr bwMode="auto">
            <a:xfrm>
              <a:off x="710641" y="4034685"/>
              <a:ext cx="4389878" cy="6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各层协议实际上就是在各个</a:t>
              </a:r>
              <a:r>
                <a:rPr lang="zh-CN" altLang="en-US" sz="2000" b="1" dirty="0">
                  <a:solidFill>
                    <a:srgbClr val="FFFF00"/>
                  </a:solidFill>
                  <a:latin typeface="微软雅黑" panose="020B0503020204020204" pitchFamily="34" charset="-122"/>
                  <a:ea typeface="微软雅黑" panose="020B0503020204020204" pitchFamily="34" charset="-122"/>
                </a:rPr>
                <a:t>对等层</a:t>
              </a:r>
              <a:r>
                <a:rPr lang="zh-CN" altLang="en-US" sz="2000" b="1" dirty="0">
                  <a:solidFill>
                    <a:schemeClr val="bg1"/>
                  </a:solidFill>
                  <a:latin typeface="微软雅黑" panose="020B0503020204020204" pitchFamily="34" charset="-122"/>
                  <a:ea typeface="微软雅黑" panose="020B0503020204020204" pitchFamily="34" charset="-122"/>
                </a:rPr>
                <a:t>之间传递数据时的各项规定。</a:t>
              </a:r>
            </a:p>
          </p:txBody>
        </p:sp>
      </p:grpSp>
    </p:spTree>
    <p:extLst>
      <p:ext uri="{BB962C8B-B14F-4D97-AF65-F5344CB8AC3E}">
        <p14:creationId xmlns:p14="http://schemas.microsoft.com/office/powerpoint/2010/main" val="5589178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1.7.4  </a:t>
            </a:r>
            <a:r>
              <a:rPr lang="zh-CN" altLang="zh-CN" dirty="0"/>
              <a:t>实体、协议、服务和服务访问点</a:t>
            </a:r>
            <a:endParaRPr lang="zh-CN" altLang="en-US" dirty="0"/>
          </a:p>
        </p:txBody>
      </p:sp>
      <p:sp>
        <p:nvSpPr>
          <p:cNvPr id="5" name="内容占位符 4"/>
          <p:cNvSpPr>
            <a:spLocks noGrp="1"/>
          </p:cNvSpPr>
          <p:nvPr>
            <p:ph sz="quarter" idx="11"/>
          </p:nvPr>
        </p:nvSpPr>
        <p:spPr/>
        <p:txBody>
          <a:bodyPr/>
          <a:lstStyle/>
          <a:p>
            <a:pPr>
              <a:lnSpc>
                <a:spcPts val="3300"/>
              </a:lnSpc>
              <a:buClr>
                <a:srgbClr val="0070C0"/>
              </a:buClr>
            </a:pPr>
            <a:r>
              <a:rPr lang="zh-CN" altLang="en-US" dirty="0">
                <a:solidFill>
                  <a:srgbClr val="C00000"/>
                </a:solidFill>
              </a:rPr>
              <a:t>实体 </a:t>
            </a:r>
            <a:r>
              <a:rPr lang="en-US" altLang="zh-CN" dirty="0"/>
              <a:t>(entity) </a:t>
            </a:r>
            <a:r>
              <a:rPr lang="zh-CN" altLang="en-US" dirty="0"/>
              <a:t>：表示任何可发送或接收信息的硬件或软件进程。 </a:t>
            </a:r>
          </a:p>
          <a:p>
            <a:pPr>
              <a:lnSpc>
                <a:spcPts val="3300"/>
              </a:lnSpc>
              <a:buClr>
                <a:srgbClr val="0070C0"/>
              </a:buClr>
            </a:pPr>
            <a:r>
              <a:rPr lang="zh-CN" altLang="en-US" dirty="0">
                <a:solidFill>
                  <a:srgbClr val="C00000"/>
                </a:solidFill>
              </a:rPr>
              <a:t>协议：</a:t>
            </a:r>
            <a:r>
              <a:rPr lang="zh-CN" altLang="en-US" dirty="0"/>
              <a:t>控制</a:t>
            </a:r>
            <a:r>
              <a:rPr lang="zh-CN" altLang="en-US" dirty="0">
                <a:solidFill>
                  <a:srgbClr val="0000FF"/>
                </a:solidFill>
              </a:rPr>
              <a:t>两个</a:t>
            </a:r>
            <a:r>
              <a:rPr lang="zh-CN" altLang="en-US" dirty="0">
                <a:solidFill>
                  <a:srgbClr val="C00000"/>
                </a:solidFill>
              </a:rPr>
              <a:t>对等实体</a:t>
            </a:r>
            <a:r>
              <a:rPr lang="zh-CN" altLang="en-US" dirty="0"/>
              <a:t>进行通信的规则的集合。 </a:t>
            </a:r>
          </a:p>
          <a:p>
            <a:pPr>
              <a:lnSpc>
                <a:spcPts val="3300"/>
              </a:lnSpc>
              <a:buClr>
                <a:srgbClr val="0070C0"/>
              </a:buClr>
            </a:pPr>
            <a:r>
              <a:rPr lang="zh-CN" altLang="en-US" dirty="0"/>
              <a:t>在协议的控制下，两个对等实体间的通信使得本层能够</a:t>
            </a:r>
            <a:r>
              <a:rPr lang="zh-CN" altLang="en-US" dirty="0">
                <a:solidFill>
                  <a:srgbClr val="0000FF"/>
                </a:solidFill>
              </a:rPr>
              <a:t>向上一层</a:t>
            </a:r>
            <a:r>
              <a:rPr lang="zh-CN" altLang="en-US" dirty="0">
                <a:solidFill>
                  <a:srgbClr val="C00000"/>
                </a:solidFill>
              </a:rPr>
              <a:t>提供</a:t>
            </a:r>
            <a:r>
              <a:rPr lang="zh-CN" altLang="en-US" dirty="0">
                <a:solidFill>
                  <a:srgbClr val="0000FF"/>
                </a:solidFill>
              </a:rPr>
              <a:t>服务。</a:t>
            </a:r>
          </a:p>
          <a:p>
            <a:pPr>
              <a:lnSpc>
                <a:spcPts val="3300"/>
              </a:lnSpc>
              <a:buClr>
                <a:srgbClr val="0070C0"/>
              </a:buClr>
            </a:pPr>
            <a:r>
              <a:rPr lang="zh-CN" altLang="en-US" dirty="0"/>
              <a:t>要实现本层协议，还需要</a:t>
            </a:r>
            <a:r>
              <a:rPr lang="zh-CN" altLang="en-US" dirty="0">
                <a:solidFill>
                  <a:srgbClr val="C00000"/>
                </a:solidFill>
              </a:rPr>
              <a:t>使用</a:t>
            </a:r>
            <a:r>
              <a:rPr lang="zh-CN" altLang="en-US" dirty="0">
                <a:solidFill>
                  <a:srgbClr val="0000FF"/>
                </a:solidFill>
              </a:rPr>
              <a:t>下层所提供的服务。</a:t>
            </a:r>
            <a:endParaRPr lang="zh-CN" altLang="en-US" dirty="0"/>
          </a:p>
        </p:txBody>
      </p:sp>
    </p:spTree>
    <p:extLst>
      <p:ext uri="{BB962C8B-B14F-4D97-AF65-F5344CB8AC3E}">
        <p14:creationId xmlns:p14="http://schemas.microsoft.com/office/powerpoint/2010/main" val="81698266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0"/>
            <p:extLst>
              <p:ext uri="{D42A27DB-BD31-4B8C-83A1-F6EECF244321}">
                <p14:modId xmlns:p14="http://schemas.microsoft.com/office/powerpoint/2010/main" val="732848079"/>
              </p:ext>
            </p:extLst>
          </p:nvPr>
        </p:nvGraphicFramePr>
        <p:xfrm>
          <a:off x="716160" y="1156066"/>
          <a:ext cx="7958381" cy="2784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占位符 4"/>
          <p:cNvSpPr>
            <a:spLocks noGrp="1"/>
          </p:cNvSpPr>
          <p:nvPr>
            <p:ph type="body" sz="quarter" idx="11"/>
          </p:nvPr>
        </p:nvSpPr>
        <p:spPr/>
        <p:txBody>
          <a:bodyPr/>
          <a:lstStyle/>
          <a:p>
            <a:r>
              <a:rPr lang="zh-CN" altLang="en-US" dirty="0"/>
              <a:t>注意：协议和服务在概念上是</a:t>
            </a:r>
            <a:r>
              <a:rPr lang="zh-CN" altLang="en-US" dirty="0">
                <a:solidFill>
                  <a:srgbClr val="FFFF00"/>
                </a:solidFill>
              </a:rPr>
              <a:t>不一样</a:t>
            </a:r>
            <a:r>
              <a:rPr lang="zh-CN" altLang="en-US" dirty="0"/>
              <a:t>的</a:t>
            </a:r>
          </a:p>
        </p:txBody>
      </p:sp>
    </p:spTree>
    <p:extLst>
      <p:ext uri="{BB962C8B-B14F-4D97-AF65-F5344CB8AC3E}">
        <p14:creationId xmlns:p14="http://schemas.microsoft.com/office/powerpoint/2010/main" val="389467369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在同一系统中相邻两层的实体进行交互（即交换信息）</a:t>
            </a:r>
            <a:r>
              <a:rPr lang="en-US" altLang="zh-CN" dirty="0"/>
              <a:t> </a:t>
            </a:r>
            <a:r>
              <a:rPr lang="zh-CN" altLang="en-US" dirty="0"/>
              <a:t>的地方，通常称为</a:t>
            </a:r>
            <a:r>
              <a:rPr lang="zh-CN" altLang="en-US" dirty="0">
                <a:solidFill>
                  <a:srgbClr val="C00000"/>
                </a:solidFill>
              </a:rPr>
              <a:t>服务访问点 </a:t>
            </a:r>
            <a:r>
              <a:rPr lang="en-US" altLang="zh-CN" dirty="0">
                <a:solidFill>
                  <a:srgbClr val="C00000"/>
                </a:solidFill>
              </a:rPr>
              <a:t>SAP </a:t>
            </a:r>
            <a:r>
              <a:rPr lang="en-US" altLang="zh-CN" dirty="0"/>
              <a:t>(Service Access Point)</a:t>
            </a:r>
            <a:r>
              <a:rPr lang="zh-CN" altLang="en-US" dirty="0"/>
              <a:t>。</a:t>
            </a:r>
            <a:endParaRPr lang="en-US" altLang="zh-CN" dirty="0"/>
          </a:p>
          <a:p>
            <a:r>
              <a:rPr lang="en-US" altLang="zh-CN" dirty="0"/>
              <a:t>SAP </a:t>
            </a:r>
            <a:r>
              <a:rPr lang="zh-CN" altLang="en-US" dirty="0"/>
              <a:t>是一个抽象的概念，它实际上就是一个</a:t>
            </a:r>
            <a:r>
              <a:rPr lang="zh-CN" altLang="en-US" dirty="0">
                <a:solidFill>
                  <a:srgbClr val="0000FF"/>
                </a:solidFill>
              </a:rPr>
              <a:t>逻辑接口。</a:t>
            </a:r>
            <a:endParaRPr lang="en-US" altLang="zh-CN" dirty="0">
              <a:solidFill>
                <a:srgbClr val="0000FF"/>
              </a:solidFill>
            </a:endParaRPr>
          </a:p>
          <a:p>
            <a:r>
              <a:rPr lang="en-US" altLang="zh-CN" dirty="0"/>
              <a:t>OSI </a:t>
            </a:r>
            <a:r>
              <a:rPr lang="zh-CN" altLang="en-US" dirty="0"/>
              <a:t>把层与层之间交换的数据的单位称为</a:t>
            </a:r>
            <a:r>
              <a:rPr lang="zh-CN" altLang="en-US" dirty="0">
                <a:solidFill>
                  <a:srgbClr val="C00000"/>
                </a:solidFill>
              </a:rPr>
              <a:t>服务数据单元 </a:t>
            </a:r>
            <a:r>
              <a:rPr lang="en-US" altLang="zh-CN" dirty="0">
                <a:solidFill>
                  <a:srgbClr val="C00000"/>
                </a:solidFill>
              </a:rPr>
              <a:t>SDU </a:t>
            </a:r>
            <a:r>
              <a:rPr lang="en-US" altLang="zh-CN" dirty="0"/>
              <a:t>(Service Data Unit)</a:t>
            </a:r>
            <a:r>
              <a:rPr lang="zh-CN" altLang="en-US" dirty="0"/>
              <a:t>。</a:t>
            </a:r>
          </a:p>
          <a:p>
            <a:r>
              <a:rPr lang="en-US" altLang="zh-CN" dirty="0">
                <a:solidFill>
                  <a:srgbClr val="0000FF"/>
                </a:solidFill>
              </a:rPr>
              <a:t>SDU </a:t>
            </a:r>
            <a:r>
              <a:rPr lang="zh-CN" altLang="en-US" dirty="0">
                <a:solidFill>
                  <a:srgbClr val="0000FF"/>
                </a:solidFill>
              </a:rPr>
              <a:t>可以与 </a:t>
            </a:r>
            <a:r>
              <a:rPr lang="en-US" altLang="zh-CN" dirty="0">
                <a:solidFill>
                  <a:srgbClr val="0000FF"/>
                </a:solidFill>
              </a:rPr>
              <a:t>PDU </a:t>
            </a:r>
            <a:r>
              <a:rPr lang="zh-CN" altLang="en-US" dirty="0">
                <a:solidFill>
                  <a:srgbClr val="0000FF"/>
                </a:solidFill>
              </a:rPr>
              <a:t>不一样。</a:t>
            </a:r>
            <a:endParaRPr lang="en-US" altLang="zh-CN" dirty="0">
              <a:solidFill>
                <a:srgbClr val="0000FF"/>
              </a:solidFill>
            </a:endParaRPr>
          </a:p>
          <a:p>
            <a:pPr lvl="1"/>
            <a:r>
              <a:rPr lang="zh-CN" altLang="en-US" dirty="0"/>
              <a:t>例如：可以是多个 </a:t>
            </a:r>
            <a:r>
              <a:rPr lang="en-US" altLang="zh-CN" dirty="0"/>
              <a:t>SDU </a:t>
            </a:r>
            <a:r>
              <a:rPr lang="zh-CN" altLang="en-US" dirty="0"/>
              <a:t>合成为一个 </a:t>
            </a:r>
            <a:r>
              <a:rPr lang="en-US" altLang="zh-CN" dirty="0"/>
              <a:t>PDU</a:t>
            </a:r>
            <a:r>
              <a:rPr lang="zh-CN" altLang="en-US" dirty="0"/>
              <a:t>，也可以是一个 </a:t>
            </a:r>
            <a:r>
              <a:rPr lang="en-US" altLang="zh-CN" dirty="0"/>
              <a:t>SDU </a:t>
            </a:r>
            <a:r>
              <a:rPr lang="zh-CN" altLang="en-US" dirty="0"/>
              <a:t>划分为几个 </a:t>
            </a:r>
            <a:r>
              <a:rPr lang="en-US" altLang="zh-CN" dirty="0"/>
              <a:t>PDU</a:t>
            </a:r>
            <a:r>
              <a:rPr lang="zh-CN" altLang="en-US" dirty="0"/>
              <a:t>。</a:t>
            </a:r>
          </a:p>
          <a:p>
            <a:endParaRPr lang="zh-CN" altLang="en-US" dirty="0"/>
          </a:p>
        </p:txBody>
      </p:sp>
      <p:sp>
        <p:nvSpPr>
          <p:cNvPr id="3" name="文本占位符 2"/>
          <p:cNvSpPr>
            <a:spLocks noGrp="1"/>
          </p:cNvSpPr>
          <p:nvPr>
            <p:ph type="body" sz="quarter" idx="11"/>
          </p:nvPr>
        </p:nvSpPr>
        <p:spPr/>
        <p:txBody>
          <a:bodyPr/>
          <a:lstStyle/>
          <a:p>
            <a:r>
              <a:rPr lang="zh-CN" altLang="en-US" dirty="0"/>
              <a:t>服务访问点 </a:t>
            </a:r>
            <a:r>
              <a:rPr lang="en-US" altLang="zh-CN" dirty="0"/>
              <a:t>SAP</a:t>
            </a:r>
            <a:endParaRPr lang="zh-CN" altLang="en-US" dirty="0"/>
          </a:p>
        </p:txBody>
      </p:sp>
    </p:spTree>
    <p:extLst>
      <p:ext uri="{BB962C8B-B14F-4D97-AF65-F5344CB8AC3E}">
        <p14:creationId xmlns:p14="http://schemas.microsoft.com/office/powerpoint/2010/main" val="309810038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96168" y="1123226"/>
            <a:ext cx="8053712" cy="3200121"/>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Rectangle 63"/>
          <p:cNvSpPr>
            <a:spLocks noChangeArrowheads="1"/>
          </p:cNvSpPr>
          <p:nvPr/>
        </p:nvSpPr>
        <p:spPr bwMode="auto">
          <a:xfrm>
            <a:off x="874295" y="2674019"/>
            <a:ext cx="7259052" cy="1245882"/>
          </a:xfrm>
          <a:prstGeom prst="rect">
            <a:avLst/>
          </a:prstGeom>
          <a:solidFill>
            <a:schemeClr val="bg1"/>
          </a:solidFill>
          <a:ln w="9525">
            <a:solidFill>
              <a:srgbClr val="000066"/>
            </a:solidFill>
            <a:prstDash val="dash"/>
            <a:round/>
          </a:ln>
          <a:effectLst>
            <a:glow rad="635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zh-CN" altLang="en-US" sz="1400" b="1" dirty="0">
              <a:solidFill>
                <a:srgbClr val="368AD6"/>
              </a:solidFill>
              <a:latin typeface="+mn-lt"/>
              <a:ea typeface="黑体" panose="02010609060101010101" pitchFamily="49" charset="-122"/>
            </a:endParaRPr>
          </a:p>
        </p:txBody>
      </p:sp>
      <p:sp>
        <p:nvSpPr>
          <p:cNvPr id="5" name="Rectangle 35"/>
          <p:cNvSpPr>
            <a:spLocks noChangeArrowheads="1"/>
          </p:cNvSpPr>
          <p:nvPr/>
        </p:nvSpPr>
        <p:spPr bwMode="auto">
          <a:xfrm>
            <a:off x="1882692" y="3153276"/>
            <a:ext cx="4800600" cy="571500"/>
          </a:xfrm>
          <a:prstGeom prst="rect">
            <a:avLst/>
          </a:prstGeom>
          <a:noFill/>
          <a:ln>
            <a:noFill/>
          </a:ln>
        </p:spPr>
        <p:txBody>
          <a:bodyPr wrap="none" anchor="ctr"/>
          <a:lstStyle/>
          <a:p>
            <a:pPr algn="ctr"/>
            <a:endParaRPr kumimoji="1" lang="zh-CN" altLang="zh-CN" sz="1600" b="1">
              <a:latin typeface="微软雅黑" panose="020B0503020204020204" pitchFamily="34" charset="-122"/>
              <a:ea typeface="微软雅黑" panose="020B0503020204020204" pitchFamily="34" charset="-122"/>
            </a:endParaRPr>
          </a:p>
        </p:txBody>
      </p:sp>
      <p:sp>
        <p:nvSpPr>
          <p:cNvPr id="6" name="Rectangle 36"/>
          <p:cNvSpPr>
            <a:spLocks noChangeArrowheads="1"/>
          </p:cNvSpPr>
          <p:nvPr/>
        </p:nvSpPr>
        <p:spPr bwMode="auto">
          <a:xfrm>
            <a:off x="2593892" y="3048501"/>
            <a:ext cx="188912" cy="190500"/>
          </a:xfrm>
          <a:prstGeom prst="rect">
            <a:avLst/>
          </a:prstGeom>
          <a:solidFill>
            <a:srgbClr val="CC00CC"/>
          </a:solidFill>
          <a:ln w="19050">
            <a:noFill/>
            <a:miter lim="800000"/>
          </a:ln>
        </p:spPr>
        <p:txBody>
          <a:bodyPr wrap="none" anchor="ctr"/>
          <a:lstStyle/>
          <a:p>
            <a:endParaRPr lang="zh-CN" altLang="en-US" sz="1600" b="1">
              <a:solidFill>
                <a:srgbClr val="CC00CC"/>
              </a:solidFill>
              <a:latin typeface="微软雅黑" panose="020B0503020204020204" pitchFamily="34" charset="-122"/>
              <a:ea typeface="微软雅黑" panose="020B0503020204020204" pitchFamily="34" charset="-122"/>
            </a:endParaRPr>
          </a:p>
        </p:txBody>
      </p:sp>
      <p:sp>
        <p:nvSpPr>
          <p:cNvPr id="7" name="Line 37"/>
          <p:cNvSpPr>
            <a:spLocks noChangeShapeType="1"/>
          </p:cNvSpPr>
          <p:nvPr/>
        </p:nvSpPr>
        <p:spPr bwMode="auto">
          <a:xfrm>
            <a:off x="3284454" y="1734051"/>
            <a:ext cx="2038350" cy="0"/>
          </a:xfrm>
          <a:prstGeom prst="line">
            <a:avLst/>
          </a:prstGeom>
          <a:noFill/>
          <a:ln w="28575">
            <a:solidFill>
              <a:schemeClr val="tx1"/>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38"/>
          <p:cNvSpPr txBox="1">
            <a:spLocks noChangeArrowheads="1"/>
          </p:cNvSpPr>
          <p:nvPr/>
        </p:nvSpPr>
        <p:spPr bwMode="auto">
          <a:xfrm>
            <a:off x="3716254" y="1548314"/>
            <a:ext cx="1258888" cy="338137"/>
          </a:xfrm>
          <a:prstGeom prst="rect">
            <a:avLst/>
          </a:prstGeom>
          <a:solidFill>
            <a:srgbClr val="C3E3F9"/>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00FF"/>
                </a:solidFill>
                <a:latin typeface="微软雅黑" panose="020B0503020204020204" pitchFamily="34" charset="-122"/>
                <a:ea typeface="微软雅黑" panose="020B0503020204020204" pitchFamily="34" charset="-122"/>
              </a:rPr>
              <a:t>协议 </a:t>
            </a:r>
            <a:r>
              <a:rPr kumimoji="1" lang="en-US" altLang="zh-CN" sz="1600" b="1" dirty="0">
                <a:solidFill>
                  <a:srgbClr val="0000FF"/>
                </a:solidFill>
                <a:latin typeface="微软雅黑" panose="020B0503020204020204" pitchFamily="34" charset="-122"/>
                <a:ea typeface="微软雅黑" panose="020B0503020204020204" pitchFamily="34" charset="-122"/>
              </a:rPr>
              <a:t>(</a:t>
            </a:r>
            <a:r>
              <a:rPr kumimoji="1" lang="en-US" altLang="zh-CN" sz="1600" b="1" i="1" dirty="0">
                <a:solidFill>
                  <a:srgbClr val="0000FF"/>
                </a:solidFill>
                <a:latin typeface="微软雅黑" panose="020B0503020204020204" pitchFamily="34" charset="-122"/>
                <a:ea typeface="微软雅黑" panose="020B0503020204020204" pitchFamily="34" charset="-122"/>
              </a:rPr>
              <a:t>n</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sp>
        <p:nvSpPr>
          <p:cNvPr id="9" name="Text Box 39"/>
          <p:cNvSpPr txBox="1">
            <a:spLocks noChangeArrowheads="1"/>
          </p:cNvSpPr>
          <p:nvPr/>
        </p:nvSpPr>
        <p:spPr bwMode="auto">
          <a:xfrm>
            <a:off x="2730417" y="2735764"/>
            <a:ext cx="6048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CC00CC"/>
                </a:solidFill>
                <a:latin typeface="微软雅黑" panose="020B0503020204020204" pitchFamily="34" charset="-122"/>
                <a:ea typeface="微软雅黑" panose="020B0503020204020204" pitchFamily="34" charset="-122"/>
              </a:rPr>
              <a:t>SAP</a:t>
            </a:r>
          </a:p>
        </p:txBody>
      </p:sp>
      <p:sp>
        <p:nvSpPr>
          <p:cNvPr id="10" name="Text Box 40"/>
          <p:cNvSpPr txBox="1">
            <a:spLocks noChangeArrowheads="1"/>
          </p:cNvSpPr>
          <p:nvPr/>
        </p:nvSpPr>
        <p:spPr bwMode="auto">
          <a:xfrm>
            <a:off x="5245017" y="2754814"/>
            <a:ext cx="6048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a:solidFill>
                  <a:srgbClr val="CC00CC"/>
                </a:solidFill>
                <a:latin typeface="微软雅黑" panose="020B0503020204020204" pitchFamily="34" charset="-122"/>
                <a:ea typeface="微软雅黑" panose="020B0503020204020204" pitchFamily="34" charset="-122"/>
              </a:rPr>
              <a:t>SAP</a:t>
            </a:r>
          </a:p>
        </p:txBody>
      </p:sp>
      <p:sp>
        <p:nvSpPr>
          <p:cNvPr id="11" name="Text Box 41"/>
          <p:cNvSpPr txBox="1">
            <a:spLocks noChangeArrowheads="1"/>
          </p:cNvSpPr>
          <p:nvPr/>
        </p:nvSpPr>
        <p:spPr bwMode="auto">
          <a:xfrm>
            <a:off x="2701257" y="2017553"/>
            <a:ext cx="1415772" cy="338554"/>
          </a:xfrm>
          <a:prstGeom prst="rect">
            <a:avLst/>
          </a:prstGeom>
          <a:solidFill>
            <a:srgbClr val="C3E3F9"/>
          </a:solid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00FF"/>
                </a:solidFill>
                <a:latin typeface="微软雅黑" panose="020B0503020204020204" pitchFamily="34" charset="-122"/>
                <a:ea typeface="微软雅黑" panose="020B0503020204020204" pitchFamily="34" charset="-122"/>
              </a:rPr>
              <a:t>交换服务原语</a:t>
            </a:r>
          </a:p>
        </p:txBody>
      </p:sp>
      <p:sp>
        <p:nvSpPr>
          <p:cNvPr id="12" name="AutoShape 42"/>
          <p:cNvSpPr>
            <a:spLocks noChangeArrowheads="1"/>
          </p:cNvSpPr>
          <p:nvPr/>
        </p:nvSpPr>
        <p:spPr bwMode="auto">
          <a:xfrm>
            <a:off x="2617704" y="1957889"/>
            <a:ext cx="128588" cy="1074737"/>
          </a:xfrm>
          <a:prstGeom prst="upDownArrow">
            <a:avLst>
              <a:gd name="adj1" fmla="val 50000"/>
              <a:gd name="adj2" fmla="val 181090"/>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3" name="Rectangle 43"/>
          <p:cNvSpPr>
            <a:spLocks noChangeArrowheads="1"/>
          </p:cNvSpPr>
          <p:nvPr/>
        </p:nvSpPr>
        <p:spPr bwMode="auto">
          <a:xfrm>
            <a:off x="5754604" y="3048501"/>
            <a:ext cx="192088" cy="190500"/>
          </a:xfrm>
          <a:prstGeom prst="rect">
            <a:avLst/>
          </a:prstGeom>
          <a:solidFill>
            <a:srgbClr val="CC00CC"/>
          </a:solidFill>
          <a:ln w="19050">
            <a:noFill/>
            <a:miter lim="800000"/>
          </a:ln>
        </p:spPr>
        <p:txBody>
          <a:bodyPr wrap="none" anchor="ctr"/>
          <a:lstStyle/>
          <a:p>
            <a:endParaRPr lang="zh-CN" altLang="en-US" sz="1600" b="1">
              <a:solidFill>
                <a:srgbClr val="CC00CC"/>
              </a:solidFill>
              <a:latin typeface="微软雅黑" panose="020B0503020204020204" pitchFamily="34" charset="-122"/>
              <a:ea typeface="微软雅黑" panose="020B0503020204020204" pitchFamily="34" charset="-122"/>
            </a:endParaRPr>
          </a:p>
        </p:txBody>
      </p:sp>
      <p:sp>
        <p:nvSpPr>
          <p:cNvPr id="14" name="AutoShape 44"/>
          <p:cNvSpPr>
            <a:spLocks noChangeArrowheads="1"/>
          </p:cNvSpPr>
          <p:nvPr/>
        </p:nvSpPr>
        <p:spPr bwMode="auto">
          <a:xfrm>
            <a:off x="5776829" y="1957889"/>
            <a:ext cx="130175" cy="1074737"/>
          </a:xfrm>
          <a:prstGeom prst="upDownArrow">
            <a:avLst>
              <a:gd name="adj1" fmla="val 50000"/>
              <a:gd name="adj2" fmla="val 178882"/>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5" name="Text Box 45"/>
          <p:cNvSpPr txBox="1">
            <a:spLocks noChangeArrowheads="1"/>
          </p:cNvSpPr>
          <p:nvPr/>
        </p:nvSpPr>
        <p:spPr bwMode="auto">
          <a:xfrm>
            <a:off x="4438150" y="2017553"/>
            <a:ext cx="141577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00FF"/>
                </a:solidFill>
                <a:latin typeface="微软雅黑" panose="020B0503020204020204" pitchFamily="34" charset="-122"/>
                <a:ea typeface="微软雅黑" panose="020B0503020204020204" pitchFamily="34" charset="-122"/>
              </a:rPr>
              <a:t>交换服务原语</a:t>
            </a:r>
          </a:p>
        </p:txBody>
      </p:sp>
      <p:sp>
        <p:nvSpPr>
          <p:cNvPr id="16" name="Rectangle 46"/>
          <p:cNvSpPr>
            <a:spLocks noChangeArrowheads="1"/>
          </p:cNvSpPr>
          <p:nvPr/>
        </p:nvSpPr>
        <p:spPr bwMode="auto">
          <a:xfrm>
            <a:off x="2112879" y="1559426"/>
            <a:ext cx="1150938" cy="395288"/>
          </a:xfrm>
          <a:prstGeom prst="rect">
            <a:avLst/>
          </a:prstGeom>
          <a:solidFill>
            <a:schemeClr val="accent6">
              <a:lumMod val="60000"/>
              <a:lumOff val="40000"/>
            </a:schemeClr>
          </a:solidFill>
          <a:ln w="19050">
            <a:solidFill>
              <a:schemeClr val="tx1"/>
            </a:solidFill>
            <a:miter lim="800000"/>
          </a:ln>
        </p:spPr>
        <p:txBody>
          <a:bodyPr wrap="none" anchor="ctr"/>
          <a:lstStyle/>
          <a:p>
            <a:pPr algn="ctr"/>
            <a:endParaRPr kumimoji="1" lang="zh-CN" altLang="zh-CN" sz="1600" b="1">
              <a:latin typeface="微软雅黑" panose="020B0503020204020204" pitchFamily="34" charset="-122"/>
              <a:ea typeface="微软雅黑" panose="020B0503020204020204" pitchFamily="34" charset="-122"/>
            </a:endParaRPr>
          </a:p>
        </p:txBody>
      </p:sp>
      <p:sp>
        <p:nvSpPr>
          <p:cNvPr id="17" name="Text Box 47"/>
          <p:cNvSpPr txBox="1">
            <a:spLocks noChangeArrowheads="1"/>
          </p:cNvSpPr>
          <p:nvPr/>
        </p:nvSpPr>
        <p:spPr bwMode="auto">
          <a:xfrm>
            <a:off x="2144629" y="1614989"/>
            <a:ext cx="1208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latin typeface="微软雅黑" panose="020B0503020204020204" pitchFamily="34" charset="-122"/>
                <a:ea typeface="微软雅黑" panose="020B0503020204020204" pitchFamily="34" charset="-122"/>
              </a:rPr>
              <a:t>实体 </a:t>
            </a:r>
            <a:r>
              <a:rPr kumimoji="1" lang="en-US" altLang="zh-CN" sz="1400" b="1" dirty="0">
                <a:latin typeface="微软雅黑" panose="020B0503020204020204" pitchFamily="34" charset="-122"/>
                <a:ea typeface="微软雅黑" panose="020B0503020204020204" pitchFamily="34" charset="-122"/>
              </a:rPr>
              <a:t>(</a:t>
            </a:r>
            <a:r>
              <a:rPr kumimoji="1" lang="en-US" altLang="zh-CN" sz="1400" b="1" i="1" dirty="0">
                <a:latin typeface="微软雅黑" panose="020B0503020204020204" pitchFamily="34" charset="-122"/>
                <a:ea typeface="微软雅黑" panose="020B0503020204020204" pitchFamily="34" charset="-122"/>
              </a:rPr>
              <a:t>n</a:t>
            </a:r>
            <a:r>
              <a:rPr kumimoji="1" lang="en-US" altLang="zh-CN" sz="1400" b="1" dirty="0">
                <a:latin typeface="微软雅黑" panose="020B0503020204020204" pitchFamily="34" charset="-122"/>
                <a:ea typeface="微软雅黑" panose="020B0503020204020204" pitchFamily="34" charset="-122"/>
              </a:rPr>
              <a:t> + 1)</a:t>
            </a:r>
          </a:p>
        </p:txBody>
      </p:sp>
      <p:sp>
        <p:nvSpPr>
          <p:cNvPr id="18" name="Text Box 48"/>
          <p:cNvSpPr txBox="1">
            <a:spLocks noChangeArrowheads="1"/>
          </p:cNvSpPr>
          <p:nvPr/>
        </p:nvSpPr>
        <p:spPr bwMode="auto">
          <a:xfrm>
            <a:off x="1033379" y="3077076"/>
            <a:ext cx="8493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latin typeface="微软雅黑" panose="020B0503020204020204" pitchFamily="34" charset="-122"/>
                <a:ea typeface="微软雅黑" panose="020B0503020204020204" pitchFamily="34" charset="-122"/>
              </a:rPr>
              <a:t>服务</a:t>
            </a:r>
            <a:endParaRPr kumimoji="1" lang="en-US" altLang="zh-CN" sz="1600" b="1" dirty="0">
              <a:latin typeface="微软雅黑" panose="020B0503020204020204" pitchFamily="34" charset="-122"/>
              <a:ea typeface="微软雅黑" panose="020B0503020204020204" pitchFamily="34" charset="-122"/>
            </a:endParaRPr>
          </a:p>
          <a:p>
            <a:r>
              <a:rPr kumimoji="1" lang="zh-CN" altLang="en-US" sz="1600" b="1" dirty="0">
                <a:latin typeface="微软雅黑" panose="020B0503020204020204" pitchFamily="34" charset="-122"/>
                <a:ea typeface="微软雅黑" panose="020B0503020204020204" pitchFamily="34" charset="-122"/>
              </a:rPr>
              <a:t>提供者</a:t>
            </a:r>
          </a:p>
        </p:txBody>
      </p:sp>
      <p:sp>
        <p:nvSpPr>
          <p:cNvPr id="19" name="Line 49"/>
          <p:cNvSpPr>
            <a:spLocks noChangeShapeType="1"/>
          </p:cNvSpPr>
          <p:nvPr/>
        </p:nvSpPr>
        <p:spPr bwMode="auto">
          <a:xfrm>
            <a:off x="505072" y="2494631"/>
            <a:ext cx="8053712" cy="0"/>
          </a:xfrm>
          <a:prstGeom prst="line">
            <a:avLst/>
          </a:prstGeom>
          <a:noFill/>
          <a:ln w="28575">
            <a:solidFill>
              <a:srgbClr val="000066"/>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50"/>
          <p:cNvSpPr txBox="1">
            <a:spLocks noChangeArrowheads="1"/>
          </p:cNvSpPr>
          <p:nvPr/>
        </p:nvSpPr>
        <p:spPr bwMode="auto">
          <a:xfrm>
            <a:off x="6975392" y="3223126"/>
            <a:ext cx="849913" cy="338554"/>
          </a:xfrm>
          <a:prstGeom prst="rect">
            <a:avLst/>
          </a:prstGeom>
          <a:no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00FF"/>
                </a:solidFill>
                <a:latin typeface="微软雅黑" panose="020B0503020204020204" pitchFamily="34" charset="-122"/>
                <a:ea typeface="微软雅黑" panose="020B0503020204020204" pitchFamily="34" charset="-122"/>
              </a:rPr>
              <a:t>第 </a:t>
            </a:r>
            <a:r>
              <a:rPr kumimoji="1" lang="en-US" altLang="zh-CN" sz="1600" b="1" i="1" dirty="0">
                <a:solidFill>
                  <a:srgbClr val="0000FF"/>
                </a:solidFill>
                <a:latin typeface="微软雅黑" panose="020B0503020204020204" pitchFamily="34" charset="-122"/>
                <a:ea typeface="微软雅黑" panose="020B0503020204020204" pitchFamily="34" charset="-122"/>
              </a:rPr>
              <a:t>n </a:t>
            </a:r>
            <a:r>
              <a:rPr kumimoji="1" lang="zh-CN" altLang="en-US" sz="1600" b="1" dirty="0">
                <a:solidFill>
                  <a:srgbClr val="0000FF"/>
                </a:solidFill>
                <a:latin typeface="微软雅黑" panose="020B0503020204020204" pitchFamily="34" charset="-122"/>
                <a:ea typeface="微软雅黑" panose="020B0503020204020204" pitchFamily="34" charset="-122"/>
              </a:rPr>
              <a:t>层</a:t>
            </a:r>
          </a:p>
        </p:txBody>
      </p:sp>
      <p:sp>
        <p:nvSpPr>
          <p:cNvPr id="21" name="Text Box 51"/>
          <p:cNvSpPr txBox="1">
            <a:spLocks noChangeArrowheads="1"/>
          </p:cNvSpPr>
          <p:nvPr/>
        </p:nvSpPr>
        <p:spPr bwMode="auto">
          <a:xfrm>
            <a:off x="6742029" y="1576889"/>
            <a:ext cx="1132041" cy="338554"/>
          </a:xfrm>
          <a:prstGeom prst="rect">
            <a:avLst/>
          </a:prstGeom>
          <a:solidFill>
            <a:srgbClr val="C3E3F9"/>
          </a:solid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00FF"/>
                </a:solidFill>
                <a:latin typeface="微软雅黑" panose="020B0503020204020204" pitchFamily="34" charset="-122"/>
                <a:ea typeface="微软雅黑" panose="020B0503020204020204" pitchFamily="34" charset="-122"/>
              </a:rPr>
              <a:t>第 </a:t>
            </a:r>
            <a:r>
              <a:rPr kumimoji="1" lang="en-US" altLang="zh-CN" sz="1600" b="1" i="1" dirty="0">
                <a:solidFill>
                  <a:srgbClr val="0000FF"/>
                </a:solidFill>
                <a:latin typeface="微软雅黑" panose="020B0503020204020204" pitchFamily="34" charset="-122"/>
                <a:ea typeface="微软雅黑" panose="020B0503020204020204" pitchFamily="34" charset="-122"/>
              </a:rPr>
              <a:t>n</a:t>
            </a:r>
            <a:r>
              <a:rPr kumimoji="1" lang="en-US" altLang="zh-CN" sz="1600" b="1" dirty="0">
                <a:solidFill>
                  <a:srgbClr val="0000FF"/>
                </a:solidFill>
                <a:latin typeface="微软雅黑" panose="020B0503020204020204" pitchFamily="34" charset="-122"/>
                <a:ea typeface="微软雅黑" panose="020B0503020204020204" pitchFamily="34" charset="-122"/>
              </a:rPr>
              <a:t>+1 </a:t>
            </a:r>
            <a:r>
              <a:rPr kumimoji="1" lang="zh-CN" altLang="en-US" sz="1600" b="1" dirty="0">
                <a:solidFill>
                  <a:srgbClr val="0000FF"/>
                </a:solidFill>
                <a:latin typeface="微软雅黑" panose="020B0503020204020204" pitchFamily="34" charset="-122"/>
                <a:ea typeface="微软雅黑" panose="020B0503020204020204" pitchFamily="34" charset="-122"/>
              </a:rPr>
              <a:t>层</a:t>
            </a:r>
          </a:p>
        </p:txBody>
      </p:sp>
      <p:sp>
        <p:nvSpPr>
          <p:cNvPr id="22" name="Rectangle 52"/>
          <p:cNvSpPr>
            <a:spLocks noChangeArrowheads="1"/>
          </p:cNvSpPr>
          <p:nvPr/>
        </p:nvSpPr>
        <p:spPr bwMode="auto">
          <a:xfrm>
            <a:off x="5284704" y="1559426"/>
            <a:ext cx="1149350" cy="395288"/>
          </a:xfrm>
          <a:prstGeom prst="rect">
            <a:avLst/>
          </a:prstGeom>
          <a:solidFill>
            <a:schemeClr val="accent6">
              <a:lumMod val="60000"/>
              <a:lumOff val="40000"/>
            </a:schemeClr>
          </a:solidFill>
          <a:ln w="19050">
            <a:solidFill>
              <a:schemeClr val="tx1"/>
            </a:solidFill>
            <a:miter lim="800000"/>
          </a:ln>
        </p:spPr>
        <p:txBody>
          <a:bodyPr wrap="none" anchor="ctr"/>
          <a:lstStyle/>
          <a:p>
            <a:pPr algn="ctr"/>
            <a:endParaRPr kumimoji="1" lang="zh-CN" altLang="zh-CN" sz="1600" b="1">
              <a:latin typeface="微软雅黑" panose="020B0503020204020204" pitchFamily="34" charset="-122"/>
              <a:ea typeface="微软雅黑" panose="020B0503020204020204" pitchFamily="34" charset="-122"/>
            </a:endParaRPr>
          </a:p>
        </p:txBody>
      </p:sp>
      <p:sp>
        <p:nvSpPr>
          <p:cNvPr id="23" name="Text Box 53"/>
          <p:cNvSpPr txBox="1">
            <a:spLocks noChangeArrowheads="1"/>
          </p:cNvSpPr>
          <p:nvPr/>
        </p:nvSpPr>
        <p:spPr bwMode="auto">
          <a:xfrm>
            <a:off x="5316454" y="1613401"/>
            <a:ext cx="1208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latin typeface="微软雅黑" panose="020B0503020204020204" pitchFamily="34" charset="-122"/>
                <a:ea typeface="微软雅黑" panose="020B0503020204020204" pitchFamily="34" charset="-122"/>
              </a:rPr>
              <a:t>实体 </a:t>
            </a:r>
            <a:r>
              <a:rPr kumimoji="1" lang="en-US" altLang="zh-CN" sz="1400" b="1" dirty="0">
                <a:latin typeface="微软雅黑" panose="020B0503020204020204" pitchFamily="34" charset="-122"/>
                <a:ea typeface="微软雅黑" panose="020B0503020204020204" pitchFamily="34" charset="-122"/>
              </a:rPr>
              <a:t>(</a:t>
            </a:r>
            <a:r>
              <a:rPr kumimoji="1" lang="en-US" altLang="zh-CN" sz="1400" b="1" i="1" dirty="0">
                <a:latin typeface="微软雅黑" panose="020B0503020204020204" pitchFamily="34" charset="-122"/>
                <a:ea typeface="微软雅黑" panose="020B0503020204020204" pitchFamily="34" charset="-122"/>
              </a:rPr>
              <a:t>n</a:t>
            </a:r>
            <a:r>
              <a:rPr kumimoji="1" lang="en-US" altLang="zh-CN" sz="1400" b="1" dirty="0">
                <a:latin typeface="微软雅黑" panose="020B0503020204020204" pitchFamily="34" charset="-122"/>
                <a:ea typeface="微软雅黑" panose="020B0503020204020204" pitchFamily="34" charset="-122"/>
              </a:rPr>
              <a:t> + 1)</a:t>
            </a:r>
          </a:p>
        </p:txBody>
      </p:sp>
      <p:sp>
        <p:nvSpPr>
          <p:cNvPr id="24" name="Text Box 54"/>
          <p:cNvSpPr txBox="1">
            <a:spLocks noChangeArrowheads="1"/>
          </p:cNvSpPr>
          <p:nvPr/>
        </p:nvSpPr>
        <p:spPr bwMode="auto">
          <a:xfrm>
            <a:off x="5808579" y="1427664"/>
            <a:ext cx="1249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kumimoji="1" lang="zh-CN" altLang="zh-CN" sz="1600" b="1">
              <a:latin typeface="微软雅黑" panose="020B0503020204020204" pitchFamily="34" charset="-122"/>
              <a:ea typeface="微软雅黑" panose="020B0503020204020204" pitchFamily="34" charset="-122"/>
            </a:endParaRPr>
          </a:p>
        </p:txBody>
      </p:sp>
      <p:sp>
        <p:nvSpPr>
          <p:cNvPr id="25" name="Text Box 55"/>
          <p:cNvSpPr txBox="1">
            <a:spLocks noChangeArrowheads="1"/>
          </p:cNvSpPr>
          <p:nvPr/>
        </p:nvSpPr>
        <p:spPr bwMode="auto">
          <a:xfrm>
            <a:off x="1033379" y="1481639"/>
            <a:ext cx="6746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latin typeface="微软雅黑" panose="020B0503020204020204" pitchFamily="34" charset="-122"/>
                <a:ea typeface="微软雅黑" panose="020B0503020204020204" pitchFamily="34" charset="-122"/>
              </a:rPr>
              <a:t>服务用户</a:t>
            </a:r>
          </a:p>
        </p:txBody>
      </p:sp>
      <p:sp>
        <p:nvSpPr>
          <p:cNvPr id="26" name="Rectangle 56"/>
          <p:cNvSpPr>
            <a:spLocks noChangeArrowheads="1"/>
          </p:cNvSpPr>
          <p:nvPr/>
        </p:nvSpPr>
        <p:spPr bwMode="auto">
          <a:xfrm>
            <a:off x="2112879" y="3234239"/>
            <a:ext cx="1150938" cy="395287"/>
          </a:xfrm>
          <a:prstGeom prst="rect">
            <a:avLst/>
          </a:prstGeom>
          <a:solidFill>
            <a:srgbClr val="FFFF99"/>
          </a:solidFill>
          <a:ln w="19050">
            <a:solidFill>
              <a:schemeClr val="tx1"/>
            </a:solidFill>
            <a:miter lim="800000"/>
          </a:ln>
        </p:spPr>
        <p:txBody>
          <a:bodyPr wrap="none" anchor="ctr"/>
          <a:lstStyle/>
          <a:p>
            <a:pPr algn="ctr"/>
            <a:endParaRPr kumimoji="1" lang="zh-CN" altLang="zh-CN" sz="1600" b="1">
              <a:latin typeface="微软雅黑" panose="020B0503020204020204" pitchFamily="34" charset="-122"/>
              <a:ea typeface="微软雅黑" panose="020B0503020204020204" pitchFamily="34" charset="-122"/>
            </a:endParaRPr>
          </a:p>
        </p:txBody>
      </p:sp>
      <p:sp>
        <p:nvSpPr>
          <p:cNvPr id="27" name="Rectangle 57"/>
          <p:cNvSpPr>
            <a:spLocks noChangeArrowheads="1"/>
          </p:cNvSpPr>
          <p:nvPr/>
        </p:nvSpPr>
        <p:spPr bwMode="auto">
          <a:xfrm>
            <a:off x="5262479" y="3234239"/>
            <a:ext cx="1150938" cy="395287"/>
          </a:xfrm>
          <a:prstGeom prst="rect">
            <a:avLst/>
          </a:prstGeom>
          <a:solidFill>
            <a:srgbClr val="FFFF99"/>
          </a:solidFill>
          <a:ln w="19050">
            <a:solidFill>
              <a:schemeClr val="tx1"/>
            </a:solidFill>
            <a:miter lim="800000"/>
          </a:ln>
        </p:spPr>
        <p:txBody>
          <a:bodyPr wrap="none" anchor="ctr"/>
          <a:lstStyle/>
          <a:p>
            <a:pPr algn="ctr"/>
            <a:endParaRPr kumimoji="1" lang="zh-CN" altLang="zh-CN" sz="1600" b="1">
              <a:latin typeface="微软雅黑" panose="020B0503020204020204" pitchFamily="34" charset="-122"/>
              <a:ea typeface="微软雅黑" panose="020B0503020204020204" pitchFamily="34" charset="-122"/>
            </a:endParaRPr>
          </a:p>
        </p:txBody>
      </p:sp>
      <p:sp>
        <p:nvSpPr>
          <p:cNvPr id="28" name="Text Box 58"/>
          <p:cNvSpPr txBox="1">
            <a:spLocks noChangeArrowheads="1"/>
          </p:cNvSpPr>
          <p:nvPr/>
        </p:nvSpPr>
        <p:spPr bwMode="auto">
          <a:xfrm>
            <a:off x="2224004" y="3282031"/>
            <a:ext cx="855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latin typeface="微软雅黑" panose="020B0503020204020204" pitchFamily="34" charset="-122"/>
                <a:ea typeface="微软雅黑" panose="020B0503020204020204" pitchFamily="34" charset="-122"/>
              </a:rPr>
              <a:t>实体 </a:t>
            </a:r>
            <a:r>
              <a:rPr kumimoji="1" lang="en-US" altLang="zh-CN" sz="1400" b="1" dirty="0">
                <a:latin typeface="微软雅黑" panose="020B0503020204020204" pitchFamily="34" charset="-122"/>
                <a:ea typeface="微软雅黑" panose="020B0503020204020204" pitchFamily="34" charset="-122"/>
              </a:rPr>
              <a:t>(</a:t>
            </a:r>
            <a:r>
              <a:rPr kumimoji="1" lang="en-US" altLang="zh-CN" sz="1400" b="1" i="1" dirty="0">
                <a:latin typeface="微软雅黑" panose="020B0503020204020204" pitchFamily="34" charset="-122"/>
                <a:ea typeface="微软雅黑" panose="020B0503020204020204" pitchFamily="34" charset="-122"/>
              </a:rPr>
              <a:t>n</a:t>
            </a:r>
            <a:r>
              <a:rPr kumimoji="1" lang="en-US" altLang="zh-CN" sz="1400" b="1" dirty="0">
                <a:latin typeface="微软雅黑" panose="020B0503020204020204" pitchFamily="34" charset="-122"/>
                <a:ea typeface="微软雅黑" panose="020B0503020204020204" pitchFamily="34" charset="-122"/>
              </a:rPr>
              <a:t>)</a:t>
            </a:r>
          </a:p>
        </p:txBody>
      </p:sp>
      <p:sp>
        <p:nvSpPr>
          <p:cNvPr id="29" name="Text Box 59"/>
          <p:cNvSpPr txBox="1">
            <a:spLocks noChangeArrowheads="1"/>
          </p:cNvSpPr>
          <p:nvPr/>
        </p:nvSpPr>
        <p:spPr bwMode="auto">
          <a:xfrm>
            <a:off x="5433929" y="3282031"/>
            <a:ext cx="855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latin typeface="微软雅黑" panose="020B0503020204020204" pitchFamily="34" charset="-122"/>
                <a:ea typeface="微软雅黑" panose="020B0503020204020204" pitchFamily="34" charset="-122"/>
              </a:rPr>
              <a:t>实体 </a:t>
            </a:r>
            <a:r>
              <a:rPr kumimoji="1" lang="en-US" altLang="zh-CN" sz="1400" b="1" dirty="0">
                <a:latin typeface="微软雅黑" panose="020B0503020204020204" pitchFamily="34" charset="-122"/>
                <a:ea typeface="微软雅黑" panose="020B0503020204020204" pitchFamily="34" charset="-122"/>
              </a:rPr>
              <a:t>(</a:t>
            </a:r>
            <a:r>
              <a:rPr kumimoji="1" lang="en-US" altLang="zh-CN" sz="1400" b="1" i="1" dirty="0">
                <a:latin typeface="微软雅黑" panose="020B0503020204020204" pitchFamily="34" charset="-122"/>
                <a:ea typeface="微软雅黑" panose="020B0503020204020204" pitchFamily="34" charset="-122"/>
              </a:rPr>
              <a:t>n</a:t>
            </a:r>
            <a:r>
              <a:rPr kumimoji="1" lang="en-US" altLang="zh-CN" sz="1400" b="1" dirty="0">
                <a:latin typeface="微软雅黑" panose="020B0503020204020204" pitchFamily="34" charset="-122"/>
                <a:ea typeface="微软雅黑" panose="020B0503020204020204" pitchFamily="34" charset="-122"/>
              </a:rPr>
              <a:t>)</a:t>
            </a:r>
          </a:p>
        </p:txBody>
      </p:sp>
      <p:sp>
        <p:nvSpPr>
          <p:cNvPr id="30" name="Line 60"/>
          <p:cNvSpPr>
            <a:spLocks noChangeShapeType="1"/>
          </p:cNvSpPr>
          <p:nvPr/>
        </p:nvSpPr>
        <p:spPr bwMode="auto">
          <a:xfrm>
            <a:off x="3266992" y="3421564"/>
            <a:ext cx="1995487" cy="0"/>
          </a:xfrm>
          <a:prstGeom prst="line">
            <a:avLst/>
          </a:prstGeom>
          <a:noFill/>
          <a:ln w="19050">
            <a:solidFill>
              <a:schemeClr val="tx1"/>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61"/>
          <p:cNvSpPr txBox="1">
            <a:spLocks noChangeArrowheads="1"/>
          </p:cNvSpPr>
          <p:nvPr/>
        </p:nvSpPr>
        <p:spPr bwMode="auto">
          <a:xfrm>
            <a:off x="3867067" y="3256155"/>
            <a:ext cx="889000" cy="338137"/>
          </a:xfrm>
          <a:prstGeom prst="rect">
            <a:avLst/>
          </a:prstGeom>
          <a:solidFill>
            <a:schemeClr val="bg1"/>
          </a:solid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latin typeface="微软雅黑" panose="020B0503020204020204" pitchFamily="34" charset="-122"/>
                <a:ea typeface="微软雅黑" panose="020B0503020204020204" pitchFamily="34" charset="-122"/>
              </a:rPr>
              <a:t>协议</a:t>
            </a:r>
            <a:r>
              <a:rPr kumimoji="1" lang="en-US" altLang="zh-CN" sz="1600" b="1" dirty="0">
                <a:latin typeface="微软雅黑" panose="020B0503020204020204" pitchFamily="34" charset="-122"/>
                <a:ea typeface="微软雅黑" panose="020B0503020204020204" pitchFamily="34" charset="-122"/>
              </a:rPr>
              <a:t>(</a:t>
            </a:r>
            <a:r>
              <a:rPr kumimoji="1" lang="en-US" altLang="zh-CN" sz="1600" b="1" i="1" dirty="0">
                <a:latin typeface="微软雅黑" panose="020B0503020204020204" pitchFamily="34" charset="-122"/>
                <a:ea typeface="微软雅黑" panose="020B0503020204020204" pitchFamily="34" charset="-122"/>
              </a:rPr>
              <a:t>n</a:t>
            </a:r>
            <a:r>
              <a:rPr kumimoji="1" lang="en-US" altLang="zh-CN" sz="1600" b="1" dirty="0">
                <a:latin typeface="微软雅黑" panose="020B0503020204020204" pitchFamily="34" charset="-122"/>
                <a:ea typeface="微软雅黑" panose="020B0503020204020204" pitchFamily="34" charset="-122"/>
              </a:rPr>
              <a:t>)</a:t>
            </a:r>
          </a:p>
        </p:txBody>
      </p:sp>
      <p:sp>
        <p:nvSpPr>
          <p:cNvPr id="2" name="文本占位符 1"/>
          <p:cNvSpPr>
            <a:spLocks noGrp="1"/>
          </p:cNvSpPr>
          <p:nvPr>
            <p:ph type="body" sz="quarter" idx="11"/>
          </p:nvPr>
        </p:nvSpPr>
        <p:spPr/>
        <p:txBody>
          <a:bodyPr/>
          <a:lstStyle/>
          <a:p>
            <a:r>
              <a:rPr lang="zh-CN" altLang="en-US" dirty="0"/>
              <a:t>相邻两层之间的关系</a:t>
            </a:r>
          </a:p>
        </p:txBody>
      </p:sp>
    </p:spTree>
    <p:extLst>
      <p:ext uri="{BB962C8B-B14F-4D97-AF65-F5344CB8AC3E}">
        <p14:creationId xmlns:p14="http://schemas.microsoft.com/office/powerpoint/2010/main" val="31300141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p:nvPr/>
        </p:nvGrpSpPr>
        <p:grpSpPr bwMode="auto">
          <a:xfrm>
            <a:off x="1352067" y="3378017"/>
            <a:ext cx="6279792" cy="1263710"/>
            <a:chOff x="229549" y="4412749"/>
            <a:chExt cx="9721983" cy="2504059"/>
          </a:xfrm>
        </p:grpSpPr>
        <p:sp>
          <p:nvSpPr>
            <p:cNvPr id="4" name="Freeform 2"/>
            <p:cNvSpPr/>
            <p:nvPr/>
          </p:nvSpPr>
          <p:spPr bwMode="auto">
            <a:xfrm>
              <a:off x="229549" y="5027683"/>
              <a:ext cx="9721983" cy="1889125"/>
            </a:xfrm>
            <a:custGeom>
              <a:avLst/>
              <a:gdLst>
                <a:gd name="T0" fmla="*/ 0 w 5653"/>
                <a:gd name="T1" fmla="*/ 1839913 h 1190"/>
                <a:gd name="T2" fmla="*/ 1595967 w 5653"/>
                <a:gd name="T3" fmla="*/ 142875 h 1190"/>
                <a:gd name="T4" fmla="*/ 2999317 w 5653"/>
                <a:gd name="T5" fmla="*/ 981075 h 1190"/>
                <a:gd name="T6" fmla="*/ 4815417 w 5653"/>
                <a:gd name="T7" fmla="*/ 1743075 h 1190"/>
                <a:gd name="T8" fmla="*/ 5811176 w 5653"/>
                <a:gd name="T9" fmla="*/ 1789113 h 1190"/>
                <a:gd name="T10" fmla="*/ 6548967 w 5653"/>
                <a:gd name="T11" fmla="*/ 1743075 h 1190"/>
                <a:gd name="T12" fmla="*/ 7291917 w 5653"/>
                <a:gd name="T13" fmla="*/ 1057275 h 1190"/>
                <a:gd name="T14" fmla="*/ 7838811 w 5653"/>
                <a:gd name="T15" fmla="*/ 319088 h 1190"/>
                <a:gd name="T16" fmla="*/ 8526728 w 5653"/>
                <a:gd name="T17" fmla="*/ 385763 h 1190"/>
                <a:gd name="T18" fmla="*/ 8870686 w 5653"/>
                <a:gd name="T19" fmla="*/ 1154113 h 1190"/>
                <a:gd name="T20" fmla="*/ 9142413 w 5653"/>
                <a:gd name="T21" fmla="*/ 1471613 h 1190"/>
                <a:gd name="T22" fmla="*/ 9304074 w 5653"/>
                <a:gd name="T23" fmla="*/ 1639888 h 1190"/>
                <a:gd name="T24" fmla="*/ 9721983 w 5653"/>
                <a:gd name="T25" fmla="*/ 1889125 h 1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33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3"/>
            <p:cNvSpPr>
              <a:spLocks noChangeShapeType="1"/>
            </p:cNvSpPr>
            <p:nvPr/>
          </p:nvSpPr>
          <p:spPr bwMode="auto">
            <a:xfrm>
              <a:off x="1990616" y="44127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98F6"/>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7" name="Line 5"/>
            <p:cNvSpPr>
              <a:spLocks noChangeShapeType="1"/>
            </p:cNvSpPr>
            <p:nvPr/>
          </p:nvSpPr>
          <p:spPr bwMode="auto">
            <a:xfrm>
              <a:off x="8346966" y="45651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98F6"/>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9"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98F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p:nvSpPr>
          <p:spPr bwMode="auto">
            <a:xfrm>
              <a:off x="5270259" y="5860550"/>
              <a:ext cx="0" cy="8620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9"/>
          <p:cNvGrpSpPr/>
          <p:nvPr/>
        </p:nvGrpSpPr>
        <p:grpSpPr bwMode="auto">
          <a:xfrm>
            <a:off x="979905" y="1051223"/>
            <a:ext cx="1994413" cy="502953"/>
            <a:chOff x="888" y="192"/>
            <a:chExt cx="1358" cy="371"/>
          </a:xfrm>
          <a:solidFill>
            <a:srgbClr val="368AD6"/>
          </a:solidFill>
        </p:grpSpPr>
        <p:sp>
          <p:nvSpPr>
            <p:cNvPr id="12" name="AutoShape 10"/>
            <p:cNvSpPr>
              <a:spLocks noChangeArrowheads="1"/>
            </p:cNvSpPr>
            <p:nvPr/>
          </p:nvSpPr>
          <p:spPr bwMode="auto">
            <a:xfrm>
              <a:off x="912" y="192"/>
              <a:ext cx="1334" cy="371"/>
            </a:xfrm>
            <a:prstGeom prst="rightArrow">
              <a:avLst>
                <a:gd name="adj1" fmla="val 50000"/>
                <a:gd name="adj2" fmla="val 86006"/>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3" name="Text Box 11"/>
            <p:cNvSpPr txBox="1">
              <a:spLocks noChangeArrowheads="1"/>
            </p:cNvSpPr>
            <p:nvPr/>
          </p:nvSpPr>
          <p:spPr bwMode="auto">
            <a:xfrm>
              <a:off x="888" y="266"/>
              <a:ext cx="1348" cy="22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明日正午进攻，同意？</a:t>
              </a:r>
            </a:p>
          </p:txBody>
        </p:sp>
      </p:grpSp>
      <p:grpSp>
        <p:nvGrpSpPr>
          <p:cNvPr id="14" name="Group 12"/>
          <p:cNvGrpSpPr/>
          <p:nvPr/>
        </p:nvGrpSpPr>
        <p:grpSpPr bwMode="auto">
          <a:xfrm>
            <a:off x="6843525" y="1415885"/>
            <a:ext cx="1331797" cy="460841"/>
            <a:chOff x="4492" y="700"/>
            <a:chExt cx="1066" cy="349"/>
          </a:xfrm>
          <a:solidFill>
            <a:srgbClr val="00CC00"/>
          </a:solidFill>
        </p:grpSpPr>
        <p:sp>
          <p:nvSpPr>
            <p:cNvPr id="15" name="AutoShape 13"/>
            <p:cNvSpPr>
              <a:spLocks noChangeArrowheads="1"/>
            </p:cNvSpPr>
            <p:nvPr/>
          </p:nvSpPr>
          <p:spPr bwMode="auto">
            <a:xfrm rot="10800000">
              <a:off x="4492" y="700"/>
              <a:ext cx="1039" cy="349"/>
            </a:xfrm>
            <a:prstGeom prst="rightArrow">
              <a:avLst>
                <a:gd name="adj1" fmla="val 50000"/>
                <a:gd name="adj2" fmla="val 95833"/>
              </a:avLst>
            </a:prstGeom>
            <a:solidFill>
              <a:srgbClr val="9900CC"/>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6" name="Text Box 14"/>
            <p:cNvSpPr txBox="1">
              <a:spLocks noChangeArrowheads="1"/>
            </p:cNvSpPr>
            <p:nvPr/>
          </p:nvSpPr>
          <p:spPr bwMode="auto">
            <a:xfrm>
              <a:off x="5123" y="753"/>
              <a:ext cx="435" cy="233"/>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同意</a:t>
              </a:r>
            </a:p>
          </p:txBody>
        </p:sp>
      </p:grpSp>
      <p:grpSp>
        <p:nvGrpSpPr>
          <p:cNvPr id="17" name="Group 15"/>
          <p:cNvGrpSpPr/>
          <p:nvPr/>
        </p:nvGrpSpPr>
        <p:grpSpPr bwMode="auto">
          <a:xfrm>
            <a:off x="959703" y="1794318"/>
            <a:ext cx="2013171" cy="457423"/>
            <a:chOff x="882" y="234"/>
            <a:chExt cx="1386" cy="319"/>
          </a:xfrm>
          <a:solidFill>
            <a:srgbClr val="368AD6"/>
          </a:solidFill>
        </p:grpSpPr>
        <p:sp>
          <p:nvSpPr>
            <p:cNvPr id="18" name="AutoShape 16"/>
            <p:cNvSpPr>
              <a:spLocks noChangeArrowheads="1"/>
            </p:cNvSpPr>
            <p:nvPr/>
          </p:nvSpPr>
          <p:spPr bwMode="auto">
            <a:xfrm>
              <a:off x="912" y="234"/>
              <a:ext cx="1356" cy="319"/>
            </a:xfrm>
            <a:prstGeom prst="rightArrow">
              <a:avLst>
                <a:gd name="adj1" fmla="val 50000"/>
                <a:gd name="adj2" fmla="val 95833"/>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9" name="Text Box 17"/>
            <p:cNvSpPr txBox="1">
              <a:spLocks noChangeArrowheads="1"/>
            </p:cNvSpPr>
            <p:nvPr/>
          </p:nvSpPr>
          <p:spPr bwMode="auto">
            <a:xfrm>
              <a:off x="882" y="290"/>
              <a:ext cx="1116" cy="21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你确认“同意”？</a:t>
              </a:r>
            </a:p>
          </p:txBody>
        </p:sp>
      </p:grpSp>
      <p:grpSp>
        <p:nvGrpSpPr>
          <p:cNvPr id="20" name="Group 18"/>
          <p:cNvGrpSpPr/>
          <p:nvPr/>
        </p:nvGrpSpPr>
        <p:grpSpPr bwMode="auto">
          <a:xfrm>
            <a:off x="6272564" y="2130181"/>
            <a:ext cx="1995194" cy="508459"/>
            <a:chOff x="4035" y="1601"/>
            <a:chExt cx="1597" cy="307"/>
          </a:xfrm>
          <a:solidFill>
            <a:srgbClr val="00CC00"/>
          </a:solidFill>
        </p:grpSpPr>
        <p:sp>
          <p:nvSpPr>
            <p:cNvPr id="21" name="AutoShape 19"/>
            <p:cNvSpPr>
              <a:spLocks noChangeArrowheads="1"/>
            </p:cNvSpPr>
            <p:nvPr/>
          </p:nvSpPr>
          <p:spPr bwMode="auto">
            <a:xfrm rot="10800000">
              <a:off x="4035" y="1601"/>
              <a:ext cx="1496" cy="307"/>
            </a:xfrm>
            <a:prstGeom prst="rightArrow">
              <a:avLst>
                <a:gd name="adj1" fmla="val 50000"/>
                <a:gd name="adj2" fmla="val 95833"/>
              </a:avLst>
            </a:prstGeom>
            <a:solidFill>
              <a:srgbClr val="9900CC"/>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2" name="Text Box 20"/>
            <p:cNvSpPr txBox="1">
              <a:spLocks noChangeArrowheads="1"/>
            </p:cNvSpPr>
            <p:nvPr/>
          </p:nvSpPr>
          <p:spPr bwMode="auto">
            <a:xfrm>
              <a:off x="4478" y="1662"/>
              <a:ext cx="1154" cy="186"/>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pPr algn="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我确认“同意”</a:t>
              </a:r>
            </a:p>
          </p:txBody>
        </p:sp>
      </p:grpSp>
      <p:grpSp>
        <p:nvGrpSpPr>
          <p:cNvPr id="30" name="Group 15"/>
          <p:cNvGrpSpPr/>
          <p:nvPr/>
        </p:nvGrpSpPr>
        <p:grpSpPr bwMode="auto">
          <a:xfrm>
            <a:off x="959703" y="2565293"/>
            <a:ext cx="2023339" cy="457423"/>
            <a:chOff x="882" y="234"/>
            <a:chExt cx="1393" cy="319"/>
          </a:xfrm>
          <a:solidFill>
            <a:srgbClr val="368AD6"/>
          </a:solidFill>
        </p:grpSpPr>
        <p:sp>
          <p:nvSpPr>
            <p:cNvPr id="31" name="AutoShape 16"/>
            <p:cNvSpPr>
              <a:spLocks noChangeArrowheads="1"/>
            </p:cNvSpPr>
            <p:nvPr/>
          </p:nvSpPr>
          <p:spPr bwMode="auto">
            <a:xfrm>
              <a:off x="912" y="234"/>
              <a:ext cx="1356" cy="319"/>
            </a:xfrm>
            <a:prstGeom prst="rightArrow">
              <a:avLst>
                <a:gd name="adj1" fmla="val 50000"/>
                <a:gd name="adj2" fmla="val 95833"/>
              </a:avLst>
            </a:prstGeom>
            <a:solidFill>
              <a:srgbClr val="17375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2" name="Text Box 17"/>
            <p:cNvSpPr txBox="1">
              <a:spLocks noChangeArrowheads="1"/>
            </p:cNvSpPr>
            <p:nvPr/>
          </p:nvSpPr>
          <p:spPr bwMode="auto">
            <a:xfrm>
              <a:off x="882" y="291"/>
              <a:ext cx="1393" cy="1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你真的确认“同意”？</a:t>
              </a:r>
            </a:p>
          </p:txBody>
        </p:sp>
      </p:grpSp>
      <p:grpSp>
        <p:nvGrpSpPr>
          <p:cNvPr id="33" name="Group 18"/>
          <p:cNvGrpSpPr/>
          <p:nvPr/>
        </p:nvGrpSpPr>
        <p:grpSpPr bwMode="auto">
          <a:xfrm>
            <a:off x="6272564" y="2920164"/>
            <a:ext cx="1995194" cy="508459"/>
            <a:chOff x="4035" y="1601"/>
            <a:chExt cx="1597" cy="307"/>
          </a:xfrm>
          <a:solidFill>
            <a:srgbClr val="00CC00"/>
          </a:solidFill>
        </p:grpSpPr>
        <p:sp>
          <p:nvSpPr>
            <p:cNvPr id="34" name="AutoShape 19"/>
            <p:cNvSpPr>
              <a:spLocks noChangeArrowheads="1"/>
            </p:cNvSpPr>
            <p:nvPr/>
          </p:nvSpPr>
          <p:spPr bwMode="auto">
            <a:xfrm rot="10800000">
              <a:off x="4035" y="1601"/>
              <a:ext cx="1496" cy="307"/>
            </a:xfrm>
            <a:prstGeom prst="rightArrow">
              <a:avLst>
                <a:gd name="adj1" fmla="val 50000"/>
                <a:gd name="adj2" fmla="val 95833"/>
              </a:avLst>
            </a:prstGeom>
            <a:solidFill>
              <a:srgbClr val="9900CC"/>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5" name="Text Box 20"/>
            <p:cNvSpPr txBox="1">
              <a:spLocks noChangeArrowheads="1"/>
            </p:cNvSpPr>
            <p:nvPr/>
          </p:nvSpPr>
          <p:spPr bwMode="auto">
            <a:xfrm>
              <a:off x="4191" y="1662"/>
              <a:ext cx="1441" cy="186"/>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pPr algn="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我真的确认“同意”</a:t>
              </a:r>
            </a:p>
          </p:txBody>
        </p:sp>
      </p:grpSp>
      <p:grpSp>
        <p:nvGrpSpPr>
          <p:cNvPr id="36" name="Group 15"/>
          <p:cNvGrpSpPr/>
          <p:nvPr/>
        </p:nvGrpSpPr>
        <p:grpSpPr bwMode="auto">
          <a:xfrm>
            <a:off x="955581" y="2569100"/>
            <a:ext cx="2023339" cy="457423"/>
            <a:chOff x="882" y="234"/>
            <a:chExt cx="1393" cy="319"/>
          </a:xfrm>
          <a:solidFill>
            <a:srgbClr val="368AD6"/>
          </a:solidFill>
        </p:grpSpPr>
        <p:sp>
          <p:nvSpPr>
            <p:cNvPr id="37" name="AutoShape 16"/>
            <p:cNvSpPr>
              <a:spLocks noChangeArrowheads="1"/>
            </p:cNvSpPr>
            <p:nvPr/>
          </p:nvSpPr>
          <p:spPr bwMode="auto">
            <a:xfrm>
              <a:off x="912" y="234"/>
              <a:ext cx="1356" cy="319"/>
            </a:xfrm>
            <a:prstGeom prst="rightArrow">
              <a:avLst>
                <a:gd name="adj1" fmla="val 50000"/>
                <a:gd name="adj2" fmla="val 95833"/>
              </a:avLst>
            </a:prstGeom>
            <a:solidFill>
              <a:srgbClr val="17375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882" y="290"/>
              <a:ext cx="1393" cy="21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你真的确认“同意”？</a:t>
              </a:r>
            </a:p>
          </p:txBody>
        </p:sp>
      </p:grpSp>
      <p:grpSp>
        <p:nvGrpSpPr>
          <p:cNvPr id="39" name="Group 18"/>
          <p:cNvGrpSpPr/>
          <p:nvPr/>
        </p:nvGrpSpPr>
        <p:grpSpPr bwMode="auto">
          <a:xfrm>
            <a:off x="6276463" y="2920300"/>
            <a:ext cx="1995194" cy="508459"/>
            <a:chOff x="4035" y="1601"/>
            <a:chExt cx="1597" cy="307"/>
          </a:xfrm>
          <a:solidFill>
            <a:srgbClr val="00CC00"/>
          </a:solidFill>
        </p:grpSpPr>
        <p:sp>
          <p:nvSpPr>
            <p:cNvPr id="40" name="AutoShape 19"/>
            <p:cNvSpPr>
              <a:spLocks noChangeArrowheads="1"/>
            </p:cNvSpPr>
            <p:nvPr/>
          </p:nvSpPr>
          <p:spPr bwMode="auto">
            <a:xfrm rot="10800000">
              <a:off x="4035" y="1601"/>
              <a:ext cx="1496" cy="307"/>
            </a:xfrm>
            <a:prstGeom prst="rightArrow">
              <a:avLst>
                <a:gd name="adj1" fmla="val 50000"/>
                <a:gd name="adj2" fmla="val 95833"/>
              </a:avLst>
            </a:prstGeom>
            <a:solidFill>
              <a:srgbClr val="9900CC"/>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191" y="1662"/>
              <a:ext cx="1441" cy="186"/>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pPr algn="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我真的确认“同意”</a:t>
              </a:r>
            </a:p>
          </p:txBody>
        </p:sp>
      </p:grpSp>
      <p:grpSp>
        <p:nvGrpSpPr>
          <p:cNvPr id="42" name="Group 15"/>
          <p:cNvGrpSpPr/>
          <p:nvPr/>
        </p:nvGrpSpPr>
        <p:grpSpPr bwMode="auto">
          <a:xfrm>
            <a:off x="959699" y="2568484"/>
            <a:ext cx="2023339" cy="457423"/>
            <a:chOff x="882" y="234"/>
            <a:chExt cx="1393" cy="319"/>
          </a:xfrm>
          <a:solidFill>
            <a:srgbClr val="368AD6"/>
          </a:solidFill>
        </p:grpSpPr>
        <p:sp>
          <p:nvSpPr>
            <p:cNvPr id="43" name="AutoShape 16"/>
            <p:cNvSpPr>
              <a:spLocks noChangeArrowheads="1"/>
            </p:cNvSpPr>
            <p:nvPr/>
          </p:nvSpPr>
          <p:spPr bwMode="auto">
            <a:xfrm>
              <a:off x="912" y="234"/>
              <a:ext cx="1356" cy="319"/>
            </a:xfrm>
            <a:prstGeom prst="rightArrow">
              <a:avLst>
                <a:gd name="adj1" fmla="val 50000"/>
                <a:gd name="adj2" fmla="val 95833"/>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44" name="Text Box 17"/>
            <p:cNvSpPr txBox="1">
              <a:spLocks noChangeArrowheads="1"/>
            </p:cNvSpPr>
            <p:nvPr/>
          </p:nvSpPr>
          <p:spPr bwMode="auto">
            <a:xfrm>
              <a:off x="882" y="290"/>
              <a:ext cx="1393" cy="21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你真的确认“同意”？</a:t>
              </a:r>
            </a:p>
          </p:txBody>
        </p:sp>
      </p:grpSp>
      <p:grpSp>
        <p:nvGrpSpPr>
          <p:cNvPr id="45" name="Group 18"/>
          <p:cNvGrpSpPr/>
          <p:nvPr/>
        </p:nvGrpSpPr>
        <p:grpSpPr bwMode="auto">
          <a:xfrm>
            <a:off x="6272560" y="2920903"/>
            <a:ext cx="1995194" cy="508459"/>
            <a:chOff x="4035" y="1601"/>
            <a:chExt cx="1597" cy="307"/>
          </a:xfrm>
          <a:solidFill>
            <a:srgbClr val="00CC00"/>
          </a:solidFill>
        </p:grpSpPr>
        <p:sp>
          <p:nvSpPr>
            <p:cNvPr id="46" name="AutoShape 19"/>
            <p:cNvSpPr>
              <a:spLocks noChangeArrowheads="1"/>
            </p:cNvSpPr>
            <p:nvPr/>
          </p:nvSpPr>
          <p:spPr bwMode="auto">
            <a:xfrm rot="10800000">
              <a:off x="4035" y="1601"/>
              <a:ext cx="1496" cy="307"/>
            </a:xfrm>
            <a:prstGeom prst="rightArrow">
              <a:avLst>
                <a:gd name="adj1" fmla="val 50000"/>
                <a:gd name="adj2" fmla="val 95833"/>
              </a:avLst>
            </a:prstGeom>
            <a:solidFill>
              <a:srgbClr val="9900CC"/>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47" name="Text Box 20"/>
            <p:cNvSpPr txBox="1">
              <a:spLocks noChangeArrowheads="1"/>
            </p:cNvSpPr>
            <p:nvPr/>
          </p:nvSpPr>
          <p:spPr bwMode="auto">
            <a:xfrm>
              <a:off x="4191" y="1662"/>
              <a:ext cx="1441" cy="186"/>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pPr algn="r" fontAlgn="auto">
                <a:spcBef>
                  <a:spcPts val="0"/>
                </a:spcBef>
                <a:spcAft>
                  <a:spcPts val="0"/>
                </a:spcAft>
                <a:defRPr/>
              </a:pPr>
              <a:r>
                <a:rPr kumimoji="1" lang="zh-CN" altLang="en-US" sz="1400" b="1" dirty="0">
                  <a:solidFill>
                    <a:schemeClr val="bg1"/>
                  </a:solidFill>
                  <a:latin typeface="微软雅黑" panose="020B0503020204020204" pitchFamily="34" charset="-122"/>
                  <a:ea typeface="微软雅黑" panose="020B0503020204020204" pitchFamily="34" charset="-122"/>
                </a:rPr>
                <a:t>我真的确认“同意”</a:t>
              </a:r>
            </a:p>
          </p:txBody>
        </p:sp>
      </p:grpSp>
      <p:sp>
        <p:nvSpPr>
          <p:cNvPr id="29" name="Text Box 27"/>
          <p:cNvSpPr txBox="1">
            <a:spLocks noChangeArrowheads="1"/>
          </p:cNvSpPr>
          <p:nvPr/>
        </p:nvSpPr>
        <p:spPr bwMode="auto">
          <a:xfrm>
            <a:off x="3288824" y="2030379"/>
            <a:ext cx="2702889" cy="923330"/>
          </a:xfrm>
          <a:prstGeom prst="rect">
            <a:avLst/>
          </a:prstGeom>
          <a:solidFill>
            <a:srgbClr val="CC6600"/>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b="1" dirty="0">
                <a:solidFill>
                  <a:schemeClr val="bg1"/>
                </a:solidFill>
                <a:latin typeface="微软雅黑" panose="020B0503020204020204" pitchFamily="34" charset="-122"/>
                <a:ea typeface="微软雅黑" panose="020B0503020204020204" pitchFamily="34" charset="-122"/>
              </a:rPr>
              <a:t>这样的协议无法实现！</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rgbClr val="000066"/>
                </a:solidFill>
                <a:latin typeface="微软雅黑" panose="020B0503020204020204" pitchFamily="34" charset="-122"/>
                <a:ea typeface="微软雅黑" panose="020B0503020204020204" pitchFamily="34" charset="-122"/>
              </a:rPr>
              <a:t>没有一种协议能够使蓝军 </a:t>
            </a:r>
            <a:r>
              <a:rPr lang="en-US" altLang="zh-CN" b="1" dirty="0">
                <a:solidFill>
                  <a:srgbClr val="000066"/>
                </a:solidFill>
                <a:latin typeface="微软雅黑" panose="020B0503020204020204" pitchFamily="34" charset="-122"/>
                <a:ea typeface="微软雅黑" panose="020B0503020204020204" pitchFamily="34" charset="-122"/>
              </a:rPr>
              <a:t>100% </a:t>
            </a:r>
            <a:r>
              <a:rPr lang="zh-CN" altLang="en-US" b="1" dirty="0">
                <a:solidFill>
                  <a:srgbClr val="000066"/>
                </a:solidFill>
                <a:latin typeface="微软雅黑" panose="020B0503020204020204" pitchFamily="34" charset="-122"/>
                <a:ea typeface="微软雅黑" panose="020B0503020204020204" pitchFamily="34" charset="-122"/>
              </a:rPr>
              <a:t>获胜。</a:t>
            </a:r>
            <a:endParaRPr lang="en-US" altLang="zh-CN" b="1" dirty="0">
              <a:solidFill>
                <a:srgbClr val="000066"/>
              </a:solidFill>
              <a:latin typeface="微软雅黑" panose="020B0503020204020204" pitchFamily="34" charset="-122"/>
              <a:ea typeface="微软雅黑" panose="020B0503020204020204" pitchFamily="34" charset="-122"/>
            </a:endParaRPr>
          </a:p>
        </p:txBody>
      </p:sp>
      <p:sp>
        <p:nvSpPr>
          <p:cNvPr id="23" name="文本占位符 22"/>
          <p:cNvSpPr>
            <a:spLocks noGrp="1"/>
          </p:cNvSpPr>
          <p:nvPr>
            <p:ph type="body" sz="quarter" idx="11"/>
          </p:nvPr>
        </p:nvSpPr>
        <p:spPr/>
        <p:txBody>
          <a:bodyPr/>
          <a:lstStyle/>
          <a:p>
            <a:r>
              <a:rPr lang="zh-CN" altLang="en-US" dirty="0"/>
              <a:t>协议很复杂，要应付所有异常情况</a:t>
            </a:r>
          </a:p>
        </p:txBody>
      </p:sp>
    </p:spTree>
    <p:extLst>
      <p:ext uri="{BB962C8B-B14F-4D97-AF65-F5344CB8AC3E}">
        <p14:creationId xmlns:p14="http://schemas.microsoft.com/office/powerpoint/2010/main" val="339218274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9"/>
                                          </p:stCondLst>
                                        </p:cTn>
                                        <p:tgtEl>
                                          <p:spTgt spid="11"/>
                                        </p:tgtEl>
                                        <p:attrNameLst>
                                          <p:attrName>style.visibility</p:attrName>
                                        </p:attrNameLst>
                                      </p:cBhvr>
                                      <p:to>
                                        <p:strVal val="visible"/>
                                      </p:to>
                                    </p:set>
                                  </p:childTnLst>
                                </p:cTn>
                              </p:par>
                            </p:childTnLst>
                          </p:cTn>
                        </p:par>
                        <p:par>
                          <p:cTn id="7" fill="hold">
                            <p:stCondLst>
                              <p:cond delay="10"/>
                            </p:stCondLst>
                            <p:childTnLst>
                              <p:par>
                                <p:cTn id="8" presetID="63" presetClass="path" presetSubtype="0" accel="50000" decel="50000" fill="hold" nodeType="afterEffect">
                                  <p:stCondLst>
                                    <p:cond delay="0"/>
                                  </p:stCondLst>
                                  <p:childTnLst>
                                    <p:animMotion origin="layout" path="M 4.16667E-6 3.58025E-6 L 0.5802 0.00031 " pathEditMode="relative" rAng="0" ptsTypes="AA">
                                      <p:cBhvr>
                                        <p:cTn id="9" dur="4000" fill="hold"/>
                                        <p:tgtEl>
                                          <p:spTgt spid="11"/>
                                        </p:tgtEl>
                                        <p:attrNameLst>
                                          <p:attrName>ppt_x</p:attrName>
                                          <p:attrName>ppt_y</p:attrName>
                                        </p:attrNameLst>
                                      </p:cBhvr>
                                      <p:rCtr x="29010" y="0"/>
                                    </p:animMotion>
                                  </p:childTnLst>
                                </p:cTn>
                              </p:par>
                            </p:childTnLst>
                          </p:cTn>
                        </p:par>
                        <p:par>
                          <p:cTn id="10" fill="hold">
                            <p:stCondLst>
                              <p:cond delay="4010"/>
                            </p:stCondLst>
                            <p:childTnLst>
                              <p:par>
                                <p:cTn id="11" presetID="1" presetClass="entr" presetSubtype="0" fill="hold" nodeType="afterEffect">
                                  <p:stCondLst>
                                    <p:cond delay="50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4510"/>
                            </p:stCondLst>
                            <p:childTnLst>
                              <p:par>
                                <p:cTn id="14" presetID="35" presetClass="path" presetSubtype="0" accel="50000" decel="50000" fill="hold" nodeType="afterEffect">
                                  <p:stCondLst>
                                    <p:cond delay="0"/>
                                  </p:stCondLst>
                                  <p:childTnLst>
                                    <p:animMotion origin="layout" path="M -5.55556E-7 -1.7284E-6 L -0.6033 0.00525 " pathEditMode="relative" rAng="0" ptsTypes="AA">
                                      <p:cBhvr>
                                        <p:cTn id="15" dur="4000" fill="hold"/>
                                        <p:tgtEl>
                                          <p:spTgt spid="14"/>
                                        </p:tgtEl>
                                        <p:attrNameLst>
                                          <p:attrName>ppt_x</p:attrName>
                                          <p:attrName>ppt_y</p:attrName>
                                        </p:attrNameLst>
                                      </p:cBhvr>
                                      <p:rCtr x="-30174" y="247"/>
                                    </p:animMotion>
                                  </p:childTnLst>
                                </p:cTn>
                              </p:par>
                            </p:childTnLst>
                          </p:cTn>
                        </p:par>
                        <p:par>
                          <p:cTn id="16" fill="hold">
                            <p:stCondLst>
                              <p:cond delay="8510"/>
                            </p:stCondLst>
                            <p:childTnLst>
                              <p:par>
                                <p:cTn id="17" presetID="1" presetClass="entr" presetSubtype="0" fill="hold" nodeType="afterEffect">
                                  <p:stCondLst>
                                    <p:cond delay="5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9010"/>
                            </p:stCondLst>
                            <p:childTnLst>
                              <p:par>
                                <p:cTn id="20" presetID="63" presetClass="path" presetSubtype="0" accel="50000" decel="50000" fill="hold" nodeType="afterEffect">
                                  <p:stCondLst>
                                    <p:cond delay="500"/>
                                  </p:stCondLst>
                                  <p:childTnLst>
                                    <p:animMotion origin="layout" path="M -4.16667E-6 1.23457E-7 L 0.58021 -0.00062 " pathEditMode="relative" rAng="0" ptsTypes="AA">
                                      <p:cBhvr>
                                        <p:cTn id="21" dur="4000" fill="hold"/>
                                        <p:tgtEl>
                                          <p:spTgt spid="17"/>
                                        </p:tgtEl>
                                        <p:attrNameLst>
                                          <p:attrName>ppt_x</p:attrName>
                                          <p:attrName>ppt_y</p:attrName>
                                        </p:attrNameLst>
                                      </p:cBhvr>
                                      <p:rCtr x="29010" y="-31"/>
                                    </p:animMotion>
                                  </p:childTnLst>
                                </p:cTn>
                              </p:par>
                            </p:childTnLst>
                          </p:cTn>
                        </p:par>
                        <p:par>
                          <p:cTn id="22" fill="hold">
                            <p:stCondLst>
                              <p:cond delay="13510"/>
                            </p:stCondLst>
                            <p:childTnLst>
                              <p:par>
                                <p:cTn id="23" presetID="1"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13510"/>
                            </p:stCondLst>
                            <p:childTnLst>
                              <p:par>
                                <p:cTn id="26" presetID="35" presetClass="path" presetSubtype="0" accel="50000" decel="50000" fill="hold" nodeType="afterEffect">
                                  <p:stCondLst>
                                    <p:cond delay="500"/>
                                  </p:stCondLst>
                                  <p:childTnLst>
                                    <p:animMotion origin="layout" path="M 4.72222E-6 -3.95062E-6 L -0.58056 0.00432 " pathEditMode="relative" rAng="0" ptsTypes="AA">
                                      <p:cBhvr>
                                        <p:cTn id="27" dur="4000" fill="hold"/>
                                        <p:tgtEl>
                                          <p:spTgt spid="20"/>
                                        </p:tgtEl>
                                        <p:attrNameLst>
                                          <p:attrName>ppt_x</p:attrName>
                                          <p:attrName>ppt_y</p:attrName>
                                        </p:attrNameLst>
                                      </p:cBhvr>
                                      <p:rCtr x="-29028" y="216"/>
                                    </p:animMotion>
                                  </p:childTnLst>
                                </p:cTn>
                              </p:par>
                            </p:childTnLst>
                          </p:cTn>
                        </p:par>
                        <p:par>
                          <p:cTn id="28" fill="hold">
                            <p:stCondLst>
                              <p:cond delay="18010"/>
                            </p:stCondLst>
                            <p:childTnLst>
                              <p:par>
                                <p:cTn id="29" presetID="1" presetClass="entr" presetSubtype="0" fill="hold" nodeType="afterEffect">
                                  <p:stCondLst>
                                    <p:cond delay="500"/>
                                  </p:stCondLst>
                                  <p:childTnLst>
                                    <p:set>
                                      <p:cBhvr>
                                        <p:cTn id="30" dur="1" fill="hold">
                                          <p:stCondLst>
                                            <p:cond delay="0"/>
                                          </p:stCondLst>
                                        </p:cTn>
                                        <p:tgtEl>
                                          <p:spTgt spid="30"/>
                                        </p:tgtEl>
                                        <p:attrNameLst>
                                          <p:attrName>style.visibility</p:attrName>
                                        </p:attrNameLst>
                                      </p:cBhvr>
                                      <p:to>
                                        <p:strVal val="visible"/>
                                      </p:to>
                                    </p:set>
                                  </p:childTnLst>
                                </p:cTn>
                              </p:par>
                            </p:childTnLst>
                          </p:cTn>
                        </p:par>
                        <p:par>
                          <p:cTn id="31" fill="hold">
                            <p:stCondLst>
                              <p:cond delay="18510"/>
                            </p:stCondLst>
                            <p:childTnLst>
                              <p:par>
                                <p:cTn id="32" presetID="63" presetClass="path" presetSubtype="0" accel="50000" decel="50000" fill="hold" nodeType="afterEffect">
                                  <p:stCondLst>
                                    <p:cond delay="500"/>
                                  </p:stCondLst>
                                  <p:childTnLst>
                                    <p:animMotion origin="layout" path="M 5E-6 1.23457E-7 L 0.58021 -0.00062 " pathEditMode="relative" rAng="0" ptsTypes="AA">
                                      <p:cBhvr>
                                        <p:cTn id="33" dur="4000" fill="hold"/>
                                        <p:tgtEl>
                                          <p:spTgt spid="30"/>
                                        </p:tgtEl>
                                        <p:attrNameLst>
                                          <p:attrName>ppt_x</p:attrName>
                                          <p:attrName>ppt_y</p:attrName>
                                        </p:attrNameLst>
                                      </p:cBhvr>
                                      <p:rCtr x="29010" y="-31"/>
                                    </p:animMotion>
                                  </p:childTnLst>
                                </p:cTn>
                              </p:par>
                            </p:childTnLst>
                          </p:cTn>
                        </p:par>
                        <p:par>
                          <p:cTn id="34" fill="hold">
                            <p:stCondLst>
                              <p:cond delay="23010"/>
                            </p:stCondLst>
                            <p:childTnLst>
                              <p:par>
                                <p:cTn id="35" presetID="1" presetClass="entr" presetSubtype="0"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par>
                          <p:cTn id="37" fill="hold">
                            <p:stCondLst>
                              <p:cond delay="23010"/>
                            </p:stCondLst>
                            <p:childTnLst>
                              <p:par>
                                <p:cTn id="38" presetID="35" presetClass="path" presetSubtype="0" accel="50000" decel="50000" fill="hold" nodeType="afterEffect">
                                  <p:stCondLst>
                                    <p:cond delay="500"/>
                                  </p:stCondLst>
                                  <p:childTnLst>
                                    <p:animMotion origin="layout" path="M 4.72222E-6 4.69136E-6 L -0.58056 0.00432 " pathEditMode="relative" rAng="0" ptsTypes="AA">
                                      <p:cBhvr>
                                        <p:cTn id="39" dur="4000" fill="hold"/>
                                        <p:tgtEl>
                                          <p:spTgt spid="33"/>
                                        </p:tgtEl>
                                        <p:attrNameLst>
                                          <p:attrName>ppt_x</p:attrName>
                                          <p:attrName>ppt_y</p:attrName>
                                        </p:attrNameLst>
                                      </p:cBhvr>
                                      <p:rCtr x="-29028" y="216"/>
                                    </p:animMotion>
                                  </p:childTnLst>
                                </p:cTn>
                              </p:par>
                            </p:childTnLst>
                          </p:cTn>
                        </p:par>
                        <p:par>
                          <p:cTn id="40" fill="hold">
                            <p:stCondLst>
                              <p:cond delay="27510"/>
                            </p:stCondLst>
                            <p:childTnLst>
                              <p:par>
                                <p:cTn id="41" presetID="1" presetClass="exit" presetSubtype="0" fill="hold" nodeType="afterEffect">
                                  <p:stCondLst>
                                    <p:cond delay="500"/>
                                  </p:stCondLst>
                                  <p:childTnLst>
                                    <p:set>
                                      <p:cBhvr>
                                        <p:cTn id="42" dur="1" fill="hold">
                                          <p:stCondLst>
                                            <p:cond delay="0"/>
                                          </p:stCondLst>
                                        </p:cTn>
                                        <p:tgtEl>
                                          <p:spTgt spid="30"/>
                                        </p:tgtEl>
                                        <p:attrNameLst>
                                          <p:attrName>style.visibility</p:attrName>
                                        </p:attrNameLst>
                                      </p:cBhvr>
                                      <p:to>
                                        <p:strVal val="hidden"/>
                                      </p:to>
                                    </p:set>
                                  </p:childTnLst>
                                </p:cTn>
                              </p:par>
                            </p:childTnLst>
                          </p:cTn>
                        </p:par>
                        <p:par>
                          <p:cTn id="43" fill="hold">
                            <p:stCondLst>
                              <p:cond delay="28010"/>
                            </p:stCondLst>
                            <p:childTnLst>
                              <p:par>
                                <p:cTn id="44" presetID="1" presetClass="exit" presetSubtype="0" fill="hold" nodeType="afterEffect">
                                  <p:stCondLst>
                                    <p:cond delay="0"/>
                                  </p:stCondLst>
                                  <p:childTnLst>
                                    <p:set>
                                      <p:cBhvr>
                                        <p:cTn id="45" dur="1" fill="hold">
                                          <p:stCondLst>
                                            <p:cond delay="0"/>
                                          </p:stCondLst>
                                        </p:cTn>
                                        <p:tgtEl>
                                          <p:spTgt spid="33"/>
                                        </p:tgtEl>
                                        <p:attrNameLst>
                                          <p:attrName>style.visibility</p:attrName>
                                        </p:attrNameLst>
                                      </p:cBhvr>
                                      <p:to>
                                        <p:strVal val="hidden"/>
                                      </p:to>
                                    </p:set>
                                  </p:childTnLst>
                                </p:cTn>
                              </p:par>
                            </p:childTnLst>
                          </p:cTn>
                        </p:par>
                        <p:par>
                          <p:cTn id="46" fill="hold">
                            <p:stCondLst>
                              <p:cond delay="28010"/>
                            </p:stCondLst>
                            <p:childTnLst>
                              <p:par>
                                <p:cTn id="47" presetID="1" presetClass="entr" presetSubtype="0" fill="hold" nodeType="afterEffect">
                                  <p:stCondLst>
                                    <p:cond delay="250"/>
                                  </p:stCondLst>
                                  <p:childTnLst>
                                    <p:set>
                                      <p:cBhvr>
                                        <p:cTn id="48" dur="1" fill="hold">
                                          <p:stCondLst>
                                            <p:cond delay="0"/>
                                          </p:stCondLst>
                                        </p:cTn>
                                        <p:tgtEl>
                                          <p:spTgt spid="36"/>
                                        </p:tgtEl>
                                        <p:attrNameLst>
                                          <p:attrName>style.visibility</p:attrName>
                                        </p:attrNameLst>
                                      </p:cBhvr>
                                      <p:to>
                                        <p:strVal val="visible"/>
                                      </p:to>
                                    </p:set>
                                  </p:childTnLst>
                                </p:cTn>
                              </p:par>
                            </p:childTnLst>
                          </p:cTn>
                        </p:par>
                        <p:par>
                          <p:cTn id="49" fill="hold">
                            <p:stCondLst>
                              <p:cond delay="28260"/>
                            </p:stCondLst>
                            <p:childTnLst>
                              <p:par>
                                <p:cTn id="50" presetID="63" presetClass="path" presetSubtype="0" accel="50000" decel="50000" fill="hold" nodeType="afterEffect">
                                  <p:stCondLst>
                                    <p:cond delay="500"/>
                                  </p:stCondLst>
                                  <p:childTnLst>
                                    <p:animMotion origin="layout" path="M -4.16667E-6 -3.95062E-6 L 0.58021 -0.00061 " pathEditMode="relative" rAng="0" ptsTypes="AA">
                                      <p:cBhvr>
                                        <p:cTn id="51" dur="4000" fill="hold"/>
                                        <p:tgtEl>
                                          <p:spTgt spid="36"/>
                                        </p:tgtEl>
                                        <p:attrNameLst>
                                          <p:attrName>ppt_x</p:attrName>
                                          <p:attrName>ppt_y</p:attrName>
                                        </p:attrNameLst>
                                      </p:cBhvr>
                                      <p:rCtr x="29010" y="-31"/>
                                    </p:animMotion>
                                  </p:childTnLst>
                                </p:cTn>
                              </p:par>
                            </p:childTnLst>
                          </p:cTn>
                        </p:par>
                        <p:par>
                          <p:cTn id="52" fill="hold">
                            <p:stCondLst>
                              <p:cond delay="32760"/>
                            </p:stCondLst>
                            <p:childTnLst>
                              <p:par>
                                <p:cTn id="53" presetID="1" presetClass="entr" presetSubtype="0"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par>
                          <p:cTn id="55" fill="hold">
                            <p:stCondLst>
                              <p:cond delay="32760"/>
                            </p:stCondLst>
                            <p:childTnLst>
                              <p:par>
                                <p:cTn id="56" presetID="35" presetClass="path" presetSubtype="0" accel="50000" decel="50000" fill="hold" nodeType="afterEffect">
                                  <p:stCondLst>
                                    <p:cond delay="500"/>
                                  </p:stCondLst>
                                  <p:childTnLst>
                                    <p:animMotion origin="layout" path="M 1.94444E-6 1.97531E-6 L -0.58056 0.00432 " pathEditMode="relative" rAng="0" ptsTypes="AA">
                                      <p:cBhvr>
                                        <p:cTn id="57" dur="4000" fill="hold"/>
                                        <p:tgtEl>
                                          <p:spTgt spid="39"/>
                                        </p:tgtEl>
                                        <p:attrNameLst>
                                          <p:attrName>ppt_x</p:attrName>
                                          <p:attrName>ppt_y</p:attrName>
                                        </p:attrNameLst>
                                      </p:cBhvr>
                                      <p:rCtr x="-29028" y="216"/>
                                    </p:animMotion>
                                  </p:childTnLst>
                                </p:cTn>
                              </p:par>
                            </p:childTnLst>
                          </p:cTn>
                        </p:par>
                        <p:par>
                          <p:cTn id="58" fill="hold">
                            <p:stCondLst>
                              <p:cond delay="37260"/>
                            </p:stCondLst>
                            <p:childTnLst>
                              <p:par>
                                <p:cTn id="59" presetID="1" presetClass="exit" presetSubtype="0" fill="hold" nodeType="afterEffect">
                                  <p:stCondLst>
                                    <p:cond delay="250"/>
                                  </p:stCondLst>
                                  <p:childTnLst>
                                    <p:set>
                                      <p:cBhvr>
                                        <p:cTn id="60" dur="1" fill="hold">
                                          <p:stCondLst>
                                            <p:cond delay="0"/>
                                          </p:stCondLst>
                                        </p:cTn>
                                        <p:tgtEl>
                                          <p:spTgt spid="36"/>
                                        </p:tgtEl>
                                        <p:attrNameLst>
                                          <p:attrName>style.visibility</p:attrName>
                                        </p:attrNameLst>
                                      </p:cBhvr>
                                      <p:to>
                                        <p:strVal val="hidden"/>
                                      </p:to>
                                    </p:set>
                                  </p:childTnLst>
                                </p:cTn>
                              </p:par>
                            </p:childTnLst>
                          </p:cTn>
                        </p:par>
                        <p:par>
                          <p:cTn id="61" fill="hold">
                            <p:stCondLst>
                              <p:cond delay="37510"/>
                            </p:stCondLst>
                            <p:childTnLst>
                              <p:par>
                                <p:cTn id="62" presetID="1" presetClass="exit" presetSubtype="0" fill="hold" nodeType="afterEffect">
                                  <p:stCondLst>
                                    <p:cond delay="0"/>
                                  </p:stCondLst>
                                  <p:childTnLst>
                                    <p:set>
                                      <p:cBhvr>
                                        <p:cTn id="63" dur="1" fill="hold">
                                          <p:stCondLst>
                                            <p:cond delay="0"/>
                                          </p:stCondLst>
                                        </p:cTn>
                                        <p:tgtEl>
                                          <p:spTgt spid="39"/>
                                        </p:tgtEl>
                                        <p:attrNameLst>
                                          <p:attrName>style.visibility</p:attrName>
                                        </p:attrNameLst>
                                      </p:cBhvr>
                                      <p:to>
                                        <p:strVal val="hidden"/>
                                      </p:to>
                                    </p:set>
                                  </p:childTnLst>
                                </p:cTn>
                              </p:par>
                            </p:childTnLst>
                          </p:cTn>
                        </p:par>
                        <p:par>
                          <p:cTn id="64" fill="hold">
                            <p:stCondLst>
                              <p:cond delay="37510"/>
                            </p:stCondLst>
                            <p:childTnLst>
                              <p:par>
                                <p:cTn id="65" presetID="1" presetClass="entr" presetSubtype="0" fill="hold" nodeType="afterEffect">
                                  <p:stCondLst>
                                    <p:cond delay="500"/>
                                  </p:stCondLst>
                                  <p:childTnLst>
                                    <p:set>
                                      <p:cBhvr>
                                        <p:cTn id="66" dur="1" fill="hold">
                                          <p:stCondLst>
                                            <p:cond delay="0"/>
                                          </p:stCondLst>
                                        </p:cTn>
                                        <p:tgtEl>
                                          <p:spTgt spid="42"/>
                                        </p:tgtEl>
                                        <p:attrNameLst>
                                          <p:attrName>style.visibility</p:attrName>
                                        </p:attrNameLst>
                                      </p:cBhvr>
                                      <p:to>
                                        <p:strVal val="visible"/>
                                      </p:to>
                                    </p:set>
                                  </p:childTnLst>
                                </p:cTn>
                              </p:par>
                            </p:childTnLst>
                          </p:cTn>
                        </p:par>
                        <p:par>
                          <p:cTn id="67" fill="hold">
                            <p:stCondLst>
                              <p:cond delay="38010"/>
                            </p:stCondLst>
                            <p:childTnLst>
                              <p:par>
                                <p:cTn id="68" presetID="63" presetClass="path" presetSubtype="0" accel="50000" decel="50000" fill="hold" nodeType="afterEffect">
                                  <p:stCondLst>
                                    <p:cond delay="250"/>
                                  </p:stCondLst>
                                  <p:childTnLst>
                                    <p:animMotion origin="layout" path="M 5E-6 1.23457E-7 L 0.58021 -0.00062 " pathEditMode="relative" rAng="0" ptsTypes="AA">
                                      <p:cBhvr>
                                        <p:cTn id="69" dur="4000" fill="hold"/>
                                        <p:tgtEl>
                                          <p:spTgt spid="42"/>
                                        </p:tgtEl>
                                        <p:attrNameLst>
                                          <p:attrName>ppt_x</p:attrName>
                                          <p:attrName>ppt_y</p:attrName>
                                        </p:attrNameLst>
                                      </p:cBhvr>
                                      <p:rCtr x="29010" y="-31"/>
                                    </p:animMotion>
                                  </p:childTnLst>
                                </p:cTn>
                              </p:par>
                            </p:childTnLst>
                          </p:cTn>
                        </p:par>
                        <p:par>
                          <p:cTn id="70" fill="hold">
                            <p:stCondLst>
                              <p:cond delay="42260"/>
                            </p:stCondLst>
                            <p:childTnLst>
                              <p:par>
                                <p:cTn id="71" presetID="1" presetClass="entr" presetSubtype="0" fill="hold" nodeType="after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par>
                          <p:cTn id="73" fill="hold">
                            <p:stCondLst>
                              <p:cond delay="42260"/>
                            </p:stCondLst>
                            <p:childTnLst>
                              <p:par>
                                <p:cTn id="74" presetID="35" presetClass="path" presetSubtype="0" accel="50000" decel="50000" fill="hold" nodeType="afterEffect">
                                  <p:stCondLst>
                                    <p:cond delay="500"/>
                                  </p:stCondLst>
                                  <p:childTnLst>
                                    <p:animMotion origin="layout" path="M 4.72222E-6 4.69136E-6 L -0.58056 0.00432 " pathEditMode="relative" rAng="0" ptsTypes="AA">
                                      <p:cBhvr>
                                        <p:cTn id="75" dur="4000" fill="hold"/>
                                        <p:tgtEl>
                                          <p:spTgt spid="45"/>
                                        </p:tgtEl>
                                        <p:attrNameLst>
                                          <p:attrName>ppt_x</p:attrName>
                                          <p:attrName>ppt_y</p:attrName>
                                        </p:attrNameLst>
                                      </p:cBhvr>
                                      <p:rCtr x="-29028" y="216"/>
                                    </p:animMotion>
                                  </p:childTnLst>
                                </p:cTn>
                              </p:par>
                            </p:childTnLst>
                          </p:cTn>
                        </p:par>
                        <p:par>
                          <p:cTn id="76" fill="hold">
                            <p:stCondLst>
                              <p:cond delay="46760"/>
                            </p:stCondLst>
                            <p:childTnLst>
                              <p:par>
                                <p:cTn id="77" presetID="4" presetClass="entr" presetSubtype="32"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ox(out)">
                                      <p:cBhvr>
                                        <p:cTn id="79" dur="1000"/>
                                        <p:tgtEl>
                                          <p:spTgt spid="29"/>
                                        </p:tgtEl>
                                      </p:cBhvr>
                                    </p:animEffect>
                                  </p:childTnLst>
                                </p:cTn>
                              </p:par>
                            </p:childTnLst>
                          </p:cTn>
                        </p:par>
                        <p:par>
                          <p:cTn id="80" fill="hold">
                            <p:stCondLst>
                              <p:cond delay="47760"/>
                            </p:stCondLst>
                            <p:childTnLst>
                              <p:par>
                                <p:cTn id="81" presetID="6" presetClass="emph" presetSubtype="0" fill="hold" grpId="1" nodeType="afterEffect">
                                  <p:stCondLst>
                                    <p:cond delay="0"/>
                                  </p:stCondLst>
                                  <p:childTnLst>
                                    <p:animScale>
                                      <p:cBhvr>
                                        <p:cTn id="82" dur="100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1.7.5  TCP/IP </a:t>
            </a:r>
            <a:r>
              <a:rPr lang="zh-CN" altLang="zh-CN" dirty="0"/>
              <a:t>的体系结构</a:t>
            </a:r>
            <a:endParaRPr lang="zh-CN" altLang="en-US" dirty="0"/>
          </a:p>
        </p:txBody>
      </p:sp>
      <p:sp>
        <p:nvSpPr>
          <p:cNvPr id="4" name="圆角矩形 3"/>
          <p:cNvSpPr/>
          <p:nvPr/>
        </p:nvSpPr>
        <p:spPr>
          <a:xfrm>
            <a:off x="505072" y="1775699"/>
            <a:ext cx="7658625" cy="28916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147707979"/>
              </p:ext>
            </p:extLst>
          </p:nvPr>
        </p:nvGraphicFramePr>
        <p:xfrm>
          <a:off x="2331306" y="3661121"/>
          <a:ext cx="1400946" cy="688943"/>
        </p:xfrm>
        <a:graphic>
          <a:graphicData uri="http://schemas.openxmlformats.org/presentationml/2006/ole">
            <mc:AlternateContent xmlns:mc="http://schemas.openxmlformats.org/markup-compatibility/2006">
              <mc:Choice xmlns:v="urn:schemas-microsoft-com:vml" Requires="v">
                <p:oleObj name="VISIO" r:id="rId2" imgW="1687068" imgH="964692" progId="">
                  <p:embed/>
                </p:oleObj>
              </mc:Choice>
              <mc:Fallback>
                <p:oleObj name="VISIO" r:id="rId2" imgW="1687068" imgH="964692" progId="">
                  <p:embed/>
                  <p:pic>
                    <p:nvPicPr>
                      <p:cNvPr id="0"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306" y="3661121"/>
                        <a:ext cx="1400946" cy="68894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192345011"/>
              </p:ext>
            </p:extLst>
          </p:nvPr>
        </p:nvGraphicFramePr>
        <p:xfrm>
          <a:off x="4979732" y="3637093"/>
          <a:ext cx="1402319" cy="688943"/>
        </p:xfrm>
        <a:graphic>
          <a:graphicData uri="http://schemas.openxmlformats.org/presentationml/2006/ole">
            <mc:AlternateContent xmlns:mc="http://schemas.openxmlformats.org/markup-compatibility/2006">
              <mc:Choice xmlns:v="urn:schemas-microsoft-com:vml" Requires="v">
                <p:oleObj name="VISIO" r:id="rId2" imgW="1687068" imgH="964692" progId="">
                  <p:embed/>
                </p:oleObj>
              </mc:Choice>
              <mc:Fallback>
                <p:oleObj name="VISIO" r:id="rId2" imgW="1687068" imgH="964692" progId="">
                  <p:embed/>
                  <p:pic>
                    <p:nvPicPr>
                      <p:cNvPr id="0"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732" y="3637093"/>
                        <a:ext cx="1402319" cy="68894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5"/>
          <p:cNvSpPr>
            <a:spLocks noChangeArrowheads="1"/>
          </p:cNvSpPr>
          <p:nvPr/>
        </p:nvSpPr>
        <p:spPr bwMode="auto">
          <a:xfrm>
            <a:off x="1060238" y="1988837"/>
            <a:ext cx="1325562" cy="1749425"/>
          </a:xfrm>
          <a:prstGeom prst="cube">
            <a:avLst>
              <a:gd name="adj" fmla="val 25301"/>
            </a:avLst>
          </a:prstGeom>
          <a:solidFill>
            <a:srgbClr val="0098F6"/>
          </a:solidFill>
          <a:ln w="1270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 name="Freeform 6"/>
          <p:cNvSpPr/>
          <p:nvPr/>
        </p:nvSpPr>
        <p:spPr bwMode="auto">
          <a:xfrm>
            <a:off x="1058650" y="2288875"/>
            <a:ext cx="1323975" cy="282575"/>
          </a:xfrm>
          <a:custGeom>
            <a:avLst/>
            <a:gdLst>
              <a:gd name="T0" fmla="*/ 1323868 w 1000"/>
              <a:gd name="T1" fmla="*/ 0 h 230"/>
              <a:gd name="T2" fmla="*/ 1019378 w 1000"/>
              <a:gd name="T3" fmla="*/ 276179 h 230"/>
              <a:gd name="T4" fmla="*/ 0 w 1000"/>
              <a:gd name="T5" fmla="*/ 281067 h 230"/>
              <a:gd name="T6" fmla="*/ 0 60000 65536"/>
              <a:gd name="T7" fmla="*/ 0 60000 65536"/>
              <a:gd name="T8" fmla="*/ 0 60000 65536"/>
            </a:gdLst>
            <a:ahLst/>
            <a:cxnLst>
              <a:cxn ang="T6">
                <a:pos x="T0" y="T1"/>
              </a:cxn>
              <a:cxn ang="T7">
                <a:pos x="T2" y="T3"/>
              </a:cxn>
              <a:cxn ang="T8">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7"/>
          <p:cNvSpPr txBox="1">
            <a:spLocks noChangeArrowheads="1"/>
          </p:cNvSpPr>
          <p:nvPr/>
        </p:nvSpPr>
        <p:spPr bwMode="auto">
          <a:xfrm>
            <a:off x="1234863" y="2253950"/>
            <a:ext cx="72390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10" name="Freeform 8"/>
          <p:cNvSpPr/>
          <p:nvPr/>
        </p:nvSpPr>
        <p:spPr bwMode="auto">
          <a:xfrm>
            <a:off x="1055475" y="2590500"/>
            <a:ext cx="1327150" cy="298450"/>
          </a:xfrm>
          <a:custGeom>
            <a:avLst/>
            <a:gdLst>
              <a:gd name="T0" fmla="*/ 1326515 w 1002"/>
              <a:gd name="T1" fmla="*/ 0 h 244"/>
              <a:gd name="T2" fmla="*/ 1019378 w 1002"/>
              <a:gd name="T3" fmla="*/ 293288 h 244"/>
              <a:gd name="T4" fmla="*/ 0 w 1002"/>
              <a:gd name="T5" fmla="*/ 298176 h 244"/>
              <a:gd name="T6" fmla="*/ 0 60000 65536"/>
              <a:gd name="T7" fmla="*/ 0 60000 65536"/>
              <a:gd name="T8" fmla="*/ 0 60000 65536"/>
            </a:gdLst>
            <a:ahLst/>
            <a:cxnLst>
              <a:cxn ang="T6">
                <a:pos x="T0" y="T1"/>
              </a:cxn>
              <a:cxn ang="T7">
                <a:pos x="T2" y="T3"/>
              </a:cxn>
              <a:cxn ang="T8">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p:cNvSpPr/>
          <p:nvPr/>
        </p:nvSpPr>
        <p:spPr bwMode="auto">
          <a:xfrm>
            <a:off x="1055475" y="2890537"/>
            <a:ext cx="1327150" cy="315913"/>
          </a:xfrm>
          <a:custGeom>
            <a:avLst/>
            <a:gdLst>
              <a:gd name="T0" fmla="*/ 1326515 w 1002"/>
              <a:gd name="T1" fmla="*/ 0 h 258"/>
              <a:gd name="T2" fmla="*/ 1019378 w 1002"/>
              <a:gd name="T3" fmla="*/ 310396 h 258"/>
              <a:gd name="T4" fmla="*/ 0 w 1002"/>
              <a:gd name="T5" fmla="*/ 315284 h 258"/>
              <a:gd name="T6" fmla="*/ 0 60000 65536"/>
              <a:gd name="T7" fmla="*/ 0 60000 65536"/>
              <a:gd name="T8" fmla="*/ 0 60000 65536"/>
            </a:gdLst>
            <a:ahLst/>
            <a:cxnLst>
              <a:cxn ang="T6">
                <a:pos x="T0" y="T1"/>
              </a:cxn>
              <a:cxn ang="T7">
                <a:pos x="T2" y="T3"/>
              </a:cxn>
              <a:cxn ang="T8">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10"/>
          <p:cNvSpPr>
            <a:spLocks noChangeArrowheads="1"/>
          </p:cNvSpPr>
          <p:nvPr/>
        </p:nvSpPr>
        <p:spPr bwMode="auto">
          <a:xfrm>
            <a:off x="6507246" y="1988837"/>
            <a:ext cx="1325562" cy="1749425"/>
          </a:xfrm>
          <a:prstGeom prst="cube">
            <a:avLst>
              <a:gd name="adj" fmla="val 25301"/>
            </a:avLst>
          </a:prstGeom>
          <a:solidFill>
            <a:srgbClr val="0098F6"/>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Freeform 11"/>
          <p:cNvSpPr/>
          <p:nvPr/>
        </p:nvSpPr>
        <p:spPr bwMode="auto">
          <a:xfrm>
            <a:off x="6505658" y="2288875"/>
            <a:ext cx="1331913" cy="282575"/>
          </a:xfrm>
          <a:custGeom>
            <a:avLst/>
            <a:gdLst>
              <a:gd name="T0" fmla="*/ 1331810 w 1006"/>
              <a:gd name="T1" fmla="*/ 0 h 230"/>
              <a:gd name="T2" fmla="*/ 1019377 w 1006"/>
              <a:gd name="T3" fmla="*/ 276179 h 230"/>
              <a:gd name="T4" fmla="*/ 0 w 1006"/>
              <a:gd name="T5" fmla="*/ 281067 h 230"/>
              <a:gd name="T6" fmla="*/ 0 60000 65536"/>
              <a:gd name="T7" fmla="*/ 0 60000 65536"/>
              <a:gd name="T8" fmla="*/ 0 60000 65536"/>
            </a:gdLst>
            <a:ahLst/>
            <a:cxnLst>
              <a:cxn ang="T6">
                <a:pos x="T0" y="T1"/>
              </a:cxn>
              <a:cxn ang="T7">
                <a:pos x="T2" y="T3"/>
              </a:cxn>
              <a:cxn ang="T8">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p:cNvSpPr/>
          <p:nvPr/>
        </p:nvSpPr>
        <p:spPr bwMode="auto">
          <a:xfrm>
            <a:off x="6502483" y="2596850"/>
            <a:ext cx="1319213" cy="292100"/>
          </a:xfrm>
          <a:custGeom>
            <a:avLst/>
            <a:gdLst>
              <a:gd name="T0" fmla="*/ 1318572 w 996"/>
              <a:gd name="T1" fmla="*/ 0 h 238"/>
              <a:gd name="T2" fmla="*/ 1019378 w 996"/>
              <a:gd name="T3" fmla="*/ 285955 h 238"/>
              <a:gd name="T4" fmla="*/ 0 w 996"/>
              <a:gd name="T5" fmla="*/ 290843 h 238"/>
              <a:gd name="T6" fmla="*/ 0 60000 65536"/>
              <a:gd name="T7" fmla="*/ 0 60000 65536"/>
              <a:gd name="T8" fmla="*/ 0 60000 65536"/>
            </a:gdLst>
            <a:ahLst/>
            <a:cxnLst>
              <a:cxn ang="T6">
                <a:pos x="T0" y="T1"/>
              </a:cxn>
              <a:cxn ang="T7">
                <a:pos x="T2" y="T3"/>
              </a:cxn>
              <a:cxn ang="T8">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p:cNvSpPr/>
          <p:nvPr/>
        </p:nvSpPr>
        <p:spPr bwMode="auto">
          <a:xfrm>
            <a:off x="6502483" y="2904825"/>
            <a:ext cx="1319213" cy="301625"/>
          </a:xfrm>
          <a:custGeom>
            <a:avLst/>
            <a:gdLst>
              <a:gd name="T0" fmla="*/ 1318572 w 996"/>
              <a:gd name="T1" fmla="*/ 0 h 246"/>
              <a:gd name="T2" fmla="*/ 1019378 w 996"/>
              <a:gd name="T3" fmla="*/ 295732 h 246"/>
              <a:gd name="T4" fmla="*/ 0 w 996"/>
              <a:gd name="T5" fmla="*/ 300620 h 246"/>
              <a:gd name="T6" fmla="*/ 0 60000 65536"/>
              <a:gd name="T7" fmla="*/ 0 60000 65536"/>
              <a:gd name="T8" fmla="*/ 0 60000 65536"/>
            </a:gdLst>
            <a:ahLst/>
            <a:cxnLst>
              <a:cxn ang="T6">
                <a:pos x="T0" y="T1"/>
              </a:cxn>
              <a:cxn ang="T7">
                <a:pos x="T2" y="T3"/>
              </a:cxn>
              <a:cxn ang="T8">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14"/>
          <p:cNvSpPr>
            <a:spLocks noChangeArrowheads="1"/>
          </p:cNvSpPr>
          <p:nvPr/>
        </p:nvSpPr>
        <p:spPr bwMode="auto">
          <a:xfrm>
            <a:off x="3795713" y="2628600"/>
            <a:ext cx="1316120" cy="1114425"/>
          </a:xfrm>
          <a:prstGeom prst="cube">
            <a:avLst>
              <a:gd name="adj" fmla="val 25301"/>
            </a:avLst>
          </a:prstGeom>
          <a:solidFill>
            <a:srgbClr val="00CC00"/>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Freeform 15"/>
          <p:cNvSpPr/>
          <p:nvPr/>
        </p:nvSpPr>
        <p:spPr bwMode="auto">
          <a:xfrm>
            <a:off x="3790950" y="2927050"/>
            <a:ext cx="1328738" cy="282575"/>
          </a:xfrm>
          <a:custGeom>
            <a:avLst/>
            <a:gdLst>
              <a:gd name="T0" fmla="*/ 1327839 w 1003"/>
              <a:gd name="T1" fmla="*/ 0 h 231"/>
              <a:gd name="T2" fmla="*/ 1019378 w 1003"/>
              <a:gd name="T3" fmla="*/ 277402 h 231"/>
              <a:gd name="T4" fmla="*/ 0 w 1003"/>
              <a:gd name="T5" fmla="*/ 282290 h 231"/>
              <a:gd name="T6" fmla="*/ 0 60000 65536"/>
              <a:gd name="T7" fmla="*/ 0 60000 65536"/>
              <a:gd name="T8" fmla="*/ 0 60000 65536"/>
            </a:gdLst>
            <a:ahLst/>
            <a:cxnLst>
              <a:cxn ang="T6">
                <a:pos x="T0" y="T1"/>
              </a:cxn>
              <a:cxn ang="T7">
                <a:pos x="T2" y="T3"/>
              </a:cxn>
              <a:cxn ang="T8">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16"/>
          <p:cNvSpPr txBox="1">
            <a:spLocks noChangeArrowheads="1"/>
          </p:cNvSpPr>
          <p:nvPr/>
        </p:nvSpPr>
        <p:spPr bwMode="auto">
          <a:xfrm>
            <a:off x="481275" y="1199983"/>
            <a:ext cx="679450" cy="30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000099"/>
                </a:solidFill>
                <a:latin typeface="微软雅黑" panose="020B0503020204020204" pitchFamily="34" charset="-122"/>
                <a:ea typeface="微软雅黑" panose="020B0503020204020204" pitchFamily="34" charset="-122"/>
              </a:rPr>
              <a:t>主机</a:t>
            </a:r>
            <a:r>
              <a:rPr kumimoji="1" lang="en-US" altLang="zh-CN" sz="1400" b="1" dirty="0">
                <a:solidFill>
                  <a:srgbClr val="000099"/>
                </a:solidFill>
                <a:latin typeface="微软雅黑" panose="020B0503020204020204" pitchFamily="34" charset="-122"/>
                <a:ea typeface="微软雅黑" panose="020B0503020204020204" pitchFamily="34" charset="-122"/>
              </a:rPr>
              <a:t>A</a:t>
            </a:r>
          </a:p>
        </p:txBody>
      </p:sp>
      <p:sp>
        <p:nvSpPr>
          <p:cNvPr id="21" name="Text Box 19"/>
          <p:cNvSpPr txBox="1">
            <a:spLocks noChangeArrowheads="1"/>
          </p:cNvSpPr>
          <p:nvPr/>
        </p:nvSpPr>
        <p:spPr bwMode="auto">
          <a:xfrm>
            <a:off x="5327310" y="3825189"/>
            <a:ext cx="707245"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latin typeface="微软雅黑" panose="020B0503020204020204" pitchFamily="34" charset="-122"/>
                <a:ea typeface="微软雅黑" panose="020B0503020204020204" pitchFamily="34" charset="-122"/>
              </a:rPr>
              <a:t>网络 </a:t>
            </a:r>
            <a:r>
              <a:rPr kumimoji="1" lang="en-US" altLang="zh-CN" sz="1400" b="1">
                <a:latin typeface="微软雅黑" panose="020B0503020204020204" pitchFamily="34" charset="-122"/>
                <a:ea typeface="微软雅黑" panose="020B0503020204020204" pitchFamily="34" charset="-122"/>
              </a:rPr>
              <a:t>2</a:t>
            </a:r>
          </a:p>
        </p:txBody>
      </p:sp>
      <p:sp>
        <p:nvSpPr>
          <p:cNvPr id="22" name="Text Box 20"/>
          <p:cNvSpPr txBox="1">
            <a:spLocks noChangeArrowheads="1"/>
          </p:cNvSpPr>
          <p:nvPr/>
        </p:nvSpPr>
        <p:spPr bwMode="auto">
          <a:xfrm>
            <a:off x="2698149" y="3853980"/>
            <a:ext cx="707245"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latin typeface="微软雅黑" panose="020B0503020204020204" pitchFamily="34" charset="-122"/>
                <a:ea typeface="微软雅黑" panose="020B0503020204020204" pitchFamily="34" charset="-122"/>
              </a:rPr>
              <a:t>网络 </a:t>
            </a:r>
            <a:r>
              <a:rPr kumimoji="1" lang="en-US" altLang="zh-CN" sz="1400" b="1" dirty="0">
                <a:latin typeface="微软雅黑" panose="020B0503020204020204" pitchFamily="34" charset="-122"/>
                <a:ea typeface="微软雅黑" panose="020B0503020204020204" pitchFamily="34" charset="-122"/>
              </a:rPr>
              <a:t>1</a:t>
            </a:r>
          </a:p>
        </p:txBody>
      </p:sp>
      <p:sp>
        <p:nvSpPr>
          <p:cNvPr id="23" name="Line 21"/>
          <p:cNvSpPr>
            <a:spLocks noChangeShapeType="1"/>
          </p:cNvSpPr>
          <p:nvPr/>
        </p:nvSpPr>
        <p:spPr bwMode="auto">
          <a:xfrm>
            <a:off x="1898735" y="3738261"/>
            <a:ext cx="762686" cy="265113"/>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flipH="1">
            <a:off x="3534186" y="3745800"/>
            <a:ext cx="493964" cy="26000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a:off x="4634406" y="3738262"/>
            <a:ext cx="602188" cy="260486"/>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p:cNvSpPr>
            <a:spLocks noChangeShapeType="1"/>
          </p:cNvSpPr>
          <p:nvPr/>
        </p:nvSpPr>
        <p:spPr bwMode="auto">
          <a:xfrm flipH="1">
            <a:off x="6035746" y="3739849"/>
            <a:ext cx="696842" cy="26595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5"/>
          <p:cNvSpPr txBox="1">
            <a:spLocks noChangeArrowheads="1"/>
          </p:cNvSpPr>
          <p:nvPr/>
        </p:nvSpPr>
        <p:spPr bwMode="auto">
          <a:xfrm>
            <a:off x="6659646" y="2253950"/>
            <a:ext cx="7239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dirty="0">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1400" b="1" dirty="0">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1400" b="1" dirty="0">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1400" b="1" dirty="0">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1400" b="1" dirty="0">
                <a:solidFill>
                  <a:schemeClr val="bg1"/>
                </a:solidFill>
                <a:latin typeface="微软雅黑" panose="020B0503020204020204" pitchFamily="34" charset="-122"/>
                <a:ea typeface="微软雅黑" panose="020B0503020204020204" pitchFamily="34" charset="-122"/>
              </a:rPr>
              <a:t>接口层</a:t>
            </a:r>
          </a:p>
        </p:txBody>
      </p:sp>
      <p:sp>
        <p:nvSpPr>
          <p:cNvPr id="28" name="Text Box 26"/>
          <p:cNvSpPr txBox="1">
            <a:spLocks noChangeArrowheads="1"/>
          </p:cNvSpPr>
          <p:nvPr/>
        </p:nvSpPr>
        <p:spPr bwMode="auto">
          <a:xfrm>
            <a:off x="3935413" y="2869900"/>
            <a:ext cx="72390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29" name="Text Box 27"/>
          <p:cNvSpPr txBox="1">
            <a:spLocks noChangeArrowheads="1"/>
          </p:cNvSpPr>
          <p:nvPr/>
        </p:nvSpPr>
        <p:spPr bwMode="auto">
          <a:xfrm>
            <a:off x="684000" y="2233312"/>
            <a:ext cx="3111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4</a:t>
            </a:r>
          </a:p>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3</a:t>
            </a:r>
          </a:p>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2</a:t>
            </a:r>
          </a:p>
          <a:p>
            <a:pPr algn="ctr">
              <a:lnSpc>
                <a:spcPct val="155000"/>
              </a:lnSpc>
            </a:pPr>
            <a:r>
              <a:rPr kumimoji="1" lang="en-US" altLang="zh-CN" sz="1600" b="1">
                <a:solidFill>
                  <a:srgbClr val="000099"/>
                </a:solidFill>
                <a:latin typeface="微软雅黑" panose="020B0503020204020204" pitchFamily="34" charset="-122"/>
                <a:ea typeface="微软雅黑" panose="020B0503020204020204" pitchFamily="34" charset="-122"/>
              </a:rPr>
              <a:t>1</a:t>
            </a:r>
          </a:p>
        </p:txBody>
      </p:sp>
      <p:sp>
        <p:nvSpPr>
          <p:cNvPr id="30" name="矩形 30"/>
          <p:cNvSpPr>
            <a:spLocks noChangeArrowheads="1"/>
          </p:cNvSpPr>
          <p:nvPr/>
        </p:nvSpPr>
        <p:spPr bwMode="auto">
          <a:xfrm>
            <a:off x="3168612" y="1768040"/>
            <a:ext cx="2651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rgbClr val="0000FF"/>
                </a:solidFill>
                <a:latin typeface="微软雅黑" panose="020B0503020204020204" pitchFamily="34" charset="-122"/>
                <a:ea typeface="微软雅黑" panose="020B0503020204020204" pitchFamily="34" charset="-122"/>
              </a:rPr>
              <a:t>TCP/IP </a:t>
            </a:r>
            <a:r>
              <a:rPr lang="zh-CN" altLang="en-US" b="1" dirty="0">
                <a:solidFill>
                  <a:srgbClr val="0000FF"/>
                </a:solidFill>
                <a:latin typeface="微软雅黑" panose="020B0503020204020204" pitchFamily="34" charset="-122"/>
                <a:ea typeface="微软雅黑" panose="020B0503020204020204" pitchFamily="34" charset="-122"/>
              </a:rPr>
              <a:t>是四层体系结构</a:t>
            </a:r>
          </a:p>
        </p:txBody>
      </p:sp>
      <p:sp>
        <p:nvSpPr>
          <p:cNvPr id="31" name="矩形 31"/>
          <p:cNvSpPr>
            <a:spLocks noChangeArrowheads="1"/>
          </p:cNvSpPr>
          <p:nvPr/>
        </p:nvSpPr>
        <p:spPr bwMode="auto">
          <a:xfrm>
            <a:off x="1484313" y="4330400"/>
            <a:ext cx="5949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rgbClr val="000066"/>
                </a:solidFill>
                <a:latin typeface="微软雅黑" panose="020B0503020204020204" pitchFamily="34" charset="-122"/>
                <a:ea typeface="微软雅黑" panose="020B0503020204020204" pitchFamily="34" charset="-122"/>
              </a:rPr>
              <a:t>路由器在转发分组时</a:t>
            </a:r>
            <a:r>
              <a:rPr lang="zh-CN" altLang="en-US" sz="1400" b="1" dirty="0">
                <a:solidFill>
                  <a:srgbClr val="C00000"/>
                </a:solidFill>
                <a:latin typeface="微软雅黑" panose="020B0503020204020204" pitchFamily="34" charset="-122"/>
                <a:ea typeface="微软雅黑" panose="020B0503020204020204" pitchFamily="34" charset="-122"/>
              </a:rPr>
              <a:t>最高</a:t>
            </a:r>
            <a:r>
              <a:rPr lang="zh-CN" altLang="en-US" sz="1400" b="1" dirty="0">
                <a:solidFill>
                  <a:srgbClr val="000066"/>
                </a:solidFill>
                <a:latin typeface="微软雅黑" panose="020B0503020204020204" pitchFamily="34" charset="-122"/>
                <a:ea typeface="微软雅黑" panose="020B0503020204020204" pitchFamily="34" charset="-122"/>
              </a:rPr>
              <a:t>只用到</a:t>
            </a:r>
            <a:r>
              <a:rPr lang="zh-CN" altLang="en-US" sz="1400" b="1" dirty="0">
                <a:solidFill>
                  <a:srgbClr val="C00000"/>
                </a:solidFill>
                <a:latin typeface="微软雅黑" panose="020B0503020204020204" pitchFamily="34" charset="-122"/>
                <a:ea typeface="微软雅黑" panose="020B0503020204020204" pitchFamily="34" charset="-122"/>
              </a:rPr>
              <a:t>网际层，</a:t>
            </a:r>
            <a:r>
              <a:rPr lang="zh-CN" altLang="en-US" sz="1400" b="1" dirty="0">
                <a:solidFill>
                  <a:srgbClr val="000066"/>
                </a:solidFill>
                <a:latin typeface="微软雅黑" panose="020B0503020204020204" pitchFamily="34" charset="-122"/>
                <a:ea typeface="微软雅黑" panose="020B0503020204020204" pitchFamily="34" charset="-122"/>
              </a:rPr>
              <a:t>没有使用运输层和应用层。 </a:t>
            </a:r>
          </a:p>
        </p:txBody>
      </p:sp>
      <p:sp>
        <p:nvSpPr>
          <p:cNvPr id="32" name="Text Box 29"/>
          <p:cNvSpPr txBox="1">
            <a:spLocks noChangeArrowheads="1"/>
          </p:cNvSpPr>
          <p:nvPr/>
        </p:nvSpPr>
        <p:spPr bwMode="auto">
          <a:xfrm>
            <a:off x="1419936" y="1075100"/>
            <a:ext cx="6543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主机 </a:t>
            </a:r>
            <a:r>
              <a:rPr kumimoji="1" lang="en-US" altLang="zh-CN" sz="1200" b="1" dirty="0">
                <a:solidFill>
                  <a:srgbClr val="C00000"/>
                </a:solidFill>
                <a:latin typeface="微软雅黑" panose="020B0503020204020204" pitchFamily="34" charset="-122"/>
                <a:ea typeface="微软雅黑" panose="020B0503020204020204" pitchFamily="34" charset="-122"/>
              </a:rPr>
              <a:t>A</a:t>
            </a:r>
          </a:p>
        </p:txBody>
      </p:sp>
      <p:sp>
        <p:nvSpPr>
          <p:cNvPr id="33" name="Text Box 29"/>
          <p:cNvSpPr txBox="1">
            <a:spLocks noChangeArrowheads="1"/>
          </p:cNvSpPr>
          <p:nvPr/>
        </p:nvSpPr>
        <p:spPr bwMode="auto">
          <a:xfrm>
            <a:off x="6900196" y="1075100"/>
            <a:ext cx="6447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主机 </a:t>
            </a:r>
            <a:r>
              <a:rPr kumimoji="1" lang="en-US" altLang="zh-CN" sz="1200" b="1" dirty="0">
                <a:solidFill>
                  <a:srgbClr val="C00000"/>
                </a:solidFill>
                <a:latin typeface="微软雅黑" panose="020B0503020204020204" pitchFamily="34" charset="-122"/>
                <a:ea typeface="微软雅黑" panose="020B0503020204020204" pitchFamily="34" charset="-122"/>
              </a:rPr>
              <a:t>B</a:t>
            </a:r>
          </a:p>
        </p:txBody>
      </p:sp>
      <p:sp>
        <p:nvSpPr>
          <p:cNvPr id="34" name="Text Box 29"/>
          <p:cNvSpPr txBox="1">
            <a:spLocks noChangeArrowheads="1"/>
          </p:cNvSpPr>
          <p:nvPr/>
        </p:nvSpPr>
        <p:spPr bwMode="auto">
          <a:xfrm>
            <a:off x="4086071" y="107510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路由器</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703983" y="1507958"/>
            <a:ext cx="5553552"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8858"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8872"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9983"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0" name="组合 49"/>
          <p:cNvGrpSpPr/>
          <p:nvPr/>
        </p:nvGrpSpPr>
        <p:grpSpPr>
          <a:xfrm>
            <a:off x="2519141" y="1250953"/>
            <a:ext cx="977660" cy="448910"/>
            <a:chOff x="2461478" y="1292143"/>
            <a:chExt cx="977660" cy="448910"/>
          </a:xfrm>
        </p:grpSpPr>
        <p:grpSp>
          <p:nvGrpSpPr>
            <p:cNvPr id="39" name="Group 17"/>
            <p:cNvGrpSpPr/>
            <p:nvPr/>
          </p:nvGrpSpPr>
          <p:grpSpPr bwMode="auto">
            <a:xfrm>
              <a:off x="2461478" y="1292143"/>
              <a:ext cx="977660" cy="448910"/>
              <a:chOff x="1680" y="240"/>
              <a:chExt cx="2529" cy="1270"/>
            </a:xfrm>
            <a:solidFill>
              <a:schemeClr val="bg1"/>
            </a:solidFill>
          </p:grpSpPr>
          <p:sp>
            <p:nvSpPr>
              <p:cNvPr id="40" name="Oval 18"/>
              <p:cNvSpPr>
                <a:spLocks noChangeArrowheads="1"/>
              </p:cNvSpPr>
              <p:nvPr/>
            </p:nvSpPr>
            <p:spPr bwMode="auto">
              <a:xfrm>
                <a:off x="2554" y="240"/>
                <a:ext cx="1088"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1" name="Oval 19"/>
              <p:cNvSpPr>
                <a:spLocks noChangeArrowheads="1"/>
              </p:cNvSpPr>
              <p:nvPr/>
            </p:nvSpPr>
            <p:spPr bwMode="auto">
              <a:xfrm>
                <a:off x="1941" y="381"/>
                <a:ext cx="827"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2" name="Oval 20"/>
              <p:cNvSpPr>
                <a:spLocks noChangeArrowheads="1"/>
              </p:cNvSpPr>
              <p:nvPr/>
            </p:nvSpPr>
            <p:spPr bwMode="auto">
              <a:xfrm>
                <a:off x="1680" y="702"/>
                <a:ext cx="552" cy="411"/>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3" name="Oval 21"/>
              <p:cNvSpPr>
                <a:spLocks noChangeArrowheads="1"/>
              </p:cNvSpPr>
              <p:nvPr/>
            </p:nvSpPr>
            <p:spPr bwMode="auto">
              <a:xfrm>
                <a:off x="1849" y="894"/>
                <a:ext cx="842" cy="450"/>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4" name="Oval 22"/>
              <p:cNvSpPr>
                <a:spLocks noChangeArrowheads="1"/>
              </p:cNvSpPr>
              <p:nvPr/>
            </p:nvSpPr>
            <p:spPr bwMode="auto">
              <a:xfrm>
                <a:off x="2462" y="971"/>
                <a:ext cx="1272" cy="539"/>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5" name="Oval 23"/>
              <p:cNvSpPr>
                <a:spLocks noChangeArrowheads="1"/>
              </p:cNvSpPr>
              <p:nvPr/>
            </p:nvSpPr>
            <p:spPr bwMode="auto">
              <a:xfrm>
                <a:off x="3289" y="394"/>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6" name="Oval 24"/>
              <p:cNvSpPr>
                <a:spLocks noChangeArrowheads="1"/>
              </p:cNvSpPr>
              <p:nvPr/>
            </p:nvSpPr>
            <p:spPr bwMode="auto">
              <a:xfrm>
                <a:off x="3412" y="663"/>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7" name="Oval 25"/>
              <p:cNvSpPr>
                <a:spLocks noChangeArrowheads="1"/>
              </p:cNvSpPr>
              <p:nvPr/>
            </p:nvSpPr>
            <p:spPr bwMode="auto">
              <a:xfrm>
                <a:off x="3335" y="753"/>
                <a:ext cx="797" cy="66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8" name="Oval 26"/>
              <p:cNvSpPr>
                <a:spLocks noChangeArrowheads="1"/>
              </p:cNvSpPr>
              <p:nvPr/>
            </p:nvSpPr>
            <p:spPr bwMode="auto">
              <a:xfrm>
                <a:off x="2006" y="446"/>
                <a:ext cx="1916" cy="865"/>
              </a:xfrm>
              <a:prstGeom prst="ellipse">
                <a:avLst/>
              </a:prstGeom>
              <a:grpFill/>
              <a:ln w="95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dirty="0">
                  <a:solidFill>
                    <a:srgbClr val="368AD6"/>
                  </a:solidFill>
                  <a:latin typeface="+mn-lt"/>
                  <a:ea typeface="黑体" panose="02010609060101010101" pitchFamily="2" charset="-122"/>
                </a:endParaRPr>
              </a:p>
            </p:txBody>
          </p:sp>
        </p:grpSp>
        <p:sp>
          <p:nvSpPr>
            <p:cNvPr id="49" name="文本框 48"/>
            <p:cNvSpPr txBox="1"/>
            <p:nvPr/>
          </p:nvSpPr>
          <p:spPr>
            <a:xfrm>
              <a:off x="2702534" y="1377137"/>
              <a:ext cx="633507"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网络 </a:t>
              </a:r>
              <a:r>
                <a:rPr lang="en-US" altLang="zh-CN" sz="1200" b="1" dirty="0">
                  <a:latin typeface="微软雅黑" panose="020B0503020204020204" pitchFamily="34" charset="-122"/>
                  <a:ea typeface="微软雅黑" panose="020B0503020204020204" pitchFamily="34" charset="-122"/>
                </a:rPr>
                <a:t>1</a:t>
              </a:r>
              <a:endParaRPr lang="zh-CN" altLang="en-US" sz="1200" b="1" dirty="0">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5244462" y="1250953"/>
            <a:ext cx="977660" cy="448910"/>
            <a:chOff x="2461478" y="1292143"/>
            <a:chExt cx="977660" cy="448910"/>
          </a:xfrm>
        </p:grpSpPr>
        <p:grpSp>
          <p:nvGrpSpPr>
            <p:cNvPr id="52" name="Group 17"/>
            <p:cNvGrpSpPr/>
            <p:nvPr/>
          </p:nvGrpSpPr>
          <p:grpSpPr bwMode="auto">
            <a:xfrm>
              <a:off x="2461478" y="1292143"/>
              <a:ext cx="977660" cy="448910"/>
              <a:chOff x="1680" y="240"/>
              <a:chExt cx="2529" cy="1270"/>
            </a:xfrm>
            <a:solidFill>
              <a:schemeClr val="bg1"/>
            </a:solidFill>
          </p:grpSpPr>
          <p:sp>
            <p:nvSpPr>
              <p:cNvPr id="54" name="Oval 18"/>
              <p:cNvSpPr>
                <a:spLocks noChangeArrowheads="1"/>
              </p:cNvSpPr>
              <p:nvPr/>
            </p:nvSpPr>
            <p:spPr bwMode="auto">
              <a:xfrm>
                <a:off x="2554" y="240"/>
                <a:ext cx="1088"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5" name="Oval 19"/>
              <p:cNvSpPr>
                <a:spLocks noChangeArrowheads="1"/>
              </p:cNvSpPr>
              <p:nvPr/>
            </p:nvSpPr>
            <p:spPr bwMode="auto">
              <a:xfrm>
                <a:off x="1941" y="381"/>
                <a:ext cx="827"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6" name="Oval 20"/>
              <p:cNvSpPr>
                <a:spLocks noChangeArrowheads="1"/>
              </p:cNvSpPr>
              <p:nvPr/>
            </p:nvSpPr>
            <p:spPr bwMode="auto">
              <a:xfrm>
                <a:off x="1680" y="702"/>
                <a:ext cx="552" cy="411"/>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7" name="Oval 21"/>
              <p:cNvSpPr>
                <a:spLocks noChangeArrowheads="1"/>
              </p:cNvSpPr>
              <p:nvPr/>
            </p:nvSpPr>
            <p:spPr bwMode="auto">
              <a:xfrm>
                <a:off x="1849" y="894"/>
                <a:ext cx="842" cy="450"/>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8" name="Oval 22"/>
              <p:cNvSpPr>
                <a:spLocks noChangeArrowheads="1"/>
              </p:cNvSpPr>
              <p:nvPr/>
            </p:nvSpPr>
            <p:spPr bwMode="auto">
              <a:xfrm>
                <a:off x="2462" y="971"/>
                <a:ext cx="1272" cy="539"/>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9" name="Oval 23"/>
              <p:cNvSpPr>
                <a:spLocks noChangeArrowheads="1"/>
              </p:cNvSpPr>
              <p:nvPr/>
            </p:nvSpPr>
            <p:spPr bwMode="auto">
              <a:xfrm>
                <a:off x="3289" y="394"/>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0" name="Oval 24"/>
              <p:cNvSpPr>
                <a:spLocks noChangeArrowheads="1"/>
              </p:cNvSpPr>
              <p:nvPr/>
            </p:nvSpPr>
            <p:spPr bwMode="auto">
              <a:xfrm>
                <a:off x="3412" y="663"/>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1" name="Oval 25"/>
              <p:cNvSpPr>
                <a:spLocks noChangeArrowheads="1"/>
              </p:cNvSpPr>
              <p:nvPr/>
            </p:nvSpPr>
            <p:spPr bwMode="auto">
              <a:xfrm>
                <a:off x="3335" y="753"/>
                <a:ext cx="797" cy="66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2" name="Oval 26"/>
              <p:cNvSpPr>
                <a:spLocks noChangeArrowheads="1"/>
              </p:cNvSpPr>
              <p:nvPr/>
            </p:nvSpPr>
            <p:spPr bwMode="auto">
              <a:xfrm>
                <a:off x="2006" y="446"/>
                <a:ext cx="1916" cy="865"/>
              </a:xfrm>
              <a:prstGeom prst="ellipse">
                <a:avLst/>
              </a:prstGeom>
              <a:grpFill/>
              <a:ln w="95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dirty="0">
                  <a:solidFill>
                    <a:srgbClr val="368AD6"/>
                  </a:solidFill>
                  <a:latin typeface="+mn-lt"/>
                  <a:ea typeface="黑体" panose="02010609060101010101" pitchFamily="2" charset="-122"/>
                </a:endParaRPr>
              </a:p>
            </p:txBody>
          </p:sp>
        </p:grpSp>
        <p:sp>
          <p:nvSpPr>
            <p:cNvPr id="53" name="文本框 52"/>
            <p:cNvSpPr txBox="1"/>
            <p:nvPr/>
          </p:nvSpPr>
          <p:spPr>
            <a:xfrm>
              <a:off x="2702534" y="1377137"/>
              <a:ext cx="633507"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网络 </a:t>
              </a:r>
              <a:r>
                <a:rPr lang="en-US" altLang="zh-CN" sz="1200" b="1" dirty="0">
                  <a:latin typeface="微软雅黑" panose="020B0503020204020204" pitchFamily="34" charset="-122"/>
                  <a:ea typeface="微软雅黑" panose="020B0503020204020204" pitchFamily="34" charset="-122"/>
                </a:rPr>
                <a:t>2</a:t>
              </a:r>
              <a:endParaRPr lang="zh-CN" altLang="en-US" sz="1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4976478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现在互联网使用的 </a:t>
            </a:r>
            <a:r>
              <a:rPr lang="en-US" altLang="zh-CN" dirty="0"/>
              <a:t>TCP/IP </a:t>
            </a:r>
            <a:r>
              <a:rPr lang="zh-CN" altLang="en-US" dirty="0"/>
              <a:t>体系结构已经发生了演变，即某些应用程序可以直接使用 </a:t>
            </a:r>
            <a:r>
              <a:rPr lang="en-US" altLang="zh-CN" dirty="0"/>
              <a:t>IP </a:t>
            </a:r>
            <a:r>
              <a:rPr lang="zh-CN" altLang="en-US" dirty="0"/>
              <a:t>层，或甚至直接使用最下面的网络接口层。</a:t>
            </a:r>
          </a:p>
          <a:p>
            <a:endParaRPr lang="zh-CN" altLang="en-US" dirty="0"/>
          </a:p>
        </p:txBody>
      </p:sp>
      <p:sp>
        <p:nvSpPr>
          <p:cNvPr id="4" name="文本占位符 3"/>
          <p:cNvSpPr>
            <a:spLocks noGrp="1"/>
          </p:cNvSpPr>
          <p:nvPr>
            <p:ph type="body" sz="quarter" idx="11"/>
          </p:nvPr>
        </p:nvSpPr>
        <p:spPr/>
        <p:txBody>
          <a:bodyPr/>
          <a:lstStyle/>
          <a:p>
            <a:r>
              <a:rPr lang="en-US" altLang="zh-CN" dirty="0"/>
              <a:t>TCP/IP </a:t>
            </a:r>
            <a:r>
              <a:rPr lang="zh-CN" altLang="en-US" dirty="0"/>
              <a:t>体系结构的另一种表示方法</a:t>
            </a:r>
          </a:p>
        </p:txBody>
      </p:sp>
      <p:sp>
        <p:nvSpPr>
          <p:cNvPr id="5" name="圆角矩形 4"/>
          <p:cNvSpPr/>
          <p:nvPr/>
        </p:nvSpPr>
        <p:spPr>
          <a:xfrm>
            <a:off x="505072" y="1828799"/>
            <a:ext cx="7658625" cy="240832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6" name="组合 5"/>
          <p:cNvGrpSpPr/>
          <p:nvPr/>
        </p:nvGrpSpPr>
        <p:grpSpPr bwMode="auto">
          <a:xfrm>
            <a:off x="2862264" y="2042984"/>
            <a:ext cx="3299640" cy="1943272"/>
            <a:chOff x="2778939" y="3395364"/>
            <a:chExt cx="3502942" cy="2128590"/>
          </a:xfrm>
        </p:grpSpPr>
        <p:sp>
          <p:nvSpPr>
            <p:cNvPr id="7" name="Rectangle 5"/>
            <p:cNvSpPr>
              <a:spLocks noChangeArrowheads="1"/>
            </p:cNvSpPr>
            <p:nvPr/>
          </p:nvSpPr>
          <p:spPr bwMode="auto">
            <a:xfrm>
              <a:off x="2778939" y="3395364"/>
              <a:ext cx="3502942" cy="2128590"/>
            </a:xfrm>
            <a:prstGeom prst="rect">
              <a:avLst/>
            </a:prstGeom>
            <a:ln w="38100">
              <a:solidFill>
                <a:srgbClr val="339933"/>
              </a:solidFill>
            </a:ln>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8" name="Line 6"/>
            <p:cNvSpPr>
              <a:spLocks noChangeShapeType="1"/>
            </p:cNvSpPr>
            <p:nvPr/>
          </p:nvSpPr>
          <p:spPr bwMode="auto">
            <a:xfrm>
              <a:off x="2778939" y="5010251"/>
              <a:ext cx="3502942" cy="0"/>
            </a:xfrm>
            <a:prstGeom prst="line">
              <a:avLst/>
            </a:prstGeom>
            <a:ln w="38100">
              <a:solidFill>
                <a:srgbClr val="339933"/>
              </a:solidFill>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9" name="Freeform 7"/>
            <p:cNvSpPr/>
            <p:nvPr/>
          </p:nvSpPr>
          <p:spPr bwMode="auto">
            <a:xfrm>
              <a:off x="2778939" y="4460452"/>
              <a:ext cx="2589890" cy="531751"/>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ln w="38100">
              <a:solidFill>
                <a:srgbClr val="339933"/>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10" name="Freeform 8"/>
            <p:cNvSpPr/>
            <p:nvPr/>
          </p:nvSpPr>
          <p:spPr bwMode="auto">
            <a:xfrm>
              <a:off x="2778939" y="3910655"/>
              <a:ext cx="1675251" cy="530957"/>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ln w="38100">
              <a:solidFill>
                <a:srgbClr val="339933"/>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3616890" y="3928350"/>
              <a:ext cx="0" cy="53131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 name="Text Box 10"/>
            <p:cNvSpPr txBox="1">
              <a:spLocks noChangeArrowheads="1"/>
            </p:cNvSpPr>
            <p:nvPr/>
          </p:nvSpPr>
          <p:spPr bwMode="auto">
            <a:xfrm>
              <a:off x="2900239" y="3991336"/>
              <a:ext cx="1505317" cy="40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dirty="0">
                  <a:solidFill>
                    <a:srgbClr val="000066"/>
                  </a:solidFill>
                  <a:latin typeface="微软雅黑" panose="020B0503020204020204" pitchFamily="34" charset="-122"/>
                  <a:ea typeface="微软雅黑" panose="020B0503020204020204" pitchFamily="34" charset="-122"/>
                </a:rPr>
                <a:t>TCP    UDP</a:t>
              </a:r>
            </a:p>
          </p:txBody>
        </p:sp>
        <p:sp>
          <p:nvSpPr>
            <p:cNvPr id="13" name="Text Box 11"/>
            <p:cNvSpPr txBox="1">
              <a:spLocks noChangeArrowheads="1"/>
            </p:cNvSpPr>
            <p:nvPr/>
          </p:nvSpPr>
          <p:spPr bwMode="auto">
            <a:xfrm>
              <a:off x="3804968" y="4550166"/>
              <a:ext cx="439398" cy="40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b="1">
                  <a:solidFill>
                    <a:srgbClr val="000066"/>
                  </a:solidFill>
                  <a:latin typeface="微软雅黑" panose="020B0503020204020204" pitchFamily="34" charset="-122"/>
                  <a:ea typeface="微软雅黑" panose="020B0503020204020204" pitchFamily="34" charset="-122"/>
                </a:rPr>
                <a:t>IP</a:t>
              </a:r>
            </a:p>
          </p:txBody>
        </p:sp>
        <p:sp>
          <p:nvSpPr>
            <p:cNvPr id="14" name="Text Box 4"/>
            <p:cNvSpPr txBox="1">
              <a:spLocks noChangeArrowheads="1"/>
            </p:cNvSpPr>
            <p:nvPr/>
          </p:nvSpPr>
          <p:spPr bwMode="auto">
            <a:xfrm>
              <a:off x="4149216" y="3470787"/>
              <a:ext cx="931208" cy="40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00066"/>
                  </a:solidFill>
                  <a:latin typeface="微软雅黑" panose="020B0503020204020204" pitchFamily="34" charset="-122"/>
                  <a:ea typeface="微软雅黑" panose="020B0503020204020204" pitchFamily="34" charset="-122"/>
                </a:rPr>
                <a:t>应用层</a:t>
              </a:r>
            </a:p>
          </p:txBody>
        </p:sp>
        <p:sp>
          <p:nvSpPr>
            <p:cNvPr id="15" name="Text Box 12"/>
            <p:cNvSpPr txBox="1">
              <a:spLocks noChangeArrowheads="1"/>
            </p:cNvSpPr>
            <p:nvPr/>
          </p:nvSpPr>
          <p:spPr bwMode="auto">
            <a:xfrm>
              <a:off x="3328057" y="5068067"/>
              <a:ext cx="2646592" cy="40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00066"/>
                  </a:solidFill>
                  <a:latin typeface="微软雅黑" panose="020B0503020204020204" pitchFamily="34" charset="-122"/>
                  <a:ea typeface="微软雅黑" panose="020B0503020204020204" pitchFamily="34" charset="-122"/>
                </a:rPr>
                <a:t>网络接口层（子网层）</a:t>
              </a:r>
            </a:p>
          </p:txBody>
        </p:sp>
      </p:grpSp>
    </p:spTree>
    <p:extLst>
      <p:ext uri="{BB962C8B-B14F-4D97-AF65-F5344CB8AC3E}">
        <p14:creationId xmlns:p14="http://schemas.microsoft.com/office/powerpoint/2010/main" val="224285137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bwMode="auto">
          <a:xfrm>
            <a:off x="1258543" y="2447564"/>
            <a:ext cx="4977496" cy="2082456"/>
            <a:chOff x="1166919" y="2653839"/>
            <a:chExt cx="4977696" cy="2081864"/>
          </a:xfrm>
        </p:grpSpPr>
        <p:sp>
          <p:nvSpPr>
            <p:cNvPr id="5" name="Text Box 37"/>
            <p:cNvSpPr txBox="1">
              <a:spLocks noChangeArrowheads="1"/>
            </p:cNvSpPr>
            <p:nvPr/>
          </p:nvSpPr>
          <p:spPr bwMode="auto">
            <a:xfrm>
              <a:off x="1166919" y="4384938"/>
              <a:ext cx="4977696" cy="350765"/>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1400" b="1" dirty="0">
                  <a:latin typeface="微软雅黑" panose="020B0503020204020204" pitchFamily="34" charset="-122"/>
                  <a:ea typeface="微软雅黑" panose="020B0503020204020204" pitchFamily="34" charset="-122"/>
                </a:rPr>
                <a:t>IP over Everything</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协议可以在多种类型的网络上运行</a:t>
              </a:r>
            </a:p>
          </p:txBody>
        </p:sp>
        <p:sp>
          <p:nvSpPr>
            <p:cNvPr id="6" name="AutoShape 2"/>
            <p:cNvSpPr>
              <a:spLocks noChangeArrowheads="1"/>
            </p:cNvSpPr>
            <p:nvPr/>
          </p:nvSpPr>
          <p:spPr bwMode="auto">
            <a:xfrm>
              <a:off x="1283573" y="2653839"/>
              <a:ext cx="4724528" cy="1692581"/>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grpSp>
      <p:grpSp>
        <p:nvGrpSpPr>
          <p:cNvPr id="7" name="组合 6"/>
          <p:cNvGrpSpPr/>
          <p:nvPr/>
        </p:nvGrpSpPr>
        <p:grpSpPr bwMode="auto">
          <a:xfrm>
            <a:off x="1258542" y="1155615"/>
            <a:ext cx="4977497" cy="2246823"/>
            <a:chOff x="1093314" y="1740194"/>
            <a:chExt cx="6917709" cy="3122074"/>
          </a:xfrm>
        </p:grpSpPr>
        <p:sp>
          <p:nvSpPr>
            <p:cNvPr id="8" name="AutoShape 3"/>
            <p:cNvSpPr>
              <a:spLocks noChangeArrowheads="1"/>
            </p:cNvSpPr>
            <p:nvPr/>
          </p:nvSpPr>
          <p:spPr bwMode="auto">
            <a:xfrm flipV="1">
              <a:off x="1246437" y="2269258"/>
              <a:ext cx="6566083" cy="2593010"/>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sp>
          <p:nvSpPr>
            <p:cNvPr id="9" name="Text Box 37"/>
            <p:cNvSpPr txBox="1">
              <a:spLocks noChangeArrowheads="1"/>
            </p:cNvSpPr>
            <p:nvPr/>
          </p:nvSpPr>
          <p:spPr bwMode="auto">
            <a:xfrm>
              <a:off x="1093314" y="1740194"/>
              <a:ext cx="6917709" cy="487545"/>
            </a:xfrm>
            <a:prstGeom prst="rect">
              <a:avLst/>
            </a:prstGeom>
            <a:solidFill>
              <a:srgbClr val="FFC000"/>
            </a:solidFill>
            <a:ln w="9525">
              <a:solidFill>
                <a:srgbClr val="339933"/>
              </a:solid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1400" b="1" dirty="0">
                  <a:latin typeface="微软雅黑" panose="020B0503020204020204" pitchFamily="34" charset="-122"/>
                  <a:ea typeface="微软雅黑" panose="020B0503020204020204" pitchFamily="34" charset="-122"/>
                </a:rPr>
                <a:t>Everything over IP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层可以支持多种的运输层协议</a:t>
              </a:r>
            </a:p>
          </p:txBody>
        </p:sp>
      </p:grpSp>
      <p:sp>
        <p:nvSpPr>
          <p:cNvPr id="10" name="Rectangle 5"/>
          <p:cNvSpPr>
            <a:spLocks noChangeArrowheads="1"/>
          </p:cNvSpPr>
          <p:nvPr/>
        </p:nvSpPr>
        <p:spPr bwMode="auto">
          <a:xfrm>
            <a:off x="2087950" y="1651425"/>
            <a:ext cx="531812"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HTTP</a:t>
            </a:r>
          </a:p>
        </p:txBody>
      </p:sp>
      <p:sp>
        <p:nvSpPr>
          <p:cNvPr id="11" name="Rectangle 6"/>
          <p:cNvSpPr>
            <a:spLocks noChangeArrowheads="1"/>
          </p:cNvSpPr>
          <p:nvPr/>
        </p:nvSpPr>
        <p:spPr bwMode="auto">
          <a:xfrm>
            <a:off x="3097600" y="1651425"/>
            <a:ext cx="533400"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pitchFamily="34" charset="-122"/>
                <a:ea typeface="微软雅黑" panose="020B0503020204020204" pitchFamily="34" charset="-122"/>
              </a:rPr>
              <a:t>SMTP</a:t>
            </a:r>
          </a:p>
        </p:txBody>
      </p:sp>
      <p:sp>
        <p:nvSpPr>
          <p:cNvPr id="12" name="Rectangle 7"/>
          <p:cNvSpPr>
            <a:spLocks noChangeArrowheads="1"/>
          </p:cNvSpPr>
          <p:nvPr/>
        </p:nvSpPr>
        <p:spPr bwMode="auto">
          <a:xfrm>
            <a:off x="3843725" y="1651425"/>
            <a:ext cx="531812"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pitchFamily="34" charset="-122"/>
                <a:ea typeface="微软雅黑" panose="020B0503020204020204" pitchFamily="34" charset="-122"/>
              </a:rPr>
              <a:t>DNS</a:t>
            </a:r>
          </a:p>
        </p:txBody>
      </p:sp>
      <p:sp>
        <p:nvSpPr>
          <p:cNvPr id="13" name="Rectangle 8"/>
          <p:cNvSpPr>
            <a:spLocks noChangeArrowheads="1"/>
          </p:cNvSpPr>
          <p:nvPr/>
        </p:nvSpPr>
        <p:spPr bwMode="auto">
          <a:xfrm>
            <a:off x="4853375" y="1651425"/>
            <a:ext cx="533400"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pitchFamily="34" charset="-122"/>
                <a:ea typeface="微软雅黑" panose="020B0503020204020204" pitchFamily="34" charset="-122"/>
              </a:rPr>
              <a:t>RTP</a:t>
            </a:r>
          </a:p>
        </p:txBody>
      </p:sp>
      <p:sp>
        <p:nvSpPr>
          <p:cNvPr id="14" name="Rectangle 9"/>
          <p:cNvSpPr>
            <a:spLocks noChangeArrowheads="1"/>
          </p:cNvSpPr>
          <p:nvPr/>
        </p:nvSpPr>
        <p:spPr bwMode="auto">
          <a:xfrm>
            <a:off x="2565787" y="2221338"/>
            <a:ext cx="531813" cy="236537"/>
          </a:xfrm>
          <a:prstGeom prst="rect">
            <a:avLst/>
          </a:prstGeom>
          <a:solidFill>
            <a:srgbClr val="0098F6"/>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TCP</a:t>
            </a:r>
          </a:p>
        </p:txBody>
      </p:sp>
      <p:sp>
        <p:nvSpPr>
          <p:cNvPr id="15" name="Rectangle 10"/>
          <p:cNvSpPr>
            <a:spLocks noChangeArrowheads="1"/>
          </p:cNvSpPr>
          <p:nvPr/>
        </p:nvSpPr>
        <p:spPr bwMode="auto">
          <a:xfrm>
            <a:off x="4375537" y="2221338"/>
            <a:ext cx="531813" cy="236537"/>
          </a:xfrm>
          <a:prstGeom prst="rect">
            <a:avLst/>
          </a:prstGeom>
          <a:solidFill>
            <a:srgbClr val="0098F6"/>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UDP</a:t>
            </a:r>
          </a:p>
        </p:txBody>
      </p:sp>
      <p:sp>
        <p:nvSpPr>
          <p:cNvPr id="16" name="Rectangle 12"/>
          <p:cNvSpPr>
            <a:spLocks noChangeArrowheads="1"/>
          </p:cNvSpPr>
          <p:nvPr/>
        </p:nvSpPr>
        <p:spPr bwMode="auto">
          <a:xfrm>
            <a:off x="2087950" y="3681838"/>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7" name="Rectangle 13"/>
          <p:cNvSpPr>
            <a:spLocks noChangeArrowheads="1"/>
          </p:cNvSpPr>
          <p:nvPr/>
        </p:nvSpPr>
        <p:spPr bwMode="auto">
          <a:xfrm>
            <a:off x="3205550" y="3681838"/>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8" name="Rectangle 14"/>
          <p:cNvSpPr>
            <a:spLocks noChangeArrowheads="1"/>
          </p:cNvSpPr>
          <p:nvPr/>
        </p:nvSpPr>
        <p:spPr bwMode="auto">
          <a:xfrm>
            <a:off x="4535875" y="3681838"/>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9" name="Line 15"/>
          <p:cNvSpPr>
            <a:spLocks noChangeShapeType="1"/>
          </p:cNvSpPr>
          <p:nvPr/>
        </p:nvSpPr>
        <p:spPr bwMode="auto">
          <a:xfrm>
            <a:off x="1322775" y="3315125"/>
            <a:ext cx="4789487" cy="0"/>
          </a:xfrm>
          <a:prstGeom prst="line">
            <a:avLst/>
          </a:prstGeom>
          <a:noFill/>
          <a:ln w="28575">
            <a:solidFill>
              <a:srgbClr val="CC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6"/>
          <p:cNvSpPr>
            <a:spLocks noChangeShapeType="1"/>
          </p:cNvSpPr>
          <p:nvPr/>
        </p:nvSpPr>
        <p:spPr bwMode="auto">
          <a:xfrm>
            <a:off x="1322775" y="2697588"/>
            <a:ext cx="4789487" cy="0"/>
          </a:xfrm>
          <a:prstGeom prst="line">
            <a:avLst/>
          </a:prstGeom>
          <a:noFill/>
          <a:ln w="28575">
            <a:solidFill>
              <a:srgbClr val="CC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7"/>
          <p:cNvSpPr>
            <a:spLocks noChangeShapeType="1"/>
          </p:cNvSpPr>
          <p:nvPr/>
        </p:nvSpPr>
        <p:spPr bwMode="auto">
          <a:xfrm>
            <a:off x="1322775" y="2078463"/>
            <a:ext cx="4789487" cy="0"/>
          </a:xfrm>
          <a:prstGeom prst="line">
            <a:avLst/>
          </a:prstGeom>
          <a:noFill/>
          <a:ln w="28575">
            <a:solidFill>
              <a:srgbClr val="CC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8"/>
          <p:cNvSpPr txBox="1">
            <a:spLocks noChangeArrowheads="1"/>
          </p:cNvSpPr>
          <p:nvPr/>
        </p:nvSpPr>
        <p:spPr bwMode="auto">
          <a:xfrm>
            <a:off x="947821" y="2816650"/>
            <a:ext cx="646113"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200" b="1">
                <a:latin typeface="微软雅黑" panose="020B0503020204020204" pitchFamily="34" charset="-122"/>
                <a:ea typeface="微软雅黑" panose="020B0503020204020204" pitchFamily="34" charset="-122"/>
              </a:rPr>
              <a:t>网际层</a:t>
            </a:r>
          </a:p>
        </p:txBody>
      </p:sp>
      <p:sp>
        <p:nvSpPr>
          <p:cNvPr id="23" name="Text Box 19"/>
          <p:cNvSpPr txBox="1">
            <a:spLocks noChangeArrowheads="1"/>
          </p:cNvSpPr>
          <p:nvPr/>
        </p:nvSpPr>
        <p:spPr bwMode="auto">
          <a:xfrm>
            <a:off x="844634" y="3577062"/>
            <a:ext cx="954087"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200" b="1" dirty="0">
                <a:latin typeface="微软雅黑" panose="020B0503020204020204" pitchFamily="34" charset="-122"/>
                <a:ea typeface="微软雅黑" panose="020B0503020204020204" pitchFamily="34" charset="-122"/>
              </a:rPr>
              <a:t>网络接口层</a:t>
            </a:r>
          </a:p>
        </p:txBody>
      </p:sp>
      <p:sp>
        <p:nvSpPr>
          <p:cNvPr id="24" name="Text Box 20"/>
          <p:cNvSpPr txBox="1">
            <a:spLocks noChangeArrowheads="1"/>
          </p:cNvSpPr>
          <p:nvPr/>
        </p:nvSpPr>
        <p:spPr bwMode="auto">
          <a:xfrm>
            <a:off x="947821" y="2210225"/>
            <a:ext cx="64611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200" b="1">
                <a:latin typeface="微软雅黑" panose="020B0503020204020204" pitchFamily="34" charset="-122"/>
                <a:ea typeface="微软雅黑" panose="020B0503020204020204" pitchFamily="34" charset="-122"/>
              </a:rPr>
              <a:t>运输层</a:t>
            </a:r>
          </a:p>
        </p:txBody>
      </p:sp>
      <p:sp>
        <p:nvSpPr>
          <p:cNvPr id="25" name="Text Box 21"/>
          <p:cNvSpPr txBox="1">
            <a:spLocks noChangeArrowheads="1"/>
          </p:cNvSpPr>
          <p:nvPr/>
        </p:nvSpPr>
        <p:spPr bwMode="auto">
          <a:xfrm>
            <a:off x="947821" y="1645075"/>
            <a:ext cx="646113"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200" b="1">
                <a:latin typeface="微软雅黑" panose="020B0503020204020204" pitchFamily="34" charset="-122"/>
                <a:ea typeface="微软雅黑" panose="020B0503020204020204" pitchFamily="34" charset="-122"/>
              </a:rPr>
              <a:t>应用层</a:t>
            </a:r>
          </a:p>
        </p:txBody>
      </p:sp>
      <p:sp>
        <p:nvSpPr>
          <p:cNvPr id="26" name="Text Box 22"/>
          <p:cNvSpPr txBox="1">
            <a:spLocks noChangeArrowheads="1"/>
          </p:cNvSpPr>
          <p:nvPr/>
        </p:nvSpPr>
        <p:spPr bwMode="auto">
          <a:xfrm>
            <a:off x="2702312" y="1600625"/>
            <a:ext cx="2651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27" name="Text Box 23"/>
          <p:cNvSpPr txBox="1">
            <a:spLocks noChangeArrowheads="1"/>
          </p:cNvSpPr>
          <p:nvPr/>
        </p:nvSpPr>
        <p:spPr bwMode="auto">
          <a:xfrm>
            <a:off x="4462850" y="1600625"/>
            <a:ext cx="265112"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28" name="Text Box 24"/>
          <p:cNvSpPr txBox="1">
            <a:spLocks noChangeArrowheads="1"/>
          </p:cNvSpPr>
          <p:nvPr/>
        </p:nvSpPr>
        <p:spPr bwMode="auto">
          <a:xfrm>
            <a:off x="4165987" y="3648500"/>
            <a:ext cx="23495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a:solidFill>
                  <a:srgbClr val="000099"/>
                </a:solidFill>
                <a:ea typeface="黑体" panose="02010609060101010101" pitchFamily="49" charset="-122"/>
              </a:rPr>
              <a:t>…</a:t>
            </a:r>
          </a:p>
        </p:txBody>
      </p:sp>
      <p:sp>
        <p:nvSpPr>
          <p:cNvPr id="29" name="Line 25"/>
          <p:cNvSpPr>
            <a:spLocks noChangeShapeType="1"/>
          </p:cNvSpPr>
          <p:nvPr/>
        </p:nvSpPr>
        <p:spPr bwMode="auto">
          <a:xfrm>
            <a:off x="2345125" y="1905425"/>
            <a:ext cx="333375" cy="33020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6"/>
          <p:cNvSpPr>
            <a:spLocks noChangeShapeType="1"/>
          </p:cNvSpPr>
          <p:nvPr/>
        </p:nvSpPr>
        <p:spPr bwMode="auto">
          <a:xfrm>
            <a:off x="4097725" y="1916538"/>
            <a:ext cx="384175" cy="29845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7"/>
          <p:cNvSpPr>
            <a:spLocks noChangeShapeType="1"/>
          </p:cNvSpPr>
          <p:nvPr/>
        </p:nvSpPr>
        <p:spPr bwMode="auto">
          <a:xfrm flipH="1">
            <a:off x="2973775" y="1907013"/>
            <a:ext cx="381000" cy="312737"/>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8"/>
          <p:cNvSpPr>
            <a:spLocks noChangeShapeType="1"/>
          </p:cNvSpPr>
          <p:nvPr/>
        </p:nvSpPr>
        <p:spPr bwMode="auto">
          <a:xfrm flipH="1">
            <a:off x="4747012" y="1907013"/>
            <a:ext cx="373063" cy="31750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29"/>
          <p:cNvSpPr>
            <a:spLocks noChangeShapeType="1"/>
          </p:cNvSpPr>
          <p:nvPr/>
        </p:nvSpPr>
        <p:spPr bwMode="auto">
          <a:xfrm>
            <a:off x="2829312" y="2476925"/>
            <a:ext cx="750888" cy="40005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0"/>
          <p:cNvSpPr>
            <a:spLocks noChangeShapeType="1"/>
          </p:cNvSpPr>
          <p:nvPr/>
        </p:nvSpPr>
        <p:spPr bwMode="auto">
          <a:xfrm flipH="1">
            <a:off x="3896112" y="2486450"/>
            <a:ext cx="752475" cy="390525"/>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1"/>
          <p:cNvSpPr>
            <a:spLocks noChangeShapeType="1"/>
          </p:cNvSpPr>
          <p:nvPr/>
        </p:nvSpPr>
        <p:spPr bwMode="auto">
          <a:xfrm>
            <a:off x="3924687" y="3156375"/>
            <a:ext cx="1063625" cy="506413"/>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2"/>
          <p:cNvSpPr>
            <a:spLocks noChangeShapeType="1"/>
          </p:cNvSpPr>
          <p:nvPr/>
        </p:nvSpPr>
        <p:spPr bwMode="auto">
          <a:xfrm flipH="1">
            <a:off x="2449900" y="3151613"/>
            <a:ext cx="1074737" cy="511175"/>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3"/>
          <p:cNvSpPr>
            <a:spLocks noChangeShapeType="1"/>
          </p:cNvSpPr>
          <p:nvPr/>
        </p:nvSpPr>
        <p:spPr bwMode="auto">
          <a:xfrm flipH="1">
            <a:off x="3578612" y="3124625"/>
            <a:ext cx="158750" cy="538163"/>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Text Box 34"/>
          <p:cNvSpPr txBox="1">
            <a:spLocks noChangeArrowheads="1"/>
          </p:cNvSpPr>
          <p:nvPr/>
        </p:nvSpPr>
        <p:spPr bwMode="auto">
          <a:xfrm>
            <a:off x="2049850" y="3658025"/>
            <a:ext cx="941387" cy="276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网络接口 </a:t>
            </a:r>
            <a:r>
              <a:rPr kumimoji="1" lang="en-US" altLang="zh-CN" sz="1200" b="1">
                <a:solidFill>
                  <a:schemeClr val="bg1"/>
                </a:solidFill>
                <a:latin typeface="微软雅黑" panose="020B0503020204020204" pitchFamily="34" charset="-122"/>
                <a:ea typeface="微软雅黑" panose="020B0503020204020204" pitchFamily="34" charset="-122"/>
              </a:rPr>
              <a:t>1</a:t>
            </a:r>
          </a:p>
        </p:txBody>
      </p:sp>
      <p:sp>
        <p:nvSpPr>
          <p:cNvPr id="39" name="Text Box 35"/>
          <p:cNvSpPr txBox="1">
            <a:spLocks noChangeArrowheads="1"/>
          </p:cNvSpPr>
          <p:nvPr/>
        </p:nvSpPr>
        <p:spPr bwMode="auto">
          <a:xfrm>
            <a:off x="3170625" y="3658025"/>
            <a:ext cx="941387" cy="276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网络接口 </a:t>
            </a:r>
            <a:r>
              <a:rPr kumimoji="1" lang="en-US" altLang="zh-CN" sz="1200" b="1">
                <a:solidFill>
                  <a:schemeClr val="bg1"/>
                </a:solidFill>
                <a:latin typeface="微软雅黑" panose="020B0503020204020204" pitchFamily="34" charset="-122"/>
                <a:ea typeface="微软雅黑" panose="020B0503020204020204" pitchFamily="34" charset="-122"/>
              </a:rPr>
              <a:t>2</a:t>
            </a:r>
          </a:p>
        </p:txBody>
      </p:sp>
      <p:sp>
        <p:nvSpPr>
          <p:cNvPr id="40" name="Text Box 36"/>
          <p:cNvSpPr txBox="1">
            <a:spLocks noChangeArrowheads="1"/>
          </p:cNvSpPr>
          <p:nvPr/>
        </p:nvSpPr>
        <p:spPr bwMode="auto">
          <a:xfrm>
            <a:off x="4510475" y="3658025"/>
            <a:ext cx="941387" cy="276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网络接口 </a:t>
            </a:r>
            <a:r>
              <a:rPr kumimoji="1" lang="en-US" altLang="zh-CN" sz="1200" b="1">
                <a:solidFill>
                  <a:schemeClr val="bg1"/>
                </a:solidFill>
                <a:latin typeface="微软雅黑" panose="020B0503020204020204" pitchFamily="34" charset="-122"/>
                <a:ea typeface="微软雅黑" panose="020B0503020204020204" pitchFamily="34" charset="-122"/>
              </a:rPr>
              <a:t>3</a:t>
            </a:r>
          </a:p>
        </p:txBody>
      </p:sp>
      <p:sp>
        <p:nvSpPr>
          <p:cNvPr id="41" name="Rectangle 11"/>
          <p:cNvSpPr>
            <a:spLocks noChangeArrowheads="1"/>
          </p:cNvSpPr>
          <p:nvPr/>
        </p:nvSpPr>
        <p:spPr bwMode="auto">
          <a:xfrm>
            <a:off x="3391287" y="2849988"/>
            <a:ext cx="636588" cy="284162"/>
          </a:xfrm>
          <a:prstGeom prst="rect">
            <a:avLst/>
          </a:prstGeom>
          <a:solidFill>
            <a:srgbClr val="CC00CC"/>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a:solidFill>
                  <a:schemeClr val="bg1"/>
                </a:solidFill>
                <a:ea typeface="黑体" panose="02010609060101010101" pitchFamily="49" charset="-122"/>
              </a:rPr>
              <a:t>IP</a:t>
            </a:r>
          </a:p>
        </p:txBody>
      </p:sp>
      <p:sp>
        <p:nvSpPr>
          <p:cNvPr id="81" name="矩形 80"/>
          <p:cNvSpPr/>
          <p:nvPr/>
        </p:nvSpPr>
        <p:spPr>
          <a:xfrm>
            <a:off x="6277314" y="2612324"/>
            <a:ext cx="2322985" cy="7571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altLang="en-US" b="1" dirty="0">
                <a:latin typeface="微软雅黑" panose="020B0503020204020204" pitchFamily="34" charset="-122"/>
                <a:ea typeface="微软雅黑" panose="020B0503020204020204" pitchFamily="34" charset="-122"/>
              </a:rPr>
              <a:t>设计理念：网络核心部分越简单越好。</a:t>
            </a:r>
          </a:p>
        </p:txBody>
      </p:sp>
      <p:sp>
        <p:nvSpPr>
          <p:cNvPr id="2" name="文本占位符 1"/>
          <p:cNvSpPr>
            <a:spLocks noGrp="1"/>
          </p:cNvSpPr>
          <p:nvPr>
            <p:ph type="body" sz="quarter" idx="11"/>
          </p:nvPr>
        </p:nvSpPr>
        <p:spPr/>
        <p:txBody>
          <a:bodyPr/>
          <a:lstStyle/>
          <a:p>
            <a:r>
              <a:rPr lang="zh-CN" altLang="en-US" dirty="0"/>
              <a:t>沙漏计时器形状的 </a:t>
            </a:r>
            <a:r>
              <a:rPr lang="en-US" altLang="zh-CN" dirty="0"/>
              <a:t>TCP/IP </a:t>
            </a:r>
            <a:r>
              <a:rPr lang="zh-CN" altLang="en-US" dirty="0"/>
              <a:t>协议族</a:t>
            </a:r>
          </a:p>
        </p:txBody>
      </p:sp>
    </p:spTree>
    <p:extLst>
      <p:ext uri="{BB962C8B-B14F-4D97-AF65-F5344CB8AC3E}">
        <p14:creationId xmlns:p14="http://schemas.microsoft.com/office/powerpoint/2010/main" val="216511535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35" presetClass="emph" presetSubtype="0" repeatCount="indefinite" fill="hold" grpId="0" nodeType="withEffect">
                                  <p:stCondLst>
                                    <p:cond delay="0"/>
                                  </p:stCondLst>
                                  <p:childTnLst>
                                    <p:anim calcmode="discrete" valueType="str">
                                      <p:cBhvr>
                                        <p:cTn id="8"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en-US" altLang="zh-CN" dirty="0"/>
              <a:t>1.2.1  </a:t>
            </a:r>
            <a:r>
              <a:rPr lang="zh-CN" altLang="en-US" dirty="0"/>
              <a:t>网络的网络</a:t>
            </a:r>
          </a:p>
        </p:txBody>
      </p:sp>
      <p:sp>
        <p:nvSpPr>
          <p:cNvPr id="2" name="内容占位符 1"/>
          <p:cNvSpPr>
            <a:spLocks noGrp="1"/>
          </p:cNvSpPr>
          <p:nvPr>
            <p:ph sz="quarter" idx="11"/>
          </p:nvPr>
        </p:nvSpPr>
        <p:spPr>
          <a:xfrm>
            <a:off x="466344" y="1045654"/>
            <a:ext cx="3992445" cy="3172691"/>
          </a:xfrm>
        </p:spPr>
        <p:txBody>
          <a:bodyPr/>
          <a:lstStyle/>
          <a:p>
            <a:r>
              <a:rPr lang="zh-CN" altLang="en-US" dirty="0">
                <a:solidFill>
                  <a:srgbClr val="0033CC"/>
                </a:solidFill>
              </a:rPr>
              <a:t>计算机网络：</a:t>
            </a:r>
            <a:endParaRPr lang="en-US" altLang="zh-CN" dirty="0">
              <a:solidFill>
                <a:srgbClr val="0033CC"/>
              </a:solidFill>
            </a:endParaRPr>
          </a:p>
          <a:p>
            <a:pPr lvl="1"/>
            <a:r>
              <a:rPr lang="zh-CN" altLang="en-US" dirty="0"/>
              <a:t>由若干</a:t>
            </a:r>
            <a:r>
              <a:rPr lang="zh-CN" altLang="en-US" dirty="0">
                <a:solidFill>
                  <a:srgbClr val="C00000"/>
                </a:solidFill>
              </a:rPr>
              <a:t>节点</a:t>
            </a:r>
            <a:r>
              <a:rPr lang="en-US" altLang="zh-CN" dirty="0"/>
              <a:t>(node)</a:t>
            </a:r>
            <a:r>
              <a:rPr lang="zh-CN" altLang="en-US" dirty="0"/>
              <a:t>和连接这些节点的</a:t>
            </a:r>
            <a:r>
              <a:rPr lang="zh-CN" altLang="en-US" dirty="0">
                <a:solidFill>
                  <a:srgbClr val="C00000"/>
                </a:solidFill>
              </a:rPr>
              <a:t>链路</a:t>
            </a:r>
            <a:r>
              <a:rPr lang="en-US" altLang="zh-CN" dirty="0"/>
              <a:t>(link)</a:t>
            </a:r>
            <a:r>
              <a:rPr lang="zh-CN" altLang="en-US" dirty="0"/>
              <a:t>组成。</a:t>
            </a:r>
            <a:endParaRPr lang="en-US" altLang="zh-CN" dirty="0"/>
          </a:p>
          <a:p>
            <a:pPr lvl="1"/>
            <a:r>
              <a:rPr lang="zh-CN" altLang="en-US" dirty="0">
                <a:solidFill>
                  <a:srgbClr val="C00000"/>
                </a:solidFill>
              </a:rPr>
              <a:t>节点</a:t>
            </a:r>
            <a:r>
              <a:rPr lang="zh-CN" altLang="en-US" dirty="0"/>
              <a:t>可以是计算机、集线器、交换机或路由器等。</a:t>
            </a:r>
          </a:p>
        </p:txBody>
      </p:sp>
      <p:sp>
        <p:nvSpPr>
          <p:cNvPr id="7" name="Text Box 1185"/>
          <p:cNvSpPr txBox="1">
            <a:spLocks noChangeArrowheads="1"/>
          </p:cNvSpPr>
          <p:nvPr/>
        </p:nvSpPr>
        <p:spPr bwMode="auto">
          <a:xfrm>
            <a:off x="5497318" y="3771091"/>
            <a:ext cx="203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600" b="1" dirty="0">
                <a:latin typeface="Times New Roman" pitchFamily="18" charset="0"/>
                <a:ea typeface="微软雅黑" pitchFamily="34" charset="-122"/>
              </a:rPr>
              <a:t>图</a:t>
            </a:r>
            <a:r>
              <a:rPr kumimoji="1" lang="en-US" altLang="zh-CN" sz="1600" b="1" dirty="0">
                <a:latin typeface="Times New Roman" pitchFamily="18" charset="0"/>
                <a:ea typeface="微软雅黑" pitchFamily="34" charset="-122"/>
              </a:rPr>
              <a:t>1-1 (a) </a:t>
            </a:r>
            <a:r>
              <a:rPr kumimoji="1" lang="zh-CN" altLang="en-US" sz="1600" b="1" dirty="0">
                <a:latin typeface="Times New Roman" pitchFamily="18" charset="0"/>
                <a:ea typeface="微软雅黑" pitchFamily="34" charset="-122"/>
              </a:rPr>
              <a:t>简单的网络</a:t>
            </a:r>
          </a:p>
        </p:txBody>
      </p:sp>
      <p:grpSp>
        <p:nvGrpSpPr>
          <p:cNvPr id="8" name="Group 1282"/>
          <p:cNvGrpSpPr>
            <a:grpSpLocks/>
          </p:cNvGrpSpPr>
          <p:nvPr/>
        </p:nvGrpSpPr>
        <p:grpSpPr bwMode="auto">
          <a:xfrm>
            <a:off x="4810169" y="1237641"/>
            <a:ext cx="3360987" cy="2299844"/>
            <a:chOff x="1680" y="240"/>
            <a:chExt cx="2529" cy="1270"/>
          </a:xfrm>
          <a:scene3d>
            <a:camera prst="orthographicFront">
              <a:rot lat="0" lon="0" rev="0"/>
            </a:camera>
            <a:lightRig rig="contrasting" dir="t">
              <a:rot lat="0" lon="0" rev="7800000"/>
            </a:lightRig>
          </a:scene3d>
        </p:grpSpPr>
        <p:sp>
          <p:nvSpPr>
            <p:cNvPr id="9" name="Oval 1283"/>
            <p:cNvSpPr>
              <a:spLocks noChangeArrowheads="1"/>
            </p:cNvSpPr>
            <p:nvPr/>
          </p:nvSpPr>
          <p:spPr bwMode="auto">
            <a:xfrm>
              <a:off x="2554" y="240"/>
              <a:ext cx="1088" cy="513"/>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 name="Oval 1284"/>
            <p:cNvSpPr>
              <a:spLocks noChangeArrowheads="1"/>
            </p:cNvSpPr>
            <p:nvPr/>
          </p:nvSpPr>
          <p:spPr bwMode="auto">
            <a:xfrm>
              <a:off x="1941" y="381"/>
              <a:ext cx="827" cy="513"/>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3" name="Oval 1285"/>
            <p:cNvSpPr>
              <a:spLocks noChangeArrowheads="1"/>
            </p:cNvSpPr>
            <p:nvPr/>
          </p:nvSpPr>
          <p:spPr bwMode="auto">
            <a:xfrm>
              <a:off x="1680" y="702"/>
              <a:ext cx="552" cy="411"/>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4" name="Oval 1286"/>
            <p:cNvSpPr>
              <a:spLocks noChangeArrowheads="1"/>
            </p:cNvSpPr>
            <p:nvPr/>
          </p:nvSpPr>
          <p:spPr bwMode="auto">
            <a:xfrm>
              <a:off x="1849" y="894"/>
              <a:ext cx="842" cy="450"/>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 name="Oval 1287"/>
            <p:cNvSpPr>
              <a:spLocks noChangeArrowheads="1"/>
            </p:cNvSpPr>
            <p:nvPr/>
          </p:nvSpPr>
          <p:spPr bwMode="auto">
            <a:xfrm>
              <a:off x="2462" y="971"/>
              <a:ext cx="1272" cy="53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6" name="Oval 1288"/>
            <p:cNvSpPr>
              <a:spLocks noChangeArrowheads="1"/>
            </p:cNvSpPr>
            <p:nvPr/>
          </p:nvSpPr>
          <p:spPr bwMode="auto">
            <a:xfrm>
              <a:off x="3289" y="394"/>
              <a:ext cx="797" cy="398"/>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7" name="Oval 1289"/>
            <p:cNvSpPr>
              <a:spLocks noChangeArrowheads="1"/>
            </p:cNvSpPr>
            <p:nvPr/>
          </p:nvSpPr>
          <p:spPr bwMode="auto">
            <a:xfrm>
              <a:off x="3412" y="663"/>
              <a:ext cx="797" cy="398"/>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8" name="Oval 1290"/>
            <p:cNvSpPr>
              <a:spLocks noChangeArrowheads="1"/>
            </p:cNvSpPr>
            <p:nvPr/>
          </p:nvSpPr>
          <p:spPr bwMode="auto">
            <a:xfrm>
              <a:off x="3335" y="753"/>
              <a:ext cx="797" cy="668"/>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9" name="Oval 1291"/>
            <p:cNvSpPr>
              <a:spLocks noChangeArrowheads="1"/>
            </p:cNvSpPr>
            <p:nvPr/>
          </p:nvSpPr>
          <p:spPr bwMode="auto">
            <a:xfrm>
              <a:off x="2140" y="548"/>
              <a:ext cx="1640" cy="667"/>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grpSp>
        <p:nvGrpSpPr>
          <p:cNvPr id="20" name="组合 19"/>
          <p:cNvGrpSpPr/>
          <p:nvPr/>
        </p:nvGrpSpPr>
        <p:grpSpPr>
          <a:xfrm>
            <a:off x="5273288" y="1482278"/>
            <a:ext cx="2573344" cy="1809582"/>
            <a:chOff x="1137102" y="1439863"/>
            <a:chExt cx="2573344" cy="1809582"/>
          </a:xfrm>
        </p:grpSpPr>
        <p:sp>
          <p:nvSpPr>
            <p:cNvPr id="21" name="Line 1503"/>
            <p:cNvSpPr>
              <a:spLocks noChangeShapeType="1"/>
            </p:cNvSpPr>
            <p:nvPr/>
          </p:nvSpPr>
          <p:spPr bwMode="auto">
            <a:xfrm flipH="1" flipV="1">
              <a:off x="2711904" y="1747835"/>
              <a:ext cx="828675" cy="114935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2" name="Line 1209"/>
            <p:cNvSpPr>
              <a:spLocks noChangeShapeType="1"/>
            </p:cNvSpPr>
            <p:nvPr/>
          </p:nvSpPr>
          <p:spPr bwMode="auto">
            <a:xfrm flipV="1">
              <a:off x="1399042" y="1747835"/>
              <a:ext cx="1066800" cy="796925"/>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3" name="Line 1204"/>
            <p:cNvSpPr>
              <a:spLocks noChangeShapeType="1"/>
            </p:cNvSpPr>
            <p:nvPr/>
          </p:nvSpPr>
          <p:spPr bwMode="auto">
            <a:xfrm flipV="1">
              <a:off x="2302329" y="1747835"/>
              <a:ext cx="246063" cy="132715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24" name="Group 204"/>
            <p:cNvGrpSpPr>
              <a:grpSpLocks/>
            </p:cNvGrpSpPr>
            <p:nvPr/>
          </p:nvGrpSpPr>
          <p:grpSpPr bwMode="auto">
            <a:xfrm>
              <a:off x="2173744" y="1439863"/>
              <a:ext cx="800099" cy="695325"/>
              <a:chOff x="1148" y="1715"/>
              <a:chExt cx="504" cy="438"/>
            </a:xfrm>
          </p:grpSpPr>
          <p:sp>
            <p:nvSpPr>
              <p:cNvPr id="34" name="Oval 1529"/>
              <p:cNvSpPr>
                <a:spLocks noChangeArrowheads="1"/>
              </p:cNvSpPr>
              <p:nvPr/>
            </p:nvSpPr>
            <p:spPr bwMode="auto">
              <a:xfrm>
                <a:off x="1148" y="1715"/>
                <a:ext cx="504" cy="438"/>
              </a:xfrm>
              <a:prstGeom prst="ellipse">
                <a:avLst/>
              </a:prstGeom>
              <a:solidFill>
                <a:schemeClr val="bg1"/>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5" name="Picture 14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1206" y="1813"/>
                <a:ext cx="40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194"/>
            <p:cNvGrpSpPr>
              <a:grpSpLocks/>
            </p:cNvGrpSpPr>
            <p:nvPr/>
          </p:nvGrpSpPr>
          <p:grpSpPr bwMode="auto">
            <a:xfrm>
              <a:off x="2000702" y="2620229"/>
              <a:ext cx="646113" cy="629216"/>
              <a:chOff x="975" y="2584"/>
              <a:chExt cx="407" cy="438"/>
            </a:xfrm>
          </p:grpSpPr>
          <p:sp>
            <p:nvSpPr>
              <p:cNvPr id="32"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3" name="Picture 193"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195"/>
            <p:cNvGrpSpPr>
              <a:grpSpLocks/>
            </p:cNvGrpSpPr>
            <p:nvPr/>
          </p:nvGrpSpPr>
          <p:grpSpPr bwMode="auto">
            <a:xfrm>
              <a:off x="1137102" y="2091591"/>
              <a:ext cx="646113" cy="629216"/>
              <a:chOff x="975" y="2584"/>
              <a:chExt cx="407" cy="438"/>
            </a:xfrm>
          </p:grpSpPr>
          <p:sp>
            <p:nvSpPr>
              <p:cNvPr id="30"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1"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198"/>
            <p:cNvGrpSpPr>
              <a:grpSpLocks/>
            </p:cNvGrpSpPr>
            <p:nvPr/>
          </p:nvGrpSpPr>
          <p:grpSpPr bwMode="auto">
            <a:xfrm>
              <a:off x="3064333" y="2404329"/>
              <a:ext cx="646113" cy="629216"/>
              <a:chOff x="975" y="2584"/>
              <a:chExt cx="407" cy="438"/>
            </a:xfrm>
          </p:grpSpPr>
          <p:sp>
            <p:nvSpPr>
              <p:cNvPr id="28"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 name="Text Box 1185"/>
          <p:cNvSpPr txBox="1">
            <a:spLocks noChangeArrowheads="1"/>
          </p:cNvSpPr>
          <p:nvPr/>
        </p:nvSpPr>
        <p:spPr bwMode="auto">
          <a:xfrm>
            <a:off x="7068791" y="158839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kumimoji="1" sz="1400" b="1">
                <a:solidFill>
                  <a:srgbClr val="0000FF"/>
                </a:solidFill>
                <a:latin typeface="Times New Roman" pitchFamily="18" charset="0"/>
                <a:ea typeface="微软雅黑" pitchFamily="34" charset="-122"/>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r>
              <a:rPr lang="zh-CN" altLang="en-US" dirty="0"/>
              <a:t>节点</a:t>
            </a:r>
          </a:p>
        </p:txBody>
      </p:sp>
      <p:sp>
        <p:nvSpPr>
          <p:cNvPr id="37" name="Text Box 1524"/>
          <p:cNvSpPr txBox="1">
            <a:spLocks noChangeArrowheads="1"/>
          </p:cNvSpPr>
          <p:nvPr/>
        </p:nvSpPr>
        <p:spPr bwMode="auto">
          <a:xfrm>
            <a:off x="7144372" y="202588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solidFill>
                  <a:srgbClr val="0000FF"/>
                </a:solidFill>
                <a:latin typeface="Times New Roman" pitchFamily="18" charset="0"/>
                <a:ea typeface="微软雅黑" pitchFamily="34" charset="-122"/>
              </a:rPr>
              <a:t>链路</a:t>
            </a:r>
          </a:p>
        </p:txBody>
      </p:sp>
      <p:grpSp>
        <p:nvGrpSpPr>
          <p:cNvPr id="105" name="组合 104"/>
          <p:cNvGrpSpPr/>
          <p:nvPr/>
        </p:nvGrpSpPr>
        <p:grpSpPr>
          <a:xfrm>
            <a:off x="4046005" y="3283357"/>
            <a:ext cx="1223325" cy="762765"/>
            <a:chOff x="4148066" y="3740075"/>
            <a:chExt cx="1223325" cy="762765"/>
          </a:xfrm>
        </p:grpSpPr>
        <p:sp>
          <p:nvSpPr>
            <p:cNvPr id="84" name="Text Box 1482"/>
            <p:cNvSpPr txBox="1">
              <a:spLocks noChangeArrowheads="1"/>
            </p:cNvSpPr>
            <p:nvPr/>
          </p:nvSpPr>
          <p:spPr bwMode="auto">
            <a:xfrm>
              <a:off x="4148066" y="3740075"/>
              <a:ext cx="342807" cy="15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a:latin typeface="Times New Roman" pitchFamily="18" charset="0"/>
                  <a:ea typeface="微软雅黑" pitchFamily="34" charset="-122"/>
                </a:rPr>
                <a:t>图例</a:t>
              </a:r>
            </a:p>
          </p:txBody>
        </p:sp>
        <p:sp>
          <p:nvSpPr>
            <p:cNvPr id="85" name="Text Box 1484"/>
            <p:cNvSpPr txBox="1">
              <a:spLocks noChangeArrowheads="1"/>
            </p:cNvSpPr>
            <p:nvPr/>
          </p:nvSpPr>
          <p:spPr bwMode="auto">
            <a:xfrm>
              <a:off x="4874988" y="3795652"/>
              <a:ext cx="438032" cy="15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dirty="0">
                  <a:latin typeface="Times New Roman" pitchFamily="18" charset="0"/>
                  <a:ea typeface="微软雅黑" pitchFamily="34" charset="-122"/>
                </a:rPr>
                <a:t>计算机</a:t>
              </a:r>
            </a:p>
          </p:txBody>
        </p:sp>
        <p:pic>
          <p:nvPicPr>
            <p:cNvPr id="86" name="Picture 1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4588148" y="4035207"/>
              <a:ext cx="298627" cy="18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1486"/>
            <p:cNvSpPr txBox="1">
              <a:spLocks noChangeArrowheads="1"/>
            </p:cNvSpPr>
            <p:nvPr/>
          </p:nvSpPr>
          <p:spPr bwMode="auto">
            <a:xfrm>
              <a:off x="4874988" y="4030016"/>
              <a:ext cx="438032" cy="15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dirty="0">
                  <a:latin typeface="Times New Roman" pitchFamily="18" charset="0"/>
                  <a:ea typeface="微软雅黑" pitchFamily="34" charset="-122"/>
                </a:rPr>
                <a:t>集线器</a:t>
              </a:r>
            </a:p>
          </p:txBody>
        </p:sp>
        <p:pic>
          <p:nvPicPr>
            <p:cNvPr id="9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1724" y="3786032"/>
              <a:ext cx="263264" cy="21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254"/>
            <p:cNvSpPr>
              <a:spLocks noChangeArrowheads="1"/>
            </p:cNvSpPr>
            <p:nvPr/>
          </p:nvSpPr>
          <p:spPr bwMode="auto">
            <a:xfrm>
              <a:off x="4159854" y="3746215"/>
              <a:ext cx="1211537" cy="756625"/>
            </a:xfrm>
            <a:prstGeom prst="rect">
              <a:avLst/>
            </a:prstGeom>
            <a:noFill/>
            <a:ln w="28575">
              <a:solidFill>
                <a:srgbClr val="368AD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92" name="Group 1356"/>
            <p:cNvGrpSpPr>
              <a:grpSpLocks/>
            </p:cNvGrpSpPr>
            <p:nvPr/>
          </p:nvGrpSpPr>
          <p:grpSpPr bwMode="auto">
            <a:xfrm rot="20527939">
              <a:off x="4611289" y="4296111"/>
              <a:ext cx="270310" cy="142136"/>
              <a:chOff x="2949" y="196"/>
              <a:chExt cx="941" cy="598"/>
            </a:xfrm>
            <a:solidFill>
              <a:schemeClr val="bg1"/>
            </a:solidFill>
          </p:grpSpPr>
          <p:sp>
            <p:nvSpPr>
              <p:cNvPr id="94" name="Oval 1357"/>
              <p:cNvSpPr>
                <a:spLocks noChangeArrowheads="1"/>
              </p:cNvSpPr>
              <p:nvPr/>
            </p:nvSpPr>
            <p:spPr bwMode="auto">
              <a:xfrm>
                <a:off x="3168" y="196"/>
                <a:ext cx="407" cy="162"/>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95" name="Oval 1358"/>
              <p:cNvSpPr>
                <a:spLocks noChangeArrowheads="1"/>
              </p:cNvSpPr>
              <p:nvPr/>
            </p:nvSpPr>
            <p:spPr bwMode="auto">
              <a:xfrm rot="900000">
                <a:off x="3512" y="252"/>
                <a:ext cx="275" cy="131"/>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96" name="Oval 1359"/>
              <p:cNvSpPr>
                <a:spLocks noChangeArrowheads="1"/>
              </p:cNvSpPr>
              <p:nvPr/>
            </p:nvSpPr>
            <p:spPr bwMode="auto">
              <a:xfrm rot="1500000">
                <a:off x="3650" y="385"/>
                <a:ext cx="240" cy="153"/>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97" name="Oval 1360"/>
              <p:cNvSpPr>
                <a:spLocks noChangeArrowheads="1"/>
              </p:cNvSpPr>
              <p:nvPr/>
            </p:nvSpPr>
            <p:spPr bwMode="auto">
              <a:xfrm rot="-1560000">
                <a:off x="3573" y="537"/>
                <a:ext cx="291" cy="189"/>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98" name="Oval 1361"/>
              <p:cNvSpPr>
                <a:spLocks noChangeArrowheads="1"/>
              </p:cNvSpPr>
              <p:nvPr/>
            </p:nvSpPr>
            <p:spPr bwMode="auto">
              <a:xfrm>
                <a:off x="3216" y="555"/>
                <a:ext cx="471" cy="239"/>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99" name="Oval 1362"/>
              <p:cNvSpPr>
                <a:spLocks noChangeArrowheads="1"/>
              </p:cNvSpPr>
              <p:nvPr/>
            </p:nvSpPr>
            <p:spPr bwMode="auto">
              <a:xfrm rot="1080000">
                <a:off x="3023" y="555"/>
                <a:ext cx="265" cy="156"/>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100" name="Oval 1363"/>
              <p:cNvSpPr>
                <a:spLocks noChangeArrowheads="1"/>
              </p:cNvSpPr>
              <p:nvPr/>
            </p:nvSpPr>
            <p:spPr bwMode="auto">
              <a:xfrm>
                <a:off x="2949" y="432"/>
                <a:ext cx="217" cy="156"/>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101" name="Oval 1364"/>
              <p:cNvSpPr>
                <a:spLocks noChangeArrowheads="1"/>
              </p:cNvSpPr>
              <p:nvPr/>
            </p:nvSpPr>
            <p:spPr bwMode="auto">
              <a:xfrm rot="-1860000">
                <a:off x="2984" y="310"/>
                <a:ext cx="295" cy="156"/>
              </a:xfrm>
              <a:prstGeom prst="ellipse">
                <a:avLst/>
              </a:prstGeom>
              <a:grpFill/>
              <a:ln w="12700">
                <a:solidFill>
                  <a:srgbClr val="000000"/>
                </a:solidFill>
                <a:round/>
                <a:headEnd/>
                <a:tailEnd/>
              </a:ln>
            </p:spPr>
            <p:txBody>
              <a:bodyPr vert="eaVert" wrap="none" anchor="ctr"/>
              <a:lstStyle/>
              <a:p>
                <a:endParaRPr lang="zh-CN" altLang="en-US" b="1">
                  <a:solidFill>
                    <a:srgbClr val="000000"/>
                  </a:solidFill>
                </a:endParaRPr>
              </a:p>
            </p:txBody>
          </p:sp>
          <p:sp>
            <p:nvSpPr>
              <p:cNvPr id="102"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9525">
                <a:solidFill>
                  <a:srgbClr val="000000"/>
                </a:solidFill>
                <a:round/>
                <a:headEnd/>
                <a:tailEnd/>
              </a:ln>
            </p:spPr>
            <p:txBody>
              <a:bodyPr/>
              <a:lstStyle/>
              <a:p>
                <a:endParaRPr lang="zh-CN" altLang="en-US" sz="1600"/>
              </a:p>
            </p:txBody>
          </p:sp>
          <p:sp>
            <p:nvSpPr>
              <p:cNvPr id="103"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9525">
                <a:solidFill>
                  <a:srgbClr val="000000"/>
                </a:solidFill>
                <a:round/>
                <a:headEnd/>
                <a:tailEnd/>
              </a:ln>
            </p:spPr>
            <p:txBody>
              <a:bodyPr/>
              <a:lstStyle/>
              <a:p>
                <a:endParaRPr lang="zh-CN" altLang="en-US" sz="1600"/>
              </a:p>
            </p:txBody>
          </p:sp>
          <p:sp>
            <p:nvSpPr>
              <p:cNvPr id="10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w="9525">
                <a:solidFill>
                  <a:schemeClr val="bg1"/>
                </a:solidFill>
                <a:round/>
                <a:headEnd/>
                <a:tailEnd/>
              </a:ln>
            </p:spPr>
            <p:txBody>
              <a:bodyPr/>
              <a:lstStyle/>
              <a:p>
                <a:endParaRPr lang="zh-CN" altLang="en-US" sz="1600"/>
              </a:p>
            </p:txBody>
          </p:sp>
        </p:grpSp>
        <p:sp>
          <p:nvSpPr>
            <p:cNvPr id="93" name="Text Box 1488"/>
            <p:cNvSpPr txBox="1">
              <a:spLocks noChangeArrowheads="1"/>
            </p:cNvSpPr>
            <p:nvPr/>
          </p:nvSpPr>
          <p:spPr bwMode="auto">
            <a:xfrm>
              <a:off x="4874988" y="4279218"/>
              <a:ext cx="342807" cy="15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dirty="0">
                  <a:latin typeface="Times New Roman" pitchFamily="18" charset="0"/>
                  <a:ea typeface="微软雅黑" pitchFamily="34" charset="-122"/>
                </a:rPr>
                <a:t>网络</a:t>
              </a:r>
            </a:p>
          </p:txBody>
        </p:sp>
      </p:grpSp>
    </p:spTree>
    <p:extLst>
      <p:ext uri="{BB962C8B-B14F-4D97-AF65-F5344CB8AC3E}">
        <p14:creationId xmlns:p14="http://schemas.microsoft.com/office/powerpoint/2010/main" val="49391862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93124" y="1008414"/>
            <a:ext cx="7801233" cy="33676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33"/>
          <p:cNvGrpSpPr/>
          <p:nvPr/>
        </p:nvGrpSpPr>
        <p:grpSpPr bwMode="auto">
          <a:xfrm>
            <a:off x="1160463" y="1419949"/>
            <a:ext cx="1604962" cy="2439298"/>
            <a:chOff x="961895" y="2010459"/>
            <a:chExt cx="1695715" cy="2836863"/>
          </a:xfrm>
        </p:grpSpPr>
        <p:sp>
          <p:nvSpPr>
            <p:cNvPr id="6" name="Rectangle 14"/>
            <p:cNvSpPr>
              <a:spLocks noChangeArrowheads="1"/>
            </p:cNvSpPr>
            <p:nvPr/>
          </p:nvSpPr>
          <p:spPr bwMode="auto">
            <a:xfrm>
              <a:off x="961895" y="2010459"/>
              <a:ext cx="1695715" cy="2836863"/>
            </a:xfrm>
            <a:prstGeom prst="rect">
              <a:avLst/>
            </a:prstGeom>
            <a:solidFill>
              <a:srgbClr val="0070C0"/>
            </a:solidFill>
            <a:ln w="19050">
              <a:solidFill>
                <a:schemeClr val="tx1"/>
              </a:solidFill>
              <a:miter lim="800000"/>
            </a:ln>
            <a:effectLst/>
          </p:spPr>
          <p:txBody>
            <a:bodyPr wrap="none" anchor="ctr"/>
            <a:lstStyle/>
            <a:p>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7" name="Text Box 15"/>
            <p:cNvSpPr txBox="1">
              <a:spLocks noChangeArrowheads="1"/>
            </p:cNvSpPr>
            <p:nvPr/>
          </p:nvSpPr>
          <p:spPr bwMode="auto">
            <a:xfrm>
              <a:off x="1126950" y="4027207"/>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数据链路层</a:t>
              </a:r>
            </a:p>
          </p:txBody>
        </p:sp>
        <p:sp>
          <p:nvSpPr>
            <p:cNvPr id="8"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20"/>
            <p:cNvSpPr txBox="1">
              <a:spLocks noChangeArrowheads="1"/>
            </p:cNvSpPr>
            <p:nvPr/>
          </p:nvSpPr>
          <p:spPr bwMode="auto">
            <a:xfrm>
              <a:off x="1393516" y="447011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物理层</a:t>
              </a:r>
            </a:p>
          </p:txBody>
        </p:sp>
        <p:sp>
          <p:nvSpPr>
            <p:cNvPr id="13" name="Text Box 21"/>
            <p:cNvSpPr txBox="1">
              <a:spLocks noChangeArrowheads="1"/>
            </p:cNvSpPr>
            <p:nvPr/>
          </p:nvSpPr>
          <p:spPr bwMode="auto">
            <a:xfrm>
              <a:off x="1393516" y="315567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运输层</a:t>
              </a:r>
            </a:p>
          </p:txBody>
        </p:sp>
        <p:sp>
          <p:nvSpPr>
            <p:cNvPr id="14" name="Text Box 22"/>
            <p:cNvSpPr txBox="1">
              <a:spLocks noChangeArrowheads="1"/>
            </p:cNvSpPr>
            <p:nvPr/>
          </p:nvSpPr>
          <p:spPr bwMode="auto">
            <a:xfrm>
              <a:off x="1393516" y="359858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网络层</a:t>
              </a:r>
            </a:p>
          </p:txBody>
        </p:sp>
        <p:sp>
          <p:nvSpPr>
            <p:cNvPr id="15" name="Line 23"/>
            <p:cNvSpPr>
              <a:spLocks noChangeShapeType="1"/>
            </p:cNvSpPr>
            <p:nvPr/>
          </p:nvSpPr>
          <p:spPr bwMode="auto">
            <a:xfrm>
              <a:off x="1795994" y="2847288"/>
              <a:ext cx="0" cy="22679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31"/>
            <p:cNvSpPr txBox="1">
              <a:spLocks noChangeArrowheads="1"/>
            </p:cNvSpPr>
            <p:nvPr/>
          </p:nvSpPr>
          <p:spPr bwMode="auto">
            <a:xfrm>
              <a:off x="1411236" y="203452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应用层</a:t>
              </a:r>
            </a:p>
          </p:txBody>
        </p:sp>
      </p:grpSp>
      <p:grpSp>
        <p:nvGrpSpPr>
          <p:cNvPr id="17" name="组合 45"/>
          <p:cNvGrpSpPr/>
          <p:nvPr/>
        </p:nvGrpSpPr>
        <p:grpSpPr bwMode="auto">
          <a:xfrm>
            <a:off x="6234113" y="1419949"/>
            <a:ext cx="1604962" cy="2439298"/>
            <a:chOff x="961895" y="2010459"/>
            <a:chExt cx="1695715" cy="2836863"/>
          </a:xfrm>
          <a:effectLst/>
        </p:grpSpPr>
        <p:sp>
          <p:nvSpPr>
            <p:cNvPr id="18" name="Rectangle 14"/>
            <p:cNvSpPr>
              <a:spLocks noChangeArrowheads="1"/>
            </p:cNvSpPr>
            <p:nvPr/>
          </p:nvSpPr>
          <p:spPr bwMode="auto">
            <a:xfrm>
              <a:off x="961895" y="2010459"/>
              <a:ext cx="1695715" cy="2836863"/>
            </a:xfrm>
            <a:prstGeom prst="rect">
              <a:avLst/>
            </a:prstGeom>
            <a:solidFill>
              <a:srgbClr val="339933"/>
            </a:solidFill>
            <a:ln w="19050">
              <a:solidFill>
                <a:schemeClr val="tx1"/>
              </a:solidFill>
              <a:miter lim="800000"/>
            </a:ln>
            <a:effectLst/>
          </p:spPr>
          <p:txBody>
            <a:bodyPr wrap="none" anchor="ctr"/>
            <a:lstStyle/>
            <a:p>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19" name="Text Box 15"/>
            <p:cNvSpPr txBox="1">
              <a:spLocks noChangeArrowheads="1"/>
            </p:cNvSpPr>
            <p:nvPr/>
          </p:nvSpPr>
          <p:spPr bwMode="auto">
            <a:xfrm>
              <a:off x="1242130" y="4009487"/>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数据链路层</a:t>
              </a:r>
            </a:p>
          </p:txBody>
        </p:sp>
        <p:sp>
          <p:nvSpPr>
            <p:cNvPr id="20"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0"/>
            <p:cNvSpPr txBox="1">
              <a:spLocks noChangeArrowheads="1"/>
            </p:cNvSpPr>
            <p:nvPr/>
          </p:nvSpPr>
          <p:spPr bwMode="auto">
            <a:xfrm>
              <a:off x="1428956" y="445239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物理层</a:t>
              </a:r>
            </a:p>
          </p:txBody>
        </p:sp>
        <p:sp>
          <p:nvSpPr>
            <p:cNvPr id="25" name="Text Box 21"/>
            <p:cNvSpPr txBox="1">
              <a:spLocks noChangeArrowheads="1"/>
            </p:cNvSpPr>
            <p:nvPr/>
          </p:nvSpPr>
          <p:spPr bwMode="auto">
            <a:xfrm>
              <a:off x="1428956" y="313795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运输层</a:t>
              </a:r>
            </a:p>
          </p:txBody>
        </p:sp>
        <p:sp>
          <p:nvSpPr>
            <p:cNvPr id="26" name="Text Box 22"/>
            <p:cNvSpPr txBox="1">
              <a:spLocks noChangeArrowheads="1"/>
            </p:cNvSpPr>
            <p:nvPr/>
          </p:nvSpPr>
          <p:spPr bwMode="auto">
            <a:xfrm>
              <a:off x="1428956" y="358086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网络层</a:t>
              </a:r>
            </a:p>
          </p:txBody>
        </p:sp>
        <p:sp>
          <p:nvSpPr>
            <p:cNvPr id="27" name="Line 23"/>
            <p:cNvSpPr>
              <a:spLocks noChangeShapeType="1"/>
            </p:cNvSpPr>
            <p:nvPr/>
          </p:nvSpPr>
          <p:spPr bwMode="auto">
            <a:xfrm>
              <a:off x="1795994" y="2847288"/>
              <a:ext cx="0" cy="22679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31"/>
            <p:cNvSpPr txBox="1">
              <a:spLocks noChangeArrowheads="1"/>
            </p:cNvSpPr>
            <p:nvPr/>
          </p:nvSpPr>
          <p:spPr bwMode="auto">
            <a:xfrm>
              <a:off x="1420096" y="202566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应用层</a:t>
              </a:r>
            </a:p>
          </p:txBody>
        </p:sp>
      </p:grpSp>
      <p:sp>
        <p:nvSpPr>
          <p:cNvPr id="29" name="Freeform 3"/>
          <p:cNvSpPr/>
          <p:nvPr/>
        </p:nvSpPr>
        <p:spPr bwMode="auto">
          <a:xfrm>
            <a:off x="1849438" y="3862534"/>
            <a:ext cx="5186362" cy="242521"/>
          </a:xfrm>
          <a:custGeom>
            <a:avLst/>
            <a:gdLst>
              <a:gd name="T0" fmla="*/ 0 w 2752"/>
              <a:gd name="T1" fmla="*/ 0 h 240"/>
              <a:gd name="T2" fmla="*/ 0 w 2752"/>
              <a:gd name="T3" fmla="*/ 121108 h 240"/>
              <a:gd name="T4" fmla="*/ 5654 w 2752"/>
              <a:gd name="T5" fmla="*/ 205356 h 240"/>
              <a:gd name="T6" fmla="*/ 56536 w 2752"/>
              <a:gd name="T7" fmla="*/ 280391 h 240"/>
              <a:gd name="T8" fmla="*/ 180915 w 2752"/>
              <a:gd name="T9" fmla="*/ 308035 h 240"/>
              <a:gd name="T10" fmla="*/ 260065 w 2752"/>
              <a:gd name="T11" fmla="*/ 310667 h 240"/>
              <a:gd name="T12" fmla="*/ 4939357 w 2752"/>
              <a:gd name="T13" fmla="*/ 313300 h 240"/>
              <a:gd name="T14" fmla="*/ 5031699 w 2752"/>
              <a:gd name="T15" fmla="*/ 315933 h 240"/>
              <a:gd name="T16" fmla="*/ 5139118 w 2752"/>
              <a:gd name="T17" fmla="*/ 284340 h 240"/>
              <a:gd name="T18" fmla="*/ 5178693 w 2752"/>
              <a:gd name="T19" fmla="*/ 209306 h 240"/>
              <a:gd name="T20" fmla="*/ 5186231 w 2752"/>
              <a:gd name="T21" fmla="*/ 148752 h 240"/>
              <a:gd name="T22" fmla="*/ 5184346 w 2752"/>
              <a:gd name="T23" fmla="*/ 0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 name="Object 4"/>
          <p:cNvGraphicFramePr>
            <a:graphicFrameLocks noChangeAspect="1"/>
          </p:cNvGraphicFramePr>
          <p:nvPr>
            <p:extLst>
              <p:ext uri="{D42A27DB-BD31-4B8C-83A1-F6EECF244321}">
                <p14:modId xmlns:p14="http://schemas.microsoft.com/office/powerpoint/2010/main" val="1744239413"/>
              </p:ext>
            </p:extLst>
          </p:nvPr>
        </p:nvGraphicFramePr>
        <p:xfrm>
          <a:off x="3932238" y="3635796"/>
          <a:ext cx="1417637" cy="719138"/>
        </p:xfrm>
        <a:graphic>
          <a:graphicData uri="http://schemas.openxmlformats.org/presentationml/2006/ole">
            <mc:AlternateContent xmlns:mc="http://schemas.openxmlformats.org/markup-compatibility/2006">
              <mc:Choice xmlns:v="urn:schemas-microsoft-com:vml" Requires="v">
                <p:oleObj name="VISIO" r:id="rId2" imgW="1687068" imgH="964692" progId="">
                  <p:embed/>
                </p:oleObj>
              </mc:Choice>
              <mc:Fallback>
                <p:oleObj name="VISIO" r:id="rId2" imgW="1687068" imgH="964692"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238" y="3635796"/>
                        <a:ext cx="1417637" cy="719138"/>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25"/>
          <p:cNvGrpSpPr/>
          <p:nvPr/>
        </p:nvGrpSpPr>
        <p:grpSpPr bwMode="auto">
          <a:xfrm>
            <a:off x="2561538" y="1528919"/>
            <a:ext cx="3794397" cy="324374"/>
            <a:chOff x="1438" y="1436"/>
            <a:chExt cx="2712" cy="225"/>
          </a:xfrm>
        </p:grpSpPr>
        <p:sp>
          <p:nvSpPr>
            <p:cNvPr id="32" name="Line 26"/>
            <p:cNvSpPr>
              <a:spLocks noChangeShapeType="1"/>
            </p:cNvSpPr>
            <p:nvPr/>
          </p:nvSpPr>
          <p:spPr bwMode="auto">
            <a:xfrm>
              <a:off x="1438" y="1655"/>
              <a:ext cx="2712" cy="6"/>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27"/>
            <p:cNvSpPr txBox="1">
              <a:spLocks noChangeArrowheads="1"/>
            </p:cNvSpPr>
            <p:nvPr/>
          </p:nvSpPr>
          <p:spPr bwMode="auto">
            <a:xfrm>
              <a:off x="2013" y="1436"/>
              <a:ext cx="16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a:solidFill>
                    <a:srgbClr val="0000FF"/>
                  </a:solidFill>
                  <a:latin typeface="微软雅黑" panose="020B0503020204020204" pitchFamily="34" charset="-122"/>
                  <a:ea typeface="微软雅黑" panose="020B0503020204020204" pitchFamily="34" charset="-122"/>
                </a:rPr>
                <a:t>① </a:t>
              </a:r>
              <a:r>
                <a:rPr kumimoji="1" lang="zh-CN" altLang="en-US" sz="1400" b="1">
                  <a:solidFill>
                    <a:srgbClr val="0000FF"/>
                  </a:solidFill>
                  <a:latin typeface="微软雅黑" panose="020B0503020204020204" pitchFamily="34" charset="-122"/>
                  <a:ea typeface="微软雅黑" panose="020B0503020204020204" pitchFamily="34" charset="-122"/>
                </a:rPr>
                <a:t>客户发起连接建立请求</a:t>
              </a:r>
            </a:p>
          </p:txBody>
        </p:sp>
      </p:grpSp>
      <p:grpSp>
        <p:nvGrpSpPr>
          <p:cNvPr id="34" name="Group 28"/>
          <p:cNvGrpSpPr/>
          <p:nvPr/>
        </p:nvGrpSpPr>
        <p:grpSpPr bwMode="auto">
          <a:xfrm>
            <a:off x="2541443" y="2075731"/>
            <a:ext cx="3818984" cy="289775"/>
            <a:chOff x="1521" y="1752"/>
            <a:chExt cx="2755" cy="201"/>
          </a:xfrm>
        </p:grpSpPr>
        <p:sp>
          <p:nvSpPr>
            <p:cNvPr id="35" name="Line 29"/>
            <p:cNvSpPr>
              <a:spLocks noChangeShapeType="1"/>
            </p:cNvSpPr>
            <p:nvPr/>
          </p:nvSpPr>
          <p:spPr bwMode="auto">
            <a:xfrm flipH="1" flipV="1">
              <a:off x="1521" y="1752"/>
              <a:ext cx="2755" cy="9"/>
            </a:xfrm>
            <a:prstGeom prst="line">
              <a:avLst/>
            </a:prstGeom>
            <a:noFill/>
            <a:ln w="38100">
              <a:solidFill>
                <a:srgbClr val="CC00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30"/>
            <p:cNvSpPr txBox="1">
              <a:spLocks noChangeArrowheads="1"/>
            </p:cNvSpPr>
            <p:nvPr/>
          </p:nvSpPr>
          <p:spPr bwMode="auto">
            <a:xfrm>
              <a:off x="2017" y="1759"/>
              <a:ext cx="176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FF"/>
                  </a:solidFill>
                  <a:latin typeface="微软雅黑" panose="020B0503020204020204" pitchFamily="34" charset="-122"/>
                  <a:ea typeface="微软雅黑" panose="020B0503020204020204" pitchFamily="34" charset="-122"/>
                </a:rPr>
                <a:t>② </a:t>
              </a:r>
              <a:r>
                <a:rPr kumimoji="1" lang="zh-CN" altLang="en-US" sz="1400" b="1" dirty="0">
                  <a:solidFill>
                    <a:srgbClr val="0000FF"/>
                  </a:solidFill>
                  <a:latin typeface="微软雅黑" panose="020B0503020204020204" pitchFamily="34" charset="-122"/>
                  <a:ea typeface="微软雅黑" panose="020B0503020204020204" pitchFamily="34" charset="-122"/>
                </a:rPr>
                <a:t>服务器接受连接建立请求</a:t>
              </a:r>
            </a:p>
          </p:txBody>
        </p:sp>
      </p:grpSp>
      <p:sp>
        <p:nvSpPr>
          <p:cNvPr id="37" name="Text Box 33"/>
          <p:cNvSpPr txBox="1">
            <a:spLocks noChangeArrowheads="1"/>
          </p:cNvSpPr>
          <p:nvPr/>
        </p:nvSpPr>
        <p:spPr bwMode="auto">
          <a:xfrm>
            <a:off x="4235450" y="3807632"/>
            <a:ext cx="8001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rgbClr val="0033CC"/>
                </a:solidFill>
                <a:latin typeface="微软雅黑" panose="020B0503020204020204" pitchFamily="34" charset="-122"/>
                <a:ea typeface="微软雅黑" panose="020B0503020204020204" pitchFamily="34" charset="-122"/>
              </a:rPr>
              <a:t>互联网</a:t>
            </a:r>
          </a:p>
        </p:txBody>
      </p:sp>
      <p:grpSp>
        <p:nvGrpSpPr>
          <p:cNvPr id="38" name="Group 34"/>
          <p:cNvGrpSpPr/>
          <p:nvPr/>
        </p:nvGrpSpPr>
        <p:grpSpPr bwMode="auto">
          <a:xfrm>
            <a:off x="1373188" y="1767433"/>
            <a:ext cx="1146175" cy="379157"/>
            <a:chOff x="835" y="1519"/>
            <a:chExt cx="812" cy="335"/>
          </a:xfrm>
        </p:grpSpPr>
        <p:sp>
          <p:nvSpPr>
            <p:cNvPr id="39" name="Oval 35"/>
            <p:cNvSpPr>
              <a:spLocks noChangeArrowheads="1"/>
            </p:cNvSpPr>
            <p:nvPr/>
          </p:nvSpPr>
          <p:spPr bwMode="auto">
            <a:xfrm>
              <a:off x="835" y="1519"/>
              <a:ext cx="812" cy="335"/>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pitchFamily="34" charset="-122"/>
                <a:ea typeface="微软雅黑" panose="020B0503020204020204" pitchFamily="34" charset="-122"/>
              </a:endParaRPr>
            </a:p>
          </p:txBody>
        </p:sp>
        <p:sp>
          <p:nvSpPr>
            <p:cNvPr id="40" name="Text Box 36"/>
            <p:cNvSpPr txBox="1">
              <a:spLocks noChangeArrowheads="1"/>
            </p:cNvSpPr>
            <p:nvPr/>
          </p:nvSpPr>
          <p:spPr bwMode="auto">
            <a:xfrm>
              <a:off x="1031" y="1526"/>
              <a:ext cx="601" cy="32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fontAlgn="auto">
                <a:spcBef>
                  <a:spcPts val="0"/>
                </a:spcBef>
                <a:spcAft>
                  <a:spcPts val="0"/>
                </a:spcAft>
                <a:defRPr/>
              </a:pPr>
              <a:r>
                <a:rPr kumimoji="1" lang="zh-CN" altLang="en-US" b="1" dirty="0">
                  <a:solidFill>
                    <a:srgbClr val="0000FF"/>
                  </a:solidFill>
                  <a:latin typeface="微软雅黑" panose="020B0503020204020204" pitchFamily="34" charset="-122"/>
                  <a:ea typeface="微软雅黑" panose="020B0503020204020204" pitchFamily="34" charset="-122"/>
                </a:rPr>
                <a:t>客户</a:t>
              </a:r>
            </a:p>
          </p:txBody>
        </p:sp>
      </p:grpSp>
      <p:grpSp>
        <p:nvGrpSpPr>
          <p:cNvPr id="41" name="Group 37"/>
          <p:cNvGrpSpPr/>
          <p:nvPr/>
        </p:nvGrpSpPr>
        <p:grpSpPr bwMode="auto">
          <a:xfrm>
            <a:off x="6456766" y="1739689"/>
            <a:ext cx="1152261" cy="397900"/>
            <a:chOff x="4142" y="1536"/>
            <a:chExt cx="670" cy="276"/>
          </a:xfrm>
          <a:solidFill>
            <a:srgbClr val="FFFF00"/>
          </a:solidFill>
        </p:grpSpPr>
        <p:sp>
          <p:nvSpPr>
            <p:cNvPr id="42" name="Oval 38"/>
            <p:cNvSpPr>
              <a:spLocks noChangeArrowheads="1"/>
            </p:cNvSpPr>
            <p:nvPr/>
          </p:nvSpPr>
          <p:spPr bwMode="auto">
            <a:xfrm>
              <a:off x="4142" y="1536"/>
              <a:ext cx="670" cy="276"/>
            </a:xfrm>
            <a:prstGeom prst="ellipse">
              <a:avLst/>
            </a:prstGeom>
            <a:grp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pitchFamily="34" charset="-122"/>
                <a:ea typeface="微软雅黑" panose="020B0503020204020204" pitchFamily="34" charset="-122"/>
              </a:endParaRPr>
            </a:p>
          </p:txBody>
        </p:sp>
        <p:sp>
          <p:nvSpPr>
            <p:cNvPr id="43" name="Text Box 39"/>
            <p:cNvSpPr txBox="1">
              <a:spLocks noChangeArrowheads="1"/>
            </p:cNvSpPr>
            <p:nvPr/>
          </p:nvSpPr>
          <p:spPr bwMode="auto">
            <a:xfrm>
              <a:off x="4226" y="1536"/>
              <a:ext cx="513" cy="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fontAlgn="auto">
                <a:spcBef>
                  <a:spcPts val="0"/>
                </a:spcBef>
                <a:spcAft>
                  <a:spcPts val="0"/>
                </a:spcAft>
                <a:defRPr/>
              </a:pPr>
              <a:r>
                <a:rPr kumimoji="1" lang="zh-CN" altLang="en-US" b="1" dirty="0">
                  <a:solidFill>
                    <a:srgbClr val="0000FF"/>
                  </a:solidFill>
                  <a:latin typeface="微软雅黑" panose="020B0503020204020204" pitchFamily="34" charset="-122"/>
                  <a:ea typeface="微软雅黑" panose="020B0503020204020204" pitchFamily="34" charset="-122"/>
                </a:rPr>
                <a:t>服务器</a:t>
              </a:r>
            </a:p>
          </p:txBody>
        </p:sp>
      </p:grpSp>
      <p:sp>
        <p:nvSpPr>
          <p:cNvPr id="44" name="Text Box 40"/>
          <p:cNvSpPr txBox="1">
            <a:spLocks noChangeArrowheads="1"/>
          </p:cNvSpPr>
          <p:nvPr/>
        </p:nvSpPr>
        <p:spPr bwMode="auto">
          <a:xfrm>
            <a:off x="2934892" y="2604122"/>
            <a:ext cx="3158952" cy="707886"/>
          </a:xfrm>
          <a:prstGeom prst="rect">
            <a:avLst/>
          </a:prstGeom>
          <a:solidFill>
            <a:srgbClr val="FFFF99"/>
          </a:solid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ctr" fontAlgn="auto">
              <a:lnSpc>
                <a:spcPts val="2400"/>
              </a:lnSpc>
              <a:spcBef>
                <a:spcPts val="0"/>
              </a:spcBef>
              <a:spcAft>
                <a:spcPts val="0"/>
              </a:spcAft>
              <a:defRPr/>
            </a:pPr>
            <a:r>
              <a:rPr lang="zh-CN" altLang="en-US" sz="1600" b="1" dirty="0">
                <a:solidFill>
                  <a:schemeClr val="tx1"/>
                </a:solidFill>
                <a:latin typeface="微软雅黑" panose="020B0503020204020204" pitchFamily="34" charset="-122"/>
                <a:ea typeface="微软雅黑" panose="020B0503020204020204" pitchFamily="34" charset="-122"/>
              </a:rPr>
              <a:t>所有这些通信实际上都需要使用下面各层所提供的服务。</a:t>
            </a:r>
          </a:p>
        </p:txBody>
      </p:sp>
      <p:sp>
        <p:nvSpPr>
          <p:cNvPr id="46" name="Text Box 38"/>
          <p:cNvSpPr txBox="1">
            <a:spLocks noChangeArrowheads="1"/>
          </p:cNvSpPr>
          <p:nvPr/>
        </p:nvSpPr>
        <p:spPr bwMode="auto">
          <a:xfrm>
            <a:off x="1491785" y="1110675"/>
            <a:ext cx="10150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00FF"/>
                </a:solidFill>
                <a:latin typeface="微软雅黑" panose="020B0503020204020204" pitchFamily="34" charset="-122"/>
                <a:ea typeface="微软雅黑" panose="020B0503020204020204" pitchFamily="34" charset="-122"/>
              </a:rPr>
              <a:t>计算机 </a:t>
            </a:r>
            <a:r>
              <a:rPr kumimoji="1" lang="en-US" altLang="zh-CN" sz="1600" b="1" dirty="0">
                <a:solidFill>
                  <a:srgbClr val="0000FF"/>
                </a:solidFill>
                <a:latin typeface="微软雅黑" panose="020B0503020204020204" pitchFamily="34" charset="-122"/>
                <a:ea typeface="微软雅黑" panose="020B0503020204020204" pitchFamily="34" charset="-122"/>
              </a:rPr>
              <a:t>A</a:t>
            </a:r>
          </a:p>
        </p:txBody>
      </p:sp>
      <p:sp>
        <p:nvSpPr>
          <p:cNvPr id="47" name="Text Box 53"/>
          <p:cNvSpPr txBox="1">
            <a:spLocks noChangeArrowheads="1"/>
          </p:cNvSpPr>
          <p:nvPr/>
        </p:nvSpPr>
        <p:spPr bwMode="auto">
          <a:xfrm>
            <a:off x="6585297" y="1120416"/>
            <a:ext cx="10021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00FF"/>
                </a:solidFill>
                <a:latin typeface="微软雅黑" panose="020B0503020204020204" pitchFamily="34" charset="-122"/>
                <a:ea typeface="微软雅黑" panose="020B0503020204020204" pitchFamily="34" charset="-122"/>
              </a:rPr>
              <a:t>计算机 </a:t>
            </a:r>
            <a:r>
              <a:rPr kumimoji="1" lang="en-US" altLang="zh-CN" sz="1600" b="1" dirty="0">
                <a:solidFill>
                  <a:srgbClr val="0000FF"/>
                </a:solidFill>
                <a:latin typeface="微软雅黑" panose="020B0503020204020204" pitchFamily="34" charset="-122"/>
                <a:ea typeface="微软雅黑" panose="020B0503020204020204" pitchFamily="34" charset="-122"/>
              </a:rPr>
              <a:t>B</a:t>
            </a:r>
          </a:p>
        </p:txBody>
      </p:sp>
      <p:sp>
        <p:nvSpPr>
          <p:cNvPr id="2" name="文本占位符 1"/>
          <p:cNvSpPr>
            <a:spLocks noGrp="1"/>
          </p:cNvSpPr>
          <p:nvPr>
            <p:ph type="body" sz="quarter" idx="11"/>
          </p:nvPr>
        </p:nvSpPr>
        <p:spPr/>
        <p:txBody>
          <a:bodyPr/>
          <a:lstStyle/>
          <a:p>
            <a:r>
              <a:rPr lang="zh-CN" altLang="en-US" dirty="0"/>
              <a:t>互联网中客户</a:t>
            </a:r>
            <a:r>
              <a:rPr lang="en-US" altLang="zh-CN" dirty="0"/>
              <a:t>-</a:t>
            </a:r>
            <a:r>
              <a:rPr lang="zh-CN" altLang="en-US" dirty="0"/>
              <a:t>服务器工作方式</a:t>
            </a:r>
          </a:p>
        </p:txBody>
      </p:sp>
    </p:spTree>
    <p:extLst>
      <p:ext uri="{BB962C8B-B14F-4D97-AF65-F5344CB8AC3E}">
        <p14:creationId xmlns:p14="http://schemas.microsoft.com/office/powerpoint/2010/main" val="306503313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38"/>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22" presetClass="entr" presetSubtype="8"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41"/>
                                        </p:tgtEl>
                                        <p:attrNameLst>
                                          <p:attrName>style.visibility</p:attrName>
                                        </p:attrNameLst>
                                      </p:cBhvr>
                                      <p:tavLst>
                                        <p:tav tm="0">
                                          <p:val>
                                            <p:strVal val="hidden"/>
                                          </p:val>
                                        </p:tav>
                                        <p:tav tm="50000">
                                          <p:val>
                                            <p:strVal val="visible"/>
                                          </p:val>
                                        </p:tav>
                                      </p:tavLst>
                                    </p:anim>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right)">
                                      <p:cBhvr>
                                        <p:cTn id="18" dur="10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593124" y="1008414"/>
            <a:ext cx="7801233" cy="33676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Line 3"/>
          <p:cNvSpPr>
            <a:spLocks noChangeShapeType="1"/>
          </p:cNvSpPr>
          <p:nvPr/>
        </p:nvSpPr>
        <p:spPr bwMode="auto">
          <a:xfrm>
            <a:off x="4537075" y="3490264"/>
            <a:ext cx="0" cy="249620"/>
          </a:xfrm>
          <a:prstGeom prst="line">
            <a:avLst/>
          </a:prstGeom>
          <a:noFill/>
          <a:ln w="3810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4"/>
          <p:cNvSpPr>
            <a:spLocks noChangeArrowheads="1"/>
          </p:cNvSpPr>
          <p:nvPr/>
        </p:nvSpPr>
        <p:spPr bwMode="auto">
          <a:xfrm>
            <a:off x="3365500" y="1423721"/>
            <a:ext cx="2409825" cy="2066925"/>
          </a:xfrm>
          <a:prstGeom prst="rect">
            <a:avLst/>
          </a:prstGeom>
          <a:solidFill>
            <a:srgbClr val="339933"/>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4010025" y="2869934"/>
            <a:ext cx="10826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7" name="Line 6"/>
          <p:cNvSpPr>
            <a:spLocks noChangeShapeType="1"/>
          </p:cNvSpPr>
          <p:nvPr/>
        </p:nvSpPr>
        <p:spPr bwMode="auto">
          <a:xfrm>
            <a:off x="3365500" y="3177909"/>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a:off x="3365500" y="2863584"/>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a:off x="3365500" y="2550846"/>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3365500" y="2238109"/>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4205288" y="3184259"/>
            <a:ext cx="722312"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12" name="Text Box 11"/>
          <p:cNvSpPr txBox="1">
            <a:spLocks noChangeArrowheads="1"/>
          </p:cNvSpPr>
          <p:nvPr/>
        </p:nvSpPr>
        <p:spPr bwMode="auto">
          <a:xfrm>
            <a:off x="4205288" y="2253984"/>
            <a:ext cx="7223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13" name="Text Box 12"/>
          <p:cNvSpPr txBox="1">
            <a:spLocks noChangeArrowheads="1"/>
          </p:cNvSpPr>
          <p:nvPr/>
        </p:nvSpPr>
        <p:spPr bwMode="auto">
          <a:xfrm>
            <a:off x="4205288" y="2566721"/>
            <a:ext cx="7223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14" name="Text Box 13"/>
          <p:cNvSpPr txBox="1">
            <a:spLocks noChangeArrowheads="1"/>
          </p:cNvSpPr>
          <p:nvPr/>
        </p:nvSpPr>
        <p:spPr bwMode="auto">
          <a:xfrm>
            <a:off x="4179888" y="1418959"/>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15" name="Text Box 14"/>
          <p:cNvSpPr txBox="1">
            <a:spLocks noChangeArrowheads="1"/>
          </p:cNvSpPr>
          <p:nvPr/>
        </p:nvSpPr>
        <p:spPr bwMode="auto">
          <a:xfrm>
            <a:off x="4144963" y="1125271"/>
            <a:ext cx="8963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0000FF"/>
                </a:solidFill>
                <a:latin typeface="微软雅黑" panose="020B0503020204020204" pitchFamily="34" charset="-122"/>
                <a:ea typeface="微软雅黑" panose="020B0503020204020204" pitchFamily="34" charset="-122"/>
              </a:rPr>
              <a:t>计算机 </a:t>
            </a:r>
            <a:r>
              <a:rPr kumimoji="1" lang="en-US" altLang="zh-CN" sz="1400" b="1" dirty="0">
                <a:solidFill>
                  <a:srgbClr val="0000FF"/>
                </a:solidFill>
                <a:latin typeface="微软雅黑" panose="020B0503020204020204" pitchFamily="34" charset="-122"/>
                <a:ea typeface="微软雅黑" panose="020B0503020204020204" pitchFamily="34" charset="-122"/>
              </a:rPr>
              <a:t>C</a:t>
            </a:r>
          </a:p>
        </p:txBody>
      </p:sp>
      <p:grpSp>
        <p:nvGrpSpPr>
          <p:cNvPr id="16" name="Group 15"/>
          <p:cNvGrpSpPr/>
          <p:nvPr/>
        </p:nvGrpSpPr>
        <p:grpSpPr bwMode="auto">
          <a:xfrm>
            <a:off x="3511550" y="1674546"/>
            <a:ext cx="949325" cy="571500"/>
            <a:chOff x="2100" y="1727"/>
            <a:chExt cx="720" cy="470"/>
          </a:xfrm>
        </p:grpSpPr>
        <p:sp>
          <p:nvSpPr>
            <p:cNvPr id="17"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7"/>
            <p:cNvSpPr>
              <a:spLocks noChangeArrowheads="1"/>
            </p:cNvSpPr>
            <p:nvPr/>
          </p:nvSpPr>
          <p:spPr bwMode="auto">
            <a:xfrm>
              <a:off x="2100" y="1727"/>
              <a:ext cx="720" cy="413"/>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19" name="Text Box 18"/>
            <p:cNvSpPr txBox="1">
              <a:spLocks noChangeArrowheads="1"/>
            </p:cNvSpPr>
            <p:nvPr/>
          </p:nvSpPr>
          <p:spPr bwMode="auto">
            <a:xfrm>
              <a:off x="2164" y="1756"/>
              <a:ext cx="610" cy="44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pitchFamily="34" charset="-122"/>
                  <a:ea typeface="微软雅黑" panose="020B0503020204020204" pitchFamily="34" charset="-122"/>
                </a:rPr>
                <a:t>服务器</a:t>
              </a: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pitchFamily="34" charset="-122"/>
                  <a:ea typeface="微软雅黑" panose="020B0503020204020204" pitchFamily="34" charset="-122"/>
                </a:rPr>
                <a:t>1</a:t>
              </a:r>
            </a:p>
          </p:txBody>
        </p:sp>
      </p:grpSp>
      <p:grpSp>
        <p:nvGrpSpPr>
          <p:cNvPr id="20" name="Group 19"/>
          <p:cNvGrpSpPr/>
          <p:nvPr/>
        </p:nvGrpSpPr>
        <p:grpSpPr bwMode="auto">
          <a:xfrm>
            <a:off x="4679950" y="1693596"/>
            <a:ext cx="949325" cy="566738"/>
            <a:chOff x="2986" y="1727"/>
            <a:chExt cx="719" cy="465"/>
          </a:xfrm>
        </p:grpSpPr>
        <p:sp>
          <p:nvSpPr>
            <p:cNvPr id="21"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1"/>
            <p:cNvSpPr>
              <a:spLocks noChangeArrowheads="1"/>
            </p:cNvSpPr>
            <p:nvPr/>
          </p:nvSpPr>
          <p:spPr bwMode="auto">
            <a:xfrm>
              <a:off x="2986" y="1727"/>
              <a:ext cx="719" cy="412"/>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23" name="Text Box 22"/>
            <p:cNvSpPr txBox="1">
              <a:spLocks noChangeArrowheads="1"/>
            </p:cNvSpPr>
            <p:nvPr/>
          </p:nvSpPr>
          <p:spPr bwMode="auto">
            <a:xfrm>
              <a:off x="3049" y="1752"/>
              <a:ext cx="611" cy="44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pitchFamily="34" charset="-122"/>
                  <a:ea typeface="微软雅黑" panose="020B0503020204020204" pitchFamily="34" charset="-122"/>
                </a:rPr>
                <a:t>服务器</a:t>
              </a: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pitchFamily="34" charset="-122"/>
                  <a:ea typeface="微软雅黑" panose="020B0503020204020204" pitchFamily="34" charset="-122"/>
                </a:rPr>
                <a:t>2</a:t>
              </a:r>
            </a:p>
          </p:txBody>
        </p:sp>
      </p:grpSp>
      <p:grpSp>
        <p:nvGrpSpPr>
          <p:cNvPr id="24" name="组合 23"/>
          <p:cNvGrpSpPr/>
          <p:nvPr/>
        </p:nvGrpSpPr>
        <p:grpSpPr bwMode="auto">
          <a:xfrm>
            <a:off x="1249363" y="1126859"/>
            <a:ext cx="6569075" cy="2863850"/>
            <a:chOff x="1248628" y="2159392"/>
            <a:chExt cx="6570396" cy="2864425"/>
          </a:xfrm>
        </p:grpSpPr>
        <p:sp>
          <p:nvSpPr>
            <p:cNvPr id="25" name="Freeform 24"/>
            <p:cNvSpPr/>
            <p:nvPr/>
          </p:nvSpPr>
          <p:spPr bwMode="auto">
            <a:xfrm>
              <a:off x="1856851" y="4523273"/>
              <a:ext cx="5364504" cy="500544"/>
            </a:xfrm>
            <a:custGeom>
              <a:avLst/>
              <a:gdLst>
                <a:gd name="T0" fmla="*/ 0 w 3527"/>
                <a:gd name="T1" fmla="*/ 0 h 333"/>
                <a:gd name="T2" fmla="*/ 0 w 3527"/>
                <a:gd name="T3" fmla="*/ 193904 h 333"/>
                <a:gd name="T4" fmla="*/ 21294 w 3527"/>
                <a:gd name="T5" fmla="*/ 288602 h 333"/>
                <a:gd name="T6" fmla="*/ 76049 w 3527"/>
                <a:gd name="T7" fmla="*/ 405846 h 333"/>
                <a:gd name="T8" fmla="*/ 185560 w 3527"/>
                <a:gd name="T9" fmla="*/ 477997 h 333"/>
                <a:gd name="T10" fmla="*/ 269214 w 3527"/>
                <a:gd name="T11" fmla="*/ 496035 h 333"/>
                <a:gd name="T12" fmla="*/ 5110500 w 3527"/>
                <a:gd name="T13" fmla="*/ 500544 h 333"/>
                <a:gd name="T14" fmla="*/ 5204801 w 3527"/>
                <a:gd name="T15" fmla="*/ 477997 h 333"/>
                <a:gd name="T16" fmla="*/ 5296060 w 3527"/>
                <a:gd name="T17" fmla="*/ 423884 h 333"/>
                <a:gd name="T18" fmla="*/ 5341689 w 3527"/>
                <a:gd name="T19" fmla="*/ 351734 h 333"/>
                <a:gd name="T20" fmla="*/ 5359941 w 3527"/>
                <a:gd name="T21" fmla="*/ 243508 h 333"/>
                <a:gd name="T22" fmla="*/ 5364504 w 3527"/>
                <a:gd name="T23" fmla="*/ 0 h 3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68AD6"/>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25"/>
            <p:cNvGrpSpPr/>
            <p:nvPr/>
          </p:nvGrpSpPr>
          <p:grpSpPr bwMode="auto">
            <a:xfrm>
              <a:off x="1248628" y="2159392"/>
              <a:ext cx="1241515" cy="2365100"/>
              <a:chOff x="385" y="1278"/>
              <a:chExt cx="941" cy="1942"/>
            </a:xfrm>
          </p:grpSpPr>
          <p:sp>
            <p:nvSpPr>
              <p:cNvPr id="42" name="Rectangle 26"/>
              <p:cNvSpPr>
                <a:spLocks noChangeArrowheads="1"/>
              </p:cNvSpPr>
              <p:nvPr/>
            </p:nvSpPr>
            <p:spPr bwMode="auto">
              <a:xfrm>
                <a:off x="385"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43" name="Text Box 27"/>
              <p:cNvSpPr txBox="1">
                <a:spLocks noChangeArrowheads="1"/>
              </p:cNvSpPr>
              <p:nvPr/>
            </p:nvSpPr>
            <p:spPr bwMode="auto">
              <a:xfrm>
                <a:off x="431" y="2710"/>
                <a:ext cx="82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44" name="Line 28"/>
              <p:cNvSpPr>
                <a:spLocks noChangeShapeType="1"/>
              </p:cNvSpPr>
              <p:nvPr/>
            </p:nvSpPr>
            <p:spPr bwMode="auto">
              <a:xfrm>
                <a:off x="385"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9"/>
              <p:cNvSpPr>
                <a:spLocks noChangeShapeType="1"/>
              </p:cNvSpPr>
              <p:nvPr/>
            </p:nvSpPr>
            <p:spPr bwMode="auto">
              <a:xfrm>
                <a:off x="385"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0"/>
              <p:cNvSpPr>
                <a:spLocks noChangeShapeType="1"/>
              </p:cNvSpPr>
              <p:nvPr/>
            </p:nvSpPr>
            <p:spPr bwMode="auto">
              <a:xfrm>
                <a:off x="385"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1"/>
              <p:cNvSpPr>
                <a:spLocks noChangeShapeType="1"/>
              </p:cNvSpPr>
              <p:nvPr/>
            </p:nvSpPr>
            <p:spPr bwMode="auto">
              <a:xfrm>
                <a:off x="385"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Text Box 32"/>
              <p:cNvSpPr txBox="1">
                <a:spLocks noChangeArrowheads="1"/>
              </p:cNvSpPr>
              <p:nvPr/>
            </p:nvSpPr>
            <p:spPr bwMode="auto">
              <a:xfrm>
                <a:off x="578" y="296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49" name="Text Box 33"/>
              <p:cNvSpPr txBox="1">
                <a:spLocks noChangeArrowheads="1"/>
              </p:cNvSpPr>
              <p:nvPr/>
            </p:nvSpPr>
            <p:spPr bwMode="auto">
              <a:xfrm>
                <a:off x="578" y="2204"/>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50" name="Text Box 34"/>
              <p:cNvSpPr txBox="1">
                <a:spLocks noChangeArrowheads="1"/>
              </p:cNvSpPr>
              <p:nvPr/>
            </p:nvSpPr>
            <p:spPr bwMode="auto">
              <a:xfrm>
                <a:off x="578" y="2461"/>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51" name="Line 35"/>
              <p:cNvSpPr>
                <a:spLocks noChangeShapeType="1"/>
              </p:cNvSpPr>
              <p:nvPr/>
            </p:nvSpPr>
            <p:spPr bwMode="auto">
              <a:xfrm>
                <a:off x="845" y="2036"/>
                <a:ext cx="2" cy="15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36"/>
              <p:cNvSpPr>
                <a:spLocks noChangeArrowheads="1"/>
              </p:cNvSpPr>
              <p:nvPr/>
            </p:nvSpPr>
            <p:spPr bwMode="auto">
              <a:xfrm>
                <a:off x="468" y="1779"/>
                <a:ext cx="775" cy="309"/>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53" name="Text Box 37"/>
              <p:cNvSpPr txBox="1">
                <a:spLocks noChangeArrowheads="1"/>
              </p:cNvSpPr>
              <p:nvPr/>
            </p:nvSpPr>
            <p:spPr bwMode="auto">
              <a:xfrm>
                <a:off x="583" y="152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54" name="Text Box 38"/>
              <p:cNvSpPr txBox="1">
                <a:spLocks noChangeArrowheads="1"/>
              </p:cNvSpPr>
              <p:nvPr/>
            </p:nvSpPr>
            <p:spPr bwMode="auto">
              <a:xfrm>
                <a:off x="537" y="1278"/>
                <a:ext cx="69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0000FF"/>
                    </a:solidFill>
                    <a:latin typeface="微软雅黑" panose="020B0503020204020204" pitchFamily="34" charset="-122"/>
                    <a:ea typeface="微软雅黑" panose="020B0503020204020204" pitchFamily="34" charset="-122"/>
                  </a:rPr>
                  <a:t>计算机 </a:t>
                </a:r>
                <a:r>
                  <a:rPr kumimoji="1" lang="en-US" altLang="zh-CN" sz="1400" b="1" dirty="0">
                    <a:solidFill>
                      <a:srgbClr val="0000FF"/>
                    </a:solidFill>
                    <a:latin typeface="微软雅黑" panose="020B0503020204020204" pitchFamily="34" charset="-122"/>
                    <a:ea typeface="微软雅黑" panose="020B0503020204020204" pitchFamily="34" charset="-122"/>
                  </a:rPr>
                  <a:t>A</a:t>
                </a:r>
              </a:p>
            </p:txBody>
          </p:sp>
          <p:sp>
            <p:nvSpPr>
              <p:cNvPr id="55" name="Text Box 39"/>
              <p:cNvSpPr txBox="1">
                <a:spLocks noChangeArrowheads="1"/>
              </p:cNvSpPr>
              <p:nvPr/>
            </p:nvSpPr>
            <p:spPr bwMode="auto">
              <a:xfrm>
                <a:off x="585" y="1803"/>
                <a:ext cx="59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rgbClr val="0000FF"/>
                    </a:solidFill>
                    <a:latin typeface="微软雅黑" panose="020B0503020204020204" pitchFamily="34" charset="-122"/>
                    <a:ea typeface="微软雅黑" panose="020B0503020204020204" pitchFamily="34" charset="-122"/>
                  </a:rPr>
                  <a:t>客户 </a:t>
                </a:r>
                <a:r>
                  <a:rPr kumimoji="1" lang="en-US" altLang="zh-CN" sz="1600" b="1">
                    <a:solidFill>
                      <a:srgbClr val="0000FF"/>
                    </a:solidFill>
                    <a:latin typeface="微软雅黑" panose="020B0503020204020204" pitchFamily="34" charset="-122"/>
                    <a:ea typeface="微软雅黑" panose="020B0503020204020204" pitchFamily="34" charset="-122"/>
                  </a:rPr>
                  <a:t>1</a:t>
                </a:r>
              </a:p>
            </p:txBody>
          </p:sp>
        </p:grpSp>
        <p:grpSp>
          <p:nvGrpSpPr>
            <p:cNvPr id="27" name="Group 40"/>
            <p:cNvGrpSpPr/>
            <p:nvPr/>
          </p:nvGrpSpPr>
          <p:grpSpPr bwMode="auto">
            <a:xfrm>
              <a:off x="6577509" y="2169135"/>
              <a:ext cx="1241515" cy="2355357"/>
              <a:chOff x="4424" y="1286"/>
              <a:chExt cx="941" cy="1934"/>
            </a:xfrm>
          </p:grpSpPr>
          <p:sp>
            <p:nvSpPr>
              <p:cNvPr id="28" name="Rectangle 41"/>
              <p:cNvSpPr>
                <a:spLocks noChangeArrowheads="1"/>
              </p:cNvSpPr>
              <p:nvPr/>
            </p:nvSpPr>
            <p:spPr bwMode="auto">
              <a:xfrm>
                <a:off x="4424"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29" name="Text Box 42"/>
              <p:cNvSpPr txBox="1">
                <a:spLocks noChangeArrowheads="1"/>
              </p:cNvSpPr>
              <p:nvPr/>
            </p:nvSpPr>
            <p:spPr bwMode="auto">
              <a:xfrm>
                <a:off x="4494" y="2710"/>
                <a:ext cx="82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30" name="Line 43"/>
              <p:cNvSpPr>
                <a:spLocks noChangeShapeType="1"/>
              </p:cNvSpPr>
              <p:nvPr/>
            </p:nvSpPr>
            <p:spPr bwMode="auto">
              <a:xfrm>
                <a:off x="4424"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4"/>
              <p:cNvSpPr>
                <a:spLocks noChangeShapeType="1"/>
              </p:cNvSpPr>
              <p:nvPr/>
            </p:nvSpPr>
            <p:spPr bwMode="auto">
              <a:xfrm>
                <a:off x="4424"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45"/>
              <p:cNvSpPr>
                <a:spLocks noChangeShapeType="1"/>
              </p:cNvSpPr>
              <p:nvPr/>
            </p:nvSpPr>
            <p:spPr bwMode="auto">
              <a:xfrm>
                <a:off x="4424"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46"/>
              <p:cNvSpPr>
                <a:spLocks noChangeShapeType="1"/>
              </p:cNvSpPr>
              <p:nvPr/>
            </p:nvSpPr>
            <p:spPr bwMode="auto">
              <a:xfrm>
                <a:off x="4424"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47"/>
              <p:cNvSpPr txBox="1">
                <a:spLocks noChangeArrowheads="1"/>
              </p:cNvSpPr>
              <p:nvPr/>
            </p:nvSpPr>
            <p:spPr bwMode="auto">
              <a:xfrm>
                <a:off x="4642" y="296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35" name="Text Box 48"/>
              <p:cNvSpPr txBox="1">
                <a:spLocks noChangeArrowheads="1"/>
              </p:cNvSpPr>
              <p:nvPr/>
            </p:nvSpPr>
            <p:spPr bwMode="auto">
              <a:xfrm>
                <a:off x="4642" y="2204"/>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36" name="Text Box 49"/>
              <p:cNvSpPr txBox="1">
                <a:spLocks noChangeArrowheads="1"/>
              </p:cNvSpPr>
              <p:nvPr/>
            </p:nvSpPr>
            <p:spPr bwMode="auto">
              <a:xfrm>
                <a:off x="4642" y="2461"/>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37" name="Line 50"/>
              <p:cNvSpPr>
                <a:spLocks noChangeShapeType="1"/>
              </p:cNvSpPr>
              <p:nvPr/>
            </p:nvSpPr>
            <p:spPr bwMode="auto">
              <a:xfrm>
                <a:off x="4911" y="2065"/>
                <a:ext cx="2" cy="1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51"/>
              <p:cNvSpPr>
                <a:spLocks noChangeArrowheads="1"/>
              </p:cNvSpPr>
              <p:nvPr/>
            </p:nvSpPr>
            <p:spPr bwMode="auto">
              <a:xfrm>
                <a:off x="4507" y="1779"/>
                <a:ext cx="775" cy="309"/>
              </a:xfrm>
              <a:prstGeom prst="ellipse">
                <a:avLst/>
              </a:prstGeom>
              <a:solidFill>
                <a:srgbClr val="ABEBD7"/>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39" name="Text Box 52"/>
              <p:cNvSpPr txBox="1">
                <a:spLocks noChangeArrowheads="1"/>
              </p:cNvSpPr>
              <p:nvPr/>
            </p:nvSpPr>
            <p:spPr bwMode="auto">
              <a:xfrm>
                <a:off x="4637" y="1535"/>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40" name="Text Box 53"/>
              <p:cNvSpPr txBox="1">
                <a:spLocks noChangeArrowheads="1"/>
              </p:cNvSpPr>
              <p:nvPr/>
            </p:nvSpPr>
            <p:spPr bwMode="auto">
              <a:xfrm>
                <a:off x="4567" y="1286"/>
                <a:ext cx="68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0000FF"/>
                    </a:solidFill>
                    <a:latin typeface="微软雅黑" panose="020B0503020204020204" pitchFamily="34" charset="-122"/>
                    <a:ea typeface="微软雅黑" panose="020B0503020204020204" pitchFamily="34" charset="-122"/>
                  </a:rPr>
                  <a:t>计算机 </a:t>
                </a:r>
                <a:r>
                  <a:rPr kumimoji="1" lang="en-US" altLang="zh-CN" sz="1400" b="1" dirty="0">
                    <a:solidFill>
                      <a:srgbClr val="0000FF"/>
                    </a:solidFill>
                    <a:latin typeface="微软雅黑" panose="020B0503020204020204" pitchFamily="34" charset="-122"/>
                    <a:ea typeface="微软雅黑" panose="020B0503020204020204" pitchFamily="34" charset="-122"/>
                  </a:rPr>
                  <a:t>B</a:t>
                </a:r>
              </a:p>
            </p:txBody>
          </p:sp>
          <p:sp>
            <p:nvSpPr>
              <p:cNvPr id="41" name="Text Box 54"/>
              <p:cNvSpPr txBox="1">
                <a:spLocks noChangeArrowheads="1"/>
              </p:cNvSpPr>
              <p:nvPr/>
            </p:nvSpPr>
            <p:spPr bwMode="auto">
              <a:xfrm>
                <a:off x="4625" y="1789"/>
                <a:ext cx="593" cy="27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spAutoFit/>
              </a:bodyPr>
              <a:lstStyle/>
              <a:p>
                <a:pPr fontAlgn="auto">
                  <a:spcBef>
                    <a:spcPts val="0"/>
                  </a:spcBef>
                  <a:spcAft>
                    <a:spcPts val="0"/>
                  </a:spcAft>
                  <a:defRPr/>
                </a:pPr>
                <a:r>
                  <a:rPr kumimoji="1" lang="zh-CN" altLang="en-US" sz="1600" b="1" dirty="0">
                    <a:solidFill>
                      <a:srgbClr val="0000FF"/>
                    </a:solidFill>
                    <a:latin typeface="微软雅黑" panose="020B0503020204020204" pitchFamily="34" charset="-122"/>
                    <a:ea typeface="微软雅黑" panose="020B0503020204020204" pitchFamily="34" charset="-122"/>
                  </a:rPr>
                  <a:t>客户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grpSp>
      </p:grpSp>
      <p:grpSp>
        <p:nvGrpSpPr>
          <p:cNvPr id="56" name="Group 55"/>
          <p:cNvGrpSpPr/>
          <p:nvPr/>
        </p:nvGrpSpPr>
        <p:grpSpPr bwMode="auto">
          <a:xfrm>
            <a:off x="3857625" y="3606534"/>
            <a:ext cx="1316038" cy="666750"/>
            <a:chOff x="2245" y="3313"/>
            <a:chExt cx="1286" cy="707"/>
          </a:xfrm>
        </p:grpSpPr>
        <p:graphicFrame>
          <p:nvGraphicFramePr>
            <p:cNvPr id="57"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name="VISIO" r:id="rId2" imgW="1687068" imgH="964692" progId="">
                    <p:embed/>
                  </p:oleObj>
                </mc:Choice>
                <mc:Fallback>
                  <p:oleObj name="VISIO" r:id="rId2" imgW="1687068" imgH="964692"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Text Box 57"/>
            <p:cNvSpPr txBox="1">
              <a:spLocks noChangeArrowheads="1"/>
            </p:cNvSpPr>
            <p:nvPr/>
          </p:nvSpPr>
          <p:spPr bwMode="auto">
            <a:xfrm>
              <a:off x="2513" y="3501"/>
              <a:ext cx="782"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33CC"/>
                  </a:solidFill>
                  <a:latin typeface="微软雅黑" panose="020B0503020204020204" pitchFamily="34" charset="-122"/>
                  <a:ea typeface="微软雅黑" panose="020B0503020204020204" pitchFamily="34" charset="-122"/>
                </a:rPr>
                <a:t>互联网</a:t>
              </a:r>
            </a:p>
          </p:txBody>
        </p:sp>
      </p:grpSp>
      <p:grpSp>
        <p:nvGrpSpPr>
          <p:cNvPr id="59" name="Group 58"/>
          <p:cNvGrpSpPr/>
          <p:nvPr/>
        </p:nvGrpSpPr>
        <p:grpSpPr bwMode="auto">
          <a:xfrm>
            <a:off x="2416175" y="1961884"/>
            <a:ext cx="4308475" cy="0"/>
            <a:chOff x="1270" y="1933"/>
            <a:chExt cx="3265" cy="0"/>
          </a:xfrm>
        </p:grpSpPr>
        <p:sp>
          <p:nvSpPr>
            <p:cNvPr id="60" name="Line 59"/>
            <p:cNvSpPr>
              <a:spLocks noChangeShapeType="1"/>
            </p:cNvSpPr>
            <p:nvPr/>
          </p:nvSpPr>
          <p:spPr bwMode="auto">
            <a:xfrm>
              <a:off x="3705" y="1933"/>
              <a:ext cx="830" cy="0"/>
            </a:xfrm>
            <a:prstGeom prst="line">
              <a:avLst/>
            </a:prstGeom>
            <a:noFill/>
            <a:ln w="38100">
              <a:solidFill>
                <a:srgbClr val="CC00CC"/>
              </a:solidFill>
              <a:prstDash val="sys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60"/>
            <p:cNvSpPr>
              <a:spLocks noChangeShapeType="1"/>
            </p:cNvSpPr>
            <p:nvPr/>
          </p:nvSpPr>
          <p:spPr bwMode="auto">
            <a:xfrm>
              <a:off x="1270" y="1933"/>
              <a:ext cx="830" cy="0"/>
            </a:xfrm>
            <a:prstGeom prst="line">
              <a:avLst/>
            </a:prstGeom>
            <a:noFill/>
            <a:ln w="38100">
              <a:solidFill>
                <a:srgbClr val="CC00CC"/>
              </a:solidFill>
              <a:prstDash val="sys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文本占位符 2"/>
          <p:cNvSpPr>
            <a:spLocks noGrp="1"/>
          </p:cNvSpPr>
          <p:nvPr>
            <p:ph type="body" sz="quarter" idx="11"/>
          </p:nvPr>
        </p:nvSpPr>
        <p:spPr/>
        <p:txBody>
          <a:bodyPr/>
          <a:lstStyle/>
          <a:p>
            <a:r>
              <a:rPr lang="zh-CN" altLang="en-US" dirty="0">
                <a:solidFill>
                  <a:srgbClr val="FFFF00"/>
                </a:solidFill>
              </a:rPr>
              <a:t>同时运行</a:t>
            </a:r>
            <a:r>
              <a:rPr lang="zh-CN" altLang="en-US" dirty="0"/>
              <a:t>多个服务器进程同时为多个客户进程提供服务</a:t>
            </a:r>
          </a:p>
        </p:txBody>
      </p:sp>
    </p:spTree>
    <p:extLst>
      <p:ext uri="{BB962C8B-B14F-4D97-AF65-F5344CB8AC3E}">
        <p14:creationId xmlns:p14="http://schemas.microsoft.com/office/powerpoint/2010/main" val="108789347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6"/>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1500"/>
                            </p:stCondLst>
                            <p:childTnLst>
                              <p:par>
                                <p:cTn id="14" presetID="35" presetClass="emph" presetSubtype="0" repeatCount="3000" fill="hold" nodeType="afterEffect">
                                  <p:stCondLst>
                                    <p:cond delay="0"/>
                                  </p:stCondLst>
                                  <p:childTnLst>
                                    <p:anim calcmode="discrete" valueType="str">
                                      <p:cBhvr>
                                        <p:cTn id="15" dur="500" fill="hold"/>
                                        <p:tgtEl>
                                          <p:spTgt spid="20"/>
                                        </p:tgtEl>
                                        <p:attrNameLst>
                                          <p:attrName>style.visibility</p:attrName>
                                        </p:attrNameLst>
                                      </p:cBhvr>
                                      <p:tavLst>
                                        <p:tav tm="0">
                                          <p:val>
                                            <p:strVal val="hidden"/>
                                          </p:val>
                                        </p:tav>
                                        <p:tav tm="50000">
                                          <p:val>
                                            <p:strVal val="visible"/>
                                          </p:val>
                                        </p:tav>
                                      </p:tavLst>
                                    </p:anim>
                                  </p:childTnLst>
                                </p:cTn>
                              </p:par>
                            </p:childTnLst>
                          </p:cTn>
                        </p:par>
                        <p:par>
                          <p:cTn id="16" fill="hold">
                            <p:stCondLst>
                              <p:cond delay="3000"/>
                            </p:stCondLst>
                            <p:childTnLst>
                              <p:par>
                                <p:cTn id="17" presetID="1" presetClass="entr" presetSubtype="0" fill="hold" nodeType="afterEffect">
                                  <p:stCondLst>
                                    <p:cond delay="500"/>
                                  </p:stCondLst>
                                  <p:childTnLst>
                                    <p:set>
                                      <p:cBhvr>
                                        <p:cTn id="18" dur="1" fill="hold">
                                          <p:stCondLst>
                                            <p:cond delay="0"/>
                                          </p:stCondLst>
                                        </p:cTn>
                                        <p:tgtEl>
                                          <p:spTgt spid="59"/>
                                        </p:tgtEl>
                                        <p:attrNameLst>
                                          <p:attrName>style.visibility</p:attrName>
                                        </p:attrNameLst>
                                      </p:cBhvr>
                                      <p:to>
                                        <p:strVal val="visible"/>
                                      </p:to>
                                    </p:set>
                                  </p:childTnLst>
                                </p:cTn>
                              </p:par>
                            </p:childTnLst>
                          </p:cTn>
                        </p:par>
                        <p:par>
                          <p:cTn id="19" fill="hold">
                            <p:stCondLst>
                              <p:cond delay="3500"/>
                            </p:stCondLst>
                            <p:childTnLst>
                              <p:par>
                                <p:cTn id="20" presetID="35" presetClass="emph" presetSubtype="0" repeatCount="4000" fill="hold" nodeType="afterEffect">
                                  <p:stCondLst>
                                    <p:cond delay="0"/>
                                  </p:stCondLst>
                                  <p:childTnLst>
                                    <p:anim calcmode="discrete" valueType="str">
                                      <p:cBhvr>
                                        <p:cTn id="21" dur="5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en-US" altLang="zh-CN" dirty="0"/>
              <a:t>1.2.1  </a:t>
            </a:r>
            <a:r>
              <a:rPr lang="zh-CN" altLang="en-US" dirty="0"/>
              <a:t>网络的网络</a:t>
            </a:r>
          </a:p>
        </p:txBody>
      </p:sp>
      <p:sp>
        <p:nvSpPr>
          <p:cNvPr id="2" name="内容占位符 1"/>
          <p:cNvSpPr>
            <a:spLocks noGrp="1"/>
          </p:cNvSpPr>
          <p:nvPr>
            <p:ph sz="quarter" idx="11"/>
          </p:nvPr>
        </p:nvSpPr>
        <p:spPr>
          <a:xfrm>
            <a:off x="466343" y="1037633"/>
            <a:ext cx="3727919" cy="3172691"/>
          </a:xfrm>
        </p:spPr>
        <p:txBody>
          <a:bodyPr/>
          <a:lstStyle/>
          <a:p>
            <a:r>
              <a:rPr lang="zh-CN" altLang="en-US" dirty="0">
                <a:solidFill>
                  <a:srgbClr val="0033CC"/>
                </a:solidFill>
              </a:rPr>
              <a:t>互连网 </a:t>
            </a:r>
            <a:r>
              <a:rPr lang="en-US" altLang="zh-CN" dirty="0">
                <a:solidFill>
                  <a:srgbClr val="0033CC"/>
                </a:solidFill>
              </a:rPr>
              <a:t>(internetwork </a:t>
            </a:r>
            <a:r>
              <a:rPr lang="zh-CN" altLang="en-US" dirty="0">
                <a:solidFill>
                  <a:srgbClr val="0033CC"/>
                </a:solidFill>
              </a:rPr>
              <a:t>或 </a:t>
            </a:r>
            <a:r>
              <a:rPr lang="en-US" altLang="zh-CN" dirty="0">
                <a:solidFill>
                  <a:srgbClr val="0033CC"/>
                </a:solidFill>
              </a:rPr>
              <a:t>internet)</a:t>
            </a:r>
            <a:r>
              <a:rPr lang="zh-CN" altLang="en-US" dirty="0">
                <a:solidFill>
                  <a:srgbClr val="0033CC"/>
                </a:solidFill>
              </a:rPr>
              <a:t>：</a:t>
            </a:r>
            <a:endParaRPr lang="en-US" altLang="zh-CN" dirty="0">
              <a:solidFill>
                <a:srgbClr val="0033CC"/>
              </a:solidFill>
            </a:endParaRPr>
          </a:p>
          <a:p>
            <a:pPr lvl="1"/>
            <a:r>
              <a:rPr lang="zh-CN" altLang="en-US" dirty="0">
                <a:solidFill>
                  <a:srgbClr val="C00000"/>
                </a:solidFill>
              </a:rPr>
              <a:t>多个网络</a:t>
            </a:r>
            <a:r>
              <a:rPr lang="zh-CN" altLang="en-US" dirty="0"/>
              <a:t>通过一些路由器</a:t>
            </a:r>
            <a:r>
              <a:rPr lang="zh-CN" altLang="en-US" dirty="0">
                <a:solidFill>
                  <a:srgbClr val="C00000"/>
                </a:solidFill>
              </a:rPr>
              <a:t>相互连接</a:t>
            </a:r>
            <a:r>
              <a:rPr lang="zh-CN" altLang="en-US" dirty="0"/>
              <a:t>起来，构成了一个覆盖范围更大的计算机网络。</a:t>
            </a:r>
            <a:endParaRPr lang="en-US" altLang="zh-CN" dirty="0"/>
          </a:p>
          <a:p>
            <a:pPr lvl="1"/>
            <a:r>
              <a:rPr lang="zh-CN" altLang="en-US" dirty="0">
                <a:solidFill>
                  <a:srgbClr val="CC00CC"/>
                </a:solidFill>
              </a:rPr>
              <a:t>“网络的网络”</a:t>
            </a:r>
            <a:r>
              <a:rPr lang="en-US" altLang="zh-CN" dirty="0"/>
              <a:t>(network of networks)</a:t>
            </a:r>
            <a:r>
              <a:rPr lang="zh-CN" altLang="en-US" dirty="0"/>
              <a:t>。</a:t>
            </a:r>
          </a:p>
        </p:txBody>
      </p:sp>
      <p:sp>
        <p:nvSpPr>
          <p:cNvPr id="7" name="Text Box 1185"/>
          <p:cNvSpPr txBox="1">
            <a:spLocks noChangeArrowheads="1"/>
          </p:cNvSpPr>
          <p:nvPr/>
        </p:nvSpPr>
        <p:spPr bwMode="auto">
          <a:xfrm>
            <a:off x="5404113" y="3818798"/>
            <a:ext cx="2864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600" b="1" dirty="0">
                <a:latin typeface="Times New Roman" pitchFamily="18" charset="0"/>
                <a:ea typeface="微软雅黑" pitchFamily="34" charset="-122"/>
              </a:rPr>
              <a:t>图</a:t>
            </a:r>
            <a:r>
              <a:rPr kumimoji="1" lang="en-US" altLang="zh-CN" sz="1600" b="1" dirty="0">
                <a:latin typeface="Times New Roman" pitchFamily="18" charset="0"/>
                <a:ea typeface="微软雅黑" pitchFamily="34" charset="-122"/>
              </a:rPr>
              <a:t>1-1 (b) </a:t>
            </a:r>
            <a:r>
              <a:rPr kumimoji="1" lang="zh-CN" altLang="en-US" sz="1600" b="1" dirty="0">
                <a:latin typeface="Times New Roman" pitchFamily="18" charset="0"/>
                <a:ea typeface="微软雅黑" pitchFamily="34" charset="-122"/>
              </a:rPr>
              <a:t>由网络构成的互连网</a:t>
            </a:r>
          </a:p>
        </p:txBody>
      </p:sp>
      <p:grpSp>
        <p:nvGrpSpPr>
          <p:cNvPr id="5" name="组合 4"/>
          <p:cNvGrpSpPr/>
          <p:nvPr/>
        </p:nvGrpSpPr>
        <p:grpSpPr>
          <a:xfrm>
            <a:off x="4369194" y="1224482"/>
            <a:ext cx="4408248" cy="2462968"/>
            <a:chOff x="2133597" y="1913604"/>
            <a:chExt cx="4408248" cy="2462968"/>
          </a:xfrm>
        </p:grpSpPr>
        <p:grpSp>
          <p:nvGrpSpPr>
            <p:cNvPr id="61" name="Group 1504"/>
            <p:cNvGrpSpPr>
              <a:grpSpLocks/>
            </p:cNvGrpSpPr>
            <p:nvPr/>
          </p:nvGrpSpPr>
          <p:grpSpPr bwMode="auto">
            <a:xfrm rot="21364930">
              <a:off x="2133597" y="1913604"/>
              <a:ext cx="4408248" cy="2462968"/>
              <a:chOff x="109" y="1226"/>
              <a:chExt cx="2516" cy="1675"/>
            </a:xfrm>
            <a:scene3d>
              <a:camera prst="orthographicFront">
                <a:rot lat="0" lon="0" rev="0"/>
              </a:camera>
              <a:lightRig rig="contrasting" dir="t">
                <a:rot lat="0" lon="0" rev="7800000"/>
              </a:lightRig>
            </a:scene3d>
          </p:grpSpPr>
          <p:grpSp>
            <p:nvGrpSpPr>
              <p:cNvPr id="62" name="Group 1505"/>
              <p:cNvGrpSpPr>
                <a:grpSpLocks/>
              </p:cNvGrpSpPr>
              <p:nvPr/>
            </p:nvGrpSpPr>
            <p:grpSpPr bwMode="auto">
              <a:xfrm>
                <a:off x="109" y="1226"/>
                <a:ext cx="2516" cy="1675"/>
                <a:chOff x="109" y="1226"/>
                <a:chExt cx="2516" cy="1675"/>
              </a:xfrm>
            </p:grpSpPr>
            <p:grpSp>
              <p:nvGrpSpPr>
                <p:cNvPr id="64" name="Group 1506"/>
                <p:cNvGrpSpPr>
                  <a:grpSpLocks/>
                </p:cNvGrpSpPr>
                <p:nvPr/>
              </p:nvGrpSpPr>
              <p:grpSpPr bwMode="auto">
                <a:xfrm>
                  <a:off x="109" y="1226"/>
                  <a:ext cx="2516" cy="1675"/>
                  <a:chOff x="109" y="1226"/>
                  <a:chExt cx="2516" cy="1675"/>
                </a:xfrm>
              </p:grpSpPr>
              <p:sp>
                <p:nvSpPr>
                  <p:cNvPr id="66" name="Oval 1507"/>
                  <p:cNvSpPr>
                    <a:spLocks noChangeArrowheads="1"/>
                  </p:cNvSpPr>
                  <p:nvPr/>
                </p:nvSpPr>
                <p:spPr bwMode="auto">
                  <a:xfrm>
                    <a:off x="1749" y="1896"/>
                    <a:ext cx="876" cy="82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67" name="Oval 1508"/>
                  <p:cNvSpPr>
                    <a:spLocks noChangeArrowheads="1"/>
                  </p:cNvSpPr>
                  <p:nvPr/>
                </p:nvSpPr>
                <p:spPr bwMode="auto">
                  <a:xfrm>
                    <a:off x="109" y="1632"/>
                    <a:ext cx="859" cy="831"/>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68" name="Oval 1509"/>
                  <p:cNvSpPr>
                    <a:spLocks noChangeArrowheads="1"/>
                  </p:cNvSpPr>
                  <p:nvPr/>
                </p:nvSpPr>
                <p:spPr bwMode="auto">
                  <a:xfrm>
                    <a:off x="1612" y="1341"/>
                    <a:ext cx="874" cy="80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69" name="Oval 1510"/>
                  <p:cNvSpPr>
                    <a:spLocks noChangeArrowheads="1"/>
                  </p:cNvSpPr>
                  <p:nvPr/>
                </p:nvSpPr>
                <p:spPr bwMode="auto">
                  <a:xfrm>
                    <a:off x="1152" y="2055"/>
                    <a:ext cx="875" cy="846"/>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70" name="Oval 1511"/>
                  <p:cNvSpPr>
                    <a:spLocks noChangeArrowheads="1"/>
                  </p:cNvSpPr>
                  <p:nvPr/>
                </p:nvSpPr>
                <p:spPr bwMode="auto">
                  <a:xfrm>
                    <a:off x="400" y="1982"/>
                    <a:ext cx="874" cy="80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71" name="Oval 1512"/>
                  <p:cNvSpPr>
                    <a:spLocks noChangeArrowheads="1"/>
                  </p:cNvSpPr>
                  <p:nvPr/>
                </p:nvSpPr>
                <p:spPr bwMode="auto">
                  <a:xfrm>
                    <a:off x="1075" y="1226"/>
                    <a:ext cx="859" cy="82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72" name="Oval 1513"/>
                  <p:cNvSpPr>
                    <a:spLocks noChangeArrowheads="1"/>
                  </p:cNvSpPr>
                  <p:nvPr/>
                </p:nvSpPr>
                <p:spPr bwMode="auto">
                  <a:xfrm>
                    <a:off x="523" y="1226"/>
                    <a:ext cx="859" cy="79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65" name="Oval 1514"/>
                <p:cNvSpPr>
                  <a:spLocks noChangeArrowheads="1"/>
                </p:cNvSpPr>
                <p:nvPr/>
              </p:nvSpPr>
              <p:spPr bwMode="auto">
                <a:xfrm>
                  <a:off x="339" y="1414"/>
                  <a:ext cx="2085" cy="115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63"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grpSp>
          <p:nvGrpSpPr>
            <p:cNvPr id="4" name="组合 3"/>
            <p:cNvGrpSpPr/>
            <p:nvPr/>
          </p:nvGrpSpPr>
          <p:grpSpPr>
            <a:xfrm>
              <a:off x="2388737" y="2148716"/>
              <a:ext cx="3733232" cy="2102118"/>
              <a:chOff x="2388737" y="2148716"/>
              <a:chExt cx="3733232" cy="2102118"/>
            </a:xfrm>
          </p:grpSpPr>
          <p:sp>
            <p:nvSpPr>
              <p:cNvPr id="74" name="Line 1481"/>
              <p:cNvSpPr>
                <a:spLocks noChangeShapeType="1"/>
              </p:cNvSpPr>
              <p:nvPr/>
            </p:nvSpPr>
            <p:spPr bwMode="auto">
              <a:xfrm flipH="1">
                <a:off x="4173376" y="3060166"/>
                <a:ext cx="59008" cy="555119"/>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75" name="Line 1480"/>
              <p:cNvSpPr>
                <a:spLocks noChangeShapeType="1"/>
              </p:cNvSpPr>
              <p:nvPr/>
            </p:nvSpPr>
            <p:spPr bwMode="auto">
              <a:xfrm flipH="1" flipV="1">
                <a:off x="3811385" y="2776383"/>
                <a:ext cx="361992" cy="215327"/>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76" name="Line 1296"/>
              <p:cNvSpPr>
                <a:spLocks noChangeShapeType="1"/>
              </p:cNvSpPr>
              <p:nvPr/>
            </p:nvSpPr>
            <p:spPr bwMode="auto">
              <a:xfrm flipH="1" flipV="1">
                <a:off x="3650248" y="3462192"/>
                <a:ext cx="947532" cy="181721"/>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77" name="Line 1297"/>
              <p:cNvSpPr>
                <a:spLocks noChangeShapeType="1"/>
              </p:cNvSpPr>
              <p:nvPr/>
            </p:nvSpPr>
            <p:spPr bwMode="auto">
              <a:xfrm flipV="1">
                <a:off x="3834080" y="2215040"/>
                <a:ext cx="292770" cy="68456"/>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78" name="Line 1440"/>
              <p:cNvSpPr>
                <a:spLocks noChangeShapeType="1"/>
              </p:cNvSpPr>
              <p:nvPr/>
            </p:nvSpPr>
            <p:spPr bwMode="auto">
              <a:xfrm flipH="1">
                <a:off x="3306413" y="2768915"/>
                <a:ext cx="527667" cy="69701"/>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79" name="Line 1443"/>
              <p:cNvSpPr>
                <a:spLocks noChangeShapeType="1"/>
              </p:cNvSpPr>
              <p:nvPr/>
            </p:nvSpPr>
            <p:spPr bwMode="auto">
              <a:xfrm>
                <a:off x="4280574" y="2235496"/>
                <a:ext cx="245612" cy="172103"/>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0" name="Line 1444"/>
              <p:cNvSpPr>
                <a:spLocks noChangeShapeType="1"/>
              </p:cNvSpPr>
              <p:nvPr/>
            </p:nvSpPr>
            <p:spPr bwMode="auto">
              <a:xfrm>
                <a:off x="4807307" y="2519218"/>
                <a:ext cx="551902" cy="52601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1" name="Line 1446"/>
              <p:cNvSpPr>
                <a:spLocks noChangeShapeType="1"/>
              </p:cNvSpPr>
              <p:nvPr/>
            </p:nvSpPr>
            <p:spPr bwMode="auto">
              <a:xfrm>
                <a:off x="4691713" y="2530844"/>
                <a:ext cx="10907" cy="51246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2" name="Line 1447"/>
              <p:cNvSpPr>
                <a:spLocks noChangeShapeType="1"/>
              </p:cNvSpPr>
              <p:nvPr/>
            </p:nvSpPr>
            <p:spPr bwMode="auto">
              <a:xfrm flipV="1">
                <a:off x="3823868" y="2422898"/>
                <a:ext cx="773912" cy="324857"/>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3" name="Line 1448"/>
              <p:cNvSpPr>
                <a:spLocks noChangeShapeType="1"/>
              </p:cNvSpPr>
              <p:nvPr/>
            </p:nvSpPr>
            <p:spPr bwMode="auto">
              <a:xfrm>
                <a:off x="3658191" y="2353197"/>
                <a:ext cx="118016" cy="414473"/>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4" name="Line 1449"/>
              <p:cNvSpPr>
                <a:spLocks noChangeShapeType="1"/>
              </p:cNvSpPr>
              <p:nvPr/>
            </p:nvSpPr>
            <p:spPr bwMode="auto">
              <a:xfrm flipV="1">
                <a:off x="4233519" y="3073341"/>
                <a:ext cx="429151" cy="56526"/>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5" name="Line 1452"/>
              <p:cNvSpPr>
                <a:spLocks noChangeShapeType="1"/>
              </p:cNvSpPr>
              <p:nvPr/>
            </p:nvSpPr>
            <p:spPr bwMode="auto">
              <a:xfrm flipV="1">
                <a:off x="4765021" y="3045229"/>
                <a:ext cx="536315" cy="13027"/>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6" name="Line 1453"/>
              <p:cNvSpPr>
                <a:spLocks noChangeShapeType="1"/>
              </p:cNvSpPr>
              <p:nvPr/>
            </p:nvSpPr>
            <p:spPr bwMode="auto">
              <a:xfrm flipH="1">
                <a:off x="3682122" y="2838616"/>
                <a:ext cx="35077" cy="44558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87" name="Line 1456"/>
              <p:cNvSpPr>
                <a:spLocks noChangeShapeType="1"/>
              </p:cNvSpPr>
              <p:nvPr/>
            </p:nvSpPr>
            <p:spPr bwMode="auto">
              <a:xfrm flipH="1">
                <a:off x="4675605" y="3101161"/>
                <a:ext cx="77316" cy="410089"/>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88" name="Group 1320"/>
              <p:cNvGrpSpPr>
                <a:grpSpLocks/>
              </p:cNvGrpSpPr>
              <p:nvPr/>
            </p:nvGrpSpPr>
            <p:grpSpPr bwMode="auto">
              <a:xfrm>
                <a:off x="3497051" y="2228552"/>
                <a:ext cx="527667" cy="346016"/>
                <a:chOff x="2949" y="196"/>
                <a:chExt cx="941" cy="598"/>
              </a:xfrm>
            </p:grpSpPr>
            <p:sp>
              <p:nvSpPr>
                <p:cNvPr id="195" name="Oval 1321"/>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96" name="Oval 1322"/>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97" name="Oval 1323"/>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98" name="Oval 1324"/>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99" name="Oval 1325"/>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00" name="Oval 1326"/>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01" name="Oval 1327"/>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02" name="Oval 1328"/>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03"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9" name="Line 1445"/>
              <p:cNvSpPr>
                <a:spLocks noChangeShapeType="1"/>
              </p:cNvSpPr>
              <p:nvPr/>
            </p:nvSpPr>
            <p:spPr bwMode="auto">
              <a:xfrm flipH="1">
                <a:off x="4761186" y="3129867"/>
                <a:ext cx="585541" cy="48541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pic>
            <p:nvPicPr>
              <p:cNvPr id="90"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7836" y="2668097"/>
                <a:ext cx="341565" cy="2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7487" y="3487442"/>
                <a:ext cx="341566" cy="2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6279" y="2978727"/>
                <a:ext cx="341565" cy="25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6498" y="2691567"/>
                <a:ext cx="341566" cy="25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6495" y="2148716"/>
                <a:ext cx="340431" cy="25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536" y="3235663"/>
                <a:ext cx="341566" cy="2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6" name="Group 1468"/>
              <p:cNvGrpSpPr>
                <a:grpSpLocks/>
              </p:cNvGrpSpPr>
              <p:nvPr/>
            </p:nvGrpSpPr>
            <p:grpSpPr bwMode="auto">
              <a:xfrm rot="20933218">
                <a:off x="3942533" y="2848396"/>
                <a:ext cx="518589" cy="472972"/>
                <a:chOff x="2949" y="196"/>
                <a:chExt cx="941" cy="598"/>
              </a:xfrm>
            </p:grpSpPr>
            <p:sp>
              <p:nvSpPr>
                <p:cNvPr id="184" name="Oval 1469"/>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85" name="Oval 1470"/>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86" name="Oval 1471"/>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87" name="Oval 1472"/>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88" name="Oval 1473"/>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89" name="Oval 1474"/>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90" name="Oval 1475"/>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91" name="Oval 1476"/>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92"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7" name="Text Box 1524"/>
              <p:cNvSpPr txBox="1">
                <a:spLocks noChangeArrowheads="1"/>
              </p:cNvSpPr>
              <p:nvPr/>
            </p:nvSpPr>
            <p:spPr bwMode="auto">
              <a:xfrm>
                <a:off x="4040519" y="2939270"/>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sp>
            <p:nvSpPr>
              <p:cNvPr id="98" name="Text Box 1524"/>
              <p:cNvSpPr txBox="1">
                <a:spLocks noChangeArrowheads="1"/>
              </p:cNvSpPr>
              <p:nvPr/>
            </p:nvSpPr>
            <p:spPr bwMode="auto">
              <a:xfrm>
                <a:off x="3578016" y="2249726"/>
                <a:ext cx="389225"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latin typeface="Times New Roman" pitchFamily="18" charset="0"/>
                    <a:ea typeface="微软雅黑" pitchFamily="34" charset="-122"/>
                  </a:rPr>
                  <a:t>网络</a:t>
                </a:r>
              </a:p>
            </p:txBody>
          </p:sp>
          <p:sp>
            <p:nvSpPr>
              <p:cNvPr id="99" name="Line 1453"/>
              <p:cNvSpPr>
                <a:spLocks noChangeShapeType="1"/>
              </p:cNvSpPr>
              <p:nvPr/>
            </p:nvSpPr>
            <p:spPr bwMode="auto">
              <a:xfrm flipH="1">
                <a:off x="3238781" y="3451217"/>
                <a:ext cx="436948" cy="17331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100" name="Group 1428"/>
              <p:cNvGrpSpPr>
                <a:grpSpLocks/>
              </p:cNvGrpSpPr>
              <p:nvPr/>
            </p:nvGrpSpPr>
            <p:grpSpPr bwMode="auto">
              <a:xfrm rot="20745072">
                <a:off x="3438042" y="3118668"/>
                <a:ext cx="468659" cy="482929"/>
                <a:chOff x="2949" y="196"/>
                <a:chExt cx="941" cy="598"/>
              </a:xfrm>
            </p:grpSpPr>
            <p:sp>
              <p:nvSpPr>
                <p:cNvPr id="173" name="Oval 1429"/>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74" name="Oval 1430"/>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75" name="Oval 1431"/>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76" name="Oval 1432"/>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77" name="Oval 1433"/>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78" name="Oval 1434"/>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79" name="Oval 1435"/>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80" name="Oval 1436"/>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1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1" name="Text Box 1524"/>
              <p:cNvSpPr txBox="1">
                <a:spLocks noChangeArrowheads="1"/>
              </p:cNvSpPr>
              <p:nvPr/>
            </p:nvSpPr>
            <p:spPr bwMode="auto">
              <a:xfrm>
                <a:off x="3489503" y="3208298"/>
                <a:ext cx="389225"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102" name="Group 198"/>
              <p:cNvGrpSpPr>
                <a:grpSpLocks/>
              </p:cNvGrpSpPr>
              <p:nvPr/>
            </p:nvGrpSpPr>
            <p:grpSpPr bwMode="auto">
              <a:xfrm>
                <a:off x="2972193" y="3488983"/>
                <a:ext cx="381369" cy="419031"/>
                <a:chOff x="975" y="2584"/>
                <a:chExt cx="407" cy="438"/>
              </a:xfrm>
            </p:grpSpPr>
            <p:sp>
              <p:nvSpPr>
                <p:cNvPr id="171"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7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 name="Line 1453"/>
              <p:cNvSpPr>
                <a:spLocks noChangeShapeType="1"/>
              </p:cNvSpPr>
              <p:nvPr/>
            </p:nvSpPr>
            <p:spPr bwMode="auto">
              <a:xfrm flipH="1">
                <a:off x="2656099" y="2887241"/>
                <a:ext cx="511874" cy="16231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104" name="Group 1356"/>
              <p:cNvGrpSpPr>
                <a:grpSpLocks/>
              </p:cNvGrpSpPr>
              <p:nvPr/>
            </p:nvGrpSpPr>
            <p:grpSpPr bwMode="auto">
              <a:xfrm rot="20527939">
                <a:off x="2965494" y="2653873"/>
                <a:ext cx="549228" cy="414472"/>
                <a:chOff x="2949" y="196"/>
                <a:chExt cx="941" cy="598"/>
              </a:xfrm>
            </p:grpSpPr>
            <p:sp>
              <p:nvSpPr>
                <p:cNvPr id="160" name="Oval 1357"/>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61" name="Oval 1358"/>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62" name="Oval 1359"/>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63" name="Oval 1360"/>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64" name="Oval 1361"/>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65" name="Oval 1362"/>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66" name="Oval 1363"/>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67" name="Oval 1364"/>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16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 name="Text Box 1524"/>
              <p:cNvSpPr txBox="1">
                <a:spLocks noChangeArrowheads="1"/>
              </p:cNvSpPr>
              <p:nvPr/>
            </p:nvSpPr>
            <p:spPr bwMode="auto">
              <a:xfrm>
                <a:off x="3050998" y="2712387"/>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106" name="Group 198"/>
              <p:cNvGrpSpPr>
                <a:grpSpLocks/>
              </p:cNvGrpSpPr>
              <p:nvPr/>
            </p:nvGrpSpPr>
            <p:grpSpPr bwMode="auto">
              <a:xfrm>
                <a:off x="2388737" y="2850667"/>
                <a:ext cx="381369" cy="419031"/>
                <a:chOff x="975" y="2584"/>
                <a:chExt cx="407" cy="438"/>
              </a:xfrm>
            </p:grpSpPr>
            <p:sp>
              <p:nvSpPr>
                <p:cNvPr id="158"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 name="Line 1443"/>
              <p:cNvSpPr>
                <a:spLocks noChangeShapeType="1"/>
              </p:cNvSpPr>
              <p:nvPr/>
            </p:nvSpPr>
            <p:spPr bwMode="auto">
              <a:xfrm>
                <a:off x="5422285" y="3146487"/>
                <a:ext cx="441869" cy="31326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108" name="Group 1416"/>
              <p:cNvGrpSpPr>
                <a:grpSpLocks/>
              </p:cNvGrpSpPr>
              <p:nvPr/>
            </p:nvGrpSpPr>
            <p:grpSpPr bwMode="auto">
              <a:xfrm rot="282232">
                <a:off x="5170838" y="2926987"/>
                <a:ext cx="460716" cy="346016"/>
                <a:chOff x="2949" y="196"/>
                <a:chExt cx="941" cy="598"/>
              </a:xfrm>
            </p:grpSpPr>
            <p:sp>
              <p:nvSpPr>
                <p:cNvPr id="147" name="Oval 1417"/>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48" name="Oval 1418"/>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49" name="Oval 1419"/>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50" name="Oval 1420"/>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51" name="Oval 1421"/>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52" name="Oval 1422"/>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53" name="Oval 1423"/>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54" name="Oval 1424"/>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5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9" name="Text Box 1524"/>
              <p:cNvSpPr txBox="1">
                <a:spLocks noChangeArrowheads="1"/>
              </p:cNvSpPr>
              <p:nvPr/>
            </p:nvSpPr>
            <p:spPr bwMode="auto">
              <a:xfrm>
                <a:off x="5226838" y="2934470"/>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110" name="Group 198"/>
              <p:cNvGrpSpPr>
                <a:grpSpLocks/>
              </p:cNvGrpSpPr>
              <p:nvPr/>
            </p:nvGrpSpPr>
            <p:grpSpPr bwMode="auto">
              <a:xfrm>
                <a:off x="5740600" y="3297577"/>
                <a:ext cx="381369" cy="419031"/>
                <a:chOff x="975" y="2584"/>
                <a:chExt cx="407" cy="438"/>
              </a:xfrm>
            </p:grpSpPr>
            <p:sp>
              <p:nvSpPr>
                <p:cNvPr id="145"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4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 name="Line 1452"/>
              <p:cNvSpPr>
                <a:spLocks noChangeShapeType="1"/>
              </p:cNvSpPr>
              <p:nvPr/>
            </p:nvSpPr>
            <p:spPr bwMode="auto">
              <a:xfrm flipV="1">
                <a:off x="4824588" y="2393080"/>
                <a:ext cx="532912" cy="10404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112" name="Group 1344"/>
              <p:cNvGrpSpPr>
                <a:grpSpLocks/>
              </p:cNvGrpSpPr>
              <p:nvPr/>
            </p:nvGrpSpPr>
            <p:grpSpPr bwMode="auto">
              <a:xfrm>
                <a:off x="4431781" y="2228552"/>
                <a:ext cx="527667" cy="484173"/>
                <a:chOff x="2949" y="196"/>
                <a:chExt cx="941" cy="598"/>
              </a:xfrm>
            </p:grpSpPr>
            <p:sp>
              <p:nvSpPr>
                <p:cNvPr id="134" name="Oval 1345"/>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5" name="Oval 1346"/>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6" name="Oval 1347"/>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7" name="Oval 1348"/>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8" name="Oval 1349"/>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9" name="Oval 1350"/>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40" name="Oval 1351"/>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41" name="Oval 1352"/>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42"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 name="Text Box 1524"/>
              <p:cNvSpPr txBox="1">
                <a:spLocks noChangeArrowheads="1"/>
              </p:cNvSpPr>
              <p:nvPr/>
            </p:nvSpPr>
            <p:spPr bwMode="auto">
              <a:xfrm>
                <a:off x="4513881" y="2319427"/>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114" name="Group 198"/>
              <p:cNvGrpSpPr>
                <a:grpSpLocks/>
              </p:cNvGrpSpPr>
              <p:nvPr/>
            </p:nvGrpSpPr>
            <p:grpSpPr bwMode="auto">
              <a:xfrm>
                <a:off x="5205901" y="2196963"/>
                <a:ext cx="381369" cy="419031"/>
                <a:chOff x="975" y="2584"/>
                <a:chExt cx="407" cy="438"/>
              </a:xfrm>
            </p:grpSpPr>
            <p:sp>
              <p:nvSpPr>
                <p:cNvPr id="132"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3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5" name="Line 1443"/>
              <p:cNvSpPr>
                <a:spLocks noChangeShapeType="1"/>
              </p:cNvSpPr>
              <p:nvPr/>
            </p:nvSpPr>
            <p:spPr bwMode="auto">
              <a:xfrm>
                <a:off x="4713558" y="3658367"/>
                <a:ext cx="214291" cy="255382"/>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116" name="Group 198"/>
              <p:cNvGrpSpPr>
                <a:grpSpLocks/>
              </p:cNvGrpSpPr>
              <p:nvPr/>
            </p:nvGrpSpPr>
            <p:grpSpPr bwMode="auto">
              <a:xfrm>
                <a:off x="4726460" y="3831803"/>
                <a:ext cx="381369" cy="419031"/>
                <a:chOff x="975" y="2584"/>
                <a:chExt cx="407" cy="438"/>
              </a:xfrm>
            </p:grpSpPr>
            <p:sp>
              <p:nvSpPr>
                <p:cNvPr id="130"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3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7" name="Group 1404"/>
              <p:cNvGrpSpPr>
                <a:grpSpLocks/>
              </p:cNvGrpSpPr>
              <p:nvPr/>
            </p:nvGrpSpPr>
            <p:grpSpPr bwMode="auto">
              <a:xfrm rot="20933218">
                <a:off x="4477820" y="3396224"/>
                <a:ext cx="436886" cy="410739"/>
                <a:chOff x="2949" y="196"/>
                <a:chExt cx="941" cy="598"/>
              </a:xfrm>
            </p:grpSpPr>
            <p:sp>
              <p:nvSpPr>
                <p:cNvPr id="119" name="Oval 1405"/>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0" name="Oval 1406"/>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1" name="Oval 1407"/>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2" name="Oval 1408"/>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3" name="Oval 1409"/>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4" name="Oval 1410"/>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5" name="Oval 1411"/>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6" name="Oval 1412"/>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7"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8" name="Text Box 1524"/>
              <p:cNvSpPr txBox="1">
                <a:spLocks noChangeArrowheads="1"/>
              </p:cNvSpPr>
              <p:nvPr/>
            </p:nvSpPr>
            <p:spPr bwMode="auto">
              <a:xfrm>
                <a:off x="4506585" y="3431090"/>
                <a:ext cx="389225"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grpSp>
      <p:grpSp>
        <p:nvGrpSpPr>
          <p:cNvPr id="209" name="组合 208"/>
          <p:cNvGrpSpPr/>
          <p:nvPr/>
        </p:nvGrpSpPr>
        <p:grpSpPr>
          <a:xfrm>
            <a:off x="4075877" y="3651844"/>
            <a:ext cx="1223325" cy="943886"/>
            <a:chOff x="178755" y="3409311"/>
            <a:chExt cx="1482726" cy="1402008"/>
          </a:xfrm>
        </p:grpSpPr>
        <p:sp>
          <p:nvSpPr>
            <p:cNvPr id="210" name="Text Box 1482"/>
            <p:cNvSpPr txBox="1">
              <a:spLocks noChangeArrowheads="1"/>
            </p:cNvSpPr>
            <p:nvPr/>
          </p:nvSpPr>
          <p:spPr bwMode="auto">
            <a:xfrm>
              <a:off x="178755" y="3409311"/>
              <a:ext cx="4154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a:latin typeface="Times New Roman" pitchFamily="18" charset="0"/>
                  <a:ea typeface="微软雅黑" pitchFamily="34" charset="-122"/>
                </a:rPr>
                <a:t>图例</a:t>
              </a:r>
            </a:p>
          </p:txBody>
        </p:sp>
        <p:sp>
          <p:nvSpPr>
            <p:cNvPr id="211" name="Text Box 1484"/>
            <p:cNvSpPr txBox="1">
              <a:spLocks noChangeArrowheads="1"/>
            </p:cNvSpPr>
            <p:nvPr/>
          </p:nvSpPr>
          <p:spPr bwMode="auto">
            <a:xfrm>
              <a:off x="1059818" y="3491862"/>
              <a:ext cx="5309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dirty="0">
                  <a:latin typeface="Times New Roman" pitchFamily="18" charset="0"/>
                  <a:ea typeface="微软雅黑" pitchFamily="34" charset="-122"/>
                </a:rPr>
                <a:t>计算机</a:t>
              </a:r>
            </a:p>
          </p:txBody>
        </p:sp>
        <p:pic>
          <p:nvPicPr>
            <p:cNvPr id="212" name="Picture 14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640517">
              <a:off x="712155" y="3847688"/>
              <a:ext cx="361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Text Box 1486"/>
            <p:cNvSpPr txBox="1">
              <a:spLocks noChangeArrowheads="1"/>
            </p:cNvSpPr>
            <p:nvPr/>
          </p:nvSpPr>
          <p:spPr bwMode="auto">
            <a:xfrm>
              <a:off x="1059818" y="3839977"/>
              <a:ext cx="5309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dirty="0">
                  <a:latin typeface="Times New Roman" pitchFamily="18" charset="0"/>
                  <a:ea typeface="微软雅黑" pitchFamily="34" charset="-122"/>
                </a:rPr>
                <a:t>集线器</a:t>
              </a:r>
            </a:p>
          </p:txBody>
        </p:sp>
        <p:pic>
          <p:nvPicPr>
            <p:cNvPr id="214" name="Picture 148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418" y="4224152"/>
              <a:ext cx="254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 name="Text Box 1488"/>
            <p:cNvSpPr txBox="1">
              <a:spLocks noChangeArrowheads="1"/>
            </p:cNvSpPr>
            <p:nvPr/>
          </p:nvSpPr>
          <p:spPr bwMode="auto">
            <a:xfrm>
              <a:off x="1059818" y="4195351"/>
              <a:ext cx="5309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dirty="0">
                  <a:latin typeface="Times New Roman" pitchFamily="18" charset="0"/>
                  <a:ea typeface="微软雅黑" pitchFamily="34" charset="-122"/>
                </a:rPr>
                <a:t>路由器</a:t>
              </a:r>
            </a:p>
          </p:txBody>
        </p:sp>
        <p:pic>
          <p:nvPicPr>
            <p:cNvPr id="216" name="Picture 239"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730" y="3477574"/>
              <a:ext cx="3190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Rectangle 254"/>
            <p:cNvSpPr>
              <a:spLocks noChangeArrowheads="1"/>
            </p:cNvSpPr>
            <p:nvPr/>
          </p:nvSpPr>
          <p:spPr bwMode="auto">
            <a:xfrm>
              <a:off x="193043" y="3418431"/>
              <a:ext cx="1468438" cy="1392888"/>
            </a:xfrm>
            <a:prstGeom prst="rect">
              <a:avLst/>
            </a:prstGeom>
            <a:noFill/>
            <a:ln w="28575">
              <a:solidFill>
                <a:srgbClr val="368AD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18" name="Group 1356"/>
            <p:cNvGrpSpPr>
              <a:grpSpLocks/>
            </p:cNvGrpSpPr>
            <p:nvPr/>
          </p:nvGrpSpPr>
          <p:grpSpPr bwMode="auto">
            <a:xfrm rot="20527939">
              <a:off x="740202" y="4528170"/>
              <a:ext cx="327628" cy="211123"/>
              <a:chOff x="2949" y="196"/>
              <a:chExt cx="941" cy="598"/>
            </a:xfrm>
            <a:solidFill>
              <a:schemeClr val="bg1"/>
            </a:solidFill>
          </p:grpSpPr>
          <p:sp>
            <p:nvSpPr>
              <p:cNvPr id="220" name="Oval 1357"/>
              <p:cNvSpPr>
                <a:spLocks noChangeArrowheads="1"/>
              </p:cNvSpPr>
              <p:nvPr/>
            </p:nvSpPr>
            <p:spPr bwMode="auto">
              <a:xfrm>
                <a:off x="3168" y="196"/>
                <a:ext cx="407" cy="162"/>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221" name="Oval 1358"/>
              <p:cNvSpPr>
                <a:spLocks noChangeArrowheads="1"/>
              </p:cNvSpPr>
              <p:nvPr/>
            </p:nvSpPr>
            <p:spPr bwMode="auto">
              <a:xfrm rot="900000">
                <a:off x="3512" y="252"/>
                <a:ext cx="275" cy="131"/>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222" name="Oval 1359"/>
              <p:cNvSpPr>
                <a:spLocks noChangeArrowheads="1"/>
              </p:cNvSpPr>
              <p:nvPr/>
            </p:nvSpPr>
            <p:spPr bwMode="auto">
              <a:xfrm rot="1500000">
                <a:off x="3650" y="385"/>
                <a:ext cx="240" cy="153"/>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223" name="Oval 1360"/>
              <p:cNvSpPr>
                <a:spLocks noChangeArrowheads="1"/>
              </p:cNvSpPr>
              <p:nvPr/>
            </p:nvSpPr>
            <p:spPr bwMode="auto">
              <a:xfrm rot="-1560000">
                <a:off x="3573" y="537"/>
                <a:ext cx="291" cy="189"/>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224" name="Oval 1361"/>
              <p:cNvSpPr>
                <a:spLocks noChangeArrowheads="1"/>
              </p:cNvSpPr>
              <p:nvPr/>
            </p:nvSpPr>
            <p:spPr bwMode="auto">
              <a:xfrm>
                <a:off x="3216" y="555"/>
                <a:ext cx="471" cy="239"/>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225" name="Oval 1362"/>
              <p:cNvSpPr>
                <a:spLocks noChangeArrowheads="1"/>
              </p:cNvSpPr>
              <p:nvPr/>
            </p:nvSpPr>
            <p:spPr bwMode="auto">
              <a:xfrm rot="1080000">
                <a:off x="3023" y="555"/>
                <a:ext cx="265" cy="156"/>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226" name="Oval 1363"/>
              <p:cNvSpPr>
                <a:spLocks noChangeArrowheads="1"/>
              </p:cNvSpPr>
              <p:nvPr/>
            </p:nvSpPr>
            <p:spPr bwMode="auto">
              <a:xfrm>
                <a:off x="2949" y="432"/>
                <a:ext cx="217" cy="156"/>
              </a:xfrm>
              <a:prstGeom prst="ellipse">
                <a:avLst/>
              </a:prstGeom>
              <a:grpFill/>
              <a:ln w="12700">
                <a:solidFill>
                  <a:srgbClr val="000000"/>
                </a:solidFill>
                <a:round/>
                <a:headEnd/>
                <a:tailEnd/>
              </a:ln>
            </p:spPr>
            <p:txBody>
              <a:bodyPr wrap="none" anchor="ctr"/>
              <a:lstStyle/>
              <a:p>
                <a:endParaRPr lang="zh-CN" altLang="en-US" b="1">
                  <a:solidFill>
                    <a:srgbClr val="000000"/>
                  </a:solidFill>
                </a:endParaRPr>
              </a:p>
            </p:txBody>
          </p:sp>
          <p:sp>
            <p:nvSpPr>
              <p:cNvPr id="227" name="Oval 1364"/>
              <p:cNvSpPr>
                <a:spLocks noChangeArrowheads="1"/>
              </p:cNvSpPr>
              <p:nvPr/>
            </p:nvSpPr>
            <p:spPr bwMode="auto">
              <a:xfrm rot="-1860000">
                <a:off x="2984" y="310"/>
                <a:ext cx="295" cy="156"/>
              </a:xfrm>
              <a:prstGeom prst="ellipse">
                <a:avLst/>
              </a:prstGeom>
              <a:grpFill/>
              <a:ln w="12700">
                <a:solidFill>
                  <a:srgbClr val="000000"/>
                </a:solidFill>
                <a:round/>
                <a:headEnd/>
                <a:tailEnd/>
              </a:ln>
            </p:spPr>
            <p:txBody>
              <a:bodyPr vert="eaVert" wrap="none" anchor="ctr"/>
              <a:lstStyle/>
              <a:p>
                <a:endParaRPr lang="zh-CN" altLang="en-US" b="1">
                  <a:solidFill>
                    <a:srgbClr val="000000"/>
                  </a:solidFill>
                </a:endParaRPr>
              </a:p>
            </p:txBody>
          </p:sp>
          <p:sp>
            <p:nvSpPr>
              <p:cNvPr id="228"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w="9525">
                <a:solidFill>
                  <a:srgbClr val="000000"/>
                </a:solidFill>
                <a:round/>
                <a:headEnd/>
                <a:tailEnd/>
              </a:ln>
            </p:spPr>
            <p:txBody>
              <a:bodyPr/>
              <a:lstStyle/>
              <a:p>
                <a:endParaRPr lang="zh-CN" altLang="en-US" sz="1600"/>
              </a:p>
            </p:txBody>
          </p:sp>
          <p:sp>
            <p:nvSpPr>
              <p:cNvPr id="229"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w="9525">
                <a:solidFill>
                  <a:srgbClr val="000000"/>
                </a:solidFill>
                <a:round/>
                <a:headEnd/>
                <a:tailEnd/>
              </a:ln>
            </p:spPr>
            <p:txBody>
              <a:bodyPr/>
              <a:lstStyle/>
              <a:p>
                <a:endParaRPr lang="zh-CN" altLang="en-US" sz="1600"/>
              </a:p>
            </p:txBody>
          </p:sp>
          <p:sp>
            <p:nvSpPr>
              <p:cNvPr id="230"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w="9525">
                <a:solidFill>
                  <a:schemeClr val="bg1"/>
                </a:solidFill>
                <a:round/>
                <a:headEnd/>
                <a:tailEnd/>
              </a:ln>
            </p:spPr>
            <p:txBody>
              <a:bodyPr/>
              <a:lstStyle/>
              <a:p>
                <a:endParaRPr lang="zh-CN" altLang="en-US" sz="1600"/>
              </a:p>
            </p:txBody>
          </p:sp>
        </p:grpSp>
        <p:sp>
          <p:nvSpPr>
            <p:cNvPr id="219" name="Text Box 1488"/>
            <p:cNvSpPr txBox="1">
              <a:spLocks noChangeArrowheads="1"/>
            </p:cNvSpPr>
            <p:nvPr/>
          </p:nvSpPr>
          <p:spPr bwMode="auto">
            <a:xfrm>
              <a:off x="1059818" y="4503078"/>
              <a:ext cx="4154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00" b="1" dirty="0">
                  <a:latin typeface="Times New Roman" pitchFamily="18" charset="0"/>
                  <a:ea typeface="微软雅黑" pitchFamily="34" charset="-122"/>
                </a:rPr>
                <a:t>网络</a:t>
              </a:r>
            </a:p>
          </p:txBody>
        </p:sp>
      </p:grpSp>
    </p:spTree>
    <p:extLst>
      <p:ext uri="{BB962C8B-B14F-4D97-AF65-F5344CB8AC3E}">
        <p14:creationId xmlns:p14="http://schemas.microsoft.com/office/powerpoint/2010/main" val="258882414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组合 229"/>
          <p:cNvGrpSpPr/>
          <p:nvPr/>
        </p:nvGrpSpPr>
        <p:grpSpPr>
          <a:xfrm>
            <a:off x="567494" y="1376748"/>
            <a:ext cx="3360987" cy="2299844"/>
            <a:chOff x="1998820" y="1760370"/>
            <a:chExt cx="3360987" cy="2299844"/>
          </a:xfrm>
        </p:grpSpPr>
        <p:grpSp>
          <p:nvGrpSpPr>
            <p:cNvPr id="231" name="Group 1282"/>
            <p:cNvGrpSpPr>
              <a:grpSpLocks/>
            </p:cNvGrpSpPr>
            <p:nvPr/>
          </p:nvGrpSpPr>
          <p:grpSpPr bwMode="auto">
            <a:xfrm>
              <a:off x="1998820" y="1760370"/>
              <a:ext cx="3360987" cy="2299844"/>
              <a:chOff x="1680" y="240"/>
              <a:chExt cx="2529" cy="1270"/>
            </a:xfrm>
            <a:scene3d>
              <a:camera prst="orthographicFront">
                <a:rot lat="0" lon="0" rev="0"/>
              </a:camera>
              <a:lightRig rig="contrasting" dir="t">
                <a:rot lat="0" lon="0" rev="7800000"/>
              </a:lightRig>
            </a:scene3d>
          </p:grpSpPr>
          <p:sp>
            <p:nvSpPr>
              <p:cNvPr id="250" name="Oval 1283"/>
              <p:cNvSpPr>
                <a:spLocks noChangeArrowheads="1"/>
              </p:cNvSpPr>
              <p:nvPr/>
            </p:nvSpPr>
            <p:spPr bwMode="auto">
              <a:xfrm>
                <a:off x="2554" y="240"/>
                <a:ext cx="1088" cy="513"/>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51" name="Oval 1284"/>
              <p:cNvSpPr>
                <a:spLocks noChangeArrowheads="1"/>
              </p:cNvSpPr>
              <p:nvPr/>
            </p:nvSpPr>
            <p:spPr bwMode="auto">
              <a:xfrm>
                <a:off x="1941" y="381"/>
                <a:ext cx="827" cy="513"/>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76" name="Oval 1285"/>
              <p:cNvSpPr>
                <a:spLocks noChangeArrowheads="1"/>
              </p:cNvSpPr>
              <p:nvPr/>
            </p:nvSpPr>
            <p:spPr bwMode="auto">
              <a:xfrm>
                <a:off x="1680" y="702"/>
                <a:ext cx="552" cy="411"/>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77" name="Oval 1286"/>
              <p:cNvSpPr>
                <a:spLocks noChangeArrowheads="1"/>
              </p:cNvSpPr>
              <p:nvPr/>
            </p:nvSpPr>
            <p:spPr bwMode="auto">
              <a:xfrm>
                <a:off x="1849" y="894"/>
                <a:ext cx="842" cy="450"/>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78" name="Oval 1287"/>
              <p:cNvSpPr>
                <a:spLocks noChangeArrowheads="1"/>
              </p:cNvSpPr>
              <p:nvPr/>
            </p:nvSpPr>
            <p:spPr bwMode="auto">
              <a:xfrm>
                <a:off x="2462" y="971"/>
                <a:ext cx="1272" cy="53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79" name="Oval 1288"/>
              <p:cNvSpPr>
                <a:spLocks noChangeArrowheads="1"/>
              </p:cNvSpPr>
              <p:nvPr/>
            </p:nvSpPr>
            <p:spPr bwMode="auto">
              <a:xfrm>
                <a:off x="3289" y="394"/>
                <a:ext cx="797" cy="398"/>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80" name="Oval 1289"/>
              <p:cNvSpPr>
                <a:spLocks noChangeArrowheads="1"/>
              </p:cNvSpPr>
              <p:nvPr/>
            </p:nvSpPr>
            <p:spPr bwMode="auto">
              <a:xfrm>
                <a:off x="3412" y="663"/>
                <a:ext cx="797" cy="398"/>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81" name="Oval 1290"/>
              <p:cNvSpPr>
                <a:spLocks noChangeArrowheads="1"/>
              </p:cNvSpPr>
              <p:nvPr/>
            </p:nvSpPr>
            <p:spPr bwMode="auto">
              <a:xfrm>
                <a:off x="3335" y="753"/>
                <a:ext cx="797" cy="668"/>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82" name="Oval 1291"/>
              <p:cNvSpPr>
                <a:spLocks noChangeArrowheads="1"/>
              </p:cNvSpPr>
              <p:nvPr/>
            </p:nvSpPr>
            <p:spPr bwMode="auto">
              <a:xfrm>
                <a:off x="2140" y="548"/>
                <a:ext cx="1640" cy="667"/>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grpSp>
          <p:nvGrpSpPr>
            <p:cNvPr id="232" name="组合 231"/>
            <p:cNvGrpSpPr/>
            <p:nvPr/>
          </p:nvGrpSpPr>
          <p:grpSpPr>
            <a:xfrm>
              <a:off x="2461939" y="2005007"/>
              <a:ext cx="2573344" cy="1809582"/>
              <a:chOff x="1137102" y="1439863"/>
              <a:chExt cx="2573344" cy="1809582"/>
            </a:xfrm>
          </p:grpSpPr>
          <p:sp>
            <p:nvSpPr>
              <p:cNvPr id="235" name="Line 1503"/>
              <p:cNvSpPr>
                <a:spLocks noChangeShapeType="1"/>
              </p:cNvSpPr>
              <p:nvPr/>
            </p:nvSpPr>
            <p:spPr bwMode="auto">
              <a:xfrm flipH="1" flipV="1">
                <a:off x="2711904" y="1747835"/>
                <a:ext cx="828675" cy="114935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36" name="Line 1209"/>
              <p:cNvSpPr>
                <a:spLocks noChangeShapeType="1"/>
              </p:cNvSpPr>
              <p:nvPr/>
            </p:nvSpPr>
            <p:spPr bwMode="auto">
              <a:xfrm flipV="1">
                <a:off x="1399042" y="1747835"/>
                <a:ext cx="1066800" cy="796925"/>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37" name="Line 1204"/>
              <p:cNvSpPr>
                <a:spLocks noChangeShapeType="1"/>
              </p:cNvSpPr>
              <p:nvPr/>
            </p:nvSpPr>
            <p:spPr bwMode="auto">
              <a:xfrm flipV="1">
                <a:off x="2302329" y="1747835"/>
                <a:ext cx="246063" cy="132715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238" name="Group 204"/>
              <p:cNvGrpSpPr>
                <a:grpSpLocks/>
              </p:cNvGrpSpPr>
              <p:nvPr/>
            </p:nvGrpSpPr>
            <p:grpSpPr bwMode="auto">
              <a:xfrm>
                <a:off x="2173744" y="1439863"/>
                <a:ext cx="800099" cy="695325"/>
                <a:chOff x="1148" y="1715"/>
                <a:chExt cx="504" cy="438"/>
              </a:xfrm>
            </p:grpSpPr>
            <p:sp>
              <p:nvSpPr>
                <p:cNvPr id="248" name="Oval 1529"/>
                <p:cNvSpPr>
                  <a:spLocks noChangeArrowheads="1"/>
                </p:cNvSpPr>
                <p:nvPr/>
              </p:nvSpPr>
              <p:spPr bwMode="auto">
                <a:xfrm>
                  <a:off x="1148" y="1715"/>
                  <a:ext cx="504" cy="438"/>
                </a:xfrm>
                <a:prstGeom prst="ellipse">
                  <a:avLst/>
                </a:prstGeom>
                <a:solidFill>
                  <a:schemeClr val="bg1"/>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49" name="Picture 14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1206" y="1813"/>
                  <a:ext cx="40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9" name="Group 194"/>
              <p:cNvGrpSpPr>
                <a:grpSpLocks/>
              </p:cNvGrpSpPr>
              <p:nvPr/>
            </p:nvGrpSpPr>
            <p:grpSpPr bwMode="auto">
              <a:xfrm>
                <a:off x="2000702" y="2620229"/>
                <a:ext cx="646113" cy="629216"/>
                <a:chOff x="975" y="2584"/>
                <a:chExt cx="407" cy="438"/>
              </a:xfrm>
            </p:grpSpPr>
            <p:sp>
              <p:nvSpPr>
                <p:cNvPr id="246"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47" name="Picture 193"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0" name="Group 195"/>
              <p:cNvGrpSpPr>
                <a:grpSpLocks/>
              </p:cNvGrpSpPr>
              <p:nvPr/>
            </p:nvGrpSpPr>
            <p:grpSpPr bwMode="auto">
              <a:xfrm>
                <a:off x="1137102" y="2091591"/>
                <a:ext cx="646113" cy="629216"/>
                <a:chOff x="975" y="2584"/>
                <a:chExt cx="407" cy="438"/>
              </a:xfrm>
            </p:grpSpPr>
            <p:sp>
              <p:nvSpPr>
                <p:cNvPr id="244"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45"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1" name="Group 198"/>
              <p:cNvGrpSpPr>
                <a:grpSpLocks/>
              </p:cNvGrpSpPr>
              <p:nvPr/>
            </p:nvGrpSpPr>
            <p:grpSpPr bwMode="auto">
              <a:xfrm>
                <a:off x="3064333" y="2404329"/>
                <a:ext cx="646113" cy="629216"/>
                <a:chOff x="975" y="2584"/>
                <a:chExt cx="407" cy="438"/>
              </a:xfrm>
            </p:grpSpPr>
            <p:sp>
              <p:nvSpPr>
                <p:cNvPr id="242"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4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33" name="Text Box 1185"/>
            <p:cNvSpPr txBox="1">
              <a:spLocks noChangeArrowheads="1"/>
            </p:cNvSpPr>
            <p:nvPr/>
          </p:nvSpPr>
          <p:spPr bwMode="auto">
            <a:xfrm>
              <a:off x="4257442" y="2111127"/>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kumimoji="1" sz="1400" b="1">
                  <a:solidFill>
                    <a:srgbClr val="0000FF"/>
                  </a:solidFill>
                  <a:latin typeface="Times New Roman" pitchFamily="18" charset="0"/>
                  <a:ea typeface="微软雅黑" pitchFamily="34" charset="-122"/>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r>
                <a:rPr lang="zh-CN" altLang="en-US" dirty="0"/>
                <a:t>节点</a:t>
              </a:r>
            </a:p>
          </p:txBody>
        </p:sp>
        <p:sp>
          <p:nvSpPr>
            <p:cNvPr id="234" name="Text Box 1524"/>
            <p:cNvSpPr txBox="1">
              <a:spLocks noChangeArrowheads="1"/>
            </p:cNvSpPr>
            <p:nvPr/>
          </p:nvSpPr>
          <p:spPr bwMode="auto">
            <a:xfrm>
              <a:off x="4333023" y="254861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solidFill>
                    <a:srgbClr val="0000FF"/>
                  </a:solidFill>
                  <a:latin typeface="Times New Roman" pitchFamily="18" charset="0"/>
                  <a:ea typeface="微软雅黑" pitchFamily="34" charset="-122"/>
                </a:rPr>
                <a:t>链路</a:t>
              </a:r>
            </a:p>
          </p:txBody>
        </p:sp>
      </p:grpSp>
      <p:grpSp>
        <p:nvGrpSpPr>
          <p:cNvPr id="283" name="组合 282"/>
          <p:cNvGrpSpPr/>
          <p:nvPr/>
        </p:nvGrpSpPr>
        <p:grpSpPr>
          <a:xfrm>
            <a:off x="4075626" y="1399800"/>
            <a:ext cx="4408248" cy="2462968"/>
            <a:chOff x="2133597" y="1913604"/>
            <a:chExt cx="4408248" cy="2462968"/>
          </a:xfrm>
        </p:grpSpPr>
        <p:grpSp>
          <p:nvGrpSpPr>
            <p:cNvPr id="284" name="Group 1504"/>
            <p:cNvGrpSpPr>
              <a:grpSpLocks/>
            </p:cNvGrpSpPr>
            <p:nvPr/>
          </p:nvGrpSpPr>
          <p:grpSpPr bwMode="auto">
            <a:xfrm rot="21364930">
              <a:off x="2133597" y="1913604"/>
              <a:ext cx="4408248" cy="2462968"/>
              <a:chOff x="109" y="1226"/>
              <a:chExt cx="2516" cy="1675"/>
            </a:xfrm>
            <a:scene3d>
              <a:camera prst="orthographicFront">
                <a:rot lat="0" lon="0" rev="0"/>
              </a:camera>
              <a:lightRig rig="contrasting" dir="t">
                <a:rot lat="0" lon="0" rev="7800000"/>
              </a:lightRig>
            </a:scene3d>
          </p:grpSpPr>
          <p:grpSp>
            <p:nvGrpSpPr>
              <p:cNvPr id="418" name="Group 1505"/>
              <p:cNvGrpSpPr>
                <a:grpSpLocks/>
              </p:cNvGrpSpPr>
              <p:nvPr/>
            </p:nvGrpSpPr>
            <p:grpSpPr bwMode="auto">
              <a:xfrm>
                <a:off x="109" y="1226"/>
                <a:ext cx="2516" cy="1675"/>
                <a:chOff x="109" y="1226"/>
                <a:chExt cx="2516" cy="1675"/>
              </a:xfrm>
            </p:grpSpPr>
            <p:grpSp>
              <p:nvGrpSpPr>
                <p:cNvPr id="420" name="Group 1506"/>
                <p:cNvGrpSpPr>
                  <a:grpSpLocks/>
                </p:cNvGrpSpPr>
                <p:nvPr/>
              </p:nvGrpSpPr>
              <p:grpSpPr bwMode="auto">
                <a:xfrm>
                  <a:off x="109" y="1226"/>
                  <a:ext cx="2516" cy="1675"/>
                  <a:chOff x="109" y="1226"/>
                  <a:chExt cx="2516" cy="1675"/>
                </a:xfrm>
              </p:grpSpPr>
              <p:sp>
                <p:nvSpPr>
                  <p:cNvPr id="422" name="Oval 1507"/>
                  <p:cNvSpPr>
                    <a:spLocks noChangeArrowheads="1"/>
                  </p:cNvSpPr>
                  <p:nvPr/>
                </p:nvSpPr>
                <p:spPr bwMode="auto">
                  <a:xfrm>
                    <a:off x="1749" y="1896"/>
                    <a:ext cx="876" cy="82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423" name="Oval 1508"/>
                  <p:cNvSpPr>
                    <a:spLocks noChangeArrowheads="1"/>
                  </p:cNvSpPr>
                  <p:nvPr/>
                </p:nvSpPr>
                <p:spPr bwMode="auto">
                  <a:xfrm>
                    <a:off x="109" y="1632"/>
                    <a:ext cx="859" cy="831"/>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424" name="Oval 1509"/>
                  <p:cNvSpPr>
                    <a:spLocks noChangeArrowheads="1"/>
                  </p:cNvSpPr>
                  <p:nvPr/>
                </p:nvSpPr>
                <p:spPr bwMode="auto">
                  <a:xfrm>
                    <a:off x="1612" y="1341"/>
                    <a:ext cx="874" cy="80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425" name="Oval 1510"/>
                  <p:cNvSpPr>
                    <a:spLocks noChangeArrowheads="1"/>
                  </p:cNvSpPr>
                  <p:nvPr/>
                </p:nvSpPr>
                <p:spPr bwMode="auto">
                  <a:xfrm>
                    <a:off x="1152" y="2055"/>
                    <a:ext cx="875" cy="846"/>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426" name="Oval 1511"/>
                  <p:cNvSpPr>
                    <a:spLocks noChangeArrowheads="1"/>
                  </p:cNvSpPr>
                  <p:nvPr/>
                </p:nvSpPr>
                <p:spPr bwMode="auto">
                  <a:xfrm>
                    <a:off x="400" y="1982"/>
                    <a:ext cx="874" cy="80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427" name="Oval 1512"/>
                  <p:cNvSpPr>
                    <a:spLocks noChangeArrowheads="1"/>
                  </p:cNvSpPr>
                  <p:nvPr/>
                </p:nvSpPr>
                <p:spPr bwMode="auto">
                  <a:xfrm>
                    <a:off x="1075" y="1226"/>
                    <a:ext cx="859" cy="82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428" name="Oval 1513"/>
                  <p:cNvSpPr>
                    <a:spLocks noChangeArrowheads="1"/>
                  </p:cNvSpPr>
                  <p:nvPr/>
                </p:nvSpPr>
                <p:spPr bwMode="auto">
                  <a:xfrm>
                    <a:off x="523" y="1226"/>
                    <a:ext cx="859" cy="79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421" name="Oval 1514"/>
                <p:cNvSpPr>
                  <a:spLocks noChangeArrowheads="1"/>
                </p:cNvSpPr>
                <p:nvPr/>
              </p:nvSpPr>
              <p:spPr bwMode="auto">
                <a:xfrm>
                  <a:off x="339" y="1414"/>
                  <a:ext cx="2085" cy="115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419"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grpSp>
          <p:nvGrpSpPr>
            <p:cNvPr id="285" name="组合 284"/>
            <p:cNvGrpSpPr/>
            <p:nvPr/>
          </p:nvGrpSpPr>
          <p:grpSpPr>
            <a:xfrm>
              <a:off x="2388737" y="2148716"/>
              <a:ext cx="3733232" cy="2102118"/>
              <a:chOff x="2388737" y="2148716"/>
              <a:chExt cx="3733232" cy="2102118"/>
            </a:xfrm>
          </p:grpSpPr>
          <p:sp>
            <p:nvSpPr>
              <p:cNvPr id="286" name="Line 1481"/>
              <p:cNvSpPr>
                <a:spLocks noChangeShapeType="1"/>
              </p:cNvSpPr>
              <p:nvPr/>
            </p:nvSpPr>
            <p:spPr bwMode="auto">
              <a:xfrm flipH="1">
                <a:off x="4173376" y="3060166"/>
                <a:ext cx="59008" cy="555119"/>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87" name="Line 1480"/>
              <p:cNvSpPr>
                <a:spLocks noChangeShapeType="1"/>
              </p:cNvSpPr>
              <p:nvPr/>
            </p:nvSpPr>
            <p:spPr bwMode="auto">
              <a:xfrm flipH="1" flipV="1">
                <a:off x="3811385" y="2776383"/>
                <a:ext cx="361992" cy="215327"/>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88" name="Line 1296"/>
              <p:cNvSpPr>
                <a:spLocks noChangeShapeType="1"/>
              </p:cNvSpPr>
              <p:nvPr/>
            </p:nvSpPr>
            <p:spPr bwMode="auto">
              <a:xfrm flipH="1" flipV="1">
                <a:off x="3650248" y="3462192"/>
                <a:ext cx="947532" cy="181721"/>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89" name="Line 1297"/>
              <p:cNvSpPr>
                <a:spLocks noChangeShapeType="1"/>
              </p:cNvSpPr>
              <p:nvPr/>
            </p:nvSpPr>
            <p:spPr bwMode="auto">
              <a:xfrm flipV="1">
                <a:off x="3834080" y="2215040"/>
                <a:ext cx="292770" cy="68456"/>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0" name="Line 1440"/>
              <p:cNvSpPr>
                <a:spLocks noChangeShapeType="1"/>
              </p:cNvSpPr>
              <p:nvPr/>
            </p:nvSpPr>
            <p:spPr bwMode="auto">
              <a:xfrm flipH="1">
                <a:off x="3306413" y="2768915"/>
                <a:ext cx="527667" cy="69701"/>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1" name="Line 1443"/>
              <p:cNvSpPr>
                <a:spLocks noChangeShapeType="1"/>
              </p:cNvSpPr>
              <p:nvPr/>
            </p:nvSpPr>
            <p:spPr bwMode="auto">
              <a:xfrm>
                <a:off x="4280574" y="2235496"/>
                <a:ext cx="245612" cy="172103"/>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2" name="Line 1444"/>
              <p:cNvSpPr>
                <a:spLocks noChangeShapeType="1"/>
              </p:cNvSpPr>
              <p:nvPr/>
            </p:nvSpPr>
            <p:spPr bwMode="auto">
              <a:xfrm>
                <a:off x="4807307" y="2519218"/>
                <a:ext cx="551902" cy="52601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3" name="Line 1446"/>
              <p:cNvSpPr>
                <a:spLocks noChangeShapeType="1"/>
              </p:cNvSpPr>
              <p:nvPr/>
            </p:nvSpPr>
            <p:spPr bwMode="auto">
              <a:xfrm>
                <a:off x="4691713" y="2530844"/>
                <a:ext cx="10907" cy="51246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4" name="Line 1447"/>
              <p:cNvSpPr>
                <a:spLocks noChangeShapeType="1"/>
              </p:cNvSpPr>
              <p:nvPr/>
            </p:nvSpPr>
            <p:spPr bwMode="auto">
              <a:xfrm flipV="1">
                <a:off x="3823868" y="2422898"/>
                <a:ext cx="773912" cy="324857"/>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5" name="Line 1448"/>
              <p:cNvSpPr>
                <a:spLocks noChangeShapeType="1"/>
              </p:cNvSpPr>
              <p:nvPr/>
            </p:nvSpPr>
            <p:spPr bwMode="auto">
              <a:xfrm>
                <a:off x="3658191" y="2353197"/>
                <a:ext cx="118016" cy="414473"/>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6" name="Line 1449"/>
              <p:cNvSpPr>
                <a:spLocks noChangeShapeType="1"/>
              </p:cNvSpPr>
              <p:nvPr/>
            </p:nvSpPr>
            <p:spPr bwMode="auto">
              <a:xfrm flipV="1">
                <a:off x="4233519" y="3073341"/>
                <a:ext cx="429151" cy="56526"/>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7" name="Line 1452"/>
              <p:cNvSpPr>
                <a:spLocks noChangeShapeType="1"/>
              </p:cNvSpPr>
              <p:nvPr/>
            </p:nvSpPr>
            <p:spPr bwMode="auto">
              <a:xfrm flipV="1">
                <a:off x="4765021" y="3045229"/>
                <a:ext cx="536315" cy="13027"/>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8" name="Line 1453"/>
              <p:cNvSpPr>
                <a:spLocks noChangeShapeType="1"/>
              </p:cNvSpPr>
              <p:nvPr/>
            </p:nvSpPr>
            <p:spPr bwMode="auto">
              <a:xfrm flipH="1">
                <a:off x="3682122" y="2838616"/>
                <a:ext cx="35077" cy="44558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99" name="Line 1456"/>
              <p:cNvSpPr>
                <a:spLocks noChangeShapeType="1"/>
              </p:cNvSpPr>
              <p:nvPr/>
            </p:nvSpPr>
            <p:spPr bwMode="auto">
              <a:xfrm flipH="1">
                <a:off x="4675605" y="3101161"/>
                <a:ext cx="77316" cy="410089"/>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300" name="Group 1320"/>
              <p:cNvGrpSpPr>
                <a:grpSpLocks/>
              </p:cNvGrpSpPr>
              <p:nvPr/>
            </p:nvGrpSpPr>
            <p:grpSpPr bwMode="auto">
              <a:xfrm>
                <a:off x="3497051" y="2228552"/>
                <a:ext cx="527667" cy="346016"/>
                <a:chOff x="2949" y="196"/>
                <a:chExt cx="941" cy="598"/>
              </a:xfrm>
            </p:grpSpPr>
            <p:sp>
              <p:nvSpPr>
                <p:cNvPr id="407" name="Oval 1321"/>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08" name="Oval 1322"/>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09" name="Oval 1323"/>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10" name="Oval 1324"/>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11" name="Oval 1325"/>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12" name="Oval 1326"/>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13" name="Oval 1327"/>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14" name="Oval 1328"/>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1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1" name="Line 1445"/>
              <p:cNvSpPr>
                <a:spLocks noChangeShapeType="1"/>
              </p:cNvSpPr>
              <p:nvPr/>
            </p:nvSpPr>
            <p:spPr bwMode="auto">
              <a:xfrm flipH="1">
                <a:off x="4761186" y="3129867"/>
                <a:ext cx="585541" cy="48541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pic>
            <p:nvPicPr>
              <p:cNvPr id="302"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7836" y="2668097"/>
                <a:ext cx="341565" cy="2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7487" y="3487442"/>
                <a:ext cx="341566" cy="2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4"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6279" y="2978727"/>
                <a:ext cx="341565" cy="25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6498" y="2691567"/>
                <a:ext cx="341566" cy="25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6495" y="2148716"/>
                <a:ext cx="340431" cy="25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536" y="3235663"/>
                <a:ext cx="341566" cy="2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 name="Group 1468"/>
              <p:cNvGrpSpPr>
                <a:grpSpLocks/>
              </p:cNvGrpSpPr>
              <p:nvPr/>
            </p:nvGrpSpPr>
            <p:grpSpPr bwMode="auto">
              <a:xfrm rot="20933218">
                <a:off x="3942533" y="2848396"/>
                <a:ext cx="518589" cy="472972"/>
                <a:chOff x="2949" y="196"/>
                <a:chExt cx="941" cy="598"/>
              </a:xfrm>
            </p:grpSpPr>
            <p:sp>
              <p:nvSpPr>
                <p:cNvPr id="396" name="Oval 1469"/>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97" name="Oval 1470"/>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98" name="Oval 1471"/>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99" name="Oval 1472"/>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00" name="Oval 1473"/>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01" name="Oval 1474"/>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02" name="Oval 1475"/>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03" name="Oval 1476"/>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40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9" name="Text Box 1524"/>
              <p:cNvSpPr txBox="1">
                <a:spLocks noChangeArrowheads="1"/>
              </p:cNvSpPr>
              <p:nvPr/>
            </p:nvSpPr>
            <p:spPr bwMode="auto">
              <a:xfrm>
                <a:off x="4040519" y="2939270"/>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sp>
            <p:nvSpPr>
              <p:cNvPr id="310" name="Text Box 1524"/>
              <p:cNvSpPr txBox="1">
                <a:spLocks noChangeArrowheads="1"/>
              </p:cNvSpPr>
              <p:nvPr/>
            </p:nvSpPr>
            <p:spPr bwMode="auto">
              <a:xfrm>
                <a:off x="3578016" y="2249726"/>
                <a:ext cx="389225"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latin typeface="Times New Roman" pitchFamily="18" charset="0"/>
                    <a:ea typeface="微软雅黑" pitchFamily="34" charset="-122"/>
                  </a:rPr>
                  <a:t>网络</a:t>
                </a:r>
              </a:p>
            </p:txBody>
          </p:sp>
          <p:sp>
            <p:nvSpPr>
              <p:cNvPr id="311" name="Line 1453"/>
              <p:cNvSpPr>
                <a:spLocks noChangeShapeType="1"/>
              </p:cNvSpPr>
              <p:nvPr/>
            </p:nvSpPr>
            <p:spPr bwMode="auto">
              <a:xfrm flipH="1">
                <a:off x="3238781" y="3451217"/>
                <a:ext cx="436948" cy="17331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312" name="Group 1428"/>
              <p:cNvGrpSpPr>
                <a:grpSpLocks/>
              </p:cNvGrpSpPr>
              <p:nvPr/>
            </p:nvGrpSpPr>
            <p:grpSpPr bwMode="auto">
              <a:xfrm rot="20745072">
                <a:off x="3438042" y="3118668"/>
                <a:ext cx="468659" cy="482929"/>
                <a:chOff x="2949" y="196"/>
                <a:chExt cx="941" cy="598"/>
              </a:xfrm>
            </p:grpSpPr>
            <p:sp>
              <p:nvSpPr>
                <p:cNvPr id="385" name="Oval 1429"/>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86" name="Oval 1430"/>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87" name="Oval 1431"/>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88" name="Oval 1432"/>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89" name="Oval 1433"/>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90" name="Oval 1434"/>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91" name="Oval 1435"/>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92" name="Oval 1436"/>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39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3" name="Text Box 1524"/>
              <p:cNvSpPr txBox="1">
                <a:spLocks noChangeArrowheads="1"/>
              </p:cNvSpPr>
              <p:nvPr/>
            </p:nvSpPr>
            <p:spPr bwMode="auto">
              <a:xfrm>
                <a:off x="3489503" y="3208298"/>
                <a:ext cx="389225"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314" name="Group 198"/>
              <p:cNvGrpSpPr>
                <a:grpSpLocks/>
              </p:cNvGrpSpPr>
              <p:nvPr/>
            </p:nvGrpSpPr>
            <p:grpSpPr bwMode="auto">
              <a:xfrm>
                <a:off x="2972193" y="3488983"/>
                <a:ext cx="381369" cy="419031"/>
                <a:chOff x="975" y="2584"/>
                <a:chExt cx="407" cy="438"/>
              </a:xfrm>
            </p:grpSpPr>
            <p:sp>
              <p:nvSpPr>
                <p:cNvPr id="383"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84"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5" name="Line 1453"/>
              <p:cNvSpPr>
                <a:spLocks noChangeShapeType="1"/>
              </p:cNvSpPr>
              <p:nvPr/>
            </p:nvSpPr>
            <p:spPr bwMode="auto">
              <a:xfrm flipH="1">
                <a:off x="2656099" y="2887241"/>
                <a:ext cx="511874" cy="16231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316" name="Group 1356"/>
              <p:cNvGrpSpPr>
                <a:grpSpLocks/>
              </p:cNvGrpSpPr>
              <p:nvPr/>
            </p:nvGrpSpPr>
            <p:grpSpPr bwMode="auto">
              <a:xfrm rot="20527939">
                <a:off x="2965494" y="2653873"/>
                <a:ext cx="549228" cy="414472"/>
                <a:chOff x="2949" y="196"/>
                <a:chExt cx="941" cy="598"/>
              </a:xfrm>
            </p:grpSpPr>
            <p:sp>
              <p:nvSpPr>
                <p:cNvPr id="372" name="Oval 1357"/>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73" name="Oval 1358"/>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74" name="Oval 1359"/>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75" name="Oval 1360"/>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76" name="Oval 1361"/>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77" name="Oval 1362"/>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78" name="Oval 1363"/>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79" name="Oval 1364"/>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380"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7" name="Text Box 1524"/>
              <p:cNvSpPr txBox="1">
                <a:spLocks noChangeArrowheads="1"/>
              </p:cNvSpPr>
              <p:nvPr/>
            </p:nvSpPr>
            <p:spPr bwMode="auto">
              <a:xfrm>
                <a:off x="3050998" y="2712387"/>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318" name="Group 198"/>
              <p:cNvGrpSpPr>
                <a:grpSpLocks/>
              </p:cNvGrpSpPr>
              <p:nvPr/>
            </p:nvGrpSpPr>
            <p:grpSpPr bwMode="auto">
              <a:xfrm>
                <a:off x="2388737" y="2850667"/>
                <a:ext cx="381369" cy="419031"/>
                <a:chOff x="975" y="2584"/>
                <a:chExt cx="407" cy="438"/>
              </a:xfrm>
            </p:grpSpPr>
            <p:sp>
              <p:nvSpPr>
                <p:cNvPr id="370"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71"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9" name="Line 1443"/>
              <p:cNvSpPr>
                <a:spLocks noChangeShapeType="1"/>
              </p:cNvSpPr>
              <p:nvPr/>
            </p:nvSpPr>
            <p:spPr bwMode="auto">
              <a:xfrm>
                <a:off x="5422285" y="3146487"/>
                <a:ext cx="441869" cy="31326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320" name="Group 1416"/>
              <p:cNvGrpSpPr>
                <a:grpSpLocks/>
              </p:cNvGrpSpPr>
              <p:nvPr/>
            </p:nvGrpSpPr>
            <p:grpSpPr bwMode="auto">
              <a:xfrm rot="282232">
                <a:off x="5170838" y="2926987"/>
                <a:ext cx="460716" cy="346016"/>
                <a:chOff x="2949" y="196"/>
                <a:chExt cx="941" cy="598"/>
              </a:xfrm>
            </p:grpSpPr>
            <p:sp>
              <p:nvSpPr>
                <p:cNvPr id="359" name="Oval 1417"/>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0" name="Oval 1418"/>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1" name="Oval 1419"/>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2" name="Oval 1420"/>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3" name="Oval 1421"/>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4" name="Oval 1422"/>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5" name="Oval 1423"/>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6" name="Oval 1424"/>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67"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1" name="Text Box 1524"/>
              <p:cNvSpPr txBox="1">
                <a:spLocks noChangeArrowheads="1"/>
              </p:cNvSpPr>
              <p:nvPr/>
            </p:nvSpPr>
            <p:spPr bwMode="auto">
              <a:xfrm>
                <a:off x="5226838" y="2934470"/>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322" name="Group 198"/>
              <p:cNvGrpSpPr>
                <a:grpSpLocks/>
              </p:cNvGrpSpPr>
              <p:nvPr/>
            </p:nvGrpSpPr>
            <p:grpSpPr bwMode="auto">
              <a:xfrm>
                <a:off x="5740600" y="3297577"/>
                <a:ext cx="381369" cy="419031"/>
                <a:chOff x="975" y="2584"/>
                <a:chExt cx="407" cy="438"/>
              </a:xfrm>
            </p:grpSpPr>
            <p:sp>
              <p:nvSpPr>
                <p:cNvPr id="357"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58"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3" name="Line 1452"/>
              <p:cNvSpPr>
                <a:spLocks noChangeShapeType="1"/>
              </p:cNvSpPr>
              <p:nvPr/>
            </p:nvSpPr>
            <p:spPr bwMode="auto">
              <a:xfrm flipV="1">
                <a:off x="4824588" y="2393080"/>
                <a:ext cx="532912" cy="10404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324" name="Group 1344"/>
              <p:cNvGrpSpPr>
                <a:grpSpLocks/>
              </p:cNvGrpSpPr>
              <p:nvPr/>
            </p:nvGrpSpPr>
            <p:grpSpPr bwMode="auto">
              <a:xfrm>
                <a:off x="4431781" y="2228552"/>
                <a:ext cx="527667" cy="484173"/>
                <a:chOff x="2949" y="196"/>
                <a:chExt cx="941" cy="598"/>
              </a:xfrm>
            </p:grpSpPr>
            <p:sp>
              <p:nvSpPr>
                <p:cNvPr id="346" name="Oval 1345"/>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47" name="Oval 1346"/>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48" name="Oval 1347"/>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49" name="Oval 1348"/>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50" name="Oval 1349"/>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51" name="Oval 1350"/>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52" name="Oval 1351"/>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53" name="Oval 1352"/>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54"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5"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6"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5" name="Text Box 1524"/>
              <p:cNvSpPr txBox="1">
                <a:spLocks noChangeArrowheads="1"/>
              </p:cNvSpPr>
              <p:nvPr/>
            </p:nvSpPr>
            <p:spPr bwMode="auto">
              <a:xfrm>
                <a:off x="4513881" y="2319427"/>
                <a:ext cx="389226"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326" name="Group 198"/>
              <p:cNvGrpSpPr>
                <a:grpSpLocks/>
              </p:cNvGrpSpPr>
              <p:nvPr/>
            </p:nvGrpSpPr>
            <p:grpSpPr bwMode="auto">
              <a:xfrm>
                <a:off x="5205901" y="2196963"/>
                <a:ext cx="381369" cy="419031"/>
                <a:chOff x="975" y="2584"/>
                <a:chExt cx="407" cy="438"/>
              </a:xfrm>
            </p:grpSpPr>
            <p:sp>
              <p:nvSpPr>
                <p:cNvPr id="344"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45"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 name="Line 1443"/>
              <p:cNvSpPr>
                <a:spLocks noChangeShapeType="1"/>
              </p:cNvSpPr>
              <p:nvPr/>
            </p:nvSpPr>
            <p:spPr bwMode="auto">
              <a:xfrm>
                <a:off x="4713558" y="3658367"/>
                <a:ext cx="214291" cy="255382"/>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328" name="Group 198"/>
              <p:cNvGrpSpPr>
                <a:grpSpLocks/>
              </p:cNvGrpSpPr>
              <p:nvPr/>
            </p:nvGrpSpPr>
            <p:grpSpPr bwMode="auto">
              <a:xfrm>
                <a:off x="4726460" y="3831803"/>
                <a:ext cx="381369" cy="419031"/>
                <a:chOff x="975" y="2584"/>
                <a:chExt cx="407" cy="438"/>
              </a:xfrm>
            </p:grpSpPr>
            <p:sp>
              <p:nvSpPr>
                <p:cNvPr id="342"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343"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9" name="Group 1404"/>
              <p:cNvGrpSpPr>
                <a:grpSpLocks/>
              </p:cNvGrpSpPr>
              <p:nvPr/>
            </p:nvGrpSpPr>
            <p:grpSpPr bwMode="auto">
              <a:xfrm rot="20933218">
                <a:off x="4477820" y="3396224"/>
                <a:ext cx="436886" cy="410739"/>
                <a:chOff x="2949" y="196"/>
                <a:chExt cx="941" cy="598"/>
              </a:xfrm>
            </p:grpSpPr>
            <p:sp>
              <p:nvSpPr>
                <p:cNvPr id="331" name="Oval 1405"/>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2" name="Oval 1406"/>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3" name="Oval 1407"/>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4" name="Oval 1408"/>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5" name="Oval 1409"/>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6" name="Oval 1410"/>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7" name="Oval 1411"/>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8" name="Oval 1412"/>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339"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0"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1"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30" name="Text Box 1524"/>
              <p:cNvSpPr txBox="1">
                <a:spLocks noChangeArrowheads="1"/>
              </p:cNvSpPr>
              <p:nvPr/>
            </p:nvSpPr>
            <p:spPr bwMode="auto">
              <a:xfrm>
                <a:off x="4506585" y="3431090"/>
                <a:ext cx="389225" cy="2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grpSp>
      <p:sp>
        <p:nvSpPr>
          <p:cNvPr id="4" name="文本占位符 3"/>
          <p:cNvSpPr>
            <a:spLocks noGrp="1"/>
          </p:cNvSpPr>
          <p:nvPr>
            <p:ph type="body" sz="quarter" idx="11"/>
          </p:nvPr>
        </p:nvSpPr>
        <p:spPr/>
        <p:txBody>
          <a:bodyPr/>
          <a:lstStyle/>
          <a:p>
            <a:r>
              <a:rPr lang="zh-CN" altLang="en-US" dirty="0"/>
              <a:t>用“云”表示网络：</a:t>
            </a:r>
            <a:r>
              <a:rPr lang="zh-CN" altLang="en-US" dirty="0">
                <a:solidFill>
                  <a:srgbClr val="FFFF00"/>
                </a:solidFill>
              </a:rPr>
              <a:t>主机在“云”里</a:t>
            </a:r>
          </a:p>
        </p:txBody>
      </p:sp>
    </p:spTree>
    <p:extLst>
      <p:ext uri="{BB962C8B-B14F-4D97-AF65-F5344CB8AC3E}">
        <p14:creationId xmlns:p14="http://schemas.microsoft.com/office/powerpoint/2010/main" val="5708611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7224" y="1469260"/>
            <a:ext cx="5091729" cy="2789231"/>
            <a:chOff x="1944797" y="1469260"/>
            <a:chExt cx="5091729" cy="2789231"/>
          </a:xfrm>
        </p:grpSpPr>
        <p:grpSp>
          <p:nvGrpSpPr>
            <p:cNvPr id="15" name="Group 1504"/>
            <p:cNvGrpSpPr>
              <a:grpSpLocks/>
            </p:cNvGrpSpPr>
            <p:nvPr/>
          </p:nvGrpSpPr>
          <p:grpSpPr bwMode="auto">
            <a:xfrm>
              <a:off x="2587241" y="1469260"/>
              <a:ext cx="3787245" cy="2524447"/>
              <a:chOff x="109" y="1226"/>
              <a:chExt cx="2516" cy="1675"/>
            </a:xfrm>
            <a:scene3d>
              <a:camera prst="orthographicFront">
                <a:rot lat="0" lon="0" rev="0"/>
              </a:camera>
              <a:lightRig rig="contrasting" dir="t">
                <a:rot lat="0" lon="0" rev="7800000"/>
              </a:lightRig>
            </a:scene3d>
          </p:grpSpPr>
          <p:grpSp>
            <p:nvGrpSpPr>
              <p:cNvPr id="16" name="Group 1505"/>
              <p:cNvGrpSpPr>
                <a:grpSpLocks/>
              </p:cNvGrpSpPr>
              <p:nvPr/>
            </p:nvGrpSpPr>
            <p:grpSpPr bwMode="auto">
              <a:xfrm>
                <a:off x="109" y="1226"/>
                <a:ext cx="2516" cy="1675"/>
                <a:chOff x="109" y="1226"/>
                <a:chExt cx="2516" cy="1675"/>
              </a:xfrm>
            </p:grpSpPr>
            <p:grpSp>
              <p:nvGrpSpPr>
                <p:cNvPr id="18" name="Group 1506"/>
                <p:cNvGrpSpPr>
                  <a:grpSpLocks/>
                </p:cNvGrpSpPr>
                <p:nvPr/>
              </p:nvGrpSpPr>
              <p:grpSpPr bwMode="auto">
                <a:xfrm>
                  <a:off x="109" y="1226"/>
                  <a:ext cx="2516" cy="1675"/>
                  <a:chOff x="109" y="1226"/>
                  <a:chExt cx="2516" cy="1675"/>
                </a:xfrm>
              </p:grpSpPr>
              <p:sp>
                <p:nvSpPr>
                  <p:cNvPr id="20" name="Oval 1507"/>
                  <p:cNvSpPr>
                    <a:spLocks noChangeArrowheads="1"/>
                  </p:cNvSpPr>
                  <p:nvPr/>
                </p:nvSpPr>
                <p:spPr bwMode="auto">
                  <a:xfrm>
                    <a:off x="1749" y="1896"/>
                    <a:ext cx="876" cy="82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1" name="Oval 1508"/>
                  <p:cNvSpPr>
                    <a:spLocks noChangeArrowheads="1"/>
                  </p:cNvSpPr>
                  <p:nvPr/>
                </p:nvSpPr>
                <p:spPr bwMode="auto">
                  <a:xfrm>
                    <a:off x="109" y="1632"/>
                    <a:ext cx="859" cy="831"/>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2" name="Oval 1509"/>
                  <p:cNvSpPr>
                    <a:spLocks noChangeArrowheads="1"/>
                  </p:cNvSpPr>
                  <p:nvPr/>
                </p:nvSpPr>
                <p:spPr bwMode="auto">
                  <a:xfrm>
                    <a:off x="1612" y="1341"/>
                    <a:ext cx="874" cy="80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3" name="Oval 1510"/>
                  <p:cNvSpPr>
                    <a:spLocks noChangeArrowheads="1"/>
                  </p:cNvSpPr>
                  <p:nvPr/>
                </p:nvSpPr>
                <p:spPr bwMode="auto">
                  <a:xfrm>
                    <a:off x="1152" y="2055"/>
                    <a:ext cx="875" cy="846"/>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4" name="Oval 1511"/>
                  <p:cNvSpPr>
                    <a:spLocks noChangeArrowheads="1"/>
                  </p:cNvSpPr>
                  <p:nvPr/>
                </p:nvSpPr>
                <p:spPr bwMode="auto">
                  <a:xfrm>
                    <a:off x="400" y="1982"/>
                    <a:ext cx="874" cy="80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5" name="Oval 1512"/>
                  <p:cNvSpPr>
                    <a:spLocks noChangeArrowheads="1"/>
                  </p:cNvSpPr>
                  <p:nvPr/>
                </p:nvSpPr>
                <p:spPr bwMode="auto">
                  <a:xfrm>
                    <a:off x="1075" y="1226"/>
                    <a:ext cx="859" cy="82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6" name="Oval 1513"/>
                  <p:cNvSpPr>
                    <a:spLocks noChangeArrowheads="1"/>
                  </p:cNvSpPr>
                  <p:nvPr/>
                </p:nvSpPr>
                <p:spPr bwMode="auto">
                  <a:xfrm>
                    <a:off x="523" y="1226"/>
                    <a:ext cx="859" cy="799"/>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prstDash val="dash"/>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19" name="Oval 1514"/>
                <p:cNvSpPr>
                  <a:spLocks noChangeArrowheads="1"/>
                </p:cNvSpPr>
                <p:nvPr/>
              </p:nvSpPr>
              <p:spPr bwMode="auto">
                <a:xfrm>
                  <a:off x="339" y="1414"/>
                  <a:ext cx="2085" cy="1152"/>
                </a:xfrm>
                <a:prstGeom prst="ellipse">
                  <a:avLst/>
                </a:pr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1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C5E5FB"/>
              </a:solidFill>
              <a:ln>
                <a:noFill/>
              </a:ln>
              <a:effectLst/>
              <a:sp3d>
                <a:bevelT w="139700" h="139700"/>
              </a:sp3d>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211" name="Line 1453"/>
            <p:cNvSpPr>
              <a:spLocks noChangeShapeType="1"/>
            </p:cNvSpPr>
            <p:nvPr/>
          </p:nvSpPr>
          <p:spPr bwMode="auto">
            <a:xfrm flipH="1">
              <a:off x="2229229" y="2536991"/>
              <a:ext cx="907434" cy="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12" name="Line 1443"/>
            <p:cNvSpPr>
              <a:spLocks noChangeShapeType="1"/>
            </p:cNvSpPr>
            <p:nvPr/>
          </p:nvSpPr>
          <p:spPr bwMode="auto">
            <a:xfrm>
              <a:off x="5734567" y="2749994"/>
              <a:ext cx="1014678" cy="78634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13" name="Line 1452"/>
            <p:cNvSpPr>
              <a:spLocks noChangeShapeType="1"/>
            </p:cNvSpPr>
            <p:nvPr/>
          </p:nvSpPr>
          <p:spPr bwMode="auto">
            <a:xfrm flipV="1">
              <a:off x="5044324" y="1866368"/>
              <a:ext cx="1532263" cy="237134"/>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14" name="Line 1443"/>
            <p:cNvSpPr>
              <a:spLocks noChangeShapeType="1"/>
            </p:cNvSpPr>
            <p:nvPr/>
          </p:nvSpPr>
          <p:spPr bwMode="auto">
            <a:xfrm flipH="1">
              <a:off x="4141598" y="3279132"/>
              <a:ext cx="830808" cy="76014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195" name="Line 1443"/>
            <p:cNvSpPr>
              <a:spLocks noChangeShapeType="1"/>
            </p:cNvSpPr>
            <p:nvPr/>
          </p:nvSpPr>
          <p:spPr bwMode="auto">
            <a:xfrm flipV="1">
              <a:off x="5751228" y="2650297"/>
              <a:ext cx="1055660" cy="82837"/>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2" name="组合 1"/>
            <p:cNvGrpSpPr/>
            <p:nvPr/>
          </p:nvGrpSpPr>
          <p:grpSpPr>
            <a:xfrm>
              <a:off x="2668371" y="1727739"/>
              <a:ext cx="3359225" cy="1889284"/>
              <a:chOff x="2826813" y="1437329"/>
              <a:chExt cx="4042416" cy="2405378"/>
            </a:xfrm>
          </p:grpSpPr>
          <p:sp>
            <p:nvSpPr>
              <p:cNvPr id="27" name="Line 1481"/>
              <p:cNvSpPr>
                <a:spLocks noChangeShapeType="1"/>
              </p:cNvSpPr>
              <p:nvPr/>
            </p:nvSpPr>
            <p:spPr bwMode="auto">
              <a:xfrm flipH="1">
                <a:off x="4829292" y="2736592"/>
                <a:ext cx="82550" cy="70802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28" name="Line 1480"/>
              <p:cNvSpPr>
                <a:spLocks noChangeShapeType="1"/>
              </p:cNvSpPr>
              <p:nvPr/>
            </p:nvSpPr>
            <p:spPr bwMode="auto">
              <a:xfrm flipH="1" flipV="1">
                <a:off x="4322879" y="2374642"/>
                <a:ext cx="506413" cy="27463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0" name="Line 1296"/>
              <p:cNvSpPr>
                <a:spLocks noChangeShapeType="1"/>
              </p:cNvSpPr>
              <p:nvPr/>
            </p:nvSpPr>
            <p:spPr bwMode="auto">
              <a:xfrm flipH="1" flipV="1">
                <a:off x="4166330" y="3182473"/>
                <a:ext cx="1248602" cy="356558"/>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1" name="Line 1297"/>
              <p:cNvSpPr>
                <a:spLocks noChangeShapeType="1"/>
              </p:cNvSpPr>
              <p:nvPr/>
            </p:nvSpPr>
            <p:spPr bwMode="auto">
              <a:xfrm flipV="1">
                <a:off x="4354629" y="1658680"/>
                <a:ext cx="409575" cy="87312"/>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3" name="Line 1440"/>
              <p:cNvSpPr>
                <a:spLocks noChangeShapeType="1"/>
              </p:cNvSpPr>
              <p:nvPr/>
            </p:nvSpPr>
            <p:spPr bwMode="auto">
              <a:xfrm flipH="1">
                <a:off x="3616442" y="2365117"/>
                <a:ext cx="738187" cy="8890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4" name="Line 1443"/>
              <p:cNvSpPr>
                <a:spLocks noChangeShapeType="1"/>
              </p:cNvSpPr>
              <p:nvPr/>
            </p:nvSpPr>
            <p:spPr bwMode="auto">
              <a:xfrm>
                <a:off x="4979258" y="1684770"/>
                <a:ext cx="343602" cy="21950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5" name="Line 1444"/>
              <p:cNvSpPr>
                <a:spLocks noChangeShapeType="1"/>
              </p:cNvSpPr>
              <p:nvPr/>
            </p:nvSpPr>
            <p:spPr bwMode="auto">
              <a:xfrm>
                <a:off x="5716138" y="2046643"/>
                <a:ext cx="772091" cy="67089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6" name="Line 1446"/>
              <p:cNvSpPr>
                <a:spLocks noChangeShapeType="1"/>
              </p:cNvSpPr>
              <p:nvPr/>
            </p:nvSpPr>
            <p:spPr bwMode="auto">
              <a:xfrm>
                <a:off x="5554426" y="2061471"/>
                <a:ext cx="15258" cy="653622"/>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7" name="Line 1447"/>
              <p:cNvSpPr>
                <a:spLocks noChangeShapeType="1"/>
              </p:cNvSpPr>
              <p:nvPr/>
            </p:nvSpPr>
            <p:spPr bwMode="auto">
              <a:xfrm flipV="1">
                <a:off x="4340342" y="1923792"/>
                <a:ext cx="1082675" cy="41433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8" name="Line 1448"/>
              <p:cNvSpPr>
                <a:spLocks noChangeShapeType="1"/>
              </p:cNvSpPr>
              <p:nvPr/>
            </p:nvSpPr>
            <p:spPr bwMode="auto">
              <a:xfrm>
                <a:off x="4108567" y="1834892"/>
                <a:ext cx="165100" cy="528638"/>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39" name="Line 1449"/>
              <p:cNvSpPr>
                <a:spLocks noChangeShapeType="1"/>
              </p:cNvSpPr>
              <p:nvPr/>
            </p:nvSpPr>
            <p:spPr bwMode="auto">
              <a:xfrm flipV="1">
                <a:off x="4913429" y="2753396"/>
                <a:ext cx="600366" cy="72096"/>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40" name="Line 1452"/>
              <p:cNvSpPr>
                <a:spLocks noChangeShapeType="1"/>
              </p:cNvSpPr>
              <p:nvPr/>
            </p:nvSpPr>
            <p:spPr bwMode="auto">
              <a:xfrm flipV="1">
                <a:off x="5656982" y="2717541"/>
                <a:ext cx="750285" cy="1661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41" name="Line 1453"/>
              <p:cNvSpPr>
                <a:spLocks noChangeShapeType="1"/>
              </p:cNvSpPr>
              <p:nvPr/>
            </p:nvSpPr>
            <p:spPr bwMode="auto">
              <a:xfrm flipH="1">
                <a:off x="4142045" y="2454017"/>
                <a:ext cx="49071" cy="56832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42" name="Line 1456"/>
              <p:cNvSpPr>
                <a:spLocks noChangeShapeType="1"/>
              </p:cNvSpPr>
              <p:nvPr/>
            </p:nvSpPr>
            <p:spPr bwMode="auto">
              <a:xfrm flipH="1">
                <a:off x="5441225" y="2788880"/>
                <a:ext cx="198830" cy="551992"/>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sp>
            <p:nvSpPr>
              <p:cNvPr id="91" name="Line 1445"/>
              <p:cNvSpPr>
                <a:spLocks noChangeShapeType="1"/>
              </p:cNvSpPr>
              <p:nvPr/>
            </p:nvSpPr>
            <p:spPr bwMode="auto">
              <a:xfrm flipH="1">
                <a:off x="5651617" y="2825492"/>
                <a:ext cx="819150" cy="61912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pic>
            <p:nvPicPr>
              <p:cNvPr id="27684"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0142" y="2236530"/>
                <a:ext cx="4778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5"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3229" y="3281560"/>
                <a:ext cx="477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6"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959" y="2632721"/>
                <a:ext cx="477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7"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6923" y="2266464"/>
                <a:ext cx="4778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8"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5778" y="1539845"/>
                <a:ext cx="476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9"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1329" y="2960430"/>
                <a:ext cx="477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0" name="Group 1468"/>
              <p:cNvGrpSpPr>
                <a:grpSpLocks/>
              </p:cNvGrpSpPr>
              <p:nvPr/>
            </p:nvGrpSpPr>
            <p:grpSpPr bwMode="auto">
              <a:xfrm rot="20933218">
                <a:off x="4506350" y="2466491"/>
                <a:ext cx="725487" cy="603250"/>
                <a:chOff x="2949" y="196"/>
                <a:chExt cx="941" cy="598"/>
              </a:xfrm>
            </p:grpSpPr>
            <p:sp>
              <p:nvSpPr>
                <p:cNvPr id="27718" name="Oval 1469"/>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19" name="Oval 1470"/>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20" name="Oval 1471"/>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21" name="Oval 1472"/>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22" name="Oval 1473"/>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23" name="Oval 1474"/>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24" name="Oval 1475"/>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25" name="Oval 1476"/>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26"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7"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8"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92" name="Text Box 1524"/>
              <p:cNvSpPr txBox="1">
                <a:spLocks noChangeArrowheads="1"/>
              </p:cNvSpPr>
              <p:nvPr/>
            </p:nvSpPr>
            <p:spPr bwMode="auto">
              <a:xfrm>
                <a:off x="4619062" y="2626828"/>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sp>
            <p:nvSpPr>
              <p:cNvPr id="210" name="Line 1453"/>
              <p:cNvSpPr>
                <a:spLocks noChangeShapeType="1"/>
              </p:cNvSpPr>
              <p:nvPr/>
            </p:nvSpPr>
            <p:spPr bwMode="auto">
              <a:xfrm flipH="1">
                <a:off x="2979665" y="3235356"/>
                <a:ext cx="1153437" cy="607351"/>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27679" name="Group 1356"/>
              <p:cNvGrpSpPr>
                <a:grpSpLocks/>
              </p:cNvGrpSpPr>
              <p:nvPr/>
            </p:nvGrpSpPr>
            <p:grpSpPr bwMode="auto">
              <a:xfrm rot="20527939">
                <a:off x="3139508" y="2218388"/>
                <a:ext cx="768350" cy="528637"/>
                <a:chOff x="2949" y="196"/>
                <a:chExt cx="941" cy="598"/>
              </a:xfrm>
            </p:grpSpPr>
            <p:sp>
              <p:nvSpPr>
                <p:cNvPr id="27762" name="Oval 1357"/>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63" name="Oval 1358"/>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64" name="Oval 1359"/>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65" name="Oval 1360"/>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66" name="Oval 1361"/>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67" name="Oval 1362"/>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68" name="Oval 1363"/>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69" name="Oval 1364"/>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27770"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1"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2"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96" name="Text Box 1524"/>
              <p:cNvSpPr txBox="1">
                <a:spLocks noChangeArrowheads="1"/>
              </p:cNvSpPr>
              <p:nvPr/>
            </p:nvSpPr>
            <p:spPr bwMode="auto">
              <a:xfrm>
                <a:off x="3234758" y="2337450"/>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latin typeface="Times New Roman" pitchFamily="18" charset="0"/>
                    <a:ea typeface="微软雅黑" pitchFamily="34" charset="-122"/>
                  </a:rPr>
                  <a:t>网络</a:t>
                </a:r>
              </a:p>
            </p:txBody>
          </p:sp>
          <p:grpSp>
            <p:nvGrpSpPr>
              <p:cNvPr id="27678" name="Group 1344"/>
              <p:cNvGrpSpPr>
                <a:grpSpLocks/>
              </p:cNvGrpSpPr>
              <p:nvPr/>
            </p:nvGrpSpPr>
            <p:grpSpPr bwMode="auto">
              <a:xfrm>
                <a:off x="5190791" y="1675914"/>
                <a:ext cx="738187" cy="617537"/>
                <a:chOff x="2949" y="196"/>
                <a:chExt cx="941" cy="598"/>
              </a:xfrm>
            </p:grpSpPr>
            <p:sp>
              <p:nvSpPr>
                <p:cNvPr id="27773" name="Oval 1345"/>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74" name="Oval 1346"/>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75" name="Oval 1347"/>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76" name="Oval 1348"/>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77" name="Oval 1349"/>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78" name="Oval 1350"/>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79" name="Oval 1351"/>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80" name="Oval 1352"/>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81"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2"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3"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95" name="Text Box 1524"/>
              <p:cNvSpPr txBox="1">
                <a:spLocks noChangeArrowheads="1"/>
              </p:cNvSpPr>
              <p:nvPr/>
            </p:nvSpPr>
            <p:spPr bwMode="auto">
              <a:xfrm>
                <a:off x="5281278" y="1836251"/>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27682" name="Group 1404"/>
              <p:cNvGrpSpPr>
                <a:grpSpLocks/>
              </p:cNvGrpSpPr>
              <p:nvPr/>
            </p:nvGrpSpPr>
            <p:grpSpPr bwMode="auto">
              <a:xfrm rot="20933218">
                <a:off x="5255197" y="3165217"/>
                <a:ext cx="611187" cy="523875"/>
                <a:chOff x="2949" y="196"/>
                <a:chExt cx="941" cy="598"/>
              </a:xfrm>
            </p:grpSpPr>
            <p:sp>
              <p:nvSpPr>
                <p:cNvPr id="27740" name="Oval 1405"/>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1" name="Oval 1406"/>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2" name="Oval 1407"/>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3" name="Oval 1408"/>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4" name="Oval 1409"/>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5" name="Oval 1410"/>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6" name="Oval 1411"/>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7" name="Oval 1412"/>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48"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9"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0"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98" name="Text Box 1524"/>
              <p:cNvSpPr txBox="1">
                <a:spLocks noChangeArrowheads="1"/>
              </p:cNvSpPr>
              <p:nvPr/>
            </p:nvSpPr>
            <p:spPr bwMode="auto">
              <a:xfrm>
                <a:off x="5271072" y="3254117"/>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27683" name="Group 1416"/>
              <p:cNvGrpSpPr>
                <a:grpSpLocks/>
              </p:cNvGrpSpPr>
              <p:nvPr/>
            </p:nvGrpSpPr>
            <p:grpSpPr bwMode="auto">
              <a:xfrm rot="282232">
                <a:off x="6224704" y="2566730"/>
                <a:ext cx="644525" cy="441325"/>
                <a:chOff x="2949" y="196"/>
                <a:chExt cx="941" cy="598"/>
              </a:xfrm>
            </p:grpSpPr>
            <p:sp>
              <p:nvSpPr>
                <p:cNvPr id="27729" name="Oval 1417"/>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0" name="Oval 1418"/>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1" name="Oval 1419"/>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2" name="Oval 1420"/>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3" name="Oval 1421"/>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4" name="Oval 1422"/>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5" name="Oval 1423"/>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6" name="Oval 1424"/>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37"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8"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9"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93" name="Text Box 1524"/>
              <p:cNvSpPr txBox="1">
                <a:spLocks noChangeArrowheads="1"/>
              </p:cNvSpPr>
              <p:nvPr/>
            </p:nvSpPr>
            <p:spPr bwMode="auto">
              <a:xfrm>
                <a:off x="6278679" y="2620705"/>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sp>
            <p:nvSpPr>
              <p:cNvPr id="196" name="Line 1453"/>
              <p:cNvSpPr>
                <a:spLocks noChangeShapeType="1"/>
              </p:cNvSpPr>
              <p:nvPr/>
            </p:nvSpPr>
            <p:spPr bwMode="auto">
              <a:xfrm flipH="1" flipV="1">
                <a:off x="2826813" y="1437329"/>
                <a:ext cx="1358429" cy="436705"/>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grpSp>
            <p:nvGrpSpPr>
              <p:cNvPr id="27677" name="Group 1320"/>
              <p:cNvGrpSpPr>
                <a:grpSpLocks/>
              </p:cNvGrpSpPr>
              <p:nvPr/>
            </p:nvGrpSpPr>
            <p:grpSpPr bwMode="auto">
              <a:xfrm>
                <a:off x="3883138" y="1675914"/>
                <a:ext cx="738187" cy="441325"/>
                <a:chOff x="2949" y="196"/>
                <a:chExt cx="941" cy="598"/>
              </a:xfrm>
            </p:grpSpPr>
            <p:sp>
              <p:nvSpPr>
                <p:cNvPr id="27784" name="Oval 1321"/>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85" name="Oval 1322"/>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86" name="Oval 1323"/>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87" name="Oval 1324"/>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88" name="Oval 1325"/>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89" name="Oval 1326"/>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90" name="Oval 1327"/>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91" name="Oval 1328"/>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92"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93"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94"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97" name="Text Box 1524"/>
              <p:cNvSpPr txBox="1">
                <a:spLocks noChangeArrowheads="1"/>
              </p:cNvSpPr>
              <p:nvPr/>
            </p:nvSpPr>
            <p:spPr bwMode="auto">
              <a:xfrm>
                <a:off x="3972038" y="1747351"/>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nvGrpSpPr>
              <p:cNvPr id="27680" name="Group 1428"/>
              <p:cNvGrpSpPr>
                <a:grpSpLocks/>
              </p:cNvGrpSpPr>
              <p:nvPr/>
            </p:nvGrpSpPr>
            <p:grpSpPr bwMode="auto">
              <a:xfrm rot="20745072">
                <a:off x="3800586" y="2811209"/>
                <a:ext cx="655637" cy="615950"/>
                <a:chOff x="2949" y="196"/>
                <a:chExt cx="941" cy="598"/>
              </a:xfrm>
            </p:grpSpPr>
            <p:sp>
              <p:nvSpPr>
                <p:cNvPr id="27751" name="Oval 1429"/>
                <p:cNvSpPr>
                  <a:spLocks noChangeArrowheads="1"/>
                </p:cNvSpPr>
                <p:nvPr/>
              </p:nvSpPr>
              <p:spPr bwMode="auto">
                <a:xfrm>
                  <a:off x="3168" y="196"/>
                  <a:ext cx="407" cy="162"/>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52" name="Oval 1430"/>
                <p:cNvSpPr>
                  <a:spLocks noChangeArrowheads="1"/>
                </p:cNvSpPr>
                <p:nvPr/>
              </p:nvSpPr>
              <p:spPr bwMode="auto">
                <a:xfrm rot="900000">
                  <a:off x="3512" y="252"/>
                  <a:ext cx="275" cy="13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53" name="Oval 1431"/>
                <p:cNvSpPr>
                  <a:spLocks noChangeArrowheads="1"/>
                </p:cNvSpPr>
                <p:nvPr/>
              </p:nvSpPr>
              <p:spPr bwMode="auto">
                <a:xfrm rot="1500000">
                  <a:off x="3650" y="385"/>
                  <a:ext cx="240" cy="153"/>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54" name="Oval 1432"/>
                <p:cNvSpPr>
                  <a:spLocks noChangeArrowheads="1"/>
                </p:cNvSpPr>
                <p:nvPr/>
              </p:nvSpPr>
              <p:spPr bwMode="auto">
                <a:xfrm rot="-1560000">
                  <a:off x="3573" y="537"/>
                  <a:ext cx="291" cy="18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55" name="Oval 1433"/>
                <p:cNvSpPr>
                  <a:spLocks noChangeArrowheads="1"/>
                </p:cNvSpPr>
                <p:nvPr/>
              </p:nvSpPr>
              <p:spPr bwMode="auto">
                <a:xfrm>
                  <a:off x="3216" y="555"/>
                  <a:ext cx="471" cy="239"/>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56" name="Oval 1434"/>
                <p:cNvSpPr>
                  <a:spLocks noChangeArrowheads="1"/>
                </p:cNvSpPr>
                <p:nvPr/>
              </p:nvSpPr>
              <p:spPr bwMode="auto">
                <a:xfrm rot="1080000">
                  <a:off x="3023" y="555"/>
                  <a:ext cx="26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57" name="Oval 1435"/>
                <p:cNvSpPr>
                  <a:spLocks noChangeArrowheads="1"/>
                </p:cNvSpPr>
                <p:nvPr/>
              </p:nvSpPr>
              <p:spPr bwMode="auto">
                <a:xfrm>
                  <a:off x="2949" y="432"/>
                  <a:ext cx="217"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27758" name="Oval 1436"/>
                <p:cNvSpPr>
                  <a:spLocks noChangeArrowheads="1"/>
                </p:cNvSpPr>
                <p:nvPr/>
              </p:nvSpPr>
              <p:spPr bwMode="auto">
                <a:xfrm rot="-1860000">
                  <a:off x="2984" y="310"/>
                  <a:ext cx="295" cy="156"/>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27759"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0"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1"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94" name="Text Box 1524"/>
              <p:cNvSpPr txBox="1">
                <a:spLocks noChangeArrowheads="1"/>
              </p:cNvSpPr>
              <p:nvPr/>
            </p:nvSpPr>
            <p:spPr bwMode="auto">
              <a:xfrm>
                <a:off x="3848211" y="2969959"/>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latin typeface="Times New Roman" pitchFamily="18" charset="0"/>
                    <a:ea typeface="微软雅黑" pitchFamily="34" charset="-122"/>
                  </a:rPr>
                  <a:t>网络</a:t>
                </a:r>
              </a:p>
            </p:txBody>
          </p:sp>
        </p:grpSp>
        <p:sp>
          <p:nvSpPr>
            <p:cNvPr id="197" name="Text Box 1524"/>
            <p:cNvSpPr txBox="1">
              <a:spLocks noChangeArrowheads="1"/>
            </p:cNvSpPr>
            <p:nvPr/>
          </p:nvSpPr>
          <p:spPr bwMode="auto">
            <a:xfrm>
              <a:off x="6585210" y="2857687"/>
              <a:ext cx="451316" cy="24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solidFill>
                    <a:srgbClr val="0000FF"/>
                  </a:solidFill>
                  <a:latin typeface="Times New Roman" pitchFamily="18" charset="0"/>
                  <a:ea typeface="微软雅黑" pitchFamily="34" charset="-122"/>
                </a:rPr>
                <a:t>主机</a:t>
              </a:r>
            </a:p>
          </p:txBody>
        </p:sp>
        <p:grpSp>
          <p:nvGrpSpPr>
            <p:cNvPr id="200" name="Group 198"/>
            <p:cNvGrpSpPr>
              <a:grpSpLocks/>
            </p:cNvGrpSpPr>
            <p:nvPr/>
          </p:nvGrpSpPr>
          <p:grpSpPr bwMode="auto">
            <a:xfrm>
              <a:off x="2528565" y="3407083"/>
              <a:ext cx="443354" cy="419781"/>
              <a:chOff x="975" y="2584"/>
              <a:chExt cx="407" cy="438"/>
            </a:xfrm>
          </p:grpSpPr>
          <p:sp>
            <p:nvSpPr>
              <p:cNvPr id="201"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0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 name="Group 198"/>
            <p:cNvGrpSpPr>
              <a:grpSpLocks/>
            </p:cNvGrpSpPr>
            <p:nvPr/>
          </p:nvGrpSpPr>
          <p:grpSpPr bwMode="auto">
            <a:xfrm>
              <a:off x="1944797" y="2316570"/>
              <a:ext cx="443354" cy="419781"/>
              <a:chOff x="975" y="2584"/>
              <a:chExt cx="407" cy="438"/>
            </a:xfrm>
          </p:grpSpPr>
          <p:sp>
            <p:nvSpPr>
              <p:cNvPr id="189"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9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6" name="Group 198"/>
            <p:cNvGrpSpPr>
              <a:grpSpLocks/>
            </p:cNvGrpSpPr>
            <p:nvPr/>
          </p:nvGrpSpPr>
          <p:grpSpPr bwMode="auto">
            <a:xfrm>
              <a:off x="6354911" y="1642580"/>
              <a:ext cx="443354" cy="419781"/>
              <a:chOff x="975" y="2584"/>
              <a:chExt cx="407" cy="438"/>
            </a:xfrm>
          </p:grpSpPr>
          <p:sp>
            <p:nvSpPr>
              <p:cNvPr id="207"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08"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 name="Group 198"/>
            <p:cNvGrpSpPr>
              <a:grpSpLocks/>
            </p:cNvGrpSpPr>
            <p:nvPr/>
          </p:nvGrpSpPr>
          <p:grpSpPr bwMode="auto">
            <a:xfrm>
              <a:off x="3909107" y="3838710"/>
              <a:ext cx="443354" cy="419781"/>
              <a:chOff x="975" y="2584"/>
              <a:chExt cx="407" cy="438"/>
            </a:xfrm>
          </p:grpSpPr>
          <p:sp>
            <p:nvSpPr>
              <p:cNvPr id="216"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17"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2" name="Group 198"/>
            <p:cNvGrpSpPr>
              <a:grpSpLocks/>
            </p:cNvGrpSpPr>
            <p:nvPr/>
          </p:nvGrpSpPr>
          <p:grpSpPr bwMode="auto">
            <a:xfrm>
              <a:off x="6501622" y="3263500"/>
              <a:ext cx="443354" cy="419781"/>
              <a:chOff x="975" y="2584"/>
              <a:chExt cx="407" cy="438"/>
            </a:xfrm>
          </p:grpSpPr>
          <p:sp>
            <p:nvSpPr>
              <p:cNvPr id="193"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94"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3" name="Group 198"/>
            <p:cNvGrpSpPr>
              <a:grpSpLocks/>
            </p:cNvGrpSpPr>
            <p:nvPr/>
          </p:nvGrpSpPr>
          <p:grpSpPr bwMode="auto">
            <a:xfrm>
              <a:off x="6585210" y="2407614"/>
              <a:ext cx="443354" cy="419781"/>
              <a:chOff x="975" y="2584"/>
              <a:chExt cx="407" cy="438"/>
            </a:xfrm>
          </p:grpSpPr>
          <p:sp>
            <p:nvSpPr>
              <p:cNvPr id="204"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205"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6" name="Group 198"/>
            <p:cNvGrpSpPr>
              <a:grpSpLocks/>
            </p:cNvGrpSpPr>
            <p:nvPr/>
          </p:nvGrpSpPr>
          <p:grpSpPr bwMode="auto">
            <a:xfrm>
              <a:off x="2349839" y="1522967"/>
              <a:ext cx="443354" cy="419781"/>
              <a:chOff x="975" y="2584"/>
              <a:chExt cx="407" cy="438"/>
            </a:xfrm>
          </p:grpSpPr>
          <p:sp>
            <p:nvSpPr>
              <p:cNvPr id="187" name="Oval 1529"/>
              <p:cNvSpPr>
                <a:spLocks noChangeArrowheads="1"/>
              </p:cNvSpPr>
              <p:nvPr/>
            </p:nvSpPr>
            <p:spPr bwMode="auto">
              <a:xfrm>
                <a:off x="975" y="2584"/>
                <a:ext cx="407" cy="438"/>
              </a:xfrm>
              <a:prstGeom prst="ellipse">
                <a:avLst/>
              </a:prstGeom>
              <a:solidFill>
                <a:srgbClr val="66FFFF"/>
              </a:solidFill>
              <a:ln w="9525">
                <a:solidFill>
                  <a:srgbClr val="368AD6"/>
                </a:solidFill>
                <a:prstDash val="dash"/>
                <a:round/>
                <a:headEnd/>
                <a:tailEnd/>
              </a:ln>
            </p:spPr>
            <p:txBody>
              <a:bodyPr wrap="none" anchor="ctr"/>
              <a:lstStyle/>
              <a:p>
                <a:endParaRPr lang="zh-CN" altLang="en-US" sz="2000" b="1">
                  <a:solidFill>
                    <a:srgbClr val="000000"/>
                  </a:solidFill>
                </a:endParaRPr>
              </a:p>
            </p:txBody>
          </p:sp>
          <p:pic>
            <p:nvPicPr>
              <p:cNvPr id="19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65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 name="文本占位符 2"/>
          <p:cNvSpPr>
            <a:spLocks noGrp="1"/>
          </p:cNvSpPr>
          <p:nvPr>
            <p:ph type="body" sz="quarter" idx="11"/>
          </p:nvPr>
        </p:nvSpPr>
        <p:spPr/>
        <p:txBody>
          <a:bodyPr/>
          <a:lstStyle/>
          <a:p>
            <a:r>
              <a:rPr lang="zh-CN" altLang="en-US" dirty="0"/>
              <a:t>用“云”表示网络：</a:t>
            </a:r>
            <a:r>
              <a:rPr lang="zh-CN" altLang="en-US" dirty="0">
                <a:solidFill>
                  <a:srgbClr val="FFFF00"/>
                </a:solidFill>
              </a:rPr>
              <a:t>主机在“云”外</a:t>
            </a:r>
          </a:p>
        </p:txBody>
      </p:sp>
    </p:spTree>
    <p:extLst>
      <p:ext uri="{BB962C8B-B14F-4D97-AF65-F5344CB8AC3E}">
        <p14:creationId xmlns:p14="http://schemas.microsoft.com/office/powerpoint/2010/main" val="299872297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3"/>
          <p:cNvSpPr>
            <a:spLocks noChangeArrowheads="1"/>
          </p:cNvSpPr>
          <p:nvPr/>
        </p:nvSpPr>
        <p:spPr bwMode="auto">
          <a:xfrm>
            <a:off x="497958" y="1288874"/>
            <a:ext cx="8088693" cy="1967673"/>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p:spPr>
        <p:txBody>
          <a:bodyPr anchor="ctr"/>
          <a:lstStyle/>
          <a:p>
            <a:pPr eaLnBrk="0" fontAlgn="auto" hangingPunct="0">
              <a:lnSpc>
                <a:spcPct val="150000"/>
              </a:lnSpc>
              <a:spcBef>
                <a:spcPts val="0"/>
              </a:spcBef>
              <a:spcAft>
                <a:spcPts val="0"/>
              </a:spcAft>
              <a:defRPr/>
            </a:pPr>
            <a:endParaRPr lang="zh-CN" altLang="zh-CN" sz="2400" b="1" dirty="0">
              <a:solidFill>
                <a:schemeClr val="bg1"/>
              </a:solidFill>
              <a:latin typeface="微软雅黑" pitchFamily="34" charset="-122"/>
              <a:ea typeface="微软雅黑" pitchFamily="34" charset="-122"/>
            </a:endParaRPr>
          </a:p>
        </p:txBody>
      </p:sp>
      <p:sp>
        <p:nvSpPr>
          <p:cNvPr id="4" name="矩形 3"/>
          <p:cNvSpPr/>
          <p:nvPr/>
        </p:nvSpPr>
        <p:spPr>
          <a:xfrm>
            <a:off x="661851" y="1390536"/>
            <a:ext cx="7752233" cy="1631216"/>
          </a:xfrm>
          <a:prstGeom prst="rect">
            <a:avLst/>
          </a:prstGeom>
        </p:spPr>
        <p:txBody>
          <a:bodyPr wrap="square">
            <a:spAutoFit/>
          </a:bodyPr>
          <a:lstStyle/>
          <a:p>
            <a:pPr marL="342900" indent="-342900" eaLnBrk="0" fontAlgn="auto" hangingPunct="0">
              <a:lnSpc>
                <a:spcPts val="3000"/>
              </a:lnSpc>
              <a:spcBef>
                <a:spcPts val="0"/>
              </a:spcBef>
              <a:spcAft>
                <a:spcPts val="0"/>
              </a:spcAft>
              <a:buFont typeface="Wingdings" panose="05000000000000000000" pitchFamily="2" charset="2"/>
              <a:buChar char="l"/>
            </a:pPr>
            <a:r>
              <a:rPr lang="zh-CN" altLang="en-US" sz="2000" b="1" dirty="0">
                <a:solidFill>
                  <a:srgbClr val="FFFF00"/>
                </a:solidFill>
                <a:latin typeface="微软雅黑" pitchFamily="34" charset="-122"/>
                <a:ea typeface="微软雅黑" pitchFamily="34" charset="-122"/>
              </a:rPr>
              <a:t>网络：</a:t>
            </a:r>
            <a:r>
              <a:rPr lang="zh-CN" altLang="en-US" sz="2000" b="1" dirty="0">
                <a:solidFill>
                  <a:schemeClr val="bg1"/>
                </a:solidFill>
                <a:latin typeface="微软雅黑" pitchFamily="34" charset="-122"/>
                <a:ea typeface="微软雅黑" pitchFamily="34" charset="-122"/>
              </a:rPr>
              <a:t>把许多计算机连接在一起。</a:t>
            </a:r>
            <a:endParaRPr lang="en-US" altLang="zh-CN" sz="2000" b="1" dirty="0">
              <a:solidFill>
                <a:schemeClr val="bg1"/>
              </a:solidFill>
              <a:latin typeface="微软雅黑" pitchFamily="34" charset="-122"/>
              <a:ea typeface="微软雅黑" pitchFamily="34" charset="-122"/>
            </a:endParaRPr>
          </a:p>
          <a:p>
            <a:pPr marL="342900" indent="-342900" eaLnBrk="0" fontAlgn="auto" hangingPunct="0">
              <a:lnSpc>
                <a:spcPts val="3000"/>
              </a:lnSpc>
              <a:spcBef>
                <a:spcPts val="0"/>
              </a:spcBef>
              <a:spcAft>
                <a:spcPts val="0"/>
              </a:spcAft>
              <a:buFont typeface="Wingdings" panose="05000000000000000000" pitchFamily="2" charset="2"/>
              <a:buChar char="l"/>
            </a:pPr>
            <a:r>
              <a:rPr lang="zh-CN" altLang="en-US" sz="2000" b="1" dirty="0">
                <a:solidFill>
                  <a:srgbClr val="FFFF00"/>
                </a:solidFill>
                <a:latin typeface="微软雅黑" pitchFamily="34" charset="-122"/>
                <a:ea typeface="微软雅黑" pitchFamily="34" charset="-122"/>
              </a:rPr>
              <a:t>互连网：</a:t>
            </a:r>
            <a:r>
              <a:rPr lang="zh-CN" altLang="en-US" sz="2000" b="1" dirty="0">
                <a:solidFill>
                  <a:schemeClr val="bg1"/>
                </a:solidFill>
                <a:latin typeface="微软雅黑" pitchFamily="34" charset="-122"/>
                <a:ea typeface="微软雅黑" pitchFamily="34" charset="-122"/>
              </a:rPr>
              <a:t>把许多网络通过一些路由器连接在一起。与网络相连的计算机常称为</a:t>
            </a:r>
            <a:r>
              <a:rPr lang="zh-CN" altLang="en-US" sz="2000" b="1" dirty="0">
                <a:solidFill>
                  <a:srgbClr val="FFC000"/>
                </a:solidFill>
                <a:latin typeface="微软雅黑" pitchFamily="34" charset="-122"/>
                <a:ea typeface="微软雅黑" pitchFamily="34" charset="-122"/>
              </a:rPr>
              <a:t>主机。</a:t>
            </a:r>
            <a:endParaRPr lang="en-US" altLang="zh-CN" sz="2000" b="1" dirty="0">
              <a:solidFill>
                <a:srgbClr val="FFC000"/>
              </a:solidFill>
              <a:latin typeface="微软雅黑" pitchFamily="34" charset="-122"/>
              <a:ea typeface="微软雅黑" pitchFamily="34" charset="-122"/>
            </a:endParaRPr>
          </a:p>
          <a:p>
            <a:pPr marL="342900" indent="-342900" eaLnBrk="0" fontAlgn="auto" hangingPunct="0">
              <a:lnSpc>
                <a:spcPts val="3000"/>
              </a:lnSpc>
              <a:spcBef>
                <a:spcPts val="0"/>
              </a:spcBef>
              <a:spcAft>
                <a:spcPts val="0"/>
              </a:spcAft>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互连网 </a:t>
            </a:r>
            <a:r>
              <a:rPr lang="en-US" altLang="zh-CN" sz="2000" b="1" dirty="0">
                <a:solidFill>
                  <a:schemeClr val="bg1"/>
                </a:solidFill>
                <a:latin typeface="微软雅黑" pitchFamily="34" charset="-122"/>
                <a:ea typeface="微软雅黑" pitchFamily="34" charset="-122"/>
              </a:rPr>
              <a:t>(internet)</a:t>
            </a:r>
            <a:r>
              <a:rPr lang="zh-CN" altLang="en-US" sz="2000" b="1" dirty="0">
                <a:solidFill>
                  <a:schemeClr val="bg1"/>
                </a:solidFill>
                <a:latin typeface="微软雅黑" pitchFamily="34" charset="-122"/>
                <a:ea typeface="微软雅黑" pitchFamily="34" charset="-122"/>
              </a:rPr>
              <a:t> </a:t>
            </a:r>
            <a:r>
              <a:rPr lang="zh-CN" altLang="en-US" sz="2000" b="1" dirty="0">
                <a:solidFill>
                  <a:srgbClr val="FFFF00"/>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 互联网 </a:t>
            </a:r>
            <a:r>
              <a:rPr lang="en-US" altLang="zh-CN" sz="2000" b="1" dirty="0">
                <a:solidFill>
                  <a:schemeClr val="bg1"/>
                </a:solidFill>
                <a:latin typeface="微软雅黑" pitchFamily="34" charset="-122"/>
                <a:ea typeface="微软雅黑" pitchFamily="34" charset="-122"/>
              </a:rPr>
              <a:t>(Internet)</a:t>
            </a:r>
            <a:endParaRPr lang="zh-CN" altLang="zh-CN" sz="2000" b="1" dirty="0">
              <a:solidFill>
                <a:schemeClr val="bg1"/>
              </a:solidFill>
              <a:latin typeface="微软雅黑" pitchFamily="34" charset="-122"/>
              <a:ea typeface="微软雅黑" pitchFamily="34" charset="-122"/>
            </a:endParaRPr>
          </a:p>
        </p:txBody>
      </p:sp>
      <p:sp>
        <p:nvSpPr>
          <p:cNvPr id="2" name="文本占位符 1"/>
          <p:cNvSpPr>
            <a:spLocks noGrp="1"/>
          </p:cNvSpPr>
          <p:nvPr>
            <p:ph type="body" sz="quarter" idx="11"/>
          </p:nvPr>
        </p:nvSpPr>
        <p:spPr/>
        <p:txBody>
          <a:bodyPr/>
          <a:lstStyle/>
          <a:p>
            <a:r>
              <a:rPr lang="zh-CN" altLang="en-US" dirty="0"/>
              <a:t>网络与互连网</a:t>
            </a:r>
          </a:p>
        </p:txBody>
      </p:sp>
    </p:spTree>
    <p:extLst>
      <p:ext uri="{BB962C8B-B14F-4D97-AF65-F5344CB8AC3E}">
        <p14:creationId xmlns:p14="http://schemas.microsoft.com/office/powerpoint/2010/main" val="41552892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 8 版）</a:t>
            </a:r>
          </a:p>
        </p:txBody>
      </p:sp>
      <p:sp>
        <p:nvSpPr>
          <p:cNvPr id="13" name="矩形 6"/>
          <p:cNvSpPr>
            <a:spLocks noChangeArrowheads="1"/>
          </p:cNvSpPr>
          <p:nvPr/>
        </p:nvSpPr>
        <p:spPr bwMode="auto">
          <a:xfrm>
            <a:off x="5226050" y="2219325"/>
            <a:ext cx="201612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fr-FR" altLang="zh-CN" sz="5500" b="1" dirty="0">
                <a:solidFill>
                  <a:schemeClr val="bg1"/>
                </a:solidFill>
                <a:latin typeface="微软雅黑" pitchFamily="34" charset="-122"/>
                <a:ea typeface="微软雅黑" pitchFamily="34" charset="-122"/>
              </a:rPr>
              <a:t>概  述</a:t>
            </a:r>
          </a:p>
        </p:txBody>
      </p:sp>
      <p:sp>
        <p:nvSpPr>
          <p:cNvPr id="14" name="矩形 7"/>
          <p:cNvSpPr>
            <a:spLocks noChangeArrowheads="1"/>
          </p:cNvSpPr>
          <p:nvPr/>
        </p:nvSpPr>
        <p:spPr bwMode="auto">
          <a:xfrm>
            <a:off x="5565775" y="1736725"/>
            <a:ext cx="1338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fr-FR" altLang="zh-CN" sz="2800" b="1">
                <a:solidFill>
                  <a:schemeClr val="bg1"/>
                </a:solidFill>
                <a:latin typeface="微软雅黑" pitchFamily="34" charset="-122"/>
                <a:ea typeface="微软雅黑" pitchFamily="34" charset="-122"/>
              </a:rPr>
              <a:t>第 1 章</a:t>
            </a:r>
          </a:p>
        </p:txBody>
      </p:sp>
      <p:cxnSp>
        <p:nvCxnSpPr>
          <p:cNvPr id="15" name="直接连接符 14"/>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6"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1.2.2  </a:t>
            </a:r>
            <a:r>
              <a:rPr lang="zh-CN" altLang="en-US" dirty="0"/>
              <a:t>互联网基础结构发展的三个阶段</a:t>
            </a:r>
          </a:p>
        </p:txBody>
      </p:sp>
      <p:graphicFrame>
        <p:nvGraphicFramePr>
          <p:cNvPr id="7" name="图示 6"/>
          <p:cNvGraphicFramePr/>
          <p:nvPr>
            <p:extLst>
              <p:ext uri="{D42A27DB-BD31-4B8C-83A1-F6EECF244321}">
                <p14:modId xmlns:p14="http://schemas.microsoft.com/office/powerpoint/2010/main" val="1302312913"/>
              </p:ext>
            </p:extLst>
          </p:nvPr>
        </p:nvGraphicFramePr>
        <p:xfrm>
          <a:off x="525103" y="1210493"/>
          <a:ext cx="7991880" cy="2743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66344" y="973465"/>
            <a:ext cx="5202940" cy="3172691"/>
          </a:xfrm>
        </p:spPr>
        <p:txBody>
          <a:bodyPr/>
          <a:lstStyle/>
          <a:p>
            <a:pPr fontAlgn="auto">
              <a:lnSpc>
                <a:spcPts val="3200"/>
              </a:lnSpc>
              <a:defRPr/>
            </a:pPr>
            <a:r>
              <a:rPr lang="en-US" altLang="zh-CN" dirty="0">
                <a:solidFill>
                  <a:srgbClr val="C00000"/>
                </a:solidFill>
              </a:rPr>
              <a:t>ARPANET</a:t>
            </a:r>
            <a:r>
              <a:rPr lang="zh-CN" altLang="en-US" dirty="0">
                <a:solidFill>
                  <a:srgbClr val="C00000"/>
                </a:solidFill>
              </a:rPr>
              <a:t>：</a:t>
            </a:r>
            <a:r>
              <a:rPr lang="zh-CN" altLang="en-US" dirty="0"/>
              <a:t>最初只是一个单个的分组交换网，</a:t>
            </a:r>
            <a:r>
              <a:rPr lang="zh-CN" altLang="en-US" dirty="0">
                <a:solidFill>
                  <a:srgbClr val="0000CC"/>
                </a:solidFill>
              </a:rPr>
              <a:t>不是</a:t>
            </a:r>
            <a:r>
              <a:rPr lang="zh-CN" altLang="en-US" dirty="0"/>
              <a:t>一个互连网。 </a:t>
            </a:r>
          </a:p>
          <a:p>
            <a:pPr marL="357188" indent="-357188" fontAlgn="auto">
              <a:lnSpc>
                <a:spcPts val="3200"/>
              </a:lnSpc>
              <a:buClr>
                <a:srgbClr val="0070C0"/>
              </a:buClr>
              <a:defRPr/>
            </a:pPr>
            <a:r>
              <a:rPr lang="en-US" altLang="zh-CN" dirty="0"/>
              <a:t>1983 </a:t>
            </a:r>
            <a:r>
              <a:rPr lang="zh-CN" altLang="en-US" dirty="0"/>
              <a:t>年，</a:t>
            </a:r>
            <a:r>
              <a:rPr lang="en-US" altLang="zh-CN" dirty="0">
                <a:solidFill>
                  <a:srgbClr val="C00000"/>
                </a:solidFill>
              </a:rPr>
              <a:t>TCP/IP </a:t>
            </a:r>
            <a:r>
              <a:rPr lang="zh-CN" altLang="en-US" dirty="0">
                <a:solidFill>
                  <a:srgbClr val="C00000"/>
                </a:solidFill>
              </a:rPr>
              <a:t>协议</a:t>
            </a:r>
            <a:r>
              <a:rPr lang="zh-CN" altLang="en-US" dirty="0"/>
              <a:t>成为 </a:t>
            </a:r>
            <a:r>
              <a:rPr lang="en-US" altLang="zh-CN" dirty="0"/>
              <a:t>ARPANET </a:t>
            </a:r>
            <a:r>
              <a:rPr lang="zh-CN" altLang="en-US" dirty="0"/>
              <a:t>上的标准协议，</a:t>
            </a:r>
            <a:r>
              <a:rPr lang="zh-CN" altLang="zh-CN" dirty="0"/>
              <a:t>使得所有使用</a:t>
            </a:r>
            <a:r>
              <a:rPr lang="en-US" altLang="zh-CN" dirty="0"/>
              <a:t> TCP/IP </a:t>
            </a:r>
            <a:r>
              <a:rPr lang="zh-CN" altLang="zh-CN" dirty="0"/>
              <a:t>协议的计算机都能利用互连网相互通信</a:t>
            </a:r>
            <a:r>
              <a:rPr lang="zh-CN" altLang="en-US" dirty="0"/>
              <a:t>。</a:t>
            </a:r>
          </a:p>
          <a:p>
            <a:pPr marL="357188" indent="-357188" fontAlgn="auto">
              <a:lnSpc>
                <a:spcPts val="3200"/>
              </a:lnSpc>
              <a:buClr>
                <a:srgbClr val="0070C0"/>
              </a:buClr>
              <a:defRPr/>
            </a:pPr>
            <a:r>
              <a:rPr lang="zh-CN" altLang="en-US" dirty="0">
                <a:solidFill>
                  <a:srgbClr val="C00000"/>
                </a:solidFill>
              </a:rPr>
              <a:t>人们把 </a:t>
            </a:r>
            <a:r>
              <a:rPr lang="en-US" altLang="zh-CN" dirty="0">
                <a:solidFill>
                  <a:srgbClr val="0000CC"/>
                </a:solidFill>
              </a:rPr>
              <a:t>1983 </a:t>
            </a:r>
            <a:r>
              <a:rPr lang="zh-CN" altLang="en-US" dirty="0">
                <a:solidFill>
                  <a:srgbClr val="0000CC"/>
                </a:solidFill>
              </a:rPr>
              <a:t>年</a:t>
            </a:r>
            <a:r>
              <a:rPr lang="zh-CN" altLang="en-US" dirty="0">
                <a:solidFill>
                  <a:srgbClr val="C00000"/>
                </a:solidFill>
              </a:rPr>
              <a:t>作为互联网的诞生时间。</a:t>
            </a:r>
            <a:endParaRPr lang="en-US" altLang="zh-CN" dirty="0">
              <a:solidFill>
                <a:srgbClr val="C00000"/>
              </a:solidFill>
            </a:endParaRPr>
          </a:p>
          <a:p>
            <a:pPr marL="357188" indent="-357188" fontAlgn="auto">
              <a:lnSpc>
                <a:spcPts val="3200"/>
              </a:lnSpc>
              <a:buClr>
                <a:srgbClr val="0070C0"/>
              </a:buClr>
              <a:defRPr/>
            </a:pPr>
            <a:r>
              <a:rPr lang="en-US" altLang="zh-CN" dirty="0"/>
              <a:t>1990 </a:t>
            </a:r>
            <a:r>
              <a:rPr lang="zh-CN" altLang="zh-CN" dirty="0"/>
              <a:t>年</a:t>
            </a:r>
            <a:r>
              <a:rPr lang="zh-CN" altLang="en-US" dirty="0"/>
              <a:t>，</a:t>
            </a:r>
            <a:r>
              <a:rPr lang="en-US" altLang="zh-CN" dirty="0"/>
              <a:t>ARPANET </a:t>
            </a:r>
            <a:r>
              <a:rPr lang="zh-CN" altLang="zh-CN" dirty="0"/>
              <a:t>正式宣布关闭</a:t>
            </a:r>
            <a:r>
              <a:rPr lang="zh-CN" altLang="en-US" dirty="0"/>
              <a:t>。</a:t>
            </a:r>
            <a:endParaRPr lang="en-US" altLang="zh-CN" dirty="0"/>
          </a:p>
          <a:p>
            <a:pPr>
              <a:lnSpc>
                <a:spcPts val="3200"/>
              </a:lnSpc>
            </a:pPr>
            <a:endParaRPr lang="zh-CN" altLang="en-US" dirty="0"/>
          </a:p>
        </p:txBody>
      </p:sp>
      <p:sp>
        <p:nvSpPr>
          <p:cNvPr id="3" name="文本占位符 2"/>
          <p:cNvSpPr>
            <a:spLocks noGrp="1"/>
          </p:cNvSpPr>
          <p:nvPr>
            <p:ph type="body" sz="quarter" idx="11"/>
          </p:nvPr>
        </p:nvSpPr>
        <p:spPr/>
        <p:txBody>
          <a:bodyPr/>
          <a:lstStyle/>
          <a:p>
            <a:r>
              <a:rPr lang="zh-CN" altLang="en-US" dirty="0"/>
              <a:t>第一阶段：</a:t>
            </a:r>
            <a:r>
              <a:rPr lang="en-US" altLang="zh-CN" dirty="0"/>
              <a:t>1969 – 1990 </a:t>
            </a:r>
            <a:endParaRPr lang="zh-CN" altLang="en-US" dirty="0"/>
          </a:p>
        </p:txBody>
      </p:sp>
      <p:grpSp>
        <p:nvGrpSpPr>
          <p:cNvPr id="36" name="组合 35"/>
          <p:cNvGrpSpPr/>
          <p:nvPr/>
        </p:nvGrpSpPr>
        <p:grpSpPr>
          <a:xfrm>
            <a:off x="5763014" y="1231687"/>
            <a:ext cx="2369638" cy="2239778"/>
            <a:chOff x="5512528" y="1295507"/>
            <a:chExt cx="2369638" cy="2239778"/>
          </a:xfrm>
        </p:grpSpPr>
        <p:sp>
          <p:nvSpPr>
            <p:cNvPr id="2" name="椭圆 1"/>
            <p:cNvSpPr/>
            <p:nvPr/>
          </p:nvSpPr>
          <p:spPr>
            <a:xfrm>
              <a:off x="6584585" y="1295507"/>
              <a:ext cx="444137"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1600" b="1" dirty="0">
                  <a:solidFill>
                    <a:schemeClr val="tx1"/>
                  </a:solidFill>
                </a:rPr>
                <a:t>SRI</a:t>
              </a:r>
              <a:endParaRPr lang="zh-CN" altLang="en-US" sz="1600" b="1" dirty="0">
                <a:solidFill>
                  <a:schemeClr val="tx1"/>
                </a:solidFill>
              </a:endParaRPr>
            </a:p>
          </p:txBody>
        </p:sp>
        <p:sp>
          <p:nvSpPr>
            <p:cNvPr id="4" name="椭圆 3"/>
            <p:cNvSpPr/>
            <p:nvPr/>
          </p:nvSpPr>
          <p:spPr>
            <a:xfrm>
              <a:off x="6723923" y="1558834"/>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70777" y="2301158"/>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3923" y="3043484"/>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577367" y="1558834"/>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4" idx="3"/>
              <a:endCxn id="6" idx="7"/>
            </p:cNvCxnSpPr>
            <p:nvPr/>
          </p:nvCxnSpPr>
          <p:spPr>
            <a:xfrm flipH="1">
              <a:off x="6271475" y="1759532"/>
              <a:ext cx="486882" cy="57606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p:cNvCxnSpPr>
              <a:stCxn id="6" idx="5"/>
              <a:endCxn id="7" idx="1"/>
            </p:cNvCxnSpPr>
            <p:nvPr/>
          </p:nvCxnSpPr>
          <p:spPr>
            <a:xfrm>
              <a:off x="6271475" y="2501856"/>
              <a:ext cx="486882" cy="576062"/>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p:cNvCxnSpPr>
              <a:stCxn id="8" idx="2"/>
              <a:endCxn id="4" idx="6"/>
            </p:cNvCxnSpPr>
            <p:nvPr/>
          </p:nvCxnSpPr>
          <p:spPr>
            <a:xfrm flipH="1">
              <a:off x="6959055" y="1676400"/>
              <a:ext cx="61831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直接连接符 17"/>
            <p:cNvCxnSpPr>
              <a:stCxn id="7" idx="0"/>
              <a:endCxn id="4" idx="4"/>
            </p:cNvCxnSpPr>
            <p:nvPr/>
          </p:nvCxnSpPr>
          <p:spPr>
            <a:xfrm flipV="1">
              <a:off x="6841489" y="1793966"/>
              <a:ext cx="0" cy="1249518"/>
            </a:xfrm>
            <a:prstGeom prst="line">
              <a:avLst/>
            </a:prstGeom>
            <a:ln w="19050"/>
          </p:spPr>
          <p:style>
            <a:lnRef idx="1">
              <a:schemeClr val="dk1"/>
            </a:lnRef>
            <a:fillRef idx="0">
              <a:schemeClr val="dk1"/>
            </a:fillRef>
            <a:effectRef idx="0">
              <a:schemeClr val="dk1"/>
            </a:effectRef>
            <a:fontRef idx="minor">
              <a:schemeClr val="tx1"/>
            </a:fontRef>
          </p:style>
        </p:cxnSp>
        <p:sp>
          <p:nvSpPr>
            <p:cNvPr id="21" name="椭圆 20"/>
            <p:cNvSpPr/>
            <p:nvPr/>
          </p:nvSpPr>
          <p:spPr>
            <a:xfrm>
              <a:off x="5512528" y="2271404"/>
              <a:ext cx="570416"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1600" b="1" dirty="0">
                  <a:solidFill>
                    <a:schemeClr val="tx1"/>
                  </a:solidFill>
                </a:rPr>
                <a:t>UCSB</a:t>
              </a:r>
              <a:endParaRPr lang="zh-CN" altLang="en-US" sz="1600" b="1" dirty="0">
                <a:solidFill>
                  <a:schemeClr val="tx1"/>
                </a:solidFill>
              </a:endParaRPr>
            </a:p>
          </p:txBody>
        </p:sp>
        <p:sp>
          <p:nvSpPr>
            <p:cNvPr id="22" name="椭圆 21"/>
            <p:cNvSpPr/>
            <p:nvPr/>
          </p:nvSpPr>
          <p:spPr>
            <a:xfrm>
              <a:off x="6564990" y="3240644"/>
              <a:ext cx="570416"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1600" b="1" dirty="0">
                  <a:solidFill>
                    <a:schemeClr val="tx1"/>
                  </a:solidFill>
                </a:rPr>
                <a:t>UCLA</a:t>
              </a:r>
              <a:endParaRPr lang="zh-CN" altLang="en-US" sz="1600" b="1" dirty="0">
                <a:solidFill>
                  <a:schemeClr val="tx1"/>
                </a:solidFill>
              </a:endParaRPr>
            </a:p>
          </p:txBody>
        </p:sp>
        <p:sp>
          <p:nvSpPr>
            <p:cNvPr id="23" name="椭圆 22"/>
            <p:cNvSpPr/>
            <p:nvPr/>
          </p:nvSpPr>
          <p:spPr>
            <a:xfrm>
              <a:off x="7438029" y="1295507"/>
              <a:ext cx="444137"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1600" b="1" dirty="0">
                  <a:solidFill>
                    <a:schemeClr val="tx1"/>
                  </a:solidFill>
                </a:rPr>
                <a:t>UTAH</a:t>
              </a:r>
              <a:endParaRPr lang="zh-CN" altLang="en-US" sz="1600" b="1" dirty="0">
                <a:solidFill>
                  <a:schemeClr val="tx1"/>
                </a:solidFill>
              </a:endParaRPr>
            </a:p>
          </p:txBody>
        </p:sp>
      </p:grpSp>
      <p:sp>
        <p:nvSpPr>
          <p:cNvPr id="37" name="矩形 36"/>
          <p:cNvSpPr/>
          <p:nvPr/>
        </p:nvSpPr>
        <p:spPr>
          <a:xfrm>
            <a:off x="6099319" y="3464914"/>
            <a:ext cx="22774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1969 </a:t>
            </a:r>
            <a:r>
              <a:rPr kumimoji="1" lang="zh-CN" altLang="en-US" sz="1600" b="1" dirty="0">
                <a:latin typeface="微软雅黑" panose="020B0503020204020204" pitchFamily="34" charset="-122"/>
                <a:ea typeface="微软雅黑" panose="020B0503020204020204" pitchFamily="34" charset="-122"/>
              </a:rPr>
              <a:t>年的 </a:t>
            </a:r>
            <a:r>
              <a:rPr kumimoji="1" lang="en-US" altLang="zh-CN" sz="1600" b="1" dirty="0">
                <a:latin typeface="微软雅黑" panose="020B0503020204020204" pitchFamily="34" charset="-122"/>
                <a:ea typeface="微软雅黑" panose="020B0503020204020204" pitchFamily="34" charset="-122"/>
              </a:rPr>
              <a:t>ARPANET </a:t>
            </a:r>
            <a:endParaRPr kumimoji="1"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02826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66344" y="963554"/>
            <a:ext cx="3990407" cy="3172691"/>
          </a:xfrm>
        </p:spPr>
        <p:txBody>
          <a:bodyPr/>
          <a:lstStyle/>
          <a:p>
            <a:pPr fontAlgn="auto">
              <a:lnSpc>
                <a:spcPts val="3200"/>
              </a:lnSpc>
              <a:defRPr/>
            </a:pPr>
            <a:r>
              <a:rPr lang="zh-CN" altLang="en-US" dirty="0"/>
              <a:t>国家科学基金网 </a:t>
            </a:r>
            <a:r>
              <a:rPr lang="en-US" altLang="zh-CN" dirty="0"/>
              <a:t>NSFNET</a:t>
            </a:r>
            <a:r>
              <a:rPr lang="zh-CN" altLang="en-US" dirty="0"/>
              <a:t>。</a:t>
            </a:r>
            <a:endParaRPr lang="en-US" altLang="zh-CN" dirty="0"/>
          </a:p>
          <a:p>
            <a:pPr fontAlgn="auto">
              <a:lnSpc>
                <a:spcPts val="3200"/>
              </a:lnSpc>
              <a:defRPr/>
            </a:pPr>
            <a:r>
              <a:rPr lang="zh-CN" altLang="en-US" dirty="0">
                <a:solidFill>
                  <a:srgbClr val="C00000"/>
                </a:solidFill>
              </a:rPr>
              <a:t>三级结构：</a:t>
            </a:r>
            <a:r>
              <a:rPr lang="zh-CN" altLang="en-US" dirty="0"/>
              <a:t>主干网、地区网和校园网（或企业网）。</a:t>
            </a:r>
            <a:endParaRPr lang="en-US" altLang="zh-CN" dirty="0"/>
          </a:p>
          <a:p>
            <a:pPr fontAlgn="auto">
              <a:lnSpc>
                <a:spcPts val="3200"/>
              </a:lnSpc>
              <a:defRPr/>
            </a:pPr>
            <a:r>
              <a:rPr lang="zh-CN" altLang="en-US" dirty="0"/>
              <a:t>覆盖了全美国主要的大学和研究所，并且成为互联网中的主要组成部分。</a:t>
            </a:r>
            <a:endParaRPr lang="en-US" altLang="zh-CN" dirty="0"/>
          </a:p>
          <a:p>
            <a:pPr>
              <a:lnSpc>
                <a:spcPts val="3200"/>
              </a:lnSpc>
            </a:pPr>
            <a:endParaRPr lang="zh-CN" altLang="en-US" dirty="0"/>
          </a:p>
        </p:txBody>
      </p:sp>
      <p:sp>
        <p:nvSpPr>
          <p:cNvPr id="3" name="文本占位符 2"/>
          <p:cNvSpPr>
            <a:spLocks noGrp="1"/>
          </p:cNvSpPr>
          <p:nvPr>
            <p:ph type="body" sz="quarter" idx="11"/>
          </p:nvPr>
        </p:nvSpPr>
        <p:spPr/>
        <p:txBody>
          <a:bodyPr/>
          <a:lstStyle/>
          <a:p>
            <a:r>
              <a:rPr lang="zh-CN" altLang="en-US" dirty="0"/>
              <a:t>第二阶段：</a:t>
            </a:r>
            <a:r>
              <a:rPr lang="en-US" altLang="zh-CN" dirty="0"/>
              <a:t>1985 – 1993 </a:t>
            </a:r>
            <a:endParaRPr lang="zh-CN" altLang="en-US" dirty="0"/>
          </a:p>
        </p:txBody>
      </p:sp>
      <p:grpSp>
        <p:nvGrpSpPr>
          <p:cNvPr id="4" name="组合 96"/>
          <p:cNvGrpSpPr>
            <a:grpSpLocks/>
          </p:cNvGrpSpPr>
          <p:nvPr/>
        </p:nvGrpSpPr>
        <p:grpSpPr bwMode="auto">
          <a:xfrm>
            <a:off x="4298722" y="1252665"/>
            <a:ext cx="4414878" cy="2319685"/>
            <a:chOff x="1526812" y="3062631"/>
            <a:chExt cx="6236139" cy="2752192"/>
          </a:xfrm>
        </p:grpSpPr>
        <p:cxnSp>
          <p:nvCxnSpPr>
            <p:cNvPr id="6" name="直接连接符 83"/>
            <p:cNvCxnSpPr>
              <a:cxnSpLocks noChangeShapeType="1"/>
            </p:cNvCxnSpPr>
            <p:nvPr/>
          </p:nvCxnSpPr>
          <p:spPr bwMode="auto">
            <a:xfrm flipH="1">
              <a:off x="6189663" y="4492436"/>
              <a:ext cx="334962" cy="8842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7" name="直接连接符 5"/>
            <p:cNvCxnSpPr>
              <a:cxnSpLocks noChangeShapeType="1"/>
            </p:cNvCxnSpPr>
            <p:nvPr/>
          </p:nvCxnSpPr>
          <p:spPr bwMode="auto">
            <a:xfrm flipH="1">
              <a:off x="3155950" y="3458973"/>
              <a:ext cx="1058862"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8" name="直接连接符 6"/>
            <p:cNvCxnSpPr>
              <a:cxnSpLocks noChangeShapeType="1"/>
            </p:cNvCxnSpPr>
            <p:nvPr/>
          </p:nvCxnSpPr>
          <p:spPr bwMode="auto">
            <a:xfrm flipH="1">
              <a:off x="4162425" y="3458973"/>
              <a:ext cx="403225" cy="9842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9" name="直接连接符 7"/>
            <p:cNvCxnSpPr>
              <a:cxnSpLocks noChangeShapeType="1"/>
            </p:cNvCxnSpPr>
            <p:nvPr/>
          </p:nvCxnSpPr>
          <p:spPr bwMode="auto">
            <a:xfrm>
              <a:off x="5087938" y="3458973"/>
              <a:ext cx="1241425"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10"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0" y="36669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83"/>
            <p:cNvCxnSpPr>
              <a:cxnSpLocks noChangeShapeType="1"/>
            </p:cNvCxnSpPr>
            <p:nvPr/>
          </p:nvCxnSpPr>
          <p:spPr bwMode="auto">
            <a:xfrm flipH="1">
              <a:off x="2001838" y="4519423"/>
              <a:ext cx="484187" cy="854075"/>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12" name="直接连接符 67"/>
            <p:cNvCxnSpPr>
              <a:cxnSpLocks noChangeShapeType="1"/>
            </p:cNvCxnSpPr>
            <p:nvPr/>
          </p:nvCxnSpPr>
          <p:spPr bwMode="auto">
            <a:xfrm>
              <a:off x="4211638"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13" name="直接连接符 37"/>
            <p:cNvCxnSpPr>
              <a:cxnSpLocks noChangeShapeType="1"/>
            </p:cNvCxnSpPr>
            <p:nvPr/>
          </p:nvCxnSpPr>
          <p:spPr bwMode="auto">
            <a:xfrm>
              <a:off x="6632575" y="4443223"/>
              <a:ext cx="631032" cy="8953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grpSp>
          <p:nvGrpSpPr>
            <p:cNvPr id="14" name="Group 194"/>
            <p:cNvGrpSpPr>
              <a:grpSpLocks/>
            </p:cNvGrpSpPr>
            <p:nvPr/>
          </p:nvGrpSpPr>
          <p:grpSpPr bwMode="auto">
            <a:xfrm>
              <a:off x="5795963" y="5338573"/>
              <a:ext cx="860425" cy="476250"/>
              <a:chOff x="2569" y="3268"/>
              <a:chExt cx="542" cy="300"/>
            </a:xfrm>
            <a:solidFill>
              <a:srgbClr val="0070C0"/>
            </a:solidFill>
          </p:grpSpPr>
          <p:sp>
            <p:nvSpPr>
              <p:cNvPr id="87"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8"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9"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0"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1"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2"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3"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4"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5"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96"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97"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sp>
          <p:nvSpPr>
            <p:cNvPr id="15" name="Oval 187"/>
            <p:cNvSpPr>
              <a:spLocks noChangeArrowheads="1"/>
            </p:cNvSpPr>
            <p:nvPr/>
          </p:nvSpPr>
          <p:spPr bwMode="auto">
            <a:xfrm>
              <a:off x="4003676" y="3062631"/>
              <a:ext cx="1177924" cy="516612"/>
            </a:xfrm>
            <a:prstGeom prst="ellipse">
              <a:avLst/>
            </a:prstGeom>
            <a:solidFill>
              <a:srgbClr val="368AD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16" name="Text Box 1524"/>
            <p:cNvSpPr txBox="1">
              <a:spLocks noChangeArrowheads="1"/>
            </p:cNvSpPr>
            <p:nvPr/>
          </p:nvSpPr>
          <p:spPr bwMode="auto">
            <a:xfrm>
              <a:off x="4082320" y="3124067"/>
              <a:ext cx="1021646" cy="3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solidFill>
                    <a:schemeClr val="bg1"/>
                  </a:solidFill>
                  <a:latin typeface="Times New Roman" pitchFamily="18" charset="0"/>
                  <a:ea typeface="微软雅黑" pitchFamily="34" charset="-122"/>
                </a:rPr>
                <a:t>主干网</a:t>
              </a:r>
            </a:p>
          </p:txBody>
        </p:sp>
        <p:pic>
          <p:nvPicPr>
            <p:cNvPr id="17"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425" y="373202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1963" y="36494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95"/>
            <p:cNvGrpSpPr>
              <a:grpSpLocks/>
            </p:cNvGrpSpPr>
            <p:nvPr/>
          </p:nvGrpSpPr>
          <p:grpSpPr bwMode="auto">
            <a:xfrm>
              <a:off x="6877050" y="5338573"/>
              <a:ext cx="860425" cy="476250"/>
              <a:chOff x="2569" y="3268"/>
              <a:chExt cx="542" cy="300"/>
            </a:xfrm>
            <a:solidFill>
              <a:srgbClr val="0070C0"/>
            </a:solidFill>
          </p:grpSpPr>
          <p:sp>
            <p:nvSpPr>
              <p:cNvPr id="76"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7"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8"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9"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0"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1"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2"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3"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4"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85"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86"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grpSp>
          <p:nvGrpSpPr>
            <p:cNvPr id="20" name="Group 207"/>
            <p:cNvGrpSpPr>
              <a:grpSpLocks/>
            </p:cNvGrpSpPr>
            <p:nvPr/>
          </p:nvGrpSpPr>
          <p:grpSpPr bwMode="auto">
            <a:xfrm>
              <a:off x="3990975" y="5338573"/>
              <a:ext cx="860425" cy="476250"/>
              <a:chOff x="2569" y="3268"/>
              <a:chExt cx="542" cy="300"/>
            </a:xfrm>
            <a:solidFill>
              <a:srgbClr val="0070C0"/>
            </a:solidFill>
          </p:grpSpPr>
          <p:sp>
            <p:nvSpPr>
              <p:cNvPr id="65"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66"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67"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68"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69"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0"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1"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2"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3"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74"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75"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grpSp>
          <p:nvGrpSpPr>
            <p:cNvPr id="21" name="Group 231"/>
            <p:cNvGrpSpPr>
              <a:grpSpLocks/>
            </p:cNvGrpSpPr>
            <p:nvPr/>
          </p:nvGrpSpPr>
          <p:grpSpPr bwMode="auto">
            <a:xfrm>
              <a:off x="1547813" y="5338573"/>
              <a:ext cx="860425" cy="476250"/>
              <a:chOff x="2569" y="3268"/>
              <a:chExt cx="542" cy="300"/>
            </a:xfrm>
            <a:solidFill>
              <a:srgbClr val="0070C0"/>
            </a:solidFill>
          </p:grpSpPr>
          <p:sp>
            <p:nvSpPr>
              <p:cNvPr id="54"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55"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56"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57"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58"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59"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60"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61"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62"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63"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64"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pic>
          <p:nvPicPr>
            <p:cNvPr id="22"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0513" y="47972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763898"/>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0688"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248"/>
            <p:cNvGrpSpPr>
              <a:grpSpLocks/>
            </p:cNvGrpSpPr>
            <p:nvPr/>
          </p:nvGrpSpPr>
          <p:grpSpPr bwMode="auto">
            <a:xfrm>
              <a:off x="3708400" y="4195573"/>
              <a:ext cx="1089025" cy="479425"/>
              <a:chOff x="642" y="2212"/>
              <a:chExt cx="686" cy="302"/>
            </a:xfrm>
            <a:effectLst/>
            <a:scene3d>
              <a:camera prst="orthographicFront">
                <a:rot lat="0" lon="0" rev="0"/>
              </a:camera>
              <a:lightRig rig="balanced" dir="t">
                <a:rot lat="0" lon="0" rev="8700000"/>
              </a:lightRig>
            </a:scene3d>
          </p:grpSpPr>
          <p:sp>
            <p:nvSpPr>
              <p:cNvPr id="52" name="Oval 249"/>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53" name="Text Box 1524"/>
              <p:cNvSpPr txBox="1">
                <a:spLocks noChangeArrowheads="1"/>
              </p:cNvSpPr>
              <p:nvPr/>
            </p:nvSpPr>
            <p:spPr bwMode="auto">
              <a:xfrm>
                <a:off x="665" y="2240"/>
                <a:ext cx="644" cy="23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grpSp>
          <p:nvGrpSpPr>
            <p:cNvPr id="27" name="Group 251"/>
            <p:cNvGrpSpPr>
              <a:grpSpLocks/>
            </p:cNvGrpSpPr>
            <p:nvPr/>
          </p:nvGrpSpPr>
          <p:grpSpPr bwMode="auto">
            <a:xfrm>
              <a:off x="6011863" y="4039998"/>
              <a:ext cx="1089025" cy="479425"/>
              <a:chOff x="642" y="2212"/>
              <a:chExt cx="686" cy="302"/>
            </a:xfrm>
            <a:effectLst/>
            <a:scene3d>
              <a:camera prst="orthographicFront">
                <a:rot lat="0" lon="0" rev="0"/>
              </a:camera>
              <a:lightRig rig="balanced" dir="t">
                <a:rot lat="0" lon="0" rev="8700000"/>
              </a:lightRig>
            </a:scene3d>
          </p:grpSpPr>
          <p:sp>
            <p:nvSpPr>
              <p:cNvPr id="50" name="Oval 252"/>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51" name="Text Box 1524"/>
              <p:cNvSpPr txBox="1">
                <a:spLocks noChangeArrowheads="1"/>
              </p:cNvSpPr>
              <p:nvPr/>
            </p:nvSpPr>
            <p:spPr bwMode="auto">
              <a:xfrm>
                <a:off x="671" y="2240"/>
                <a:ext cx="644" cy="23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cxnSp>
          <p:nvCxnSpPr>
            <p:cNvPr id="28" name="直接连接符 67"/>
            <p:cNvCxnSpPr>
              <a:cxnSpLocks noChangeShapeType="1"/>
            </p:cNvCxnSpPr>
            <p:nvPr/>
          </p:nvCxnSpPr>
          <p:spPr bwMode="auto">
            <a:xfrm>
              <a:off x="2882900"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29"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47416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219"/>
            <p:cNvGrpSpPr>
              <a:grpSpLocks/>
            </p:cNvGrpSpPr>
            <p:nvPr/>
          </p:nvGrpSpPr>
          <p:grpSpPr bwMode="auto">
            <a:xfrm>
              <a:off x="2700338" y="5338573"/>
              <a:ext cx="860425" cy="476250"/>
              <a:chOff x="2569" y="3268"/>
              <a:chExt cx="542" cy="300"/>
            </a:xfrm>
            <a:solidFill>
              <a:srgbClr val="0070C0"/>
            </a:solidFill>
          </p:grpSpPr>
          <p:sp>
            <p:nvSpPr>
              <p:cNvPr id="39"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0"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1"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2"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3"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4"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5"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6"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47"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48"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49"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grpSp>
          <p:nvGrpSpPr>
            <p:cNvPr id="31" name="Group 190"/>
            <p:cNvGrpSpPr>
              <a:grpSpLocks/>
            </p:cNvGrpSpPr>
            <p:nvPr/>
          </p:nvGrpSpPr>
          <p:grpSpPr bwMode="auto">
            <a:xfrm>
              <a:off x="2224088" y="4095561"/>
              <a:ext cx="1089025" cy="479425"/>
              <a:chOff x="642" y="2212"/>
              <a:chExt cx="686" cy="302"/>
            </a:xfrm>
            <a:effectLst/>
            <a:scene3d>
              <a:camera prst="orthographicFront">
                <a:rot lat="0" lon="0" rev="0"/>
              </a:camera>
              <a:lightRig rig="balanced" dir="t">
                <a:rot lat="0" lon="0" rev="8700000"/>
              </a:lightRig>
            </a:scene3d>
          </p:grpSpPr>
          <p:sp>
            <p:nvSpPr>
              <p:cNvPr id="37" name="Oval 188"/>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38" name="Text Box 1524"/>
              <p:cNvSpPr txBox="1">
                <a:spLocks noChangeArrowheads="1"/>
              </p:cNvSpPr>
              <p:nvPr/>
            </p:nvSpPr>
            <p:spPr bwMode="auto">
              <a:xfrm>
                <a:off x="658" y="2236"/>
                <a:ext cx="644" cy="23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sp>
          <p:nvSpPr>
            <p:cNvPr id="32" name="Text Box 1524"/>
            <p:cNvSpPr txBox="1">
              <a:spLocks noChangeArrowheads="1"/>
            </p:cNvSpPr>
            <p:nvPr/>
          </p:nvSpPr>
          <p:spPr bwMode="auto">
            <a:xfrm>
              <a:off x="1526812" y="5387000"/>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chemeClr val="bg1"/>
                  </a:solidFill>
                  <a:latin typeface="Times New Roman" pitchFamily="18" charset="0"/>
                  <a:ea typeface="微软雅黑" pitchFamily="34" charset="-122"/>
                </a:rPr>
                <a:t>校园网</a:t>
              </a:r>
            </a:p>
          </p:txBody>
        </p:sp>
        <p:sp>
          <p:nvSpPr>
            <p:cNvPr id="33" name="Text Box 1524"/>
            <p:cNvSpPr txBox="1">
              <a:spLocks noChangeArrowheads="1"/>
            </p:cNvSpPr>
            <p:nvPr/>
          </p:nvSpPr>
          <p:spPr bwMode="auto">
            <a:xfrm>
              <a:off x="2673278"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sp>
          <p:nvSpPr>
            <p:cNvPr id="34" name="Text Box 1524"/>
            <p:cNvSpPr txBox="1">
              <a:spLocks noChangeArrowheads="1"/>
            </p:cNvSpPr>
            <p:nvPr/>
          </p:nvSpPr>
          <p:spPr bwMode="auto">
            <a:xfrm>
              <a:off x="3968674"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sp>
          <p:nvSpPr>
            <p:cNvPr id="35" name="Text Box 1524"/>
            <p:cNvSpPr txBox="1">
              <a:spLocks noChangeArrowheads="1"/>
            </p:cNvSpPr>
            <p:nvPr/>
          </p:nvSpPr>
          <p:spPr bwMode="auto">
            <a:xfrm>
              <a:off x="5768903"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sp>
          <p:nvSpPr>
            <p:cNvPr id="36" name="Text Box 1524"/>
            <p:cNvSpPr txBox="1">
              <a:spLocks noChangeArrowheads="1"/>
            </p:cNvSpPr>
            <p:nvPr/>
          </p:nvSpPr>
          <p:spPr bwMode="auto">
            <a:xfrm>
              <a:off x="6849990"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grpSp>
    </p:spTree>
    <p:extLst>
      <p:ext uri="{BB962C8B-B14F-4D97-AF65-F5344CB8AC3E}">
        <p14:creationId xmlns:p14="http://schemas.microsoft.com/office/powerpoint/2010/main" val="319601894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ts val="3200"/>
              </a:lnSpc>
            </a:pPr>
            <a:r>
              <a:rPr lang="zh-CN" altLang="en-US" dirty="0"/>
              <a:t>出现了</a:t>
            </a:r>
            <a:r>
              <a:rPr lang="zh-CN" altLang="en-US" dirty="0">
                <a:solidFill>
                  <a:srgbClr val="C00000"/>
                </a:solidFill>
              </a:rPr>
              <a:t>互联网服务提供者 </a:t>
            </a:r>
            <a:r>
              <a:rPr lang="en-US" altLang="zh-CN" dirty="0">
                <a:solidFill>
                  <a:srgbClr val="C00000"/>
                </a:solidFill>
              </a:rPr>
              <a:t>ISP </a:t>
            </a:r>
            <a:r>
              <a:rPr lang="en-US" altLang="zh-CN" dirty="0"/>
              <a:t>(Internet Service Provider)</a:t>
            </a:r>
            <a:r>
              <a:rPr lang="zh-CN" altLang="en-US" dirty="0"/>
              <a:t>：</a:t>
            </a:r>
            <a:endParaRPr lang="en-US" altLang="zh-CN" dirty="0"/>
          </a:p>
          <a:p>
            <a:pPr lvl="1">
              <a:lnSpc>
                <a:spcPts val="3200"/>
              </a:lnSpc>
            </a:pPr>
            <a:r>
              <a:rPr lang="zh-CN" altLang="en-US" dirty="0"/>
              <a:t>提供</a:t>
            </a:r>
            <a:r>
              <a:rPr lang="zh-CN" altLang="en-US" dirty="0">
                <a:solidFill>
                  <a:srgbClr val="0000FF"/>
                </a:solidFill>
              </a:rPr>
              <a:t>接入</a:t>
            </a:r>
            <a:r>
              <a:rPr lang="zh-CN" altLang="en-US" dirty="0"/>
              <a:t>到互联网的服务。</a:t>
            </a:r>
            <a:endParaRPr lang="en-US" altLang="zh-CN" dirty="0"/>
          </a:p>
          <a:p>
            <a:pPr lvl="1">
              <a:lnSpc>
                <a:spcPts val="3200"/>
              </a:lnSpc>
            </a:pPr>
            <a:r>
              <a:rPr lang="zh-CN" altLang="en-US" dirty="0"/>
              <a:t>需要收取一定的费用。</a:t>
            </a:r>
          </a:p>
          <a:p>
            <a:pPr>
              <a:lnSpc>
                <a:spcPts val="3200"/>
              </a:lnSpc>
            </a:pPr>
            <a:r>
              <a:rPr lang="zh-CN" altLang="en-US" dirty="0">
                <a:solidFill>
                  <a:srgbClr val="C00000"/>
                </a:solidFill>
              </a:rPr>
              <a:t>多层次 </a:t>
            </a:r>
            <a:r>
              <a:rPr lang="en-US" altLang="zh-CN" dirty="0">
                <a:solidFill>
                  <a:srgbClr val="C00000"/>
                </a:solidFill>
              </a:rPr>
              <a:t>ISP </a:t>
            </a:r>
            <a:r>
              <a:rPr lang="zh-CN" altLang="en-US" dirty="0">
                <a:solidFill>
                  <a:srgbClr val="C00000"/>
                </a:solidFill>
              </a:rPr>
              <a:t>结构：</a:t>
            </a:r>
            <a:endParaRPr lang="en-US" altLang="zh-CN" dirty="0">
              <a:solidFill>
                <a:srgbClr val="C00000"/>
              </a:solidFill>
            </a:endParaRPr>
          </a:p>
          <a:p>
            <a:pPr lvl="1">
              <a:lnSpc>
                <a:spcPts val="3200"/>
              </a:lnSpc>
            </a:pPr>
            <a:r>
              <a:rPr lang="zh-CN" altLang="en-US" dirty="0"/>
              <a:t>主干 </a:t>
            </a:r>
            <a:r>
              <a:rPr lang="en-US" altLang="zh-CN" dirty="0"/>
              <a:t>ISP</a:t>
            </a:r>
            <a:r>
              <a:rPr lang="zh-CN" altLang="en-US" dirty="0"/>
              <a:t>、地区 </a:t>
            </a:r>
            <a:r>
              <a:rPr lang="en-US" altLang="zh-CN" dirty="0"/>
              <a:t>ISP </a:t>
            </a:r>
            <a:r>
              <a:rPr lang="zh-CN" altLang="en-US" dirty="0"/>
              <a:t>和本地 </a:t>
            </a:r>
            <a:r>
              <a:rPr lang="en-US" altLang="zh-CN" dirty="0"/>
              <a:t>ISP</a:t>
            </a:r>
            <a:r>
              <a:rPr lang="zh-CN" altLang="en-US" dirty="0"/>
              <a:t>。</a:t>
            </a:r>
            <a:endParaRPr lang="en-US" altLang="zh-CN" dirty="0"/>
          </a:p>
          <a:p>
            <a:pPr lvl="1">
              <a:lnSpc>
                <a:spcPts val="3200"/>
              </a:lnSpc>
            </a:pPr>
            <a:r>
              <a:rPr lang="zh-CN" altLang="en-US" dirty="0"/>
              <a:t>覆盖面积大小和所拥有的 </a:t>
            </a:r>
            <a:r>
              <a:rPr lang="en-US" altLang="zh-CN" dirty="0"/>
              <a:t>IP </a:t>
            </a:r>
            <a:r>
              <a:rPr lang="zh-CN" altLang="en-US" dirty="0"/>
              <a:t>地址数目的不同</a:t>
            </a:r>
          </a:p>
          <a:p>
            <a:pPr>
              <a:lnSpc>
                <a:spcPts val="3200"/>
              </a:lnSpc>
            </a:pPr>
            <a:endParaRPr lang="en-US" altLang="zh-CN" dirty="0"/>
          </a:p>
          <a:p>
            <a:pPr lvl="1">
              <a:lnSpc>
                <a:spcPts val="3200"/>
              </a:lnSpc>
            </a:pPr>
            <a:endParaRPr lang="zh-CN" altLang="en-US" dirty="0"/>
          </a:p>
        </p:txBody>
      </p:sp>
      <p:sp>
        <p:nvSpPr>
          <p:cNvPr id="3" name="文本占位符 2"/>
          <p:cNvSpPr>
            <a:spLocks noGrp="1"/>
          </p:cNvSpPr>
          <p:nvPr>
            <p:ph type="body" sz="quarter" idx="11"/>
          </p:nvPr>
        </p:nvSpPr>
        <p:spPr/>
        <p:txBody>
          <a:bodyPr/>
          <a:lstStyle/>
          <a:p>
            <a:r>
              <a:rPr lang="zh-CN" altLang="en-US" dirty="0"/>
              <a:t>第三阶段：</a:t>
            </a:r>
            <a:r>
              <a:rPr lang="en-US" altLang="zh-CN" dirty="0"/>
              <a:t>1993 – </a:t>
            </a:r>
            <a:r>
              <a:rPr lang="zh-CN" altLang="en-US" dirty="0"/>
              <a:t>现在</a:t>
            </a:r>
            <a:r>
              <a:rPr lang="en-US" altLang="zh-CN" dirty="0"/>
              <a:t> </a:t>
            </a:r>
            <a:endParaRPr lang="zh-CN" altLang="en-US" dirty="0"/>
          </a:p>
        </p:txBody>
      </p:sp>
    </p:spTree>
    <p:extLst>
      <p:ext uri="{BB962C8B-B14F-4D97-AF65-F5344CB8AC3E}">
        <p14:creationId xmlns:p14="http://schemas.microsoft.com/office/powerpoint/2010/main" val="235072549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组合 133"/>
          <p:cNvGrpSpPr/>
          <p:nvPr/>
        </p:nvGrpSpPr>
        <p:grpSpPr>
          <a:xfrm>
            <a:off x="1149531" y="4128718"/>
            <a:ext cx="6879772" cy="321069"/>
            <a:chOff x="1776552" y="4257054"/>
            <a:chExt cx="6387156" cy="321069"/>
          </a:xfrm>
        </p:grpSpPr>
        <p:sp>
          <p:nvSpPr>
            <p:cNvPr id="45" name="Text Box 273"/>
            <p:cNvSpPr txBox="1">
              <a:spLocks noChangeArrowheads="1"/>
            </p:cNvSpPr>
            <p:nvPr/>
          </p:nvSpPr>
          <p:spPr bwMode="auto">
            <a:xfrm>
              <a:off x="1785262" y="4291361"/>
              <a:ext cx="63649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ct val="15000"/>
                </a:spcBef>
                <a:spcAft>
                  <a:spcPct val="15000"/>
                </a:spcAft>
                <a:buClrTx/>
                <a:buSzTx/>
                <a:buFontTx/>
                <a:buNone/>
                <a:tabLst/>
                <a:defRPr/>
              </a:pPr>
              <a:r>
                <a:rPr lang="zh-CN" altLang="en-US" sz="1200" b="1" kern="0" dirty="0">
                  <a:solidFill>
                    <a:srgbClr val="000000"/>
                  </a:solidFill>
                  <a:latin typeface="微软雅黑" panose="020B0503020204020204" pitchFamily="34" charset="-122"/>
                  <a:ea typeface="微软雅黑" panose="020B0503020204020204" pitchFamily="34" charset="-122"/>
                </a:rPr>
                <a:t>通信</a:t>
              </a:r>
              <a:r>
                <a:rPr kumimoji="1" lang="zh-CN" altLang="en-US"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举例：主机</a:t>
              </a:r>
              <a:r>
                <a:rPr kumimoji="1" lang="en-US" altLang="zh-CN"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A → </a:t>
              </a:r>
              <a:r>
                <a:rPr kumimoji="1" lang="zh-CN" altLang="en-US"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本地 </a:t>
              </a:r>
              <a:r>
                <a:rPr kumimoji="1" lang="en-US" altLang="zh-CN"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地区 </a:t>
              </a:r>
              <a:r>
                <a:rPr kumimoji="1" lang="en-US" altLang="zh-CN"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主干 </a:t>
              </a:r>
              <a:r>
                <a:rPr kumimoji="1" lang="en-US" altLang="zh-CN"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地区 </a:t>
              </a:r>
              <a:r>
                <a:rPr kumimoji="1" lang="en-US" altLang="zh-CN"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本地 </a:t>
              </a:r>
              <a:r>
                <a:rPr kumimoji="1" lang="en-US" altLang="zh-CN"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主机</a:t>
              </a:r>
              <a:r>
                <a:rPr kumimoji="1" lang="en-US" altLang="zh-CN" sz="12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B</a:t>
              </a:r>
            </a:p>
          </p:txBody>
        </p:sp>
        <p:sp>
          <p:nvSpPr>
            <p:cNvPr id="46" name="Rectangle 274"/>
            <p:cNvSpPr>
              <a:spLocks noChangeArrowheads="1"/>
            </p:cNvSpPr>
            <p:nvPr/>
          </p:nvSpPr>
          <p:spPr bwMode="auto">
            <a:xfrm>
              <a:off x="1776552" y="4257054"/>
              <a:ext cx="6387156" cy="321069"/>
            </a:xfrm>
            <a:prstGeom prst="rect">
              <a:avLst/>
            </a:prstGeom>
            <a:noFill/>
            <a:ln w="38100" cmpd="dbl">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36" name="组合 135"/>
          <p:cNvGrpSpPr/>
          <p:nvPr/>
        </p:nvGrpSpPr>
        <p:grpSpPr>
          <a:xfrm>
            <a:off x="1550122" y="1064051"/>
            <a:ext cx="6172145" cy="2971789"/>
            <a:chOff x="2063931" y="1515290"/>
            <a:chExt cx="6172145" cy="2640865"/>
          </a:xfrm>
        </p:grpSpPr>
        <p:sp>
          <p:nvSpPr>
            <p:cNvPr id="5" name="Line 372"/>
            <p:cNvSpPr>
              <a:spLocks noChangeShapeType="1"/>
            </p:cNvSpPr>
            <p:nvPr/>
          </p:nvSpPr>
          <p:spPr bwMode="auto">
            <a:xfrm>
              <a:off x="2873954" y="1881793"/>
              <a:ext cx="762745" cy="13741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 name="Line 316"/>
            <p:cNvSpPr>
              <a:spLocks noChangeShapeType="1"/>
            </p:cNvSpPr>
            <p:nvPr/>
          </p:nvSpPr>
          <p:spPr bwMode="auto">
            <a:xfrm flipH="1">
              <a:off x="2683792" y="1836359"/>
              <a:ext cx="95606" cy="8238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Line 282"/>
            <p:cNvSpPr>
              <a:spLocks noChangeShapeType="1"/>
            </p:cNvSpPr>
            <p:nvPr/>
          </p:nvSpPr>
          <p:spPr bwMode="auto">
            <a:xfrm>
              <a:off x="2922282" y="1836359"/>
              <a:ext cx="619861" cy="82387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 name="Line 282"/>
            <p:cNvSpPr>
              <a:spLocks noChangeShapeType="1"/>
            </p:cNvSpPr>
            <p:nvPr/>
          </p:nvSpPr>
          <p:spPr bwMode="auto">
            <a:xfrm>
              <a:off x="3160770" y="1836359"/>
              <a:ext cx="714417" cy="32005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Line 282"/>
            <p:cNvSpPr>
              <a:spLocks noChangeShapeType="1"/>
            </p:cNvSpPr>
            <p:nvPr/>
          </p:nvSpPr>
          <p:spPr bwMode="auto">
            <a:xfrm>
              <a:off x="3159720" y="1810107"/>
              <a:ext cx="2908097" cy="30087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Line 282"/>
            <p:cNvSpPr>
              <a:spLocks noChangeShapeType="1"/>
            </p:cNvSpPr>
            <p:nvPr/>
          </p:nvSpPr>
          <p:spPr bwMode="auto">
            <a:xfrm flipV="1">
              <a:off x="3256378" y="1699046"/>
              <a:ext cx="1524438" cy="353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Line 410"/>
            <p:cNvSpPr>
              <a:spLocks noChangeShapeType="1"/>
            </p:cNvSpPr>
            <p:nvPr/>
          </p:nvSpPr>
          <p:spPr bwMode="auto">
            <a:xfrm>
              <a:off x="6210699" y="2688503"/>
              <a:ext cx="904577" cy="0"/>
            </a:xfrm>
            <a:prstGeom prst="line">
              <a:avLst/>
            </a:prstGeom>
            <a:ln w="63500" cmpd="tri">
              <a:solidFill>
                <a:schemeClr val="tx1"/>
              </a:solidFill>
              <a:headEnd/>
              <a:tailEnd/>
            </a:ln>
          </p:spPr>
          <p:style>
            <a:lnRef idx="1">
              <a:schemeClr val="accent3"/>
            </a:lnRef>
            <a:fillRef idx="3">
              <a:schemeClr val="accent3"/>
            </a:fillRef>
            <a:effectRef idx="2">
              <a:schemeClr val="accent3"/>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Line 407"/>
            <p:cNvSpPr>
              <a:spLocks noChangeShapeType="1"/>
            </p:cNvSpPr>
            <p:nvPr/>
          </p:nvSpPr>
          <p:spPr bwMode="auto">
            <a:xfrm>
              <a:off x="7163604" y="3301361"/>
              <a:ext cx="190161" cy="4583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Line 408"/>
            <p:cNvSpPr>
              <a:spLocks noChangeShapeType="1"/>
            </p:cNvSpPr>
            <p:nvPr/>
          </p:nvSpPr>
          <p:spPr bwMode="auto">
            <a:xfrm flipH="1">
              <a:off x="6733904" y="3255927"/>
              <a:ext cx="286817" cy="495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Text Box 409"/>
            <p:cNvSpPr txBox="1">
              <a:spLocks noChangeArrowheads="1"/>
            </p:cNvSpPr>
            <p:nvPr/>
          </p:nvSpPr>
          <p:spPr bwMode="auto">
            <a:xfrm>
              <a:off x="6877838" y="348511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19" name="Line 377"/>
            <p:cNvSpPr>
              <a:spLocks noChangeShapeType="1"/>
            </p:cNvSpPr>
            <p:nvPr/>
          </p:nvSpPr>
          <p:spPr bwMode="auto">
            <a:xfrm flipH="1">
              <a:off x="7020721" y="2706677"/>
              <a:ext cx="333044" cy="5492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Line 376"/>
            <p:cNvSpPr>
              <a:spLocks noChangeShapeType="1"/>
            </p:cNvSpPr>
            <p:nvPr/>
          </p:nvSpPr>
          <p:spPr bwMode="auto">
            <a:xfrm flipH="1">
              <a:off x="5447954" y="2706677"/>
              <a:ext cx="333044" cy="5492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Line 370"/>
            <p:cNvSpPr>
              <a:spLocks noChangeShapeType="1"/>
            </p:cNvSpPr>
            <p:nvPr/>
          </p:nvSpPr>
          <p:spPr bwMode="auto">
            <a:xfrm>
              <a:off x="5923881" y="2660233"/>
              <a:ext cx="334095" cy="641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 name="Line 371"/>
            <p:cNvSpPr>
              <a:spLocks noChangeShapeType="1"/>
            </p:cNvSpPr>
            <p:nvPr/>
          </p:nvSpPr>
          <p:spPr bwMode="auto">
            <a:xfrm>
              <a:off x="4446720" y="2798555"/>
              <a:ext cx="95606" cy="4573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 name="Line 372"/>
            <p:cNvSpPr>
              <a:spLocks noChangeShapeType="1"/>
            </p:cNvSpPr>
            <p:nvPr/>
          </p:nvSpPr>
          <p:spPr bwMode="auto">
            <a:xfrm flipH="1">
              <a:off x="3732304" y="2798555"/>
              <a:ext cx="476978" cy="4573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 name="Line 373"/>
            <p:cNvSpPr>
              <a:spLocks noChangeShapeType="1"/>
            </p:cNvSpPr>
            <p:nvPr/>
          </p:nvSpPr>
          <p:spPr bwMode="auto">
            <a:xfrm>
              <a:off x="2779398" y="2798555"/>
              <a:ext cx="47277" cy="5028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 name="Line 308"/>
            <p:cNvSpPr>
              <a:spLocks noChangeShapeType="1"/>
            </p:cNvSpPr>
            <p:nvPr/>
          </p:nvSpPr>
          <p:spPr bwMode="auto">
            <a:xfrm>
              <a:off x="7496649" y="2798555"/>
              <a:ext cx="285767" cy="5946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Line 316"/>
            <p:cNvSpPr>
              <a:spLocks noChangeShapeType="1"/>
            </p:cNvSpPr>
            <p:nvPr/>
          </p:nvSpPr>
          <p:spPr bwMode="auto">
            <a:xfrm flipH="1">
              <a:off x="2873954" y="2248296"/>
              <a:ext cx="858350" cy="3665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7" name="Line 283"/>
            <p:cNvSpPr>
              <a:spLocks noChangeShapeType="1"/>
            </p:cNvSpPr>
            <p:nvPr/>
          </p:nvSpPr>
          <p:spPr bwMode="auto">
            <a:xfrm>
              <a:off x="5590838" y="1744480"/>
              <a:ext cx="524255" cy="2746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Line 254"/>
            <p:cNvSpPr>
              <a:spLocks noChangeShapeType="1"/>
            </p:cNvSpPr>
            <p:nvPr/>
          </p:nvSpPr>
          <p:spPr bwMode="auto">
            <a:xfrm>
              <a:off x="6353582" y="3301361"/>
              <a:ext cx="190161" cy="4583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Line 255"/>
            <p:cNvSpPr>
              <a:spLocks noChangeShapeType="1"/>
            </p:cNvSpPr>
            <p:nvPr/>
          </p:nvSpPr>
          <p:spPr bwMode="auto">
            <a:xfrm>
              <a:off x="3779582" y="3347805"/>
              <a:ext cx="239539" cy="508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0" name="Line 256"/>
            <p:cNvSpPr>
              <a:spLocks noChangeShapeType="1"/>
            </p:cNvSpPr>
            <p:nvPr/>
          </p:nvSpPr>
          <p:spPr bwMode="auto">
            <a:xfrm flipH="1">
              <a:off x="5923881" y="3255927"/>
              <a:ext cx="286818" cy="495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Line 257"/>
            <p:cNvSpPr>
              <a:spLocks noChangeShapeType="1"/>
            </p:cNvSpPr>
            <p:nvPr/>
          </p:nvSpPr>
          <p:spPr bwMode="auto">
            <a:xfrm>
              <a:off x="7782415" y="3393239"/>
              <a:ext cx="95605" cy="411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Line 197"/>
            <p:cNvSpPr>
              <a:spLocks noChangeShapeType="1"/>
            </p:cNvSpPr>
            <p:nvPr/>
          </p:nvSpPr>
          <p:spPr bwMode="auto">
            <a:xfrm flipH="1">
              <a:off x="3350932" y="3301361"/>
              <a:ext cx="381372" cy="550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Line 192"/>
            <p:cNvSpPr>
              <a:spLocks noChangeShapeType="1"/>
            </p:cNvSpPr>
            <p:nvPr/>
          </p:nvSpPr>
          <p:spPr bwMode="auto">
            <a:xfrm flipH="1">
              <a:off x="2350749" y="2752111"/>
              <a:ext cx="142883" cy="9722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Line 179"/>
            <p:cNvSpPr>
              <a:spLocks noChangeShapeType="1"/>
            </p:cNvSpPr>
            <p:nvPr/>
          </p:nvSpPr>
          <p:spPr bwMode="auto">
            <a:xfrm flipH="1" flipV="1">
              <a:off x="5543560" y="3347805"/>
              <a:ext cx="237438" cy="411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Line 180"/>
            <p:cNvSpPr>
              <a:spLocks noChangeShapeType="1"/>
            </p:cNvSpPr>
            <p:nvPr/>
          </p:nvSpPr>
          <p:spPr bwMode="auto">
            <a:xfrm flipV="1">
              <a:off x="4589603" y="3347805"/>
              <a:ext cx="663987" cy="503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6" name="Line 26"/>
            <p:cNvSpPr>
              <a:spLocks noChangeShapeType="1"/>
            </p:cNvSpPr>
            <p:nvPr/>
          </p:nvSpPr>
          <p:spPr bwMode="auto">
            <a:xfrm>
              <a:off x="4209282" y="2340174"/>
              <a:ext cx="94555" cy="3200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7" name="Line 36"/>
            <p:cNvSpPr>
              <a:spLocks noChangeShapeType="1"/>
            </p:cNvSpPr>
            <p:nvPr/>
          </p:nvSpPr>
          <p:spPr bwMode="auto">
            <a:xfrm flipH="1">
              <a:off x="5209465" y="3347805"/>
              <a:ext cx="142883" cy="503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8" name="Oval 183"/>
            <p:cNvSpPr>
              <a:spLocks noChangeArrowheads="1"/>
            </p:cNvSpPr>
            <p:nvPr/>
          </p:nvSpPr>
          <p:spPr bwMode="auto">
            <a:xfrm>
              <a:off x="2063931" y="3576995"/>
              <a:ext cx="618811" cy="3210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大公司</a:t>
              </a:r>
            </a:p>
          </p:txBody>
        </p:sp>
        <p:sp>
          <p:nvSpPr>
            <p:cNvPr id="39" name="Oval 194"/>
            <p:cNvSpPr>
              <a:spLocks noChangeArrowheads="1"/>
            </p:cNvSpPr>
            <p:nvPr/>
          </p:nvSpPr>
          <p:spPr bwMode="auto">
            <a:xfrm>
              <a:off x="4343760" y="3667864"/>
              <a:ext cx="627216" cy="29077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公司</a:t>
              </a:r>
            </a:p>
          </p:txBody>
        </p:sp>
        <p:sp>
          <p:nvSpPr>
            <p:cNvPr id="40" name="Oval 195"/>
            <p:cNvSpPr>
              <a:spLocks noChangeArrowheads="1"/>
            </p:cNvSpPr>
            <p:nvPr/>
          </p:nvSpPr>
          <p:spPr bwMode="auto">
            <a:xfrm>
              <a:off x="5060278" y="3196357"/>
              <a:ext cx="626165" cy="245345"/>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5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42" name="Text Box 268"/>
            <p:cNvSpPr txBox="1">
              <a:spLocks noChangeArrowheads="1"/>
            </p:cNvSpPr>
            <p:nvPr/>
          </p:nvSpPr>
          <p:spPr bwMode="auto">
            <a:xfrm>
              <a:off x="4930326" y="3737529"/>
              <a:ext cx="29046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t>
              </a:r>
            </a:p>
          </p:txBody>
        </p:sp>
        <p:sp>
          <p:nvSpPr>
            <p:cNvPr id="44" name="Text Box 271"/>
            <p:cNvSpPr txBox="1">
              <a:spLocks noChangeArrowheads="1"/>
            </p:cNvSpPr>
            <p:nvPr/>
          </p:nvSpPr>
          <p:spPr bwMode="auto">
            <a:xfrm>
              <a:off x="7955230" y="3722370"/>
              <a:ext cx="2808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a:t>
              </a:r>
            </a:p>
          </p:txBody>
        </p:sp>
        <p:sp>
          <p:nvSpPr>
            <p:cNvPr id="47" name="Line 282"/>
            <p:cNvSpPr>
              <a:spLocks noChangeShapeType="1"/>
            </p:cNvSpPr>
            <p:nvPr/>
          </p:nvSpPr>
          <p:spPr bwMode="auto">
            <a:xfrm flipV="1">
              <a:off x="4160954" y="1744480"/>
              <a:ext cx="810023" cy="4119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8" name="Line 284"/>
            <p:cNvSpPr>
              <a:spLocks noChangeShapeType="1"/>
            </p:cNvSpPr>
            <p:nvPr/>
          </p:nvSpPr>
          <p:spPr bwMode="auto">
            <a:xfrm flipV="1">
              <a:off x="4399443" y="2157427"/>
              <a:ext cx="1715650" cy="4543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9" name="Oval 292"/>
            <p:cNvSpPr>
              <a:spLocks noChangeArrowheads="1"/>
            </p:cNvSpPr>
            <p:nvPr/>
          </p:nvSpPr>
          <p:spPr bwMode="auto">
            <a:xfrm>
              <a:off x="7402094" y="3199386"/>
              <a:ext cx="626165" cy="242316"/>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0" name="Line 297"/>
            <p:cNvSpPr>
              <a:spLocks noChangeShapeType="1"/>
            </p:cNvSpPr>
            <p:nvPr/>
          </p:nvSpPr>
          <p:spPr bwMode="auto">
            <a:xfrm flipH="1">
              <a:off x="5829326" y="2157427"/>
              <a:ext cx="475928" cy="4573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1" name="Line 298"/>
            <p:cNvSpPr>
              <a:spLocks noChangeShapeType="1"/>
            </p:cNvSpPr>
            <p:nvPr/>
          </p:nvSpPr>
          <p:spPr bwMode="auto">
            <a:xfrm flipH="1" flipV="1">
              <a:off x="6829509" y="2110984"/>
              <a:ext cx="429701" cy="4583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2" name="Oval 14"/>
            <p:cNvSpPr>
              <a:spLocks noChangeArrowheads="1"/>
            </p:cNvSpPr>
            <p:nvPr/>
          </p:nvSpPr>
          <p:spPr bwMode="auto">
            <a:xfrm>
              <a:off x="3399261" y="2065549"/>
              <a:ext cx="1285950" cy="320059"/>
            </a:xfrm>
            <a:prstGeom prst="ellipse">
              <a:avLst/>
            </a:prstGeom>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主干 </a:t>
              </a:r>
              <a:r>
                <a:rPr kumimoji="1"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3" name="Oval 305"/>
            <p:cNvSpPr>
              <a:spLocks noChangeArrowheads="1"/>
            </p:cNvSpPr>
            <p:nvPr/>
          </p:nvSpPr>
          <p:spPr bwMode="auto">
            <a:xfrm>
              <a:off x="3391905"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5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4" name="Oval 306"/>
            <p:cNvSpPr>
              <a:spLocks noChangeArrowheads="1"/>
            </p:cNvSpPr>
            <p:nvPr/>
          </p:nvSpPr>
          <p:spPr bwMode="auto">
            <a:xfrm>
              <a:off x="2486277"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5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6" name="Oval 319"/>
            <p:cNvSpPr>
              <a:spLocks noChangeArrowheads="1"/>
            </p:cNvSpPr>
            <p:nvPr/>
          </p:nvSpPr>
          <p:spPr bwMode="auto">
            <a:xfrm>
              <a:off x="4637932" y="1515290"/>
              <a:ext cx="1285950" cy="320059"/>
            </a:xfrm>
            <a:prstGeom prst="ellipse">
              <a:avLst/>
            </a:prstGeom>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主干 </a:t>
              </a:r>
              <a:r>
                <a:rPr kumimoji="1"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7" name="Oval 320"/>
            <p:cNvSpPr>
              <a:spLocks noChangeArrowheads="1"/>
            </p:cNvSpPr>
            <p:nvPr/>
          </p:nvSpPr>
          <p:spPr bwMode="auto">
            <a:xfrm>
              <a:off x="5876604" y="1974680"/>
              <a:ext cx="1285950" cy="320059"/>
            </a:xfrm>
            <a:prstGeom prst="ellipse">
              <a:avLst/>
            </a:prstGeom>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主干 </a:t>
              </a:r>
              <a:r>
                <a:rPr kumimoji="1"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61" name="Text Box 342"/>
            <p:cNvSpPr txBox="1">
              <a:spLocks noChangeArrowheads="1"/>
            </p:cNvSpPr>
            <p:nvPr/>
          </p:nvSpPr>
          <p:spPr bwMode="auto">
            <a:xfrm>
              <a:off x="4850155" y="2298778"/>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62" name="Oval 348"/>
            <p:cNvSpPr>
              <a:spLocks noChangeArrowheads="1"/>
            </p:cNvSpPr>
            <p:nvPr/>
          </p:nvSpPr>
          <p:spPr bwMode="auto">
            <a:xfrm>
              <a:off x="5923881"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5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63" name="Oval 349"/>
            <p:cNvSpPr>
              <a:spLocks noChangeArrowheads="1"/>
            </p:cNvSpPr>
            <p:nvPr/>
          </p:nvSpPr>
          <p:spPr bwMode="auto">
            <a:xfrm>
              <a:off x="4209282"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5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67" name="Text Box 374"/>
            <p:cNvSpPr txBox="1">
              <a:spLocks noChangeArrowheads="1"/>
            </p:cNvSpPr>
            <p:nvPr/>
          </p:nvSpPr>
          <p:spPr bwMode="auto">
            <a:xfrm>
              <a:off x="3055709" y="302471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68" name="Oval 375"/>
            <p:cNvSpPr>
              <a:spLocks noChangeArrowheads="1"/>
            </p:cNvSpPr>
            <p:nvPr/>
          </p:nvSpPr>
          <p:spPr bwMode="auto">
            <a:xfrm>
              <a:off x="6686626" y="3197367"/>
              <a:ext cx="626165" cy="242316"/>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75" name="Text Box 405"/>
            <p:cNvSpPr txBox="1">
              <a:spLocks noChangeArrowheads="1"/>
            </p:cNvSpPr>
            <p:nvPr/>
          </p:nvSpPr>
          <p:spPr bwMode="auto">
            <a:xfrm>
              <a:off x="5345409" y="361183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76" name="Text Box 406"/>
            <p:cNvSpPr txBox="1">
              <a:spLocks noChangeArrowheads="1"/>
            </p:cNvSpPr>
            <p:nvPr/>
          </p:nvSpPr>
          <p:spPr bwMode="auto">
            <a:xfrm>
              <a:off x="6067816" y="348511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79" name="Oval 14"/>
            <p:cNvSpPr>
              <a:spLocks noChangeArrowheads="1"/>
            </p:cNvSpPr>
            <p:nvPr/>
          </p:nvSpPr>
          <p:spPr bwMode="auto">
            <a:xfrm>
              <a:off x="2349698" y="1607168"/>
              <a:ext cx="1042207" cy="32005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内容提供者</a:t>
              </a:r>
              <a:endParaRPr kumimoji="1" lang="en-US" altLang="zh-CN"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92" name="组合 91"/>
            <p:cNvGrpSpPr/>
            <p:nvPr/>
          </p:nvGrpSpPr>
          <p:grpSpPr>
            <a:xfrm>
              <a:off x="6411686" y="2589558"/>
              <a:ext cx="425498" cy="267294"/>
              <a:chOff x="3320162" y="2589558"/>
              <a:chExt cx="425498" cy="267294"/>
            </a:xfrm>
          </p:grpSpPr>
          <p:grpSp>
            <p:nvGrpSpPr>
              <p:cNvPr id="93" name="Group 1282"/>
              <p:cNvGrpSpPr>
                <a:grpSpLocks/>
              </p:cNvGrpSpPr>
              <p:nvPr/>
            </p:nvGrpSpPr>
            <p:grpSpPr bwMode="auto">
              <a:xfrm>
                <a:off x="3351808" y="2589558"/>
                <a:ext cx="342966" cy="229190"/>
                <a:chOff x="1680" y="240"/>
                <a:chExt cx="2529" cy="1270"/>
              </a:xfrm>
              <a:solidFill>
                <a:srgbClr val="FFC000"/>
              </a:solidFill>
              <a:scene3d>
                <a:camera prst="orthographicFront">
                  <a:rot lat="0" lon="0" rev="0"/>
                </a:camera>
                <a:lightRig rig="contrasting" dir="t">
                  <a:rot lat="0" lon="0" rev="7800000"/>
                </a:lightRig>
              </a:scene3d>
            </p:grpSpPr>
            <p:sp>
              <p:nvSpPr>
                <p:cNvPr id="95"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96"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97"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98"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99"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00"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01"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02"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03"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dirty="0">
                    <a:solidFill>
                      <a:srgbClr val="000000"/>
                    </a:solidFill>
                    <a:latin typeface="+mn-lt"/>
                    <a:ea typeface="+mn-ea"/>
                  </a:endParaRPr>
                </a:p>
              </p:txBody>
            </p:sp>
          </p:grpSp>
          <p:sp>
            <p:nvSpPr>
              <p:cNvPr id="94" name="Text Box 354"/>
              <p:cNvSpPr txBox="1">
                <a:spLocks noChangeArrowheads="1"/>
              </p:cNvSpPr>
              <p:nvPr/>
            </p:nvSpPr>
            <p:spPr bwMode="auto">
              <a:xfrm>
                <a:off x="3320162" y="2595353"/>
                <a:ext cx="425498" cy="26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IXP</a:t>
                </a:r>
              </a:p>
            </p:txBody>
          </p:sp>
        </p:grpSp>
        <p:grpSp>
          <p:nvGrpSpPr>
            <p:cNvPr id="116" name="组合 115"/>
            <p:cNvGrpSpPr/>
            <p:nvPr/>
          </p:nvGrpSpPr>
          <p:grpSpPr>
            <a:xfrm>
              <a:off x="3017798" y="3842143"/>
              <a:ext cx="653027" cy="314012"/>
              <a:chOff x="3017798" y="3842143"/>
              <a:chExt cx="653027" cy="314012"/>
            </a:xfrm>
          </p:grpSpPr>
          <p:grpSp>
            <p:nvGrpSpPr>
              <p:cNvPr id="105" name="Group 1282"/>
              <p:cNvGrpSpPr>
                <a:grpSpLocks/>
              </p:cNvGrpSpPr>
              <p:nvPr/>
            </p:nvGrpSpPr>
            <p:grpSpPr bwMode="auto">
              <a:xfrm>
                <a:off x="3037488" y="3842143"/>
                <a:ext cx="605046" cy="314012"/>
                <a:chOff x="1680" y="240"/>
                <a:chExt cx="2529" cy="1270"/>
              </a:xfrm>
              <a:solidFill>
                <a:schemeClr val="bg1">
                  <a:lumMod val="65000"/>
                </a:schemeClr>
              </a:solidFill>
              <a:scene3d>
                <a:camera prst="orthographicFront">
                  <a:rot lat="0" lon="0" rev="0"/>
                </a:camera>
                <a:lightRig rig="contrasting" dir="t">
                  <a:rot lat="0" lon="0" rev="7800000"/>
                </a:lightRig>
              </a:scene3d>
            </p:grpSpPr>
            <p:sp>
              <p:nvSpPr>
                <p:cNvPr id="107"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08"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09"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10"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11"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12"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13"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14"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15"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dirty="0">
                    <a:solidFill>
                      <a:srgbClr val="000000"/>
                    </a:solidFill>
                    <a:latin typeface="+mn-lt"/>
                    <a:ea typeface="+mn-ea"/>
                  </a:endParaRPr>
                </a:p>
              </p:txBody>
            </p:sp>
          </p:grpSp>
          <p:sp>
            <p:nvSpPr>
              <p:cNvPr id="106" name="Text Box 354"/>
              <p:cNvSpPr txBox="1">
                <a:spLocks noChangeArrowheads="1"/>
              </p:cNvSpPr>
              <p:nvPr/>
            </p:nvSpPr>
            <p:spPr bwMode="auto">
              <a:xfrm>
                <a:off x="3017798" y="3873742"/>
                <a:ext cx="6530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05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校园网</a:t>
                </a:r>
                <a:endParaRPr kumimoji="1" lang="en-US" altLang="zh-CN" sz="105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17" name="组合 116"/>
            <p:cNvGrpSpPr/>
            <p:nvPr/>
          </p:nvGrpSpPr>
          <p:grpSpPr>
            <a:xfrm>
              <a:off x="3694355" y="3842143"/>
              <a:ext cx="653027" cy="314012"/>
              <a:chOff x="3017798" y="3842143"/>
              <a:chExt cx="653027" cy="314012"/>
            </a:xfrm>
          </p:grpSpPr>
          <p:grpSp>
            <p:nvGrpSpPr>
              <p:cNvPr id="118" name="Group 1282"/>
              <p:cNvGrpSpPr>
                <a:grpSpLocks/>
              </p:cNvGrpSpPr>
              <p:nvPr/>
            </p:nvGrpSpPr>
            <p:grpSpPr bwMode="auto">
              <a:xfrm>
                <a:off x="3037488" y="3842143"/>
                <a:ext cx="605046" cy="314012"/>
                <a:chOff x="1680" y="240"/>
                <a:chExt cx="2529" cy="1270"/>
              </a:xfrm>
              <a:solidFill>
                <a:schemeClr val="bg1">
                  <a:lumMod val="65000"/>
                </a:schemeClr>
              </a:solidFill>
              <a:scene3d>
                <a:camera prst="orthographicFront">
                  <a:rot lat="0" lon="0" rev="0"/>
                </a:camera>
                <a:lightRig rig="contrasting" dir="t">
                  <a:rot lat="0" lon="0" rev="7800000"/>
                </a:lightRig>
              </a:scene3d>
            </p:grpSpPr>
            <p:sp>
              <p:nvSpPr>
                <p:cNvPr id="120"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1"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2"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3"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4"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5"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6"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7"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28"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dirty="0">
                    <a:solidFill>
                      <a:srgbClr val="000000"/>
                    </a:solidFill>
                    <a:latin typeface="+mn-lt"/>
                    <a:ea typeface="+mn-ea"/>
                  </a:endParaRPr>
                </a:p>
              </p:txBody>
            </p:sp>
          </p:grpSp>
          <p:sp>
            <p:nvSpPr>
              <p:cNvPr id="119" name="Text Box 354"/>
              <p:cNvSpPr txBox="1">
                <a:spLocks noChangeArrowheads="1"/>
              </p:cNvSpPr>
              <p:nvPr/>
            </p:nvSpPr>
            <p:spPr bwMode="auto">
              <a:xfrm>
                <a:off x="3017798" y="3873742"/>
                <a:ext cx="6530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05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校园网</a:t>
                </a:r>
                <a:endParaRPr kumimoji="1" lang="en-US" altLang="zh-CN" sz="105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pic>
          <p:nvPicPr>
            <p:cNvPr id="12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698" y="3765383"/>
              <a:ext cx="247252" cy="25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24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171" y="3736583"/>
              <a:ext cx="248323" cy="25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 name="直接连接符 131"/>
            <p:cNvCxnSpPr/>
            <p:nvPr/>
          </p:nvCxnSpPr>
          <p:spPr>
            <a:xfrm>
              <a:off x="2971398" y="2701807"/>
              <a:ext cx="1123026" cy="0"/>
            </a:xfrm>
            <a:prstGeom prst="line">
              <a:avLst/>
            </a:prstGeom>
            <a:ln w="63500" cmpd="tri">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2206814" y="2569365"/>
              <a:ext cx="5656498" cy="287487"/>
              <a:chOff x="2206814" y="2569365"/>
              <a:chExt cx="5656498" cy="287487"/>
            </a:xfrm>
          </p:grpSpPr>
          <p:sp>
            <p:nvSpPr>
              <p:cNvPr id="55" name="Oval 289"/>
              <p:cNvSpPr>
                <a:spLocks noChangeArrowheads="1"/>
              </p:cNvSpPr>
              <p:nvPr/>
            </p:nvSpPr>
            <p:spPr bwMode="auto">
              <a:xfrm>
                <a:off x="5400676" y="2569365"/>
                <a:ext cx="890919" cy="247364"/>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8" name="Oval 327"/>
              <p:cNvSpPr>
                <a:spLocks noChangeArrowheads="1"/>
              </p:cNvSpPr>
              <p:nvPr/>
            </p:nvSpPr>
            <p:spPr bwMode="auto">
              <a:xfrm>
                <a:off x="6972393" y="2569365"/>
                <a:ext cx="890919" cy="247364"/>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9" name="Oval 328"/>
              <p:cNvSpPr>
                <a:spLocks noChangeArrowheads="1"/>
              </p:cNvSpPr>
              <p:nvPr/>
            </p:nvSpPr>
            <p:spPr bwMode="auto">
              <a:xfrm>
                <a:off x="2206814" y="2569365"/>
                <a:ext cx="890919" cy="247364"/>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60" name="Oval 329"/>
              <p:cNvSpPr>
                <a:spLocks noChangeArrowheads="1"/>
              </p:cNvSpPr>
              <p:nvPr/>
            </p:nvSpPr>
            <p:spPr bwMode="auto">
              <a:xfrm>
                <a:off x="3889896" y="2569365"/>
                <a:ext cx="890919" cy="247364"/>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1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grpSp>
            <p:nvGrpSpPr>
              <p:cNvPr id="91" name="组合 90"/>
              <p:cNvGrpSpPr/>
              <p:nvPr/>
            </p:nvGrpSpPr>
            <p:grpSpPr>
              <a:xfrm>
                <a:off x="3320162" y="2589558"/>
                <a:ext cx="425498" cy="267294"/>
                <a:chOff x="3320162" y="2589558"/>
                <a:chExt cx="425498" cy="267294"/>
              </a:xfrm>
            </p:grpSpPr>
            <p:grpSp>
              <p:nvGrpSpPr>
                <p:cNvPr id="81" name="Group 1282"/>
                <p:cNvGrpSpPr>
                  <a:grpSpLocks/>
                </p:cNvGrpSpPr>
                <p:nvPr/>
              </p:nvGrpSpPr>
              <p:grpSpPr bwMode="auto">
                <a:xfrm>
                  <a:off x="3351808" y="2589558"/>
                  <a:ext cx="342966" cy="229190"/>
                  <a:chOff x="1680" y="240"/>
                  <a:chExt cx="2529" cy="1270"/>
                </a:xfrm>
                <a:solidFill>
                  <a:srgbClr val="FFC000"/>
                </a:solidFill>
                <a:scene3d>
                  <a:camera prst="orthographicFront">
                    <a:rot lat="0" lon="0" rev="0"/>
                  </a:camera>
                  <a:lightRig rig="contrasting" dir="t">
                    <a:rot lat="0" lon="0" rev="7800000"/>
                  </a:lightRig>
                </a:scene3d>
              </p:grpSpPr>
              <p:sp>
                <p:nvSpPr>
                  <p:cNvPr id="82"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83"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84"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85"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86"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87"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88"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89"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90"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2000" b="1" dirty="0">
                      <a:solidFill>
                        <a:srgbClr val="000000"/>
                      </a:solidFill>
                      <a:latin typeface="+mn-lt"/>
                      <a:ea typeface="+mn-ea"/>
                    </a:endParaRPr>
                  </a:p>
                </p:txBody>
              </p:sp>
            </p:grpSp>
            <p:sp>
              <p:nvSpPr>
                <p:cNvPr id="14" name="Text Box 354"/>
                <p:cNvSpPr txBox="1">
                  <a:spLocks noChangeArrowheads="1"/>
                </p:cNvSpPr>
                <p:nvPr/>
              </p:nvSpPr>
              <p:spPr bwMode="auto">
                <a:xfrm>
                  <a:off x="3320162" y="2595353"/>
                  <a:ext cx="425498" cy="26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IXP</a:t>
                  </a:r>
                </a:p>
              </p:txBody>
            </p:sp>
          </p:grpSp>
        </p:grpSp>
        <p:sp>
          <p:nvSpPr>
            <p:cNvPr id="77" name="Freeform 272"/>
            <p:cNvSpPr>
              <a:spLocks/>
            </p:cNvSpPr>
            <p:nvPr/>
          </p:nvSpPr>
          <p:spPr bwMode="auto">
            <a:xfrm>
              <a:off x="5348146" y="2212958"/>
              <a:ext cx="2454231" cy="1592218"/>
            </a:xfrm>
            <a:custGeom>
              <a:avLst/>
              <a:gdLst>
                <a:gd name="T0" fmla="*/ 0 w 2336"/>
                <a:gd name="T1" fmla="*/ 2147483647 h 1577"/>
                <a:gd name="T2" fmla="*/ 632558359 w 2336"/>
                <a:gd name="T3" fmla="*/ 2147483647 h 1577"/>
                <a:gd name="T4" fmla="*/ 2001004020 w 2336"/>
                <a:gd name="T5" fmla="*/ 627519829 h 1577"/>
                <a:gd name="T6" fmla="*/ 2147483647 w 2336"/>
                <a:gd name="T7" fmla="*/ 68045030 h 1577"/>
                <a:gd name="T8" fmla="*/ 2147483647 w 2336"/>
                <a:gd name="T9" fmla="*/ 1043344970 h 1577"/>
                <a:gd name="T10" fmla="*/ 2147483647 w 2336"/>
                <a:gd name="T11" fmla="*/ 2147483647 h 1577"/>
                <a:gd name="T12" fmla="*/ 2147483647 w 2336"/>
                <a:gd name="T13" fmla="*/ 2147483647 h 1577"/>
                <a:gd name="T14" fmla="*/ 0 60000 65536"/>
                <a:gd name="T15" fmla="*/ 0 60000 65536"/>
                <a:gd name="T16" fmla="*/ 0 60000 65536"/>
                <a:gd name="T17" fmla="*/ 0 60000 65536"/>
                <a:gd name="T18" fmla="*/ 0 60000 65536"/>
                <a:gd name="T19" fmla="*/ 0 60000 65536"/>
                <a:gd name="T20" fmla="*/ 0 60000 65536"/>
                <a:gd name="T21" fmla="*/ 0 w 2336"/>
                <a:gd name="T22" fmla="*/ 0 h 1577"/>
                <a:gd name="T23" fmla="*/ 2336 w 2336"/>
                <a:gd name="T24" fmla="*/ 1577 h 1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C0099">
                  <a:alpha val="60000"/>
                </a:srgbClr>
              </a:solidFill>
              <a:round/>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kumimoji="1" lang="zh-CN" altLang="en-US" sz="1600" b="1">
                <a:solidFill>
                  <a:srgbClr val="000000"/>
                </a:solidFill>
                <a:latin typeface="微软雅黑" panose="020B0503020204020204" pitchFamily="34" charset="-122"/>
                <a:ea typeface="微软雅黑" panose="020B0503020204020204" pitchFamily="34" charset="-122"/>
              </a:endParaRPr>
            </a:p>
          </p:txBody>
        </p:sp>
        <p:sp>
          <p:nvSpPr>
            <p:cNvPr id="78" name="Line 411"/>
            <p:cNvSpPr>
              <a:spLocks noChangeShapeType="1"/>
            </p:cNvSpPr>
            <p:nvPr/>
          </p:nvSpPr>
          <p:spPr bwMode="auto">
            <a:xfrm flipV="1">
              <a:off x="6032980" y="2771110"/>
              <a:ext cx="1191393" cy="0"/>
            </a:xfrm>
            <a:prstGeom prst="line">
              <a:avLst/>
            </a:prstGeom>
            <a:ln w="50800">
              <a:solidFill>
                <a:srgbClr val="0000CC">
                  <a:alpha val="60000"/>
                </a:srgbClr>
              </a:solidFill>
              <a:prstDash val="sysDot"/>
              <a:headEnd type="triangle" w="sm" len="lg"/>
              <a:tailEnd type="triangle" w="sm" len="lg"/>
            </a:ln>
          </p:spPr>
          <p:style>
            <a:lnRef idx="1">
              <a:schemeClr val="accent3"/>
            </a:lnRef>
            <a:fillRef idx="3">
              <a:schemeClr val="accent3"/>
            </a:fillRef>
            <a:effectRef idx="2">
              <a:schemeClr val="accent3"/>
            </a:effectRef>
            <a:fontRef idx="minor">
              <a:schemeClr val="lt1"/>
            </a:fontRef>
          </p:style>
          <p:txBody>
            <a:bodyPr/>
            <a:lstStyle/>
            <a:p>
              <a:endParaRPr kumimoji="1" lang="zh-CN" altLang="en-US" sz="1600" b="1">
                <a:solidFill>
                  <a:srgbClr val="000000"/>
                </a:solidFill>
                <a:latin typeface="微软雅黑" panose="020B0503020204020204" pitchFamily="34" charset="-122"/>
                <a:ea typeface="微软雅黑" panose="020B0503020204020204" pitchFamily="34" charset="-122"/>
              </a:endParaRPr>
            </a:p>
          </p:txBody>
        </p:sp>
      </p:grpSp>
      <p:sp>
        <p:nvSpPr>
          <p:cNvPr id="2" name="文本占位符 1"/>
          <p:cNvSpPr>
            <a:spLocks noGrp="1"/>
          </p:cNvSpPr>
          <p:nvPr>
            <p:ph type="body" sz="quarter" idx="11"/>
          </p:nvPr>
        </p:nvSpPr>
        <p:spPr/>
        <p:txBody>
          <a:bodyPr/>
          <a:lstStyle/>
          <a:p>
            <a:r>
              <a:rPr lang="zh-CN" altLang="en-US" dirty="0"/>
              <a:t>第三阶段：</a:t>
            </a:r>
            <a:r>
              <a:rPr lang="en-US" altLang="zh-CN" dirty="0"/>
              <a:t>1993 – </a:t>
            </a:r>
            <a:r>
              <a:rPr lang="zh-CN" altLang="en-US" dirty="0"/>
              <a:t>现在 </a:t>
            </a:r>
          </a:p>
        </p:txBody>
      </p:sp>
    </p:spTree>
    <p:extLst>
      <p:ext uri="{BB962C8B-B14F-4D97-AF65-F5344CB8AC3E}">
        <p14:creationId xmlns:p14="http://schemas.microsoft.com/office/powerpoint/2010/main" val="161836185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ts val="3000"/>
              </a:lnSpc>
            </a:pPr>
            <a:r>
              <a:rPr lang="zh-CN" altLang="en-US" dirty="0">
                <a:solidFill>
                  <a:srgbClr val="C00000"/>
                </a:solidFill>
              </a:rPr>
              <a:t>互联网交换点 </a:t>
            </a:r>
            <a:r>
              <a:rPr lang="en-US" altLang="zh-CN" dirty="0">
                <a:solidFill>
                  <a:srgbClr val="C00000"/>
                </a:solidFill>
              </a:rPr>
              <a:t>IXP </a:t>
            </a:r>
            <a:r>
              <a:rPr lang="en-US" altLang="zh-CN" dirty="0"/>
              <a:t>(Internet </a:t>
            </a:r>
            <a:r>
              <a:rPr lang="en-US" altLang="zh-CN" dirty="0" err="1"/>
              <a:t>eXchange</a:t>
            </a:r>
            <a:r>
              <a:rPr lang="en-US" altLang="zh-CN" dirty="0"/>
              <a:t> Point)</a:t>
            </a:r>
            <a:r>
              <a:rPr lang="zh-CN" altLang="en-US" dirty="0"/>
              <a:t>：允许两个网络直接相连并快速交换分组。</a:t>
            </a:r>
            <a:endParaRPr lang="en-US" altLang="zh-CN" dirty="0"/>
          </a:p>
          <a:p>
            <a:pPr lvl="1">
              <a:lnSpc>
                <a:spcPts val="3000"/>
              </a:lnSpc>
            </a:pPr>
            <a:r>
              <a:rPr lang="zh-CN" altLang="en-US" dirty="0"/>
              <a:t>常采用工作在数据链路层的网络交换机。</a:t>
            </a:r>
            <a:endParaRPr lang="en-US" altLang="zh-CN" dirty="0"/>
          </a:p>
          <a:p>
            <a:pPr lvl="1">
              <a:lnSpc>
                <a:spcPts val="3000"/>
              </a:lnSpc>
            </a:pPr>
            <a:r>
              <a:rPr lang="zh-CN" altLang="en-US" dirty="0"/>
              <a:t>世界上较大的 </a:t>
            </a:r>
            <a:r>
              <a:rPr lang="en-US" altLang="zh-CN" dirty="0"/>
              <a:t>IXP </a:t>
            </a:r>
            <a:r>
              <a:rPr lang="zh-CN" altLang="en-US" dirty="0"/>
              <a:t>的峰值吞吐量都在 </a:t>
            </a:r>
            <a:r>
              <a:rPr lang="en-US" altLang="zh-CN" dirty="0" err="1"/>
              <a:t>Tbit</a:t>
            </a:r>
            <a:r>
              <a:rPr lang="en-US" altLang="zh-CN" dirty="0"/>
              <a:t>/s </a:t>
            </a:r>
            <a:r>
              <a:rPr lang="zh-CN" altLang="en-US" dirty="0"/>
              <a:t>量级。</a:t>
            </a:r>
            <a:endParaRPr lang="en-US" altLang="zh-CN" dirty="0"/>
          </a:p>
          <a:p>
            <a:pPr>
              <a:lnSpc>
                <a:spcPts val="3000"/>
              </a:lnSpc>
            </a:pPr>
            <a:r>
              <a:rPr lang="zh-CN" altLang="en-US" dirty="0">
                <a:solidFill>
                  <a:srgbClr val="C00000"/>
                </a:solidFill>
              </a:rPr>
              <a:t>内容提供者 </a:t>
            </a:r>
            <a:r>
              <a:rPr lang="en-US" altLang="zh-CN" dirty="0"/>
              <a:t>(Content Provider)</a:t>
            </a:r>
            <a:r>
              <a:rPr lang="zh-CN" altLang="en-US" dirty="0"/>
              <a:t>：在互联网上向所有用户提供视频等内容的公司。</a:t>
            </a:r>
            <a:r>
              <a:rPr lang="zh-CN" altLang="en-US" dirty="0">
                <a:solidFill>
                  <a:srgbClr val="C00000"/>
                </a:solidFill>
              </a:rPr>
              <a:t>不向</a:t>
            </a:r>
            <a:r>
              <a:rPr lang="zh-CN" altLang="en-US" dirty="0">
                <a:solidFill>
                  <a:srgbClr val="0000CC"/>
                </a:solidFill>
              </a:rPr>
              <a:t>用户提供互联网的转接服务。</a:t>
            </a:r>
          </a:p>
        </p:txBody>
      </p:sp>
      <p:sp>
        <p:nvSpPr>
          <p:cNvPr id="4" name="文本占位符 3"/>
          <p:cNvSpPr>
            <a:spLocks noGrp="1"/>
          </p:cNvSpPr>
          <p:nvPr>
            <p:ph type="body" sz="quarter" idx="11"/>
          </p:nvPr>
        </p:nvSpPr>
        <p:spPr/>
        <p:txBody>
          <a:bodyPr/>
          <a:lstStyle/>
          <a:p>
            <a:r>
              <a:rPr lang="zh-CN" altLang="en-US" dirty="0"/>
              <a:t>第三阶段：</a:t>
            </a:r>
            <a:r>
              <a:rPr lang="en-US" altLang="zh-CN" dirty="0"/>
              <a:t>1993 – </a:t>
            </a:r>
            <a:r>
              <a:rPr lang="zh-CN" altLang="en-US" dirty="0"/>
              <a:t>现在</a:t>
            </a:r>
            <a:r>
              <a:rPr lang="en-US" altLang="zh-CN" dirty="0"/>
              <a:t> </a:t>
            </a:r>
            <a:endParaRPr lang="zh-CN" altLang="en-US" dirty="0"/>
          </a:p>
        </p:txBody>
      </p:sp>
    </p:spTree>
    <p:extLst>
      <p:ext uri="{BB962C8B-B14F-4D97-AF65-F5344CB8AC3E}">
        <p14:creationId xmlns:p14="http://schemas.microsoft.com/office/powerpoint/2010/main" val="370457615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66344" y="963281"/>
            <a:ext cx="5446776" cy="3172691"/>
          </a:xfrm>
        </p:spPr>
        <p:txBody>
          <a:bodyPr/>
          <a:lstStyle/>
          <a:p>
            <a:pPr>
              <a:lnSpc>
                <a:spcPts val="3000"/>
              </a:lnSpc>
            </a:pPr>
            <a:r>
              <a:rPr lang="zh-CN" altLang="en-US" dirty="0">
                <a:solidFill>
                  <a:srgbClr val="0000FF"/>
                </a:solidFill>
              </a:rPr>
              <a:t>万维网 </a:t>
            </a:r>
            <a:r>
              <a:rPr lang="en-US" altLang="zh-CN" dirty="0">
                <a:solidFill>
                  <a:srgbClr val="0000FF"/>
                </a:solidFill>
              </a:rPr>
              <a:t>WWW  </a:t>
            </a:r>
            <a:r>
              <a:rPr lang="en-US" altLang="zh-CN" dirty="0"/>
              <a:t>(World Wide Web)</a:t>
            </a:r>
            <a:r>
              <a:rPr lang="zh-CN" altLang="en-US" dirty="0"/>
              <a:t>：</a:t>
            </a:r>
            <a:endParaRPr lang="en-US" altLang="zh-CN" dirty="0"/>
          </a:p>
        </p:txBody>
      </p:sp>
      <p:sp>
        <p:nvSpPr>
          <p:cNvPr id="3" name="文本占位符 2"/>
          <p:cNvSpPr>
            <a:spLocks noGrp="1"/>
          </p:cNvSpPr>
          <p:nvPr>
            <p:ph type="body" sz="quarter" idx="11"/>
          </p:nvPr>
        </p:nvSpPr>
        <p:spPr/>
        <p:txBody>
          <a:bodyPr/>
          <a:lstStyle/>
          <a:p>
            <a:r>
              <a:rPr lang="en-US" altLang="zh-CN" dirty="0"/>
              <a:t>20 </a:t>
            </a:r>
            <a:r>
              <a:rPr lang="zh-CN" altLang="en-US" dirty="0"/>
              <a:t>世纪 </a:t>
            </a:r>
            <a:r>
              <a:rPr lang="en-US" altLang="zh-CN" dirty="0"/>
              <a:t>90 </a:t>
            </a:r>
            <a:r>
              <a:rPr lang="zh-CN" altLang="en-US" dirty="0"/>
              <a:t>年代：万维网 </a:t>
            </a:r>
            <a:r>
              <a:rPr lang="en-US" altLang="zh-CN" dirty="0"/>
              <a:t>WWW </a:t>
            </a:r>
            <a:r>
              <a:rPr lang="zh-CN" altLang="en-US" dirty="0"/>
              <a:t>的问世</a:t>
            </a:r>
          </a:p>
        </p:txBody>
      </p:sp>
      <p:sp>
        <p:nvSpPr>
          <p:cNvPr id="5" name="内容占位符 1"/>
          <p:cNvSpPr txBox="1">
            <a:spLocks/>
          </p:cNvSpPr>
          <p:nvPr/>
        </p:nvSpPr>
        <p:spPr>
          <a:xfrm>
            <a:off x="318299" y="1350004"/>
            <a:ext cx="3924187" cy="2562969"/>
          </a:xfrm>
          <a:prstGeom prst="rect">
            <a:avLst/>
          </a:prstGeom>
        </p:spPr>
        <p:txBody>
          <a:bodyPr/>
          <a:lstStyle>
            <a:lvl1pPr marL="342900" indent="-342900" algn="l" rtl="0" fontAlgn="base">
              <a:lnSpc>
                <a:spcPts val="2800"/>
              </a:lnSpc>
              <a:spcBef>
                <a:spcPts val="0"/>
              </a:spcBef>
              <a:spcAft>
                <a:spcPct val="0"/>
              </a:spcAft>
              <a:buClr>
                <a:srgbClr val="0066CC"/>
              </a:buClr>
              <a:buFont typeface="Wingdings" panose="05000000000000000000" pitchFamily="2" charset="2"/>
              <a:buChar char="l"/>
              <a:defRPr lang="zh-CN" altLang="en-US" sz="2000" b="1" kern="1200" dirty="0" smtClean="0">
                <a:solidFill>
                  <a:schemeClr val="tx1"/>
                </a:solidFill>
                <a:latin typeface="微软雅黑" pitchFamily="34" charset="-122"/>
                <a:ea typeface="微软雅黑" pitchFamily="34" charset="-122"/>
                <a:cs typeface="+mn-cs"/>
              </a:defRPr>
            </a:lvl1pPr>
            <a:lvl2pPr marL="742950" indent="-285750" algn="l" rtl="0" fontAlgn="base">
              <a:lnSpc>
                <a:spcPts val="2800"/>
              </a:lnSpc>
              <a:spcBef>
                <a:spcPts val="0"/>
              </a:spcBef>
              <a:spcAft>
                <a:spcPct val="0"/>
              </a:spcAft>
              <a:buClr>
                <a:schemeClr val="accent6">
                  <a:lumMod val="50000"/>
                </a:schemeClr>
              </a:buClr>
              <a:buFont typeface="Wingdings" panose="05000000000000000000" pitchFamily="2" charset="2"/>
              <a:buChar char="u"/>
              <a:defRPr sz="1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fontAlgn="base">
              <a:lnSpc>
                <a:spcPts val="2800"/>
              </a:lnSpc>
              <a:spcBef>
                <a:spcPts val="0"/>
              </a:spcBef>
              <a:spcAft>
                <a:spcPct val="0"/>
              </a:spcAft>
              <a:buClr>
                <a:srgbClr val="006600"/>
              </a:buClr>
              <a:buFont typeface="Wingdings" panose="05000000000000000000" pitchFamily="2" charset="2"/>
              <a:buChar char="Ø"/>
              <a:defRPr sz="16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fontAlgn="base">
              <a:lnSpc>
                <a:spcPts val="2800"/>
              </a:lnSpc>
              <a:spcBef>
                <a:spcPts val="0"/>
              </a:spcBef>
              <a:spcAft>
                <a:spcPct val="0"/>
              </a:spcAft>
              <a:buFont typeface="Arial" charset="0"/>
              <a:buChar char="–"/>
              <a:defRPr sz="14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lnSpc>
                <a:spcPts val="2800"/>
              </a:lnSpc>
              <a:spcBef>
                <a:spcPts val="0"/>
              </a:spcBef>
              <a:spcAft>
                <a:spcPct val="0"/>
              </a:spcAft>
              <a:buFont typeface="Arial" charset="0"/>
              <a:buChar char="»"/>
              <a:defRPr sz="14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ts val="3000"/>
              </a:lnSpc>
            </a:pPr>
            <a:r>
              <a:rPr lang="zh-CN" altLang="en-US" dirty="0"/>
              <a:t>由欧洲原子核研究组织 </a:t>
            </a:r>
            <a:r>
              <a:rPr lang="en-US" altLang="zh-CN" dirty="0"/>
              <a:t>CERN </a:t>
            </a:r>
            <a:r>
              <a:rPr lang="zh-CN" altLang="en-US" dirty="0"/>
              <a:t>开发。</a:t>
            </a:r>
          </a:p>
          <a:p>
            <a:pPr lvl="1">
              <a:lnSpc>
                <a:spcPts val="3000"/>
              </a:lnSpc>
            </a:pPr>
            <a:r>
              <a:rPr lang="zh-CN" altLang="en-US" dirty="0"/>
              <a:t>成为互联网指数级增长的主要驱动力。</a:t>
            </a:r>
          </a:p>
          <a:p>
            <a:pPr lvl="1">
              <a:lnSpc>
                <a:spcPts val="3000"/>
              </a:lnSpc>
            </a:pPr>
            <a:r>
              <a:rPr lang="en-US" altLang="zh-CN" dirty="0"/>
              <a:t>2019 </a:t>
            </a:r>
            <a:r>
              <a:rPr lang="zh-CN" altLang="en-US" dirty="0"/>
              <a:t>年 </a:t>
            </a:r>
            <a:r>
              <a:rPr lang="en-US" altLang="zh-CN" dirty="0"/>
              <a:t>3 </a:t>
            </a:r>
            <a:r>
              <a:rPr lang="zh-CN" altLang="en-US" dirty="0"/>
              <a:t>月底，互联网的用户数已超过了 </a:t>
            </a:r>
            <a:r>
              <a:rPr lang="en-US" altLang="zh-CN" dirty="0"/>
              <a:t>43.8</a:t>
            </a:r>
            <a:r>
              <a:rPr lang="zh-CN" altLang="en-US" dirty="0"/>
              <a:t>亿。</a:t>
            </a:r>
          </a:p>
        </p:txBody>
      </p:sp>
      <p:pic>
        <p:nvPicPr>
          <p:cNvPr id="9" name="图片 8"/>
          <p:cNvPicPr>
            <a:picLocks noChangeAspect="1"/>
          </p:cNvPicPr>
          <p:nvPr/>
        </p:nvPicPr>
        <p:blipFill>
          <a:blip r:embed="rId2"/>
          <a:stretch>
            <a:fillRect/>
          </a:stretch>
        </p:blipFill>
        <p:spPr>
          <a:xfrm>
            <a:off x="9249434" y="1145942"/>
            <a:ext cx="2755620" cy="2247392"/>
          </a:xfrm>
          <a:prstGeom prst="rect">
            <a:avLst/>
          </a:prstGeom>
        </p:spPr>
      </p:pic>
      <p:pic>
        <p:nvPicPr>
          <p:cNvPr id="8" name="图片 7"/>
          <p:cNvPicPr>
            <a:picLocks noChangeAspect="1"/>
          </p:cNvPicPr>
          <p:nvPr/>
        </p:nvPicPr>
        <p:blipFill>
          <a:blip r:embed="rId3"/>
          <a:stretch>
            <a:fillRect/>
          </a:stretch>
        </p:blipFill>
        <p:spPr>
          <a:xfrm>
            <a:off x="4361084" y="1474912"/>
            <a:ext cx="4190133" cy="2661060"/>
          </a:xfrm>
          <a:prstGeom prst="rect">
            <a:avLst/>
          </a:prstGeom>
        </p:spPr>
      </p:pic>
      <p:sp>
        <p:nvSpPr>
          <p:cNvPr id="4" name="矩形 3"/>
          <p:cNvSpPr/>
          <p:nvPr/>
        </p:nvSpPr>
        <p:spPr>
          <a:xfrm>
            <a:off x="705592" y="3999012"/>
            <a:ext cx="5232400" cy="646331"/>
          </a:xfrm>
          <a:prstGeom prst="rect">
            <a:avLst/>
          </a:prstGeom>
        </p:spPr>
        <p:txBody>
          <a:bodyPr wrap="square">
            <a:spAutoFit/>
          </a:bodyPr>
          <a:lstStyle/>
          <a:p>
            <a:r>
              <a:rPr lang="zh-CN" altLang="en-US" dirty="0"/>
              <a:t>万维网只是一个基于超文本相互链接而成的全球性系统，且是互联网所能提供的服务之一。</a:t>
            </a:r>
          </a:p>
        </p:txBody>
      </p:sp>
    </p:spTree>
    <p:extLst>
      <p:ext uri="{BB962C8B-B14F-4D97-AF65-F5344CB8AC3E}">
        <p14:creationId xmlns:p14="http://schemas.microsoft.com/office/powerpoint/2010/main" val="55420066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4"/>
          <p:cNvSpPr>
            <a:spLocks noChangeArrowheads="1"/>
          </p:cNvSpPr>
          <p:nvPr/>
        </p:nvSpPr>
        <p:spPr bwMode="auto">
          <a:xfrm>
            <a:off x="5116595" y="2513371"/>
            <a:ext cx="2774284" cy="1729338"/>
          </a:xfrm>
          <a:prstGeom prst="roundRect">
            <a:avLst>
              <a:gd name="adj" fmla="val 16667"/>
            </a:avLst>
          </a:prstGeom>
          <a:solidFill>
            <a:srgbClr val="368AD6"/>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6" name="AutoShape 43"/>
          <p:cNvSpPr>
            <a:spLocks noChangeArrowheads="1"/>
          </p:cNvSpPr>
          <p:nvPr/>
        </p:nvSpPr>
        <p:spPr bwMode="auto">
          <a:xfrm>
            <a:off x="1985559" y="2513371"/>
            <a:ext cx="2834003" cy="1729338"/>
          </a:xfrm>
          <a:prstGeom prst="roundRect">
            <a:avLst>
              <a:gd name="adj" fmla="val 16667"/>
            </a:avLst>
          </a:prstGeom>
          <a:solidFill>
            <a:srgbClr val="368AD6"/>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41999" name="Line 6"/>
          <p:cNvSpPr>
            <a:spLocks noChangeShapeType="1"/>
          </p:cNvSpPr>
          <p:nvPr/>
        </p:nvSpPr>
        <p:spPr bwMode="auto">
          <a:xfrm>
            <a:off x="3660511" y="3387409"/>
            <a:ext cx="425707" cy="36674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8"/>
          <p:cNvSpPr>
            <a:spLocks noChangeShapeType="1"/>
          </p:cNvSpPr>
          <p:nvPr/>
        </p:nvSpPr>
        <p:spPr bwMode="auto">
          <a:xfrm flipH="1">
            <a:off x="2918870" y="3387409"/>
            <a:ext cx="424369" cy="36674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8"/>
          <p:cNvSpPr>
            <a:spLocks noChangeShapeType="1"/>
          </p:cNvSpPr>
          <p:nvPr/>
        </p:nvSpPr>
        <p:spPr bwMode="auto">
          <a:xfrm flipV="1">
            <a:off x="5880918" y="3368670"/>
            <a:ext cx="101741" cy="13786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9"/>
          <p:cNvSpPr>
            <a:spLocks noChangeShapeType="1"/>
          </p:cNvSpPr>
          <p:nvPr/>
        </p:nvSpPr>
        <p:spPr bwMode="auto">
          <a:xfrm>
            <a:off x="6826042" y="3367332"/>
            <a:ext cx="164661" cy="1070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24"/>
          <p:cNvSpPr>
            <a:spLocks noChangeShapeType="1"/>
          </p:cNvSpPr>
          <p:nvPr/>
        </p:nvSpPr>
        <p:spPr bwMode="auto">
          <a:xfrm flipH="1">
            <a:off x="5504743" y="3683217"/>
            <a:ext cx="211515" cy="104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25"/>
          <p:cNvSpPr>
            <a:spLocks noChangeShapeType="1"/>
          </p:cNvSpPr>
          <p:nvPr/>
        </p:nvSpPr>
        <p:spPr bwMode="auto">
          <a:xfrm>
            <a:off x="5876902" y="3683217"/>
            <a:ext cx="318611" cy="104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6"/>
          <p:cNvSpPr>
            <a:spLocks noChangeShapeType="1"/>
          </p:cNvSpPr>
          <p:nvPr/>
        </p:nvSpPr>
        <p:spPr bwMode="auto">
          <a:xfrm flipH="1">
            <a:off x="6619882" y="3683217"/>
            <a:ext cx="266402" cy="104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7"/>
          <p:cNvSpPr>
            <a:spLocks noChangeShapeType="1"/>
          </p:cNvSpPr>
          <p:nvPr/>
        </p:nvSpPr>
        <p:spPr bwMode="auto">
          <a:xfrm>
            <a:off x="7044250" y="3683217"/>
            <a:ext cx="266402" cy="104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Freeform 4"/>
          <p:cNvSpPr>
            <a:spLocks/>
          </p:cNvSpPr>
          <p:nvPr/>
        </p:nvSpPr>
        <p:spPr bwMode="auto">
          <a:xfrm>
            <a:off x="4031789" y="2025516"/>
            <a:ext cx="1749684" cy="156605"/>
          </a:xfrm>
          <a:custGeom>
            <a:avLst/>
            <a:gdLst>
              <a:gd name="T0" fmla="*/ 0 w 1584"/>
              <a:gd name="T1" fmla="*/ 0 h 336"/>
              <a:gd name="T2" fmla="*/ 2147483647 w 1584"/>
              <a:gd name="T3" fmla="*/ 0 h 336"/>
              <a:gd name="T4" fmla="*/ 2147483647 w 1584"/>
              <a:gd name="T5" fmla="*/ 136021576 h 336"/>
              <a:gd name="T6" fmla="*/ 544752399 w 1584"/>
              <a:gd name="T7" fmla="*/ 136021576 h 336"/>
              <a:gd name="T8" fmla="*/ 0 w 1584"/>
              <a:gd name="T9" fmla="*/ 0 h 336"/>
              <a:gd name="T10" fmla="*/ 0 60000 65536"/>
              <a:gd name="T11" fmla="*/ 0 60000 65536"/>
              <a:gd name="T12" fmla="*/ 0 60000 65536"/>
              <a:gd name="T13" fmla="*/ 0 60000 65536"/>
              <a:gd name="T14" fmla="*/ 0 60000 65536"/>
              <a:gd name="T15" fmla="*/ 0 w 1584"/>
              <a:gd name="T16" fmla="*/ 0 h 336"/>
              <a:gd name="T17" fmla="*/ 1584 w 1584"/>
              <a:gd name="T18" fmla="*/ 336 h 336"/>
            </a:gdLst>
            <a:ahLst/>
            <a:cxnLst>
              <a:cxn ang="T10">
                <a:pos x="T0" y="T1"/>
              </a:cxn>
              <a:cxn ang="T11">
                <a:pos x="T2" y="T3"/>
              </a:cxn>
              <a:cxn ang="T12">
                <a:pos x="T4" y="T5"/>
              </a:cxn>
              <a:cxn ang="T13">
                <a:pos x="T6" y="T7"/>
              </a:cxn>
              <a:cxn ang="T14">
                <a:pos x="T8" y="T9"/>
              </a:cxn>
            </a:cxnLst>
            <a:rect l="T15" t="T16" r="T17" b="T18"/>
            <a:pathLst>
              <a:path w="1584" h="336">
                <a:moveTo>
                  <a:pt x="0" y="0"/>
                </a:moveTo>
                <a:lnTo>
                  <a:pt x="1584" y="0"/>
                </a:lnTo>
                <a:lnTo>
                  <a:pt x="1344" y="336"/>
                </a:lnTo>
                <a:lnTo>
                  <a:pt x="240" y="33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009" name="Text Box 12"/>
          <p:cNvSpPr txBox="1">
            <a:spLocks noChangeArrowheads="1"/>
          </p:cNvSpPr>
          <p:nvPr/>
        </p:nvSpPr>
        <p:spPr bwMode="auto">
          <a:xfrm>
            <a:off x="2212271" y="2588935"/>
            <a:ext cx="22365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dirty="0">
                <a:solidFill>
                  <a:schemeClr val="bg1"/>
                </a:solidFill>
                <a:latin typeface="微软雅黑" pitchFamily="34" charset="-122"/>
                <a:ea typeface="微软雅黑" pitchFamily="34" charset="-122"/>
              </a:rPr>
              <a:t>互联网研究部 </a:t>
            </a:r>
            <a:r>
              <a:rPr kumimoji="1" lang="en-US" altLang="zh-CN" sz="1600" b="1" dirty="0">
                <a:solidFill>
                  <a:schemeClr val="bg1"/>
                </a:solidFill>
                <a:latin typeface="微软雅黑" pitchFamily="34" charset="-122"/>
                <a:ea typeface="微软雅黑" pitchFamily="34" charset="-122"/>
              </a:rPr>
              <a:t>IRTF </a:t>
            </a:r>
          </a:p>
        </p:txBody>
      </p:sp>
      <p:sp>
        <p:nvSpPr>
          <p:cNvPr id="42010" name="Text Box 13"/>
          <p:cNvSpPr txBox="1">
            <a:spLocks noChangeArrowheads="1"/>
          </p:cNvSpPr>
          <p:nvPr/>
        </p:nvSpPr>
        <p:spPr bwMode="auto">
          <a:xfrm>
            <a:off x="5582387" y="2588935"/>
            <a:ext cx="21377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dirty="0">
                <a:solidFill>
                  <a:schemeClr val="bg1"/>
                </a:solidFill>
                <a:latin typeface="微软雅黑" pitchFamily="34" charset="-122"/>
                <a:ea typeface="微软雅黑" pitchFamily="34" charset="-122"/>
              </a:rPr>
              <a:t>互联网工程部 </a:t>
            </a:r>
            <a:r>
              <a:rPr kumimoji="1" lang="en-US" altLang="zh-CN" sz="1600" b="1" dirty="0">
                <a:solidFill>
                  <a:schemeClr val="bg1"/>
                </a:solidFill>
                <a:latin typeface="微软雅黑" pitchFamily="34" charset="-122"/>
                <a:ea typeface="微软雅黑" pitchFamily="34" charset="-122"/>
              </a:rPr>
              <a:t>IETF </a:t>
            </a:r>
          </a:p>
        </p:txBody>
      </p:sp>
      <p:sp>
        <p:nvSpPr>
          <p:cNvPr id="42012" name="Text Box 17"/>
          <p:cNvSpPr txBox="1">
            <a:spLocks noChangeArrowheads="1"/>
          </p:cNvSpPr>
          <p:nvPr/>
        </p:nvSpPr>
        <p:spPr bwMode="auto">
          <a:xfrm>
            <a:off x="6228981" y="3386071"/>
            <a:ext cx="326643" cy="28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42013" name="Rectangle 20"/>
          <p:cNvSpPr>
            <a:spLocks noChangeArrowheads="1"/>
          </p:cNvSpPr>
          <p:nvPr/>
        </p:nvSpPr>
        <p:spPr bwMode="auto">
          <a:xfrm>
            <a:off x="2759564" y="3754157"/>
            <a:ext cx="317273" cy="261007"/>
          </a:xfrm>
          <a:prstGeom prst="rect">
            <a:avLst/>
          </a:prstGeom>
          <a:solidFill>
            <a:schemeClr val="bg1"/>
          </a:solidFill>
          <a:ln>
            <a:noFill/>
          </a:ln>
          <a:extLst>
            <a:ext uri="{91240B29-F687-4F45-9708-019B960494DF}">
              <a14:hiddenLine xmlns:a14="http://schemas.microsoft.com/office/drawing/2010/main" w="9525">
                <a:solidFill>
                  <a:srgbClr val="368AD6"/>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RG</a:t>
            </a:r>
          </a:p>
        </p:txBody>
      </p:sp>
      <p:sp>
        <p:nvSpPr>
          <p:cNvPr id="42014" name="Rectangle 21"/>
          <p:cNvSpPr>
            <a:spLocks noChangeArrowheads="1"/>
          </p:cNvSpPr>
          <p:nvPr/>
        </p:nvSpPr>
        <p:spPr bwMode="auto">
          <a:xfrm>
            <a:off x="7250410" y="3780927"/>
            <a:ext cx="370821" cy="263684"/>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sp>
        <p:nvSpPr>
          <p:cNvPr id="42015" name="Text Box 22"/>
          <p:cNvSpPr txBox="1">
            <a:spLocks noChangeArrowheads="1"/>
          </p:cNvSpPr>
          <p:nvPr/>
        </p:nvSpPr>
        <p:spPr bwMode="auto">
          <a:xfrm>
            <a:off x="5712242" y="3711325"/>
            <a:ext cx="326643" cy="28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42016" name="Text Box 23"/>
          <p:cNvSpPr txBox="1">
            <a:spLocks noChangeArrowheads="1"/>
          </p:cNvSpPr>
          <p:nvPr/>
        </p:nvSpPr>
        <p:spPr bwMode="auto">
          <a:xfrm>
            <a:off x="6921089" y="3711325"/>
            <a:ext cx="326643" cy="28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42017" name="Rectangle 28"/>
          <p:cNvSpPr>
            <a:spLocks noChangeArrowheads="1"/>
          </p:cNvSpPr>
          <p:nvPr/>
        </p:nvSpPr>
        <p:spPr bwMode="auto">
          <a:xfrm>
            <a:off x="3926912" y="3754157"/>
            <a:ext cx="318611" cy="261007"/>
          </a:xfrm>
          <a:prstGeom prst="rect">
            <a:avLst/>
          </a:prstGeom>
          <a:solidFill>
            <a:schemeClr val="bg1"/>
          </a:solidFill>
          <a:ln>
            <a:noFill/>
          </a:ln>
          <a:extLst>
            <a:ext uri="{91240B29-F687-4F45-9708-019B960494DF}">
              <a14:hiddenLine xmlns:a14="http://schemas.microsoft.com/office/drawing/2010/main" w="9525">
                <a:solidFill>
                  <a:srgbClr val="368AD6"/>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RG</a:t>
            </a:r>
          </a:p>
        </p:txBody>
      </p:sp>
      <p:sp>
        <p:nvSpPr>
          <p:cNvPr id="42018" name="Text Box 29"/>
          <p:cNvSpPr txBox="1">
            <a:spLocks noChangeArrowheads="1"/>
          </p:cNvSpPr>
          <p:nvPr/>
        </p:nvSpPr>
        <p:spPr bwMode="auto">
          <a:xfrm>
            <a:off x="3300399" y="3730064"/>
            <a:ext cx="326643" cy="28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42019" name="Rectangle 30"/>
          <p:cNvSpPr>
            <a:spLocks noChangeArrowheads="1"/>
          </p:cNvSpPr>
          <p:nvPr/>
        </p:nvSpPr>
        <p:spPr bwMode="auto">
          <a:xfrm>
            <a:off x="5669404" y="3474412"/>
            <a:ext cx="400272" cy="24762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zh-CN" altLang="en-US" sz="1200" b="1">
                <a:latin typeface="微软雅黑" pitchFamily="34" charset="-122"/>
                <a:ea typeface="微软雅黑" pitchFamily="34" charset="-122"/>
              </a:rPr>
              <a:t>领域</a:t>
            </a:r>
          </a:p>
        </p:txBody>
      </p:sp>
      <p:sp>
        <p:nvSpPr>
          <p:cNvPr id="42020" name="Rectangle 31"/>
          <p:cNvSpPr>
            <a:spLocks noChangeArrowheads="1"/>
          </p:cNvSpPr>
          <p:nvPr/>
        </p:nvSpPr>
        <p:spPr bwMode="auto">
          <a:xfrm>
            <a:off x="6874235" y="3474412"/>
            <a:ext cx="400272" cy="24762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zh-CN" altLang="en-US" sz="1200" b="1">
                <a:latin typeface="微软雅黑" pitchFamily="34" charset="-122"/>
                <a:ea typeface="微软雅黑" pitchFamily="34" charset="-122"/>
              </a:rPr>
              <a:t>领域</a:t>
            </a:r>
          </a:p>
        </p:txBody>
      </p:sp>
      <p:sp>
        <p:nvSpPr>
          <p:cNvPr id="42024" name="Rectangle 33"/>
          <p:cNvSpPr>
            <a:spLocks noChangeArrowheads="1"/>
          </p:cNvSpPr>
          <p:nvPr/>
        </p:nvSpPr>
        <p:spPr bwMode="auto">
          <a:xfrm>
            <a:off x="6504754" y="3780927"/>
            <a:ext cx="370821" cy="263684"/>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sp>
        <p:nvSpPr>
          <p:cNvPr id="42025" name="Rectangle 34"/>
          <p:cNvSpPr>
            <a:spLocks noChangeArrowheads="1"/>
          </p:cNvSpPr>
          <p:nvPr/>
        </p:nvSpPr>
        <p:spPr bwMode="auto">
          <a:xfrm>
            <a:off x="6006756" y="3780927"/>
            <a:ext cx="370821" cy="263684"/>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sp>
        <p:nvSpPr>
          <p:cNvPr id="42026" name="Rectangle 35"/>
          <p:cNvSpPr>
            <a:spLocks noChangeArrowheads="1"/>
          </p:cNvSpPr>
          <p:nvPr/>
        </p:nvSpPr>
        <p:spPr bwMode="auto">
          <a:xfrm>
            <a:off x="5333389" y="3780927"/>
            <a:ext cx="372159" cy="263684"/>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cxnSp>
        <p:nvCxnSpPr>
          <p:cNvPr id="42027" name="AutoShape 45"/>
          <p:cNvCxnSpPr>
            <a:cxnSpLocks noChangeShapeType="1"/>
          </p:cNvCxnSpPr>
          <p:nvPr/>
        </p:nvCxnSpPr>
        <p:spPr bwMode="auto">
          <a:xfrm>
            <a:off x="5096479" y="2332674"/>
            <a:ext cx="804138" cy="681295"/>
          </a:xfrm>
          <a:prstGeom prst="straightConnector1">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28" name="AutoShape 46"/>
          <p:cNvCxnSpPr>
            <a:cxnSpLocks noChangeShapeType="1"/>
            <a:stCxn id="43" idx="2"/>
            <a:endCxn id="30" idx="0"/>
          </p:cNvCxnSpPr>
          <p:nvPr/>
        </p:nvCxnSpPr>
        <p:spPr bwMode="auto">
          <a:xfrm>
            <a:off x="4937907" y="1674062"/>
            <a:ext cx="0" cy="190816"/>
          </a:xfrm>
          <a:prstGeom prst="straightConnector1">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29" name="AutoShape 47"/>
          <p:cNvCxnSpPr>
            <a:cxnSpLocks noChangeShapeType="1"/>
          </p:cNvCxnSpPr>
          <p:nvPr/>
        </p:nvCxnSpPr>
        <p:spPr bwMode="auto">
          <a:xfrm flipH="1">
            <a:off x="4031790" y="2332674"/>
            <a:ext cx="737037" cy="681295"/>
          </a:xfrm>
          <a:prstGeom prst="straightConnector1">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32"/>
          <p:cNvSpPr>
            <a:spLocks noChangeArrowheads="1"/>
          </p:cNvSpPr>
          <p:nvPr/>
        </p:nvSpPr>
        <p:spPr bwMode="auto">
          <a:xfrm>
            <a:off x="4003493" y="1864878"/>
            <a:ext cx="1868827" cy="480522"/>
          </a:xfrm>
          <a:prstGeom prst="rect">
            <a:avLst/>
          </a:prstGeom>
          <a:solidFill>
            <a:srgbClr val="FF9933"/>
          </a:solidFill>
          <a:ln w="28575">
            <a:solidFill>
              <a:srgbClr val="000066"/>
            </a:solidFill>
            <a:miter lim="800000"/>
            <a:headEnd/>
            <a:tailEnd/>
          </a:ln>
          <a:effectLst/>
        </p:spPr>
        <p:txBody>
          <a:bodyPr wrap="none" anchor="ctr"/>
          <a:lstStyle/>
          <a:p>
            <a:pPr algn="ctr" eaLnBrk="0" fontAlgn="auto" hangingPunct="0">
              <a:spcBef>
                <a:spcPts val="0"/>
              </a:spcBef>
              <a:spcAft>
                <a:spcPts val="0"/>
              </a:spcAft>
              <a:defRPr/>
            </a:pPr>
            <a:r>
              <a:rPr kumimoji="1" lang="zh-CN" altLang="en-US" sz="1400" b="1" dirty="0">
                <a:solidFill>
                  <a:srgbClr val="0033CC"/>
                </a:solidFill>
                <a:latin typeface="微软雅黑" pitchFamily="34" charset="-122"/>
                <a:ea typeface="微软雅黑" pitchFamily="34" charset="-122"/>
              </a:rPr>
              <a:t>互联网体系结构</a:t>
            </a:r>
          </a:p>
          <a:p>
            <a:pPr algn="ctr" eaLnBrk="0" fontAlgn="auto" hangingPunct="0">
              <a:spcBef>
                <a:spcPts val="0"/>
              </a:spcBef>
              <a:spcAft>
                <a:spcPts val="0"/>
              </a:spcAft>
              <a:defRPr/>
            </a:pPr>
            <a:r>
              <a:rPr kumimoji="1" lang="zh-CN" altLang="en-US" sz="1400" b="1" dirty="0">
                <a:solidFill>
                  <a:srgbClr val="0033CC"/>
                </a:solidFill>
                <a:latin typeface="微软雅黑" pitchFamily="34" charset="-122"/>
                <a:ea typeface="微软雅黑" pitchFamily="34" charset="-122"/>
              </a:rPr>
              <a:t>研究委员会 </a:t>
            </a:r>
            <a:r>
              <a:rPr kumimoji="1" lang="en-US" altLang="zh-CN" sz="1400" b="1" dirty="0">
                <a:solidFill>
                  <a:srgbClr val="0033CC"/>
                </a:solidFill>
                <a:latin typeface="微软雅黑" pitchFamily="34" charset="-122"/>
                <a:ea typeface="微软雅黑" pitchFamily="34" charset="-122"/>
              </a:rPr>
              <a:t>IAB </a:t>
            </a:r>
          </a:p>
        </p:txBody>
      </p:sp>
      <p:sp>
        <p:nvSpPr>
          <p:cNvPr id="42008" name="Rectangle 10"/>
          <p:cNvSpPr>
            <a:spLocks noChangeArrowheads="1"/>
          </p:cNvSpPr>
          <p:nvPr/>
        </p:nvSpPr>
        <p:spPr bwMode="auto">
          <a:xfrm>
            <a:off x="2455830" y="2981845"/>
            <a:ext cx="1890096" cy="418950"/>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none" anchor="ctr"/>
          <a:lstStyle/>
          <a:p>
            <a:pPr algn="ctr" eaLnBrk="0" hangingPunct="0"/>
            <a:r>
              <a:rPr kumimoji="1" lang="zh-CN" altLang="en-US" sz="1200" b="1" dirty="0">
                <a:solidFill>
                  <a:srgbClr val="000099"/>
                </a:solidFill>
                <a:latin typeface="微软雅黑" pitchFamily="34" charset="-122"/>
                <a:ea typeface="微软雅黑" pitchFamily="34" charset="-122"/>
              </a:rPr>
              <a:t>互联网研究指导小组</a:t>
            </a:r>
          </a:p>
          <a:p>
            <a:pPr algn="ctr" eaLnBrk="0" hangingPunct="0"/>
            <a:r>
              <a:rPr kumimoji="1" lang="en-US" altLang="zh-CN" sz="1200" b="1" dirty="0">
                <a:solidFill>
                  <a:srgbClr val="000099"/>
                </a:solidFill>
                <a:latin typeface="微软雅黑" pitchFamily="34" charset="-122"/>
                <a:ea typeface="微软雅黑" pitchFamily="34" charset="-122"/>
              </a:rPr>
              <a:t>IRSG </a:t>
            </a:r>
          </a:p>
        </p:txBody>
      </p:sp>
      <p:sp>
        <p:nvSpPr>
          <p:cNvPr id="42011" name="Rectangle 16"/>
          <p:cNvSpPr>
            <a:spLocks noChangeArrowheads="1"/>
          </p:cNvSpPr>
          <p:nvPr/>
        </p:nvSpPr>
        <p:spPr bwMode="auto">
          <a:xfrm>
            <a:off x="5582387" y="2981845"/>
            <a:ext cx="1840716" cy="418950"/>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none" anchor="ctr"/>
          <a:lstStyle/>
          <a:p>
            <a:pPr algn="ctr" eaLnBrk="0" hangingPunct="0"/>
            <a:r>
              <a:rPr kumimoji="1" lang="zh-CN" altLang="en-US" sz="1200" b="1" dirty="0">
                <a:solidFill>
                  <a:srgbClr val="000099"/>
                </a:solidFill>
                <a:latin typeface="微软雅黑" pitchFamily="34" charset="-122"/>
                <a:ea typeface="微软雅黑" pitchFamily="34" charset="-122"/>
              </a:rPr>
              <a:t>互联网工程指导小组</a:t>
            </a:r>
          </a:p>
          <a:p>
            <a:pPr algn="ctr" eaLnBrk="0" hangingPunct="0"/>
            <a:r>
              <a:rPr kumimoji="1" lang="en-US" altLang="zh-CN" sz="1200" b="1" dirty="0">
                <a:solidFill>
                  <a:srgbClr val="000099"/>
                </a:solidFill>
                <a:latin typeface="微软雅黑" pitchFamily="34" charset="-122"/>
                <a:ea typeface="微软雅黑" pitchFamily="34" charset="-122"/>
              </a:rPr>
              <a:t>IESG </a:t>
            </a:r>
          </a:p>
        </p:txBody>
      </p:sp>
      <p:sp>
        <p:nvSpPr>
          <p:cNvPr id="43" name="Rectangle 5"/>
          <p:cNvSpPr>
            <a:spLocks noChangeArrowheads="1"/>
          </p:cNvSpPr>
          <p:nvPr/>
        </p:nvSpPr>
        <p:spPr bwMode="auto">
          <a:xfrm>
            <a:off x="4003493" y="1244565"/>
            <a:ext cx="1868827" cy="429497"/>
          </a:xfrm>
          <a:prstGeom prst="rect">
            <a:avLst/>
          </a:prstGeom>
          <a:solidFill>
            <a:srgbClr val="339933"/>
          </a:solidFill>
          <a:ln w="28575">
            <a:solidFill>
              <a:srgbClr val="000066"/>
            </a:solidFill>
            <a:miter lim="800000"/>
            <a:headEnd/>
            <a:tailEnd/>
          </a:ln>
          <a:effectLst/>
        </p:spPr>
        <p:txBody>
          <a:bodyPr wrap="none" anchor="ctr"/>
          <a:lstStyle/>
          <a:p>
            <a:pPr algn="ctr" eaLnBrk="0" fontAlgn="auto" hangingPunct="0">
              <a:spcBef>
                <a:spcPts val="0"/>
              </a:spcBef>
              <a:spcAft>
                <a:spcPts val="0"/>
              </a:spcAft>
              <a:defRPr/>
            </a:pPr>
            <a:r>
              <a:rPr kumimoji="1" lang="zh-CN" altLang="en-US" sz="1400" b="1" dirty="0">
                <a:solidFill>
                  <a:schemeClr val="bg1"/>
                </a:solidFill>
                <a:latin typeface="微软雅黑" pitchFamily="34" charset="-122"/>
                <a:ea typeface="微软雅黑" pitchFamily="34" charset="-122"/>
              </a:rPr>
              <a:t>互联网协会 </a:t>
            </a:r>
            <a:r>
              <a:rPr kumimoji="1" lang="en-US" altLang="zh-CN" sz="1400" b="1" dirty="0">
                <a:solidFill>
                  <a:schemeClr val="bg1"/>
                </a:solidFill>
                <a:latin typeface="微软雅黑" pitchFamily="34" charset="-122"/>
                <a:ea typeface="微软雅黑" pitchFamily="34" charset="-122"/>
              </a:rPr>
              <a:t>ISOC</a:t>
            </a:r>
          </a:p>
        </p:txBody>
      </p:sp>
      <p:sp>
        <p:nvSpPr>
          <p:cNvPr id="3" name="文本占位符 2"/>
          <p:cNvSpPr>
            <a:spLocks noGrp="1"/>
          </p:cNvSpPr>
          <p:nvPr>
            <p:ph type="body" sz="quarter" idx="10"/>
          </p:nvPr>
        </p:nvSpPr>
        <p:spPr/>
        <p:txBody>
          <a:bodyPr/>
          <a:lstStyle/>
          <a:p>
            <a:r>
              <a:rPr lang="en-US" altLang="zh-CN" dirty="0"/>
              <a:t>1.2.3  </a:t>
            </a:r>
            <a:r>
              <a:rPr lang="zh-CN" altLang="en-US" dirty="0"/>
              <a:t>互联网的标准化工作</a:t>
            </a:r>
          </a:p>
        </p:txBody>
      </p:sp>
      <p:sp>
        <p:nvSpPr>
          <p:cNvPr id="2" name="内容占位符 1"/>
          <p:cNvSpPr>
            <a:spLocks noGrp="1"/>
          </p:cNvSpPr>
          <p:nvPr>
            <p:ph sz="quarter" idx="11"/>
          </p:nvPr>
        </p:nvSpPr>
        <p:spPr>
          <a:xfrm>
            <a:off x="466344" y="1045654"/>
            <a:ext cx="3266731" cy="3172691"/>
          </a:xfrm>
          <a:prstGeom prst="rect">
            <a:avLst/>
          </a:prstGeom>
        </p:spPr>
        <p:txBody>
          <a:bodyPr/>
          <a:lstStyle/>
          <a:p>
            <a:pPr marL="0" indent="0">
              <a:lnSpc>
                <a:spcPts val="3200"/>
              </a:lnSpc>
              <a:buNone/>
            </a:pPr>
            <a:r>
              <a:rPr lang="zh-CN" altLang="en-US" dirty="0"/>
              <a:t>互联网的</a:t>
            </a:r>
            <a:r>
              <a:rPr lang="zh-CN" altLang="en-US" dirty="0">
                <a:solidFill>
                  <a:srgbClr val="C00000"/>
                </a:solidFill>
              </a:rPr>
              <a:t>标准化</a:t>
            </a:r>
            <a:r>
              <a:rPr lang="zh-CN" altLang="en-US" dirty="0"/>
              <a:t>工作对互联网的发展起到了非常重要的作用。</a:t>
            </a:r>
          </a:p>
        </p:txBody>
      </p:sp>
      <p:sp>
        <p:nvSpPr>
          <p:cNvPr id="37" name="Rectangle 8"/>
          <p:cNvSpPr>
            <a:spLocks noChangeArrowheads="1"/>
          </p:cNvSpPr>
          <p:nvPr/>
        </p:nvSpPr>
        <p:spPr bwMode="auto">
          <a:xfrm>
            <a:off x="3400878" y="4392488"/>
            <a:ext cx="31310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1600" b="1" dirty="0">
                <a:ea typeface="微软雅黑" pitchFamily="34" charset="-122"/>
              </a:rPr>
              <a:t>组织架构</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a:solidFill>
                  <a:srgbClr val="C00000"/>
                </a:solidFill>
              </a:rPr>
              <a:t>RFC</a:t>
            </a:r>
            <a:r>
              <a:rPr lang="zh-CN" altLang="en-US" dirty="0">
                <a:solidFill>
                  <a:srgbClr val="C00000"/>
                </a:solidFill>
              </a:rPr>
              <a:t>：</a:t>
            </a:r>
            <a:r>
              <a:rPr lang="en-US" altLang="zh-CN" dirty="0"/>
              <a:t>Request For Comments </a:t>
            </a:r>
            <a:r>
              <a:rPr lang="zh-CN" altLang="en-US" dirty="0"/>
              <a:t>（请求评论）。</a:t>
            </a:r>
            <a:endParaRPr lang="en-US" altLang="zh-CN" dirty="0"/>
          </a:p>
          <a:p>
            <a:r>
              <a:rPr lang="zh-CN" altLang="en-US" dirty="0"/>
              <a:t>所有的 </a:t>
            </a:r>
            <a:r>
              <a:rPr lang="en-US" altLang="zh-CN" dirty="0"/>
              <a:t>RFC </a:t>
            </a:r>
            <a:r>
              <a:rPr lang="zh-CN" altLang="en-US" dirty="0"/>
              <a:t>文档都可从互联网上</a:t>
            </a:r>
            <a:r>
              <a:rPr lang="zh-CN" altLang="en-US" dirty="0">
                <a:solidFill>
                  <a:srgbClr val="0000CC"/>
                </a:solidFill>
              </a:rPr>
              <a:t>免费</a:t>
            </a:r>
            <a:r>
              <a:rPr lang="zh-CN" altLang="en-US" dirty="0"/>
              <a:t>下载。</a:t>
            </a:r>
            <a:endParaRPr lang="en-US" altLang="zh-CN" dirty="0"/>
          </a:p>
          <a:p>
            <a:r>
              <a:rPr lang="zh-CN" altLang="en-US" dirty="0">
                <a:solidFill>
                  <a:srgbClr val="0000CC"/>
                </a:solidFill>
              </a:rPr>
              <a:t>任何人</a:t>
            </a:r>
            <a:r>
              <a:rPr lang="zh-CN" altLang="en-US" dirty="0"/>
              <a:t>都可以用电子邮件随时发表对某个文档的意见或建议。</a:t>
            </a:r>
            <a:endParaRPr lang="en-US" altLang="zh-CN" dirty="0"/>
          </a:p>
          <a:p>
            <a:r>
              <a:rPr lang="zh-CN" altLang="en-US" dirty="0">
                <a:solidFill>
                  <a:srgbClr val="C00000"/>
                </a:solidFill>
              </a:rPr>
              <a:t>但并非所有的 </a:t>
            </a:r>
            <a:r>
              <a:rPr lang="en-US" altLang="zh-CN" dirty="0">
                <a:solidFill>
                  <a:srgbClr val="C00000"/>
                </a:solidFill>
              </a:rPr>
              <a:t>RFC </a:t>
            </a:r>
            <a:r>
              <a:rPr lang="zh-CN" altLang="en-US" dirty="0">
                <a:solidFill>
                  <a:srgbClr val="C00000"/>
                </a:solidFill>
              </a:rPr>
              <a:t>文档都是互联网标准。</a:t>
            </a:r>
            <a:r>
              <a:rPr lang="zh-CN" altLang="en-US" dirty="0"/>
              <a:t>只有很少部分的 </a:t>
            </a:r>
            <a:r>
              <a:rPr lang="en-US" altLang="zh-CN" dirty="0"/>
              <a:t>RFC </a:t>
            </a:r>
            <a:r>
              <a:rPr lang="zh-CN" altLang="en-US" dirty="0"/>
              <a:t>文档最后才能变成互联网标准。</a:t>
            </a:r>
            <a:endParaRPr lang="en-US" altLang="zh-CN" dirty="0"/>
          </a:p>
          <a:p>
            <a:r>
              <a:rPr lang="en-US" altLang="zh-CN" dirty="0"/>
              <a:t>RFC </a:t>
            </a:r>
            <a:r>
              <a:rPr lang="zh-CN" altLang="en-US" dirty="0"/>
              <a:t>文档</a:t>
            </a:r>
            <a:r>
              <a:rPr lang="zh-CN" altLang="en-US" dirty="0">
                <a:solidFill>
                  <a:srgbClr val="0000FF"/>
                </a:solidFill>
              </a:rPr>
              <a:t>按发表时间的先后</a:t>
            </a:r>
            <a:r>
              <a:rPr lang="zh-CN" altLang="en-US" dirty="0"/>
              <a:t>编上序号（即 </a:t>
            </a:r>
            <a:r>
              <a:rPr lang="en-US" altLang="zh-CN" dirty="0" err="1"/>
              <a:t>RFCxxxx</a:t>
            </a:r>
            <a:r>
              <a:rPr lang="zh-CN" altLang="en-US" dirty="0"/>
              <a:t>，</a:t>
            </a:r>
            <a:r>
              <a:rPr lang="en-US" altLang="zh-CN" dirty="0" err="1"/>
              <a:t>xxxx</a:t>
            </a:r>
            <a:r>
              <a:rPr lang="en-US" altLang="zh-CN" dirty="0"/>
              <a:t> </a:t>
            </a:r>
            <a:r>
              <a:rPr lang="zh-CN" altLang="en-US" dirty="0"/>
              <a:t>是阿拉伯数字）。</a:t>
            </a:r>
            <a:endParaRPr lang="en-US" altLang="zh-CN" dirty="0"/>
          </a:p>
        </p:txBody>
      </p:sp>
      <p:sp>
        <p:nvSpPr>
          <p:cNvPr id="4" name="文本占位符 3"/>
          <p:cNvSpPr>
            <a:spLocks noGrp="1"/>
          </p:cNvSpPr>
          <p:nvPr>
            <p:ph type="body" sz="quarter" idx="11"/>
          </p:nvPr>
        </p:nvSpPr>
        <p:spPr/>
        <p:txBody>
          <a:bodyPr/>
          <a:lstStyle/>
          <a:p>
            <a:r>
              <a:rPr lang="zh-CN" altLang="en-US" dirty="0"/>
              <a:t>标准发表：以 </a:t>
            </a:r>
            <a:r>
              <a:rPr lang="en-US" altLang="zh-CN" dirty="0"/>
              <a:t>RFC </a:t>
            </a:r>
            <a:r>
              <a:rPr lang="zh-CN" altLang="en-US" dirty="0"/>
              <a:t>的形式</a:t>
            </a:r>
          </a:p>
        </p:txBody>
      </p:sp>
    </p:spTree>
    <p:extLst>
      <p:ext uri="{BB962C8B-B14F-4D97-AF65-F5344CB8AC3E}">
        <p14:creationId xmlns:p14="http://schemas.microsoft.com/office/powerpoint/2010/main" val="297599439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43116" y="1041242"/>
            <a:ext cx="6731727" cy="3473765"/>
            <a:chOff x="1143116" y="1087304"/>
            <a:chExt cx="6731727" cy="3473765"/>
          </a:xfrm>
        </p:grpSpPr>
        <p:sp>
          <p:nvSpPr>
            <p:cNvPr id="27" name="圆角矩形 26"/>
            <p:cNvSpPr/>
            <p:nvPr/>
          </p:nvSpPr>
          <p:spPr>
            <a:xfrm>
              <a:off x="1143116" y="1657386"/>
              <a:ext cx="6731727" cy="2903683"/>
            </a:xfrm>
            <a:prstGeom prst="roundRect">
              <a:avLst>
                <a:gd name="adj" fmla="val 3266"/>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400" dirty="0"/>
            </a:p>
          </p:txBody>
        </p:sp>
        <p:sp>
          <p:nvSpPr>
            <p:cNvPr id="28" name="文本框 27"/>
            <p:cNvSpPr txBox="1"/>
            <p:nvPr/>
          </p:nvSpPr>
          <p:spPr>
            <a:xfrm>
              <a:off x="3139910" y="1616294"/>
              <a:ext cx="1369070" cy="307777"/>
            </a:xfrm>
            <a:prstGeom prst="rect">
              <a:avLst/>
            </a:prstGeom>
            <a:noFill/>
          </p:spPr>
          <p:txBody>
            <a:bodyPr wrap="square" rtlCol="0">
              <a:spAutoFit/>
            </a:bodyPr>
            <a:lstStyle/>
            <a:p>
              <a:pPr algn="r"/>
              <a:r>
                <a:rPr lang="en-US" altLang="zh-CN" sz="1400" b="1" dirty="0" err="1">
                  <a:latin typeface="微软雅黑" panose="020B0503020204020204" pitchFamily="34" charset="-122"/>
                  <a:ea typeface="微软雅黑" panose="020B0503020204020204" pitchFamily="34" charset="-122"/>
                </a:rPr>
                <a:t>RFCxxxx</a:t>
              </a:r>
              <a:endParaRPr lang="zh-CN" altLang="en-US" sz="1400" b="1" dirty="0">
                <a:latin typeface="微软雅黑" panose="020B0503020204020204" pitchFamily="34" charset="-122"/>
                <a:ea typeface="微软雅黑" panose="020B0503020204020204" pitchFamily="34" charset="-122"/>
              </a:endParaRPr>
            </a:p>
          </p:txBody>
        </p:sp>
        <p:cxnSp>
          <p:nvCxnSpPr>
            <p:cNvPr id="43021" name="直接箭头连接符 43020"/>
            <p:cNvCxnSpPr/>
            <p:nvPr/>
          </p:nvCxnSpPr>
          <p:spPr>
            <a:xfrm flipH="1">
              <a:off x="2717895" y="1904139"/>
              <a:ext cx="3595815" cy="0"/>
            </a:xfrm>
            <a:prstGeom prst="straightConnector1">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p:nvPr/>
          </p:nvCxnSpPr>
          <p:spPr>
            <a:xfrm>
              <a:off x="4528448" y="1491288"/>
              <a:ext cx="0" cy="408414"/>
            </a:xfrm>
            <a:prstGeom prst="straightConnector1">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任意多边形 19"/>
            <p:cNvSpPr/>
            <p:nvPr/>
          </p:nvSpPr>
          <p:spPr>
            <a:xfrm>
              <a:off x="3413711" y="1087304"/>
              <a:ext cx="2229474" cy="464358"/>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rgbClr val="00FFFF"/>
            </a:solidFill>
            <a:ln>
              <a:noFill/>
            </a:ln>
            <a:scene3d>
              <a:camera prst="orthographicFront"/>
              <a:lightRig rig="flat" dir="t"/>
            </a:scene3d>
            <a:sp3d prstMaterial="dkEdge">
              <a:bevelT w="8200" h="38100"/>
            </a:sp3d>
          </p:spPr>
          <p:style>
            <a:lnRef idx="1">
              <a:schemeClr val="accent5"/>
            </a:lnRef>
            <a:fillRef idx="2">
              <a:schemeClr val="accent5"/>
            </a:fillRef>
            <a:effectRef idx="1">
              <a:schemeClr val="accent5"/>
            </a:effectRef>
            <a:fontRef idx="minor">
              <a:schemeClr val="dk1"/>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200" b="1" kern="1200" dirty="0">
                  <a:latin typeface="微软雅黑" panose="020B0503020204020204" pitchFamily="34" charset="-122"/>
                  <a:ea typeface="微软雅黑" panose="020B0503020204020204" pitchFamily="34" charset="-122"/>
                </a:rPr>
                <a:t>互联网草案</a:t>
              </a:r>
              <a:endParaRPr lang="en-US" altLang="zh-CN" sz="1200" b="1" kern="1200" dirty="0">
                <a:latin typeface="微软雅黑" panose="020B0503020204020204" pitchFamily="34" charset="-122"/>
                <a:ea typeface="微软雅黑" panose="020B0503020204020204" pitchFamily="34" charset="-122"/>
              </a:endParaRPr>
            </a:p>
            <a:p>
              <a:pPr lvl="0" algn="ctr" defTabSz="800100">
                <a:spcBef>
                  <a:spcPct val="0"/>
                </a:spcBef>
                <a:spcAft>
                  <a:spcPts val="0"/>
                </a:spcAft>
              </a:pPr>
              <a:r>
                <a:rPr lang="zh-CN" altLang="en-US" sz="1200" b="1" kern="1200" dirty="0">
                  <a:latin typeface="微软雅黑" panose="020B0503020204020204" pitchFamily="34" charset="-122"/>
                  <a:ea typeface="微软雅黑" panose="020B0503020204020204" pitchFamily="34" charset="-122"/>
                </a:rPr>
                <a:t> </a:t>
              </a:r>
              <a:r>
                <a:rPr lang="en-US" altLang="en-US" sz="1200" b="1" kern="1200" dirty="0">
                  <a:latin typeface="微软雅黑" panose="020B0503020204020204" pitchFamily="34" charset="-122"/>
                  <a:ea typeface="微软雅黑" panose="020B0503020204020204" pitchFamily="34" charset="-122"/>
                </a:rPr>
                <a:t>(Internet Draft)</a:t>
              </a:r>
              <a:endParaRPr lang="zh-CN" altLang="en-US" sz="1200" b="1" kern="1200" dirty="0">
                <a:latin typeface="微软雅黑" panose="020B0503020204020204" pitchFamily="34" charset="-122"/>
                <a:ea typeface="微软雅黑" panose="020B0503020204020204" pitchFamily="34" charset="-122"/>
              </a:endParaRPr>
            </a:p>
          </p:txBody>
        </p:sp>
        <p:sp>
          <p:nvSpPr>
            <p:cNvPr id="7" name="圆角矩形 6"/>
            <p:cNvSpPr/>
            <p:nvPr/>
          </p:nvSpPr>
          <p:spPr>
            <a:xfrm>
              <a:off x="1454345" y="2011680"/>
              <a:ext cx="2542903" cy="2412274"/>
            </a:xfrm>
            <a:prstGeom prst="roundRect">
              <a:avLst>
                <a:gd name="adj" fmla="val 2949"/>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755952" y="2395071"/>
              <a:ext cx="1937432" cy="436333"/>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rgbClr val="92D050"/>
            </a:solidFill>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100" b="1" kern="1200" dirty="0">
                  <a:latin typeface="微软雅黑" panose="020B0503020204020204" pitchFamily="34" charset="-122"/>
                  <a:ea typeface="微软雅黑" panose="020B0503020204020204" pitchFamily="34" charset="-122"/>
                </a:rPr>
                <a:t>建议标准 </a:t>
              </a:r>
              <a:endParaRPr lang="en-US" altLang="zh-CN" sz="1100" b="1" kern="1200" dirty="0">
                <a:latin typeface="微软雅黑" panose="020B0503020204020204" pitchFamily="34" charset="-122"/>
                <a:ea typeface="微软雅黑" panose="020B0503020204020204" pitchFamily="34" charset="-122"/>
              </a:endParaRPr>
            </a:p>
            <a:p>
              <a:pPr lvl="0" algn="ctr" defTabSz="800100">
                <a:spcBef>
                  <a:spcPct val="0"/>
                </a:spcBef>
                <a:spcAft>
                  <a:spcPts val="0"/>
                </a:spcAft>
              </a:pPr>
              <a:r>
                <a:rPr lang="en-US" altLang="en-US" sz="1100" b="1" kern="1200" dirty="0">
                  <a:latin typeface="微软雅黑" panose="020B0503020204020204" pitchFamily="34" charset="-122"/>
                  <a:ea typeface="微软雅黑" panose="020B0503020204020204" pitchFamily="34" charset="-122"/>
                </a:rPr>
                <a:t>(Proposed Standard)</a:t>
              </a:r>
              <a:endParaRPr lang="zh-CN" altLang="en-US" sz="1100" b="1" kern="1200" dirty="0">
                <a:latin typeface="微软雅黑" panose="020B0503020204020204" pitchFamily="34" charset="-122"/>
                <a:ea typeface="微软雅黑" panose="020B0503020204020204" pitchFamily="34" charset="-122"/>
              </a:endParaRPr>
            </a:p>
          </p:txBody>
        </p:sp>
        <p:sp>
          <p:nvSpPr>
            <p:cNvPr id="34" name="任意多边形 33"/>
            <p:cNvSpPr/>
            <p:nvPr/>
          </p:nvSpPr>
          <p:spPr>
            <a:xfrm>
              <a:off x="1755952" y="3699085"/>
              <a:ext cx="1937432" cy="617856"/>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rgbClr val="FF9900"/>
            </a:solidFill>
          </p:spPr>
          <p:style>
            <a:lnRef idx="1">
              <a:schemeClr val="accent6"/>
            </a:lnRef>
            <a:fillRef idx="2">
              <a:schemeClr val="accent6"/>
            </a:fillRef>
            <a:effectRef idx="1">
              <a:schemeClr val="accent6"/>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100" b="1" kern="1200" dirty="0">
                  <a:latin typeface="微软雅黑" panose="020B0503020204020204" pitchFamily="34" charset="-122"/>
                  <a:ea typeface="微软雅黑" panose="020B0503020204020204" pitchFamily="34" charset="-122"/>
                </a:rPr>
                <a:t>互联网标准</a:t>
              </a:r>
              <a:endParaRPr lang="en-US" altLang="zh-CN" sz="1100" b="1" kern="1200" dirty="0">
                <a:latin typeface="微软雅黑" panose="020B0503020204020204" pitchFamily="34" charset="-122"/>
                <a:ea typeface="微软雅黑" panose="020B0503020204020204" pitchFamily="34" charset="-122"/>
              </a:endParaRPr>
            </a:p>
            <a:p>
              <a:pPr lvl="0" algn="ctr" defTabSz="800100">
                <a:spcBef>
                  <a:spcPct val="0"/>
                </a:spcBef>
                <a:spcAft>
                  <a:spcPts val="0"/>
                </a:spcAft>
              </a:pPr>
              <a:r>
                <a:rPr lang="zh-CN" altLang="en-US" sz="1100" b="1" kern="1200" dirty="0">
                  <a:latin typeface="微软雅黑" panose="020B0503020204020204" pitchFamily="34" charset="-122"/>
                  <a:ea typeface="微软雅黑" panose="020B0503020204020204" pitchFamily="34" charset="-122"/>
                </a:rPr>
                <a:t> </a:t>
              </a:r>
              <a:r>
                <a:rPr lang="en-US" altLang="en-US" sz="1100" b="1" kern="1200" dirty="0">
                  <a:latin typeface="微软雅黑" panose="020B0503020204020204" pitchFamily="34" charset="-122"/>
                  <a:ea typeface="微软雅黑" panose="020B0503020204020204" pitchFamily="34" charset="-122"/>
                </a:rPr>
                <a:t>(Internet Standard)</a:t>
              </a:r>
            </a:p>
            <a:p>
              <a:pPr lvl="0" algn="ctr" defTabSz="800100">
                <a:spcAft>
                  <a:spcPts val="0"/>
                </a:spcAft>
              </a:pPr>
              <a:r>
                <a:rPr lang="en-US" altLang="zh-CN" sz="1100" b="1" dirty="0">
                  <a:latin typeface="微软雅黑" panose="020B0503020204020204" pitchFamily="34" charset="-122"/>
                  <a:ea typeface="微软雅黑" panose="020B0503020204020204" pitchFamily="34" charset="-122"/>
                </a:rPr>
                <a:t>(</a:t>
              </a:r>
              <a:r>
                <a:rPr lang="zh-CN" altLang="en-US" sz="1100" b="1" dirty="0">
                  <a:latin typeface="微软雅黑" panose="020B0503020204020204" pitchFamily="34" charset="-122"/>
                  <a:ea typeface="微软雅黑" panose="020B0503020204020204" pitchFamily="34" charset="-122"/>
                </a:rPr>
                <a:t>记为 </a:t>
              </a:r>
              <a:r>
                <a:rPr lang="en-US" altLang="zh-CN" sz="1100" b="1" dirty="0" err="1">
                  <a:latin typeface="微软雅黑" panose="020B0503020204020204" pitchFamily="34" charset="-122"/>
                  <a:ea typeface="微软雅黑" panose="020B0503020204020204" pitchFamily="34" charset="-122"/>
                </a:rPr>
                <a:t>STDxx</a:t>
              </a:r>
              <a:r>
                <a:rPr lang="en-US" altLang="zh-CN" sz="1100" b="1" dirty="0">
                  <a:latin typeface="微软雅黑" panose="020B0503020204020204" pitchFamily="34" charset="-122"/>
                  <a:ea typeface="微软雅黑" panose="020B0503020204020204" pitchFamily="34" charset="-122"/>
                </a:rPr>
                <a:t>)</a:t>
              </a:r>
              <a:endParaRPr lang="zh-CN" altLang="en-US" sz="1100" b="1" kern="1200" dirty="0">
                <a:latin typeface="微软雅黑" panose="020B0503020204020204" pitchFamily="34" charset="-122"/>
                <a:ea typeface="微软雅黑" panose="020B0503020204020204" pitchFamily="34" charset="-122"/>
              </a:endParaRPr>
            </a:p>
          </p:txBody>
        </p:sp>
        <p:sp>
          <p:nvSpPr>
            <p:cNvPr id="35" name="任意多边形 34"/>
            <p:cNvSpPr/>
            <p:nvPr/>
          </p:nvSpPr>
          <p:spPr>
            <a:xfrm>
              <a:off x="2194579" y="3067623"/>
              <a:ext cx="1498805" cy="412661"/>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chemeClr val="tx2">
                <a:lumMod val="60000"/>
                <a:lumOff val="40000"/>
              </a:schemeClr>
            </a:solidFill>
          </p:spPr>
          <p:style>
            <a:lnRef idx="1">
              <a:schemeClr val="accent1"/>
            </a:lnRef>
            <a:fillRef idx="2">
              <a:schemeClr val="accent1"/>
            </a:fillRef>
            <a:effectRef idx="1">
              <a:schemeClr val="accent1"/>
            </a:effectRef>
            <a:fontRef idx="minor">
              <a:schemeClr val="dk1"/>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100" b="1" kern="1200" dirty="0">
                  <a:latin typeface="微软雅黑" panose="020B0503020204020204" pitchFamily="34" charset="-122"/>
                  <a:ea typeface="微软雅黑" panose="020B0503020204020204" pitchFamily="34" charset="-122"/>
                </a:rPr>
                <a:t>草案标准</a:t>
              </a:r>
              <a:endParaRPr lang="en-US" altLang="zh-CN" sz="1100" b="1" kern="1200" dirty="0">
                <a:latin typeface="微软雅黑" panose="020B0503020204020204" pitchFamily="34" charset="-122"/>
                <a:ea typeface="微软雅黑" panose="020B0503020204020204" pitchFamily="34" charset="-122"/>
              </a:endParaRPr>
            </a:p>
            <a:p>
              <a:pPr lvl="0" algn="ctr" defTabSz="800100">
                <a:spcAft>
                  <a:spcPts val="0"/>
                </a:spcAft>
              </a:pPr>
              <a:r>
                <a:rPr lang="zh-CN" altLang="en-US" sz="1100" b="1" kern="1200" dirty="0">
                  <a:latin typeface="微软雅黑" panose="020B0503020204020204" pitchFamily="34" charset="-122"/>
                  <a:ea typeface="微软雅黑" panose="020B0503020204020204" pitchFamily="34" charset="-122"/>
                </a:rPr>
                <a:t> </a:t>
              </a:r>
              <a:r>
                <a:rPr lang="en-US" altLang="en-US" sz="1100" b="1" dirty="0">
                  <a:latin typeface="微软雅黑" panose="020B0503020204020204" pitchFamily="34" charset="-122"/>
                  <a:ea typeface="微软雅黑" panose="020B0503020204020204" pitchFamily="34" charset="-122"/>
                </a:rPr>
                <a:t>(Draft </a:t>
              </a:r>
              <a:r>
                <a:rPr lang="en-US" altLang="en-US" sz="1100" b="1" kern="1200" dirty="0">
                  <a:latin typeface="微软雅黑" panose="020B0503020204020204" pitchFamily="34" charset="-122"/>
                  <a:ea typeface="微软雅黑" panose="020B0503020204020204" pitchFamily="34" charset="-122"/>
                </a:rPr>
                <a:t>Standard)</a:t>
              </a:r>
              <a:endParaRPr lang="zh-CN" altLang="en-US" sz="1100" b="1" kern="1200" dirty="0">
                <a:latin typeface="微软雅黑" panose="020B0503020204020204" pitchFamily="34" charset="-122"/>
                <a:ea typeface="微软雅黑" panose="020B0503020204020204" pitchFamily="34" charset="-122"/>
              </a:endParaRPr>
            </a:p>
          </p:txBody>
        </p:sp>
        <p:cxnSp>
          <p:nvCxnSpPr>
            <p:cNvPr id="133" name="直接箭头连接符 132"/>
            <p:cNvCxnSpPr/>
            <p:nvPr/>
          </p:nvCxnSpPr>
          <p:spPr>
            <a:xfrm>
              <a:off x="2717890" y="2845397"/>
              <a:ext cx="0" cy="2099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4" name="直接箭头连接符 133"/>
            <p:cNvCxnSpPr/>
            <p:nvPr/>
          </p:nvCxnSpPr>
          <p:spPr>
            <a:xfrm>
              <a:off x="2717890" y="3487961"/>
              <a:ext cx="0" cy="2099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6" name="直接箭头连接符 155"/>
            <p:cNvCxnSpPr/>
            <p:nvPr/>
          </p:nvCxnSpPr>
          <p:spPr>
            <a:xfrm>
              <a:off x="2029912" y="2845397"/>
              <a:ext cx="0" cy="852467"/>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p:nvPr/>
          </p:nvCxnSpPr>
          <p:spPr>
            <a:xfrm>
              <a:off x="2717890" y="1899702"/>
              <a:ext cx="0" cy="49536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1463726" y="2020455"/>
              <a:ext cx="902811"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标准轨道</a:t>
              </a:r>
            </a:p>
          </p:txBody>
        </p:sp>
        <p:cxnSp>
          <p:nvCxnSpPr>
            <p:cNvPr id="40" name="直接箭头连接符 39"/>
            <p:cNvCxnSpPr/>
            <p:nvPr/>
          </p:nvCxnSpPr>
          <p:spPr>
            <a:xfrm>
              <a:off x="3693384" y="2621552"/>
              <a:ext cx="480196"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3693384" y="3283408"/>
              <a:ext cx="480196"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a:off x="3693384" y="4032355"/>
              <a:ext cx="480196"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a:off x="4173580" y="2627817"/>
              <a:ext cx="0" cy="1404261"/>
            </a:xfrm>
            <a:prstGeom prst="straightConnector1">
              <a:avLst/>
            </a:prstGeom>
            <a:ln w="19050">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 name="圆角矩形 47"/>
            <p:cNvSpPr/>
            <p:nvPr/>
          </p:nvSpPr>
          <p:spPr>
            <a:xfrm>
              <a:off x="5076712" y="2011680"/>
              <a:ext cx="2542903" cy="2412274"/>
            </a:xfrm>
            <a:prstGeom prst="roundRect">
              <a:avLst>
                <a:gd name="adj" fmla="val 2949"/>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505318" y="2020455"/>
              <a:ext cx="1083909" cy="276999"/>
            </a:xfrm>
            <a:prstGeom prst="rect">
              <a:avLst/>
            </a:prstGeom>
            <a:noFill/>
          </p:spPr>
          <p:txBody>
            <a:bodyPr wrap="square" rtlCol="0">
              <a:spAutoFit/>
            </a:bodyPr>
            <a:lstStyle/>
            <a:p>
              <a:pPr algn="r"/>
              <a:r>
                <a:rPr lang="zh-CN" altLang="en-US" sz="1200" b="1" dirty="0">
                  <a:latin typeface="微软雅黑" panose="020B0503020204020204" pitchFamily="34" charset="-122"/>
                  <a:ea typeface="微软雅黑" panose="020B0503020204020204" pitchFamily="34" charset="-122"/>
                </a:rPr>
                <a:t>非标准轨道</a:t>
              </a:r>
            </a:p>
          </p:txBody>
        </p:sp>
        <p:sp>
          <p:nvSpPr>
            <p:cNvPr id="36" name="任意多边形 35"/>
            <p:cNvSpPr/>
            <p:nvPr/>
          </p:nvSpPr>
          <p:spPr>
            <a:xfrm>
              <a:off x="5354664" y="3804703"/>
              <a:ext cx="1942670" cy="406619"/>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chemeClr val="accent5">
                <a:lumMod val="20000"/>
                <a:lumOff val="80000"/>
              </a:schemeClr>
            </a:solidFill>
            <a:ln>
              <a:solidFill>
                <a:schemeClr val="tx1"/>
              </a:solidFill>
            </a:ln>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Aft>
                  <a:spcPts val="0"/>
                </a:spcAft>
              </a:pPr>
              <a:r>
                <a:rPr lang="zh-CN" altLang="en-US" sz="1100" b="1" dirty="0">
                  <a:latin typeface="微软雅黑" panose="020B0503020204020204" pitchFamily="34" charset="-122"/>
                  <a:ea typeface="微软雅黑" panose="020B0503020204020204" pitchFamily="34" charset="-122"/>
                </a:rPr>
                <a:t>历史</a:t>
              </a:r>
              <a:endParaRPr lang="en-US" altLang="zh-CN" sz="1100" b="1" dirty="0">
                <a:latin typeface="微软雅黑" panose="020B0503020204020204" pitchFamily="34" charset="-122"/>
                <a:ea typeface="微软雅黑" panose="020B0503020204020204" pitchFamily="34" charset="-122"/>
              </a:endParaRPr>
            </a:p>
            <a:p>
              <a:pPr lvl="0" algn="ctr" defTabSz="800100">
                <a:spcAft>
                  <a:spcPts val="0"/>
                </a:spcAft>
              </a:pPr>
              <a:r>
                <a:rPr lang="en-US" altLang="en-US" sz="1100" b="1" kern="1200" dirty="0">
                  <a:latin typeface="微软雅黑" panose="020B0503020204020204" pitchFamily="34" charset="-122"/>
                  <a:ea typeface="微软雅黑" panose="020B0503020204020204" pitchFamily="34" charset="-122"/>
                </a:rPr>
                <a:t>(</a:t>
              </a:r>
              <a:r>
                <a:rPr lang="en-US" altLang="zh-CN" sz="1100" b="1" kern="1200" dirty="0">
                  <a:latin typeface="微软雅黑" panose="020B0503020204020204" pitchFamily="34" charset="-122"/>
                  <a:ea typeface="微软雅黑" panose="020B0503020204020204" pitchFamily="34" charset="-122"/>
                </a:rPr>
                <a:t>Historic</a:t>
              </a:r>
              <a:r>
                <a:rPr lang="en-US" altLang="en-US" sz="1100" b="1" kern="1200" dirty="0">
                  <a:latin typeface="微软雅黑" panose="020B0503020204020204" pitchFamily="34" charset="-122"/>
                  <a:ea typeface="微软雅黑" panose="020B0503020204020204" pitchFamily="34" charset="-122"/>
                </a:rPr>
                <a:t>)</a:t>
              </a:r>
              <a:endParaRPr lang="zh-CN" altLang="en-US" sz="1100" b="1" kern="1200" dirty="0">
                <a:latin typeface="微软雅黑" panose="020B0503020204020204" pitchFamily="34" charset="-122"/>
                <a:ea typeface="微软雅黑" panose="020B0503020204020204" pitchFamily="34" charset="-122"/>
              </a:endParaRPr>
            </a:p>
          </p:txBody>
        </p:sp>
        <p:sp>
          <p:nvSpPr>
            <p:cNvPr id="37" name="任意多边形 36"/>
            <p:cNvSpPr/>
            <p:nvPr/>
          </p:nvSpPr>
          <p:spPr>
            <a:xfrm>
              <a:off x="5354664" y="3109228"/>
              <a:ext cx="1942670" cy="412661"/>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chemeClr val="accent5">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Aft>
                  <a:spcPts val="0"/>
                </a:spcAft>
              </a:pPr>
              <a:r>
                <a:rPr lang="zh-CN" altLang="en-US" sz="1100" b="1" dirty="0">
                  <a:latin typeface="微软雅黑" panose="020B0503020204020204" pitchFamily="34" charset="-122"/>
                  <a:ea typeface="微软雅黑" panose="020B0503020204020204" pitchFamily="34" charset="-122"/>
                </a:rPr>
                <a:t>信息</a:t>
              </a:r>
              <a:endParaRPr lang="en-US" altLang="zh-CN" sz="1100" b="1" dirty="0">
                <a:latin typeface="微软雅黑" panose="020B0503020204020204" pitchFamily="34" charset="-122"/>
                <a:ea typeface="微软雅黑" panose="020B0503020204020204" pitchFamily="34" charset="-122"/>
              </a:endParaRPr>
            </a:p>
            <a:p>
              <a:pPr lvl="0" algn="ctr" defTabSz="800100">
                <a:spcAft>
                  <a:spcPts val="0"/>
                </a:spcAft>
              </a:pPr>
              <a:r>
                <a:rPr lang="en-US" altLang="en-US" sz="1100" b="1" dirty="0">
                  <a:latin typeface="微软雅黑" panose="020B0503020204020204" pitchFamily="34" charset="-122"/>
                  <a:ea typeface="微软雅黑" panose="020B0503020204020204" pitchFamily="34" charset="-122"/>
                </a:rPr>
                <a:t>(Informational)</a:t>
              </a:r>
              <a:endParaRPr lang="zh-CN" altLang="en-US" sz="1100" b="1" kern="1200" dirty="0">
                <a:latin typeface="微软雅黑" panose="020B0503020204020204" pitchFamily="34" charset="-122"/>
                <a:ea typeface="微软雅黑" panose="020B0503020204020204" pitchFamily="34" charset="-122"/>
              </a:endParaRPr>
            </a:p>
          </p:txBody>
        </p:sp>
        <p:sp>
          <p:nvSpPr>
            <p:cNvPr id="38" name="任意多边形 37"/>
            <p:cNvSpPr/>
            <p:nvPr/>
          </p:nvSpPr>
          <p:spPr>
            <a:xfrm>
              <a:off x="5359902" y="2395071"/>
              <a:ext cx="1937432" cy="412661"/>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chemeClr val="accent5">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100" b="1" dirty="0">
                  <a:latin typeface="微软雅黑" panose="020B0503020204020204" pitchFamily="34" charset="-122"/>
                  <a:ea typeface="微软雅黑" panose="020B0503020204020204" pitchFamily="34" charset="-122"/>
                </a:rPr>
                <a:t>实验</a:t>
              </a:r>
              <a:endParaRPr lang="en-US" altLang="zh-CN" sz="1100" b="1" kern="1200" dirty="0">
                <a:latin typeface="微软雅黑" panose="020B0503020204020204" pitchFamily="34" charset="-122"/>
                <a:ea typeface="微软雅黑" panose="020B0503020204020204" pitchFamily="34" charset="-122"/>
              </a:endParaRPr>
            </a:p>
            <a:p>
              <a:pPr lvl="0" algn="ctr" defTabSz="800100">
                <a:spcAft>
                  <a:spcPts val="0"/>
                </a:spcAft>
              </a:pPr>
              <a:r>
                <a:rPr lang="zh-CN" altLang="en-US" sz="1100" b="1" kern="1200" dirty="0">
                  <a:latin typeface="微软雅黑" panose="020B0503020204020204" pitchFamily="34" charset="-122"/>
                  <a:ea typeface="微软雅黑" panose="020B0503020204020204" pitchFamily="34" charset="-122"/>
                </a:rPr>
                <a:t> </a:t>
              </a:r>
              <a:r>
                <a:rPr lang="en-US" altLang="en-US" sz="1100" b="1" dirty="0">
                  <a:latin typeface="微软雅黑" panose="020B0503020204020204" pitchFamily="34" charset="-122"/>
                  <a:ea typeface="微软雅黑" panose="020B0503020204020204" pitchFamily="34" charset="-122"/>
                </a:rPr>
                <a:t>(</a:t>
              </a:r>
              <a:r>
                <a:rPr lang="en-US" altLang="zh-CN" sz="1100" b="1" dirty="0">
                  <a:latin typeface="微软雅黑" panose="020B0503020204020204" pitchFamily="34" charset="-122"/>
                  <a:ea typeface="微软雅黑" panose="020B0503020204020204" pitchFamily="34" charset="-122"/>
                </a:rPr>
                <a:t>Experimental</a:t>
              </a:r>
              <a:r>
                <a:rPr lang="en-US" altLang="en-US" sz="1100" b="1" kern="1200" dirty="0">
                  <a:latin typeface="微软雅黑" panose="020B0503020204020204" pitchFamily="34" charset="-122"/>
                  <a:ea typeface="微软雅黑" panose="020B0503020204020204" pitchFamily="34" charset="-122"/>
                </a:rPr>
                <a:t>)</a:t>
              </a:r>
              <a:endParaRPr lang="zh-CN" altLang="en-US" sz="1100" b="1" kern="1200" dirty="0">
                <a:latin typeface="微软雅黑" panose="020B0503020204020204" pitchFamily="34" charset="-122"/>
                <a:ea typeface="微软雅黑" panose="020B0503020204020204" pitchFamily="34" charset="-122"/>
              </a:endParaRPr>
            </a:p>
          </p:txBody>
        </p:sp>
        <p:cxnSp>
          <p:nvCxnSpPr>
            <p:cNvPr id="135" name="直接箭头连接符 134"/>
            <p:cNvCxnSpPr/>
            <p:nvPr/>
          </p:nvCxnSpPr>
          <p:spPr>
            <a:xfrm>
              <a:off x="6313710" y="1899702"/>
              <a:ext cx="0" cy="49536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p:nvPr/>
          </p:nvCxnSpPr>
          <p:spPr>
            <a:xfrm>
              <a:off x="4173580" y="4032078"/>
              <a:ext cx="1181084"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grpSp>
      <p:sp>
        <p:nvSpPr>
          <p:cNvPr id="2" name="文本占位符 1"/>
          <p:cNvSpPr>
            <a:spLocks noGrp="1"/>
          </p:cNvSpPr>
          <p:nvPr>
            <p:ph type="body" sz="quarter" idx="11"/>
          </p:nvPr>
        </p:nvSpPr>
        <p:spPr/>
        <p:txBody>
          <a:bodyPr/>
          <a:lstStyle/>
          <a:p>
            <a:r>
              <a:rPr lang="zh-CN" altLang="en-US" dirty="0"/>
              <a:t>标准化过程</a:t>
            </a:r>
          </a:p>
        </p:txBody>
      </p:sp>
    </p:spTree>
    <p:extLst>
      <p:ext uri="{BB962C8B-B14F-4D97-AF65-F5344CB8AC3E}">
        <p14:creationId xmlns:p14="http://schemas.microsoft.com/office/powerpoint/2010/main" val="102875834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1654175" y="100330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5" name="Rectangle 10"/>
          <p:cNvSpPr>
            <a:spLocks noChangeArrowheads="1"/>
          </p:cNvSpPr>
          <p:nvPr/>
        </p:nvSpPr>
        <p:spPr bwMode="auto">
          <a:xfrm>
            <a:off x="1654175" y="1484313"/>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6" name="Rectangle 11"/>
          <p:cNvSpPr>
            <a:spLocks noChangeArrowheads="1"/>
          </p:cNvSpPr>
          <p:nvPr/>
        </p:nvSpPr>
        <p:spPr bwMode="auto">
          <a:xfrm>
            <a:off x="1654175" y="197485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7" name="Rectangle 12"/>
          <p:cNvSpPr>
            <a:spLocks noChangeArrowheads="1"/>
          </p:cNvSpPr>
          <p:nvPr/>
        </p:nvSpPr>
        <p:spPr bwMode="auto">
          <a:xfrm>
            <a:off x="1654175" y="2462213"/>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8" name="Rectangle 13"/>
          <p:cNvSpPr>
            <a:spLocks noChangeArrowheads="1"/>
          </p:cNvSpPr>
          <p:nvPr/>
        </p:nvSpPr>
        <p:spPr bwMode="auto">
          <a:xfrm>
            <a:off x="1654175" y="2943225"/>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9" name="Rectangle 14"/>
          <p:cNvSpPr>
            <a:spLocks noChangeArrowheads="1"/>
          </p:cNvSpPr>
          <p:nvPr/>
        </p:nvSpPr>
        <p:spPr bwMode="auto">
          <a:xfrm>
            <a:off x="1654175" y="343693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10" name="Rectangle 15"/>
          <p:cNvSpPr>
            <a:spLocks noChangeArrowheads="1"/>
          </p:cNvSpPr>
          <p:nvPr/>
        </p:nvSpPr>
        <p:spPr bwMode="auto">
          <a:xfrm>
            <a:off x="1652588" y="3927475"/>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12297" name="Line 16"/>
          <p:cNvSpPr>
            <a:spLocks noChangeShapeType="1"/>
          </p:cNvSpPr>
          <p:nvPr/>
        </p:nvSpPr>
        <p:spPr bwMode="auto">
          <a:xfrm>
            <a:off x="2401888" y="822325"/>
            <a:ext cx="0" cy="3917950"/>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Rectangle 17"/>
          <p:cNvSpPr>
            <a:spLocks noChangeArrowheads="1"/>
          </p:cNvSpPr>
          <p:nvPr/>
        </p:nvSpPr>
        <p:spPr bwMode="auto">
          <a:xfrm>
            <a:off x="1685925" y="968375"/>
            <a:ext cx="578235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zh-CN" sz="2000" b="1" dirty="0">
                <a:solidFill>
                  <a:schemeClr val="bg1"/>
                </a:solidFill>
                <a:latin typeface="微软雅黑" pitchFamily="34" charset="-122"/>
                <a:ea typeface="微软雅黑" pitchFamily="34" charset="-122"/>
              </a:rPr>
              <a:t>1.1                     </a:t>
            </a:r>
            <a:r>
              <a:rPr lang="zh-CN" altLang="en-US" sz="2000" b="1" dirty="0">
                <a:solidFill>
                  <a:schemeClr val="bg1"/>
                </a:solidFill>
                <a:latin typeface="微软雅黑" pitchFamily="34" charset="-122"/>
                <a:ea typeface="微软雅黑" pitchFamily="34" charset="-122"/>
              </a:rPr>
              <a:t>计算机网络在信息时代中的作用</a:t>
            </a:r>
            <a:endParaRPr lang="fr-FR" sz="2000" b="1" dirty="0">
              <a:solidFill>
                <a:schemeClr val="bg1"/>
              </a:solidFill>
              <a:latin typeface="微软雅黑" pitchFamily="34" charset="-122"/>
              <a:ea typeface="微软雅黑" pitchFamily="34" charset="-122"/>
            </a:endParaRPr>
          </a:p>
        </p:txBody>
      </p:sp>
      <p:sp>
        <p:nvSpPr>
          <p:cNvPr id="12299" name="Rectangle 18"/>
          <p:cNvSpPr>
            <a:spLocks noChangeArrowheads="1"/>
          </p:cNvSpPr>
          <p:nvPr/>
        </p:nvSpPr>
        <p:spPr bwMode="auto">
          <a:xfrm>
            <a:off x="1685925" y="1449388"/>
            <a:ext cx="577373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dirty="0">
                <a:solidFill>
                  <a:schemeClr val="bg1"/>
                </a:solidFill>
                <a:latin typeface="微软雅黑" pitchFamily="34" charset="-122"/>
                <a:ea typeface="微软雅黑" pitchFamily="34" charset="-122"/>
              </a:rPr>
              <a:t>1.2                                                  </a:t>
            </a:r>
            <a:r>
              <a:rPr lang="fr-FR" sz="2000" b="1" dirty="0">
                <a:solidFill>
                  <a:schemeClr val="bg1"/>
                </a:solidFill>
                <a:latin typeface="微软雅黑" pitchFamily="34" charset="-122"/>
                <a:ea typeface="微软雅黑" pitchFamily="34" charset="-122"/>
              </a:rPr>
              <a:t>互联网概述</a:t>
            </a:r>
          </a:p>
        </p:txBody>
      </p:sp>
      <p:sp>
        <p:nvSpPr>
          <p:cNvPr id="12300" name="Rectangle 19"/>
          <p:cNvSpPr>
            <a:spLocks noChangeArrowheads="1"/>
          </p:cNvSpPr>
          <p:nvPr/>
        </p:nvSpPr>
        <p:spPr bwMode="auto">
          <a:xfrm>
            <a:off x="1685925" y="1939925"/>
            <a:ext cx="583723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a:solidFill>
                  <a:schemeClr val="bg1"/>
                </a:solidFill>
                <a:latin typeface="微软雅黑" pitchFamily="34" charset="-122"/>
                <a:ea typeface="微软雅黑" pitchFamily="34" charset="-122"/>
              </a:rPr>
              <a:t>1.3                                               </a:t>
            </a:r>
            <a:r>
              <a:rPr lang="fr-FR" sz="2000" b="1">
                <a:solidFill>
                  <a:schemeClr val="bg1"/>
                </a:solidFill>
                <a:latin typeface="微软雅黑" pitchFamily="34" charset="-122"/>
                <a:ea typeface="微软雅黑" pitchFamily="34" charset="-122"/>
              </a:rPr>
              <a:t>互联网的组成</a:t>
            </a:r>
          </a:p>
        </p:txBody>
      </p:sp>
      <p:sp>
        <p:nvSpPr>
          <p:cNvPr id="12301" name="Rectangle 20"/>
          <p:cNvSpPr>
            <a:spLocks noChangeArrowheads="1"/>
          </p:cNvSpPr>
          <p:nvPr/>
        </p:nvSpPr>
        <p:spPr bwMode="auto">
          <a:xfrm>
            <a:off x="1685925" y="2422525"/>
            <a:ext cx="572293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dirty="0">
                <a:solidFill>
                  <a:schemeClr val="bg1"/>
                </a:solidFill>
                <a:latin typeface="微软雅黑" pitchFamily="34" charset="-122"/>
                <a:ea typeface="微软雅黑" pitchFamily="34" charset="-122"/>
              </a:rPr>
              <a:t>1.4                              </a:t>
            </a:r>
            <a:r>
              <a:rPr lang="fr-FR" sz="2000" b="1" dirty="0">
                <a:solidFill>
                  <a:schemeClr val="bg1"/>
                </a:solidFill>
                <a:latin typeface="微软雅黑" pitchFamily="34" charset="-122"/>
                <a:ea typeface="微软雅黑" pitchFamily="34" charset="-122"/>
              </a:rPr>
              <a:t>计算机网络在我国的发展</a:t>
            </a:r>
          </a:p>
        </p:txBody>
      </p:sp>
      <p:sp>
        <p:nvSpPr>
          <p:cNvPr id="12302" name="Rectangle 21"/>
          <p:cNvSpPr>
            <a:spLocks noChangeArrowheads="1"/>
          </p:cNvSpPr>
          <p:nvPr/>
        </p:nvSpPr>
        <p:spPr bwMode="auto">
          <a:xfrm>
            <a:off x="1685925" y="2901950"/>
            <a:ext cx="577373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a:solidFill>
                  <a:schemeClr val="bg1"/>
                </a:solidFill>
                <a:latin typeface="微软雅黑" pitchFamily="34" charset="-122"/>
                <a:ea typeface="微软雅黑" pitchFamily="34" charset="-122"/>
              </a:rPr>
              <a:t>1.5                                        </a:t>
            </a:r>
            <a:r>
              <a:rPr lang="fr-FR" sz="2000" b="1">
                <a:solidFill>
                  <a:schemeClr val="bg1"/>
                </a:solidFill>
                <a:latin typeface="微软雅黑" pitchFamily="34" charset="-122"/>
                <a:ea typeface="微软雅黑" pitchFamily="34" charset="-122"/>
              </a:rPr>
              <a:t>计算机网络的类别</a:t>
            </a:r>
          </a:p>
        </p:txBody>
      </p:sp>
      <p:sp>
        <p:nvSpPr>
          <p:cNvPr id="12303" name="Rectangle 22"/>
          <p:cNvSpPr>
            <a:spLocks noChangeArrowheads="1"/>
          </p:cNvSpPr>
          <p:nvPr/>
        </p:nvSpPr>
        <p:spPr bwMode="auto">
          <a:xfrm>
            <a:off x="1685925" y="3402013"/>
            <a:ext cx="58261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dirty="0">
                <a:solidFill>
                  <a:schemeClr val="bg1"/>
                </a:solidFill>
                <a:latin typeface="微软雅黑" pitchFamily="34" charset="-122"/>
                <a:ea typeface="微软雅黑" pitchFamily="34" charset="-122"/>
              </a:rPr>
              <a:t>1.6                                        </a:t>
            </a:r>
            <a:r>
              <a:rPr lang="fr-FR" sz="2000" b="1" dirty="0">
                <a:solidFill>
                  <a:schemeClr val="bg1"/>
                </a:solidFill>
                <a:latin typeface="微软雅黑" pitchFamily="34" charset="-122"/>
                <a:ea typeface="微软雅黑" pitchFamily="34" charset="-122"/>
              </a:rPr>
              <a:t>计算机网络的性能</a:t>
            </a:r>
          </a:p>
        </p:txBody>
      </p:sp>
      <p:sp>
        <p:nvSpPr>
          <p:cNvPr id="12304" name="Rectangle 23"/>
          <p:cNvSpPr>
            <a:spLocks noChangeArrowheads="1"/>
          </p:cNvSpPr>
          <p:nvPr/>
        </p:nvSpPr>
        <p:spPr bwMode="auto">
          <a:xfrm>
            <a:off x="1685925" y="3892550"/>
            <a:ext cx="57435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dirty="0">
                <a:solidFill>
                  <a:schemeClr val="bg1"/>
                </a:solidFill>
                <a:latin typeface="微软雅黑" pitchFamily="34" charset="-122"/>
                <a:ea typeface="微软雅黑" pitchFamily="34" charset="-122"/>
              </a:rPr>
              <a:t>1.7                                 </a:t>
            </a:r>
            <a:r>
              <a:rPr lang="fr-FR" sz="2000" b="1" dirty="0">
                <a:solidFill>
                  <a:schemeClr val="bg1"/>
                </a:solidFill>
                <a:latin typeface="微软雅黑" pitchFamily="34" charset="-122"/>
                <a:ea typeface="微软雅黑" pitchFamily="34" charset="-122"/>
              </a:rPr>
              <a:t>计算机网络的体系结构</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auto">
          <a:xfrm>
            <a:off x="639730" y="127361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lang="fr-FR">
              <a:latin typeface="宋体" panose="02010600030101010101" pitchFamily="2" charset="-122"/>
              <a:ea typeface="+mn-ea"/>
            </a:endParaRPr>
          </a:p>
        </p:txBody>
      </p:sp>
      <p:sp>
        <p:nvSpPr>
          <p:cNvPr id="45061" name="Rectangle 29"/>
          <p:cNvSpPr>
            <a:spLocks noChangeArrowheads="1"/>
          </p:cNvSpPr>
          <p:nvPr/>
        </p:nvSpPr>
        <p:spPr bwMode="auto">
          <a:xfrm>
            <a:off x="649288" y="1369178"/>
            <a:ext cx="162718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a:solidFill>
                  <a:srgbClr val="FFFF00"/>
                </a:solidFill>
                <a:latin typeface="微软雅黑" panose="020B0503020204020204" pitchFamily="34" charset="-122"/>
                <a:ea typeface="微软雅黑" panose="020B0503020204020204" pitchFamily="34" charset="-122"/>
              </a:rPr>
              <a:t>1.3</a:t>
            </a:r>
          </a:p>
          <a:p>
            <a:pPr eaLnBrk="0" hangingPunct="0"/>
            <a:r>
              <a:rPr lang="zh-CN" altLang="fr-FR" sz="2000" b="1">
                <a:solidFill>
                  <a:schemeClr val="bg1"/>
                </a:solidFill>
                <a:latin typeface="微软雅黑" panose="020B0503020204020204" pitchFamily="34" charset="-122"/>
                <a:ea typeface="微软雅黑" panose="020B0503020204020204" pitchFamily="34" charset="-122"/>
              </a:rPr>
              <a:t>互联网的</a:t>
            </a:r>
            <a:endParaRPr lang="en-US" altLang="zh-CN" sz="2000" b="1">
              <a:solidFill>
                <a:schemeClr val="bg1"/>
              </a:solidFill>
              <a:latin typeface="微软雅黑" panose="020B0503020204020204" pitchFamily="34" charset="-122"/>
              <a:ea typeface="微软雅黑" panose="020B0503020204020204" pitchFamily="34" charset="-122"/>
            </a:endParaRPr>
          </a:p>
          <a:p>
            <a:pPr eaLnBrk="0" hangingPunct="0"/>
            <a:r>
              <a:rPr lang="zh-CN" altLang="fr-FR" sz="2000" b="1">
                <a:solidFill>
                  <a:schemeClr val="bg1"/>
                </a:solidFill>
                <a:latin typeface="微软雅黑" panose="020B0503020204020204" pitchFamily="34" charset="-122"/>
                <a:ea typeface="微软雅黑" panose="020B0503020204020204" pitchFamily="34" charset="-122"/>
              </a:rPr>
              <a:t>组成</a:t>
            </a:r>
          </a:p>
        </p:txBody>
      </p:sp>
      <p:sp>
        <p:nvSpPr>
          <p:cNvPr id="8" name="Rectangle 9"/>
          <p:cNvSpPr>
            <a:spLocks noChangeArrowheads="1"/>
          </p:cNvSpPr>
          <p:nvPr/>
        </p:nvSpPr>
        <p:spPr bwMode="auto">
          <a:xfrm>
            <a:off x="2628900" y="1273928"/>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panose="02010600030101010101" pitchFamily="2" charset="-122"/>
              <a:ea typeface="+mn-ea"/>
            </a:endParaRPr>
          </a:p>
        </p:txBody>
      </p:sp>
      <p:sp>
        <p:nvSpPr>
          <p:cNvPr id="9" name="Rectangle 10"/>
          <p:cNvSpPr>
            <a:spLocks noChangeArrowheads="1"/>
          </p:cNvSpPr>
          <p:nvPr/>
        </p:nvSpPr>
        <p:spPr bwMode="auto">
          <a:xfrm>
            <a:off x="2628900" y="1880353"/>
            <a:ext cx="5775325"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panose="02010600030101010101" pitchFamily="2" charset="-122"/>
              <a:ea typeface="+mn-ea"/>
            </a:endParaRPr>
          </a:p>
        </p:txBody>
      </p:sp>
      <p:sp>
        <p:nvSpPr>
          <p:cNvPr id="45064" name="Line 16"/>
          <p:cNvSpPr>
            <a:spLocks noChangeShapeType="1"/>
          </p:cNvSpPr>
          <p:nvPr/>
        </p:nvSpPr>
        <p:spPr bwMode="auto">
          <a:xfrm>
            <a:off x="3636963" y="1202490"/>
            <a:ext cx="0" cy="1181100"/>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5" name="Rectangle 8"/>
          <p:cNvSpPr>
            <a:spLocks noChangeArrowheads="1"/>
          </p:cNvSpPr>
          <p:nvPr/>
        </p:nvSpPr>
        <p:spPr bwMode="auto">
          <a:xfrm>
            <a:off x="2700337" y="1019928"/>
            <a:ext cx="564155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1.3.1                                    </a:t>
            </a:r>
            <a:r>
              <a:rPr lang="zh-CN" altLang="zh-CN" sz="2000" b="1" dirty="0">
                <a:solidFill>
                  <a:schemeClr val="bg1"/>
                </a:solidFill>
                <a:ea typeface="微软雅黑" panose="020B0503020204020204" pitchFamily="34" charset="-122"/>
              </a:rPr>
              <a:t>互联网的边缘部分</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1.3.2                                    </a:t>
            </a:r>
            <a:r>
              <a:rPr lang="zh-CN" altLang="zh-CN" sz="2000" b="1" dirty="0">
                <a:solidFill>
                  <a:schemeClr val="bg1"/>
                </a:solidFill>
                <a:ea typeface="微软雅黑" panose="020B0503020204020204" pitchFamily="34" charset="-122"/>
              </a:rPr>
              <a:t>互联网的核心部分</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fr-FR" altLang="zh-CN" dirty="0">
                <a:solidFill>
                  <a:srgbClr val="FFFF00"/>
                </a:solidFill>
              </a:rPr>
              <a:t>1.3  </a:t>
            </a:r>
            <a:r>
              <a:rPr lang="zh-CN" altLang="en-US" dirty="0"/>
              <a:t>互联网的组成</a:t>
            </a:r>
          </a:p>
        </p:txBody>
      </p:sp>
      <p:sp>
        <p:nvSpPr>
          <p:cNvPr id="3" name="内容占位符 2"/>
          <p:cNvSpPr>
            <a:spLocks noGrp="1"/>
          </p:cNvSpPr>
          <p:nvPr>
            <p:ph sz="quarter" idx="11"/>
          </p:nvPr>
        </p:nvSpPr>
        <p:spPr/>
        <p:txBody>
          <a:bodyPr/>
          <a:lstStyle/>
          <a:p>
            <a:pPr marL="0" indent="0" fontAlgn="auto">
              <a:lnSpc>
                <a:spcPts val="3300"/>
              </a:lnSpc>
              <a:buClr>
                <a:srgbClr val="0070C0"/>
              </a:buClr>
              <a:buNone/>
              <a:defRPr/>
            </a:pPr>
            <a:r>
              <a:rPr lang="zh-CN" altLang="en-US" dirty="0"/>
              <a:t>从互联网的工作方式上看，可以划分为两大块：</a:t>
            </a:r>
            <a:endParaRPr lang="en-US" altLang="zh-CN" dirty="0">
              <a:solidFill>
                <a:srgbClr val="0000FF"/>
              </a:solidFill>
            </a:endParaRPr>
          </a:p>
          <a:p>
            <a:pPr marL="268288" indent="-268288" fontAlgn="auto">
              <a:lnSpc>
                <a:spcPts val="3300"/>
              </a:lnSpc>
              <a:buClr>
                <a:srgbClr val="0070C0"/>
              </a:buClr>
              <a:defRPr/>
            </a:pPr>
            <a:r>
              <a:rPr lang="zh-CN" altLang="en-US" dirty="0">
                <a:solidFill>
                  <a:srgbClr val="C00000"/>
                </a:solidFill>
              </a:rPr>
              <a:t>边缘部分： </a:t>
            </a:r>
            <a:r>
              <a:rPr lang="zh-CN" altLang="en-US" dirty="0"/>
              <a:t>由所有连接在互联网上的</a:t>
            </a:r>
            <a:r>
              <a:rPr lang="zh-CN" altLang="en-US" dirty="0">
                <a:solidFill>
                  <a:srgbClr val="0000FF"/>
                </a:solidFill>
              </a:rPr>
              <a:t>主机</a:t>
            </a:r>
            <a:r>
              <a:rPr lang="zh-CN" altLang="en-US" dirty="0"/>
              <a:t>组成，由用户直接使用，用来进行通信（传送数据、音频或视频）和资源共享。</a:t>
            </a:r>
          </a:p>
          <a:p>
            <a:pPr marL="268288" indent="-268288" fontAlgn="auto">
              <a:lnSpc>
                <a:spcPts val="3300"/>
              </a:lnSpc>
              <a:buClr>
                <a:srgbClr val="0070C0"/>
              </a:buClr>
              <a:defRPr/>
            </a:pPr>
            <a:r>
              <a:rPr lang="zh-CN" altLang="en-US" dirty="0">
                <a:solidFill>
                  <a:srgbClr val="C00000"/>
                </a:solidFill>
              </a:rPr>
              <a:t>核心部分：</a:t>
            </a:r>
            <a:r>
              <a:rPr lang="zh-CN" altLang="en-US" dirty="0"/>
              <a:t>由大量</a:t>
            </a:r>
            <a:r>
              <a:rPr lang="zh-CN" altLang="en-US" dirty="0">
                <a:solidFill>
                  <a:srgbClr val="0000FF"/>
                </a:solidFill>
              </a:rPr>
              <a:t>网络</a:t>
            </a:r>
            <a:r>
              <a:rPr lang="zh-CN" altLang="en-US" dirty="0"/>
              <a:t>和连接这些网络的</a:t>
            </a:r>
            <a:r>
              <a:rPr lang="zh-CN" altLang="en-US" dirty="0">
                <a:solidFill>
                  <a:srgbClr val="0000FF"/>
                </a:solidFill>
              </a:rPr>
              <a:t>路由器</a:t>
            </a:r>
            <a:r>
              <a:rPr lang="zh-CN" altLang="en-US" dirty="0"/>
              <a:t>组成，为边缘部分提供服务（提供连通性和交换）。</a:t>
            </a:r>
            <a:endParaRPr lang="en-US" altLang="zh-CN" dirty="0"/>
          </a:p>
          <a:p>
            <a:endParaRPr lang="zh-CN" altLang="en-US" dirty="0"/>
          </a:p>
        </p:txBody>
      </p:sp>
    </p:spTree>
    <p:extLst>
      <p:ext uri="{BB962C8B-B14F-4D97-AF65-F5344CB8AC3E}">
        <p14:creationId xmlns:p14="http://schemas.microsoft.com/office/powerpoint/2010/main" val="180138687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fr-FR" altLang="zh-CN" dirty="0">
                <a:solidFill>
                  <a:srgbClr val="FFFF00"/>
                </a:solidFill>
              </a:rPr>
              <a:t>1.3  </a:t>
            </a:r>
            <a:r>
              <a:rPr lang="zh-CN" altLang="en-US" dirty="0"/>
              <a:t>互联网的组成</a:t>
            </a:r>
          </a:p>
        </p:txBody>
      </p:sp>
      <p:grpSp>
        <p:nvGrpSpPr>
          <p:cNvPr id="5" name="Group 174"/>
          <p:cNvGrpSpPr/>
          <p:nvPr/>
        </p:nvGrpSpPr>
        <p:grpSpPr bwMode="auto">
          <a:xfrm>
            <a:off x="1385888" y="1263429"/>
            <a:ext cx="6299200" cy="3198812"/>
            <a:chOff x="411" y="1240"/>
            <a:chExt cx="4856" cy="2466"/>
          </a:xfrm>
        </p:grpSpPr>
        <p:sp>
          <p:nvSpPr>
            <p:cNvPr id="6" name="Oval 4"/>
            <p:cNvSpPr>
              <a:spLocks noChangeArrowheads="1"/>
            </p:cNvSpPr>
            <p:nvPr/>
          </p:nvSpPr>
          <p:spPr bwMode="auto">
            <a:xfrm>
              <a:off x="411" y="1240"/>
              <a:ext cx="4856" cy="2466"/>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7" name="Oval 5"/>
            <p:cNvSpPr>
              <a:spLocks noChangeArrowheads="1"/>
            </p:cNvSpPr>
            <p:nvPr/>
          </p:nvSpPr>
          <p:spPr bwMode="auto">
            <a:xfrm>
              <a:off x="1194" y="1830"/>
              <a:ext cx="3407" cy="1313"/>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400">
                <a:solidFill>
                  <a:srgbClr val="368AD6"/>
                </a:solidFill>
              </a:endParaRPr>
            </a:p>
          </p:txBody>
        </p:sp>
        <p:pic>
          <p:nvPicPr>
            <p:cNvPr id="8"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1" y="208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24"/>
            <p:cNvGrpSpPr/>
            <p:nvPr/>
          </p:nvGrpSpPr>
          <p:grpSpPr bwMode="auto">
            <a:xfrm>
              <a:off x="1385" y="2250"/>
              <a:ext cx="568" cy="309"/>
              <a:chOff x="130" y="1123"/>
              <a:chExt cx="568" cy="309"/>
            </a:xfrm>
          </p:grpSpPr>
          <p:sp>
            <p:nvSpPr>
              <p:cNvPr id="74"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5"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6"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7"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8"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9"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0"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1"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2"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83"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84"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10"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0" y="266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3" y="280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6" y="261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 y="2085"/>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8"/>
            <p:cNvSpPr txBox="1">
              <a:spLocks noChangeArrowheads="1"/>
            </p:cNvSpPr>
            <p:nvPr/>
          </p:nvSpPr>
          <p:spPr bwMode="auto">
            <a:xfrm>
              <a:off x="2204" y="2345"/>
              <a:ext cx="1408" cy="26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a:solidFill>
                    <a:srgbClr val="CC00CC"/>
                  </a:solidFill>
                  <a:latin typeface="Times New Roman" panose="02020603050405020304" pitchFamily="18" charset="0"/>
                  <a:ea typeface="微软雅黑" panose="020B0503020204020204" pitchFamily="34" charset="-122"/>
                </a:rPr>
                <a:t>互联网的核心部分</a:t>
              </a:r>
            </a:p>
          </p:txBody>
        </p:sp>
        <p:sp>
          <p:nvSpPr>
            <p:cNvPr id="15" name="Text Box 79"/>
            <p:cNvSpPr txBox="1">
              <a:spLocks noChangeArrowheads="1"/>
            </p:cNvSpPr>
            <p:nvPr/>
          </p:nvSpPr>
          <p:spPr bwMode="auto">
            <a:xfrm>
              <a:off x="2190" y="1436"/>
              <a:ext cx="1408" cy="26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pitchFamily="34" charset="-122"/>
                </a:rPr>
                <a:t>互联网的边缘部分</a:t>
              </a:r>
            </a:p>
          </p:txBody>
        </p:sp>
        <p:sp>
          <p:nvSpPr>
            <p:cNvPr id="16" name="Text Box 1523"/>
            <p:cNvSpPr txBox="1">
              <a:spLocks noChangeArrowheads="1"/>
            </p:cNvSpPr>
            <p:nvPr/>
          </p:nvSpPr>
          <p:spPr bwMode="auto">
            <a:xfrm>
              <a:off x="670" y="2074"/>
              <a:ext cx="3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主机</a:t>
              </a:r>
            </a:p>
          </p:txBody>
        </p:sp>
        <p:pic>
          <p:nvPicPr>
            <p:cNvPr id="17" name="Picture 115"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 y="1663"/>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2300"/>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7"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 y="302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8"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 y="324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9"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 y="308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20"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 y="233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21"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 y="1598"/>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1523"/>
            <p:cNvSpPr txBox="1">
              <a:spLocks noChangeArrowheads="1"/>
            </p:cNvSpPr>
            <p:nvPr/>
          </p:nvSpPr>
          <p:spPr bwMode="auto">
            <a:xfrm>
              <a:off x="2024" y="1873"/>
              <a:ext cx="49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路由器</a:t>
              </a:r>
            </a:p>
          </p:txBody>
        </p:sp>
        <p:sp>
          <p:nvSpPr>
            <p:cNvPr id="25" name="Text Box 1523"/>
            <p:cNvSpPr txBox="1">
              <a:spLocks noChangeArrowheads="1"/>
            </p:cNvSpPr>
            <p:nvPr/>
          </p:nvSpPr>
          <p:spPr bwMode="auto">
            <a:xfrm>
              <a:off x="1482" y="2312"/>
              <a:ext cx="3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网络</a:t>
              </a:r>
            </a:p>
          </p:txBody>
        </p:sp>
        <p:grpSp>
          <p:nvGrpSpPr>
            <p:cNvPr id="26" name="Group 126"/>
            <p:cNvGrpSpPr/>
            <p:nvPr/>
          </p:nvGrpSpPr>
          <p:grpSpPr bwMode="auto">
            <a:xfrm>
              <a:off x="2182" y="2681"/>
              <a:ext cx="568" cy="309"/>
              <a:chOff x="130" y="1123"/>
              <a:chExt cx="568" cy="309"/>
            </a:xfrm>
          </p:grpSpPr>
          <p:sp>
            <p:nvSpPr>
              <p:cNvPr id="63"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4"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5"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6"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7"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8"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9"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0"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1"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72"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73"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7" name="Group 138"/>
            <p:cNvGrpSpPr/>
            <p:nvPr/>
          </p:nvGrpSpPr>
          <p:grpSpPr bwMode="auto">
            <a:xfrm>
              <a:off x="3243" y="2659"/>
              <a:ext cx="568" cy="309"/>
              <a:chOff x="130" y="1123"/>
              <a:chExt cx="568" cy="309"/>
            </a:xfrm>
          </p:grpSpPr>
          <p:sp>
            <p:nvSpPr>
              <p:cNvPr id="52"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3"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4"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5"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6"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7"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8"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9"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0"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61"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62"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8" name="Group 150"/>
            <p:cNvGrpSpPr/>
            <p:nvPr/>
          </p:nvGrpSpPr>
          <p:grpSpPr bwMode="auto">
            <a:xfrm>
              <a:off x="3706" y="2216"/>
              <a:ext cx="568" cy="309"/>
              <a:chOff x="130" y="1123"/>
              <a:chExt cx="568" cy="309"/>
            </a:xfrm>
          </p:grpSpPr>
          <p:sp>
            <p:nvSpPr>
              <p:cNvPr id="41"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2"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3"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4"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5"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6"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8"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9"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50"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51"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9" name="Group 162"/>
            <p:cNvGrpSpPr/>
            <p:nvPr/>
          </p:nvGrpSpPr>
          <p:grpSpPr bwMode="auto">
            <a:xfrm>
              <a:off x="2643" y="1933"/>
              <a:ext cx="568" cy="309"/>
              <a:chOff x="130" y="1123"/>
              <a:chExt cx="568" cy="309"/>
            </a:xfrm>
          </p:grpSpPr>
          <p:sp>
            <p:nvSpPr>
              <p:cNvPr id="30"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1"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2"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3"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4"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5"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6"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7"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8"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39"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0"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spTree>
    <p:extLst>
      <p:ext uri="{BB962C8B-B14F-4D97-AF65-F5344CB8AC3E}">
        <p14:creationId xmlns:p14="http://schemas.microsoft.com/office/powerpoint/2010/main" val="260232260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1.3.1  </a:t>
            </a:r>
            <a:r>
              <a:rPr lang="zh-CN" altLang="en-US" dirty="0"/>
              <a:t>互联网的边缘部分</a:t>
            </a:r>
          </a:p>
        </p:txBody>
      </p:sp>
      <p:sp>
        <p:nvSpPr>
          <p:cNvPr id="5" name="内容占位符 4"/>
          <p:cNvSpPr>
            <a:spLocks noGrp="1"/>
          </p:cNvSpPr>
          <p:nvPr>
            <p:ph sz="quarter" idx="11"/>
          </p:nvPr>
        </p:nvSpPr>
        <p:spPr/>
        <p:txBody>
          <a:bodyPr/>
          <a:lstStyle/>
          <a:p>
            <a:r>
              <a:rPr lang="zh-CN" altLang="en-US" dirty="0"/>
              <a:t>处在互联网边缘部分的就是连接在互联网上的所有的主机。这些主机又称为</a:t>
            </a:r>
            <a:r>
              <a:rPr lang="zh-CN" altLang="en-US" dirty="0">
                <a:solidFill>
                  <a:srgbClr val="0000FF"/>
                </a:solidFill>
              </a:rPr>
              <a:t>端系统</a:t>
            </a:r>
            <a:r>
              <a:rPr lang="zh-CN" altLang="en-US" dirty="0"/>
              <a:t> </a:t>
            </a:r>
            <a:r>
              <a:rPr lang="en-US" altLang="zh-CN" dirty="0"/>
              <a:t>(end system)</a:t>
            </a:r>
            <a:r>
              <a:rPr lang="zh-CN" altLang="en-US" dirty="0"/>
              <a:t>。</a:t>
            </a:r>
            <a:endParaRPr lang="en-US" altLang="zh-CN" dirty="0"/>
          </a:p>
          <a:p>
            <a:r>
              <a:rPr lang="zh-CN" altLang="zh-CN" dirty="0">
                <a:solidFill>
                  <a:srgbClr val="C00000"/>
                </a:solidFill>
              </a:rPr>
              <a:t>端系统在功能上可能有很大差别</a:t>
            </a:r>
            <a:r>
              <a:rPr lang="zh-CN" altLang="en-US" dirty="0">
                <a:solidFill>
                  <a:srgbClr val="C00000"/>
                </a:solidFill>
              </a:rPr>
              <a:t>：</a:t>
            </a:r>
            <a:endParaRPr lang="en-US" altLang="zh-CN" dirty="0"/>
          </a:p>
          <a:p>
            <a:pPr lvl="1"/>
            <a:r>
              <a:rPr lang="zh-CN" altLang="zh-CN" dirty="0"/>
              <a:t>小的端系统</a:t>
            </a:r>
            <a:r>
              <a:rPr lang="zh-CN" altLang="en-US" dirty="0"/>
              <a:t>：</a:t>
            </a:r>
            <a:r>
              <a:rPr lang="zh-CN" altLang="zh-CN" dirty="0"/>
              <a:t>普通个人电脑</a:t>
            </a:r>
            <a:r>
              <a:rPr lang="zh-CN" altLang="en-US" dirty="0"/>
              <a:t>、</a:t>
            </a:r>
            <a:r>
              <a:rPr lang="zh-CN" altLang="zh-CN" dirty="0"/>
              <a:t>智能手机</a:t>
            </a:r>
            <a:r>
              <a:rPr lang="zh-CN" altLang="en-US" dirty="0"/>
              <a:t>、</a:t>
            </a:r>
            <a:r>
              <a:rPr lang="zh-CN" altLang="zh-CN" dirty="0"/>
              <a:t>网络摄像头</a:t>
            </a:r>
            <a:r>
              <a:rPr lang="zh-CN" altLang="en-US" dirty="0"/>
              <a:t>等。</a:t>
            </a:r>
            <a:endParaRPr lang="en-US" altLang="zh-CN" dirty="0"/>
          </a:p>
          <a:p>
            <a:pPr lvl="1"/>
            <a:r>
              <a:rPr lang="zh-CN" altLang="zh-CN" dirty="0"/>
              <a:t>大的端系统</a:t>
            </a:r>
            <a:r>
              <a:rPr lang="zh-CN" altLang="en-US" dirty="0"/>
              <a:t>：</a:t>
            </a:r>
            <a:r>
              <a:rPr lang="zh-CN" altLang="zh-CN" dirty="0"/>
              <a:t>非常昂贵的大型计算机</a:t>
            </a:r>
            <a:r>
              <a:rPr lang="zh-CN" altLang="en-US" dirty="0"/>
              <a:t>或服务器</a:t>
            </a:r>
            <a:r>
              <a:rPr lang="zh-CN" altLang="zh-CN" dirty="0"/>
              <a:t>。</a:t>
            </a:r>
            <a:endParaRPr lang="en-US" altLang="zh-CN" dirty="0"/>
          </a:p>
          <a:p>
            <a:r>
              <a:rPr lang="zh-CN" altLang="zh-CN" dirty="0"/>
              <a:t>端系统的拥有者</a:t>
            </a:r>
            <a:r>
              <a:rPr lang="zh-CN" altLang="en-US" dirty="0"/>
              <a:t>：</a:t>
            </a:r>
            <a:r>
              <a:rPr lang="zh-CN" altLang="zh-CN" dirty="0"/>
              <a:t>可以是个人</a:t>
            </a:r>
            <a:r>
              <a:rPr lang="zh-CN" altLang="en-US" dirty="0"/>
              <a:t>、</a:t>
            </a:r>
            <a:r>
              <a:rPr lang="zh-CN" altLang="zh-CN" dirty="0"/>
              <a:t>单位</a:t>
            </a:r>
            <a:r>
              <a:rPr lang="zh-CN" altLang="en-US" dirty="0"/>
              <a:t>、或</a:t>
            </a:r>
            <a:r>
              <a:rPr lang="zh-CN" altLang="zh-CN" dirty="0"/>
              <a:t>某个</a:t>
            </a:r>
            <a:r>
              <a:rPr lang="en-US" altLang="zh-CN" dirty="0"/>
              <a:t> ISP</a:t>
            </a:r>
            <a:r>
              <a:rPr lang="zh-CN" altLang="en-US" dirty="0"/>
              <a:t>。</a:t>
            </a:r>
          </a:p>
        </p:txBody>
      </p:sp>
    </p:spTree>
    <p:extLst>
      <p:ext uri="{BB962C8B-B14F-4D97-AF65-F5344CB8AC3E}">
        <p14:creationId xmlns:p14="http://schemas.microsoft.com/office/powerpoint/2010/main" val="105478115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1.3.1  </a:t>
            </a:r>
            <a:r>
              <a:rPr lang="zh-CN" altLang="en-US" dirty="0"/>
              <a:t>互联网的边缘部分</a:t>
            </a:r>
          </a:p>
        </p:txBody>
      </p:sp>
      <p:sp>
        <p:nvSpPr>
          <p:cNvPr id="6" name="Oval 4"/>
          <p:cNvSpPr>
            <a:spLocks noChangeArrowheads="1"/>
          </p:cNvSpPr>
          <p:nvPr/>
        </p:nvSpPr>
        <p:spPr bwMode="auto">
          <a:xfrm>
            <a:off x="1385888" y="1231262"/>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headEnd/>
                <a:tailE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7" name="Oval 5"/>
          <p:cNvSpPr>
            <a:spLocks noChangeArrowheads="1"/>
          </p:cNvSpPr>
          <p:nvPr/>
        </p:nvSpPr>
        <p:spPr bwMode="auto">
          <a:xfrm>
            <a:off x="2401595" y="1996590"/>
            <a:ext cx="4419558" cy="1703179"/>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headEnd/>
                <a:tailEnd/>
              </a14:hiddenLine>
            </a:ext>
          </a:extLst>
        </p:spPr>
        <p:txBody>
          <a:bodyPr wrap="none" anchor="ctr"/>
          <a:lstStyle/>
          <a:p>
            <a:pPr algn="ctr" eaLnBrk="0" hangingPunct="0"/>
            <a:endParaRPr lang="zh-CN" altLang="en-US" sz="1400">
              <a:solidFill>
                <a:srgbClr val="368AD6"/>
              </a:solidFill>
            </a:endParaRPr>
          </a:p>
        </p:txBody>
      </p:sp>
      <p:sp>
        <p:nvSpPr>
          <p:cNvPr id="8" name="Text Box 78"/>
          <p:cNvSpPr txBox="1">
            <a:spLocks noChangeArrowheads="1"/>
          </p:cNvSpPr>
          <p:nvPr/>
        </p:nvSpPr>
        <p:spPr bwMode="auto">
          <a:xfrm>
            <a:off x="3711766" y="2664631"/>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a:solidFill>
                  <a:srgbClr val="CC00CC"/>
                </a:solidFill>
                <a:latin typeface="Times New Roman" pitchFamily="18" charset="0"/>
                <a:ea typeface="微软雅黑" pitchFamily="34" charset="-122"/>
              </a:rPr>
              <a:t>互联网的核心部分</a:t>
            </a:r>
          </a:p>
        </p:txBody>
      </p:sp>
      <p:sp>
        <p:nvSpPr>
          <p:cNvPr id="9" name="Text Box 79"/>
          <p:cNvSpPr txBox="1">
            <a:spLocks noChangeArrowheads="1"/>
          </p:cNvSpPr>
          <p:nvPr/>
        </p:nvSpPr>
        <p:spPr bwMode="auto">
          <a:xfrm>
            <a:off x="3693606" y="1485507"/>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dirty="0">
                <a:solidFill>
                  <a:srgbClr val="0000FF"/>
                </a:solidFill>
                <a:latin typeface="Times New Roman" pitchFamily="18" charset="0"/>
                <a:ea typeface="微软雅黑" pitchFamily="34" charset="-122"/>
              </a:rPr>
              <a:t>互联网的边缘部分</a:t>
            </a:r>
          </a:p>
        </p:txBody>
      </p:sp>
      <p:pic>
        <p:nvPicPr>
          <p:cNvPr id="10" name="Picture 115"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424" y="1602974"/>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2064845" y="1706027"/>
            <a:ext cx="492936" cy="652481"/>
            <a:chOff x="2352292" y="1506329"/>
            <a:chExt cx="492936" cy="652481"/>
          </a:xfrm>
        </p:grpSpPr>
        <p:sp>
          <p:nvSpPr>
            <p:cNvPr id="12" name="Text Box 1523"/>
            <p:cNvSpPr txBox="1">
              <a:spLocks noChangeArrowheads="1"/>
            </p:cNvSpPr>
            <p:nvPr/>
          </p:nvSpPr>
          <p:spPr bwMode="auto">
            <a:xfrm>
              <a:off x="2352292" y="1506329"/>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rgbClr val="0000FF"/>
                  </a:solidFill>
                  <a:latin typeface="Times New Roman" pitchFamily="18" charset="0"/>
                  <a:ea typeface="微软雅黑" pitchFamily="34" charset="-122"/>
                </a:rPr>
                <a:t>主机</a:t>
              </a:r>
            </a:p>
          </p:txBody>
        </p:sp>
        <p:pic>
          <p:nvPicPr>
            <p:cNvPr id="13" name="Picture 11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099" y="1747608"/>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18"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617" y="3790869"/>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0"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153" y="2240457"/>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1"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570" y="1585388"/>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79"/>
          <p:cNvSpPr txBox="1">
            <a:spLocks noChangeArrowheads="1"/>
          </p:cNvSpPr>
          <p:nvPr/>
        </p:nvSpPr>
        <p:spPr bwMode="auto">
          <a:xfrm>
            <a:off x="334851" y="3126229"/>
            <a:ext cx="800220" cy="338554"/>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dirty="0">
                <a:solidFill>
                  <a:srgbClr val="0000FF"/>
                </a:solidFill>
                <a:latin typeface="Times New Roman" pitchFamily="18" charset="0"/>
                <a:ea typeface="微软雅黑" pitchFamily="34" charset="-122"/>
              </a:rPr>
              <a:t>端系统</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5921" y="3779710"/>
            <a:ext cx="1427543" cy="545087"/>
          </a:xfrm>
          <a:prstGeom prst="rect">
            <a:avLst/>
          </a:prstGeom>
        </p:spPr>
      </p:pic>
      <p:grpSp>
        <p:nvGrpSpPr>
          <p:cNvPr id="19" name="组合 18"/>
          <p:cNvGrpSpPr/>
          <p:nvPr/>
        </p:nvGrpSpPr>
        <p:grpSpPr>
          <a:xfrm>
            <a:off x="1737913" y="2404333"/>
            <a:ext cx="748923" cy="614889"/>
            <a:chOff x="1598523" y="2132245"/>
            <a:chExt cx="748923" cy="614889"/>
          </a:xfrm>
        </p:grpSpPr>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58" y="2345811"/>
              <a:ext cx="254205" cy="401323"/>
            </a:xfrm>
            <a:prstGeom prst="rect">
              <a:avLst/>
            </a:prstGeom>
          </p:spPr>
        </p:pic>
        <p:sp>
          <p:nvSpPr>
            <p:cNvPr id="21" name="Text Box 1523"/>
            <p:cNvSpPr txBox="1">
              <a:spLocks noChangeArrowheads="1"/>
            </p:cNvSpPr>
            <p:nvPr/>
          </p:nvSpPr>
          <p:spPr bwMode="auto">
            <a:xfrm>
              <a:off x="1598523" y="2132245"/>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50" b="1" dirty="0">
                  <a:solidFill>
                    <a:srgbClr val="0000FF"/>
                  </a:solidFill>
                  <a:latin typeface="Times New Roman" pitchFamily="18" charset="0"/>
                  <a:ea typeface="微软雅黑" pitchFamily="34" charset="-122"/>
                </a:rPr>
                <a:t>智能手机</a:t>
              </a:r>
            </a:p>
          </p:txBody>
        </p:sp>
      </p:grpSp>
      <p:grpSp>
        <p:nvGrpSpPr>
          <p:cNvPr id="22" name="组合 21"/>
          <p:cNvGrpSpPr/>
          <p:nvPr/>
        </p:nvGrpSpPr>
        <p:grpSpPr>
          <a:xfrm>
            <a:off x="1850822" y="3045231"/>
            <a:ext cx="800219" cy="672111"/>
            <a:chOff x="1958668" y="2963511"/>
            <a:chExt cx="800219" cy="672111"/>
          </a:xfrm>
        </p:grpSpPr>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2536" y="3167808"/>
              <a:ext cx="350861" cy="467814"/>
            </a:xfrm>
            <a:prstGeom prst="rect">
              <a:avLst/>
            </a:prstGeom>
          </p:spPr>
        </p:pic>
        <p:sp>
          <p:nvSpPr>
            <p:cNvPr id="24" name="Text Box 1523"/>
            <p:cNvSpPr txBox="1">
              <a:spLocks noChangeArrowheads="1"/>
            </p:cNvSpPr>
            <p:nvPr/>
          </p:nvSpPr>
          <p:spPr bwMode="auto">
            <a:xfrm>
              <a:off x="1958668" y="2963511"/>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200" b="1" dirty="0">
                  <a:solidFill>
                    <a:srgbClr val="0000FF"/>
                  </a:solidFill>
                  <a:latin typeface="Times New Roman" pitchFamily="18" charset="0"/>
                  <a:ea typeface="微软雅黑" pitchFamily="34" charset="-122"/>
                </a:rPr>
                <a:t>IP</a:t>
              </a:r>
              <a:r>
                <a:rPr kumimoji="1" lang="zh-CN" altLang="en-US" sz="1200" b="1" dirty="0">
                  <a:solidFill>
                    <a:srgbClr val="0000FF"/>
                  </a:solidFill>
                  <a:latin typeface="Times New Roman" pitchFamily="18" charset="0"/>
                  <a:ea typeface="微软雅黑" pitchFamily="34" charset="-122"/>
                </a:rPr>
                <a:t>摄像头</a:t>
              </a:r>
            </a:p>
          </p:txBody>
        </p:sp>
      </p:grpSp>
      <p:sp>
        <p:nvSpPr>
          <p:cNvPr id="25" name="Text Box 1523"/>
          <p:cNvSpPr txBox="1">
            <a:spLocks noChangeArrowheads="1"/>
          </p:cNvSpPr>
          <p:nvPr/>
        </p:nvSpPr>
        <p:spPr bwMode="auto">
          <a:xfrm>
            <a:off x="2688612" y="3602648"/>
            <a:ext cx="14157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rgbClr val="0000FF"/>
                </a:solidFill>
                <a:latin typeface="Times New Roman" pitchFamily="18" charset="0"/>
                <a:ea typeface="微软雅黑" pitchFamily="34" charset="-122"/>
              </a:rPr>
              <a:t>大型或超级计算机</a:t>
            </a:r>
          </a:p>
        </p:txBody>
      </p:sp>
      <p:cxnSp>
        <p:nvCxnSpPr>
          <p:cNvPr id="26" name="直接箭头连接符 25"/>
          <p:cNvCxnSpPr>
            <a:stCxn id="17" idx="3"/>
          </p:cNvCxnSpPr>
          <p:nvPr/>
        </p:nvCxnSpPr>
        <p:spPr>
          <a:xfrm flipV="1">
            <a:off x="1135071" y="2159392"/>
            <a:ext cx="906517" cy="1136114"/>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3"/>
          </p:cNvCxnSpPr>
          <p:nvPr/>
        </p:nvCxnSpPr>
        <p:spPr>
          <a:xfrm flipV="1">
            <a:off x="1135071" y="2921268"/>
            <a:ext cx="714186" cy="374238"/>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3"/>
          </p:cNvCxnSpPr>
          <p:nvPr/>
        </p:nvCxnSpPr>
        <p:spPr>
          <a:xfrm>
            <a:off x="1135071" y="3295506"/>
            <a:ext cx="750808" cy="84161"/>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7" idx="3"/>
          </p:cNvCxnSpPr>
          <p:nvPr/>
        </p:nvCxnSpPr>
        <p:spPr>
          <a:xfrm>
            <a:off x="1135071" y="3295506"/>
            <a:ext cx="1998959" cy="820137"/>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图片 3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31675" y="3356572"/>
            <a:ext cx="368623" cy="517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523"/>
          <p:cNvSpPr txBox="1">
            <a:spLocks noChangeArrowheads="1"/>
          </p:cNvSpPr>
          <p:nvPr/>
        </p:nvSpPr>
        <p:spPr bwMode="auto">
          <a:xfrm>
            <a:off x="6533780" y="3088127"/>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rgbClr val="0000FF"/>
                </a:solidFill>
                <a:latin typeface="Times New Roman" pitchFamily="18" charset="0"/>
                <a:ea typeface="微软雅黑" pitchFamily="34" charset="-122"/>
              </a:rPr>
              <a:t>服务器</a:t>
            </a:r>
          </a:p>
        </p:txBody>
      </p:sp>
    </p:spTree>
    <p:extLst>
      <p:ext uri="{BB962C8B-B14F-4D97-AF65-F5344CB8AC3E}">
        <p14:creationId xmlns:p14="http://schemas.microsoft.com/office/powerpoint/2010/main" val="270618989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p:cNvSpPr>
            <a:spLocks noChangeArrowheads="1"/>
          </p:cNvSpPr>
          <p:nvPr/>
        </p:nvSpPr>
        <p:spPr bwMode="auto">
          <a:xfrm>
            <a:off x="1077985" y="1168086"/>
            <a:ext cx="6804181" cy="1117915"/>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p:spPr>
        <p:txBody>
          <a:bodyPr anchor="ctr"/>
          <a:lstStyle/>
          <a:p>
            <a:pPr eaLnBrk="0" fontAlgn="auto" hangingPunct="0">
              <a:lnSpc>
                <a:spcPct val="150000"/>
              </a:lnSpc>
              <a:spcBef>
                <a:spcPts val="0"/>
              </a:spcBef>
              <a:spcAft>
                <a:spcPts val="0"/>
              </a:spcAft>
              <a:defRPr/>
            </a:pPr>
            <a:endParaRPr lang="zh-CN" altLang="zh-CN" sz="2400" b="1" dirty="0">
              <a:solidFill>
                <a:schemeClr val="bg1"/>
              </a:solidFill>
              <a:latin typeface="微软雅黑" pitchFamily="34" charset="-122"/>
              <a:ea typeface="微软雅黑" pitchFamily="34" charset="-122"/>
            </a:endParaRPr>
          </a:p>
        </p:txBody>
      </p:sp>
      <p:sp>
        <p:nvSpPr>
          <p:cNvPr id="8" name="矩形 7"/>
          <p:cNvSpPr/>
          <p:nvPr/>
        </p:nvSpPr>
        <p:spPr>
          <a:xfrm>
            <a:off x="1241880" y="1325894"/>
            <a:ext cx="6495908" cy="759182"/>
          </a:xfrm>
          <a:prstGeom prst="rect">
            <a:avLst/>
          </a:prstGeom>
        </p:spPr>
        <p:txBody>
          <a:bodyPr wrap="square">
            <a:spAutoFit/>
          </a:bodyPr>
          <a:lstStyle/>
          <a:p>
            <a:pPr eaLnBrk="0" fontAlgn="auto" hangingPunct="0">
              <a:lnSpc>
                <a:spcPts val="2600"/>
              </a:lnSpc>
              <a:spcBef>
                <a:spcPts val="0"/>
              </a:spcBef>
              <a:spcAft>
                <a:spcPts val="0"/>
              </a:spcAft>
            </a:pPr>
            <a:r>
              <a:rPr lang="zh-CN" altLang="en-US" sz="2000" b="1" dirty="0">
                <a:solidFill>
                  <a:schemeClr val="bg1"/>
                </a:solidFill>
                <a:latin typeface="微软雅黑" pitchFamily="34" charset="-122"/>
                <a:ea typeface="微软雅黑" pitchFamily="34" charset="-122"/>
              </a:rPr>
              <a:t>实际上是指：</a:t>
            </a:r>
            <a:endParaRPr lang="en-US" altLang="zh-CN" sz="2000" b="1" dirty="0">
              <a:solidFill>
                <a:schemeClr val="bg1"/>
              </a:solidFill>
              <a:latin typeface="微软雅黑" pitchFamily="34" charset="-122"/>
              <a:ea typeface="微软雅黑" pitchFamily="34" charset="-122"/>
            </a:endParaRPr>
          </a:p>
          <a:p>
            <a:pPr eaLnBrk="0" fontAlgn="auto" hangingPunct="0">
              <a:lnSpc>
                <a:spcPts val="2600"/>
              </a:lnSpc>
              <a:spcBef>
                <a:spcPts val="0"/>
              </a:spcBef>
              <a:spcAft>
                <a:spcPts val="0"/>
              </a:spcAft>
            </a:pPr>
            <a:r>
              <a:rPr lang="zh-CN" altLang="en-US" sz="2000" b="1" dirty="0">
                <a:solidFill>
                  <a:schemeClr val="bg1"/>
                </a:solidFill>
                <a:latin typeface="微软雅黑" pitchFamily="34" charset="-122"/>
                <a:ea typeface="微软雅黑" pitchFamily="34" charset="-122"/>
              </a:rPr>
              <a:t>主机 </a:t>
            </a:r>
            <a:r>
              <a:rPr lang="en-US" altLang="zh-CN" sz="2000" b="1" dirty="0">
                <a:solidFill>
                  <a:schemeClr val="bg1"/>
                </a:solidFill>
                <a:latin typeface="微软雅黑" pitchFamily="34" charset="-122"/>
                <a:ea typeface="微软雅黑" pitchFamily="34" charset="-122"/>
              </a:rPr>
              <a:t>A </a:t>
            </a:r>
            <a:r>
              <a:rPr lang="zh-CN" altLang="en-US" sz="2000" b="1" dirty="0">
                <a:solidFill>
                  <a:schemeClr val="bg1"/>
                </a:solidFill>
                <a:latin typeface="微软雅黑" pitchFamily="34" charset="-122"/>
                <a:ea typeface="微软雅黑" pitchFamily="34" charset="-122"/>
              </a:rPr>
              <a:t>的某个</a:t>
            </a:r>
            <a:r>
              <a:rPr lang="zh-CN" altLang="en-US" sz="2000" b="1" dirty="0">
                <a:solidFill>
                  <a:srgbClr val="FFFF00"/>
                </a:solidFill>
                <a:latin typeface="微软雅黑" pitchFamily="34" charset="-122"/>
                <a:ea typeface="微软雅黑" pitchFamily="34" charset="-122"/>
              </a:rPr>
              <a:t>进程</a:t>
            </a:r>
            <a:r>
              <a:rPr lang="zh-CN" altLang="en-US" sz="2000" b="1" dirty="0">
                <a:solidFill>
                  <a:schemeClr val="bg1"/>
                </a:solidFill>
                <a:latin typeface="微软雅黑" pitchFamily="34" charset="-122"/>
                <a:ea typeface="微软雅黑" pitchFamily="34" charset="-122"/>
              </a:rPr>
              <a:t>和主机 </a:t>
            </a:r>
            <a:r>
              <a:rPr lang="en-US" altLang="zh-CN" sz="2000" b="1" dirty="0">
                <a:solidFill>
                  <a:schemeClr val="bg1"/>
                </a:solidFill>
                <a:latin typeface="微软雅黑" pitchFamily="34" charset="-122"/>
                <a:ea typeface="微软雅黑" pitchFamily="34" charset="-122"/>
              </a:rPr>
              <a:t>B </a:t>
            </a:r>
            <a:r>
              <a:rPr lang="zh-CN" altLang="en-US" sz="2000" b="1" dirty="0">
                <a:solidFill>
                  <a:schemeClr val="bg1"/>
                </a:solidFill>
                <a:latin typeface="微软雅黑" pitchFamily="34" charset="-122"/>
                <a:ea typeface="微软雅黑" pitchFamily="34" charset="-122"/>
              </a:rPr>
              <a:t>上的另一个</a:t>
            </a:r>
            <a:r>
              <a:rPr lang="zh-CN" altLang="en-US" sz="2000" b="1" dirty="0">
                <a:solidFill>
                  <a:srgbClr val="FFFF00"/>
                </a:solidFill>
                <a:latin typeface="微软雅黑" pitchFamily="34" charset="-122"/>
                <a:ea typeface="微软雅黑" pitchFamily="34" charset="-122"/>
              </a:rPr>
              <a:t>进程</a:t>
            </a:r>
            <a:r>
              <a:rPr lang="zh-CN" altLang="en-US" sz="2000" b="1" dirty="0">
                <a:solidFill>
                  <a:schemeClr val="bg1"/>
                </a:solidFill>
                <a:latin typeface="微软雅黑" pitchFamily="34" charset="-122"/>
                <a:ea typeface="微软雅黑" pitchFamily="34" charset="-122"/>
              </a:rPr>
              <a:t>进行通信。</a:t>
            </a:r>
          </a:p>
        </p:txBody>
      </p:sp>
      <p:sp>
        <p:nvSpPr>
          <p:cNvPr id="2" name="文本占位符 1"/>
          <p:cNvSpPr>
            <a:spLocks noGrp="1"/>
          </p:cNvSpPr>
          <p:nvPr>
            <p:ph type="body" sz="quarter" idx="11"/>
          </p:nvPr>
        </p:nvSpPr>
        <p:spPr/>
        <p:txBody>
          <a:bodyPr/>
          <a:lstStyle/>
          <a:p>
            <a:r>
              <a:rPr lang="zh-CN" altLang="en-US" dirty="0"/>
              <a:t>“计算机之间通信”的含义</a:t>
            </a:r>
          </a:p>
        </p:txBody>
      </p:sp>
    </p:spTree>
    <p:extLst>
      <p:ext uri="{BB962C8B-B14F-4D97-AF65-F5344CB8AC3E}">
        <p14:creationId xmlns:p14="http://schemas.microsoft.com/office/powerpoint/2010/main" val="90392730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882279671"/>
              </p:ext>
            </p:extLst>
          </p:nvPr>
        </p:nvGraphicFramePr>
        <p:xfrm>
          <a:off x="1195343" y="1213012"/>
          <a:ext cx="6618514"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p:cNvSpPr>
            <a:spLocks noGrp="1"/>
          </p:cNvSpPr>
          <p:nvPr>
            <p:ph type="body" sz="quarter" idx="11"/>
          </p:nvPr>
        </p:nvSpPr>
        <p:spPr/>
        <p:txBody>
          <a:bodyPr/>
          <a:lstStyle/>
          <a:p>
            <a:r>
              <a:rPr lang="zh-CN" altLang="en-US" dirty="0"/>
              <a:t>端系统之间的两种通信方式</a:t>
            </a:r>
          </a:p>
        </p:txBody>
      </p:sp>
    </p:spTree>
    <p:extLst>
      <p:ext uri="{BB962C8B-B14F-4D97-AF65-F5344CB8AC3E}">
        <p14:creationId xmlns:p14="http://schemas.microsoft.com/office/powerpoint/2010/main" val="236293688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6343" y="956743"/>
            <a:ext cx="3136192" cy="2048916"/>
          </a:xfrm>
        </p:spPr>
        <p:txBody>
          <a:bodyPr/>
          <a:lstStyle/>
          <a:p>
            <a:r>
              <a:rPr lang="zh-CN" altLang="en-US" dirty="0"/>
              <a:t>客户</a:t>
            </a:r>
            <a:r>
              <a:rPr lang="en-US" altLang="zh-CN" dirty="0"/>
              <a:t>/</a:t>
            </a:r>
            <a:r>
              <a:rPr lang="zh-CN" altLang="en-US" dirty="0"/>
              <a:t>服务器方式所描述的是</a:t>
            </a:r>
            <a:r>
              <a:rPr lang="zh-CN" altLang="en-US" dirty="0">
                <a:solidFill>
                  <a:srgbClr val="0000FF"/>
                </a:solidFill>
              </a:rPr>
              <a:t>进程之间</a:t>
            </a:r>
            <a:r>
              <a:rPr lang="zh-CN" altLang="en-US" dirty="0">
                <a:solidFill>
                  <a:srgbClr val="C00000"/>
                </a:solidFill>
              </a:rPr>
              <a:t>服务和被服务</a:t>
            </a:r>
            <a:r>
              <a:rPr lang="zh-CN" altLang="en-US" dirty="0">
                <a:solidFill>
                  <a:srgbClr val="0000FF"/>
                </a:solidFill>
              </a:rPr>
              <a:t>的关系。</a:t>
            </a:r>
          </a:p>
          <a:p>
            <a:r>
              <a:rPr lang="zh-CN" altLang="en-US" dirty="0"/>
              <a:t>客户是服务的</a:t>
            </a:r>
            <a:r>
              <a:rPr lang="zh-CN" altLang="en-US" dirty="0">
                <a:solidFill>
                  <a:srgbClr val="C00000"/>
                </a:solidFill>
              </a:rPr>
              <a:t>请求方</a:t>
            </a:r>
            <a:r>
              <a:rPr lang="zh-CN" altLang="en-US" dirty="0"/>
              <a:t>，服务器是服务的</a:t>
            </a:r>
            <a:r>
              <a:rPr lang="zh-CN" altLang="en-US" dirty="0">
                <a:solidFill>
                  <a:srgbClr val="C00000"/>
                </a:solidFill>
              </a:rPr>
              <a:t>提供方</a:t>
            </a:r>
            <a:r>
              <a:rPr lang="zh-CN" altLang="en-US" dirty="0"/>
              <a:t>。</a:t>
            </a:r>
          </a:p>
        </p:txBody>
      </p:sp>
      <p:sp>
        <p:nvSpPr>
          <p:cNvPr id="4" name="文本占位符 3"/>
          <p:cNvSpPr>
            <a:spLocks noGrp="1"/>
          </p:cNvSpPr>
          <p:nvPr>
            <p:ph type="body" sz="quarter" idx="11"/>
          </p:nvPr>
        </p:nvSpPr>
        <p:spPr/>
        <p:txBody>
          <a:bodyPr/>
          <a:lstStyle/>
          <a:p>
            <a:r>
              <a:rPr lang="en-US" altLang="zh-CN" dirty="0"/>
              <a:t>1.  </a:t>
            </a:r>
            <a:r>
              <a:rPr lang="zh-CN" altLang="en-US" dirty="0"/>
              <a:t>客户</a:t>
            </a:r>
            <a:r>
              <a:rPr lang="en-US" altLang="zh-CN" dirty="0"/>
              <a:t>-</a:t>
            </a:r>
            <a:r>
              <a:rPr lang="zh-CN" altLang="en-US" dirty="0"/>
              <a:t>服务器方式（</a:t>
            </a:r>
            <a:r>
              <a:rPr lang="en-US" altLang="zh-CN" dirty="0"/>
              <a:t>C/S </a:t>
            </a:r>
            <a:r>
              <a:rPr lang="zh-CN" altLang="en-US" dirty="0"/>
              <a:t>方式）</a:t>
            </a:r>
          </a:p>
        </p:txBody>
      </p:sp>
      <p:sp>
        <p:nvSpPr>
          <p:cNvPr id="5" name="Oval 4"/>
          <p:cNvSpPr>
            <a:spLocks noChangeArrowheads="1"/>
          </p:cNvSpPr>
          <p:nvPr/>
        </p:nvSpPr>
        <p:spPr bwMode="auto">
          <a:xfrm>
            <a:off x="3970351" y="1149927"/>
            <a:ext cx="4240165" cy="296856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Line 6"/>
          <p:cNvSpPr>
            <a:spLocks noChangeShapeType="1"/>
          </p:cNvSpPr>
          <p:nvPr/>
        </p:nvSpPr>
        <p:spPr bwMode="auto">
          <a:xfrm flipH="1" flipV="1">
            <a:off x="4419387" y="2552134"/>
            <a:ext cx="645802" cy="16459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flipH="1">
            <a:off x="6869127" y="2843733"/>
            <a:ext cx="576263" cy="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flipH="1">
            <a:off x="6445265" y="1638820"/>
            <a:ext cx="503237" cy="72231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flipH="1" flipV="1">
            <a:off x="6384940" y="3116783"/>
            <a:ext cx="320675" cy="36830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5243527" y="1732483"/>
            <a:ext cx="320675" cy="5302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flipV="1">
            <a:off x="5429265" y="3058045"/>
            <a:ext cx="166687" cy="4603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6"/>
          <p:cNvSpPr txBox="1">
            <a:spLocks noChangeArrowheads="1"/>
          </p:cNvSpPr>
          <p:nvPr/>
        </p:nvSpPr>
        <p:spPr bwMode="auto">
          <a:xfrm>
            <a:off x="3437745" y="1669001"/>
            <a:ext cx="822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dirty="0">
                <a:latin typeface="微软雅黑" panose="020B0503020204020204" pitchFamily="34" charset="-122"/>
                <a:ea typeface="微软雅黑" panose="020B0503020204020204" pitchFamily="34" charset="-122"/>
              </a:rPr>
              <a:t>运行</a:t>
            </a:r>
            <a:endParaRPr kumimoji="1" lang="en-US" altLang="zh-CN" sz="1200" b="1" dirty="0">
              <a:latin typeface="微软雅黑" panose="020B0503020204020204" pitchFamily="34" charset="-122"/>
              <a:ea typeface="微软雅黑" panose="020B0503020204020204" pitchFamily="34" charset="-122"/>
            </a:endParaRPr>
          </a:p>
          <a:p>
            <a:pPr algn="ctr"/>
            <a:r>
              <a:rPr kumimoji="1" lang="zh-CN" altLang="en-US" sz="1200" b="1" dirty="0">
                <a:latin typeface="微软雅黑" panose="020B0503020204020204" pitchFamily="34" charset="-122"/>
                <a:ea typeface="微软雅黑" panose="020B0503020204020204" pitchFamily="34" charset="-122"/>
              </a:rPr>
              <a:t>客户程序</a:t>
            </a:r>
          </a:p>
        </p:txBody>
      </p:sp>
      <p:grpSp>
        <p:nvGrpSpPr>
          <p:cNvPr id="14" name="Group 18"/>
          <p:cNvGrpSpPr/>
          <p:nvPr/>
        </p:nvGrpSpPr>
        <p:grpSpPr bwMode="auto">
          <a:xfrm>
            <a:off x="4869334" y="1839086"/>
            <a:ext cx="2307127" cy="1602670"/>
            <a:chOff x="1680" y="240"/>
            <a:chExt cx="2529" cy="1270"/>
          </a:xfrm>
          <a:solidFill>
            <a:schemeClr val="bg1"/>
          </a:solidFill>
        </p:grpSpPr>
        <p:sp>
          <p:nvSpPr>
            <p:cNvPr id="15"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6"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7"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8"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9"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0"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1"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2"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3"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grpSp>
      <p:sp>
        <p:nvSpPr>
          <p:cNvPr id="24" name="Text Box 28"/>
          <p:cNvSpPr txBox="1">
            <a:spLocks noChangeArrowheads="1"/>
          </p:cNvSpPr>
          <p:nvPr/>
        </p:nvSpPr>
        <p:spPr bwMode="auto">
          <a:xfrm>
            <a:off x="5622940" y="1387995"/>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网络边缘</a:t>
            </a:r>
          </a:p>
        </p:txBody>
      </p:sp>
      <p:sp>
        <p:nvSpPr>
          <p:cNvPr id="25" name="Text Box 29"/>
          <p:cNvSpPr txBox="1">
            <a:spLocks noChangeArrowheads="1"/>
          </p:cNvSpPr>
          <p:nvPr/>
        </p:nvSpPr>
        <p:spPr bwMode="auto">
          <a:xfrm>
            <a:off x="5677456" y="2983414"/>
            <a:ext cx="903288" cy="3079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网络核心</a:t>
            </a:r>
          </a:p>
        </p:txBody>
      </p:sp>
      <p:sp>
        <p:nvSpPr>
          <p:cNvPr id="26" name="Text Box 31"/>
          <p:cNvSpPr txBox="1">
            <a:spLocks noChangeArrowheads="1"/>
          </p:cNvSpPr>
          <p:nvPr/>
        </p:nvSpPr>
        <p:spPr bwMode="auto">
          <a:xfrm>
            <a:off x="7968539" y="1549250"/>
            <a:ext cx="1016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dirty="0">
                <a:latin typeface="微软雅黑" panose="020B0503020204020204" pitchFamily="34" charset="-122"/>
                <a:ea typeface="微软雅黑" panose="020B0503020204020204" pitchFamily="34" charset="-122"/>
              </a:rPr>
              <a:t>运行</a:t>
            </a:r>
          </a:p>
          <a:p>
            <a:pPr algn="ctr"/>
            <a:r>
              <a:rPr kumimoji="1" lang="zh-CN" altLang="en-US" sz="1200" b="1" dirty="0">
                <a:latin typeface="微软雅黑" panose="020B0503020204020204" pitchFamily="34" charset="-122"/>
                <a:ea typeface="微软雅黑" panose="020B0503020204020204" pitchFamily="34" charset="-122"/>
              </a:rPr>
              <a:t>服务器程序</a:t>
            </a:r>
          </a:p>
        </p:txBody>
      </p:sp>
      <p:sp>
        <p:nvSpPr>
          <p:cNvPr id="27" name="Line 33"/>
          <p:cNvSpPr>
            <a:spLocks noChangeShapeType="1"/>
          </p:cNvSpPr>
          <p:nvPr/>
        </p:nvSpPr>
        <p:spPr bwMode="auto">
          <a:xfrm>
            <a:off x="3946182" y="2113339"/>
            <a:ext cx="432821" cy="425450"/>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34"/>
          <p:cNvSpPr>
            <a:spLocks noChangeShapeType="1"/>
          </p:cNvSpPr>
          <p:nvPr/>
        </p:nvSpPr>
        <p:spPr bwMode="auto">
          <a:xfrm flipH="1">
            <a:off x="7647002" y="2045472"/>
            <a:ext cx="643075" cy="628398"/>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35"/>
          <p:cNvSpPr txBox="1">
            <a:spLocks noChangeArrowheads="1"/>
          </p:cNvSpPr>
          <p:nvPr/>
        </p:nvSpPr>
        <p:spPr bwMode="auto">
          <a:xfrm>
            <a:off x="4286265" y="2131227"/>
            <a:ext cx="30956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a:solidFill>
                  <a:srgbClr val="0000FF"/>
                </a:solidFill>
                <a:ea typeface="黑体" panose="02010609060101010101" pitchFamily="2" charset="-122"/>
              </a:rPr>
              <a:t>A</a:t>
            </a:r>
          </a:p>
        </p:txBody>
      </p:sp>
      <p:sp>
        <p:nvSpPr>
          <p:cNvPr id="30" name="Text Box 36"/>
          <p:cNvSpPr txBox="1">
            <a:spLocks noChangeArrowheads="1"/>
          </p:cNvSpPr>
          <p:nvPr/>
        </p:nvSpPr>
        <p:spPr bwMode="auto">
          <a:xfrm>
            <a:off x="7575565" y="1924570"/>
            <a:ext cx="30003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a:solidFill>
                  <a:srgbClr val="0000FF"/>
                </a:solidFill>
                <a:ea typeface="黑体" panose="02010609060101010101" pitchFamily="2" charset="-122"/>
              </a:rPr>
              <a:t>B</a:t>
            </a:r>
          </a:p>
        </p:txBody>
      </p:sp>
      <p:grpSp>
        <p:nvGrpSpPr>
          <p:cNvPr id="31" name="组合 30"/>
          <p:cNvGrpSpPr/>
          <p:nvPr/>
        </p:nvGrpSpPr>
        <p:grpSpPr bwMode="auto">
          <a:xfrm>
            <a:off x="4686315" y="2222436"/>
            <a:ext cx="2667000" cy="351413"/>
            <a:chOff x="2799680" y="2545502"/>
            <a:chExt cx="3658879" cy="1012182"/>
          </a:xfrm>
        </p:grpSpPr>
        <p:sp>
          <p:nvSpPr>
            <p:cNvPr id="32" name="Freeform 32"/>
            <p:cNvSpPr/>
            <p:nvPr/>
          </p:nvSpPr>
          <p:spPr bwMode="auto">
            <a:xfrm rot="60000">
              <a:off x="2799680" y="3080925"/>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39"/>
            <p:cNvSpPr txBox="1">
              <a:spLocks noChangeArrowheads="1"/>
            </p:cNvSpPr>
            <p:nvPr/>
          </p:nvSpPr>
          <p:spPr bwMode="auto">
            <a:xfrm rot="240000">
              <a:off x="4031413" y="2545502"/>
              <a:ext cx="1373076" cy="3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200" b="1" dirty="0">
                  <a:solidFill>
                    <a:srgbClr val="CC00CC"/>
                  </a:solidFill>
                  <a:latin typeface="微软雅黑" panose="020B0503020204020204" pitchFamily="34" charset="-122"/>
                  <a:ea typeface="微软雅黑" panose="020B0503020204020204" pitchFamily="34" charset="-122"/>
                </a:rPr>
                <a:t>① </a:t>
              </a:r>
              <a:r>
                <a:rPr kumimoji="1" lang="zh-CN" altLang="en-US" sz="1200" b="1" dirty="0">
                  <a:solidFill>
                    <a:srgbClr val="CC00CC"/>
                  </a:solidFill>
                  <a:latin typeface="微软雅黑" panose="020B0503020204020204" pitchFamily="34" charset="-122"/>
                  <a:ea typeface="微软雅黑" panose="020B0503020204020204" pitchFamily="34" charset="-122"/>
                </a:rPr>
                <a:t>请求服务</a:t>
              </a:r>
            </a:p>
          </p:txBody>
        </p:sp>
      </p:grpSp>
      <p:sp>
        <p:nvSpPr>
          <p:cNvPr id="34" name="Text Box 41"/>
          <p:cNvSpPr txBox="1">
            <a:spLocks noChangeArrowheads="1"/>
          </p:cNvSpPr>
          <p:nvPr/>
        </p:nvSpPr>
        <p:spPr bwMode="auto">
          <a:xfrm>
            <a:off x="4218002" y="2737652"/>
            <a:ext cx="4921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latin typeface="微软雅黑" panose="020B0503020204020204" pitchFamily="34" charset="-122"/>
                <a:ea typeface="微软雅黑" panose="020B0503020204020204" pitchFamily="34" charset="-122"/>
              </a:rPr>
              <a:t>客户</a:t>
            </a:r>
          </a:p>
        </p:txBody>
      </p:sp>
      <p:sp>
        <p:nvSpPr>
          <p:cNvPr id="35" name="Text Box 42"/>
          <p:cNvSpPr txBox="1">
            <a:spLocks noChangeArrowheads="1"/>
          </p:cNvSpPr>
          <p:nvPr/>
        </p:nvSpPr>
        <p:spPr bwMode="auto">
          <a:xfrm>
            <a:off x="7364427" y="3005658"/>
            <a:ext cx="646113"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latin typeface="微软雅黑" panose="020B0503020204020204" pitchFamily="34" charset="-122"/>
                <a:ea typeface="微软雅黑" panose="020B0503020204020204" pitchFamily="34" charset="-122"/>
              </a:rPr>
              <a:t>服务器</a:t>
            </a:r>
          </a:p>
        </p:txBody>
      </p:sp>
      <p:pic>
        <p:nvPicPr>
          <p:cNvPr id="36"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52" y="239210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65" y="1418158"/>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40" y="1365770"/>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965" y="3466033"/>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527" y="351842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7602" y="2148408"/>
            <a:ext cx="6191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0"/>
          <p:cNvSpPr>
            <a:spLocks noChangeArrowheads="1"/>
          </p:cNvSpPr>
          <p:nvPr/>
        </p:nvSpPr>
        <p:spPr bwMode="auto">
          <a:xfrm>
            <a:off x="4498583" y="4146385"/>
            <a:ext cx="34317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FF"/>
                </a:solidFill>
                <a:latin typeface="微软雅黑" panose="020B0503020204020204" pitchFamily="34" charset="-122"/>
                <a:ea typeface="微软雅黑" panose="020B0503020204020204" pitchFamily="34" charset="-122"/>
              </a:rPr>
              <a:t>客户 </a:t>
            </a: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向服务器 </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发出请求服务，</a:t>
            </a:r>
            <a:endParaRPr lang="en-US" altLang="zh-CN" sz="1600" b="1" dirty="0">
              <a:solidFill>
                <a:srgbClr val="0000FF"/>
              </a:solidFill>
              <a:latin typeface="微软雅黑" panose="020B0503020204020204" pitchFamily="34" charset="-122"/>
              <a:ea typeface="微软雅黑" panose="020B0503020204020204" pitchFamily="34" charset="-122"/>
            </a:endParaRPr>
          </a:p>
          <a:p>
            <a:r>
              <a:rPr lang="zh-CN" altLang="en-US" sz="1600" b="1" dirty="0">
                <a:solidFill>
                  <a:srgbClr val="0000FF"/>
                </a:solidFill>
                <a:latin typeface="微软雅黑" panose="020B0503020204020204" pitchFamily="34" charset="-122"/>
                <a:ea typeface="微软雅黑" panose="020B0503020204020204" pitchFamily="34" charset="-122"/>
              </a:rPr>
              <a:t>服务器 </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向客户 </a:t>
            </a: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提供服务。</a:t>
            </a:r>
          </a:p>
        </p:txBody>
      </p:sp>
      <p:grpSp>
        <p:nvGrpSpPr>
          <p:cNvPr id="44" name="组合 43"/>
          <p:cNvGrpSpPr/>
          <p:nvPr/>
        </p:nvGrpSpPr>
        <p:grpSpPr bwMode="auto">
          <a:xfrm rot="-60000">
            <a:off x="4638201" y="2580481"/>
            <a:ext cx="2665413" cy="303219"/>
            <a:chOff x="2717737" y="3239081"/>
            <a:chExt cx="3658879" cy="639036"/>
          </a:xfrm>
        </p:grpSpPr>
        <p:sp>
          <p:nvSpPr>
            <p:cNvPr id="45" name="Text Box 40"/>
            <p:cNvSpPr txBox="1">
              <a:spLocks noChangeArrowheads="1"/>
            </p:cNvSpPr>
            <p:nvPr/>
          </p:nvSpPr>
          <p:spPr bwMode="auto">
            <a:xfrm rot="300000">
              <a:off x="3965549" y="3498003"/>
              <a:ext cx="1373075" cy="38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200" b="1" dirty="0">
                  <a:solidFill>
                    <a:srgbClr val="CC00CC"/>
                  </a:solidFill>
                  <a:latin typeface="微软雅黑" panose="020B0503020204020204" pitchFamily="34" charset="-122"/>
                  <a:ea typeface="微软雅黑" panose="020B0503020204020204" pitchFamily="34" charset="-122"/>
                </a:rPr>
                <a:t>② </a:t>
              </a:r>
              <a:r>
                <a:rPr kumimoji="1" lang="zh-CN" altLang="en-US" sz="1200" b="1" dirty="0">
                  <a:solidFill>
                    <a:srgbClr val="CC00CC"/>
                  </a:solidFill>
                  <a:latin typeface="微软雅黑" panose="020B0503020204020204" pitchFamily="34" charset="-122"/>
                  <a:ea typeface="微软雅黑" panose="020B0503020204020204" pitchFamily="34" charset="-122"/>
                </a:rPr>
                <a:t>得到服务</a:t>
              </a:r>
            </a:p>
          </p:txBody>
        </p:sp>
        <p:sp>
          <p:nvSpPr>
            <p:cNvPr id="46" name="Freeform 38"/>
            <p:cNvSpPr/>
            <p:nvPr/>
          </p:nvSpPr>
          <p:spPr bwMode="auto">
            <a:xfrm rot="10800000">
              <a:off x="2717737" y="3239081"/>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 name="对角圆角矩形 46"/>
          <p:cNvSpPr/>
          <p:nvPr/>
        </p:nvSpPr>
        <p:spPr>
          <a:xfrm>
            <a:off x="458322" y="3021356"/>
            <a:ext cx="3515160" cy="1350118"/>
          </a:xfrm>
          <a:prstGeom prst="round2DiagRect">
            <a:avLst>
              <a:gd name="adj1" fmla="val 15845"/>
              <a:gd name="adj2" fmla="val 0"/>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48" name="矩形 5"/>
          <p:cNvSpPr>
            <a:spLocks noChangeArrowheads="1"/>
          </p:cNvSpPr>
          <p:nvPr/>
        </p:nvSpPr>
        <p:spPr bwMode="auto">
          <a:xfrm>
            <a:off x="581106" y="3176458"/>
            <a:ext cx="33266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400"/>
              </a:lnSpc>
              <a:spcBef>
                <a:spcPts val="0"/>
              </a:spcBef>
            </a:pPr>
            <a:r>
              <a:rPr lang="zh-CN" altLang="zh-CN" b="1" dirty="0">
                <a:solidFill>
                  <a:schemeClr val="bg1"/>
                </a:solidFill>
                <a:latin typeface="微软雅黑" panose="020B0503020204020204" pitchFamily="34" charset="-122"/>
                <a:ea typeface="微软雅黑" panose="020B0503020204020204" pitchFamily="34" charset="-122"/>
              </a:rPr>
              <a:t>客户与服务器的通信关系建立后，通信可以是</a:t>
            </a:r>
            <a:r>
              <a:rPr lang="zh-CN" altLang="zh-CN" b="1" dirty="0">
                <a:solidFill>
                  <a:srgbClr val="FFFF00"/>
                </a:solidFill>
                <a:latin typeface="微软雅黑" panose="020B0503020204020204" pitchFamily="34" charset="-122"/>
                <a:ea typeface="微软雅黑" panose="020B0503020204020204" pitchFamily="34" charset="-122"/>
              </a:rPr>
              <a:t>双向</a:t>
            </a:r>
            <a:r>
              <a:rPr lang="zh-CN" altLang="zh-CN" b="1" dirty="0">
                <a:solidFill>
                  <a:schemeClr val="bg1"/>
                </a:solidFill>
                <a:latin typeface="微软雅黑" panose="020B0503020204020204" pitchFamily="34" charset="-122"/>
                <a:ea typeface="微软雅黑" panose="020B0503020204020204" pitchFamily="34" charset="-122"/>
              </a:rPr>
              <a:t>的，客户和服务器都可发送和接收数据。</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91919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2000"/>
                                        <p:tgtEl>
                                          <p:spTgt spid="31"/>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0000FF"/>
                </a:solidFill>
              </a:rPr>
              <a:t>客户程序</a:t>
            </a:r>
            <a:endParaRPr lang="en-US" altLang="zh-CN" dirty="0">
              <a:solidFill>
                <a:srgbClr val="0000FF"/>
              </a:solidFill>
            </a:endParaRPr>
          </a:p>
          <a:p>
            <a:pPr lvl="1"/>
            <a:r>
              <a:rPr lang="zh-CN" altLang="en-US" dirty="0"/>
              <a:t>被用户</a:t>
            </a:r>
            <a:r>
              <a:rPr lang="zh-CN" altLang="en-US" dirty="0">
                <a:solidFill>
                  <a:srgbClr val="C00000"/>
                </a:solidFill>
              </a:rPr>
              <a:t>调用后运行，</a:t>
            </a:r>
            <a:r>
              <a:rPr lang="zh-CN" altLang="en-US" dirty="0"/>
              <a:t>需</a:t>
            </a:r>
            <a:r>
              <a:rPr lang="zh-CN" altLang="en-US" dirty="0">
                <a:solidFill>
                  <a:srgbClr val="C00000"/>
                </a:solidFill>
              </a:rPr>
              <a:t>主动</a:t>
            </a:r>
            <a:r>
              <a:rPr lang="zh-CN" altLang="en-US" dirty="0"/>
              <a:t>向远地服务器发起通信（请求服务）。必须知道服务器程序的地址。</a:t>
            </a:r>
            <a:endParaRPr lang="en-US" altLang="zh-CN" dirty="0"/>
          </a:p>
          <a:p>
            <a:pPr lvl="1"/>
            <a:r>
              <a:rPr lang="zh-CN" altLang="en-US" dirty="0"/>
              <a:t>不需要特殊的硬件和很复杂的操作系统。</a:t>
            </a:r>
            <a:endParaRPr lang="en-US" altLang="zh-CN" dirty="0"/>
          </a:p>
          <a:p>
            <a:r>
              <a:rPr lang="zh-CN" altLang="en-US" dirty="0">
                <a:solidFill>
                  <a:srgbClr val="0000FF"/>
                </a:solidFill>
              </a:rPr>
              <a:t>服务器程序</a:t>
            </a:r>
            <a:endParaRPr lang="en-US" altLang="zh-CN" dirty="0">
              <a:solidFill>
                <a:srgbClr val="0000FF"/>
              </a:solidFill>
            </a:endParaRPr>
          </a:p>
          <a:p>
            <a:pPr lvl="1"/>
            <a:r>
              <a:rPr lang="zh-CN" altLang="en-US" dirty="0"/>
              <a:t>专门用来提供某种服务的程序，可同时处理多个客户请求。</a:t>
            </a:r>
          </a:p>
          <a:p>
            <a:pPr lvl="1"/>
            <a:r>
              <a:rPr lang="zh-CN" altLang="en-US" dirty="0"/>
              <a:t>一直</a:t>
            </a:r>
            <a:r>
              <a:rPr lang="zh-CN" altLang="en-US" dirty="0">
                <a:solidFill>
                  <a:srgbClr val="C00000"/>
                </a:solidFill>
              </a:rPr>
              <a:t>不断地运行着，被动</a:t>
            </a:r>
            <a:r>
              <a:rPr lang="zh-CN" altLang="en-US" dirty="0"/>
              <a:t>地等待并接受来自各地的客户的通信请求。不需要知道客户程序的地址。</a:t>
            </a:r>
          </a:p>
          <a:p>
            <a:pPr lvl="1"/>
            <a:r>
              <a:rPr lang="zh-CN" altLang="en-US" dirty="0"/>
              <a:t>一般需要强大的硬件和高级的操作系统支持。</a:t>
            </a:r>
          </a:p>
        </p:txBody>
      </p:sp>
      <p:sp>
        <p:nvSpPr>
          <p:cNvPr id="3" name="文本占位符 2"/>
          <p:cNvSpPr>
            <a:spLocks noGrp="1"/>
          </p:cNvSpPr>
          <p:nvPr>
            <p:ph type="body" sz="quarter" idx="11"/>
          </p:nvPr>
        </p:nvSpPr>
        <p:spPr/>
        <p:txBody>
          <a:bodyPr/>
          <a:lstStyle/>
          <a:p>
            <a:r>
              <a:rPr lang="zh-CN" altLang="en-US" dirty="0"/>
              <a:t>客户程序和服务器程序主要特点</a:t>
            </a:r>
          </a:p>
        </p:txBody>
      </p:sp>
    </p:spTree>
    <p:extLst>
      <p:ext uri="{BB962C8B-B14F-4D97-AF65-F5344CB8AC3E}">
        <p14:creationId xmlns:p14="http://schemas.microsoft.com/office/powerpoint/2010/main" val="244201009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6344" y="963281"/>
            <a:ext cx="3425066" cy="3172691"/>
          </a:xfrm>
        </p:spPr>
        <p:txBody>
          <a:bodyPr/>
          <a:lstStyle/>
          <a:p>
            <a:r>
              <a:rPr lang="zh-CN" altLang="en-US" dirty="0"/>
              <a:t>两台主机在通信时</a:t>
            </a:r>
            <a:r>
              <a:rPr lang="zh-CN" altLang="en-US" dirty="0">
                <a:solidFill>
                  <a:srgbClr val="C00000"/>
                </a:solidFill>
              </a:rPr>
              <a:t>不区分</a:t>
            </a:r>
            <a:r>
              <a:rPr lang="zh-CN" altLang="en-US" dirty="0"/>
              <a:t>服务请求方和服务提供方。</a:t>
            </a:r>
          </a:p>
          <a:p>
            <a:r>
              <a:rPr lang="zh-CN" altLang="en-US" dirty="0"/>
              <a:t>只要都运行了 </a:t>
            </a:r>
            <a:r>
              <a:rPr lang="en-US" altLang="zh-CN" dirty="0"/>
              <a:t>P2P </a:t>
            </a:r>
            <a:r>
              <a:rPr lang="zh-CN" altLang="en-US" dirty="0"/>
              <a:t>软件，就可以进行</a:t>
            </a:r>
            <a:r>
              <a:rPr lang="zh-CN" altLang="en-US" dirty="0">
                <a:solidFill>
                  <a:srgbClr val="C00000"/>
                </a:solidFill>
              </a:rPr>
              <a:t>平等的、对等连接通信。</a:t>
            </a:r>
          </a:p>
        </p:txBody>
      </p:sp>
      <p:sp>
        <p:nvSpPr>
          <p:cNvPr id="4" name="文本占位符 3"/>
          <p:cNvSpPr>
            <a:spLocks noGrp="1"/>
          </p:cNvSpPr>
          <p:nvPr>
            <p:ph type="body" sz="quarter" idx="11"/>
          </p:nvPr>
        </p:nvSpPr>
        <p:spPr/>
        <p:txBody>
          <a:bodyPr/>
          <a:lstStyle/>
          <a:p>
            <a:r>
              <a:rPr lang="en-US" altLang="zh-CN" dirty="0"/>
              <a:t>2. </a:t>
            </a:r>
            <a:r>
              <a:rPr lang="zh-CN" altLang="en-US" dirty="0"/>
              <a:t>对等连接方式（</a:t>
            </a:r>
            <a:r>
              <a:rPr lang="en-US" altLang="zh-CN" dirty="0"/>
              <a:t>P2P </a:t>
            </a:r>
            <a:r>
              <a:rPr lang="zh-CN" altLang="en-US" dirty="0"/>
              <a:t>方式）</a:t>
            </a:r>
          </a:p>
        </p:txBody>
      </p:sp>
      <p:sp>
        <p:nvSpPr>
          <p:cNvPr id="47" name="对角圆角矩形 46"/>
          <p:cNvSpPr/>
          <p:nvPr/>
        </p:nvSpPr>
        <p:spPr>
          <a:xfrm>
            <a:off x="466344" y="3043575"/>
            <a:ext cx="3575703" cy="1432010"/>
          </a:xfrm>
          <a:prstGeom prst="round2DiagRect">
            <a:avLst>
              <a:gd name="adj1" fmla="val 15845"/>
              <a:gd name="adj2" fmla="val 0"/>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48" name="矩形 5"/>
          <p:cNvSpPr>
            <a:spLocks noChangeArrowheads="1"/>
          </p:cNvSpPr>
          <p:nvPr/>
        </p:nvSpPr>
        <p:spPr bwMode="auto">
          <a:xfrm>
            <a:off x="673767" y="3103186"/>
            <a:ext cx="335212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400"/>
              </a:lnSpc>
              <a:spcBef>
                <a:spcPts val="0"/>
              </a:spcBef>
            </a:pPr>
            <a:r>
              <a:rPr lang="zh-CN" altLang="en-US" b="1" dirty="0">
                <a:solidFill>
                  <a:schemeClr val="bg1"/>
                </a:solidFill>
                <a:latin typeface="微软雅黑" panose="020B0503020204020204" pitchFamily="34" charset="-122"/>
                <a:ea typeface="微软雅黑" panose="020B0503020204020204" pitchFamily="34" charset="-122"/>
              </a:rPr>
              <a:t>对等连接方式从本质上看仍然是使用客户服务器方式，只是对等连接中的每一个主机</a:t>
            </a:r>
            <a:r>
              <a:rPr lang="zh-CN" altLang="en-US" b="1" dirty="0">
                <a:solidFill>
                  <a:srgbClr val="FFFF00"/>
                </a:solidFill>
                <a:latin typeface="微软雅黑" panose="020B0503020204020204" pitchFamily="34" charset="-122"/>
                <a:ea typeface="微软雅黑" panose="020B0503020204020204" pitchFamily="34" charset="-122"/>
              </a:rPr>
              <a:t>既是客户又是服务器。</a:t>
            </a:r>
          </a:p>
        </p:txBody>
      </p:sp>
      <p:sp>
        <p:nvSpPr>
          <p:cNvPr id="49" name="Oval 4"/>
          <p:cNvSpPr>
            <a:spLocks noChangeArrowheads="1"/>
          </p:cNvSpPr>
          <p:nvPr/>
        </p:nvSpPr>
        <p:spPr bwMode="auto">
          <a:xfrm>
            <a:off x="4093027" y="1165157"/>
            <a:ext cx="4441371" cy="2858197"/>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Line 5"/>
          <p:cNvSpPr>
            <a:spLocks noChangeShapeType="1"/>
          </p:cNvSpPr>
          <p:nvPr/>
        </p:nvSpPr>
        <p:spPr bwMode="auto">
          <a:xfrm flipV="1">
            <a:off x="4977095" y="2890233"/>
            <a:ext cx="512618" cy="338537"/>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
          <p:cNvSpPr>
            <a:spLocks noChangeShapeType="1"/>
          </p:cNvSpPr>
          <p:nvPr/>
        </p:nvSpPr>
        <p:spPr bwMode="auto">
          <a:xfrm flipH="1" flipV="1">
            <a:off x="4727213" y="2334227"/>
            <a:ext cx="772509" cy="269821"/>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7"/>
          <p:cNvSpPr>
            <a:spLocks noChangeShapeType="1"/>
          </p:cNvSpPr>
          <p:nvPr/>
        </p:nvSpPr>
        <p:spPr bwMode="auto">
          <a:xfrm flipH="1">
            <a:off x="7155734" y="2612821"/>
            <a:ext cx="78349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8"/>
          <p:cNvSpPr>
            <a:spLocks noChangeShapeType="1"/>
          </p:cNvSpPr>
          <p:nvPr/>
        </p:nvSpPr>
        <p:spPr bwMode="auto">
          <a:xfrm flipH="1">
            <a:off x="6635152" y="1666913"/>
            <a:ext cx="449997" cy="669683"/>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9"/>
          <p:cNvSpPr>
            <a:spLocks noChangeShapeType="1"/>
          </p:cNvSpPr>
          <p:nvPr/>
        </p:nvSpPr>
        <p:spPr bwMode="auto">
          <a:xfrm flipH="1" flipV="1">
            <a:off x="6630429" y="3083294"/>
            <a:ext cx="397570" cy="394714"/>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0"/>
          <p:cNvSpPr>
            <a:spLocks noChangeShapeType="1"/>
          </p:cNvSpPr>
          <p:nvPr/>
        </p:nvSpPr>
        <p:spPr bwMode="auto">
          <a:xfrm>
            <a:off x="5316072" y="1761107"/>
            <a:ext cx="451453" cy="483413"/>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1"/>
          <p:cNvSpPr>
            <a:spLocks noChangeShapeType="1"/>
          </p:cNvSpPr>
          <p:nvPr/>
        </p:nvSpPr>
        <p:spPr bwMode="auto">
          <a:xfrm flipV="1">
            <a:off x="5707527" y="3039086"/>
            <a:ext cx="91747" cy="54846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 name="Group 17"/>
          <p:cNvGrpSpPr/>
          <p:nvPr/>
        </p:nvGrpSpPr>
        <p:grpSpPr bwMode="auto">
          <a:xfrm>
            <a:off x="5258040" y="1947503"/>
            <a:ext cx="2136571" cy="1415756"/>
            <a:chOff x="1680" y="240"/>
            <a:chExt cx="2529" cy="1270"/>
          </a:xfrm>
          <a:solidFill>
            <a:schemeClr val="bg1"/>
          </a:solidFill>
        </p:grpSpPr>
        <p:sp>
          <p:nvSpPr>
            <p:cNvPr id="5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grpSp>
      <p:sp>
        <p:nvSpPr>
          <p:cNvPr id="67" name="Text Box 27"/>
          <p:cNvSpPr txBox="1">
            <a:spLocks noChangeArrowheads="1"/>
          </p:cNvSpPr>
          <p:nvPr/>
        </p:nvSpPr>
        <p:spPr bwMode="auto">
          <a:xfrm>
            <a:off x="5640252" y="1381948"/>
            <a:ext cx="11803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网络边缘</a:t>
            </a:r>
          </a:p>
        </p:txBody>
      </p:sp>
      <p:sp>
        <p:nvSpPr>
          <p:cNvPr id="68" name="Text Box 28"/>
          <p:cNvSpPr txBox="1">
            <a:spLocks noChangeArrowheads="1"/>
          </p:cNvSpPr>
          <p:nvPr/>
        </p:nvSpPr>
        <p:spPr bwMode="auto">
          <a:xfrm>
            <a:off x="5884044" y="2577967"/>
            <a:ext cx="1090078" cy="307777"/>
          </a:xfrm>
          <a:prstGeom prst="rect">
            <a:avLst/>
          </a:prstGeom>
          <a:solidFill>
            <a:schemeClr val="bg1"/>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网络核心</a:t>
            </a:r>
          </a:p>
        </p:txBody>
      </p:sp>
      <p:sp>
        <p:nvSpPr>
          <p:cNvPr id="69" name="Text Box 30"/>
          <p:cNvSpPr txBox="1">
            <a:spLocks noChangeArrowheads="1"/>
          </p:cNvSpPr>
          <p:nvPr/>
        </p:nvSpPr>
        <p:spPr bwMode="auto">
          <a:xfrm>
            <a:off x="7189671" y="1738140"/>
            <a:ext cx="8637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00" b="1" dirty="0">
                <a:latin typeface="微软雅黑" panose="020B0503020204020204" pitchFamily="34" charset="-122"/>
                <a:ea typeface="微软雅黑" panose="020B0503020204020204" pitchFamily="34" charset="-122"/>
              </a:rPr>
              <a:t>运行</a:t>
            </a:r>
          </a:p>
          <a:p>
            <a:pPr algn="ctr"/>
            <a:r>
              <a:rPr kumimoji="1" lang="en-US" altLang="zh-CN" sz="1100" b="1" dirty="0">
                <a:latin typeface="微软雅黑" panose="020B0503020204020204" pitchFamily="34" charset="-122"/>
                <a:ea typeface="微软雅黑" panose="020B0503020204020204" pitchFamily="34" charset="-122"/>
              </a:rPr>
              <a:t>P2P </a:t>
            </a:r>
            <a:r>
              <a:rPr kumimoji="1" lang="zh-CN" altLang="en-US" sz="1100" b="1" dirty="0">
                <a:latin typeface="微软雅黑" panose="020B0503020204020204" pitchFamily="34" charset="-122"/>
                <a:ea typeface="微软雅黑" panose="020B0503020204020204" pitchFamily="34" charset="-122"/>
              </a:rPr>
              <a:t>程序</a:t>
            </a:r>
          </a:p>
        </p:txBody>
      </p:sp>
      <p:sp>
        <p:nvSpPr>
          <p:cNvPr id="70" name="Text Box 31"/>
          <p:cNvSpPr txBox="1">
            <a:spLocks noChangeArrowheads="1"/>
          </p:cNvSpPr>
          <p:nvPr/>
        </p:nvSpPr>
        <p:spPr bwMode="auto">
          <a:xfrm>
            <a:off x="7309650" y="3089163"/>
            <a:ext cx="8620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00" b="1" dirty="0">
                <a:latin typeface="微软雅黑" panose="020B0503020204020204" pitchFamily="34" charset="-122"/>
                <a:ea typeface="微软雅黑" panose="020B0503020204020204" pitchFamily="34" charset="-122"/>
              </a:rPr>
              <a:t>运行</a:t>
            </a:r>
          </a:p>
          <a:p>
            <a:pPr algn="ctr"/>
            <a:r>
              <a:rPr kumimoji="1" lang="en-US" altLang="zh-CN" sz="1100" b="1" dirty="0">
                <a:latin typeface="微软雅黑" panose="020B0503020204020204" pitchFamily="34" charset="-122"/>
                <a:ea typeface="微软雅黑" panose="020B0503020204020204" pitchFamily="34" charset="-122"/>
              </a:rPr>
              <a:t>P2P </a:t>
            </a:r>
            <a:r>
              <a:rPr kumimoji="1" lang="zh-CN" altLang="en-US" sz="1100" b="1" dirty="0">
                <a:latin typeface="微软雅黑" panose="020B0503020204020204" pitchFamily="34" charset="-122"/>
                <a:ea typeface="微软雅黑" panose="020B0503020204020204" pitchFamily="34" charset="-122"/>
              </a:rPr>
              <a:t>程序</a:t>
            </a:r>
          </a:p>
        </p:txBody>
      </p:sp>
      <p:sp>
        <p:nvSpPr>
          <p:cNvPr id="71" name="Line 32"/>
          <p:cNvSpPr>
            <a:spLocks noChangeShapeType="1"/>
          </p:cNvSpPr>
          <p:nvPr/>
        </p:nvSpPr>
        <p:spPr bwMode="auto">
          <a:xfrm flipH="1">
            <a:off x="7105061" y="1855231"/>
            <a:ext cx="0" cy="1577377"/>
          </a:xfrm>
          <a:prstGeom prst="line">
            <a:avLst/>
          </a:prstGeom>
          <a:noFill/>
          <a:ln w="28575">
            <a:solidFill>
              <a:srgbClr val="CC00CC">
                <a:alpha val="79999"/>
              </a:srgbClr>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33"/>
          <p:cNvSpPr>
            <a:spLocks noChangeShapeType="1"/>
          </p:cNvSpPr>
          <p:nvPr/>
        </p:nvSpPr>
        <p:spPr bwMode="auto">
          <a:xfrm flipH="1" flipV="1">
            <a:off x="7224507" y="1672751"/>
            <a:ext cx="231860" cy="132613"/>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4"/>
          <p:cNvSpPr>
            <a:spLocks noChangeShapeType="1"/>
          </p:cNvSpPr>
          <p:nvPr/>
        </p:nvSpPr>
        <p:spPr bwMode="auto">
          <a:xfrm flipH="1">
            <a:off x="7199702" y="3449107"/>
            <a:ext cx="232938" cy="129730"/>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Text Box 35"/>
          <p:cNvSpPr txBox="1">
            <a:spLocks noChangeArrowheads="1"/>
          </p:cNvSpPr>
          <p:nvPr/>
        </p:nvSpPr>
        <p:spPr bwMode="auto">
          <a:xfrm>
            <a:off x="6648512" y="3459924"/>
            <a:ext cx="288517"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D</a:t>
            </a:r>
          </a:p>
        </p:txBody>
      </p:sp>
      <p:sp>
        <p:nvSpPr>
          <p:cNvPr id="75" name="Text Box 36"/>
          <p:cNvSpPr txBox="1">
            <a:spLocks noChangeArrowheads="1"/>
          </p:cNvSpPr>
          <p:nvPr/>
        </p:nvSpPr>
        <p:spPr bwMode="auto">
          <a:xfrm>
            <a:off x="7207428" y="1384781"/>
            <a:ext cx="269400"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C</a:t>
            </a:r>
          </a:p>
        </p:txBody>
      </p:sp>
      <p:sp>
        <p:nvSpPr>
          <p:cNvPr id="76" name="Line 38"/>
          <p:cNvSpPr>
            <a:spLocks noChangeShapeType="1"/>
          </p:cNvSpPr>
          <p:nvPr/>
        </p:nvSpPr>
        <p:spPr bwMode="auto">
          <a:xfrm flipH="1">
            <a:off x="5071118" y="1925375"/>
            <a:ext cx="263066" cy="1113712"/>
          </a:xfrm>
          <a:prstGeom prst="line">
            <a:avLst/>
          </a:prstGeom>
          <a:noFill/>
          <a:ln w="28575">
            <a:solidFill>
              <a:srgbClr val="CC00CC">
                <a:alpha val="79999"/>
              </a:srgbClr>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Text Box 39"/>
          <p:cNvSpPr txBox="1">
            <a:spLocks noChangeArrowheads="1"/>
          </p:cNvSpPr>
          <p:nvPr/>
        </p:nvSpPr>
        <p:spPr bwMode="auto">
          <a:xfrm>
            <a:off x="4989076" y="1390091"/>
            <a:ext cx="260577"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E</a:t>
            </a:r>
          </a:p>
        </p:txBody>
      </p:sp>
      <p:sp>
        <p:nvSpPr>
          <p:cNvPr id="78" name="Text Box 40"/>
          <p:cNvSpPr txBox="1">
            <a:spLocks noChangeArrowheads="1"/>
          </p:cNvSpPr>
          <p:nvPr/>
        </p:nvSpPr>
        <p:spPr bwMode="auto">
          <a:xfrm>
            <a:off x="4669949" y="3169789"/>
            <a:ext cx="256166"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F</a:t>
            </a:r>
          </a:p>
        </p:txBody>
      </p:sp>
      <p:sp>
        <p:nvSpPr>
          <p:cNvPr id="79" name="Text Box 41"/>
          <p:cNvSpPr txBox="1">
            <a:spLocks noChangeArrowheads="1"/>
          </p:cNvSpPr>
          <p:nvPr/>
        </p:nvSpPr>
        <p:spPr bwMode="auto">
          <a:xfrm>
            <a:off x="4357491" y="1720893"/>
            <a:ext cx="8620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00" b="1" dirty="0">
                <a:latin typeface="微软雅黑" panose="020B0503020204020204" pitchFamily="34" charset="-122"/>
                <a:ea typeface="微软雅黑" panose="020B0503020204020204" pitchFamily="34" charset="-122"/>
              </a:rPr>
              <a:t>运行</a:t>
            </a:r>
          </a:p>
          <a:p>
            <a:pPr algn="ctr"/>
            <a:r>
              <a:rPr kumimoji="1" lang="en-US" altLang="zh-CN" sz="1100" b="1" dirty="0">
                <a:latin typeface="微软雅黑" panose="020B0503020204020204" pitchFamily="34" charset="-122"/>
                <a:ea typeface="微软雅黑" panose="020B0503020204020204" pitchFamily="34" charset="-122"/>
              </a:rPr>
              <a:t>P2P </a:t>
            </a:r>
            <a:r>
              <a:rPr kumimoji="1" lang="zh-CN" altLang="en-US" sz="1100" b="1" dirty="0">
                <a:latin typeface="微软雅黑" panose="020B0503020204020204" pitchFamily="34" charset="-122"/>
                <a:ea typeface="微软雅黑" panose="020B0503020204020204" pitchFamily="34" charset="-122"/>
              </a:rPr>
              <a:t>程序</a:t>
            </a:r>
          </a:p>
        </p:txBody>
      </p:sp>
      <p:sp>
        <p:nvSpPr>
          <p:cNvPr id="80" name="Text Box 42"/>
          <p:cNvSpPr txBox="1">
            <a:spLocks noChangeArrowheads="1"/>
          </p:cNvSpPr>
          <p:nvPr/>
        </p:nvSpPr>
        <p:spPr bwMode="auto">
          <a:xfrm>
            <a:off x="4181616" y="2586777"/>
            <a:ext cx="8637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00" b="1" dirty="0">
                <a:latin typeface="微软雅黑" panose="020B0503020204020204" pitchFamily="34" charset="-122"/>
                <a:ea typeface="微软雅黑" panose="020B0503020204020204" pitchFamily="34" charset="-122"/>
              </a:rPr>
              <a:t>运行</a:t>
            </a:r>
          </a:p>
          <a:p>
            <a:pPr algn="ctr"/>
            <a:r>
              <a:rPr kumimoji="1" lang="en-US" altLang="zh-CN" sz="1100" b="1" dirty="0">
                <a:latin typeface="微软雅黑" panose="020B0503020204020204" pitchFamily="34" charset="-122"/>
                <a:ea typeface="微软雅黑" panose="020B0503020204020204" pitchFamily="34" charset="-122"/>
              </a:rPr>
              <a:t>P2P </a:t>
            </a:r>
            <a:r>
              <a:rPr kumimoji="1" lang="zh-CN" altLang="en-US" sz="1100" b="1" dirty="0">
                <a:latin typeface="微软雅黑" panose="020B0503020204020204" pitchFamily="34" charset="-122"/>
                <a:ea typeface="微软雅黑" panose="020B0503020204020204" pitchFamily="34" charset="-122"/>
              </a:rPr>
              <a:t>程序</a:t>
            </a:r>
          </a:p>
        </p:txBody>
      </p:sp>
      <p:sp>
        <p:nvSpPr>
          <p:cNvPr id="81" name="Line 43"/>
          <p:cNvSpPr>
            <a:spLocks noChangeShapeType="1"/>
          </p:cNvSpPr>
          <p:nvPr/>
        </p:nvSpPr>
        <p:spPr bwMode="auto">
          <a:xfrm flipV="1">
            <a:off x="4975609" y="1681236"/>
            <a:ext cx="401939" cy="159660"/>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44"/>
          <p:cNvSpPr>
            <a:spLocks noChangeShapeType="1"/>
          </p:cNvSpPr>
          <p:nvPr/>
        </p:nvSpPr>
        <p:spPr bwMode="auto">
          <a:xfrm>
            <a:off x="4727214" y="2974119"/>
            <a:ext cx="240625" cy="189198"/>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45"/>
          <p:cNvSpPr>
            <a:spLocks noChangeShapeType="1"/>
          </p:cNvSpPr>
          <p:nvPr/>
        </p:nvSpPr>
        <p:spPr bwMode="auto">
          <a:xfrm flipH="1">
            <a:off x="5181679" y="1757553"/>
            <a:ext cx="1753518" cy="1275179"/>
          </a:xfrm>
          <a:prstGeom prst="line">
            <a:avLst/>
          </a:prstGeom>
          <a:noFill/>
          <a:ln w="28575">
            <a:solidFill>
              <a:srgbClr val="CC00CC">
                <a:alpha val="79999"/>
              </a:srgbClr>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5034" y="1563606"/>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图片 3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6048" y="2290852"/>
            <a:ext cx="484846" cy="67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4085" y="2205950"/>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237" y="3063827"/>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2688" y="3381371"/>
            <a:ext cx="374018"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0840" y="3449185"/>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6004" y="1490444"/>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90300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arn(outHorizontal)">
                                      <p:cBhvr>
                                        <p:cTn id="7" dur="2000"/>
                                        <p:tgtEl>
                                          <p:spTgt spid="71"/>
                                        </p:tgtEl>
                                      </p:cBhvr>
                                    </p:animEffect>
                                  </p:childTnLst>
                                </p:cTn>
                              </p:par>
                            </p:childTnLst>
                          </p:cTn>
                        </p:par>
                        <p:par>
                          <p:cTn id="8" fill="hold">
                            <p:stCondLst>
                              <p:cond delay="2000"/>
                            </p:stCondLst>
                            <p:childTnLst>
                              <p:par>
                                <p:cTn id="9" presetID="16" presetClass="entr" presetSubtype="42" fill="hold" grpId="0" nodeType="afterEffect">
                                  <p:stCondLst>
                                    <p:cond delay="500"/>
                                  </p:stCondLst>
                                  <p:childTnLst>
                                    <p:set>
                                      <p:cBhvr>
                                        <p:cTn id="10" dur="1" fill="hold">
                                          <p:stCondLst>
                                            <p:cond delay="0"/>
                                          </p:stCondLst>
                                        </p:cTn>
                                        <p:tgtEl>
                                          <p:spTgt spid="83"/>
                                        </p:tgtEl>
                                        <p:attrNameLst>
                                          <p:attrName>style.visibility</p:attrName>
                                        </p:attrNameLst>
                                      </p:cBhvr>
                                      <p:to>
                                        <p:strVal val="visible"/>
                                      </p:to>
                                    </p:set>
                                    <p:animEffect transition="in" filter="barn(outHorizontal)">
                                      <p:cBhvr>
                                        <p:cTn id="11" dur="2000"/>
                                        <p:tgtEl>
                                          <p:spTgt spid="83"/>
                                        </p:tgtEl>
                                      </p:cBhvr>
                                    </p:animEffect>
                                  </p:childTnLst>
                                </p:cTn>
                              </p:par>
                            </p:childTnLst>
                          </p:cTn>
                        </p:par>
                        <p:par>
                          <p:cTn id="12" fill="hold">
                            <p:stCondLst>
                              <p:cond delay="4500"/>
                            </p:stCondLst>
                            <p:childTnLst>
                              <p:par>
                                <p:cTn id="13" presetID="16" presetClass="entr" presetSubtype="42" fill="hold" grpId="0" nodeType="afterEffect">
                                  <p:stCondLst>
                                    <p:cond delay="500"/>
                                  </p:stCondLst>
                                  <p:childTnLst>
                                    <p:set>
                                      <p:cBhvr>
                                        <p:cTn id="14" dur="1" fill="hold">
                                          <p:stCondLst>
                                            <p:cond delay="0"/>
                                          </p:stCondLst>
                                        </p:cTn>
                                        <p:tgtEl>
                                          <p:spTgt spid="76"/>
                                        </p:tgtEl>
                                        <p:attrNameLst>
                                          <p:attrName>style.visibility</p:attrName>
                                        </p:attrNameLst>
                                      </p:cBhvr>
                                      <p:to>
                                        <p:strVal val="visible"/>
                                      </p:to>
                                    </p:set>
                                    <p:animEffect transition="in" filter="barn(outHorizontal)">
                                      <p:cBhvr>
                                        <p:cTn id="15"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animBg="1"/>
      <p:bldP spid="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2628900" y="1297991"/>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5" name="Rectangle 10"/>
          <p:cNvSpPr>
            <a:spLocks noChangeArrowheads="1"/>
          </p:cNvSpPr>
          <p:nvPr/>
        </p:nvSpPr>
        <p:spPr bwMode="auto">
          <a:xfrm>
            <a:off x="2628900" y="1904416"/>
            <a:ext cx="5775325"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25605" name="Line 16"/>
          <p:cNvSpPr>
            <a:spLocks noChangeShapeType="1"/>
          </p:cNvSpPr>
          <p:nvPr/>
        </p:nvSpPr>
        <p:spPr bwMode="auto">
          <a:xfrm>
            <a:off x="3636963" y="1226553"/>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Rectangle 8"/>
          <p:cNvSpPr>
            <a:spLocks noChangeArrowheads="1"/>
          </p:cNvSpPr>
          <p:nvPr/>
        </p:nvSpPr>
        <p:spPr bwMode="auto">
          <a:xfrm>
            <a:off x="2700337" y="1043991"/>
            <a:ext cx="56255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1.1.1                                    </a:t>
            </a:r>
            <a:r>
              <a:rPr lang="zh-CN" altLang="en-US" sz="2000" b="1" dirty="0">
                <a:solidFill>
                  <a:schemeClr val="bg1"/>
                </a:solidFill>
                <a:latin typeface="微软雅黑" pitchFamily="34" charset="-122"/>
                <a:ea typeface="微软雅黑" pitchFamily="34" charset="-122"/>
              </a:rPr>
              <a:t>计算机网络的定义</a:t>
            </a:r>
            <a:r>
              <a:rPr lang="en-US" altLang="zh-CN" sz="2000" b="1" dirty="0">
                <a:solidFill>
                  <a:schemeClr val="bg1"/>
                </a:solidFill>
                <a:latin typeface="微软雅黑" pitchFamily="34" charset="-122"/>
                <a:ea typeface="微软雅黑" pitchFamily="34" charset="-122"/>
              </a:rPr>
              <a:t>1.1.2                                    </a:t>
            </a:r>
            <a:r>
              <a:rPr lang="zh-CN" altLang="en-US" sz="2000" b="1" dirty="0">
                <a:solidFill>
                  <a:schemeClr val="bg1"/>
                </a:solidFill>
                <a:latin typeface="微软雅黑" pitchFamily="34" charset="-122"/>
                <a:ea typeface="微软雅黑" pitchFamily="34" charset="-122"/>
              </a:rPr>
              <a:t>计算机网络的特点</a:t>
            </a:r>
            <a:endParaRPr lang="en-US" altLang="zh-CN" sz="2000" b="1" dirty="0">
              <a:solidFill>
                <a:schemeClr val="bg1"/>
              </a:solidFill>
              <a:latin typeface="微软雅黑" pitchFamily="34" charset="-122"/>
              <a:ea typeface="微软雅黑" pitchFamily="34" charset="-122"/>
            </a:endParaRPr>
          </a:p>
        </p:txBody>
      </p:sp>
      <p:sp>
        <p:nvSpPr>
          <p:cNvPr id="9" name="Rectangle 27"/>
          <p:cNvSpPr>
            <a:spLocks noChangeArrowheads="1"/>
          </p:cNvSpPr>
          <p:nvPr/>
        </p:nvSpPr>
        <p:spPr bwMode="auto">
          <a:xfrm>
            <a:off x="639730" y="129767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lang="fr-FR">
              <a:latin typeface="宋体" charset="-122"/>
              <a:ea typeface="+mn-ea"/>
            </a:endParaRPr>
          </a:p>
        </p:txBody>
      </p:sp>
      <p:sp>
        <p:nvSpPr>
          <p:cNvPr id="25610" name="Rectangle 29"/>
          <p:cNvSpPr>
            <a:spLocks noChangeArrowheads="1"/>
          </p:cNvSpPr>
          <p:nvPr/>
        </p:nvSpPr>
        <p:spPr bwMode="auto">
          <a:xfrm>
            <a:off x="649288" y="1393241"/>
            <a:ext cx="1627187"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a:solidFill>
                  <a:srgbClr val="FFFF00"/>
                </a:solidFill>
                <a:latin typeface="微软雅黑" pitchFamily="34" charset="-122"/>
                <a:ea typeface="微软雅黑" pitchFamily="34" charset="-122"/>
              </a:rPr>
              <a:t>1.1</a:t>
            </a:r>
          </a:p>
          <a:p>
            <a:pPr eaLnBrk="0" hangingPunct="0"/>
            <a:r>
              <a:rPr lang="zh-CN" altLang="en-US" sz="2000" b="1" dirty="0">
                <a:solidFill>
                  <a:schemeClr val="bg1"/>
                </a:solidFill>
                <a:latin typeface="微软雅黑" pitchFamily="34" charset="-122"/>
                <a:ea typeface="微软雅黑" pitchFamily="34" charset="-122"/>
              </a:rPr>
              <a:t>计算机网络在信息时代中的作用</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3265411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作业：</a:t>
            </a:r>
            <a:endParaRPr lang="en-US" altLang="zh-CN" dirty="0"/>
          </a:p>
          <a:p>
            <a:r>
              <a:rPr lang="en-US" altLang="zh-CN" dirty="0"/>
              <a:t>C/S</a:t>
            </a:r>
            <a:r>
              <a:rPr lang="zh-CN" altLang="en-US" dirty="0"/>
              <a:t>方式，</a:t>
            </a:r>
            <a:r>
              <a:rPr lang="en-US" altLang="zh-CN" dirty="0"/>
              <a:t>P2P</a:t>
            </a:r>
            <a:r>
              <a:rPr lang="zh-CN" altLang="en-US" dirty="0"/>
              <a:t>方式通信的软件调研。</a:t>
            </a:r>
          </a:p>
        </p:txBody>
      </p:sp>
      <p:sp>
        <p:nvSpPr>
          <p:cNvPr id="3" name="文本占位符 2"/>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98797300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1.3.2  </a:t>
            </a:r>
            <a:r>
              <a:rPr lang="zh-CN" altLang="en-US" dirty="0"/>
              <a:t>互联网的核心部分</a:t>
            </a:r>
          </a:p>
        </p:txBody>
      </p:sp>
      <p:sp>
        <p:nvSpPr>
          <p:cNvPr id="5" name="内容占位符 4"/>
          <p:cNvSpPr>
            <a:spLocks noGrp="1"/>
          </p:cNvSpPr>
          <p:nvPr>
            <p:ph sz="quarter" idx="11"/>
          </p:nvPr>
        </p:nvSpPr>
        <p:spPr/>
        <p:txBody>
          <a:bodyPr/>
          <a:lstStyle/>
          <a:p>
            <a:r>
              <a:rPr lang="zh-CN" altLang="en-US" dirty="0"/>
              <a:t>是互联网中最复杂的部分。</a:t>
            </a:r>
          </a:p>
          <a:p>
            <a:r>
              <a:rPr lang="zh-CN" altLang="en-US" dirty="0"/>
              <a:t>向网络边缘中的主机</a:t>
            </a:r>
            <a:r>
              <a:rPr lang="zh-CN" altLang="en-US" dirty="0">
                <a:solidFill>
                  <a:srgbClr val="C00000"/>
                </a:solidFill>
              </a:rPr>
              <a:t>提供连通性，</a:t>
            </a:r>
            <a:r>
              <a:rPr lang="zh-CN" altLang="en-US" dirty="0"/>
              <a:t>使任何一台主机都能够向其他主机通信。</a:t>
            </a:r>
            <a:endParaRPr lang="en-US" altLang="zh-CN" dirty="0"/>
          </a:p>
          <a:p>
            <a:endParaRPr lang="zh-CN" altLang="en-US" dirty="0"/>
          </a:p>
          <a:p>
            <a:endParaRPr lang="zh-CN" altLang="en-US" dirty="0"/>
          </a:p>
        </p:txBody>
      </p:sp>
      <p:grpSp>
        <p:nvGrpSpPr>
          <p:cNvPr id="6" name="组合 5"/>
          <p:cNvGrpSpPr/>
          <p:nvPr/>
        </p:nvGrpSpPr>
        <p:grpSpPr>
          <a:xfrm>
            <a:off x="4180122" y="1948891"/>
            <a:ext cx="4702629" cy="2316480"/>
            <a:chOff x="1385888" y="1118045"/>
            <a:chExt cx="6299200" cy="3198812"/>
          </a:xfrm>
        </p:grpSpPr>
        <p:sp>
          <p:nvSpPr>
            <p:cNvPr id="7" name="Oval 4"/>
            <p:cNvSpPr>
              <a:spLocks noChangeArrowheads="1"/>
            </p:cNvSpPr>
            <p:nvPr/>
          </p:nvSpPr>
          <p:spPr bwMode="auto">
            <a:xfrm>
              <a:off x="1385888" y="1118045"/>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8" name="Oval 5"/>
            <p:cNvSpPr>
              <a:spLocks noChangeArrowheads="1"/>
            </p:cNvSpPr>
            <p:nvPr/>
          </p:nvSpPr>
          <p:spPr bwMode="auto">
            <a:xfrm>
              <a:off x="2236764" y="1742101"/>
              <a:ext cx="4684539" cy="1901320"/>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400">
                <a:solidFill>
                  <a:srgbClr val="368AD6"/>
                </a:solidFill>
              </a:endParaRPr>
            </a:p>
          </p:txBody>
        </p:sp>
        <p:sp>
          <p:nvSpPr>
            <p:cNvPr id="9" name="Text Box 79"/>
            <p:cNvSpPr txBox="1">
              <a:spLocks noChangeArrowheads="1"/>
            </p:cNvSpPr>
            <p:nvPr/>
          </p:nvSpPr>
          <p:spPr bwMode="auto">
            <a:xfrm>
              <a:off x="3300774" y="1240001"/>
              <a:ext cx="2505488" cy="46750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pitchFamily="34" charset="-122"/>
                </a:rPr>
                <a:t>互联网的边缘部分</a:t>
              </a:r>
            </a:p>
          </p:txBody>
        </p:sp>
        <p:sp>
          <p:nvSpPr>
            <p:cNvPr id="10" name="Text Box 1523"/>
            <p:cNvSpPr txBox="1">
              <a:spLocks noChangeArrowheads="1"/>
            </p:cNvSpPr>
            <p:nvPr/>
          </p:nvSpPr>
          <p:spPr bwMode="auto">
            <a:xfrm>
              <a:off x="3319922" y="1842941"/>
              <a:ext cx="877080" cy="38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dirty="0">
                  <a:solidFill>
                    <a:srgbClr val="C00000"/>
                  </a:solidFill>
                  <a:latin typeface="Times New Roman" panose="02020603050405020304" pitchFamily="18" charset="0"/>
                  <a:ea typeface="微软雅黑" panose="020B0503020204020204" pitchFamily="34" charset="-122"/>
                </a:rPr>
                <a:t>路由器</a:t>
              </a:r>
            </a:p>
          </p:txBody>
        </p:sp>
        <p:sp>
          <p:nvSpPr>
            <p:cNvPr id="11" name="Text Box 1523"/>
            <p:cNvSpPr txBox="1">
              <a:spLocks noChangeArrowheads="1"/>
            </p:cNvSpPr>
            <p:nvPr/>
          </p:nvSpPr>
          <p:spPr bwMode="auto">
            <a:xfrm>
              <a:off x="2775188" y="2508607"/>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网络</a:t>
              </a:r>
            </a:p>
          </p:txBody>
        </p:sp>
        <p:cxnSp>
          <p:nvCxnSpPr>
            <p:cNvPr id="12" name="直接连接符 11"/>
            <p:cNvCxnSpPr/>
            <p:nvPr/>
          </p:nvCxnSpPr>
          <p:spPr>
            <a:xfrm flipV="1">
              <a:off x="3829114" y="2242472"/>
              <a:ext cx="726827" cy="7889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167323" y="3210766"/>
              <a:ext cx="1071833" cy="1096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815964" y="2173289"/>
              <a:ext cx="1118900" cy="32373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327609" y="3081385"/>
              <a:ext cx="517467" cy="13900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198733" y="2335157"/>
              <a:ext cx="570758" cy="22552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509041" y="3010286"/>
              <a:ext cx="570758" cy="22552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5996091" y="2603380"/>
              <a:ext cx="113348" cy="33787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3126458" y="2702276"/>
              <a:ext cx="113348" cy="33787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pic>
          <p:nvPicPr>
            <p:cNvPr id="2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6628" y="2899054"/>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3649" y="3144219"/>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p:cNvCxnSpPr/>
            <p:nvPr/>
          </p:nvCxnSpPr>
          <p:spPr>
            <a:xfrm flipH="1" flipV="1">
              <a:off x="3734378" y="2295964"/>
              <a:ext cx="112810" cy="85537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23" name="Text Box 78"/>
            <p:cNvSpPr txBox="1">
              <a:spLocks noChangeArrowheads="1"/>
            </p:cNvSpPr>
            <p:nvPr/>
          </p:nvSpPr>
          <p:spPr bwMode="auto">
            <a:xfrm>
              <a:off x="3711766" y="2551414"/>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C00CC"/>
                  </a:solidFill>
                  <a:latin typeface="Times New Roman" panose="02020603050405020304" pitchFamily="18" charset="0"/>
                  <a:ea typeface="微软雅黑" panose="020B0503020204020204" pitchFamily="34" charset="-122"/>
                </a:rPr>
                <a:t>互联网的核心部分</a:t>
              </a:r>
            </a:p>
          </p:txBody>
        </p:sp>
        <p:cxnSp>
          <p:nvCxnSpPr>
            <p:cNvPr id="24" name="直接连接符 23"/>
            <p:cNvCxnSpPr/>
            <p:nvPr/>
          </p:nvCxnSpPr>
          <p:spPr>
            <a:xfrm flipV="1">
              <a:off x="5435194" y="2256354"/>
              <a:ext cx="55682" cy="88199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5" name="Group 162"/>
            <p:cNvGrpSpPr/>
            <p:nvPr/>
          </p:nvGrpSpPr>
          <p:grpSpPr bwMode="auto">
            <a:xfrm>
              <a:off x="4281237" y="2016981"/>
              <a:ext cx="736809" cy="400824"/>
              <a:chOff x="130" y="1123"/>
              <a:chExt cx="568" cy="309"/>
            </a:xfrm>
          </p:grpSpPr>
          <p:sp>
            <p:nvSpPr>
              <p:cNvPr id="82"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3"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4"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5"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6"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7"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8"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9"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90"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91"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92"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26"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782" y="2962615"/>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2133" y="2214150"/>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38"/>
            <p:cNvGrpSpPr/>
            <p:nvPr/>
          </p:nvGrpSpPr>
          <p:grpSpPr bwMode="auto">
            <a:xfrm>
              <a:off x="5059557" y="2958724"/>
              <a:ext cx="736809" cy="400824"/>
              <a:chOff x="130" y="1123"/>
              <a:chExt cx="568" cy="309"/>
            </a:xfrm>
          </p:grpSpPr>
          <p:sp>
            <p:nvSpPr>
              <p:cNvPr id="71"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2"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3"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4"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5"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6"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7"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8"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9"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80"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81"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9" name="Group 126"/>
            <p:cNvGrpSpPr/>
            <p:nvPr/>
          </p:nvGrpSpPr>
          <p:grpSpPr bwMode="auto">
            <a:xfrm>
              <a:off x="3683228" y="2987262"/>
              <a:ext cx="736809" cy="400824"/>
              <a:chOff x="130" y="1123"/>
              <a:chExt cx="568" cy="309"/>
            </a:xfrm>
          </p:grpSpPr>
          <p:sp>
            <p:nvSpPr>
              <p:cNvPr id="60"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1"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2"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3"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4"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5"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6"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7"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8"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69"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70"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30"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0043" y="2211556"/>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接连接符 30"/>
            <p:cNvCxnSpPr/>
            <p:nvPr/>
          </p:nvCxnSpPr>
          <p:spPr>
            <a:xfrm>
              <a:off x="2236764" y="2363535"/>
              <a:ext cx="670083" cy="266248"/>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236764" y="2649548"/>
              <a:ext cx="704672" cy="390188"/>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grpSp>
          <p:nvGrpSpPr>
            <p:cNvPr id="33" name="Group 124"/>
            <p:cNvGrpSpPr/>
            <p:nvPr/>
          </p:nvGrpSpPr>
          <p:grpSpPr bwMode="auto">
            <a:xfrm>
              <a:off x="2649360" y="2428183"/>
              <a:ext cx="736809" cy="400824"/>
              <a:chOff x="130" y="1123"/>
              <a:chExt cx="568" cy="309"/>
            </a:xfrm>
          </p:grpSpPr>
          <p:sp>
            <p:nvSpPr>
              <p:cNvPr id="49"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0"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1"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2"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3"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4"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5"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6"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7"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58"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59"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sp>
          <p:nvSpPr>
            <p:cNvPr id="34" name="Text Box 1523"/>
            <p:cNvSpPr txBox="1">
              <a:spLocks noChangeArrowheads="1"/>
            </p:cNvSpPr>
            <p:nvPr/>
          </p:nvSpPr>
          <p:spPr bwMode="auto">
            <a:xfrm>
              <a:off x="2632854" y="2434101"/>
              <a:ext cx="780544" cy="38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dirty="0">
                  <a:solidFill>
                    <a:srgbClr val="C00000"/>
                  </a:solidFill>
                  <a:latin typeface="Times New Roman" panose="02020603050405020304" pitchFamily="18" charset="0"/>
                  <a:ea typeface="微软雅黑" panose="020B0503020204020204" pitchFamily="34" charset="-122"/>
                </a:rPr>
                <a:t>网络</a:t>
              </a:r>
            </a:p>
          </p:txBody>
        </p:sp>
        <p:cxnSp>
          <p:nvCxnSpPr>
            <p:cNvPr id="35" name="直接连接符 34"/>
            <p:cNvCxnSpPr/>
            <p:nvPr/>
          </p:nvCxnSpPr>
          <p:spPr>
            <a:xfrm flipH="1">
              <a:off x="6094889" y="2196129"/>
              <a:ext cx="826414" cy="419902"/>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6137091" y="2579524"/>
              <a:ext cx="826416" cy="458805"/>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grpSp>
          <p:nvGrpSpPr>
            <p:cNvPr id="37" name="Group 150"/>
            <p:cNvGrpSpPr/>
            <p:nvPr/>
          </p:nvGrpSpPr>
          <p:grpSpPr bwMode="auto">
            <a:xfrm>
              <a:off x="5660160" y="2384079"/>
              <a:ext cx="736809" cy="400824"/>
              <a:chOff x="130" y="1123"/>
              <a:chExt cx="568" cy="309"/>
            </a:xfrm>
          </p:grpSpPr>
          <p:sp>
            <p:nvSpPr>
              <p:cNvPr id="38"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9"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0"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1"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2"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3"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4"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5"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6"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8"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sp>
        <p:nvSpPr>
          <p:cNvPr id="93" name="矩形 92"/>
          <p:cNvSpPr/>
          <p:nvPr/>
        </p:nvSpPr>
        <p:spPr>
          <a:xfrm>
            <a:off x="454496" y="2156796"/>
            <a:ext cx="3649807" cy="2785378"/>
          </a:xfrm>
          <a:prstGeom prst="rect">
            <a:avLst/>
          </a:prstGeom>
        </p:spPr>
        <p:txBody>
          <a:bodyPr/>
          <a:lstStyle/>
          <a:p>
            <a:pPr marL="342900" indent="-342900">
              <a:lnSpc>
                <a:spcPts val="3000"/>
              </a:lnSpc>
              <a:spcBef>
                <a:spcPts val="0"/>
              </a:spcBef>
              <a:spcAft>
                <a:spcPts val="0"/>
              </a:spcAft>
              <a:buClr>
                <a:srgbClr val="0066CC"/>
              </a:buClr>
              <a:buFont typeface="Wingdings" panose="05000000000000000000" pitchFamily="2" charset="2"/>
              <a:buChar char="l"/>
            </a:pPr>
            <a:r>
              <a:rPr lang="zh-CN" altLang="en-US" sz="2000" b="1" dirty="0">
                <a:latin typeface="微软雅黑" pitchFamily="34" charset="-122"/>
                <a:ea typeface="微软雅黑" pitchFamily="34" charset="-122"/>
              </a:rPr>
              <a:t>在网络核心部分起特殊作用的是</a:t>
            </a:r>
            <a:r>
              <a:rPr lang="zh-CN" altLang="en-US" sz="2000" b="1" dirty="0">
                <a:solidFill>
                  <a:srgbClr val="C00000"/>
                </a:solidFill>
                <a:latin typeface="微软雅黑" pitchFamily="34" charset="-122"/>
                <a:ea typeface="微软雅黑" pitchFamily="34" charset="-122"/>
              </a:rPr>
              <a:t>路由器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(router)</a:t>
            </a:r>
            <a:r>
              <a:rPr lang="zh-CN" altLang="en-US" sz="2000" b="1" dirty="0">
                <a:latin typeface="微软雅黑" pitchFamily="34" charset="-122"/>
                <a:ea typeface="微软雅黑" pitchFamily="34" charset="-122"/>
              </a:rPr>
              <a:t>。</a:t>
            </a:r>
          </a:p>
          <a:p>
            <a:pPr marL="342900" indent="-342900">
              <a:lnSpc>
                <a:spcPts val="3000"/>
              </a:lnSpc>
              <a:spcBef>
                <a:spcPts val="0"/>
              </a:spcBef>
              <a:spcAft>
                <a:spcPts val="0"/>
              </a:spcAft>
              <a:buClr>
                <a:srgbClr val="0066CC"/>
              </a:buClr>
              <a:buFont typeface="Wingdings" panose="05000000000000000000" pitchFamily="2" charset="2"/>
              <a:buChar char="l"/>
            </a:pPr>
            <a:r>
              <a:rPr lang="zh-CN" altLang="en-US" sz="2000" b="1" dirty="0">
                <a:latin typeface="微软雅黑" pitchFamily="34" charset="-122"/>
                <a:ea typeface="微软雅黑" pitchFamily="34" charset="-122"/>
              </a:rPr>
              <a:t>路由器是实现</a:t>
            </a:r>
            <a:r>
              <a:rPr lang="zh-CN" altLang="en-US" sz="2000" b="1" dirty="0">
                <a:solidFill>
                  <a:srgbClr val="C00000"/>
                </a:solidFill>
                <a:latin typeface="微软雅黑" pitchFamily="34" charset="-122"/>
                <a:ea typeface="微软雅黑" pitchFamily="34" charset="-122"/>
              </a:rPr>
              <a:t>分组交换</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(packet switching) </a:t>
            </a:r>
            <a:r>
              <a:rPr lang="zh-CN" altLang="en-US" sz="2000" b="1" dirty="0">
                <a:latin typeface="微软雅黑" pitchFamily="34" charset="-122"/>
                <a:ea typeface="微软雅黑" pitchFamily="34" charset="-122"/>
              </a:rPr>
              <a:t>的关键构件，其任务是</a:t>
            </a:r>
            <a:r>
              <a:rPr lang="zh-CN" altLang="en-US" sz="2000" b="1" dirty="0">
                <a:solidFill>
                  <a:srgbClr val="C00000"/>
                </a:solidFill>
                <a:latin typeface="微软雅黑" pitchFamily="34" charset="-122"/>
                <a:ea typeface="微软雅黑" pitchFamily="34" charset="-122"/>
              </a:rPr>
              <a:t>转发</a:t>
            </a:r>
            <a:r>
              <a:rPr lang="zh-CN" altLang="en-US" sz="2000" b="1" dirty="0">
                <a:latin typeface="微软雅黑" pitchFamily="34" charset="-122"/>
                <a:ea typeface="微软雅黑" pitchFamily="34" charset="-122"/>
              </a:rPr>
              <a:t>收到的分组。</a:t>
            </a:r>
          </a:p>
        </p:txBody>
      </p:sp>
      <p:sp>
        <p:nvSpPr>
          <p:cNvPr id="95" name="对角圆角矩形 94"/>
          <p:cNvSpPr/>
          <p:nvPr/>
        </p:nvSpPr>
        <p:spPr>
          <a:xfrm>
            <a:off x="2590116" y="4261911"/>
            <a:ext cx="4388848" cy="500682"/>
          </a:xfrm>
          <a:prstGeom prst="round2DiagRect">
            <a:avLst>
              <a:gd name="adj1" fmla="val 15845"/>
              <a:gd name="adj2" fmla="val 0"/>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96" name="矩形 5"/>
          <p:cNvSpPr>
            <a:spLocks noChangeArrowheads="1"/>
          </p:cNvSpPr>
          <p:nvPr/>
        </p:nvSpPr>
        <p:spPr bwMode="auto">
          <a:xfrm>
            <a:off x="2702601" y="4327005"/>
            <a:ext cx="41452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400"/>
              </a:lnSpc>
              <a:spcBef>
                <a:spcPts val="0"/>
              </a:spcBef>
            </a:pPr>
            <a:r>
              <a:rPr lang="zh-CN" altLang="en-US" b="1" dirty="0">
                <a:solidFill>
                  <a:srgbClr val="FFFF00"/>
                </a:solidFill>
                <a:latin typeface="微软雅黑" panose="020B0503020204020204" pitchFamily="34" charset="-122"/>
                <a:ea typeface="微软雅黑" panose="020B0503020204020204" pitchFamily="34" charset="-122"/>
              </a:rPr>
              <a:t>分组转发</a:t>
            </a:r>
            <a:r>
              <a:rPr lang="zh-CN" altLang="en-US" b="1" dirty="0">
                <a:solidFill>
                  <a:schemeClr val="bg1"/>
                </a:solidFill>
                <a:latin typeface="微软雅黑" panose="020B0503020204020204" pitchFamily="34" charset="-122"/>
                <a:ea typeface="微软雅黑" panose="020B0503020204020204" pitchFamily="34" charset="-122"/>
              </a:rPr>
              <a:t>是网络核心部分最重要的功能。</a:t>
            </a:r>
          </a:p>
        </p:txBody>
      </p:sp>
    </p:spTree>
    <p:extLst>
      <p:ext uri="{BB962C8B-B14F-4D97-AF65-F5344CB8AC3E}">
        <p14:creationId xmlns:p14="http://schemas.microsoft.com/office/powerpoint/2010/main" val="407599392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1.3.2  </a:t>
            </a:r>
            <a:r>
              <a:rPr lang="zh-CN" altLang="en-US" dirty="0"/>
              <a:t>互联网的核心部分</a:t>
            </a:r>
          </a:p>
        </p:txBody>
      </p:sp>
      <p:sp>
        <p:nvSpPr>
          <p:cNvPr id="3" name="内容占位符 2"/>
          <p:cNvSpPr>
            <a:spLocks noGrp="1"/>
          </p:cNvSpPr>
          <p:nvPr>
            <p:ph sz="quarter" idx="11"/>
          </p:nvPr>
        </p:nvSpPr>
        <p:spPr/>
        <p:txBody>
          <a:bodyPr/>
          <a:lstStyle/>
          <a:p>
            <a:r>
              <a:rPr lang="zh-CN" altLang="en-US" dirty="0"/>
              <a:t>典型交换技术包括：</a:t>
            </a:r>
          </a:p>
          <a:p>
            <a:pPr lvl="1"/>
            <a:r>
              <a:rPr lang="zh-CN" altLang="en-US" dirty="0"/>
              <a:t>电路交换</a:t>
            </a:r>
          </a:p>
          <a:p>
            <a:pPr lvl="1"/>
            <a:r>
              <a:rPr lang="zh-CN" altLang="en-US" dirty="0"/>
              <a:t>分组交换</a:t>
            </a:r>
          </a:p>
          <a:p>
            <a:pPr lvl="1"/>
            <a:r>
              <a:rPr lang="zh-CN" altLang="en-US" dirty="0"/>
              <a:t>报文交换 等。</a:t>
            </a:r>
          </a:p>
          <a:p>
            <a:r>
              <a:rPr lang="zh-CN" altLang="en-US" dirty="0">
                <a:solidFill>
                  <a:srgbClr val="0000FF"/>
                </a:solidFill>
              </a:rPr>
              <a:t>互联网的核心部分采用</a:t>
            </a:r>
            <a:r>
              <a:rPr lang="zh-CN" altLang="en-US" dirty="0">
                <a:solidFill>
                  <a:srgbClr val="C00000"/>
                </a:solidFill>
              </a:rPr>
              <a:t>分组交换技术。</a:t>
            </a:r>
          </a:p>
          <a:p>
            <a:endParaRPr lang="zh-CN" altLang="en-US" dirty="0"/>
          </a:p>
        </p:txBody>
      </p:sp>
    </p:spTree>
    <p:extLst>
      <p:ext uri="{BB962C8B-B14F-4D97-AF65-F5344CB8AC3E}">
        <p14:creationId xmlns:p14="http://schemas.microsoft.com/office/powerpoint/2010/main" val="280148107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内容占位符 102"/>
          <p:cNvSpPr>
            <a:spLocks noGrp="1"/>
          </p:cNvSpPr>
          <p:nvPr>
            <p:ph sz="quarter" idx="10"/>
          </p:nvPr>
        </p:nvSpPr>
        <p:spPr>
          <a:xfrm>
            <a:off x="466344" y="973465"/>
            <a:ext cx="8338022" cy="3172691"/>
          </a:xfrm>
        </p:spPr>
        <p:txBody>
          <a:bodyPr/>
          <a:lstStyle/>
          <a:p>
            <a:pPr marL="0" indent="0">
              <a:buNone/>
            </a:pPr>
            <a:r>
              <a:rPr lang="zh-CN" altLang="en-US" dirty="0">
                <a:solidFill>
                  <a:srgbClr val="0000FF"/>
                </a:solidFill>
              </a:rPr>
              <a:t>电线对的数量与电话机数量的平方（</a:t>
            </a:r>
            <a:r>
              <a:rPr lang="en-US" altLang="zh-CN" dirty="0">
                <a:solidFill>
                  <a:srgbClr val="0000FF"/>
                </a:solidFill>
              </a:rPr>
              <a:t>N</a:t>
            </a:r>
            <a:r>
              <a:rPr lang="en-US" altLang="zh-CN" baseline="30000" dirty="0">
                <a:solidFill>
                  <a:srgbClr val="0000FF"/>
                </a:solidFill>
              </a:rPr>
              <a:t>2</a:t>
            </a:r>
            <a:r>
              <a:rPr lang="zh-CN" altLang="en-US" dirty="0">
                <a:solidFill>
                  <a:srgbClr val="0000FF"/>
                </a:solidFill>
              </a:rPr>
              <a:t>）成正比。</a:t>
            </a:r>
          </a:p>
        </p:txBody>
      </p:sp>
      <p:sp>
        <p:nvSpPr>
          <p:cNvPr id="5" name="文本占位符 4"/>
          <p:cNvSpPr>
            <a:spLocks noGrp="1"/>
          </p:cNvSpPr>
          <p:nvPr>
            <p:ph type="body" sz="quarter" idx="11"/>
          </p:nvPr>
        </p:nvSpPr>
        <p:spPr/>
        <p:txBody>
          <a:bodyPr/>
          <a:lstStyle/>
          <a:p>
            <a:r>
              <a:rPr lang="en-US" altLang="zh-CN" dirty="0"/>
              <a:t>1. </a:t>
            </a:r>
            <a:r>
              <a:rPr lang="zh-CN" altLang="en-US" dirty="0"/>
              <a:t>电路交换的主要特点</a:t>
            </a:r>
          </a:p>
        </p:txBody>
      </p:sp>
      <p:sp>
        <p:nvSpPr>
          <p:cNvPr id="11" name="圆角矩形 10"/>
          <p:cNvSpPr/>
          <p:nvPr/>
        </p:nvSpPr>
        <p:spPr>
          <a:xfrm>
            <a:off x="525694" y="1451791"/>
            <a:ext cx="7992897" cy="2178532"/>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5"/>
          <p:cNvGrpSpPr/>
          <p:nvPr/>
        </p:nvGrpSpPr>
        <p:grpSpPr>
          <a:xfrm>
            <a:off x="749161" y="2205186"/>
            <a:ext cx="1709659" cy="476704"/>
            <a:chOff x="1490663" y="2400300"/>
            <a:chExt cx="4064009" cy="825500"/>
          </a:xfrm>
        </p:grpSpPr>
        <p:cxnSp>
          <p:nvCxnSpPr>
            <p:cNvPr id="7" name="直接连接符 6"/>
            <p:cNvCxnSpPr/>
            <p:nvPr/>
          </p:nvCxnSpPr>
          <p:spPr>
            <a:xfrm>
              <a:off x="1970811" y="2802885"/>
              <a:ext cx="3147991" cy="0"/>
            </a:xfrm>
            <a:prstGeom prst="line">
              <a:avLst/>
            </a:prstGeom>
            <a:ln w="25400">
              <a:solidFill>
                <a:srgbClr val="99FF99"/>
              </a:solidFill>
            </a:ln>
          </p:spPr>
          <p:style>
            <a:lnRef idx="1">
              <a:schemeClr val="accent1"/>
            </a:lnRef>
            <a:fillRef idx="0">
              <a:schemeClr val="accent1"/>
            </a:fillRef>
            <a:effectRef idx="0">
              <a:schemeClr val="accent1"/>
            </a:effectRef>
            <a:fontRef idx="minor">
              <a:schemeClr val="tx1"/>
            </a:fontRef>
          </p:style>
        </p:cxnSp>
        <p:grpSp>
          <p:nvGrpSpPr>
            <p:cNvPr id="8" name="组合 11"/>
            <p:cNvGrpSpPr/>
            <p:nvPr/>
          </p:nvGrpSpPr>
          <p:grpSpPr bwMode="auto">
            <a:xfrm>
              <a:off x="1490663" y="2400300"/>
              <a:ext cx="4064009" cy="825500"/>
              <a:chOff x="115860" y="3847459"/>
              <a:chExt cx="4014114" cy="824998"/>
            </a:xfrm>
          </p:grpSpPr>
          <p:pic>
            <p:nvPicPr>
              <p:cNvPr id="9"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60" y="3867779"/>
                <a:ext cx="914408" cy="80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568" y="3847459"/>
                <a:ext cx="914406" cy="80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8" name="组合 23"/>
          <p:cNvGrpSpPr/>
          <p:nvPr/>
        </p:nvGrpSpPr>
        <p:grpSpPr bwMode="auto">
          <a:xfrm>
            <a:off x="5646033" y="1511100"/>
            <a:ext cx="2540225" cy="2093096"/>
            <a:chOff x="2607464" y="2947482"/>
            <a:chExt cx="3757622" cy="3145044"/>
          </a:xfrm>
        </p:grpSpPr>
        <p:cxnSp>
          <p:nvCxnSpPr>
            <p:cNvPr id="19" name="直接连接符 18"/>
            <p:cNvCxnSpPr/>
            <p:nvPr/>
          </p:nvCxnSpPr>
          <p:spPr>
            <a:xfrm>
              <a:off x="3594891" y="5320950"/>
              <a:ext cx="1866904"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909090" y="4520798"/>
              <a:ext cx="3197233"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594891" y="3693656"/>
              <a:ext cx="1866904"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615529" y="3723821"/>
              <a:ext cx="0" cy="159713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476084" y="3723821"/>
              <a:ext cx="0" cy="159713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531519" y="3188798"/>
              <a:ext cx="0" cy="260208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3686967" y="3188798"/>
              <a:ext cx="649290" cy="427066"/>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4623594" y="5400331"/>
              <a:ext cx="741365" cy="42230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623594" y="3174510"/>
              <a:ext cx="852490" cy="441354"/>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909090" y="3693656"/>
              <a:ext cx="576264" cy="79539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4803" y="4557312"/>
              <a:ext cx="517526" cy="720772"/>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3525041" y="5400331"/>
              <a:ext cx="884240" cy="46516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5560221" y="3765099"/>
              <a:ext cx="628652" cy="765225"/>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560221" y="4557312"/>
              <a:ext cx="546101" cy="72394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3615529" y="3693656"/>
              <a:ext cx="1846266" cy="162411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615529" y="3765099"/>
              <a:ext cx="1758954" cy="1516161"/>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2894803" y="4485871"/>
              <a:ext cx="2479681" cy="79538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3686967" y="3693656"/>
              <a:ext cx="2287593" cy="86842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615529" y="3261828"/>
              <a:ext cx="792164" cy="201625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4550569" y="3188798"/>
              <a:ext cx="911227" cy="212897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615529" y="4549375"/>
              <a:ext cx="2490793" cy="72871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86878" y="3693656"/>
              <a:ext cx="2500318" cy="83666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552157" y="3723821"/>
              <a:ext cx="909639" cy="2057535"/>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3615529" y="3693656"/>
              <a:ext cx="871539" cy="205594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623594" y="4485871"/>
              <a:ext cx="1482729" cy="126373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2986878" y="4504922"/>
              <a:ext cx="1565279" cy="128595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2967828" y="3261828"/>
              <a:ext cx="1368428" cy="130024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552157" y="3188798"/>
              <a:ext cx="1422403" cy="136057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pic>
          <p:nvPicPr>
            <p:cNvPr id="47" name="图片 5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4880" y="3496528"/>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5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2416" y="3496528"/>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组合 54"/>
            <p:cNvGrpSpPr/>
            <p:nvPr/>
          </p:nvGrpSpPr>
          <p:grpSpPr bwMode="auto">
            <a:xfrm>
              <a:off x="2607464" y="4292409"/>
              <a:ext cx="3757622" cy="455190"/>
              <a:chOff x="2627784" y="4149080"/>
              <a:chExt cx="3757622" cy="455190"/>
            </a:xfrm>
          </p:grpSpPr>
          <p:pic>
            <p:nvPicPr>
              <p:cNvPr id="55" name="图片 6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14908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6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7784" y="414908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 name="图片 5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4880" y="509264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2416" y="509264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组合 57"/>
            <p:cNvGrpSpPr/>
            <p:nvPr/>
          </p:nvGrpSpPr>
          <p:grpSpPr bwMode="auto">
            <a:xfrm>
              <a:off x="4227644" y="2947482"/>
              <a:ext cx="517262" cy="3145044"/>
              <a:chOff x="4311758" y="2755370"/>
              <a:chExt cx="517262" cy="3145044"/>
            </a:xfrm>
          </p:grpSpPr>
          <p:pic>
            <p:nvPicPr>
              <p:cNvPr id="53" name="图片 5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1758" y="275537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图片 5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1758" y="5445224"/>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7" name="直接连接符 56"/>
          <p:cNvCxnSpPr/>
          <p:nvPr/>
        </p:nvCxnSpPr>
        <p:spPr>
          <a:xfrm>
            <a:off x="3174604" y="2260324"/>
            <a:ext cx="1954702" cy="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174604" y="1742726"/>
            <a:ext cx="868422" cy="512289"/>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4171531" y="1746837"/>
            <a:ext cx="825673" cy="524717"/>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4578591" y="2209699"/>
            <a:ext cx="419644" cy="999989"/>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3194494" y="2274903"/>
            <a:ext cx="444093" cy="879833"/>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511909" y="3143611"/>
            <a:ext cx="1158938" cy="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498141" y="1696234"/>
            <a:ext cx="587128" cy="1690238"/>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flipV="1">
            <a:off x="4114121" y="1598838"/>
            <a:ext cx="529721" cy="1525393"/>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3139401" y="2249095"/>
            <a:ext cx="1498282" cy="875136"/>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3608845" y="2217546"/>
            <a:ext cx="1373789" cy="92606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grpSp>
        <p:nvGrpSpPr>
          <p:cNvPr id="67" name="组合 17"/>
          <p:cNvGrpSpPr/>
          <p:nvPr/>
        </p:nvGrpSpPr>
        <p:grpSpPr bwMode="auto">
          <a:xfrm>
            <a:off x="2908065" y="1525876"/>
            <a:ext cx="2308081" cy="1894664"/>
            <a:chOff x="2699792" y="2433478"/>
            <a:chExt cx="3602460" cy="2855140"/>
          </a:xfrm>
        </p:grpSpPr>
        <p:pic>
          <p:nvPicPr>
            <p:cNvPr id="68" name="图片 1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4078" y="2433478"/>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图片 1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9792" y="3284984"/>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图片 2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321297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图片 2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872" y="465313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图片 2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4048" y="465313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 name="矩形 103"/>
          <p:cNvSpPr/>
          <p:nvPr/>
        </p:nvSpPr>
        <p:spPr>
          <a:xfrm>
            <a:off x="2969621" y="3603649"/>
            <a:ext cx="2177143" cy="584775"/>
          </a:xfrm>
          <a:prstGeom prst="rect">
            <a:avLst/>
          </a:prstGeom>
        </p:spPr>
        <p:txBody>
          <a:bodyPr wrap="square">
            <a:spAutoFit/>
          </a:bodyPr>
          <a:lstStyle/>
          <a:p>
            <a:r>
              <a:rPr lang="en-US" altLang="zh-CN" sz="1600" b="1" dirty="0">
                <a:latin typeface="微软雅黑" panose="020B0503020204020204" pitchFamily="34" charset="-122"/>
                <a:ea typeface="微软雅黑" panose="020B0503020204020204" pitchFamily="34" charset="-122"/>
              </a:rPr>
              <a:t>5 </a:t>
            </a:r>
            <a:r>
              <a:rPr lang="zh-CN" altLang="en-US" sz="1600" b="1" dirty="0">
                <a:latin typeface="微软雅黑" panose="020B0503020204020204" pitchFamily="34" charset="-122"/>
                <a:ea typeface="微软雅黑" panose="020B0503020204020204" pitchFamily="34" charset="-122"/>
              </a:rPr>
              <a:t>部电话机两两直接相连，需 </a:t>
            </a:r>
            <a:r>
              <a:rPr lang="en-US" altLang="zh-CN" sz="1600" b="1" dirty="0">
                <a:latin typeface="微软雅黑" panose="020B0503020204020204" pitchFamily="34" charset="-122"/>
                <a:ea typeface="微软雅黑" panose="020B0503020204020204" pitchFamily="34" charset="-122"/>
              </a:rPr>
              <a:t>10 </a:t>
            </a:r>
            <a:r>
              <a:rPr lang="zh-CN" altLang="en-US" sz="1600" b="1" dirty="0">
                <a:latin typeface="微软雅黑" panose="020B0503020204020204" pitchFamily="34" charset="-122"/>
                <a:ea typeface="微软雅黑" panose="020B0503020204020204" pitchFamily="34" charset="-122"/>
              </a:rPr>
              <a:t>对电线。</a:t>
            </a:r>
          </a:p>
        </p:txBody>
      </p:sp>
      <p:sp>
        <p:nvSpPr>
          <p:cNvPr id="105" name="矩形 104"/>
          <p:cNvSpPr/>
          <p:nvPr/>
        </p:nvSpPr>
        <p:spPr>
          <a:xfrm>
            <a:off x="5724414" y="3603649"/>
            <a:ext cx="2524139" cy="584775"/>
          </a:xfrm>
          <a:prstGeom prst="rect">
            <a:avLst/>
          </a:prstGeom>
        </p:spPr>
        <p:txBody>
          <a:bodyPr wrap="square">
            <a:spAutoFit/>
          </a:bodyPr>
          <a:lstStyle/>
          <a:p>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部电话机两两直接相连，需 </a:t>
            </a:r>
            <a:r>
              <a:rPr lang="en-US" altLang="zh-CN" sz="1600" b="1" dirty="0">
                <a:latin typeface="微软雅黑" panose="020B0503020204020204" pitchFamily="34" charset="-122"/>
                <a:ea typeface="微软雅黑" panose="020B0503020204020204" pitchFamily="34" charset="-122"/>
              </a:rPr>
              <a:t>N(N –1)/2  </a:t>
            </a:r>
            <a:r>
              <a:rPr lang="zh-CN" altLang="en-US" sz="1600" b="1" dirty="0">
                <a:latin typeface="微软雅黑" panose="020B0503020204020204" pitchFamily="34" charset="-122"/>
                <a:ea typeface="微软雅黑" panose="020B0503020204020204" pitchFamily="34" charset="-122"/>
              </a:rPr>
              <a:t>对电线。</a:t>
            </a:r>
          </a:p>
        </p:txBody>
      </p:sp>
    </p:spTree>
    <p:extLst>
      <p:ext uri="{BB962C8B-B14F-4D97-AF65-F5344CB8AC3E}">
        <p14:creationId xmlns:p14="http://schemas.microsoft.com/office/powerpoint/2010/main" val="24348663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50"/>
                                        <p:tgtEl>
                                          <p:spTgt spid="58"/>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250"/>
                                        <p:tgtEl>
                                          <p:spTgt spid="5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250"/>
                                        <p:tgtEl>
                                          <p:spTgt spid="65"/>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250"/>
                                        <p:tgtEl>
                                          <p:spTgt spid="61"/>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up)">
                                      <p:cBhvr>
                                        <p:cTn id="23" dur="250"/>
                                        <p:tgtEl>
                                          <p:spTgt spid="63"/>
                                        </p:tgtEl>
                                      </p:cBhvr>
                                    </p:animEffect>
                                  </p:childTnLst>
                                </p:cTn>
                              </p:par>
                            </p:childTnLst>
                          </p:cTn>
                        </p:par>
                        <p:par>
                          <p:cTn id="24" fill="hold">
                            <p:stCondLst>
                              <p:cond delay="1250"/>
                            </p:stCondLst>
                            <p:childTnLst>
                              <p:par>
                                <p:cTn id="25" presetID="22" presetClass="entr" presetSubtype="1"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up)">
                                      <p:cBhvr>
                                        <p:cTn id="27" dur="250"/>
                                        <p:tgtEl>
                                          <p:spTgt spid="64"/>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up)">
                                      <p:cBhvr>
                                        <p:cTn id="31" dur="250"/>
                                        <p:tgtEl>
                                          <p:spTgt spid="59"/>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250"/>
                                        <p:tgtEl>
                                          <p:spTgt spid="66"/>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down)">
                                      <p:cBhvr>
                                        <p:cTn id="39" dur="250"/>
                                        <p:tgtEl>
                                          <p:spTgt spid="62"/>
                                        </p:tgtEl>
                                      </p:cBhvr>
                                    </p:animEffect>
                                  </p:childTnLst>
                                </p:cTn>
                              </p:par>
                            </p:childTnLst>
                          </p:cTn>
                        </p:par>
                        <p:par>
                          <p:cTn id="40" fill="hold">
                            <p:stCondLst>
                              <p:cond delay="2250"/>
                            </p:stCondLst>
                            <p:childTnLst>
                              <p:par>
                                <p:cTn id="41" presetID="22" presetClass="entr" presetSubtype="4"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down)">
                                      <p:cBhvr>
                                        <p:cTn id="43"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内容占位符 102"/>
          <p:cNvSpPr>
            <a:spLocks noGrp="1"/>
          </p:cNvSpPr>
          <p:nvPr>
            <p:ph sz="quarter" idx="10"/>
          </p:nvPr>
        </p:nvSpPr>
        <p:spPr>
          <a:xfrm>
            <a:off x="466344" y="973465"/>
            <a:ext cx="8338022" cy="3172691"/>
          </a:xfrm>
        </p:spPr>
        <p:txBody>
          <a:bodyPr/>
          <a:lstStyle/>
          <a:p>
            <a:pPr marL="0" indent="0">
              <a:buNone/>
            </a:pPr>
            <a:r>
              <a:rPr lang="zh-CN" altLang="en-US" dirty="0"/>
              <a:t>当电话机的数量增多时，使用</a:t>
            </a:r>
            <a:r>
              <a:rPr lang="zh-CN" altLang="en-US" dirty="0">
                <a:solidFill>
                  <a:srgbClr val="C00000"/>
                </a:solidFill>
              </a:rPr>
              <a:t>电话交换机</a:t>
            </a:r>
            <a:r>
              <a:rPr lang="zh-CN" altLang="en-US" dirty="0"/>
              <a:t>将这些电话连接起来。</a:t>
            </a:r>
          </a:p>
        </p:txBody>
      </p:sp>
      <p:sp>
        <p:nvSpPr>
          <p:cNvPr id="5" name="文本占位符 4"/>
          <p:cNvSpPr>
            <a:spLocks noGrp="1"/>
          </p:cNvSpPr>
          <p:nvPr>
            <p:ph type="body" sz="quarter" idx="11"/>
          </p:nvPr>
        </p:nvSpPr>
        <p:spPr/>
        <p:txBody>
          <a:bodyPr/>
          <a:lstStyle/>
          <a:p>
            <a:r>
              <a:rPr lang="zh-CN" altLang="en-US" dirty="0"/>
              <a:t>使用交换机</a:t>
            </a:r>
          </a:p>
        </p:txBody>
      </p:sp>
      <p:sp>
        <p:nvSpPr>
          <p:cNvPr id="73" name="圆角矩形 72"/>
          <p:cNvSpPr/>
          <p:nvPr/>
        </p:nvSpPr>
        <p:spPr>
          <a:xfrm>
            <a:off x="558922" y="1514328"/>
            <a:ext cx="4492050" cy="2710243"/>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74" name="直接连接符 73"/>
          <p:cNvCxnSpPr/>
          <p:nvPr/>
        </p:nvCxnSpPr>
        <p:spPr>
          <a:xfrm>
            <a:off x="1874459" y="2044142"/>
            <a:ext cx="688975" cy="60642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64846" y="2650567"/>
            <a:ext cx="1263650" cy="1143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1672846" y="2896630"/>
            <a:ext cx="971550" cy="57626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2563434" y="2980767"/>
            <a:ext cx="233362" cy="9080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3079371" y="2956955"/>
            <a:ext cx="677863" cy="45561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92" idx="1"/>
          </p:cNvCxnSpPr>
          <p:nvPr/>
        </p:nvCxnSpPr>
        <p:spPr>
          <a:xfrm flipV="1">
            <a:off x="2719009" y="1804430"/>
            <a:ext cx="131762" cy="8064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3174621" y="1928255"/>
            <a:ext cx="493713" cy="5969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92" idx="5"/>
          </p:cNvCxnSpPr>
          <p:nvPr/>
        </p:nvCxnSpPr>
        <p:spPr>
          <a:xfrm flipV="1">
            <a:off x="3306384" y="2525155"/>
            <a:ext cx="993775" cy="16192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4131246" y="2930828"/>
            <a:ext cx="179495" cy="265114"/>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83" name="图片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084" y="2474355"/>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图片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8996" y="3310967"/>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图片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3721" y="3660217"/>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7209" y="3222067"/>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图片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371" y="1763155"/>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434" y="1588530"/>
            <a:ext cx="5159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471" y="1701242"/>
            <a:ext cx="5175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4734" y="2287030"/>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组合 90"/>
          <p:cNvGrpSpPr/>
          <p:nvPr/>
        </p:nvGrpSpPr>
        <p:grpSpPr>
          <a:xfrm>
            <a:off x="2286091" y="2457234"/>
            <a:ext cx="1020162" cy="614353"/>
            <a:chOff x="2495198" y="3865333"/>
            <a:chExt cx="1020162" cy="614353"/>
          </a:xfrm>
          <a:solidFill>
            <a:srgbClr val="0000FF"/>
          </a:solidFill>
        </p:grpSpPr>
        <p:sp>
          <p:nvSpPr>
            <p:cNvPr id="92" name="立方体 91"/>
            <p:cNvSpPr/>
            <p:nvPr/>
          </p:nvSpPr>
          <p:spPr>
            <a:xfrm>
              <a:off x="2495198" y="3865333"/>
              <a:ext cx="1020162" cy="614353"/>
            </a:xfrm>
            <a:prstGeom prst="cub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3" name="矩形 92"/>
            <p:cNvSpPr/>
            <p:nvPr/>
          </p:nvSpPr>
          <p:spPr>
            <a:xfrm>
              <a:off x="2593495" y="4082725"/>
              <a:ext cx="723275" cy="307777"/>
            </a:xfrm>
            <a:prstGeom prst="rect">
              <a:avLst/>
            </a:prstGeom>
            <a:grpFill/>
            <a:ln>
              <a:noFill/>
            </a:ln>
          </p:spPr>
          <p:txBody>
            <a:bodyPr wrap="none">
              <a:spAutoFit/>
            </a:bodyPr>
            <a:lstStyle/>
            <a:p>
              <a:pPr algn="ctr" fontAlgn="auto">
                <a:spcBef>
                  <a:spcPts val="0"/>
                </a:spcBef>
                <a:spcAft>
                  <a:spcPts val="0"/>
                </a:spcAft>
                <a:defRPr/>
              </a:pPr>
              <a:r>
                <a:rPr kumimoji="1" lang="zh-CN" altLang="en-US" sz="1400" b="1" dirty="0">
                  <a:solidFill>
                    <a:prstClr val="white"/>
                  </a:solidFill>
                  <a:latin typeface="微软雅黑" panose="020B0503020204020204" pitchFamily="34" charset="-122"/>
                  <a:ea typeface="微软雅黑" panose="020B0503020204020204" pitchFamily="34" charset="-122"/>
                </a:rPr>
                <a:t>交换机</a:t>
              </a:r>
            </a:p>
          </p:txBody>
        </p:sp>
      </p:grpSp>
      <p:grpSp>
        <p:nvGrpSpPr>
          <p:cNvPr id="94" name="组合 25"/>
          <p:cNvGrpSpPr/>
          <p:nvPr/>
        </p:nvGrpSpPr>
        <p:grpSpPr bwMode="auto">
          <a:xfrm>
            <a:off x="5398134" y="1514328"/>
            <a:ext cx="3128501" cy="2423320"/>
            <a:chOff x="5342542" y="2445544"/>
            <a:chExt cx="2801549" cy="2576158"/>
          </a:xfrm>
        </p:grpSpPr>
        <p:sp>
          <p:nvSpPr>
            <p:cNvPr id="95" name="对角圆角矩形 94"/>
            <p:cNvSpPr/>
            <p:nvPr/>
          </p:nvSpPr>
          <p:spPr>
            <a:xfrm>
              <a:off x="5342542" y="2445544"/>
              <a:ext cx="2801549" cy="25761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6" name="矩形 27"/>
            <p:cNvSpPr>
              <a:spLocks noChangeArrowheads="1"/>
            </p:cNvSpPr>
            <p:nvPr/>
          </p:nvSpPr>
          <p:spPr bwMode="auto">
            <a:xfrm>
              <a:off x="5438561" y="2674897"/>
              <a:ext cx="2654203" cy="20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300"/>
                </a:lnSpc>
                <a:spcBef>
                  <a:spcPts val="600"/>
                </a:spcBef>
              </a:pPr>
              <a:r>
                <a:rPr lang="zh-CN" altLang="zh-CN" b="1" dirty="0">
                  <a:solidFill>
                    <a:prstClr val="white"/>
                  </a:solidFill>
                  <a:latin typeface="微软雅黑" panose="020B0503020204020204" pitchFamily="34" charset="-122"/>
                  <a:ea typeface="微软雅黑" panose="020B0503020204020204" pitchFamily="34" charset="-122"/>
                </a:rPr>
                <a:t>每一部电话都</a:t>
              </a:r>
              <a:r>
                <a:rPr lang="zh-CN" altLang="en-US" b="1" dirty="0">
                  <a:solidFill>
                    <a:prstClr val="white"/>
                  </a:solidFill>
                  <a:latin typeface="微软雅黑" panose="020B0503020204020204" pitchFamily="34" charset="-122"/>
                  <a:ea typeface="微软雅黑" panose="020B0503020204020204" pitchFamily="34" charset="-122"/>
                </a:rPr>
                <a:t>直接</a:t>
              </a:r>
              <a:r>
                <a:rPr lang="zh-CN" altLang="zh-CN" b="1" dirty="0">
                  <a:solidFill>
                    <a:prstClr val="white"/>
                  </a:solidFill>
                  <a:latin typeface="微软雅黑" panose="020B0503020204020204" pitchFamily="34" charset="-122"/>
                  <a:ea typeface="微软雅黑" panose="020B0503020204020204" pitchFamily="34" charset="-122"/>
                </a:rPr>
                <a:t>连接到交换机上，而交换机使用</a:t>
              </a:r>
              <a:r>
                <a:rPr lang="zh-CN" altLang="zh-CN" b="1" dirty="0">
                  <a:solidFill>
                    <a:srgbClr val="FFFF00"/>
                  </a:solidFill>
                  <a:latin typeface="微软雅黑" panose="020B0503020204020204" pitchFamily="34" charset="-122"/>
                  <a:ea typeface="微软雅黑" panose="020B0503020204020204" pitchFamily="34" charset="-122"/>
                </a:rPr>
                <a:t>交换</a:t>
              </a:r>
              <a:r>
                <a:rPr lang="zh-CN" altLang="zh-CN" b="1" dirty="0">
                  <a:solidFill>
                    <a:prstClr val="white"/>
                  </a:solidFill>
                  <a:latin typeface="微软雅黑" panose="020B0503020204020204" pitchFamily="34" charset="-122"/>
                  <a:ea typeface="微软雅黑" panose="020B0503020204020204" pitchFamily="34" charset="-122"/>
                </a:rPr>
                <a:t>的方法，让电话用户彼此之间可以很方便地通信。</a:t>
              </a:r>
              <a:r>
                <a:rPr lang="zh-CN" altLang="en-US" b="1" dirty="0">
                  <a:solidFill>
                    <a:prstClr val="white"/>
                  </a:solidFill>
                  <a:latin typeface="微软雅黑" panose="020B0503020204020204" pitchFamily="34" charset="-122"/>
                  <a:ea typeface="微软雅黑" panose="020B0503020204020204" pitchFamily="34" charset="-122"/>
                </a:rPr>
                <a:t> </a:t>
              </a:r>
              <a:endParaRPr lang="en-US" altLang="zh-CN" b="1" dirty="0">
                <a:solidFill>
                  <a:prstClr val="white"/>
                </a:solidFill>
                <a:latin typeface="微软雅黑" panose="020B0503020204020204" pitchFamily="34" charset="-122"/>
                <a:ea typeface="微软雅黑" panose="020B0503020204020204" pitchFamily="34" charset="-122"/>
              </a:endParaRPr>
            </a:p>
            <a:p>
              <a:pPr>
                <a:lnSpc>
                  <a:spcPts val="2300"/>
                </a:lnSpc>
                <a:spcBef>
                  <a:spcPts val="600"/>
                </a:spcBef>
              </a:pPr>
              <a:r>
                <a:rPr lang="zh-CN" altLang="en-US" b="1" dirty="0">
                  <a:solidFill>
                    <a:prstClr val="white"/>
                  </a:solidFill>
                  <a:latin typeface="微软雅黑" panose="020B0503020204020204" pitchFamily="34" charset="-122"/>
                  <a:ea typeface="微软雅黑" panose="020B0503020204020204" pitchFamily="34" charset="-122"/>
                </a:rPr>
                <a:t>这种</a:t>
              </a:r>
              <a:r>
                <a:rPr lang="zh-CN" altLang="zh-CN" b="1" dirty="0">
                  <a:solidFill>
                    <a:prstClr val="white"/>
                  </a:solidFill>
                  <a:latin typeface="微软雅黑" panose="020B0503020204020204" pitchFamily="34" charset="-122"/>
                  <a:ea typeface="微软雅黑" panose="020B0503020204020204" pitchFamily="34" charset="-122"/>
                </a:rPr>
                <a:t>交换方式</a:t>
              </a:r>
              <a:r>
                <a:rPr lang="zh-CN" altLang="en-US" b="1" dirty="0">
                  <a:solidFill>
                    <a:prstClr val="white"/>
                  </a:solidFill>
                  <a:latin typeface="微软雅黑" panose="020B0503020204020204" pitchFamily="34" charset="-122"/>
                  <a:ea typeface="微软雅黑" panose="020B0503020204020204" pitchFamily="34" charset="-122"/>
                </a:rPr>
                <a:t>就</a:t>
              </a:r>
              <a:r>
                <a:rPr lang="zh-CN" altLang="zh-CN" b="1" dirty="0">
                  <a:solidFill>
                    <a:prstClr val="white"/>
                  </a:solidFill>
                  <a:latin typeface="微软雅黑" panose="020B0503020204020204" pitchFamily="34" charset="-122"/>
                  <a:ea typeface="微软雅黑" panose="020B0503020204020204" pitchFamily="34" charset="-122"/>
                </a:rPr>
                <a:t>是</a:t>
              </a:r>
              <a:r>
                <a:rPr lang="zh-CN" altLang="zh-CN" b="1" dirty="0">
                  <a:solidFill>
                    <a:srgbClr val="FFFF00"/>
                  </a:solidFill>
                  <a:latin typeface="微软雅黑" panose="020B0503020204020204" pitchFamily="34" charset="-122"/>
                  <a:ea typeface="微软雅黑" panose="020B0503020204020204" pitchFamily="34" charset="-122"/>
                </a:rPr>
                <a:t>电路交换</a:t>
              </a:r>
              <a:r>
                <a:rPr lang="en-US" altLang="zh-CN" b="1" dirty="0">
                  <a:solidFill>
                    <a:srgbClr val="FFFF00"/>
                  </a:solidFill>
                  <a:latin typeface="微软雅黑" panose="020B0503020204020204" pitchFamily="34" charset="-122"/>
                  <a:ea typeface="微软雅黑" panose="020B0503020204020204" pitchFamily="34" charset="-122"/>
                </a:rPr>
                <a:t> (circuit switching)</a:t>
              </a:r>
              <a:r>
                <a:rPr lang="zh-CN" altLang="en-US" b="1" dirty="0">
                  <a:solidFill>
                    <a:srgbClr val="FFFF00"/>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206353549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250"/>
                                        <p:tgtEl>
                                          <p:spTgt spid="81"/>
                                        </p:tgtEl>
                                      </p:cBhvr>
                                    </p:animEffect>
                                  </p:childTnLst>
                                </p:cTn>
                              </p:par>
                            </p:childTnLst>
                          </p:cTn>
                        </p:par>
                        <p:par>
                          <p:cTn id="8" fill="hold">
                            <p:stCondLst>
                              <p:cond delay="500"/>
                            </p:stCondLst>
                            <p:childTnLst>
                              <p:par>
                                <p:cTn id="9" presetID="22" presetClass="entr" presetSubtype="4" fill="hold" nodeType="afterEffect">
                                  <p:stCondLst>
                                    <p:cond delay="250"/>
                                  </p:stCondLst>
                                  <p:childTnLst>
                                    <p:set>
                                      <p:cBhvr>
                                        <p:cTn id="10" dur="1" fill="hold">
                                          <p:stCondLst>
                                            <p:cond delay="0"/>
                                          </p:stCondLst>
                                        </p:cTn>
                                        <p:tgtEl>
                                          <p:spTgt spid="80"/>
                                        </p:tgtEl>
                                        <p:attrNameLst>
                                          <p:attrName>style.visibility</p:attrName>
                                        </p:attrNameLst>
                                      </p:cBhvr>
                                      <p:to>
                                        <p:strVal val="visible"/>
                                      </p:to>
                                    </p:set>
                                    <p:animEffect transition="in" filter="wipe(down)">
                                      <p:cBhvr>
                                        <p:cTn id="11" dur="250"/>
                                        <p:tgtEl>
                                          <p:spTgt spid="80"/>
                                        </p:tgtEl>
                                      </p:cBhvr>
                                    </p:animEffect>
                                  </p:childTnLst>
                                </p:cTn>
                              </p:par>
                            </p:childTnLst>
                          </p:cTn>
                        </p:par>
                        <p:par>
                          <p:cTn id="12" fill="hold">
                            <p:stCondLst>
                              <p:cond delay="1000"/>
                            </p:stCondLst>
                            <p:childTnLst>
                              <p:par>
                                <p:cTn id="13" presetID="22" presetClass="entr" presetSubtype="4" fill="hold" nodeType="afterEffect">
                                  <p:stCondLst>
                                    <p:cond delay="250"/>
                                  </p:stCondLst>
                                  <p:childTnLst>
                                    <p:set>
                                      <p:cBhvr>
                                        <p:cTn id="14" dur="1" fill="hold">
                                          <p:stCondLst>
                                            <p:cond delay="0"/>
                                          </p:stCondLst>
                                        </p:cTn>
                                        <p:tgtEl>
                                          <p:spTgt spid="79"/>
                                        </p:tgtEl>
                                        <p:attrNameLst>
                                          <p:attrName>style.visibility</p:attrName>
                                        </p:attrNameLst>
                                      </p:cBhvr>
                                      <p:to>
                                        <p:strVal val="visible"/>
                                      </p:to>
                                    </p:set>
                                    <p:animEffect transition="in" filter="wipe(down)">
                                      <p:cBhvr>
                                        <p:cTn id="15" dur="250"/>
                                        <p:tgtEl>
                                          <p:spTgt spid="79"/>
                                        </p:tgtEl>
                                      </p:cBhvr>
                                    </p:animEffect>
                                  </p:childTnLst>
                                </p:cTn>
                              </p:par>
                            </p:childTnLst>
                          </p:cTn>
                        </p:par>
                        <p:par>
                          <p:cTn id="16" fill="hold">
                            <p:stCondLst>
                              <p:cond delay="1500"/>
                            </p:stCondLst>
                            <p:childTnLst>
                              <p:par>
                                <p:cTn id="17" presetID="22" presetClass="entr" presetSubtype="2" fill="hold" nodeType="afterEffect">
                                  <p:stCondLst>
                                    <p:cond delay="250"/>
                                  </p:stCondLst>
                                  <p:childTnLst>
                                    <p:set>
                                      <p:cBhvr>
                                        <p:cTn id="18" dur="1" fill="hold">
                                          <p:stCondLst>
                                            <p:cond delay="0"/>
                                          </p:stCondLst>
                                        </p:cTn>
                                        <p:tgtEl>
                                          <p:spTgt spid="74"/>
                                        </p:tgtEl>
                                        <p:attrNameLst>
                                          <p:attrName>style.visibility</p:attrName>
                                        </p:attrNameLst>
                                      </p:cBhvr>
                                      <p:to>
                                        <p:strVal val="visible"/>
                                      </p:to>
                                    </p:set>
                                    <p:animEffect transition="in" filter="wipe(right)">
                                      <p:cBhvr>
                                        <p:cTn id="19" dur="250"/>
                                        <p:tgtEl>
                                          <p:spTgt spid="74"/>
                                        </p:tgtEl>
                                      </p:cBhvr>
                                    </p:animEffect>
                                  </p:childTnLst>
                                </p:cTn>
                              </p:par>
                            </p:childTnLst>
                          </p:cTn>
                        </p:par>
                        <p:par>
                          <p:cTn id="20" fill="hold">
                            <p:stCondLst>
                              <p:cond delay="2000"/>
                            </p:stCondLst>
                            <p:childTnLst>
                              <p:par>
                                <p:cTn id="21" presetID="22" presetClass="entr" presetSubtype="2" fill="hold" nodeType="afterEffect">
                                  <p:stCondLst>
                                    <p:cond delay="250"/>
                                  </p:stCondLst>
                                  <p:childTnLst>
                                    <p:set>
                                      <p:cBhvr>
                                        <p:cTn id="22" dur="1" fill="hold">
                                          <p:stCondLst>
                                            <p:cond delay="0"/>
                                          </p:stCondLst>
                                        </p:cTn>
                                        <p:tgtEl>
                                          <p:spTgt spid="75"/>
                                        </p:tgtEl>
                                        <p:attrNameLst>
                                          <p:attrName>style.visibility</p:attrName>
                                        </p:attrNameLst>
                                      </p:cBhvr>
                                      <p:to>
                                        <p:strVal val="visible"/>
                                      </p:to>
                                    </p:set>
                                    <p:animEffect transition="in" filter="wipe(right)">
                                      <p:cBhvr>
                                        <p:cTn id="23" dur="250"/>
                                        <p:tgtEl>
                                          <p:spTgt spid="75"/>
                                        </p:tgtEl>
                                      </p:cBhvr>
                                    </p:animEffect>
                                  </p:childTnLst>
                                </p:cTn>
                              </p:par>
                            </p:childTnLst>
                          </p:cTn>
                        </p:par>
                        <p:par>
                          <p:cTn id="24" fill="hold">
                            <p:stCondLst>
                              <p:cond delay="2500"/>
                            </p:stCondLst>
                            <p:childTnLst>
                              <p:par>
                                <p:cTn id="25" presetID="22" presetClass="entr" presetSubtype="2" fill="hold" nodeType="afterEffect">
                                  <p:stCondLst>
                                    <p:cond delay="250"/>
                                  </p:stCondLst>
                                  <p:childTnLst>
                                    <p:set>
                                      <p:cBhvr>
                                        <p:cTn id="26" dur="1" fill="hold">
                                          <p:stCondLst>
                                            <p:cond delay="0"/>
                                          </p:stCondLst>
                                        </p:cTn>
                                        <p:tgtEl>
                                          <p:spTgt spid="76"/>
                                        </p:tgtEl>
                                        <p:attrNameLst>
                                          <p:attrName>style.visibility</p:attrName>
                                        </p:attrNameLst>
                                      </p:cBhvr>
                                      <p:to>
                                        <p:strVal val="visible"/>
                                      </p:to>
                                    </p:set>
                                    <p:animEffect transition="in" filter="wipe(right)">
                                      <p:cBhvr>
                                        <p:cTn id="27" dur="250"/>
                                        <p:tgtEl>
                                          <p:spTgt spid="76"/>
                                        </p:tgtEl>
                                      </p:cBhvr>
                                    </p:animEffect>
                                  </p:childTnLst>
                                </p:cTn>
                              </p:par>
                            </p:childTnLst>
                          </p:cTn>
                        </p:par>
                        <p:par>
                          <p:cTn id="28" fill="hold">
                            <p:stCondLst>
                              <p:cond delay="3000"/>
                            </p:stCondLst>
                            <p:childTnLst>
                              <p:par>
                                <p:cTn id="29" presetID="22" presetClass="entr" presetSubtype="1" fill="hold" nodeType="afterEffect">
                                  <p:stCondLst>
                                    <p:cond delay="250"/>
                                  </p:stCondLst>
                                  <p:childTnLst>
                                    <p:set>
                                      <p:cBhvr>
                                        <p:cTn id="30" dur="1" fill="hold">
                                          <p:stCondLst>
                                            <p:cond delay="0"/>
                                          </p:stCondLst>
                                        </p:cTn>
                                        <p:tgtEl>
                                          <p:spTgt spid="77"/>
                                        </p:tgtEl>
                                        <p:attrNameLst>
                                          <p:attrName>style.visibility</p:attrName>
                                        </p:attrNameLst>
                                      </p:cBhvr>
                                      <p:to>
                                        <p:strVal val="visible"/>
                                      </p:to>
                                    </p:set>
                                    <p:animEffect transition="in" filter="wipe(up)">
                                      <p:cBhvr>
                                        <p:cTn id="31" dur="250"/>
                                        <p:tgtEl>
                                          <p:spTgt spid="77"/>
                                        </p:tgtEl>
                                      </p:cBhvr>
                                    </p:animEffect>
                                  </p:childTnLst>
                                </p:cTn>
                              </p:par>
                            </p:childTnLst>
                          </p:cTn>
                        </p:par>
                        <p:par>
                          <p:cTn id="32" fill="hold">
                            <p:stCondLst>
                              <p:cond delay="3500"/>
                            </p:stCondLst>
                            <p:childTnLst>
                              <p:par>
                                <p:cTn id="33" presetID="22" presetClass="entr" presetSubtype="1" fill="hold" nodeType="afterEffect">
                                  <p:stCondLst>
                                    <p:cond delay="25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2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zh-CN" altLang="en-US" dirty="0"/>
              <a:t>“交换 </a:t>
            </a:r>
            <a:r>
              <a:rPr lang="en-US" altLang="zh-CN" dirty="0"/>
              <a:t>(switching)</a:t>
            </a:r>
            <a:r>
              <a:rPr lang="zh-CN" altLang="en-US" dirty="0"/>
              <a:t>”的含义</a:t>
            </a:r>
          </a:p>
        </p:txBody>
      </p:sp>
      <p:sp>
        <p:nvSpPr>
          <p:cNvPr id="2" name="内容占位符 1"/>
          <p:cNvSpPr>
            <a:spLocks noGrp="1"/>
          </p:cNvSpPr>
          <p:nvPr>
            <p:ph sz="quarter" idx="10"/>
          </p:nvPr>
        </p:nvSpPr>
        <p:spPr>
          <a:xfrm>
            <a:off x="466344" y="973465"/>
            <a:ext cx="3663537" cy="3172691"/>
          </a:xfrm>
        </p:spPr>
        <p:txBody>
          <a:bodyPr/>
          <a:lstStyle/>
          <a:p>
            <a:r>
              <a:rPr lang="zh-CN" altLang="en-US" dirty="0">
                <a:solidFill>
                  <a:srgbClr val="C00000"/>
                </a:solidFill>
              </a:rPr>
              <a:t>转接：</a:t>
            </a:r>
            <a:r>
              <a:rPr lang="zh-CN" altLang="en-US" dirty="0"/>
              <a:t>把一条电话线转接到另一条电话线，使它们连通起来。</a:t>
            </a:r>
          </a:p>
          <a:p>
            <a:r>
              <a:rPr lang="zh-CN" altLang="en-US" dirty="0"/>
              <a:t>从通信资源的分配角度来看，就是按照某种方式</a:t>
            </a:r>
            <a:r>
              <a:rPr lang="zh-CN" altLang="en-US" dirty="0">
                <a:solidFill>
                  <a:srgbClr val="C00000"/>
                </a:solidFill>
              </a:rPr>
              <a:t>动态地</a:t>
            </a:r>
            <a:r>
              <a:rPr lang="zh-CN" altLang="en-US" dirty="0">
                <a:solidFill>
                  <a:srgbClr val="0000FF"/>
                </a:solidFill>
              </a:rPr>
              <a:t>分配传输线路的资源。</a:t>
            </a:r>
          </a:p>
        </p:txBody>
      </p:sp>
      <p:sp>
        <p:nvSpPr>
          <p:cNvPr id="29" name="圆角矩形 28"/>
          <p:cNvSpPr/>
          <p:nvPr/>
        </p:nvSpPr>
        <p:spPr>
          <a:xfrm>
            <a:off x="4458789" y="1111034"/>
            <a:ext cx="4148217" cy="2823835"/>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0" name="直接连接符 29"/>
          <p:cNvCxnSpPr/>
          <p:nvPr/>
        </p:nvCxnSpPr>
        <p:spPr>
          <a:xfrm>
            <a:off x="5649285" y="1707013"/>
            <a:ext cx="412223" cy="35003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939672" y="2313438"/>
            <a:ext cx="1263650" cy="1143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447672" y="2559501"/>
            <a:ext cx="971550" cy="57626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338260" y="2884938"/>
            <a:ext cx="224277" cy="6667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854197" y="2619826"/>
            <a:ext cx="677863" cy="45561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6" idx="1"/>
          </p:cNvCxnSpPr>
          <p:nvPr/>
        </p:nvCxnSpPr>
        <p:spPr>
          <a:xfrm flipV="1">
            <a:off x="6450568" y="1383224"/>
            <a:ext cx="111969" cy="846884"/>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6949447" y="1591126"/>
            <a:ext cx="493713" cy="5969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6" idx="5"/>
          </p:cNvCxnSpPr>
          <p:nvPr/>
        </p:nvCxnSpPr>
        <p:spPr>
          <a:xfrm flipV="1">
            <a:off x="7273297" y="2103948"/>
            <a:ext cx="738628" cy="23610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pic>
        <p:nvPicPr>
          <p:cNvPr id="38" name="图片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0910" y="2137226"/>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3822" y="2973838"/>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8547" y="3323088"/>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2035" y="2884938"/>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0197" y="1426026"/>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260" y="1251401"/>
            <a:ext cx="5159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图片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297" y="1364113"/>
            <a:ext cx="5175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9560" y="1949901"/>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立方体 45"/>
          <p:cNvSpPr/>
          <p:nvPr/>
        </p:nvSpPr>
        <p:spPr>
          <a:xfrm>
            <a:off x="5847723" y="2010237"/>
            <a:ext cx="1425574" cy="879535"/>
          </a:xfrm>
          <a:prstGeom prst="cube">
            <a:avLst/>
          </a:prstGeom>
          <a:solidFill>
            <a:srgbClr val="0000FF"/>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7" name="直接连接符 46"/>
          <p:cNvCxnSpPr/>
          <p:nvPr/>
        </p:nvCxnSpPr>
        <p:spPr>
          <a:xfrm>
            <a:off x="6026718" y="2034816"/>
            <a:ext cx="1047661" cy="753728"/>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464636" y="2010237"/>
            <a:ext cx="808661" cy="315758"/>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847722" y="2405513"/>
            <a:ext cx="714815" cy="479425"/>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5938962" y="2010237"/>
            <a:ext cx="1135417" cy="83458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044972" y="2056269"/>
            <a:ext cx="517565" cy="828669"/>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45932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75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1000"/>
                                        <p:tgtEl>
                                          <p:spTgt spid="48"/>
                                        </p:tgtEl>
                                      </p:cBhvr>
                                    </p:animEffect>
                                  </p:childTnLst>
                                </p:cTn>
                              </p:par>
                            </p:childTnLst>
                          </p:cTn>
                        </p:par>
                        <p:par>
                          <p:cTn id="8" fill="hold">
                            <p:stCondLst>
                              <p:cond delay="1750"/>
                            </p:stCondLst>
                            <p:childTnLst>
                              <p:par>
                                <p:cTn id="9" presetID="22" presetClass="entr" presetSubtype="8" fill="hold" nodeType="afterEffect">
                                  <p:stCondLst>
                                    <p:cond delay="5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1000"/>
                                        <p:tgtEl>
                                          <p:spTgt spid="47"/>
                                        </p:tgtEl>
                                      </p:cBhvr>
                                    </p:animEffect>
                                  </p:childTnLst>
                                </p:cTn>
                              </p:par>
                            </p:childTnLst>
                          </p:cTn>
                        </p:par>
                        <p:par>
                          <p:cTn id="12" fill="hold">
                            <p:stCondLst>
                              <p:cond delay="2800"/>
                            </p:stCondLst>
                            <p:childTnLst>
                              <p:par>
                                <p:cTn id="13" presetID="22" presetClass="entr" presetSubtype="8"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1000"/>
                                        <p:tgtEl>
                                          <p:spTgt spid="49"/>
                                        </p:tgtEl>
                                      </p:cBhvr>
                                    </p:animEffect>
                                  </p:childTnLst>
                                </p:cTn>
                              </p:par>
                            </p:childTnLst>
                          </p:cTn>
                        </p:par>
                        <p:par>
                          <p:cTn id="16" fill="hold">
                            <p:stCondLst>
                              <p:cond delay="3800"/>
                            </p:stCondLst>
                            <p:childTnLst>
                              <p:par>
                                <p:cTn id="17" presetID="22" presetClass="entr" presetSubtype="4"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down)">
                                      <p:cBhvr>
                                        <p:cTn id="19" dur="1000"/>
                                        <p:tgtEl>
                                          <p:spTgt spid="50"/>
                                        </p:tgtEl>
                                      </p:cBhvr>
                                    </p:animEffect>
                                  </p:childTnLst>
                                </p:cTn>
                              </p:par>
                            </p:childTnLst>
                          </p:cTn>
                        </p:par>
                        <p:par>
                          <p:cTn id="20" fill="hold">
                            <p:stCondLst>
                              <p:cond delay="4800"/>
                            </p:stCondLst>
                            <p:childTnLst>
                              <p:par>
                                <p:cTn id="21" presetID="22" presetClass="exit" presetSubtype="4" fill="hold" nodeType="afterEffect">
                                  <p:stCondLst>
                                    <p:cond delay="0"/>
                                  </p:stCondLst>
                                  <p:childTnLst>
                                    <p:animEffect transition="out" filter="wipe(down)">
                                      <p:cBhvr>
                                        <p:cTn id="22" dur="1000"/>
                                        <p:tgtEl>
                                          <p:spTgt spid="49"/>
                                        </p:tgtEl>
                                      </p:cBhvr>
                                    </p:animEffect>
                                    <p:set>
                                      <p:cBhvr>
                                        <p:cTn id="23" dur="1" fill="hold">
                                          <p:stCondLst>
                                            <p:cond delay="999"/>
                                          </p:stCondLst>
                                        </p:cTn>
                                        <p:tgtEl>
                                          <p:spTgt spid="49"/>
                                        </p:tgtEl>
                                        <p:attrNameLst>
                                          <p:attrName>style.visibility</p:attrName>
                                        </p:attrNameLst>
                                      </p:cBhvr>
                                      <p:to>
                                        <p:strVal val="hidden"/>
                                      </p:to>
                                    </p:set>
                                  </p:childTnLst>
                                </p:cTn>
                              </p:par>
                            </p:childTnLst>
                          </p:cTn>
                        </p:par>
                        <p:par>
                          <p:cTn id="24" fill="hold">
                            <p:stCondLst>
                              <p:cond delay="5800"/>
                            </p:stCondLst>
                            <p:childTnLst>
                              <p:par>
                                <p:cTn id="25" presetID="22" presetClass="exit" presetSubtype="1" fill="hold" nodeType="afterEffect">
                                  <p:stCondLst>
                                    <p:cond delay="0"/>
                                  </p:stCondLst>
                                  <p:childTnLst>
                                    <p:animEffect transition="out" filter="wipe(up)">
                                      <p:cBhvr>
                                        <p:cTn id="26" dur="1000"/>
                                        <p:tgtEl>
                                          <p:spTgt spid="47"/>
                                        </p:tgtEl>
                                      </p:cBhvr>
                                    </p:animEffect>
                                    <p:set>
                                      <p:cBhvr>
                                        <p:cTn id="27" dur="1" fill="hold">
                                          <p:stCondLst>
                                            <p:cond delay="999"/>
                                          </p:stCondLst>
                                        </p:cTn>
                                        <p:tgtEl>
                                          <p:spTgt spid="47"/>
                                        </p:tgtEl>
                                        <p:attrNameLst>
                                          <p:attrName>style.visibility</p:attrName>
                                        </p:attrNameLst>
                                      </p:cBhvr>
                                      <p:to>
                                        <p:strVal val="hidden"/>
                                      </p:to>
                                    </p:set>
                                  </p:childTnLst>
                                </p:cTn>
                              </p:par>
                            </p:childTnLst>
                          </p:cTn>
                        </p:par>
                        <p:par>
                          <p:cTn id="28" fill="hold">
                            <p:stCondLst>
                              <p:cond delay="68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1000"/>
                                        <p:tgtEl>
                                          <p:spTgt spid="51"/>
                                        </p:tgtEl>
                                      </p:cBhvr>
                                    </p:animEffect>
                                  </p:childTnLst>
                                </p:cTn>
                              </p:par>
                            </p:childTnLst>
                          </p:cTn>
                        </p:par>
                        <p:par>
                          <p:cTn id="32" fill="hold">
                            <p:stCondLst>
                              <p:cond delay="7800"/>
                            </p:stCondLst>
                            <p:childTnLst>
                              <p:par>
                                <p:cTn id="33" presetID="22" presetClass="exit" presetSubtype="4" fill="hold" nodeType="afterEffect">
                                  <p:stCondLst>
                                    <p:cond delay="0"/>
                                  </p:stCondLst>
                                  <p:childTnLst>
                                    <p:animEffect transition="out" filter="wipe(down)">
                                      <p:cBhvr>
                                        <p:cTn id="34" dur="750"/>
                                        <p:tgtEl>
                                          <p:spTgt spid="50"/>
                                        </p:tgtEl>
                                      </p:cBhvr>
                                    </p:animEffect>
                                    <p:set>
                                      <p:cBhvr>
                                        <p:cTn id="35" dur="1" fill="hold">
                                          <p:stCondLst>
                                            <p:cond delay="74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prstGeom prst="rect">
            <a:avLst/>
          </a:prstGeom>
        </p:spPr>
        <p:txBody>
          <a:bodyPr/>
          <a:lstStyle/>
          <a:p>
            <a:pPr marL="0" indent="0">
              <a:buNone/>
            </a:pPr>
            <a:r>
              <a:rPr lang="zh-CN" altLang="en-US" dirty="0"/>
              <a:t>分为三个阶段：</a:t>
            </a:r>
          </a:p>
          <a:p>
            <a:r>
              <a:rPr lang="zh-CN" altLang="en-US" dirty="0">
                <a:solidFill>
                  <a:srgbClr val="C00000"/>
                </a:solidFill>
              </a:rPr>
              <a:t>建立连接：</a:t>
            </a:r>
            <a:r>
              <a:rPr lang="zh-CN" altLang="en-US" dirty="0"/>
              <a:t>建立一条专用的物理通路（占用通信资源）。</a:t>
            </a:r>
            <a:endParaRPr lang="en-US" altLang="zh-CN" dirty="0"/>
          </a:p>
          <a:p>
            <a:r>
              <a:rPr lang="zh-CN" altLang="en-US" dirty="0">
                <a:solidFill>
                  <a:srgbClr val="C00000"/>
                </a:solidFill>
              </a:rPr>
              <a:t>通话：</a:t>
            </a:r>
            <a:r>
              <a:rPr lang="zh-CN" altLang="en-US" dirty="0"/>
              <a:t>主叫和被叫双方互相通电话（一直占用通信资源）。</a:t>
            </a:r>
          </a:p>
          <a:p>
            <a:r>
              <a:rPr lang="zh-CN" altLang="en-US" dirty="0">
                <a:solidFill>
                  <a:srgbClr val="C00000"/>
                </a:solidFill>
              </a:rPr>
              <a:t>释放连接：</a:t>
            </a:r>
            <a:r>
              <a:rPr lang="zh-CN" altLang="en-US" dirty="0"/>
              <a:t>释放刚才使用的专用的物理通路（归还通信资源）。</a:t>
            </a:r>
          </a:p>
          <a:p>
            <a:endParaRPr lang="zh-CN" altLang="en-US" dirty="0"/>
          </a:p>
        </p:txBody>
      </p:sp>
      <p:sp>
        <p:nvSpPr>
          <p:cNvPr id="3" name="文本占位符 2"/>
          <p:cNvSpPr>
            <a:spLocks noGrp="1"/>
          </p:cNvSpPr>
          <p:nvPr>
            <p:ph type="body" sz="quarter" idx="11"/>
          </p:nvPr>
        </p:nvSpPr>
        <p:spPr/>
        <p:txBody>
          <a:bodyPr/>
          <a:lstStyle/>
          <a:p>
            <a:r>
              <a:rPr lang="zh-CN" altLang="en-US" dirty="0"/>
              <a:t>电路交换特点</a:t>
            </a:r>
          </a:p>
        </p:txBody>
      </p:sp>
      <p:sp>
        <p:nvSpPr>
          <p:cNvPr id="5" name="圆角矩形 3"/>
          <p:cNvSpPr>
            <a:spLocks noChangeArrowheads="1"/>
          </p:cNvSpPr>
          <p:nvPr/>
        </p:nvSpPr>
        <p:spPr bwMode="auto">
          <a:xfrm>
            <a:off x="574766" y="2681948"/>
            <a:ext cx="7855131" cy="1095967"/>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p:spPr>
        <p:txBody>
          <a:bodyPr anchor="ctr"/>
          <a:lstStyle/>
          <a:p>
            <a:pPr eaLnBrk="0" fontAlgn="auto" hangingPunct="0">
              <a:lnSpc>
                <a:spcPct val="150000"/>
              </a:lnSpc>
              <a:spcBef>
                <a:spcPts val="0"/>
              </a:spcBef>
              <a:spcAft>
                <a:spcPts val="0"/>
              </a:spcAft>
              <a:defRPr/>
            </a:pPr>
            <a:endParaRPr lang="zh-CN" altLang="zh-CN" sz="2400" b="1" dirty="0">
              <a:solidFill>
                <a:schemeClr val="bg1"/>
              </a:solidFill>
              <a:latin typeface="微软雅黑" pitchFamily="34" charset="-122"/>
              <a:ea typeface="微软雅黑" pitchFamily="34" charset="-122"/>
            </a:endParaRPr>
          </a:p>
        </p:txBody>
      </p:sp>
      <p:sp>
        <p:nvSpPr>
          <p:cNvPr id="6" name="矩形 5"/>
          <p:cNvSpPr/>
          <p:nvPr/>
        </p:nvSpPr>
        <p:spPr>
          <a:xfrm>
            <a:off x="827313" y="2835078"/>
            <a:ext cx="7445829" cy="730777"/>
          </a:xfrm>
          <a:prstGeom prst="rect">
            <a:avLst/>
          </a:prstGeom>
        </p:spPr>
        <p:txBody>
          <a:bodyPr wrap="square">
            <a:spAutoFit/>
          </a:bodyPr>
          <a:lstStyle/>
          <a:p>
            <a:pP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这种必须经过“建立连接（占用通信资源）、通话（一直占用通信资源）、释放连接（归还通信资源）”三个步骤的交换方式称为</a:t>
            </a:r>
            <a:r>
              <a:rPr lang="zh-CN" altLang="en-US" b="1" dirty="0">
                <a:solidFill>
                  <a:srgbClr val="FFFF00"/>
                </a:solidFill>
                <a:latin typeface="微软雅黑" panose="020B0503020204020204" pitchFamily="34" charset="-122"/>
                <a:ea typeface="微软雅黑" panose="020B0503020204020204" pitchFamily="34" charset="-122"/>
              </a:rPr>
              <a:t>电路交换。</a:t>
            </a:r>
          </a:p>
        </p:txBody>
      </p:sp>
    </p:spTree>
    <p:extLst>
      <p:ext uri="{BB962C8B-B14F-4D97-AF65-F5344CB8AC3E}">
        <p14:creationId xmlns:p14="http://schemas.microsoft.com/office/powerpoint/2010/main" val="72008508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6"/>
          <p:cNvGrpSpPr/>
          <p:nvPr/>
        </p:nvGrpSpPr>
        <p:grpSpPr bwMode="auto">
          <a:xfrm>
            <a:off x="2421663" y="1114692"/>
            <a:ext cx="4343919" cy="2238103"/>
            <a:chOff x="1680" y="240"/>
            <a:chExt cx="2529" cy="1270"/>
          </a:xfrm>
          <a:solidFill>
            <a:srgbClr val="0098F6"/>
          </a:solidFill>
        </p:grpSpPr>
        <p:sp>
          <p:nvSpPr>
            <p:cNvPr id="6" name="Oval 7"/>
            <p:cNvSpPr>
              <a:spLocks noChangeArrowheads="1"/>
            </p:cNvSpPr>
            <p:nvPr/>
          </p:nvSpPr>
          <p:spPr bwMode="auto">
            <a:xfrm>
              <a:off x="2554" y="240"/>
              <a:ext cx="1088"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Oval 8"/>
            <p:cNvSpPr>
              <a:spLocks noChangeArrowheads="1"/>
            </p:cNvSpPr>
            <p:nvPr/>
          </p:nvSpPr>
          <p:spPr bwMode="auto">
            <a:xfrm>
              <a:off x="1941" y="381"/>
              <a:ext cx="827"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Oval 9"/>
            <p:cNvSpPr>
              <a:spLocks noChangeArrowheads="1"/>
            </p:cNvSpPr>
            <p:nvPr/>
          </p:nvSpPr>
          <p:spPr bwMode="auto">
            <a:xfrm>
              <a:off x="1680" y="702"/>
              <a:ext cx="552" cy="411"/>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Oval 10"/>
            <p:cNvSpPr>
              <a:spLocks noChangeArrowheads="1"/>
            </p:cNvSpPr>
            <p:nvPr/>
          </p:nvSpPr>
          <p:spPr bwMode="auto">
            <a:xfrm>
              <a:off x="1849" y="894"/>
              <a:ext cx="842" cy="450"/>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Oval 11"/>
            <p:cNvSpPr>
              <a:spLocks noChangeArrowheads="1"/>
            </p:cNvSpPr>
            <p:nvPr/>
          </p:nvSpPr>
          <p:spPr bwMode="auto">
            <a:xfrm>
              <a:off x="2462" y="971"/>
              <a:ext cx="1272" cy="539"/>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Oval 12"/>
            <p:cNvSpPr>
              <a:spLocks noChangeArrowheads="1"/>
            </p:cNvSpPr>
            <p:nvPr/>
          </p:nvSpPr>
          <p:spPr bwMode="auto">
            <a:xfrm>
              <a:off x="3289" y="394"/>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Oval 13"/>
            <p:cNvSpPr>
              <a:spLocks noChangeArrowheads="1"/>
            </p:cNvSpPr>
            <p:nvPr/>
          </p:nvSpPr>
          <p:spPr bwMode="auto">
            <a:xfrm>
              <a:off x="3412" y="663"/>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Oval 14"/>
            <p:cNvSpPr>
              <a:spLocks noChangeArrowheads="1"/>
            </p:cNvSpPr>
            <p:nvPr/>
          </p:nvSpPr>
          <p:spPr bwMode="auto">
            <a:xfrm>
              <a:off x="3335" y="753"/>
              <a:ext cx="797" cy="668"/>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Oval 15"/>
            <p:cNvSpPr>
              <a:spLocks noChangeArrowheads="1"/>
            </p:cNvSpPr>
            <p:nvPr/>
          </p:nvSpPr>
          <p:spPr bwMode="auto">
            <a:xfrm>
              <a:off x="2140" y="548"/>
              <a:ext cx="1640" cy="667"/>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5" name="Line 23"/>
          <p:cNvSpPr>
            <a:spLocks noChangeShapeType="1"/>
          </p:cNvSpPr>
          <p:nvPr/>
        </p:nvSpPr>
        <p:spPr bwMode="auto">
          <a:xfrm>
            <a:off x="3001310" y="2305489"/>
            <a:ext cx="302101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6" name="Text Box 24"/>
          <p:cNvSpPr txBox="1">
            <a:spLocks noChangeArrowheads="1"/>
          </p:cNvSpPr>
          <p:nvPr/>
        </p:nvSpPr>
        <p:spPr bwMode="auto">
          <a:xfrm>
            <a:off x="1278872" y="1786377"/>
            <a:ext cx="3381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latin typeface="微软雅黑" panose="020B0503020204020204" pitchFamily="34" charset="-122"/>
                <a:ea typeface="微软雅黑" panose="020B0503020204020204" pitchFamily="34" charset="-122"/>
              </a:rPr>
              <a:t>A</a:t>
            </a:r>
          </a:p>
        </p:txBody>
      </p:sp>
      <p:sp>
        <p:nvSpPr>
          <p:cNvPr id="17" name="Text Box 25"/>
          <p:cNvSpPr txBox="1">
            <a:spLocks noChangeArrowheads="1"/>
          </p:cNvSpPr>
          <p:nvPr/>
        </p:nvSpPr>
        <p:spPr bwMode="auto">
          <a:xfrm>
            <a:off x="7351060" y="1786377"/>
            <a:ext cx="3254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latin typeface="微软雅黑" panose="020B0503020204020204" pitchFamily="34" charset="-122"/>
                <a:ea typeface="微软雅黑" panose="020B0503020204020204" pitchFamily="34" charset="-122"/>
              </a:rPr>
              <a:t>B</a:t>
            </a:r>
          </a:p>
        </p:txBody>
      </p:sp>
      <p:sp>
        <p:nvSpPr>
          <p:cNvPr id="18" name="Line 26"/>
          <p:cNvSpPr>
            <a:spLocks noChangeShapeType="1"/>
          </p:cNvSpPr>
          <p:nvPr/>
        </p:nvSpPr>
        <p:spPr bwMode="auto">
          <a:xfrm>
            <a:off x="1563035" y="2305489"/>
            <a:ext cx="1314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9" name="Line 27"/>
          <p:cNvSpPr>
            <a:spLocks noChangeShapeType="1"/>
          </p:cNvSpPr>
          <p:nvPr/>
        </p:nvSpPr>
        <p:spPr bwMode="auto">
          <a:xfrm>
            <a:off x="6084235" y="2305489"/>
            <a:ext cx="140017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28"/>
          <p:cNvSpPr txBox="1">
            <a:spLocks noChangeArrowheads="1"/>
          </p:cNvSpPr>
          <p:nvPr/>
        </p:nvSpPr>
        <p:spPr bwMode="auto">
          <a:xfrm>
            <a:off x="4449110" y="1269352"/>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latin typeface="微软雅黑" panose="020B0503020204020204" pitchFamily="34" charset="-122"/>
                <a:ea typeface="微软雅黑" panose="020B0503020204020204" pitchFamily="34" charset="-122"/>
              </a:rPr>
              <a:t>电信网</a:t>
            </a:r>
          </a:p>
        </p:txBody>
      </p:sp>
      <p:sp>
        <p:nvSpPr>
          <p:cNvPr id="21" name="Text Box 29"/>
          <p:cNvSpPr txBox="1">
            <a:spLocks noChangeArrowheads="1"/>
          </p:cNvSpPr>
          <p:nvPr/>
        </p:nvSpPr>
        <p:spPr bwMode="auto">
          <a:xfrm>
            <a:off x="2979085" y="1732402"/>
            <a:ext cx="7239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22" name="Text Box 30"/>
          <p:cNvSpPr txBox="1">
            <a:spLocks noChangeArrowheads="1"/>
          </p:cNvSpPr>
          <p:nvPr/>
        </p:nvSpPr>
        <p:spPr bwMode="auto">
          <a:xfrm>
            <a:off x="3772835" y="1748277"/>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23" name="Text Box 31"/>
          <p:cNvSpPr txBox="1">
            <a:spLocks noChangeArrowheads="1"/>
          </p:cNvSpPr>
          <p:nvPr/>
        </p:nvSpPr>
        <p:spPr bwMode="auto">
          <a:xfrm>
            <a:off x="4733272" y="1748277"/>
            <a:ext cx="7223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24" name="Text Box 32"/>
          <p:cNvSpPr txBox="1">
            <a:spLocks noChangeArrowheads="1"/>
          </p:cNvSpPr>
          <p:nvPr/>
        </p:nvSpPr>
        <p:spPr bwMode="auto">
          <a:xfrm>
            <a:off x="5614335" y="1748277"/>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25" name="Text Box 34"/>
          <p:cNvSpPr txBox="1">
            <a:spLocks noChangeArrowheads="1"/>
          </p:cNvSpPr>
          <p:nvPr/>
        </p:nvSpPr>
        <p:spPr bwMode="auto">
          <a:xfrm>
            <a:off x="4176060" y="2908828"/>
            <a:ext cx="8001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dirty="0">
                <a:latin typeface="微软雅黑" panose="020B0503020204020204" pitchFamily="34" charset="-122"/>
                <a:ea typeface="微软雅黑" panose="020B0503020204020204" pitchFamily="34" charset="-122"/>
              </a:rPr>
              <a:t>中继线</a:t>
            </a:r>
          </a:p>
        </p:txBody>
      </p:sp>
      <p:sp>
        <p:nvSpPr>
          <p:cNvPr id="26" name="Line 35"/>
          <p:cNvSpPr>
            <a:spLocks noChangeShapeType="1"/>
          </p:cNvSpPr>
          <p:nvPr/>
        </p:nvSpPr>
        <p:spPr bwMode="auto">
          <a:xfrm>
            <a:off x="3442635" y="2324539"/>
            <a:ext cx="820689" cy="60728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p:nvSpPr>
        <p:spPr bwMode="auto">
          <a:xfrm>
            <a:off x="4568172" y="2338827"/>
            <a:ext cx="0" cy="57785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7"/>
          <p:cNvSpPr>
            <a:spLocks noChangeShapeType="1"/>
          </p:cNvSpPr>
          <p:nvPr/>
        </p:nvSpPr>
        <p:spPr bwMode="auto">
          <a:xfrm flipH="1">
            <a:off x="4869845" y="2346005"/>
            <a:ext cx="825223" cy="59133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8"/>
          <p:cNvSpPr>
            <a:spLocks noChangeShapeType="1"/>
          </p:cNvSpPr>
          <p:nvPr/>
        </p:nvSpPr>
        <p:spPr bwMode="auto">
          <a:xfrm flipH="1">
            <a:off x="2163110" y="2313427"/>
            <a:ext cx="231775" cy="404812"/>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9"/>
          <p:cNvSpPr>
            <a:spLocks noChangeShapeType="1"/>
          </p:cNvSpPr>
          <p:nvPr/>
        </p:nvSpPr>
        <p:spPr bwMode="auto">
          <a:xfrm>
            <a:off x="6887510" y="2313427"/>
            <a:ext cx="114300" cy="3905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40"/>
          <p:cNvSpPr txBox="1">
            <a:spLocks noChangeArrowheads="1"/>
          </p:cNvSpPr>
          <p:nvPr/>
        </p:nvSpPr>
        <p:spPr bwMode="auto">
          <a:xfrm>
            <a:off x="1802747" y="2726177"/>
            <a:ext cx="7223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用户线</a:t>
            </a:r>
          </a:p>
        </p:txBody>
      </p:sp>
      <p:sp>
        <p:nvSpPr>
          <p:cNvPr id="32" name="Text Box 41"/>
          <p:cNvSpPr txBox="1">
            <a:spLocks noChangeArrowheads="1"/>
          </p:cNvSpPr>
          <p:nvPr/>
        </p:nvSpPr>
        <p:spPr bwMode="auto">
          <a:xfrm>
            <a:off x="6662085" y="2718239"/>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latin typeface="微软雅黑" panose="020B0503020204020204" pitchFamily="34" charset="-122"/>
                <a:ea typeface="微软雅黑" panose="020B0503020204020204" pitchFamily="34" charset="-122"/>
              </a:rPr>
              <a:t>用户线</a:t>
            </a:r>
          </a:p>
        </p:txBody>
      </p:sp>
      <p:grpSp>
        <p:nvGrpSpPr>
          <p:cNvPr id="33" name="Group 56"/>
          <p:cNvGrpSpPr/>
          <p:nvPr/>
        </p:nvGrpSpPr>
        <p:grpSpPr bwMode="auto">
          <a:xfrm flipH="1">
            <a:off x="6330297" y="2079355"/>
            <a:ext cx="863600" cy="131762"/>
            <a:chOff x="1519" y="2160"/>
            <a:chExt cx="953" cy="227"/>
          </a:xfrm>
        </p:grpSpPr>
        <p:sp>
          <p:nvSpPr>
            <p:cNvPr id="34" name="Freeform 57"/>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5" name="Freeform 58"/>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6" name="Freeform 59"/>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7"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8" name="Line 61"/>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grpSp>
      <p:grpSp>
        <p:nvGrpSpPr>
          <p:cNvPr id="39" name="Group 64"/>
          <p:cNvGrpSpPr/>
          <p:nvPr/>
        </p:nvGrpSpPr>
        <p:grpSpPr bwMode="auto">
          <a:xfrm>
            <a:off x="1748772" y="2053955"/>
            <a:ext cx="863600" cy="131762"/>
            <a:chOff x="1519" y="2160"/>
            <a:chExt cx="953" cy="227"/>
          </a:xfrm>
        </p:grpSpPr>
        <p:sp>
          <p:nvSpPr>
            <p:cNvPr id="40" name="Freeform 65"/>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1" name="Freeform 66"/>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2" name="Freeform 67"/>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3"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4" name="Line 69"/>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grpSp>
      <p:sp>
        <p:nvSpPr>
          <p:cNvPr id="45" name="Freeform 71"/>
          <p:cNvSpPr/>
          <p:nvPr/>
        </p:nvSpPr>
        <p:spPr bwMode="auto">
          <a:xfrm>
            <a:off x="3228322" y="2103167"/>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6" name="Freeform 72"/>
          <p:cNvSpPr/>
          <p:nvPr/>
        </p:nvSpPr>
        <p:spPr bwMode="auto">
          <a:xfrm>
            <a:off x="4276072" y="2103167"/>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7" name="Freeform 73"/>
          <p:cNvSpPr/>
          <p:nvPr/>
        </p:nvSpPr>
        <p:spPr bwMode="auto">
          <a:xfrm>
            <a:off x="5263497" y="2103167"/>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8" name="立方体 47"/>
          <p:cNvSpPr/>
          <p:nvPr/>
        </p:nvSpPr>
        <p:spPr>
          <a:xfrm>
            <a:off x="2796522" y="2057839"/>
            <a:ext cx="387350"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立方体 48"/>
          <p:cNvSpPr/>
          <p:nvPr/>
        </p:nvSpPr>
        <p:spPr>
          <a:xfrm>
            <a:off x="3879197" y="2057839"/>
            <a:ext cx="387350"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立方体 49"/>
          <p:cNvSpPr/>
          <p:nvPr/>
        </p:nvSpPr>
        <p:spPr>
          <a:xfrm>
            <a:off x="4880910" y="2057839"/>
            <a:ext cx="388937"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立方体 50"/>
          <p:cNvSpPr/>
          <p:nvPr/>
        </p:nvSpPr>
        <p:spPr>
          <a:xfrm>
            <a:off x="5882622" y="2057839"/>
            <a:ext cx="388938"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Text Box 24"/>
          <p:cNvSpPr txBox="1">
            <a:spLocks noChangeArrowheads="1"/>
          </p:cNvSpPr>
          <p:nvPr/>
        </p:nvSpPr>
        <p:spPr bwMode="auto">
          <a:xfrm>
            <a:off x="2763185" y="2405354"/>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a:solidFill>
                  <a:srgbClr val="0000FF"/>
                </a:solidFill>
                <a:latin typeface="微软雅黑" panose="020B0503020204020204" pitchFamily="34" charset="-122"/>
                <a:ea typeface="微软雅黑" panose="020B0503020204020204" pitchFamily="34" charset="-122"/>
              </a:rPr>
              <a:t>C</a:t>
            </a:r>
          </a:p>
        </p:txBody>
      </p:sp>
      <p:sp>
        <p:nvSpPr>
          <p:cNvPr id="53" name="Text Box 24"/>
          <p:cNvSpPr txBox="1">
            <a:spLocks noChangeArrowheads="1"/>
          </p:cNvSpPr>
          <p:nvPr/>
        </p:nvSpPr>
        <p:spPr bwMode="auto">
          <a:xfrm>
            <a:off x="3842685" y="2405354"/>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solidFill>
                  <a:srgbClr val="0000FF"/>
                </a:solidFill>
                <a:latin typeface="微软雅黑" panose="020B0503020204020204" pitchFamily="34" charset="-122"/>
                <a:ea typeface="微软雅黑" panose="020B0503020204020204" pitchFamily="34" charset="-122"/>
              </a:rPr>
              <a:t>D</a:t>
            </a:r>
          </a:p>
        </p:txBody>
      </p:sp>
      <p:sp>
        <p:nvSpPr>
          <p:cNvPr id="54" name="Text Box 24"/>
          <p:cNvSpPr txBox="1">
            <a:spLocks noChangeArrowheads="1"/>
          </p:cNvSpPr>
          <p:nvPr/>
        </p:nvSpPr>
        <p:spPr bwMode="auto">
          <a:xfrm>
            <a:off x="4861860" y="2405354"/>
            <a:ext cx="3016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solidFill>
                  <a:srgbClr val="0000FF"/>
                </a:solidFill>
                <a:latin typeface="微软雅黑" panose="020B0503020204020204" pitchFamily="34" charset="-122"/>
                <a:ea typeface="微软雅黑" panose="020B0503020204020204" pitchFamily="34" charset="-122"/>
              </a:rPr>
              <a:t>E</a:t>
            </a:r>
          </a:p>
        </p:txBody>
      </p:sp>
      <p:sp>
        <p:nvSpPr>
          <p:cNvPr id="55" name="Text Box 24"/>
          <p:cNvSpPr txBox="1">
            <a:spLocks noChangeArrowheads="1"/>
          </p:cNvSpPr>
          <p:nvPr/>
        </p:nvSpPr>
        <p:spPr bwMode="auto">
          <a:xfrm>
            <a:off x="5879447" y="240535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solidFill>
                  <a:srgbClr val="0000FF"/>
                </a:solidFill>
                <a:latin typeface="微软雅黑" panose="020B0503020204020204" pitchFamily="34" charset="-122"/>
                <a:ea typeface="微软雅黑" panose="020B0503020204020204" pitchFamily="34" charset="-122"/>
              </a:rPr>
              <a:t>F</a:t>
            </a:r>
          </a:p>
        </p:txBody>
      </p:sp>
      <p:sp>
        <p:nvSpPr>
          <p:cNvPr id="56" name="Line 26"/>
          <p:cNvSpPr>
            <a:spLocks noChangeShapeType="1"/>
          </p:cNvSpPr>
          <p:nvPr/>
        </p:nvSpPr>
        <p:spPr bwMode="auto">
          <a:xfrm>
            <a:off x="1563035" y="2260529"/>
            <a:ext cx="5788025" cy="0"/>
          </a:xfrm>
          <a:prstGeom prst="line">
            <a:avLst/>
          </a:prstGeom>
          <a:noFill/>
          <a:ln w="38100">
            <a:solidFill>
              <a:srgbClr val="C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pic>
        <p:nvPicPr>
          <p:cNvPr id="57" name="图片 4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5210" y="2078477"/>
            <a:ext cx="5889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20885" y="2078477"/>
            <a:ext cx="58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圆角矩形 3"/>
          <p:cNvSpPr>
            <a:spLocks noChangeArrowheads="1"/>
          </p:cNvSpPr>
          <p:nvPr/>
        </p:nvSpPr>
        <p:spPr bwMode="auto">
          <a:xfrm>
            <a:off x="957945" y="3417211"/>
            <a:ext cx="7110090" cy="1163498"/>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p:spPr>
        <p:txBody>
          <a:bodyPr anchor="ctr"/>
          <a:lstStyle/>
          <a:p>
            <a:pPr eaLnBrk="0" fontAlgn="auto" hangingPunct="0">
              <a:lnSpc>
                <a:spcPct val="150000"/>
              </a:lnSpc>
              <a:spcBef>
                <a:spcPts val="0"/>
              </a:spcBef>
              <a:spcAft>
                <a:spcPts val="0"/>
              </a:spcAft>
            </a:pPr>
            <a:endParaRPr lang="zh-CN" altLang="zh-CN" sz="2400" b="1" dirty="0">
              <a:solidFill>
                <a:schemeClr val="bg1"/>
              </a:solidFill>
              <a:latin typeface="微软雅黑" pitchFamily="34" charset="-122"/>
              <a:ea typeface="微软雅黑" pitchFamily="34" charset="-122"/>
            </a:endParaRPr>
          </a:p>
        </p:txBody>
      </p:sp>
      <p:sp>
        <p:nvSpPr>
          <p:cNvPr id="61" name="矩形 60"/>
          <p:cNvSpPr/>
          <p:nvPr/>
        </p:nvSpPr>
        <p:spPr>
          <a:xfrm>
            <a:off x="1132116" y="3504796"/>
            <a:ext cx="6778499" cy="1015663"/>
          </a:xfrm>
          <a:prstGeom prst="rect">
            <a:avLst/>
          </a:prstGeom>
        </p:spPr>
        <p:txBody>
          <a:bodyPr wrap="square">
            <a:spAutoFit/>
          </a:bodyPr>
          <a:lstStyle/>
          <a:p>
            <a:pPr>
              <a:lnSpc>
                <a:spcPts val="2400"/>
              </a:lnSpc>
            </a:pPr>
            <a:r>
              <a:rPr lang="zh-CN" altLang="en-US" sz="1700" b="1" dirty="0">
                <a:solidFill>
                  <a:schemeClr val="bg1"/>
                </a:solidFill>
                <a:latin typeface="微软雅黑" panose="020B0503020204020204" pitchFamily="34" charset="-122"/>
                <a:ea typeface="微软雅黑" panose="020B0503020204020204" pitchFamily="34" charset="-122"/>
              </a:rPr>
              <a:t>计算机数据具有</a:t>
            </a:r>
            <a:r>
              <a:rPr lang="zh-CN" altLang="en-US" sz="1700" b="1" dirty="0">
                <a:solidFill>
                  <a:srgbClr val="FFFF00"/>
                </a:solidFill>
                <a:latin typeface="微软雅黑" panose="020B0503020204020204" pitchFamily="34" charset="-122"/>
                <a:ea typeface="微软雅黑" panose="020B0503020204020204" pitchFamily="34" charset="-122"/>
              </a:rPr>
              <a:t>突发性，</a:t>
            </a:r>
            <a:r>
              <a:rPr lang="zh-CN" altLang="en-US" sz="1700" b="1" dirty="0">
                <a:solidFill>
                  <a:schemeClr val="bg1"/>
                </a:solidFill>
                <a:latin typeface="微软雅黑" panose="020B0503020204020204" pitchFamily="34" charset="-122"/>
                <a:ea typeface="微软雅黑" panose="020B0503020204020204" pitchFamily="34" charset="-122"/>
              </a:rPr>
              <a:t>这导致在传送数据时，通信线路的利用率很低，真正用来传送数据的时间往往不到 </a:t>
            </a:r>
            <a:r>
              <a:rPr lang="en-US" altLang="zh-CN" sz="1700" b="1" dirty="0">
                <a:solidFill>
                  <a:schemeClr val="bg1"/>
                </a:solidFill>
                <a:latin typeface="微软雅黑" panose="020B0503020204020204" pitchFamily="34" charset="-122"/>
                <a:ea typeface="微软雅黑" panose="020B0503020204020204" pitchFamily="34" charset="-122"/>
              </a:rPr>
              <a:t>10%</a:t>
            </a:r>
            <a:r>
              <a:rPr lang="zh-CN" altLang="en-US" sz="1700" b="1" dirty="0">
                <a:solidFill>
                  <a:schemeClr val="bg1"/>
                </a:solidFill>
                <a:latin typeface="微软雅黑" panose="020B0503020204020204" pitchFamily="34" charset="-122"/>
                <a:ea typeface="微软雅黑" panose="020B0503020204020204" pitchFamily="34" charset="-122"/>
              </a:rPr>
              <a:t>，甚至不到 </a:t>
            </a:r>
            <a:r>
              <a:rPr lang="en-US" altLang="zh-CN" sz="1700" b="1" dirty="0">
                <a:solidFill>
                  <a:schemeClr val="bg1"/>
                </a:solidFill>
                <a:latin typeface="微软雅黑" panose="020B0503020204020204" pitchFamily="34" charset="-122"/>
                <a:ea typeface="微软雅黑" panose="020B0503020204020204" pitchFamily="34" charset="-122"/>
              </a:rPr>
              <a:t>1%</a:t>
            </a:r>
            <a:r>
              <a:rPr lang="zh-CN" altLang="en-US" sz="1700" b="1" dirty="0">
                <a:solidFill>
                  <a:schemeClr val="bg1"/>
                </a:solidFill>
                <a:latin typeface="微软雅黑" panose="020B0503020204020204" pitchFamily="34" charset="-122"/>
                <a:ea typeface="微软雅黑" panose="020B0503020204020204" pitchFamily="34" charset="-122"/>
              </a:rPr>
              <a:t>，已被用户占用的通信线路资源在绝大部分时间里都是空闲的。</a:t>
            </a:r>
            <a:endParaRPr lang="zh-CN" altLang="en-US" sz="1700" b="1" dirty="0">
              <a:solidFill>
                <a:srgbClr val="800000"/>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1"/>
          </p:nvPr>
        </p:nvSpPr>
        <p:spPr>
          <a:xfrm>
            <a:off x="957945" y="609269"/>
            <a:ext cx="7207487" cy="354012"/>
          </a:xfrm>
        </p:spPr>
        <p:txBody>
          <a:bodyPr/>
          <a:lstStyle/>
          <a:p>
            <a:r>
              <a:rPr lang="zh-CN" altLang="en-US" dirty="0">
                <a:solidFill>
                  <a:srgbClr val="FFFF00"/>
                </a:solidFill>
              </a:rPr>
              <a:t>电路交换特点：</a:t>
            </a:r>
            <a:r>
              <a:rPr lang="zh-CN" altLang="en-US" dirty="0"/>
              <a:t>通话的两个用户</a:t>
            </a:r>
            <a:r>
              <a:rPr lang="zh-CN" altLang="en-US" dirty="0">
                <a:solidFill>
                  <a:srgbClr val="FFFF00"/>
                </a:solidFill>
              </a:rPr>
              <a:t>始终占用</a:t>
            </a:r>
            <a:r>
              <a:rPr lang="zh-CN" altLang="en-US" dirty="0"/>
              <a:t>端到端的通信资源</a:t>
            </a:r>
          </a:p>
        </p:txBody>
      </p:sp>
    </p:spTree>
    <p:extLst>
      <p:ext uri="{BB962C8B-B14F-4D97-AF65-F5344CB8AC3E}">
        <p14:creationId xmlns:p14="http://schemas.microsoft.com/office/powerpoint/2010/main" val="69453570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4000"/>
                                        <p:tgtEl>
                                          <p:spTgt spid="56"/>
                                        </p:tgtEl>
                                      </p:cBhvr>
                                    </p:animEffect>
                                  </p:childTnLst>
                                </p:cTn>
                              </p:par>
                            </p:childTnLst>
                          </p:cTn>
                        </p:par>
                        <p:par>
                          <p:cTn id="8" fill="hold">
                            <p:stCondLst>
                              <p:cond delay="5000"/>
                            </p:stCondLst>
                            <p:childTnLst>
                              <p:par>
                                <p:cTn id="9" presetID="35" presetClass="emph" presetSubtype="0" repeatCount="5000" fill="hold" grpId="1" nodeType="afterEffect">
                                  <p:stCondLst>
                                    <p:cond delay="0"/>
                                  </p:st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11" fill="hold">
                            <p:stCondLst>
                              <p:cond delay="10000"/>
                            </p:stCondLst>
                            <p:childTnLst>
                              <p:par>
                                <p:cTn id="12" presetID="22" presetClass="exit" presetSubtype="2" fill="hold" grpId="2" nodeType="afterEffect">
                                  <p:stCondLst>
                                    <p:cond delay="0"/>
                                  </p:stCondLst>
                                  <p:childTnLst>
                                    <p:animEffect transition="out" filter="wipe(right)">
                                      <p:cBhvr>
                                        <p:cTn id="13" dur="3000"/>
                                        <p:tgtEl>
                                          <p:spTgt spid="56"/>
                                        </p:tgtEl>
                                      </p:cBhvr>
                                    </p:animEffect>
                                    <p:set>
                                      <p:cBhvr>
                                        <p:cTn id="14" dur="1" fill="hold">
                                          <p:stCondLst>
                                            <p:cond delay="29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6"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采用</a:t>
            </a:r>
            <a:r>
              <a:rPr lang="zh-CN" altLang="en-US" dirty="0">
                <a:solidFill>
                  <a:srgbClr val="C00000"/>
                </a:solidFill>
              </a:rPr>
              <a:t>存储转发</a:t>
            </a:r>
            <a:r>
              <a:rPr lang="zh-CN" altLang="en-US" dirty="0"/>
              <a:t>技术。</a:t>
            </a:r>
          </a:p>
          <a:p>
            <a:endParaRPr lang="zh-CN" altLang="en-US" dirty="0"/>
          </a:p>
        </p:txBody>
      </p:sp>
      <p:sp>
        <p:nvSpPr>
          <p:cNvPr id="3" name="文本占位符 2"/>
          <p:cNvSpPr>
            <a:spLocks noGrp="1"/>
          </p:cNvSpPr>
          <p:nvPr>
            <p:ph type="body" sz="quarter" idx="11"/>
          </p:nvPr>
        </p:nvSpPr>
        <p:spPr/>
        <p:txBody>
          <a:bodyPr/>
          <a:lstStyle/>
          <a:p>
            <a:r>
              <a:rPr lang="en-US" altLang="zh-CN" dirty="0"/>
              <a:t>2. </a:t>
            </a:r>
            <a:r>
              <a:rPr lang="zh-CN" altLang="en-US" dirty="0"/>
              <a:t>分组交换的主要特点</a:t>
            </a:r>
          </a:p>
        </p:txBody>
      </p:sp>
      <p:sp>
        <p:nvSpPr>
          <p:cNvPr id="4" name="Line 8"/>
          <p:cNvSpPr>
            <a:spLocks noChangeShapeType="1"/>
          </p:cNvSpPr>
          <p:nvPr/>
        </p:nvSpPr>
        <p:spPr bwMode="auto">
          <a:xfrm>
            <a:off x="1511345" y="1936752"/>
            <a:ext cx="5616575" cy="0"/>
          </a:xfrm>
          <a:prstGeom prst="line">
            <a:avLst/>
          </a:prstGeom>
          <a:noFill/>
          <a:ln w="28575">
            <a:solidFill>
              <a:srgbClr val="00CC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9"/>
          <p:cNvSpPr txBox="1">
            <a:spLocks noChangeArrowheads="1"/>
          </p:cNvSpPr>
          <p:nvPr/>
        </p:nvSpPr>
        <p:spPr bwMode="auto">
          <a:xfrm>
            <a:off x="4008482" y="1785940"/>
            <a:ext cx="593725" cy="338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latin typeface="微软雅黑" panose="020B0503020204020204" pitchFamily="34" charset="-122"/>
                <a:ea typeface="微软雅黑" panose="020B0503020204020204" pitchFamily="34" charset="-122"/>
              </a:rPr>
              <a:t>报文</a:t>
            </a:r>
          </a:p>
        </p:txBody>
      </p:sp>
      <p:sp>
        <p:nvSpPr>
          <p:cNvPr id="6" name="Rectangle 74"/>
          <p:cNvSpPr>
            <a:spLocks noChangeArrowheads="1"/>
          </p:cNvSpPr>
          <p:nvPr/>
        </p:nvSpPr>
        <p:spPr bwMode="auto">
          <a:xfrm>
            <a:off x="1511345" y="2152652"/>
            <a:ext cx="5747242" cy="431800"/>
          </a:xfrm>
          <a:prstGeom prst="rect">
            <a:avLst/>
          </a:prstGeom>
          <a:solidFill>
            <a:srgbClr val="CDF3CD"/>
          </a:solidFill>
          <a:ln w="19050">
            <a:solidFill>
              <a:srgbClr val="00CC00"/>
            </a:solidFill>
            <a:miter lim="800000"/>
          </a:ln>
        </p:spPr>
        <p:txBody>
          <a:bodyPr wrap="none" anchor="ctr"/>
          <a:lstStyle/>
          <a:p>
            <a:endParaRPr lang="zh-CN" altLang="en-US" b="1">
              <a:solidFill>
                <a:srgbClr val="000099"/>
              </a:solidFill>
            </a:endParaRPr>
          </a:p>
        </p:txBody>
      </p:sp>
      <p:cxnSp>
        <p:nvCxnSpPr>
          <p:cNvPr id="10" name="直接连接符 10"/>
          <p:cNvCxnSpPr>
            <a:cxnSpLocks noChangeShapeType="1"/>
          </p:cNvCxnSpPr>
          <p:nvPr/>
        </p:nvCxnSpPr>
        <p:spPr bwMode="auto">
          <a:xfrm>
            <a:off x="1512932" y="1697040"/>
            <a:ext cx="0" cy="400050"/>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1"/>
          <p:cNvCxnSpPr>
            <a:cxnSpLocks noChangeShapeType="1"/>
          </p:cNvCxnSpPr>
          <p:nvPr/>
        </p:nvCxnSpPr>
        <p:spPr bwMode="auto">
          <a:xfrm>
            <a:off x="7242675" y="1697040"/>
            <a:ext cx="0" cy="400050"/>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76"/>
          <p:cNvSpPr txBox="1">
            <a:spLocks noChangeArrowheads="1"/>
          </p:cNvSpPr>
          <p:nvPr/>
        </p:nvSpPr>
        <p:spPr bwMode="auto">
          <a:xfrm>
            <a:off x="1476510" y="2164581"/>
            <a:ext cx="590835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100" b="1" dirty="0">
                <a:solidFill>
                  <a:srgbClr val="0000FF"/>
                </a:solidFill>
              </a:rPr>
              <a:t>110100011010101011010101110001001101001011</a:t>
            </a:r>
          </a:p>
        </p:txBody>
      </p:sp>
      <p:grpSp>
        <p:nvGrpSpPr>
          <p:cNvPr id="13" name="组合 12"/>
          <p:cNvGrpSpPr/>
          <p:nvPr/>
        </p:nvGrpSpPr>
        <p:grpSpPr>
          <a:xfrm>
            <a:off x="1587729" y="2210760"/>
            <a:ext cx="5637534" cy="323557"/>
            <a:chOff x="1909947" y="3247087"/>
            <a:chExt cx="5637534" cy="323557"/>
          </a:xfrm>
        </p:grpSpPr>
        <p:sp>
          <p:nvSpPr>
            <p:cNvPr id="14" name="矩形 13"/>
            <p:cNvSpPr/>
            <p:nvPr/>
          </p:nvSpPr>
          <p:spPr>
            <a:xfrm>
              <a:off x="1909947" y="3247087"/>
              <a:ext cx="1993503" cy="323557"/>
            </a:xfrm>
            <a:prstGeom prst="rect">
              <a:avLst/>
            </a:prstGeom>
            <a:solidFill>
              <a:srgbClr val="66CCFF">
                <a:alpha val="40000"/>
              </a:srgbClr>
            </a:solidFill>
            <a:ln>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03450" y="3247087"/>
              <a:ext cx="1926610" cy="323557"/>
            </a:xfrm>
            <a:prstGeom prst="rect">
              <a:avLst/>
            </a:prstGeom>
            <a:solidFill>
              <a:srgbClr val="66CCFF">
                <a:alpha val="40000"/>
              </a:srgbClr>
            </a:solidFill>
            <a:ln>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27281" y="3247087"/>
              <a:ext cx="1720200" cy="323557"/>
            </a:xfrm>
            <a:prstGeom prst="rect">
              <a:avLst/>
            </a:prstGeom>
            <a:solidFill>
              <a:srgbClr val="66CCFF">
                <a:alpha val="40000"/>
              </a:srgbClr>
            </a:solidFill>
            <a:ln>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511345" y="2788339"/>
            <a:ext cx="5747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在发送端，先把较长的报文划分成更小的等长数据段。 </a:t>
            </a:r>
          </a:p>
        </p:txBody>
      </p:sp>
    </p:spTree>
    <p:extLst>
      <p:ext uri="{BB962C8B-B14F-4D97-AF65-F5344CB8AC3E}">
        <p14:creationId xmlns:p14="http://schemas.microsoft.com/office/powerpoint/2010/main" val="312811741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10000" fill="hold" nodeType="afterEffect">
                                  <p:stCondLst>
                                    <p:cond delay="0"/>
                                  </p:stCondLst>
                                  <p:childTnLst>
                                    <p:anim calcmode="discrete" valueType="str">
                                      <p:cBhvr>
                                        <p:cTn id="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2"/>
          <p:cNvSpPr>
            <a:spLocks noChangeArrowheads="1"/>
          </p:cNvSpPr>
          <p:nvPr/>
        </p:nvSpPr>
        <p:spPr bwMode="auto">
          <a:xfrm>
            <a:off x="2009821" y="1517097"/>
            <a:ext cx="1870075" cy="431800"/>
          </a:xfrm>
          <a:prstGeom prst="rect">
            <a:avLst/>
          </a:prstGeom>
          <a:solidFill>
            <a:srgbClr val="B1D8F9"/>
          </a:solidFill>
          <a:ln w="28575">
            <a:solidFill>
              <a:srgbClr val="000099"/>
            </a:solidFill>
            <a:miter lim="800000"/>
          </a:ln>
        </p:spPr>
        <p:txBody>
          <a:bodyPr wrap="none" anchor="ctr"/>
          <a:lstStyle/>
          <a:p>
            <a:pPr algn="ctr"/>
            <a:r>
              <a:rPr lang="zh-CN" altLang="en-US" b="1">
                <a:solidFill>
                  <a:prstClr val="black"/>
                </a:solidFill>
                <a:latin typeface="微软雅黑" panose="020B0503020204020204" pitchFamily="34" charset="-122"/>
                <a:ea typeface="微软雅黑" panose="020B0503020204020204" pitchFamily="34" charset="-122"/>
              </a:rPr>
              <a:t>数     据</a:t>
            </a:r>
          </a:p>
        </p:txBody>
      </p:sp>
      <p:sp>
        <p:nvSpPr>
          <p:cNvPr id="20" name="Rectangle 13"/>
          <p:cNvSpPr>
            <a:spLocks noChangeArrowheads="1"/>
          </p:cNvSpPr>
          <p:nvPr/>
        </p:nvSpPr>
        <p:spPr bwMode="auto">
          <a:xfrm>
            <a:off x="3881483" y="1517097"/>
            <a:ext cx="1871663" cy="431800"/>
          </a:xfrm>
          <a:prstGeom prst="rect">
            <a:avLst/>
          </a:prstGeom>
          <a:solidFill>
            <a:srgbClr val="B1D8F9"/>
          </a:solidFill>
          <a:ln w="28575">
            <a:solidFill>
              <a:srgbClr val="000099"/>
            </a:solidFill>
            <a:miter lim="800000"/>
          </a:ln>
        </p:spPr>
        <p:txBody>
          <a:bodyPr wrap="none" anchor="ctr"/>
          <a:lstStyle/>
          <a:p>
            <a:pPr algn="ctr"/>
            <a:r>
              <a:rPr lang="zh-CN" altLang="en-US" b="1">
                <a:solidFill>
                  <a:prstClr val="black"/>
                </a:solidFill>
                <a:latin typeface="微软雅黑" panose="020B0503020204020204" pitchFamily="34" charset="-122"/>
                <a:ea typeface="微软雅黑" panose="020B0503020204020204" pitchFamily="34" charset="-122"/>
              </a:rPr>
              <a:t>数     据</a:t>
            </a:r>
          </a:p>
        </p:txBody>
      </p:sp>
      <p:sp>
        <p:nvSpPr>
          <p:cNvPr id="21" name="Rectangle 14"/>
          <p:cNvSpPr>
            <a:spLocks noChangeArrowheads="1"/>
          </p:cNvSpPr>
          <p:nvPr/>
        </p:nvSpPr>
        <p:spPr bwMode="auto">
          <a:xfrm>
            <a:off x="5754733" y="1517097"/>
            <a:ext cx="1871663" cy="431800"/>
          </a:xfrm>
          <a:prstGeom prst="rect">
            <a:avLst/>
          </a:prstGeom>
          <a:solidFill>
            <a:srgbClr val="B1D8F9"/>
          </a:solidFill>
          <a:ln w="28575">
            <a:solidFill>
              <a:srgbClr val="000099"/>
            </a:solidFill>
            <a:miter lim="800000"/>
          </a:ln>
        </p:spPr>
        <p:txBody>
          <a:bodyPr wrap="none" anchor="ctr"/>
          <a:lstStyle/>
          <a:p>
            <a:pPr algn="ctr"/>
            <a:r>
              <a:rPr lang="zh-CN" altLang="en-US" b="1" dirty="0">
                <a:solidFill>
                  <a:prstClr val="black"/>
                </a:solidFill>
                <a:latin typeface="微软雅黑" panose="020B0503020204020204" pitchFamily="34" charset="-122"/>
                <a:ea typeface="微软雅黑" panose="020B0503020204020204" pitchFamily="34" charset="-122"/>
              </a:rPr>
              <a:t>数     据</a:t>
            </a:r>
          </a:p>
        </p:txBody>
      </p:sp>
      <p:sp>
        <p:nvSpPr>
          <p:cNvPr id="22" name="Rectangle 16"/>
          <p:cNvSpPr>
            <a:spLocks noChangeArrowheads="1"/>
          </p:cNvSpPr>
          <p:nvPr/>
        </p:nvSpPr>
        <p:spPr bwMode="auto">
          <a:xfrm>
            <a:off x="1384346" y="2125110"/>
            <a:ext cx="623887" cy="431800"/>
          </a:xfrm>
          <a:prstGeom prst="rect">
            <a:avLst/>
          </a:prstGeom>
          <a:solidFill>
            <a:srgbClr val="00B050"/>
          </a:solidFill>
          <a:ln w="28575">
            <a:solidFill>
              <a:schemeClr val="tx1"/>
            </a:solidFill>
            <a:miter lim="800000"/>
          </a:ln>
        </p:spPr>
        <p:txBody>
          <a:bodyPr wrap="none" anchor="ctr"/>
          <a:lstStyle/>
          <a:p>
            <a:pPr algn="ctr"/>
            <a:r>
              <a:rPr lang="zh-CN" altLang="en-US" b="1">
                <a:solidFill>
                  <a:prstClr val="white"/>
                </a:solidFill>
                <a:latin typeface="微软雅黑" panose="020B0503020204020204" pitchFamily="34" charset="-122"/>
                <a:ea typeface="微软雅黑" panose="020B0503020204020204" pitchFamily="34" charset="-122"/>
              </a:rPr>
              <a:t>首部</a:t>
            </a:r>
          </a:p>
        </p:txBody>
      </p:sp>
      <p:sp>
        <p:nvSpPr>
          <p:cNvPr id="23" name="Rectangle 19"/>
          <p:cNvSpPr>
            <a:spLocks noChangeArrowheads="1"/>
          </p:cNvSpPr>
          <p:nvPr/>
        </p:nvSpPr>
        <p:spPr bwMode="auto">
          <a:xfrm>
            <a:off x="3256008" y="2852185"/>
            <a:ext cx="623888" cy="431800"/>
          </a:xfrm>
          <a:prstGeom prst="rect">
            <a:avLst/>
          </a:prstGeom>
          <a:solidFill>
            <a:srgbClr val="00B050"/>
          </a:solidFill>
          <a:ln w="28575">
            <a:solidFill>
              <a:schemeClr val="tx1"/>
            </a:solidFill>
            <a:miter lim="800000"/>
          </a:ln>
        </p:spPr>
        <p:txBody>
          <a:bodyPr wrap="none" anchor="ctr"/>
          <a:lstStyle/>
          <a:p>
            <a:pPr algn="ctr"/>
            <a:r>
              <a:rPr lang="zh-CN" altLang="en-US" b="1">
                <a:solidFill>
                  <a:prstClr val="white"/>
                </a:solidFill>
                <a:latin typeface="微软雅黑" panose="020B0503020204020204" pitchFamily="34" charset="-122"/>
                <a:ea typeface="微软雅黑" panose="020B0503020204020204" pitchFamily="34" charset="-122"/>
              </a:rPr>
              <a:t>首部</a:t>
            </a:r>
          </a:p>
        </p:txBody>
      </p:sp>
      <p:sp>
        <p:nvSpPr>
          <p:cNvPr id="24" name="Rectangle 20"/>
          <p:cNvSpPr>
            <a:spLocks noChangeArrowheads="1"/>
          </p:cNvSpPr>
          <p:nvPr/>
        </p:nvSpPr>
        <p:spPr bwMode="auto">
          <a:xfrm>
            <a:off x="5135608" y="3526872"/>
            <a:ext cx="623888" cy="431800"/>
          </a:xfrm>
          <a:prstGeom prst="rect">
            <a:avLst/>
          </a:prstGeom>
          <a:solidFill>
            <a:srgbClr val="00B050"/>
          </a:solidFill>
          <a:ln w="28575">
            <a:solidFill>
              <a:schemeClr val="tx1"/>
            </a:solidFill>
            <a:miter lim="800000"/>
          </a:ln>
        </p:spPr>
        <p:txBody>
          <a:bodyPr wrap="none" anchor="ctr"/>
          <a:lstStyle/>
          <a:p>
            <a:pPr algn="ctr"/>
            <a:r>
              <a:rPr lang="zh-CN" altLang="en-US" b="1">
                <a:solidFill>
                  <a:prstClr val="white"/>
                </a:solidFill>
                <a:latin typeface="微软雅黑" panose="020B0503020204020204" pitchFamily="34" charset="-122"/>
                <a:ea typeface="微软雅黑" panose="020B0503020204020204" pitchFamily="34" charset="-122"/>
              </a:rPr>
              <a:t>首部</a:t>
            </a:r>
          </a:p>
        </p:txBody>
      </p:sp>
      <p:grpSp>
        <p:nvGrpSpPr>
          <p:cNvPr id="25" name="Group 25"/>
          <p:cNvGrpSpPr/>
          <p:nvPr/>
        </p:nvGrpSpPr>
        <p:grpSpPr bwMode="auto">
          <a:xfrm>
            <a:off x="1373233" y="1648726"/>
            <a:ext cx="2495550" cy="431800"/>
            <a:chOff x="2063" y="2574"/>
            <a:chExt cx="1451" cy="272"/>
          </a:xfrm>
        </p:grpSpPr>
        <p:sp>
          <p:nvSpPr>
            <p:cNvPr id="26" name="AutoShape 21"/>
            <p:cNvSpPr/>
            <p:nvPr/>
          </p:nvSpPr>
          <p:spPr bwMode="auto">
            <a:xfrm rot="5400000">
              <a:off x="2744" y="2075"/>
              <a:ext cx="90" cy="1451"/>
            </a:xfrm>
            <a:prstGeom prst="leftBrace">
              <a:avLst>
                <a:gd name="adj1" fmla="val 134352"/>
                <a:gd name="adj2" fmla="val 50000"/>
              </a:avLst>
            </a:prstGeom>
            <a:noFill/>
            <a:ln w="28575">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27" name="Text Box 24"/>
            <p:cNvSpPr txBox="1">
              <a:spLocks noChangeArrowheads="1"/>
            </p:cNvSpPr>
            <p:nvPr/>
          </p:nvSpPr>
          <p:spPr bwMode="auto">
            <a:xfrm>
              <a:off x="2627" y="2574"/>
              <a:ext cx="411" cy="19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FF"/>
                  </a:solidFill>
                  <a:latin typeface="微软雅黑" panose="020B0503020204020204" pitchFamily="34" charset="-122"/>
                  <a:ea typeface="微软雅黑" panose="020B0503020204020204" pitchFamily="34" charset="-122"/>
                </a:rPr>
                <a:t>分组 </a:t>
              </a:r>
              <a:r>
                <a:rPr lang="en-US" altLang="zh-CN" sz="1400" b="1" dirty="0">
                  <a:solidFill>
                    <a:srgbClr val="0000FF"/>
                  </a:solidFill>
                  <a:latin typeface="微软雅黑" panose="020B0503020204020204" pitchFamily="34" charset="-122"/>
                  <a:ea typeface="微软雅黑" panose="020B0503020204020204" pitchFamily="34" charset="-122"/>
                </a:rPr>
                <a:t>1</a:t>
              </a:r>
            </a:p>
          </p:txBody>
        </p:sp>
      </p:grpSp>
      <p:grpSp>
        <p:nvGrpSpPr>
          <p:cNvPr id="28" name="Group 26"/>
          <p:cNvGrpSpPr/>
          <p:nvPr/>
        </p:nvGrpSpPr>
        <p:grpSpPr bwMode="auto">
          <a:xfrm>
            <a:off x="3256008" y="2387047"/>
            <a:ext cx="2495550" cy="425450"/>
            <a:chOff x="1973" y="2524"/>
            <a:chExt cx="1451" cy="268"/>
          </a:xfrm>
        </p:grpSpPr>
        <p:sp>
          <p:nvSpPr>
            <p:cNvPr id="29" name="AutoShape 27"/>
            <p:cNvSpPr/>
            <p:nvPr/>
          </p:nvSpPr>
          <p:spPr bwMode="auto">
            <a:xfrm rot="5400000">
              <a:off x="2654" y="2021"/>
              <a:ext cx="90" cy="1451"/>
            </a:xfrm>
            <a:prstGeom prst="leftBrace">
              <a:avLst>
                <a:gd name="adj1" fmla="val 134352"/>
                <a:gd name="adj2" fmla="val 50000"/>
              </a:avLst>
            </a:prstGeom>
            <a:noFill/>
            <a:ln w="28575">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30" name="Text Box 28"/>
            <p:cNvSpPr txBox="1">
              <a:spLocks noChangeArrowheads="1"/>
            </p:cNvSpPr>
            <p:nvPr/>
          </p:nvSpPr>
          <p:spPr bwMode="auto">
            <a:xfrm>
              <a:off x="2513" y="2524"/>
              <a:ext cx="368" cy="1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FF"/>
                  </a:solidFill>
                  <a:latin typeface="微软雅黑" panose="020B0503020204020204" pitchFamily="34" charset="-122"/>
                  <a:ea typeface="微软雅黑" panose="020B0503020204020204" pitchFamily="34" charset="-122"/>
                </a:rPr>
                <a:t>分组 </a:t>
              </a:r>
              <a:r>
                <a:rPr lang="en-US" altLang="zh-CN" sz="1400" b="1" dirty="0">
                  <a:solidFill>
                    <a:srgbClr val="0000FF"/>
                  </a:solidFill>
                  <a:latin typeface="微软雅黑" panose="020B0503020204020204" pitchFamily="34" charset="-122"/>
                  <a:ea typeface="微软雅黑" panose="020B0503020204020204" pitchFamily="34" charset="-122"/>
                </a:rPr>
                <a:t>2</a:t>
              </a:r>
            </a:p>
          </p:txBody>
        </p:sp>
      </p:grpSp>
      <p:grpSp>
        <p:nvGrpSpPr>
          <p:cNvPr id="31" name="Group 29"/>
          <p:cNvGrpSpPr/>
          <p:nvPr/>
        </p:nvGrpSpPr>
        <p:grpSpPr bwMode="auto">
          <a:xfrm>
            <a:off x="5129258" y="3066497"/>
            <a:ext cx="2495550" cy="422275"/>
            <a:chOff x="1883" y="2394"/>
            <a:chExt cx="1451" cy="266"/>
          </a:xfrm>
        </p:grpSpPr>
        <p:sp>
          <p:nvSpPr>
            <p:cNvPr id="32" name="AutoShape 30"/>
            <p:cNvSpPr/>
            <p:nvPr/>
          </p:nvSpPr>
          <p:spPr bwMode="auto">
            <a:xfrm rot="5400000">
              <a:off x="2564" y="1889"/>
              <a:ext cx="90" cy="1451"/>
            </a:xfrm>
            <a:prstGeom prst="leftBrace">
              <a:avLst>
                <a:gd name="adj1" fmla="val 134352"/>
                <a:gd name="adj2" fmla="val 50000"/>
              </a:avLst>
            </a:prstGeom>
            <a:noFill/>
            <a:ln w="28575">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33" name="Text Box 31"/>
            <p:cNvSpPr txBox="1">
              <a:spLocks noChangeArrowheads="1"/>
            </p:cNvSpPr>
            <p:nvPr/>
          </p:nvSpPr>
          <p:spPr bwMode="auto">
            <a:xfrm>
              <a:off x="2411" y="2394"/>
              <a:ext cx="368" cy="1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FF"/>
                  </a:solidFill>
                  <a:latin typeface="微软雅黑" panose="020B0503020204020204" pitchFamily="34" charset="-122"/>
                  <a:ea typeface="微软雅黑" panose="020B0503020204020204" pitchFamily="34" charset="-122"/>
                </a:rPr>
                <a:t>分组 </a:t>
              </a:r>
              <a:r>
                <a:rPr lang="en-US" altLang="zh-CN" sz="1400" b="1" dirty="0">
                  <a:solidFill>
                    <a:srgbClr val="0000FF"/>
                  </a:solidFill>
                  <a:latin typeface="微软雅黑" panose="020B0503020204020204" pitchFamily="34" charset="-122"/>
                  <a:ea typeface="微软雅黑" panose="020B0503020204020204" pitchFamily="34" charset="-122"/>
                </a:rPr>
                <a:t>3</a:t>
              </a:r>
            </a:p>
          </p:txBody>
        </p:sp>
      </p:grpSp>
      <p:grpSp>
        <p:nvGrpSpPr>
          <p:cNvPr id="34" name="组合 33"/>
          <p:cNvGrpSpPr/>
          <p:nvPr/>
        </p:nvGrpSpPr>
        <p:grpSpPr bwMode="auto">
          <a:xfrm>
            <a:off x="2009821" y="1166260"/>
            <a:ext cx="5616575" cy="307975"/>
            <a:chOff x="1898781" y="2727667"/>
            <a:chExt cx="5616840" cy="307975"/>
          </a:xfrm>
        </p:grpSpPr>
        <p:grpSp>
          <p:nvGrpSpPr>
            <p:cNvPr id="35" name="Group 15"/>
            <p:cNvGrpSpPr/>
            <p:nvPr/>
          </p:nvGrpSpPr>
          <p:grpSpPr bwMode="auto">
            <a:xfrm>
              <a:off x="1898781" y="2727667"/>
              <a:ext cx="5616840" cy="307975"/>
              <a:chOff x="1247" y="1803"/>
              <a:chExt cx="3266" cy="194"/>
            </a:xfrm>
          </p:grpSpPr>
          <p:sp>
            <p:nvSpPr>
              <p:cNvPr id="38" name="Line 2"/>
              <p:cNvSpPr>
                <a:spLocks noChangeShapeType="1"/>
              </p:cNvSpPr>
              <p:nvPr/>
            </p:nvSpPr>
            <p:spPr bwMode="auto">
              <a:xfrm>
                <a:off x="1247" y="1888"/>
                <a:ext cx="3266" cy="0"/>
              </a:xfrm>
              <a:prstGeom prst="line">
                <a:avLst/>
              </a:prstGeom>
              <a:noFill/>
              <a:ln w="28575">
                <a:solidFill>
                  <a:srgbClr val="00CC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39" name="Text Box 3"/>
              <p:cNvSpPr txBox="1">
                <a:spLocks noChangeArrowheads="1"/>
              </p:cNvSpPr>
              <p:nvPr/>
            </p:nvSpPr>
            <p:spPr bwMode="auto">
              <a:xfrm>
                <a:off x="2699" y="1803"/>
                <a:ext cx="316" cy="19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prstClr val="black"/>
                    </a:solidFill>
                    <a:latin typeface="微软雅黑" panose="020B0503020204020204" pitchFamily="34" charset="-122"/>
                    <a:ea typeface="微软雅黑" panose="020B0503020204020204" pitchFamily="34" charset="-122"/>
                  </a:rPr>
                  <a:t>报文</a:t>
                </a:r>
              </a:p>
            </p:txBody>
          </p:sp>
        </p:grpSp>
        <p:cxnSp>
          <p:nvCxnSpPr>
            <p:cNvPr id="36" name="直接连接符 21"/>
            <p:cNvCxnSpPr>
              <a:cxnSpLocks noChangeShapeType="1"/>
            </p:cNvCxnSpPr>
            <p:nvPr/>
          </p:nvCxnSpPr>
          <p:spPr bwMode="auto">
            <a:xfrm>
              <a:off x="1900501" y="2727671"/>
              <a:ext cx="0" cy="295331"/>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22"/>
            <p:cNvCxnSpPr>
              <a:cxnSpLocks noChangeShapeType="1"/>
            </p:cNvCxnSpPr>
            <p:nvPr/>
          </p:nvCxnSpPr>
          <p:spPr bwMode="auto">
            <a:xfrm>
              <a:off x="7500522" y="2727671"/>
              <a:ext cx="0" cy="295331"/>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 name="Text Box 33"/>
          <p:cNvSpPr txBox="1">
            <a:spLocks noChangeArrowheads="1"/>
          </p:cNvSpPr>
          <p:nvPr/>
        </p:nvSpPr>
        <p:spPr bwMode="auto">
          <a:xfrm>
            <a:off x="981335" y="3558106"/>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000CC"/>
                </a:solidFill>
                <a:latin typeface="微软雅黑" panose="020B0503020204020204" pitchFamily="34" charset="-122"/>
                <a:ea typeface="微软雅黑" panose="020B0503020204020204" pitchFamily="34" charset="-122"/>
              </a:rPr>
              <a:t>注意：左边是“前面”</a:t>
            </a:r>
          </a:p>
        </p:txBody>
      </p:sp>
      <p:sp>
        <p:nvSpPr>
          <p:cNvPr id="41" name="矩形 40"/>
          <p:cNvSpPr/>
          <p:nvPr/>
        </p:nvSpPr>
        <p:spPr>
          <a:xfrm>
            <a:off x="1045030" y="4142276"/>
            <a:ext cx="6914204" cy="400110"/>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zh-CN" altLang="en-US" sz="2000" b="1" dirty="0">
                <a:latin typeface="微软雅黑" panose="020B0503020204020204" pitchFamily="34" charset="-122"/>
                <a:ea typeface="微软雅黑" panose="020B0503020204020204" pitchFamily="34" charset="-122"/>
              </a:rPr>
              <a:t>分组又称为“包”，而分组的首部也可称为“包头”。</a:t>
            </a:r>
          </a:p>
        </p:txBody>
      </p:sp>
      <p:sp>
        <p:nvSpPr>
          <p:cNvPr id="2" name="文本占位符 1"/>
          <p:cNvSpPr>
            <a:spLocks noGrp="1"/>
          </p:cNvSpPr>
          <p:nvPr>
            <p:ph type="body" sz="quarter" idx="11"/>
          </p:nvPr>
        </p:nvSpPr>
        <p:spPr/>
        <p:txBody>
          <a:bodyPr/>
          <a:lstStyle/>
          <a:p>
            <a:r>
              <a:rPr lang="zh-CN" altLang="en-US" dirty="0"/>
              <a:t>数据段前面添加首部就构成了</a:t>
            </a:r>
            <a:r>
              <a:rPr lang="zh-CN" altLang="en-US" dirty="0">
                <a:solidFill>
                  <a:srgbClr val="FFFF00"/>
                </a:solidFill>
              </a:rPr>
              <a:t>分组</a:t>
            </a:r>
            <a:r>
              <a:rPr lang="zh-CN" altLang="en-US" dirty="0"/>
              <a:t> </a:t>
            </a:r>
            <a:r>
              <a:rPr lang="en-US" altLang="zh-CN" dirty="0"/>
              <a:t>(packet)</a:t>
            </a:r>
          </a:p>
        </p:txBody>
      </p:sp>
    </p:spTree>
    <p:extLst>
      <p:ext uri="{BB962C8B-B14F-4D97-AF65-F5344CB8AC3E}">
        <p14:creationId xmlns:p14="http://schemas.microsoft.com/office/powerpoint/2010/main" val="13814291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1000"/>
                                  </p:stCondLst>
                                  <p:childTnLst>
                                    <p:set>
                                      <p:cBhvr>
                                        <p:cTn id="6" dur="1" fill="hold">
                                          <p:stCondLst>
                                            <p:cond delay="0"/>
                                          </p:stCondLst>
                                        </p:cTn>
                                        <p:tgtEl>
                                          <p:spTgt spid="34"/>
                                        </p:tgtEl>
                                        <p:attrNameLst>
                                          <p:attrName>style.visibility</p:attrName>
                                        </p:attrNameLst>
                                      </p:cBhvr>
                                      <p:to>
                                        <p:strVal val="hidden"/>
                                      </p:to>
                                    </p:set>
                                  </p:childTnLst>
                                </p:cTn>
                              </p:par>
                            </p:childTnLst>
                          </p:cTn>
                        </p:par>
                        <p:par>
                          <p:cTn id="7" fill="hold">
                            <p:stCondLst>
                              <p:cond delay="1000"/>
                            </p:stCondLst>
                            <p:childTnLst>
                              <p:par>
                                <p:cTn id="8" presetID="42" presetClass="path" presetSubtype="0" accel="50000" decel="50000" fill="hold" grpId="0" nodeType="afterEffect">
                                  <p:stCondLst>
                                    <p:cond delay="0"/>
                                  </p:stCondLst>
                                  <p:childTnLst>
                                    <p:animMotion origin="layout" path="M 1.38889E-6 2.96296E-6 L 1.38889E-6 0.11852 " pathEditMode="relative" rAng="0" ptsTypes="AA">
                                      <p:cBhvr>
                                        <p:cTn id="9" dur="2000" fill="hold"/>
                                        <p:tgtEl>
                                          <p:spTgt spid="19"/>
                                        </p:tgtEl>
                                        <p:attrNameLst>
                                          <p:attrName>ppt_x</p:attrName>
                                          <p:attrName>ppt_y</p:attrName>
                                        </p:attrNameLst>
                                      </p:cBhvr>
                                      <p:rCtr x="0" y="5926"/>
                                    </p:animMotion>
                                  </p:childTnLst>
                                </p:cTn>
                              </p:par>
                            </p:childTnLst>
                          </p:cTn>
                        </p:par>
                        <p:par>
                          <p:cTn id="10" fill="hold">
                            <p:stCondLst>
                              <p:cond delay="3000"/>
                            </p:stCondLst>
                            <p:childTnLst>
                              <p:par>
                                <p:cTn id="11" presetID="1" presetClass="entr" presetSubtype="0" fill="hold" grpId="0" nodeType="after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3500"/>
                            </p:stCondLst>
                            <p:childTnLst>
                              <p:par>
                                <p:cTn id="14" presetID="1" presetClass="entr" presetSubtype="0" fill="hold"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4000"/>
                            </p:stCondLst>
                            <p:childTnLst>
                              <p:par>
                                <p:cTn id="17" presetID="42" presetClass="path" presetSubtype="0" accel="50000" decel="50000" fill="hold" grpId="0" nodeType="afterEffect">
                                  <p:stCondLst>
                                    <p:cond delay="500"/>
                                  </p:stCondLst>
                                  <p:childTnLst>
                                    <p:animMotion origin="layout" path="M 3.88889E-6 2.96296E-6 L 3.88889E-6 0.2608 " pathEditMode="relative" rAng="0" ptsTypes="AA">
                                      <p:cBhvr>
                                        <p:cTn id="18" dur="2000" fill="hold"/>
                                        <p:tgtEl>
                                          <p:spTgt spid="20"/>
                                        </p:tgtEl>
                                        <p:attrNameLst>
                                          <p:attrName>ppt_x</p:attrName>
                                          <p:attrName>ppt_y</p:attrName>
                                        </p:attrNameLst>
                                      </p:cBhvr>
                                      <p:rCtr x="0" y="13025"/>
                                    </p:animMotion>
                                  </p:childTnLst>
                                </p:cTn>
                              </p:par>
                            </p:childTnLst>
                          </p:cTn>
                        </p:par>
                        <p:par>
                          <p:cTn id="19" fill="hold">
                            <p:stCondLst>
                              <p:cond delay="6500"/>
                            </p:stCondLst>
                            <p:childTnLst>
                              <p:par>
                                <p:cTn id="20" presetID="1" presetClass="entr" presetSubtype="0" fill="hold" grpId="0" nodeType="afterEffect">
                                  <p:stCondLst>
                                    <p:cond delay="50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7000"/>
                            </p:stCondLst>
                            <p:childTnLst>
                              <p:par>
                                <p:cTn id="23" presetID="1" presetClass="entr" presetSubtype="0" fill="hold" nodeType="afterEffect">
                                  <p:stCondLst>
                                    <p:cond delay="50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7500"/>
                            </p:stCondLst>
                            <p:childTnLst>
                              <p:par>
                                <p:cTn id="26" presetID="42" presetClass="path" presetSubtype="0" accel="50000" decel="50000" fill="hold" grpId="0" nodeType="afterEffect">
                                  <p:stCondLst>
                                    <p:cond delay="500"/>
                                  </p:stCondLst>
                                  <p:childTnLst>
                                    <p:animMotion origin="layout" path="M 2.77778E-6 2.96296E-6 L 2.77778E-6 0.39105 " pathEditMode="relative" rAng="0" ptsTypes="AA">
                                      <p:cBhvr>
                                        <p:cTn id="27" dur="2000" fill="hold"/>
                                        <p:tgtEl>
                                          <p:spTgt spid="21"/>
                                        </p:tgtEl>
                                        <p:attrNameLst>
                                          <p:attrName>ppt_x</p:attrName>
                                          <p:attrName>ppt_y</p:attrName>
                                        </p:attrNameLst>
                                      </p:cBhvr>
                                      <p:rCtr x="0" y="19537"/>
                                    </p:animMotion>
                                  </p:childTnLst>
                                </p:cTn>
                              </p:par>
                            </p:childTnLst>
                          </p:cTn>
                        </p:par>
                        <p:par>
                          <p:cTn id="28" fill="hold">
                            <p:stCondLst>
                              <p:cond delay="10000"/>
                            </p:stCondLst>
                            <p:childTnLst>
                              <p:par>
                                <p:cTn id="29" presetID="1" presetClass="entr" presetSubtype="0" fill="hold" grpId="0" nodeType="afterEffect">
                                  <p:stCondLst>
                                    <p:cond delay="50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p:stCondLst>
                              <p:cond delay="10500"/>
                            </p:stCondLst>
                            <p:childTnLst>
                              <p:par>
                                <p:cTn id="32" presetID="1" presetClass="entr" presetSubtype="0" fill="hold" nodeType="afterEffect">
                                  <p:stCondLst>
                                    <p:cond delay="500"/>
                                  </p:stCondLst>
                                  <p:childTnLst>
                                    <p:set>
                                      <p:cBhvr>
                                        <p:cTn id="33" dur="1" fill="hold">
                                          <p:stCondLst>
                                            <p:cond delay="0"/>
                                          </p:stCondLst>
                                        </p:cTn>
                                        <p:tgtEl>
                                          <p:spTgt spid="31"/>
                                        </p:tgtEl>
                                        <p:attrNameLst>
                                          <p:attrName>style.visibility</p:attrName>
                                        </p:attrNameLst>
                                      </p:cBhvr>
                                      <p:to>
                                        <p:strVal val="visible"/>
                                      </p:to>
                                    </p:set>
                                  </p:childTnLst>
                                </p:cTn>
                              </p:par>
                            </p:childTnLst>
                          </p:cTn>
                        </p:par>
                        <p:par>
                          <p:cTn id="34" fill="hold">
                            <p:stCondLst>
                              <p:cond delay="11000"/>
                            </p:stCondLst>
                            <p:childTnLst>
                              <p:par>
                                <p:cTn id="35" presetID="1"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11000"/>
                            </p:stCondLst>
                            <p:childTnLst>
                              <p:par>
                                <p:cTn id="38" presetID="35" presetClass="emph" presetSubtype="0" repeatCount="3000" fill="hold" grpId="1" nodeType="afterEffect">
                                  <p:stCondLst>
                                    <p:cond delay="0"/>
                                  </p:stCondLst>
                                  <p:childTnLst>
                                    <p:anim calcmode="discrete" valueType="str">
                                      <p:cBhvr>
                                        <p:cTn id="39" dur="1000" fill="hold"/>
                                        <p:tgtEl>
                                          <p:spTgt spid="40"/>
                                        </p:tgtEl>
                                        <p:attrNameLst>
                                          <p:attrName>style.visibility</p:attrName>
                                        </p:attrNameLst>
                                      </p:cBhvr>
                                      <p:tavLst>
                                        <p:tav tm="0">
                                          <p:val>
                                            <p:strVal val="hidden"/>
                                          </p:val>
                                        </p:tav>
                                        <p:tav tm="50000">
                                          <p:val>
                                            <p:strVal val="visible"/>
                                          </p:val>
                                        </p:tav>
                                      </p:tavLst>
                                    </p:anim>
                                  </p:childTnLst>
                                </p:cTn>
                              </p:par>
                            </p:childTnLst>
                          </p:cTn>
                        </p:par>
                        <p:par>
                          <p:cTn id="40" fill="hold">
                            <p:stCondLst>
                              <p:cond delay="14000"/>
                            </p:stCondLst>
                            <p:childTnLst>
                              <p:par>
                                <p:cTn id="41" presetID="1"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0" grpId="0"/>
      <p:bldP spid="40" grpId="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70150"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6" name="矩形 5"/>
          <p:cNvSpPr/>
          <p:nvPr/>
        </p:nvSpPr>
        <p:spPr>
          <a:xfrm>
            <a:off x="5908327"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7" name="组合 6"/>
          <p:cNvGrpSpPr/>
          <p:nvPr/>
        </p:nvGrpSpPr>
        <p:grpSpPr>
          <a:xfrm>
            <a:off x="466344" y="585760"/>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27878" y="1151890"/>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信息时代：以网络为核心</a:t>
              </a:r>
              <a:endParaRPr lang="fr-FR" altLang="zh-CN" sz="2000" b="1" dirty="0">
                <a:solidFill>
                  <a:schemeClr val="bg1"/>
                </a:solidFill>
                <a:latin typeface="微软雅黑" pitchFamily="34" charset="-122"/>
                <a:ea typeface="微软雅黑" pitchFamily="34" charset="-122"/>
              </a:endParaRPr>
            </a:p>
          </p:txBody>
        </p:sp>
      </p:grpSp>
      <p:pic>
        <p:nvPicPr>
          <p:cNvPr id="10" name="图片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28262" y="1029104"/>
            <a:ext cx="6426572" cy="3488812"/>
          </a:xfrm>
          <a:prstGeom prst="rect">
            <a:avLst/>
          </a:prstGeom>
        </p:spPr>
      </p:pic>
      <p:sp>
        <p:nvSpPr>
          <p:cNvPr id="11" name="矩形 10"/>
          <p:cNvSpPr/>
          <p:nvPr/>
        </p:nvSpPr>
        <p:spPr>
          <a:xfrm>
            <a:off x="2157830" y="1020055"/>
            <a:ext cx="1210588" cy="400110"/>
          </a:xfrm>
          <a:prstGeom prst="rect">
            <a:avLst/>
          </a:prstGeom>
        </p:spPr>
        <p:txBody>
          <a:bodyPr wrap="none">
            <a:spAutoFit/>
          </a:bodyPr>
          <a:lstStyle/>
          <a:p>
            <a:r>
              <a:rPr lang="zh-CN" altLang="en-US" sz="2000" b="1" dirty="0">
                <a:solidFill>
                  <a:schemeClr val="bg1"/>
                </a:solidFill>
                <a:latin typeface="微软雅黑" pitchFamily="34" charset="-122"/>
                <a:ea typeface="微软雅黑" pitchFamily="34" charset="-122"/>
              </a:rPr>
              <a:t>万物联网</a:t>
            </a:r>
          </a:p>
        </p:txBody>
      </p:sp>
      <p:sp>
        <p:nvSpPr>
          <p:cNvPr id="12" name="矩形 11"/>
          <p:cNvSpPr/>
          <p:nvPr/>
        </p:nvSpPr>
        <p:spPr>
          <a:xfrm>
            <a:off x="5359690" y="1020055"/>
            <a:ext cx="1210588" cy="400110"/>
          </a:xfrm>
          <a:prstGeom prst="rect">
            <a:avLst/>
          </a:prstGeom>
        </p:spPr>
        <p:txBody>
          <a:bodyPr wrap="none">
            <a:spAutoFit/>
          </a:bodyPr>
          <a:lstStyle/>
          <a:p>
            <a:r>
              <a:rPr lang="zh-CN" altLang="en-US" sz="2000" b="1" dirty="0">
                <a:solidFill>
                  <a:schemeClr val="bg1"/>
                </a:solidFill>
                <a:latin typeface="微软雅黑" pitchFamily="34" charset="-122"/>
                <a:ea typeface="微软雅黑" pitchFamily="34" charset="-122"/>
              </a:rPr>
              <a:t>人人用网</a:t>
            </a:r>
          </a:p>
        </p:txBody>
      </p:sp>
    </p:spTree>
    <p:extLst>
      <p:ext uri="{BB962C8B-B14F-4D97-AF65-F5344CB8AC3E}">
        <p14:creationId xmlns:p14="http://schemas.microsoft.com/office/powerpoint/2010/main" val="38467723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p:cNvSpPr>
            <a:spLocks noGrp="1"/>
          </p:cNvSpPr>
          <p:nvPr>
            <p:ph sz="quarter" idx="10"/>
          </p:nvPr>
        </p:nvSpPr>
        <p:spPr/>
        <p:txBody>
          <a:bodyPr/>
          <a:lstStyle/>
          <a:p>
            <a:r>
              <a:rPr lang="zh-CN" altLang="en-US" dirty="0"/>
              <a:t>互联网采用分组交换技术。</a:t>
            </a:r>
            <a:r>
              <a:rPr lang="zh-CN" altLang="en-US" dirty="0">
                <a:solidFill>
                  <a:srgbClr val="0000FF"/>
                </a:solidFill>
              </a:rPr>
              <a:t>分组</a:t>
            </a:r>
            <a:r>
              <a:rPr lang="zh-CN" altLang="en-US" dirty="0">
                <a:solidFill>
                  <a:srgbClr val="C00000"/>
                </a:solidFill>
              </a:rPr>
              <a:t>是在互联网中传送的</a:t>
            </a:r>
            <a:r>
              <a:rPr lang="zh-CN" altLang="en-US" dirty="0">
                <a:solidFill>
                  <a:srgbClr val="0000FF"/>
                </a:solidFill>
              </a:rPr>
              <a:t>数据单元。</a:t>
            </a:r>
          </a:p>
          <a:p>
            <a:r>
              <a:rPr lang="zh-CN" altLang="en-US" dirty="0"/>
              <a:t>发送端</a:t>
            </a:r>
            <a:r>
              <a:rPr lang="zh-CN" altLang="en-US" dirty="0">
                <a:solidFill>
                  <a:srgbClr val="C00000"/>
                </a:solidFill>
              </a:rPr>
              <a:t>依次</a:t>
            </a:r>
            <a:r>
              <a:rPr lang="zh-CN" altLang="en-US" dirty="0"/>
              <a:t>把各分组发送到接收端。</a:t>
            </a:r>
          </a:p>
          <a:p>
            <a:endParaRPr lang="zh-CN" altLang="en-US" dirty="0"/>
          </a:p>
        </p:txBody>
      </p:sp>
      <p:sp>
        <p:nvSpPr>
          <p:cNvPr id="2" name="文本占位符 1"/>
          <p:cNvSpPr>
            <a:spLocks noGrp="1"/>
          </p:cNvSpPr>
          <p:nvPr>
            <p:ph type="body" sz="quarter" idx="11"/>
          </p:nvPr>
        </p:nvSpPr>
        <p:spPr/>
        <p:txBody>
          <a:bodyPr/>
          <a:lstStyle/>
          <a:p>
            <a:r>
              <a:rPr lang="zh-CN" altLang="en-US" dirty="0"/>
              <a:t>分组交换以“</a:t>
            </a:r>
            <a:r>
              <a:rPr lang="zh-CN" altLang="en-US" dirty="0">
                <a:solidFill>
                  <a:srgbClr val="FFFF00"/>
                </a:solidFill>
              </a:rPr>
              <a:t>分组</a:t>
            </a:r>
            <a:r>
              <a:rPr lang="zh-CN" altLang="en-US" dirty="0"/>
              <a:t>”作为数据传输单元</a:t>
            </a:r>
          </a:p>
        </p:txBody>
      </p:sp>
      <p:grpSp>
        <p:nvGrpSpPr>
          <p:cNvPr id="3" name="组合 2"/>
          <p:cNvGrpSpPr/>
          <p:nvPr/>
        </p:nvGrpSpPr>
        <p:grpSpPr bwMode="auto">
          <a:xfrm>
            <a:off x="1016000" y="2208805"/>
            <a:ext cx="2136775" cy="842743"/>
            <a:chOff x="2040721" y="2921091"/>
            <a:chExt cx="2135660" cy="841771"/>
          </a:xfrm>
        </p:grpSpPr>
        <p:sp>
          <p:nvSpPr>
            <p:cNvPr id="4" name="Rectangle 2"/>
            <p:cNvSpPr>
              <a:spLocks noChangeArrowheads="1"/>
            </p:cNvSpPr>
            <p:nvPr/>
          </p:nvSpPr>
          <p:spPr bwMode="auto">
            <a:xfrm>
              <a:off x="2574636" y="3393568"/>
              <a:ext cx="1600274" cy="369294"/>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solidFill>
                    <a:prstClr val="black"/>
                  </a:solidFill>
                  <a:latin typeface="微软雅黑" panose="020B0503020204020204" pitchFamily="34" charset="-122"/>
                  <a:ea typeface="微软雅黑" panose="020B0503020204020204" pitchFamily="34" charset="-122"/>
                </a:rPr>
                <a:t>数     据</a:t>
              </a:r>
            </a:p>
          </p:txBody>
        </p:sp>
        <p:sp>
          <p:nvSpPr>
            <p:cNvPr id="5" name="Rectangle 10"/>
            <p:cNvSpPr>
              <a:spLocks noChangeArrowheads="1"/>
            </p:cNvSpPr>
            <p:nvPr/>
          </p:nvSpPr>
          <p:spPr bwMode="auto">
            <a:xfrm>
              <a:off x="2040721" y="3393568"/>
              <a:ext cx="533915" cy="369294"/>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prstClr val="white"/>
                  </a:solidFill>
                  <a:latin typeface="微软雅黑" panose="020B0503020204020204" pitchFamily="34" charset="-122"/>
                  <a:ea typeface="微软雅黑" panose="020B0503020204020204" pitchFamily="34" charset="-122"/>
                </a:rPr>
                <a:t>首部</a:t>
              </a:r>
            </a:p>
          </p:txBody>
        </p:sp>
        <p:grpSp>
          <p:nvGrpSpPr>
            <p:cNvPr id="6" name="Group 13"/>
            <p:cNvGrpSpPr/>
            <p:nvPr/>
          </p:nvGrpSpPr>
          <p:grpSpPr bwMode="auto">
            <a:xfrm>
              <a:off x="2042192" y="2921091"/>
              <a:ext cx="2134189" cy="410025"/>
              <a:chOff x="1973" y="2538"/>
              <a:chExt cx="1451" cy="302"/>
            </a:xfrm>
          </p:grpSpPr>
          <p:sp>
            <p:nvSpPr>
              <p:cNvPr id="7" name="AutoShape 14"/>
              <p:cNvSpPr/>
              <p:nvPr/>
            </p:nvSpPr>
            <p:spPr bwMode="auto">
              <a:xfrm rot="5400000">
                <a:off x="2654" y="2069"/>
                <a:ext cx="90" cy="1451"/>
              </a:xfrm>
              <a:prstGeom prst="leftBrace">
                <a:avLst>
                  <a:gd name="adj1" fmla="val 134352"/>
                  <a:gd name="adj2" fmla="val 50000"/>
                </a:avLst>
              </a:prstGeom>
              <a:noFill/>
              <a:ln w="28575">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8" name="Text Box 15"/>
              <p:cNvSpPr txBox="1">
                <a:spLocks noChangeArrowheads="1"/>
              </p:cNvSpPr>
              <p:nvPr/>
            </p:nvSpPr>
            <p:spPr bwMode="auto">
              <a:xfrm>
                <a:off x="2489" y="2538"/>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FF"/>
                    </a:solidFill>
                    <a:latin typeface="微软雅黑" panose="020B0503020204020204" pitchFamily="34" charset="-122"/>
                    <a:ea typeface="微软雅黑" panose="020B0503020204020204" pitchFamily="34" charset="-122"/>
                  </a:rPr>
                  <a:t>分组 </a:t>
                </a:r>
                <a:r>
                  <a:rPr lang="en-US" altLang="zh-CN" sz="1400" b="1" dirty="0">
                    <a:solidFill>
                      <a:srgbClr val="0000FF"/>
                    </a:solidFill>
                    <a:latin typeface="微软雅黑" panose="020B0503020204020204" pitchFamily="34" charset="-122"/>
                    <a:ea typeface="微软雅黑" panose="020B0503020204020204" pitchFamily="34" charset="-122"/>
                  </a:rPr>
                  <a:t>1</a:t>
                </a:r>
              </a:p>
            </p:txBody>
          </p:sp>
        </p:grpSp>
      </p:grpSp>
      <p:grpSp>
        <p:nvGrpSpPr>
          <p:cNvPr id="9" name="组合 8"/>
          <p:cNvGrpSpPr/>
          <p:nvPr/>
        </p:nvGrpSpPr>
        <p:grpSpPr bwMode="auto">
          <a:xfrm>
            <a:off x="3516313" y="2694359"/>
            <a:ext cx="2133600" cy="849312"/>
            <a:chOff x="3642465" y="3652888"/>
            <a:chExt cx="2134187" cy="849919"/>
          </a:xfrm>
        </p:grpSpPr>
        <p:sp>
          <p:nvSpPr>
            <p:cNvPr id="10" name="Rectangle 3"/>
            <p:cNvSpPr>
              <a:spLocks noChangeArrowheads="1"/>
            </p:cNvSpPr>
            <p:nvPr/>
          </p:nvSpPr>
          <p:spPr bwMode="auto">
            <a:xfrm>
              <a:off x="4176379" y="4133513"/>
              <a:ext cx="1600273" cy="369294"/>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solidFill>
                    <a:prstClr val="black"/>
                  </a:solidFill>
                  <a:latin typeface="微软雅黑" panose="020B0503020204020204" pitchFamily="34" charset="-122"/>
                  <a:ea typeface="微软雅黑" panose="020B0503020204020204" pitchFamily="34" charset="-122"/>
                </a:rPr>
                <a:t>数     据</a:t>
              </a:r>
            </a:p>
          </p:txBody>
        </p:sp>
        <p:sp>
          <p:nvSpPr>
            <p:cNvPr id="11" name="Rectangle 11"/>
            <p:cNvSpPr>
              <a:spLocks noChangeArrowheads="1"/>
            </p:cNvSpPr>
            <p:nvPr/>
          </p:nvSpPr>
          <p:spPr bwMode="auto">
            <a:xfrm>
              <a:off x="3642465" y="4133513"/>
              <a:ext cx="533914" cy="369294"/>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prstClr val="white"/>
                  </a:solidFill>
                  <a:latin typeface="微软雅黑" panose="020B0503020204020204" pitchFamily="34" charset="-122"/>
                  <a:ea typeface="微软雅黑" panose="020B0503020204020204" pitchFamily="34" charset="-122"/>
                </a:rPr>
                <a:t>首部</a:t>
              </a:r>
            </a:p>
          </p:txBody>
        </p:sp>
        <p:grpSp>
          <p:nvGrpSpPr>
            <p:cNvPr id="12" name="Group 16"/>
            <p:cNvGrpSpPr/>
            <p:nvPr/>
          </p:nvGrpSpPr>
          <p:grpSpPr bwMode="auto">
            <a:xfrm>
              <a:off x="3642465" y="3652888"/>
              <a:ext cx="2134187" cy="418171"/>
              <a:chOff x="1973" y="2532"/>
              <a:chExt cx="1451" cy="308"/>
            </a:xfrm>
          </p:grpSpPr>
          <p:sp>
            <p:nvSpPr>
              <p:cNvPr id="13" name="AutoShape 17"/>
              <p:cNvSpPr/>
              <p:nvPr/>
            </p:nvSpPr>
            <p:spPr bwMode="auto">
              <a:xfrm rot="5400000">
                <a:off x="2654" y="2069"/>
                <a:ext cx="90" cy="1451"/>
              </a:xfrm>
              <a:prstGeom prst="leftBrace">
                <a:avLst>
                  <a:gd name="adj1" fmla="val 134352"/>
                  <a:gd name="adj2" fmla="val 50000"/>
                </a:avLst>
              </a:prstGeom>
              <a:noFill/>
              <a:ln w="28575">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14" name="Text Box 18"/>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分组 </a:t>
                </a:r>
                <a:r>
                  <a:rPr lang="en-US" altLang="zh-CN" sz="1400" b="1">
                    <a:solidFill>
                      <a:srgbClr val="0000FF"/>
                    </a:solidFill>
                    <a:latin typeface="微软雅黑" panose="020B0503020204020204" pitchFamily="34" charset="-122"/>
                    <a:ea typeface="微软雅黑" panose="020B0503020204020204" pitchFamily="34" charset="-122"/>
                  </a:rPr>
                  <a:t>2</a:t>
                </a:r>
              </a:p>
            </p:txBody>
          </p:sp>
        </p:grpSp>
      </p:grpSp>
      <p:grpSp>
        <p:nvGrpSpPr>
          <p:cNvPr id="15" name="组合 14"/>
          <p:cNvGrpSpPr/>
          <p:nvPr/>
        </p:nvGrpSpPr>
        <p:grpSpPr bwMode="auto">
          <a:xfrm>
            <a:off x="6062663" y="3249984"/>
            <a:ext cx="2139950" cy="839787"/>
            <a:chOff x="5242738" y="4391485"/>
            <a:chExt cx="2140071" cy="839059"/>
          </a:xfrm>
        </p:grpSpPr>
        <p:sp>
          <p:nvSpPr>
            <p:cNvPr id="16" name="Rectangle 4"/>
            <p:cNvSpPr>
              <a:spLocks noChangeArrowheads="1"/>
            </p:cNvSpPr>
            <p:nvPr/>
          </p:nvSpPr>
          <p:spPr bwMode="auto">
            <a:xfrm>
              <a:off x="5782536" y="4861249"/>
              <a:ext cx="1600273" cy="369295"/>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solidFill>
                    <a:prstClr val="black"/>
                  </a:solidFill>
                  <a:latin typeface="微软雅黑" panose="020B0503020204020204" pitchFamily="34" charset="-122"/>
                  <a:ea typeface="微软雅黑" panose="020B0503020204020204" pitchFamily="34" charset="-122"/>
                </a:rPr>
                <a:t>数     据</a:t>
              </a:r>
            </a:p>
          </p:txBody>
        </p:sp>
        <p:sp>
          <p:nvSpPr>
            <p:cNvPr id="17" name="Rectangle 12"/>
            <p:cNvSpPr>
              <a:spLocks noChangeArrowheads="1"/>
            </p:cNvSpPr>
            <p:nvPr/>
          </p:nvSpPr>
          <p:spPr bwMode="auto">
            <a:xfrm>
              <a:off x="5242738" y="4859892"/>
              <a:ext cx="533915" cy="370652"/>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prstClr val="white"/>
                  </a:solidFill>
                  <a:latin typeface="微软雅黑" panose="020B0503020204020204" pitchFamily="34" charset="-122"/>
                  <a:ea typeface="微软雅黑" panose="020B0503020204020204" pitchFamily="34" charset="-122"/>
                </a:rPr>
                <a:t>首部</a:t>
              </a:r>
            </a:p>
          </p:txBody>
        </p:sp>
        <p:grpSp>
          <p:nvGrpSpPr>
            <p:cNvPr id="18" name="Group 19"/>
            <p:cNvGrpSpPr/>
            <p:nvPr/>
          </p:nvGrpSpPr>
          <p:grpSpPr bwMode="auto">
            <a:xfrm>
              <a:off x="5242738" y="4391485"/>
              <a:ext cx="2134188" cy="418172"/>
              <a:chOff x="1973" y="2532"/>
              <a:chExt cx="1451" cy="308"/>
            </a:xfrm>
          </p:grpSpPr>
          <p:sp>
            <p:nvSpPr>
              <p:cNvPr id="19" name="AutoShape 20"/>
              <p:cNvSpPr/>
              <p:nvPr/>
            </p:nvSpPr>
            <p:spPr bwMode="auto">
              <a:xfrm rot="5400000">
                <a:off x="2654" y="2069"/>
                <a:ext cx="90" cy="1451"/>
              </a:xfrm>
              <a:prstGeom prst="leftBrace">
                <a:avLst>
                  <a:gd name="adj1" fmla="val 134352"/>
                  <a:gd name="adj2" fmla="val 50000"/>
                </a:avLst>
              </a:prstGeom>
              <a:noFill/>
              <a:ln w="28575">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20" name="Text Box 21"/>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分组 </a:t>
                </a:r>
                <a:r>
                  <a:rPr lang="en-US" altLang="zh-CN" sz="1400" b="1">
                    <a:solidFill>
                      <a:srgbClr val="0000FF"/>
                    </a:solidFill>
                    <a:latin typeface="微软雅黑" panose="020B0503020204020204" pitchFamily="34" charset="-122"/>
                    <a:ea typeface="微软雅黑" panose="020B0503020204020204" pitchFamily="34" charset="-122"/>
                  </a:rPr>
                  <a:t>3</a:t>
                </a:r>
              </a:p>
            </p:txBody>
          </p:sp>
        </p:grpSp>
      </p:grpSp>
    </p:spTree>
    <p:extLst>
      <p:ext uri="{BB962C8B-B14F-4D97-AF65-F5344CB8AC3E}">
        <p14:creationId xmlns:p14="http://schemas.microsoft.com/office/powerpoint/2010/main" val="309055592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0"/>
                            </p:stCondLst>
                            <p:childTnLst>
                              <p:par>
                                <p:cTn id="12" presetID="2" presetClass="exit" presetSubtype="8" fill="hold" nodeType="afterEffect">
                                  <p:stCondLst>
                                    <p:cond delay="1000"/>
                                  </p:stCondLst>
                                  <p:childTnLst>
                                    <p:anim calcmode="lin" valueType="num">
                                      <p:cBhvr additive="base">
                                        <p:cTn id="13" dur="2000"/>
                                        <p:tgtEl>
                                          <p:spTgt spid="3"/>
                                        </p:tgtEl>
                                        <p:attrNameLst>
                                          <p:attrName>ppt_x</p:attrName>
                                        </p:attrNameLst>
                                      </p:cBhvr>
                                      <p:tavLst>
                                        <p:tav tm="0">
                                          <p:val>
                                            <p:strVal val="ppt_x"/>
                                          </p:val>
                                        </p:tav>
                                        <p:tav tm="100000">
                                          <p:val>
                                            <p:strVal val="0-ppt_w/2"/>
                                          </p:val>
                                        </p:tav>
                                      </p:tavLst>
                                    </p:anim>
                                    <p:anim calcmode="lin" valueType="num">
                                      <p:cBhvr additive="base">
                                        <p:cTn id="14" dur="2000"/>
                                        <p:tgtEl>
                                          <p:spTgt spid="3"/>
                                        </p:tgtEl>
                                        <p:attrNameLst>
                                          <p:attrName>ppt_y</p:attrName>
                                        </p:attrNameLst>
                                      </p:cBhvr>
                                      <p:tavLst>
                                        <p:tav tm="0">
                                          <p:val>
                                            <p:strVal val="ppt_y"/>
                                          </p:val>
                                        </p:tav>
                                        <p:tav tm="100000">
                                          <p:val>
                                            <p:strVal val="ppt_y"/>
                                          </p:val>
                                        </p:tav>
                                      </p:tavLst>
                                    </p:anim>
                                    <p:set>
                                      <p:cBhvr>
                                        <p:cTn id="15" dur="1" fill="hold">
                                          <p:stCondLst>
                                            <p:cond delay="1999"/>
                                          </p:stCondLst>
                                        </p:cTn>
                                        <p:tgtEl>
                                          <p:spTgt spid="3"/>
                                        </p:tgtEl>
                                        <p:attrNameLst>
                                          <p:attrName>style.visibility</p:attrName>
                                        </p:attrNameLst>
                                      </p:cBhvr>
                                      <p:to>
                                        <p:strVal val="hidden"/>
                                      </p:to>
                                    </p:set>
                                  </p:childTnLst>
                                </p:cTn>
                              </p:par>
                            </p:childTnLst>
                          </p:cTn>
                        </p:par>
                        <p:par>
                          <p:cTn id="16" fill="hold">
                            <p:stCondLst>
                              <p:cond delay="3000"/>
                            </p:stCondLst>
                            <p:childTnLst>
                              <p:par>
                                <p:cTn id="17" presetID="2" presetClass="exit" presetSubtype="8" fill="hold" nodeType="afterEffect">
                                  <p:stCondLst>
                                    <p:cond delay="250"/>
                                  </p:stCondLst>
                                  <p:childTnLst>
                                    <p:anim calcmode="lin" valueType="num">
                                      <p:cBhvr additive="base">
                                        <p:cTn id="18" dur="2000"/>
                                        <p:tgtEl>
                                          <p:spTgt spid="9"/>
                                        </p:tgtEl>
                                        <p:attrNameLst>
                                          <p:attrName>ppt_x</p:attrName>
                                        </p:attrNameLst>
                                      </p:cBhvr>
                                      <p:tavLst>
                                        <p:tav tm="0">
                                          <p:val>
                                            <p:strVal val="ppt_x"/>
                                          </p:val>
                                        </p:tav>
                                        <p:tav tm="100000">
                                          <p:val>
                                            <p:strVal val="0-ppt_w/2"/>
                                          </p:val>
                                        </p:tav>
                                      </p:tavLst>
                                    </p:anim>
                                    <p:anim calcmode="lin" valueType="num">
                                      <p:cBhvr additive="base">
                                        <p:cTn id="19" dur="2000"/>
                                        <p:tgtEl>
                                          <p:spTgt spid="9"/>
                                        </p:tgtEl>
                                        <p:attrNameLst>
                                          <p:attrName>ppt_y</p:attrName>
                                        </p:attrNameLst>
                                      </p:cBhvr>
                                      <p:tavLst>
                                        <p:tav tm="0">
                                          <p:val>
                                            <p:strVal val="ppt_y"/>
                                          </p:val>
                                        </p:tav>
                                        <p:tav tm="100000">
                                          <p:val>
                                            <p:strVal val="ppt_y"/>
                                          </p:val>
                                        </p:tav>
                                      </p:tavLst>
                                    </p:anim>
                                    <p:set>
                                      <p:cBhvr>
                                        <p:cTn id="20" dur="1" fill="hold">
                                          <p:stCondLst>
                                            <p:cond delay="1999"/>
                                          </p:stCondLst>
                                        </p:cTn>
                                        <p:tgtEl>
                                          <p:spTgt spid="9"/>
                                        </p:tgtEl>
                                        <p:attrNameLst>
                                          <p:attrName>style.visibility</p:attrName>
                                        </p:attrNameLst>
                                      </p:cBhvr>
                                      <p:to>
                                        <p:strVal val="hidden"/>
                                      </p:to>
                                    </p:set>
                                  </p:childTnLst>
                                </p:cTn>
                              </p:par>
                            </p:childTnLst>
                          </p:cTn>
                        </p:par>
                        <p:par>
                          <p:cTn id="21" fill="hold">
                            <p:stCondLst>
                              <p:cond delay="5250"/>
                            </p:stCondLst>
                            <p:childTnLst>
                              <p:par>
                                <p:cTn id="22" presetID="2" presetClass="exit" presetSubtype="8" fill="hold" nodeType="afterEffect">
                                  <p:stCondLst>
                                    <p:cond delay="250"/>
                                  </p:stCondLst>
                                  <p:childTnLst>
                                    <p:anim calcmode="lin" valueType="num">
                                      <p:cBhvr additive="base">
                                        <p:cTn id="23" dur="2000"/>
                                        <p:tgtEl>
                                          <p:spTgt spid="15"/>
                                        </p:tgtEl>
                                        <p:attrNameLst>
                                          <p:attrName>ppt_x</p:attrName>
                                        </p:attrNameLst>
                                      </p:cBhvr>
                                      <p:tavLst>
                                        <p:tav tm="0">
                                          <p:val>
                                            <p:strVal val="ppt_x"/>
                                          </p:val>
                                        </p:tav>
                                        <p:tav tm="100000">
                                          <p:val>
                                            <p:strVal val="0-ppt_w/2"/>
                                          </p:val>
                                        </p:tav>
                                      </p:tavLst>
                                    </p:anim>
                                    <p:anim calcmode="lin" valueType="num">
                                      <p:cBhvr additive="base">
                                        <p:cTn id="24" dur="2000"/>
                                        <p:tgtEl>
                                          <p:spTgt spid="15"/>
                                        </p:tgtEl>
                                        <p:attrNameLst>
                                          <p:attrName>ppt_y</p:attrName>
                                        </p:attrNameLst>
                                      </p:cBhvr>
                                      <p:tavLst>
                                        <p:tav tm="0">
                                          <p:val>
                                            <p:strVal val="ppt_y"/>
                                          </p:val>
                                        </p:tav>
                                        <p:tav tm="100000">
                                          <p:val>
                                            <p:strVal val="ppt_y"/>
                                          </p:val>
                                        </p:tav>
                                      </p:tavLst>
                                    </p:anim>
                                    <p:set>
                                      <p:cBhvr>
                                        <p:cTn id="25"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81013" y="1478417"/>
            <a:ext cx="1915512" cy="369887"/>
          </a:xfrm>
          <a:prstGeom prst="rect">
            <a:avLst/>
          </a:prstGeom>
          <a:solidFill>
            <a:srgbClr val="B1D8F9"/>
          </a:solidFill>
          <a:ln w="28575">
            <a:solidFill>
              <a:schemeClr val="tx1"/>
            </a:solidFill>
            <a:miter lim="800000"/>
            <a:headEnd/>
            <a:tailEnd/>
          </a:ln>
        </p:spPr>
        <p:txBody>
          <a:bodyPr wrap="none" anchor="ctr"/>
          <a:lstStyle/>
          <a:p>
            <a:pPr algn="ctr" eaLnBrk="0" hangingPunct="0"/>
            <a:r>
              <a:rPr lang="zh-CN" altLang="en-US" sz="1600" b="1">
                <a:latin typeface="微软雅黑" pitchFamily="34" charset="-122"/>
                <a:ea typeface="微软雅黑" pitchFamily="34" charset="-122"/>
              </a:rPr>
              <a:t>数     据</a:t>
            </a:r>
          </a:p>
        </p:txBody>
      </p:sp>
      <p:sp>
        <p:nvSpPr>
          <p:cNvPr id="5" name="Rectangle 10"/>
          <p:cNvSpPr>
            <a:spLocks noChangeArrowheads="1"/>
          </p:cNvSpPr>
          <p:nvPr/>
        </p:nvSpPr>
        <p:spPr bwMode="auto">
          <a:xfrm>
            <a:off x="1647613" y="1478417"/>
            <a:ext cx="533400" cy="369887"/>
          </a:xfrm>
          <a:prstGeom prst="rect">
            <a:avLst/>
          </a:prstGeom>
          <a:solidFill>
            <a:srgbClr val="00B050"/>
          </a:solidFill>
          <a:ln w="28575">
            <a:solidFill>
              <a:schemeClr val="tx1"/>
            </a:solidFill>
            <a:miter lim="800000"/>
            <a:headEnd/>
            <a:tailEnd/>
          </a:ln>
        </p:spPr>
        <p:txBody>
          <a:bodyPr wrap="none" anchor="ctr"/>
          <a:lstStyle/>
          <a:p>
            <a:pPr algn="ctr" eaLnBrk="0" hangingPunct="0"/>
            <a:r>
              <a:rPr lang="zh-CN" altLang="en-US" sz="1600" b="1">
                <a:solidFill>
                  <a:schemeClr val="bg1"/>
                </a:solidFill>
                <a:latin typeface="微软雅黑" pitchFamily="34" charset="-122"/>
                <a:ea typeface="微软雅黑" pitchFamily="34" charset="-122"/>
              </a:rPr>
              <a:t>首部</a:t>
            </a:r>
          </a:p>
        </p:txBody>
      </p:sp>
      <p:grpSp>
        <p:nvGrpSpPr>
          <p:cNvPr id="6" name="Group 13"/>
          <p:cNvGrpSpPr>
            <a:grpSpLocks/>
          </p:cNvGrpSpPr>
          <p:nvPr/>
        </p:nvGrpSpPr>
        <p:grpSpPr bwMode="auto">
          <a:xfrm>
            <a:off x="1666609" y="1006931"/>
            <a:ext cx="2429157" cy="433780"/>
            <a:chOff x="1973" y="2532"/>
            <a:chExt cx="1652" cy="320"/>
          </a:xfrm>
        </p:grpSpPr>
        <p:sp>
          <p:nvSpPr>
            <p:cNvPr id="7" name="AutoShape 14"/>
            <p:cNvSpPr>
              <a:spLocks/>
            </p:cNvSpPr>
            <p:nvPr/>
          </p:nvSpPr>
          <p:spPr bwMode="auto">
            <a:xfrm rot="5400000">
              <a:off x="2748" y="1975"/>
              <a:ext cx="102" cy="1652"/>
            </a:xfrm>
            <a:prstGeom prst="leftBrace">
              <a:avLst>
                <a:gd name="adj1" fmla="val 134352"/>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8" name="Text Box 15"/>
            <p:cNvSpPr txBox="1">
              <a:spLocks noChangeArrowheads="1"/>
            </p:cNvSpPr>
            <p:nvPr/>
          </p:nvSpPr>
          <p:spPr bwMode="auto">
            <a:xfrm>
              <a:off x="2561"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400" b="1" dirty="0">
                  <a:solidFill>
                    <a:srgbClr val="0000FF"/>
                  </a:solidFill>
                  <a:latin typeface="微软雅黑" pitchFamily="34" charset="-122"/>
                  <a:ea typeface="微软雅黑" pitchFamily="34" charset="-122"/>
                </a:rPr>
                <a:t>分组 </a:t>
              </a:r>
              <a:r>
                <a:rPr lang="en-US" altLang="zh-CN" sz="1400" b="1" dirty="0">
                  <a:solidFill>
                    <a:srgbClr val="0000FF"/>
                  </a:solidFill>
                  <a:latin typeface="微软雅黑" pitchFamily="34" charset="-122"/>
                  <a:ea typeface="微软雅黑" pitchFamily="34" charset="-122"/>
                </a:rPr>
                <a:t>1</a:t>
              </a:r>
            </a:p>
          </p:txBody>
        </p:sp>
      </p:grpSp>
      <p:sp>
        <p:nvSpPr>
          <p:cNvPr id="9" name="Rectangle 3"/>
          <p:cNvSpPr>
            <a:spLocks noChangeArrowheads="1"/>
          </p:cNvSpPr>
          <p:nvPr/>
        </p:nvSpPr>
        <p:spPr bwMode="auto">
          <a:xfrm>
            <a:off x="4097123" y="2121577"/>
            <a:ext cx="1915432" cy="369887"/>
          </a:xfrm>
          <a:prstGeom prst="rect">
            <a:avLst/>
          </a:prstGeom>
          <a:solidFill>
            <a:srgbClr val="B1D8F9"/>
          </a:solidFill>
          <a:ln w="28575">
            <a:solidFill>
              <a:schemeClr val="tx1"/>
            </a:solidFill>
            <a:miter lim="800000"/>
            <a:headEnd/>
            <a:tailEnd/>
          </a:ln>
        </p:spPr>
        <p:txBody>
          <a:bodyPr wrap="none" anchor="ctr"/>
          <a:lstStyle/>
          <a:p>
            <a:pPr algn="ctr" eaLnBrk="0" hangingPunct="0"/>
            <a:r>
              <a:rPr lang="zh-CN" altLang="en-US" sz="1600" b="1">
                <a:latin typeface="微软雅黑" pitchFamily="34" charset="-122"/>
                <a:ea typeface="微软雅黑" pitchFamily="34" charset="-122"/>
              </a:rPr>
              <a:t>数     据</a:t>
            </a:r>
          </a:p>
        </p:txBody>
      </p:sp>
      <p:sp>
        <p:nvSpPr>
          <p:cNvPr id="10" name="Rectangle 11"/>
          <p:cNvSpPr>
            <a:spLocks noChangeArrowheads="1"/>
          </p:cNvSpPr>
          <p:nvPr/>
        </p:nvSpPr>
        <p:spPr bwMode="auto">
          <a:xfrm>
            <a:off x="3563723" y="2121577"/>
            <a:ext cx="533400" cy="369887"/>
          </a:xfrm>
          <a:prstGeom prst="rect">
            <a:avLst/>
          </a:prstGeom>
          <a:solidFill>
            <a:srgbClr val="00B050"/>
          </a:solidFill>
          <a:ln w="28575">
            <a:solidFill>
              <a:schemeClr val="tx1"/>
            </a:solidFill>
            <a:miter lim="800000"/>
            <a:headEnd/>
            <a:tailEnd/>
          </a:ln>
        </p:spPr>
        <p:txBody>
          <a:bodyPr wrap="none" anchor="ctr"/>
          <a:lstStyle/>
          <a:p>
            <a:pPr algn="ctr" eaLnBrk="0" hangingPunct="0"/>
            <a:r>
              <a:rPr lang="zh-CN" altLang="en-US" sz="1600" b="1">
                <a:solidFill>
                  <a:schemeClr val="bg1"/>
                </a:solidFill>
                <a:latin typeface="微软雅黑" pitchFamily="34" charset="-122"/>
                <a:ea typeface="微软雅黑" pitchFamily="34" charset="-122"/>
              </a:rPr>
              <a:t>首部</a:t>
            </a:r>
          </a:p>
        </p:txBody>
      </p:sp>
      <p:grpSp>
        <p:nvGrpSpPr>
          <p:cNvPr id="11" name="Group 16"/>
          <p:cNvGrpSpPr>
            <a:grpSpLocks/>
          </p:cNvGrpSpPr>
          <p:nvPr/>
        </p:nvGrpSpPr>
        <p:grpSpPr bwMode="auto">
          <a:xfrm>
            <a:off x="3565193" y="1640571"/>
            <a:ext cx="2429157" cy="457201"/>
            <a:chOff x="1974" y="2532"/>
            <a:chExt cx="1652" cy="336"/>
          </a:xfrm>
        </p:grpSpPr>
        <p:sp>
          <p:nvSpPr>
            <p:cNvPr id="12" name="AutoShape 17"/>
            <p:cNvSpPr>
              <a:spLocks/>
            </p:cNvSpPr>
            <p:nvPr/>
          </p:nvSpPr>
          <p:spPr bwMode="auto">
            <a:xfrm rot="5400000">
              <a:off x="2734" y="1977"/>
              <a:ext cx="131" cy="1652"/>
            </a:xfrm>
            <a:prstGeom prst="leftBrace">
              <a:avLst>
                <a:gd name="adj1" fmla="val 134352"/>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13" name="Text Box 18"/>
            <p:cNvSpPr txBox="1">
              <a:spLocks noChangeArrowheads="1"/>
            </p:cNvSpPr>
            <p:nvPr/>
          </p:nvSpPr>
          <p:spPr bwMode="auto">
            <a:xfrm>
              <a:off x="254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400" b="1" dirty="0">
                  <a:solidFill>
                    <a:srgbClr val="0000FF"/>
                  </a:solidFill>
                  <a:latin typeface="微软雅黑" pitchFamily="34" charset="-122"/>
                  <a:ea typeface="微软雅黑" pitchFamily="34" charset="-122"/>
                </a:rPr>
                <a:t>分组 </a:t>
              </a:r>
              <a:r>
                <a:rPr lang="en-US" altLang="zh-CN" sz="1400" b="1" dirty="0">
                  <a:solidFill>
                    <a:srgbClr val="0000FF"/>
                  </a:solidFill>
                  <a:latin typeface="微软雅黑" pitchFamily="34" charset="-122"/>
                  <a:ea typeface="微软雅黑" pitchFamily="34" charset="-122"/>
                </a:rPr>
                <a:t>2</a:t>
              </a:r>
            </a:p>
          </p:txBody>
        </p:sp>
      </p:grpSp>
      <p:sp>
        <p:nvSpPr>
          <p:cNvPr id="14" name="Rectangle 4"/>
          <p:cNvSpPr>
            <a:spLocks noChangeArrowheads="1"/>
          </p:cNvSpPr>
          <p:nvPr/>
        </p:nvSpPr>
        <p:spPr bwMode="auto">
          <a:xfrm>
            <a:off x="6000583" y="2735394"/>
            <a:ext cx="1915512" cy="369888"/>
          </a:xfrm>
          <a:prstGeom prst="rect">
            <a:avLst/>
          </a:prstGeom>
          <a:solidFill>
            <a:srgbClr val="B1D8F9"/>
          </a:solidFill>
          <a:ln w="28575">
            <a:solidFill>
              <a:schemeClr val="tx1"/>
            </a:solidFill>
            <a:miter lim="800000"/>
            <a:headEnd/>
            <a:tailEnd/>
          </a:ln>
        </p:spPr>
        <p:txBody>
          <a:bodyPr wrap="none" anchor="ctr"/>
          <a:lstStyle/>
          <a:p>
            <a:pPr algn="ctr" eaLnBrk="0" hangingPunct="0"/>
            <a:r>
              <a:rPr lang="zh-CN" altLang="en-US" sz="1600" b="1">
                <a:latin typeface="微软雅黑" pitchFamily="34" charset="-122"/>
                <a:ea typeface="微软雅黑" pitchFamily="34" charset="-122"/>
              </a:rPr>
              <a:t>数     据</a:t>
            </a:r>
          </a:p>
        </p:txBody>
      </p:sp>
      <p:sp>
        <p:nvSpPr>
          <p:cNvPr id="15" name="Rectangle 12"/>
          <p:cNvSpPr>
            <a:spLocks noChangeArrowheads="1"/>
          </p:cNvSpPr>
          <p:nvPr/>
        </p:nvSpPr>
        <p:spPr bwMode="auto">
          <a:xfrm>
            <a:off x="5460833" y="2733807"/>
            <a:ext cx="533400" cy="371475"/>
          </a:xfrm>
          <a:prstGeom prst="rect">
            <a:avLst/>
          </a:prstGeom>
          <a:solidFill>
            <a:srgbClr val="00B050"/>
          </a:solidFill>
          <a:ln w="28575">
            <a:solidFill>
              <a:schemeClr val="tx1"/>
            </a:solidFill>
            <a:miter lim="800000"/>
            <a:headEnd/>
            <a:tailEnd/>
          </a:ln>
        </p:spPr>
        <p:txBody>
          <a:bodyPr wrap="none" anchor="ctr"/>
          <a:lstStyle/>
          <a:p>
            <a:pPr algn="ctr" eaLnBrk="0" hangingPunct="0"/>
            <a:r>
              <a:rPr lang="zh-CN" altLang="en-US" sz="1600" b="1">
                <a:solidFill>
                  <a:schemeClr val="bg1"/>
                </a:solidFill>
                <a:latin typeface="微软雅黑" pitchFamily="34" charset="-122"/>
                <a:ea typeface="微软雅黑" pitchFamily="34" charset="-122"/>
              </a:rPr>
              <a:t>首部</a:t>
            </a:r>
          </a:p>
        </p:txBody>
      </p:sp>
      <p:grpSp>
        <p:nvGrpSpPr>
          <p:cNvPr id="16" name="Group 19"/>
          <p:cNvGrpSpPr>
            <a:grpSpLocks/>
          </p:cNvGrpSpPr>
          <p:nvPr/>
        </p:nvGrpSpPr>
        <p:grpSpPr bwMode="auto">
          <a:xfrm>
            <a:off x="5460833" y="2265497"/>
            <a:ext cx="2455262" cy="437795"/>
            <a:chOff x="1973" y="2532"/>
            <a:chExt cx="1451" cy="327"/>
          </a:xfrm>
        </p:grpSpPr>
        <p:sp>
          <p:nvSpPr>
            <p:cNvPr id="17" name="AutoShape 20"/>
            <p:cNvSpPr>
              <a:spLocks/>
            </p:cNvSpPr>
            <p:nvPr/>
          </p:nvSpPr>
          <p:spPr bwMode="auto">
            <a:xfrm rot="5400000">
              <a:off x="2644" y="2079"/>
              <a:ext cx="109" cy="1451"/>
            </a:xfrm>
            <a:prstGeom prst="leftBrace">
              <a:avLst>
                <a:gd name="adj1" fmla="val 134352"/>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18" name="Text Box 21"/>
            <p:cNvSpPr txBox="1">
              <a:spLocks noChangeArrowheads="1"/>
            </p:cNvSpPr>
            <p:nvPr/>
          </p:nvSpPr>
          <p:spPr bwMode="auto">
            <a:xfrm>
              <a:off x="2504" y="2532"/>
              <a:ext cx="483" cy="22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400" b="1" dirty="0">
                  <a:solidFill>
                    <a:srgbClr val="0000FF"/>
                  </a:solidFill>
                  <a:latin typeface="微软雅黑" pitchFamily="34" charset="-122"/>
                  <a:ea typeface="微软雅黑" pitchFamily="34" charset="-122"/>
                </a:rPr>
                <a:t>分组 </a:t>
              </a:r>
              <a:r>
                <a:rPr lang="en-US" altLang="zh-CN" sz="1400" b="1" dirty="0">
                  <a:solidFill>
                    <a:srgbClr val="0000FF"/>
                  </a:solidFill>
                  <a:latin typeface="微软雅黑" pitchFamily="34" charset="-122"/>
                  <a:ea typeface="微软雅黑" pitchFamily="34" charset="-122"/>
                </a:rPr>
                <a:t>3</a:t>
              </a:r>
            </a:p>
          </p:txBody>
        </p:sp>
      </p:grpSp>
      <p:grpSp>
        <p:nvGrpSpPr>
          <p:cNvPr id="22" name="组合 21"/>
          <p:cNvGrpSpPr/>
          <p:nvPr/>
        </p:nvGrpSpPr>
        <p:grpSpPr bwMode="auto">
          <a:xfrm>
            <a:off x="2095472" y="3904552"/>
            <a:ext cx="5907387" cy="830208"/>
            <a:chOff x="1757943" y="3576228"/>
            <a:chExt cx="5908307" cy="830260"/>
          </a:xfrm>
        </p:grpSpPr>
        <p:grpSp>
          <p:nvGrpSpPr>
            <p:cNvPr id="23" name="组合 8"/>
            <p:cNvGrpSpPr/>
            <p:nvPr/>
          </p:nvGrpSpPr>
          <p:grpSpPr bwMode="auto">
            <a:xfrm>
              <a:off x="1843809" y="3576228"/>
              <a:ext cx="5741101" cy="830260"/>
              <a:chOff x="1843809" y="3576228"/>
              <a:chExt cx="5741101" cy="830260"/>
            </a:xfrm>
          </p:grpSpPr>
          <p:cxnSp>
            <p:nvCxnSpPr>
              <p:cNvPr id="25" name="直接连接符 10"/>
              <p:cNvCxnSpPr>
                <a:cxnSpLocks noChangeShapeType="1"/>
              </p:cNvCxnSpPr>
              <p:nvPr/>
            </p:nvCxnSpPr>
            <p:spPr bwMode="auto">
              <a:xfrm>
                <a:off x="1845529" y="3997434"/>
                <a:ext cx="0" cy="400111"/>
              </a:xfrm>
              <a:prstGeom prst="line">
                <a:avLst/>
              </a:prstGeom>
              <a:noFill/>
              <a:ln w="28575" algn="ctr">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11"/>
              <p:cNvCxnSpPr>
                <a:cxnSpLocks noChangeShapeType="1"/>
              </p:cNvCxnSpPr>
              <p:nvPr/>
            </p:nvCxnSpPr>
            <p:spPr bwMode="auto">
              <a:xfrm>
                <a:off x="7584910" y="3997437"/>
                <a:ext cx="0" cy="400111"/>
              </a:xfrm>
              <a:prstGeom prst="line">
                <a:avLst/>
              </a:prstGeom>
              <a:noFill/>
              <a:ln w="28575" algn="ctr">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5"/>
              <p:cNvGrpSpPr/>
              <p:nvPr/>
            </p:nvGrpSpPr>
            <p:grpSpPr bwMode="auto">
              <a:xfrm>
                <a:off x="1843809" y="4068350"/>
                <a:ext cx="5740664" cy="338138"/>
                <a:chOff x="1247" y="2334"/>
                <a:chExt cx="3338" cy="213"/>
              </a:xfrm>
            </p:grpSpPr>
            <p:sp>
              <p:nvSpPr>
                <p:cNvPr id="33" name="Line 6"/>
                <p:cNvSpPr>
                  <a:spLocks noChangeShapeType="1"/>
                </p:cNvSpPr>
                <p:nvPr/>
              </p:nvSpPr>
              <p:spPr bwMode="auto">
                <a:xfrm>
                  <a:off x="1247" y="2428"/>
                  <a:ext cx="3338" cy="0"/>
                </a:xfrm>
                <a:prstGeom prst="line">
                  <a:avLst/>
                </a:prstGeom>
                <a:noFill/>
                <a:ln w="2857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34" name="Text Box 7"/>
                <p:cNvSpPr txBox="1">
                  <a:spLocks noChangeArrowheads="1"/>
                </p:cNvSpPr>
                <p:nvPr/>
              </p:nvSpPr>
              <p:spPr bwMode="auto">
                <a:xfrm>
                  <a:off x="2874" y="2334"/>
                  <a:ext cx="346" cy="2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prstClr val="black"/>
                      </a:solidFill>
                      <a:latin typeface="微软雅黑" panose="020B0503020204020204" pitchFamily="34" charset="-122"/>
                      <a:ea typeface="微软雅黑" panose="020B0503020204020204" pitchFamily="34" charset="-122"/>
                    </a:rPr>
                    <a:t>报文</a:t>
                  </a:r>
                </a:p>
              </p:txBody>
            </p:sp>
          </p:grpSp>
          <p:grpSp>
            <p:nvGrpSpPr>
              <p:cNvPr id="28" name="Group 24"/>
              <p:cNvGrpSpPr/>
              <p:nvPr/>
            </p:nvGrpSpPr>
            <p:grpSpPr bwMode="auto">
              <a:xfrm>
                <a:off x="1843809" y="3576228"/>
                <a:ext cx="5740664" cy="431800"/>
                <a:chOff x="1247" y="2931"/>
                <a:chExt cx="3338" cy="272"/>
              </a:xfrm>
            </p:grpSpPr>
            <p:sp>
              <p:nvSpPr>
                <p:cNvPr id="29" name="Rectangle 25"/>
                <p:cNvSpPr>
                  <a:spLocks noChangeArrowheads="1"/>
                </p:cNvSpPr>
                <p:nvPr/>
              </p:nvSpPr>
              <p:spPr bwMode="auto">
                <a:xfrm>
                  <a:off x="1248" y="2931"/>
                  <a:ext cx="1088" cy="272"/>
                </a:xfrm>
                <a:prstGeom prst="rect">
                  <a:avLst/>
                </a:prstGeom>
                <a:solidFill>
                  <a:srgbClr val="CDF3CD"/>
                </a:solidFill>
                <a:ln w="19050">
                  <a:solidFill>
                    <a:srgbClr val="00CC00"/>
                  </a:solidFill>
                  <a:miter lim="800000"/>
                </a:ln>
              </p:spPr>
              <p:txBody>
                <a:bodyPr wrap="none" anchor="ctr"/>
                <a:lstStyle/>
                <a:p>
                  <a:endParaRPr lang="zh-CN" altLang="zh-CN" b="1">
                    <a:solidFill>
                      <a:srgbClr val="000099"/>
                    </a:solidFill>
                    <a:ea typeface="宋体" panose="02010600030101010101" pitchFamily="2" charset="-122"/>
                  </a:endParaRPr>
                </a:p>
              </p:txBody>
            </p:sp>
            <p:sp>
              <p:nvSpPr>
                <p:cNvPr id="30" name="Rectangle 26"/>
                <p:cNvSpPr>
                  <a:spLocks noChangeArrowheads="1"/>
                </p:cNvSpPr>
                <p:nvPr/>
              </p:nvSpPr>
              <p:spPr bwMode="auto">
                <a:xfrm>
                  <a:off x="2336" y="2931"/>
                  <a:ext cx="1088" cy="272"/>
                </a:xfrm>
                <a:prstGeom prst="rect">
                  <a:avLst/>
                </a:prstGeom>
                <a:solidFill>
                  <a:srgbClr val="CDF3CD"/>
                </a:solidFill>
                <a:ln w="19050">
                  <a:solidFill>
                    <a:srgbClr val="00CC00"/>
                  </a:solidFill>
                  <a:miter lim="800000"/>
                </a:ln>
              </p:spPr>
              <p:txBody>
                <a:bodyPr wrap="none" anchor="ctr"/>
                <a:lstStyle/>
                <a:p>
                  <a:endParaRPr lang="zh-CN" altLang="zh-CN" b="1">
                    <a:solidFill>
                      <a:srgbClr val="000099"/>
                    </a:solidFill>
                    <a:ea typeface="宋体" panose="02010600030101010101" pitchFamily="2" charset="-122"/>
                  </a:endParaRPr>
                </a:p>
              </p:txBody>
            </p:sp>
            <p:sp>
              <p:nvSpPr>
                <p:cNvPr id="31" name="Rectangle 27"/>
                <p:cNvSpPr>
                  <a:spLocks noChangeArrowheads="1"/>
                </p:cNvSpPr>
                <p:nvPr/>
              </p:nvSpPr>
              <p:spPr bwMode="auto">
                <a:xfrm>
                  <a:off x="3425" y="2931"/>
                  <a:ext cx="1088" cy="272"/>
                </a:xfrm>
                <a:prstGeom prst="rect">
                  <a:avLst/>
                </a:prstGeom>
                <a:solidFill>
                  <a:srgbClr val="CDF3CD"/>
                </a:solidFill>
                <a:ln w="19050">
                  <a:solidFill>
                    <a:srgbClr val="00CC00"/>
                  </a:solidFill>
                  <a:miter lim="800000"/>
                </a:ln>
              </p:spPr>
              <p:txBody>
                <a:bodyPr wrap="none" anchor="ctr"/>
                <a:lstStyle/>
                <a:p>
                  <a:endParaRPr lang="zh-CN" altLang="zh-CN" b="1">
                    <a:solidFill>
                      <a:srgbClr val="000099"/>
                    </a:solidFill>
                    <a:ea typeface="宋体" panose="02010600030101010101" pitchFamily="2" charset="-122"/>
                  </a:endParaRPr>
                </a:p>
              </p:txBody>
            </p:sp>
            <p:sp>
              <p:nvSpPr>
                <p:cNvPr id="32" name="Rectangle 28"/>
                <p:cNvSpPr>
                  <a:spLocks noChangeArrowheads="1"/>
                </p:cNvSpPr>
                <p:nvPr/>
              </p:nvSpPr>
              <p:spPr bwMode="auto">
                <a:xfrm>
                  <a:off x="1247" y="2931"/>
                  <a:ext cx="3338" cy="272"/>
                </a:xfrm>
                <a:prstGeom prst="rect">
                  <a:avLst/>
                </a:prstGeom>
                <a:solidFill>
                  <a:srgbClr val="CDF3CD"/>
                </a:solidFill>
                <a:ln w="19050">
                  <a:solidFill>
                    <a:srgbClr val="00CC00"/>
                  </a:solidFill>
                  <a:miter lim="800000"/>
                </a:ln>
              </p:spPr>
              <p:txBody>
                <a:bodyPr wrap="none" anchor="ctr"/>
                <a:lstStyle/>
                <a:p>
                  <a:endParaRPr lang="zh-CN" altLang="en-US" b="1">
                    <a:solidFill>
                      <a:srgbClr val="000099"/>
                    </a:solidFill>
                    <a:ea typeface="宋体" panose="02010600030101010101" pitchFamily="2" charset="-122"/>
                  </a:endParaRPr>
                </a:p>
              </p:txBody>
            </p:sp>
          </p:grpSp>
        </p:grpSp>
        <p:sp>
          <p:nvSpPr>
            <p:cNvPr id="24" name="Text Box 29"/>
            <p:cNvSpPr txBox="1">
              <a:spLocks noChangeArrowheads="1"/>
            </p:cNvSpPr>
            <p:nvPr/>
          </p:nvSpPr>
          <p:spPr bwMode="auto">
            <a:xfrm>
              <a:off x="1757943" y="3596866"/>
              <a:ext cx="5908307" cy="41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100" b="1" dirty="0">
                  <a:solidFill>
                    <a:srgbClr val="0000FF"/>
                  </a:solidFill>
                </a:rPr>
                <a:t>110100011010101011010101110001001101001011</a:t>
              </a:r>
            </a:p>
          </p:txBody>
        </p:sp>
      </p:grpSp>
      <p:sp>
        <p:nvSpPr>
          <p:cNvPr id="41" name="下箭头 40"/>
          <p:cNvSpPr/>
          <p:nvPr/>
        </p:nvSpPr>
        <p:spPr>
          <a:xfrm>
            <a:off x="4987699" y="3662950"/>
            <a:ext cx="220039" cy="203063"/>
          </a:xfrm>
          <a:prstGeom prst="downArrow">
            <a:avLst/>
          </a:prstGeom>
          <a:solidFill>
            <a:srgbClr val="CC6600"/>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56478" y="2070415"/>
            <a:ext cx="2076133"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假定分组在传输过程中没有出现差错，在转发时也没有被丢弃。</a:t>
            </a:r>
          </a:p>
        </p:txBody>
      </p:sp>
      <p:sp>
        <p:nvSpPr>
          <p:cNvPr id="2" name="文本占位符 1"/>
          <p:cNvSpPr>
            <a:spLocks noGrp="1"/>
          </p:cNvSpPr>
          <p:nvPr>
            <p:ph type="body" sz="quarter" idx="11"/>
          </p:nvPr>
        </p:nvSpPr>
        <p:spPr/>
        <p:txBody>
          <a:bodyPr/>
          <a:lstStyle/>
          <a:p>
            <a:r>
              <a:rPr lang="zh-CN" altLang="en-US" dirty="0"/>
              <a:t>接收端收到分组后</a:t>
            </a:r>
            <a:r>
              <a:rPr lang="zh-CN" altLang="en-US" dirty="0">
                <a:solidFill>
                  <a:srgbClr val="FFFF00"/>
                </a:solidFill>
              </a:rPr>
              <a:t>剥去</a:t>
            </a:r>
            <a:r>
              <a:rPr lang="zh-CN" altLang="en-US" dirty="0"/>
              <a:t>首部，</a:t>
            </a:r>
            <a:r>
              <a:rPr lang="zh-CN" altLang="en-US" dirty="0">
                <a:solidFill>
                  <a:srgbClr val="FFFF00"/>
                </a:solidFill>
              </a:rPr>
              <a:t>还原</a:t>
            </a:r>
            <a:r>
              <a:rPr lang="zh-CN" altLang="en-US" dirty="0"/>
              <a:t>成原来的报文</a:t>
            </a:r>
          </a:p>
        </p:txBody>
      </p:sp>
    </p:spTree>
    <p:extLst>
      <p:ext uri="{BB962C8B-B14F-4D97-AF65-F5344CB8AC3E}">
        <p14:creationId xmlns:p14="http://schemas.microsoft.com/office/powerpoint/2010/main" val="415655540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par>
                          <p:cTn id="7" fill="hold">
                            <p:stCondLst>
                              <p:cond delay="0"/>
                            </p:stCondLst>
                            <p:childTnLst>
                              <p:par>
                                <p:cTn id="8" presetID="12" presetClass="exit" presetSubtype="8" fill="hold" grpId="0" nodeType="afterEffect">
                                  <p:stCondLst>
                                    <p:cond delay="500"/>
                                  </p:stCondLst>
                                  <p:childTnLst>
                                    <p:anim calcmode="lin" valueType="num">
                                      <p:cBhvr additive="base">
                                        <p:cTn id="9" dur="500"/>
                                        <p:tgtEl>
                                          <p:spTgt spid="5"/>
                                        </p:tgtEl>
                                        <p:attrNameLst>
                                          <p:attrName>ppt_x</p:attrName>
                                        </p:attrNameLst>
                                      </p:cBhvr>
                                      <p:tavLst>
                                        <p:tav tm="0">
                                          <p:val>
                                            <p:strVal val="#ppt_x"/>
                                          </p:val>
                                        </p:tav>
                                        <p:tav tm="100000">
                                          <p:val>
                                            <p:strVal val="#ppt_x-#ppt_w*1.125000"/>
                                          </p:val>
                                        </p:tav>
                                      </p:tavLst>
                                    </p:anim>
                                    <p:animEffect transition="out" filter="wipe(left)">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grpId="0" nodeType="afterEffect">
                                  <p:stCondLst>
                                    <p:cond delay="250"/>
                                  </p:stCondLst>
                                  <p:childTnLst>
                                    <p:animMotion origin="layout" path="M 8.33333E-7 1.85185E-6 L 8.33333E-7 0.33889 " pathEditMode="relative" rAng="0" ptsTypes="AA">
                                      <p:cBhvr>
                                        <p:cTn id="14" dur="2000" fill="hold"/>
                                        <p:tgtEl>
                                          <p:spTgt spid="4"/>
                                        </p:tgtEl>
                                        <p:attrNameLst>
                                          <p:attrName>ppt_x</p:attrName>
                                          <p:attrName>ppt_y</p:attrName>
                                        </p:attrNameLst>
                                      </p:cBhvr>
                                      <p:rCtr x="0" y="16944"/>
                                    </p:animMotion>
                                  </p:childTnLst>
                                </p:cTn>
                              </p:par>
                            </p:childTnLst>
                          </p:cTn>
                        </p:par>
                        <p:par>
                          <p:cTn id="15" fill="hold">
                            <p:stCondLst>
                              <p:cond delay="3250"/>
                            </p:stCondLst>
                            <p:childTnLst>
                              <p:par>
                                <p:cTn id="16" presetID="1" presetClass="exit" presetSubtype="0" fill="hold" nodeType="afterEffect">
                                  <p:stCondLst>
                                    <p:cond delay="500"/>
                                  </p:stCondLst>
                                  <p:childTnLst>
                                    <p:set>
                                      <p:cBhvr>
                                        <p:cTn id="17" dur="1" fill="hold">
                                          <p:stCondLst>
                                            <p:cond delay="0"/>
                                          </p:stCondLst>
                                        </p:cTn>
                                        <p:tgtEl>
                                          <p:spTgt spid="11"/>
                                        </p:tgtEl>
                                        <p:attrNameLst>
                                          <p:attrName>style.visibility</p:attrName>
                                        </p:attrNameLst>
                                      </p:cBhvr>
                                      <p:to>
                                        <p:strVal val="hidden"/>
                                      </p:to>
                                    </p:set>
                                  </p:childTnLst>
                                </p:cTn>
                              </p:par>
                            </p:childTnLst>
                          </p:cTn>
                        </p:par>
                        <p:par>
                          <p:cTn id="18" fill="hold">
                            <p:stCondLst>
                              <p:cond delay="3750"/>
                            </p:stCondLst>
                            <p:childTnLst>
                              <p:par>
                                <p:cTn id="19" presetID="12" presetClass="exit" presetSubtype="8" fill="hold" grpId="0" nodeType="afterEffect">
                                  <p:stCondLst>
                                    <p:cond delay="500"/>
                                  </p:stCondLst>
                                  <p:childTnLst>
                                    <p:anim calcmode="lin" valueType="num">
                                      <p:cBhvr additive="base">
                                        <p:cTn id="20" dur="500"/>
                                        <p:tgtEl>
                                          <p:spTgt spid="10"/>
                                        </p:tgtEl>
                                        <p:attrNameLst>
                                          <p:attrName>ppt_x</p:attrName>
                                        </p:attrNameLst>
                                      </p:cBhvr>
                                      <p:tavLst>
                                        <p:tav tm="0">
                                          <p:val>
                                            <p:strVal val="#ppt_x"/>
                                          </p:val>
                                        </p:tav>
                                        <p:tav tm="100000">
                                          <p:val>
                                            <p:strVal val="#ppt_x-#ppt_w*1.125000"/>
                                          </p:val>
                                        </p:tav>
                                      </p:tavLst>
                                    </p:anim>
                                    <p:animEffect transition="out" filter="wipe(left)">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4750"/>
                            </p:stCondLst>
                            <p:childTnLst>
                              <p:par>
                                <p:cTn id="24" presetID="42" presetClass="path" presetSubtype="0" accel="50000" decel="50000" fill="hold" grpId="0" nodeType="afterEffect">
                                  <p:stCondLst>
                                    <p:cond delay="250"/>
                                  </p:stCondLst>
                                  <p:childTnLst>
                                    <p:animMotion origin="layout" path="M 2.22222E-6 1.85185E-6 L 2.22222E-6 0.21389 " pathEditMode="relative" rAng="0" ptsTypes="AA">
                                      <p:cBhvr>
                                        <p:cTn id="25" dur="2000" fill="hold"/>
                                        <p:tgtEl>
                                          <p:spTgt spid="9"/>
                                        </p:tgtEl>
                                        <p:attrNameLst>
                                          <p:attrName>ppt_x</p:attrName>
                                          <p:attrName>ppt_y</p:attrName>
                                        </p:attrNameLst>
                                      </p:cBhvr>
                                      <p:rCtr x="0" y="10679"/>
                                    </p:animMotion>
                                  </p:childTnLst>
                                </p:cTn>
                              </p:par>
                            </p:childTnLst>
                          </p:cTn>
                        </p:par>
                        <p:par>
                          <p:cTn id="26" fill="hold">
                            <p:stCondLst>
                              <p:cond delay="7000"/>
                            </p:stCondLst>
                            <p:childTnLst>
                              <p:par>
                                <p:cTn id="27" presetID="1" presetClass="exit" presetSubtype="0" fill="hold" nodeType="afterEffect">
                                  <p:stCondLst>
                                    <p:cond delay="500"/>
                                  </p:stCondLst>
                                  <p:childTnLst>
                                    <p:set>
                                      <p:cBhvr>
                                        <p:cTn id="28" dur="1" fill="hold">
                                          <p:stCondLst>
                                            <p:cond delay="0"/>
                                          </p:stCondLst>
                                        </p:cTn>
                                        <p:tgtEl>
                                          <p:spTgt spid="16"/>
                                        </p:tgtEl>
                                        <p:attrNameLst>
                                          <p:attrName>style.visibility</p:attrName>
                                        </p:attrNameLst>
                                      </p:cBhvr>
                                      <p:to>
                                        <p:strVal val="hidden"/>
                                      </p:to>
                                    </p:set>
                                  </p:childTnLst>
                                </p:cTn>
                              </p:par>
                            </p:childTnLst>
                          </p:cTn>
                        </p:par>
                        <p:par>
                          <p:cTn id="29" fill="hold">
                            <p:stCondLst>
                              <p:cond delay="7500"/>
                            </p:stCondLst>
                            <p:childTnLst>
                              <p:par>
                                <p:cTn id="30" presetID="12" presetClass="exit" presetSubtype="8" fill="hold" grpId="0" nodeType="afterEffect">
                                  <p:stCondLst>
                                    <p:cond delay="500"/>
                                  </p:stCondLst>
                                  <p:childTnLst>
                                    <p:anim calcmode="lin" valueType="num">
                                      <p:cBhvr additive="base">
                                        <p:cTn id="31" dur="500"/>
                                        <p:tgtEl>
                                          <p:spTgt spid="15"/>
                                        </p:tgtEl>
                                        <p:attrNameLst>
                                          <p:attrName>ppt_x</p:attrName>
                                        </p:attrNameLst>
                                      </p:cBhvr>
                                      <p:tavLst>
                                        <p:tav tm="0">
                                          <p:val>
                                            <p:strVal val="#ppt_x"/>
                                          </p:val>
                                        </p:tav>
                                        <p:tav tm="100000">
                                          <p:val>
                                            <p:strVal val="#ppt_x-#ppt_w*1.125000"/>
                                          </p:val>
                                        </p:tav>
                                      </p:tavLst>
                                    </p:anim>
                                    <p:animEffect transition="out" filter="wipe(left)">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childTnLst>
                          </p:cTn>
                        </p:par>
                        <p:par>
                          <p:cTn id="34" fill="hold">
                            <p:stCondLst>
                              <p:cond delay="8500"/>
                            </p:stCondLst>
                            <p:childTnLst>
                              <p:par>
                                <p:cTn id="35" presetID="42" presetClass="path" presetSubtype="0" accel="50000" decel="50000" fill="hold" grpId="0" nodeType="afterEffect">
                                  <p:stCondLst>
                                    <p:cond delay="250"/>
                                  </p:stCondLst>
                                  <p:childTnLst>
                                    <p:animMotion origin="layout" path="M 2.5E-6 -2.59259E-6 L 2.5E-6 0.09445 " pathEditMode="relative" rAng="0" ptsTypes="AA">
                                      <p:cBhvr>
                                        <p:cTn id="36" dur="2000" fill="hold"/>
                                        <p:tgtEl>
                                          <p:spTgt spid="14"/>
                                        </p:tgtEl>
                                        <p:attrNameLst>
                                          <p:attrName>ppt_x</p:attrName>
                                          <p:attrName>ppt_y</p:attrName>
                                        </p:attrNameLst>
                                      </p:cBhvr>
                                      <p:rCtr x="0" y="4722"/>
                                    </p:animMotion>
                                  </p:childTnLst>
                                </p:cTn>
                              </p:par>
                            </p:childTnLst>
                          </p:cTn>
                        </p:par>
                        <p:par>
                          <p:cTn id="37" fill="hold">
                            <p:stCondLst>
                              <p:cond delay="10750"/>
                            </p:stCondLst>
                            <p:childTnLst>
                              <p:par>
                                <p:cTn id="38" presetID="22" presetClass="entr" presetSubtype="1"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up)">
                                      <p:cBhvr>
                                        <p:cTn id="40" dur="500"/>
                                        <p:tgtEl>
                                          <p:spTgt spid="41"/>
                                        </p:tgtEl>
                                      </p:cBhvr>
                                    </p:animEffect>
                                  </p:childTnLst>
                                </p:cTn>
                              </p:par>
                            </p:childTnLst>
                          </p:cTn>
                        </p:par>
                        <p:par>
                          <p:cTn id="41" fill="hold">
                            <p:stCondLst>
                              <p:cond delay="11250"/>
                            </p:stCondLst>
                            <p:childTnLst>
                              <p:par>
                                <p:cTn id="42" presetID="10" presetClass="entr" presetSubtype="0" fill="hold" nodeType="afterEffect">
                                  <p:stCondLst>
                                    <p:cond delay="50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4" grpId="0" animBg="1"/>
      <p:bldP spid="15" grpId="0" animBg="1"/>
      <p:bldP spid="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6344" y="973353"/>
            <a:ext cx="4410456" cy="3172691"/>
          </a:xfrm>
        </p:spPr>
        <p:txBody>
          <a:bodyPr/>
          <a:lstStyle/>
          <a:p>
            <a:r>
              <a:rPr lang="zh-CN" altLang="en-US" dirty="0"/>
              <a:t>根据</a:t>
            </a:r>
            <a:r>
              <a:rPr lang="zh-CN" altLang="en-US" dirty="0">
                <a:solidFill>
                  <a:srgbClr val="C00000"/>
                </a:solidFill>
              </a:rPr>
              <a:t>首部</a:t>
            </a:r>
            <a:r>
              <a:rPr lang="zh-CN" altLang="en-US" dirty="0"/>
              <a:t>中包含的目的地址、源地址等重要控制信息进行转发。</a:t>
            </a:r>
            <a:endParaRPr lang="en-US" altLang="zh-CN" dirty="0"/>
          </a:p>
          <a:p>
            <a:r>
              <a:rPr lang="zh-CN" altLang="en-US" dirty="0"/>
              <a:t>每一个分组在互联网中</a:t>
            </a:r>
            <a:r>
              <a:rPr lang="zh-CN" altLang="en-US" dirty="0">
                <a:solidFill>
                  <a:srgbClr val="C00000"/>
                </a:solidFill>
              </a:rPr>
              <a:t>独立选择</a:t>
            </a:r>
            <a:r>
              <a:rPr lang="zh-CN" altLang="en-US" dirty="0"/>
              <a:t>传输路径。</a:t>
            </a:r>
            <a:endParaRPr lang="en-US" altLang="zh-CN" dirty="0"/>
          </a:p>
          <a:p>
            <a:r>
              <a:rPr lang="zh-CN" altLang="en-US" dirty="0"/>
              <a:t>位于网络核心部分的</a:t>
            </a:r>
            <a:r>
              <a:rPr lang="zh-CN" altLang="en-US" dirty="0">
                <a:solidFill>
                  <a:srgbClr val="C00000"/>
                </a:solidFill>
              </a:rPr>
              <a:t>路由器负责转发分组，</a:t>
            </a:r>
            <a:r>
              <a:rPr lang="zh-CN" altLang="en-US" dirty="0"/>
              <a:t>即进行分组交换。</a:t>
            </a:r>
            <a:endParaRPr lang="en-US" altLang="zh-CN" dirty="0"/>
          </a:p>
          <a:p>
            <a:r>
              <a:rPr lang="zh-CN" altLang="en-US" dirty="0"/>
              <a:t>路由器要创建和动态维护</a:t>
            </a:r>
            <a:r>
              <a:rPr lang="zh-CN" altLang="en-US" dirty="0">
                <a:solidFill>
                  <a:srgbClr val="C00000"/>
                </a:solidFill>
              </a:rPr>
              <a:t>转发表。</a:t>
            </a:r>
            <a:endParaRPr lang="en-US" altLang="zh-CN" dirty="0">
              <a:solidFill>
                <a:srgbClr val="C00000"/>
              </a:solidFill>
            </a:endParaRPr>
          </a:p>
          <a:p>
            <a:endParaRPr lang="en-US" altLang="zh-CN" dirty="0"/>
          </a:p>
        </p:txBody>
      </p:sp>
      <p:sp>
        <p:nvSpPr>
          <p:cNvPr id="2" name="文本占位符 1"/>
          <p:cNvSpPr>
            <a:spLocks noGrp="1"/>
          </p:cNvSpPr>
          <p:nvPr>
            <p:ph type="body" sz="quarter" idx="11"/>
          </p:nvPr>
        </p:nvSpPr>
        <p:spPr/>
        <p:txBody>
          <a:bodyPr/>
          <a:lstStyle/>
          <a:p>
            <a:r>
              <a:rPr lang="zh-CN" altLang="en-US" dirty="0"/>
              <a:t>分组在互联网中的转发</a:t>
            </a:r>
          </a:p>
        </p:txBody>
      </p:sp>
      <p:grpSp>
        <p:nvGrpSpPr>
          <p:cNvPr id="4" name="组合 3"/>
          <p:cNvGrpSpPr/>
          <p:nvPr/>
        </p:nvGrpSpPr>
        <p:grpSpPr>
          <a:xfrm>
            <a:off x="5286100" y="1171805"/>
            <a:ext cx="2682240" cy="3126677"/>
            <a:chOff x="5286100" y="1171805"/>
            <a:chExt cx="2682240" cy="3126677"/>
          </a:xfrm>
        </p:grpSpPr>
        <p:sp>
          <p:nvSpPr>
            <p:cNvPr id="5" name="圆角矩形 4"/>
            <p:cNvSpPr/>
            <p:nvPr/>
          </p:nvSpPr>
          <p:spPr>
            <a:xfrm>
              <a:off x="5286100" y="1171805"/>
              <a:ext cx="2682240" cy="383177"/>
            </a:xfrm>
            <a:prstGeom prst="roundRect">
              <a:avLst/>
            </a:prstGeom>
            <a:solidFill>
              <a:srgbClr val="66CCFF"/>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solidFill>
                    <a:srgbClr val="000099"/>
                  </a:solidFill>
                  <a:latin typeface="微软雅黑" panose="020B0503020204020204" pitchFamily="34" charset="-122"/>
                  <a:ea typeface="微软雅黑" panose="020B0503020204020204" pitchFamily="34" charset="-122"/>
                </a:rPr>
                <a:t>暂存收到的分组。</a:t>
              </a:r>
            </a:p>
          </p:txBody>
        </p:sp>
        <p:sp>
          <p:nvSpPr>
            <p:cNvPr id="6" name="圆角矩形 5"/>
            <p:cNvSpPr/>
            <p:nvPr/>
          </p:nvSpPr>
          <p:spPr>
            <a:xfrm>
              <a:off x="5286100" y="1822612"/>
              <a:ext cx="2682240" cy="383177"/>
            </a:xfrm>
            <a:prstGeom prst="roundRect">
              <a:avLst/>
            </a:prstGeom>
            <a:solidFill>
              <a:srgbClr val="66CCFF"/>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solidFill>
                    <a:srgbClr val="000099"/>
                  </a:solidFill>
                  <a:latin typeface="微软雅黑" panose="020B0503020204020204" pitchFamily="34" charset="-122"/>
                  <a:ea typeface="微软雅黑" panose="020B0503020204020204" pitchFamily="34" charset="-122"/>
                </a:rPr>
                <a:t>检查分组首部。</a:t>
              </a:r>
            </a:p>
          </p:txBody>
        </p:sp>
        <p:sp>
          <p:nvSpPr>
            <p:cNvPr id="7" name="圆角矩形 6"/>
            <p:cNvSpPr/>
            <p:nvPr/>
          </p:nvSpPr>
          <p:spPr>
            <a:xfrm>
              <a:off x="5286100" y="2488504"/>
              <a:ext cx="2682240" cy="383177"/>
            </a:xfrm>
            <a:prstGeom prst="roundRect">
              <a:avLst/>
            </a:prstGeom>
            <a:solidFill>
              <a:srgbClr val="66CCFF"/>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solidFill>
                    <a:srgbClr val="000099"/>
                  </a:solidFill>
                  <a:latin typeface="微软雅黑" panose="020B0503020204020204" pitchFamily="34" charset="-122"/>
                  <a:ea typeface="微软雅黑" panose="020B0503020204020204" pitchFamily="34" charset="-122"/>
                </a:rPr>
                <a:t>查找转发表。</a:t>
              </a:r>
            </a:p>
          </p:txBody>
        </p:sp>
        <p:sp>
          <p:nvSpPr>
            <p:cNvPr id="8" name="圆角矩形 7"/>
            <p:cNvSpPr/>
            <p:nvPr/>
          </p:nvSpPr>
          <p:spPr>
            <a:xfrm>
              <a:off x="5286100" y="3154397"/>
              <a:ext cx="2682240" cy="664814"/>
            </a:xfrm>
            <a:prstGeom prst="roundRect">
              <a:avLst/>
            </a:prstGeom>
            <a:solidFill>
              <a:srgbClr val="66CCFF"/>
            </a:solidFill>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600" b="1" dirty="0">
                  <a:solidFill>
                    <a:srgbClr val="000099"/>
                  </a:solidFill>
                  <a:latin typeface="微软雅黑" panose="020B0503020204020204" pitchFamily="34" charset="-122"/>
                  <a:ea typeface="微软雅黑" panose="020B0503020204020204" pitchFamily="34" charset="-122"/>
                </a:rPr>
                <a:t>按照首部中的目的地址，找到合适的接口转发出去。</a:t>
              </a:r>
            </a:p>
          </p:txBody>
        </p:sp>
        <p:cxnSp>
          <p:nvCxnSpPr>
            <p:cNvPr id="10" name="直接箭头连接符 9"/>
            <p:cNvCxnSpPr>
              <a:stCxn id="5" idx="2"/>
              <a:endCxn id="6" idx="0"/>
            </p:cNvCxnSpPr>
            <p:nvPr/>
          </p:nvCxnSpPr>
          <p:spPr>
            <a:xfrm>
              <a:off x="6627220" y="1554982"/>
              <a:ext cx="0" cy="26763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6" idx="2"/>
              <a:endCxn id="7" idx="0"/>
            </p:cNvCxnSpPr>
            <p:nvPr/>
          </p:nvCxnSpPr>
          <p:spPr>
            <a:xfrm>
              <a:off x="6627220" y="2205789"/>
              <a:ext cx="0" cy="28271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7" idx="2"/>
              <a:endCxn id="8" idx="0"/>
            </p:cNvCxnSpPr>
            <p:nvPr/>
          </p:nvCxnSpPr>
          <p:spPr>
            <a:xfrm>
              <a:off x="6627220" y="2871681"/>
              <a:ext cx="0" cy="28271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矩形 23"/>
            <p:cNvSpPr/>
            <p:nvPr/>
          </p:nvSpPr>
          <p:spPr>
            <a:xfrm>
              <a:off x="5603590" y="3959928"/>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kumimoji="1" lang="zh-CN" altLang="en-US" sz="1600" b="1" dirty="0">
                  <a:latin typeface="微软雅黑" panose="020B0503020204020204" pitchFamily="34" charset="-122"/>
                  <a:ea typeface="微软雅黑" panose="020B0503020204020204" pitchFamily="34" charset="-122"/>
                </a:rPr>
                <a:t>路由器处理分组的过程</a:t>
              </a:r>
            </a:p>
          </p:txBody>
        </p:sp>
      </p:grpSp>
    </p:spTree>
    <p:extLst>
      <p:ext uri="{BB962C8B-B14F-4D97-AF65-F5344CB8AC3E}">
        <p14:creationId xmlns:p14="http://schemas.microsoft.com/office/powerpoint/2010/main" val="249303423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675914"/>
            <a:ext cx="8133857" cy="355688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4758" name="矩形 3"/>
          <p:cNvSpPr>
            <a:spLocks noChangeArrowheads="1"/>
          </p:cNvSpPr>
          <p:nvPr/>
        </p:nvSpPr>
        <p:spPr bwMode="auto">
          <a:xfrm>
            <a:off x="2773349" y="4276262"/>
            <a:ext cx="4063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kumimoji="1" lang="en-US" altLang="zh-CN" sz="1600" b="1" dirty="0">
                <a:latin typeface="微软雅黑" panose="020B0503020204020204" pitchFamily="34" charset="-122"/>
                <a:ea typeface="微软雅黑" panose="020B0503020204020204" pitchFamily="34" charset="-122"/>
              </a:rPr>
              <a:t>(a) </a:t>
            </a:r>
            <a:r>
              <a:rPr kumimoji="1" lang="zh-CN" altLang="zh-CN" sz="1600" b="1" dirty="0">
                <a:latin typeface="微软雅黑" panose="020B0503020204020204" pitchFamily="34" charset="-122"/>
                <a:ea typeface="微软雅黑" panose="020B0503020204020204" pitchFamily="34" charset="-122"/>
              </a:rPr>
              <a:t>核心部分的路由器把网络互连起来</a:t>
            </a:r>
            <a:endParaRPr kumimoji="1" lang="zh-CN" altLang="en-US" sz="16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836055" y="838602"/>
            <a:ext cx="5713413" cy="3270250"/>
            <a:chOff x="1836055" y="838602"/>
            <a:chExt cx="5713413" cy="3270250"/>
          </a:xfrm>
        </p:grpSpPr>
        <p:sp>
          <p:nvSpPr>
            <p:cNvPr id="74766" name="Text Box 204"/>
            <p:cNvSpPr txBox="1">
              <a:spLocks noChangeArrowheads="1"/>
            </p:cNvSpPr>
            <p:nvPr/>
          </p:nvSpPr>
          <p:spPr bwMode="auto">
            <a:xfrm>
              <a:off x="4010293" y="838602"/>
              <a:ext cx="1415466" cy="33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600" b="1" dirty="0">
                  <a:solidFill>
                    <a:srgbClr val="0000FF"/>
                  </a:solidFill>
                  <a:latin typeface="微软雅黑" panose="020B0503020204020204" pitchFamily="34" charset="-122"/>
                  <a:ea typeface="微软雅黑" panose="020B0503020204020204" pitchFamily="34" charset="-122"/>
                </a:rPr>
                <a:t>网络核心部分</a:t>
              </a:r>
            </a:p>
          </p:txBody>
        </p:sp>
        <p:sp>
          <p:nvSpPr>
            <p:cNvPr id="74768" name="Oval 4"/>
            <p:cNvSpPr>
              <a:spLocks noChangeArrowheads="1"/>
            </p:cNvSpPr>
            <p:nvPr/>
          </p:nvSpPr>
          <p:spPr bwMode="auto">
            <a:xfrm rot="19925028">
              <a:off x="3261024" y="1483825"/>
              <a:ext cx="1436906" cy="830588"/>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69" name="Oval 5"/>
            <p:cNvSpPr>
              <a:spLocks noChangeArrowheads="1"/>
            </p:cNvSpPr>
            <p:nvPr/>
          </p:nvSpPr>
          <p:spPr bwMode="auto">
            <a:xfrm rot="20825028">
              <a:off x="4223452" y="1315710"/>
              <a:ext cx="1255006" cy="771498"/>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0" name="Oval 6"/>
            <p:cNvSpPr>
              <a:spLocks noChangeArrowheads="1"/>
            </p:cNvSpPr>
            <p:nvPr/>
          </p:nvSpPr>
          <p:spPr bwMode="auto">
            <a:xfrm rot="21425028">
              <a:off x="5140647" y="1597012"/>
              <a:ext cx="926818" cy="997871"/>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1" name="Oval 7"/>
            <p:cNvSpPr>
              <a:spLocks noChangeArrowheads="1"/>
            </p:cNvSpPr>
            <p:nvPr/>
          </p:nvSpPr>
          <p:spPr bwMode="auto">
            <a:xfrm rot="18365028">
              <a:off x="5329718" y="2115794"/>
              <a:ext cx="823930" cy="863298"/>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2" name="Oval 8"/>
            <p:cNvSpPr>
              <a:spLocks noChangeArrowheads="1"/>
            </p:cNvSpPr>
            <p:nvPr/>
          </p:nvSpPr>
          <p:spPr bwMode="auto">
            <a:xfrm rot="19925028">
              <a:off x="4260987" y="2586559"/>
              <a:ext cx="1571645" cy="926298"/>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3" name="Oval 9"/>
            <p:cNvSpPr>
              <a:spLocks noChangeArrowheads="1"/>
            </p:cNvSpPr>
            <p:nvPr/>
          </p:nvSpPr>
          <p:spPr bwMode="auto">
            <a:xfrm rot="21005028">
              <a:off x="3644070" y="2977718"/>
              <a:ext cx="1123153" cy="640835"/>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4" name="Oval 10"/>
            <p:cNvSpPr>
              <a:spLocks noChangeArrowheads="1"/>
            </p:cNvSpPr>
            <p:nvPr/>
          </p:nvSpPr>
          <p:spPr bwMode="auto">
            <a:xfrm rot="19925028">
              <a:off x="3212903" y="2698914"/>
              <a:ext cx="711235" cy="757350"/>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5" name="Oval 11"/>
            <p:cNvSpPr>
              <a:spLocks noChangeArrowheads="1"/>
            </p:cNvSpPr>
            <p:nvPr/>
          </p:nvSpPr>
          <p:spPr bwMode="auto">
            <a:xfrm rot="18065028">
              <a:off x="2929036" y="2082904"/>
              <a:ext cx="950437" cy="846724"/>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6" name="Freeform 12"/>
            <p:cNvSpPr/>
            <p:nvPr/>
          </p:nvSpPr>
          <p:spPr bwMode="auto">
            <a:xfrm>
              <a:off x="3279311" y="1460523"/>
              <a:ext cx="2733295" cy="2019876"/>
            </a:xfrm>
            <a:custGeom>
              <a:avLst/>
              <a:gdLst>
                <a:gd name="T0" fmla="*/ 1464503 w 1931"/>
                <a:gd name="T1" fmla="*/ 601724 h 1684"/>
                <a:gd name="T2" fmla="*/ 1598559 w 1931"/>
                <a:gd name="T3" fmla="*/ 384371 h 1684"/>
                <a:gd name="T4" fmla="*/ 1757909 w 1931"/>
                <a:gd name="T5" fmla="*/ 288278 h 1684"/>
                <a:gd name="T6" fmla="*/ 2316899 w 1931"/>
                <a:gd name="T7" fmla="*/ 263111 h 1684"/>
                <a:gd name="T8" fmla="*/ 2769655 w 1931"/>
                <a:gd name="T9" fmla="*/ 118972 h 1684"/>
                <a:gd name="T10" fmla="*/ 2929005 w 1931"/>
                <a:gd name="T11" fmla="*/ 48046 h 1684"/>
                <a:gd name="T12" fmla="*/ 3088355 w 1931"/>
                <a:gd name="T13" fmla="*/ 0 h 1684"/>
                <a:gd name="T14" fmla="*/ 3381762 w 1931"/>
                <a:gd name="T15" fmla="*/ 96093 h 1684"/>
                <a:gd name="T16" fmla="*/ 3541112 w 1931"/>
                <a:gd name="T17" fmla="*/ 192186 h 1684"/>
                <a:gd name="T18" fmla="*/ 3622052 w 1931"/>
                <a:gd name="T19" fmla="*/ 240232 h 1684"/>
                <a:gd name="T20" fmla="*/ 3806695 w 1931"/>
                <a:gd name="T21" fmla="*/ 361492 h 1684"/>
                <a:gd name="T22" fmla="*/ 3859812 w 1931"/>
                <a:gd name="T23" fmla="*/ 432418 h 1684"/>
                <a:gd name="T24" fmla="*/ 3940752 w 1931"/>
                <a:gd name="T25" fmla="*/ 480464 h 1684"/>
                <a:gd name="T26" fmla="*/ 4181041 w 1931"/>
                <a:gd name="T27" fmla="*/ 672650 h 1684"/>
                <a:gd name="T28" fmla="*/ 4393508 w 1931"/>
                <a:gd name="T29" fmla="*/ 841956 h 1684"/>
                <a:gd name="T30" fmla="*/ 4552858 w 1931"/>
                <a:gd name="T31" fmla="*/ 890003 h 1684"/>
                <a:gd name="T32" fmla="*/ 4633798 w 1931"/>
                <a:gd name="T33" fmla="*/ 938049 h 1684"/>
                <a:gd name="T34" fmla="*/ 4846265 w 1931"/>
                <a:gd name="T35" fmla="*/ 1347588 h 1684"/>
                <a:gd name="T36" fmla="*/ 4659091 w 1931"/>
                <a:gd name="T37" fmla="*/ 2480110 h 1684"/>
                <a:gd name="T38" fmla="*/ 4474448 w 1931"/>
                <a:gd name="T39" fmla="*/ 2672296 h 1684"/>
                <a:gd name="T40" fmla="*/ 4181041 w 1931"/>
                <a:gd name="T41" fmla="*/ 2937695 h 1684"/>
                <a:gd name="T42" fmla="*/ 4021691 w 1931"/>
                <a:gd name="T43" fmla="*/ 3081834 h 1684"/>
                <a:gd name="T44" fmla="*/ 3940752 w 1931"/>
                <a:gd name="T45" fmla="*/ 3129881 h 1684"/>
                <a:gd name="T46" fmla="*/ 3728285 w 1931"/>
                <a:gd name="T47" fmla="*/ 3274020 h 1684"/>
                <a:gd name="T48" fmla="*/ 3568935 w 1931"/>
                <a:gd name="T49" fmla="*/ 3324354 h 1684"/>
                <a:gd name="T50" fmla="*/ 3169295 w 1931"/>
                <a:gd name="T51" fmla="*/ 3612633 h 1684"/>
                <a:gd name="T52" fmla="*/ 3009945 w 1931"/>
                <a:gd name="T53" fmla="*/ 3708726 h 1684"/>
                <a:gd name="T54" fmla="*/ 2529366 w 1931"/>
                <a:gd name="T55" fmla="*/ 3852865 h 1684"/>
                <a:gd name="T56" fmla="*/ 1092686 w 1931"/>
                <a:gd name="T57" fmla="*/ 3781939 h 1684"/>
                <a:gd name="T58" fmla="*/ 852396 w 1931"/>
                <a:gd name="T59" fmla="*/ 3708726 h 1684"/>
                <a:gd name="T60" fmla="*/ 612106 w 1931"/>
                <a:gd name="T61" fmla="*/ 3564587 h 1684"/>
                <a:gd name="T62" fmla="*/ 424933 w 1931"/>
                <a:gd name="T63" fmla="*/ 3347234 h 1684"/>
                <a:gd name="T64" fmla="*/ 318700 w 1931"/>
                <a:gd name="T65" fmla="*/ 3203094 h 1684"/>
                <a:gd name="T66" fmla="*/ 265583 w 1931"/>
                <a:gd name="T67" fmla="*/ 3129881 h 1684"/>
                <a:gd name="T68" fmla="*/ 53117 w 1931"/>
                <a:gd name="T69" fmla="*/ 2841602 h 1684"/>
                <a:gd name="T70" fmla="*/ 80940 w 1931"/>
                <a:gd name="T71" fmla="*/ 2358850 h 1684"/>
                <a:gd name="T72" fmla="*/ 106233 w 1931"/>
                <a:gd name="T73" fmla="*/ 1878386 h 1684"/>
                <a:gd name="T74" fmla="*/ 212467 w 1931"/>
                <a:gd name="T75" fmla="*/ 1443680 h 1684"/>
                <a:gd name="T76" fmla="*/ 505873 w 1931"/>
                <a:gd name="T77" fmla="*/ 771031 h 1684"/>
                <a:gd name="T78" fmla="*/ 612106 w 1931"/>
                <a:gd name="T79" fmla="*/ 601724 h 1684"/>
                <a:gd name="T80" fmla="*/ 771457 w 1931"/>
                <a:gd name="T81" fmla="*/ 576557 h 1684"/>
                <a:gd name="T82" fmla="*/ 824573 w 1931"/>
                <a:gd name="T83" fmla="*/ 432418 h 1684"/>
                <a:gd name="T84" fmla="*/ 1011746 w 1931"/>
                <a:gd name="T85" fmla="*/ 336325 h 1684"/>
                <a:gd name="T86" fmla="*/ 1092686 w 1931"/>
                <a:gd name="T87" fmla="*/ 384371 h 1684"/>
                <a:gd name="T88" fmla="*/ 1145803 w 1931"/>
                <a:gd name="T89" fmla="*/ 457585 h 1684"/>
                <a:gd name="T90" fmla="*/ 1358269 w 1931"/>
                <a:gd name="T91" fmla="*/ 480464 h 1684"/>
                <a:gd name="T92" fmla="*/ 1411386 w 1931"/>
                <a:gd name="T93" fmla="*/ 553678 h 1684"/>
                <a:gd name="T94" fmla="*/ 1464503 w 1931"/>
                <a:gd name="T95" fmla="*/ 601724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77" name="Line 13"/>
            <p:cNvSpPr>
              <a:spLocks noChangeShapeType="1"/>
            </p:cNvSpPr>
            <p:nvPr/>
          </p:nvSpPr>
          <p:spPr bwMode="auto">
            <a:xfrm flipV="1">
              <a:off x="3975146" y="1450283"/>
              <a:ext cx="950879" cy="348713"/>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78" name="Line 14"/>
            <p:cNvSpPr>
              <a:spLocks noChangeShapeType="1"/>
            </p:cNvSpPr>
            <p:nvPr/>
          </p:nvSpPr>
          <p:spPr bwMode="auto">
            <a:xfrm>
              <a:off x="5043441" y="1496889"/>
              <a:ext cx="562057" cy="876361"/>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79" name="Line 15"/>
            <p:cNvSpPr>
              <a:spLocks noChangeShapeType="1"/>
            </p:cNvSpPr>
            <p:nvPr/>
          </p:nvSpPr>
          <p:spPr bwMode="auto">
            <a:xfrm flipH="1">
              <a:off x="3415013" y="1855590"/>
              <a:ext cx="493726" cy="789808"/>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0" name="Line 16"/>
            <p:cNvSpPr>
              <a:spLocks noChangeShapeType="1"/>
            </p:cNvSpPr>
            <p:nvPr/>
          </p:nvSpPr>
          <p:spPr bwMode="auto">
            <a:xfrm>
              <a:off x="3444848" y="2755255"/>
              <a:ext cx="1158164" cy="528772"/>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1" name="Line 17"/>
            <p:cNvSpPr>
              <a:spLocks noChangeShapeType="1"/>
            </p:cNvSpPr>
            <p:nvPr/>
          </p:nvSpPr>
          <p:spPr bwMode="auto">
            <a:xfrm flipV="1">
              <a:off x="4619973" y="2547192"/>
              <a:ext cx="985526" cy="819768"/>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2" name="Line 18"/>
            <p:cNvSpPr>
              <a:spLocks noChangeShapeType="1"/>
            </p:cNvSpPr>
            <p:nvPr/>
          </p:nvSpPr>
          <p:spPr bwMode="auto">
            <a:xfrm>
              <a:off x="4013643" y="1859751"/>
              <a:ext cx="1580306" cy="595060"/>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3" name="Line 19"/>
            <p:cNvSpPr>
              <a:spLocks noChangeShapeType="1"/>
            </p:cNvSpPr>
            <p:nvPr/>
          </p:nvSpPr>
          <p:spPr bwMode="auto">
            <a:xfrm>
              <a:off x="3938573" y="1759049"/>
              <a:ext cx="742995" cy="1551318"/>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4" name="Line 20"/>
            <p:cNvSpPr>
              <a:spLocks noChangeShapeType="1"/>
            </p:cNvSpPr>
            <p:nvPr/>
          </p:nvSpPr>
          <p:spPr bwMode="auto">
            <a:xfrm flipV="1">
              <a:off x="3943560" y="3368046"/>
              <a:ext cx="710097" cy="480843"/>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5" name="Line 21"/>
            <p:cNvSpPr>
              <a:spLocks noChangeShapeType="1"/>
            </p:cNvSpPr>
            <p:nvPr/>
          </p:nvSpPr>
          <p:spPr bwMode="auto">
            <a:xfrm rot="16200000">
              <a:off x="5274732" y="791473"/>
              <a:ext cx="441496" cy="99647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6" name="Line 22"/>
            <p:cNvSpPr>
              <a:spLocks noChangeShapeType="1"/>
            </p:cNvSpPr>
            <p:nvPr/>
          </p:nvSpPr>
          <p:spPr bwMode="auto">
            <a:xfrm>
              <a:off x="5674794" y="2560760"/>
              <a:ext cx="475439" cy="633344"/>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7" name="Line 23"/>
            <p:cNvSpPr>
              <a:spLocks noChangeShapeType="1"/>
            </p:cNvSpPr>
            <p:nvPr/>
          </p:nvSpPr>
          <p:spPr bwMode="auto">
            <a:xfrm>
              <a:off x="2409672" y="2737197"/>
              <a:ext cx="1011115" cy="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8" name="Line 24"/>
            <p:cNvSpPr>
              <a:spLocks noChangeShapeType="1"/>
            </p:cNvSpPr>
            <p:nvPr/>
          </p:nvSpPr>
          <p:spPr bwMode="auto">
            <a:xfrm rot="5400000" flipH="1">
              <a:off x="3538107" y="1405885"/>
              <a:ext cx="512122" cy="232993"/>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9" name="Text Box 25"/>
            <p:cNvSpPr txBox="1">
              <a:spLocks noChangeArrowheads="1"/>
            </p:cNvSpPr>
            <p:nvPr/>
          </p:nvSpPr>
          <p:spPr bwMode="auto">
            <a:xfrm>
              <a:off x="1836055" y="2557062"/>
              <a:ext cx="405792" cy="3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1</a:t>
              </a:r>
            </a:p>
          </p:txBody>
        </p:sp>
        <p:sp>
          <p:nvSpPr>
            <p:cNvPr id="74790" name="Text Box 26"/>
            <p:cNvSpPr txBox="1">
              <a:spLocks noChangeArrowheads="1"/>
            </p:cNvSpPr>
            <p:nvPr/>
          </p:nvSpPr>
          <p:spPr bwMode="auto">
            <a:xfrm>
              <a:off x="6453740" y="3093303"/>
              <a:ext cx="405792" cy="3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5</a:t>
              </a:r>
            </a:p>
          </p:txBody>
        </p:sp>
        <p:sp>
          <p:nvSpPr>
            <p:cNvPr id="74791" name="Text Box 27"/>
            <p:cNvSpPr txBox="1">
              <a:spLocks noChangeArrowheads="1"/>
            </p:cNvSpPr>
            <p:nvPr/>
          </p:nvSpPr>
          <p:spPr bwMode="auto">
            <a:xfrm>
              <a:off x="3096610" y="877814"/>
              <a:ext cx="405792" cy="3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2</a:t>
              </a:r>
            </a:p>
          </p:txBody>
        </p:sp>
        <p:sp>
          <p:nvSpPr>
            <p:cNvPr id="74792" name="Text Box 28"/>
            <p:cNvSpPr txBox="1">
              <a:spLocks noChangeArrowheads="1"/>
            </p:cNvSpPr>
            <p:nvPr/>
          </p:nvSpPr>
          <p:spPr bwMode="auto">
            <a:xfrm>
              <a:off x="6177056" y="915018"/>
              <a:ext cx="405792" cy="3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4</a:t>
              </a:r>
            </a:p>
          </p:txBody>
        </p:sp>
        <p:sp>
          <p:nvSpPr>
            <p:cNvPr id="74793" name="Text Box 29"/>
            <p:cNvSpPr txBox="1">
              <a:spLocks noChangeArrowheads="1"/>
            </p:cNvSpPr>
            <p:nvPr/>
          </p:nvSpPr>
          <p:spPr bwMode="auto">
            <a:xfrm>
              <a:off x="3282259" y="3691429"/>
              <a:ext cx="405792" cy="3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3</a:t>
              </a:r>
            </a:p>
          </p:txBody>
        </p:sp>
        <p:sp>
          <p:nvSpPr>
            <p:cNvPr id="74794" name="Line 30"/>
            <p:cNvSpPr>
              <a:spLocks noChangeShapeType="1"/>
            </p:cNvSpPr>
            <p:nvPr/>
          </p:nvSpPr>
          <p:spPr bwMode="auto">
            <a:xfrm flipV="1">
              <a:off x="5674794" y="1834875"/>
              <a:ext cx="1132565" cy="610202"/>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95" name="Text Box 31"/>
            <p:cNvSpPr txBox="1">
              <a:spLocks noChangeArrowheads="1"/>
            </p:cNvSpPr>
            <p:nvPr/>
          </p:nvSpPr>
          <p:spPr bwMode="auto">
            <a:xfrm>
              <a:off x="7143676" y="1684096"/>
              <a:ext cx="405792" cy="3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6</a:t>
              </a:r>
            </a:p>
          </p:txBody>
        </p:sp>
        <p:grpSp>
          <p:nvGrpSpPr>
            <p:cNvPr id="74801" name="Group 43"/>
            <p:cNvGrpSpPr/>
            <p:nvPr/>
          </p:nvGrpSpPr>
          <p:grpSpPr bwMode="auto">
            <a:xfrm>
              <a:off x="4246550" y="1444709"/>
              <a:ext cx="449454" cy="323747"/>
              <a:chOff x="2949" y="196"/>
              <a:chExt cx="941" cy="598"/>
            </a:xfrm>
          </p:grpSpPr>
          <p:sp>
            <p:nvSpPr>
              <p:cNvPr id="74951" name="Oval 44"/>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2" name="Oval 45"/>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3" name="Oval 46"/>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4" name="Oval 47"/>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5" name="Oval 48"/>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6" name="Oval 49"/>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7" name="Oval 50"/>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8" name="Oval 51"/>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9" name="Freeform 5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60" name="Freeform 5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61" name="Freeform 5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2" name="Group 55"/>
            <p:cNvGrpSpPr/>
            <p:nvPr/>
          </p:nvGrpSpPr>
          <p:grpSpPr bwMode="auto">
            <a:xfrm rot="867730">
              <a:off x="4396690" y="1961537"/>
              <a:ext cx="674663" cy="388661"/>
              <a:chOff x="2949" y="196"/>
              <a:chExt cx="941" cy="598"/>
            </a:xfrm>
          </p:grpSpPr>
          <p:sp>
            <p:nvSpPr>
              <p:cNvPr id="74940" name="Oval 56"/>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1" name="Oval 57"/>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2" name="Oval 58"/>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3" name="Oval 59"/>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4" name="Oval 60"/>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5" name="Oval 61"/>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6" name="Oval 62"/>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7" name="Oval 63"/>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8"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49"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50"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3" name="Group 67"/>
            <p:cNvGrpSpPr/>
            <p:nvPr/>
          </p:nvGrpSpPr>
          <p:grpSpPr bwMode="auto">
            <a:xfrm>
              <a:off x="5746012" y="2091370"/>
              <a:ext cx="450416" cy="322913"/>
              <a:chOff x="2949" y="196"/>
              <a:chExt cx="941" cy="598"/>
            </a:xfrm>
          </p:grpSpPr>
          <p:sp>
            <p:nvSpPr>
              <p:cNvPr id="74929" name="Oval 68"/>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0" name="Oval 69"/>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1" name="Oval 70"/>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2" name="Oval 71"/>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3" name="Oval 72"/>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4" name="Oval 73"/>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5" name="Oval 74"/>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6" name="Oval 75"/>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7" name="Freeform 7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38" name="Freeform 7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39" name="Freeform 7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4" name="Group 79"/>
            <p:cNvGrpSpPr/>
            <p:nvPr/>
          </p:nvGrpSpPr>
          <p:grpSpPr bwMode="auto">
            <a:xfrm rot="21151335">
              <a:off x="5071352" y="1768455"/>
              <a:ext cx="674662" cy="387829"/>
              <a:chOff x="2949" y="196"/>
              <a:chExt cx="941" cy="598"/>
            </a:xfrm>
          </p:grpSpPr>
          <p:sp>
            <p:nvSpPr>
              <p:cNvPr id="74918" name="Oval 80"/>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9" name="Oval 81"/>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0" name="Oval 82"/>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1" name="Oval 83"/>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2" name="Oval 84"/>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3" name="Oval 85"/>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4" name="Oval 86"/>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5" name="Oval 87"/>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6" name="Freeform 8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27" name="Freeform 8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28" name="Freeform 9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5" name="Group 91"/>
            <p:cNvGrpSpPr/>
            <p:nvPr/>
          </p:nvGrpSpPr>
          <p:grpSpPr bwMode="auto">
            <a:xfrm>
              <a:off x="3947237" y="2348536"/>
              <a:ext cx="748770" cy="452746"/>
              <a:chOff x="2949" y="196"/>
              <a:chExt cx="941" cy="598"/>
            </a:xfrm>
          </p:grpSpPr>
          <p:sp>
            <p:nvSpPr>
              <p:cNvPr id="74907" name="Oval 92"/>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8" name="Oval 93"/>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9" name="Oval 94"/>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0" name="Oval 95"/>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1" name="Oval 96"/>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2" name="Oval 97"/>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3" name="Oval 98"/>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4" name="Oval 99"/>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5"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16"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17"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6" name="Group 103"/>
            <p:cNvGrpSpPr/>
            <p:nvPr/>
          </p:nvGrpSpPr>
          <p:grpSpPr bwMode="auto">
            <a:xfrm rot="21114427">
              <a:off x="4847107" y="2671449"/>
              <a:ext cx="674663" cy="388661"/>
              <a:chOff x="2949" y="196"/>
              <a:chExt cx="941" cy="598"/>
            </a:xfrm>
          </p:grpSpPr>
          <p:sp>
            <p:nvSpPr>
              <p:cNvPr id="74896" name="Oval 104"/>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7" name="Oval 105"/>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8" name="Oval 106"/>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9" name="Oval 107"/>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0" name="Oval 108"/>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901" name="Oval 109"/>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2" name="Oval 110"/>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3" name="Oval 111"/>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4" name="Freeform 11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05" name="Freeform 11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06" name="Freeform 11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7" name="Group 115"/>
            <p:cNvGrpSpPr/>
            <p:nvPr/>
          </p:nvGrpSpPr>
          <p:grpSpPr bwMode="auto">
            <a:xfrm rot="19200976">
              <a:off x="5671908" y="2737198"/>
              <a:ext cx="449454" cy="322913"/>
              <a:chOff x="2949" y="196"/>
              <a:chExt cx="941" cy="598"/>
            </a:xfrm>
          </p:grpSpPr>
          <p:sp>
            <p:nvSpPr>
              <p:cNvPr id="74885" name="Oval 116"/>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6" name="Oval 117"/>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7" name="Oval 118"/>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8" name="Oval 119"/>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9" name="Oval 120"/>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0" name="Oval 121"/>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1" name="Oval 122"/>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2" name="Oval 123"/>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3" name="Freeform 12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94" name="Freeform 12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95" name="Freeform 12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8" name="Group 127"/>
            <p:cNvGrpSpPr/>
            <p:nvPr/>
          </p:nvGrpSpPr>
          <p:grpSpPr bwMode="auto">
            <a:xfrm rot="651098">
              <a:off x="4169346" y="3426342"/>
              <a:ext cx="449454" cy="259662"/>
              <a:chOff x="2949" y="196"/>
              <a:chExt cx="941" cy="598"/>
            </a:xfrm>
          </p:grpSpPr>
          <p:sp>
            <p:nvSpPr>
              <p:cNvPr id="74874" name="Oval 128"/>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5" name="Oval 129"/>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6" name="Oval 130"/>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7" name="Oval 131"/>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8" name="Oval 132"/>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9" name="Oval 133"/>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0" name="Oval 134"/>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1" name="Oval 135"/>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2"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83"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84"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9" name="Group 139"/>
            <p:cNvGrpSpPr/>
            <p:nvPr/>
          </p:nvGrpSpPr>
          <p:grpSpPr bwMode="auto">
            <a:xfrm rot="21035385">
              <a:off x="3731176" y="2848695"/>
              <a:ext cx="450416" cy="322913"/>
              <a:chOff x="2949" y="196"/>
              <a:chExt cx="941" cy="598"/>
            </a:xfrm>
          </p:grpSpPr>
          <p:sp>
            <p:nvSpPr>
              <p:cNvPr id="74863" name="Oval 140"/>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4" name="Oval 141"/>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5" name="Oval 142"/>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6" name="Oval 143"/>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7" name="Oval 144"/>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8" name="Oval 145"/>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9" name="Oval 146"/>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0" name="Oval 147"/>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1"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72"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73"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10" name="Group 151"/>
            <p:cNvGrpSpPr/>
            <p:nvPr/>
          </p:nvGrpSpPr>
          <p:grpSpPr bwMode="auto">
            <a:xfrm rot="1237793">
              <a:off x="5195508" y="1272435"/>
              <a:ext cx="332038" cy="203901"/>
              <a:chOff x="2949" y="196"/>
              <a:chExt cx="941" cy="598"/>
            </a:xfrm>
          </p:grpSpPr>
          <p:sp>
            <p:nvSpPr>
              <p:cNvPr id="74852" name="Oval 152"/>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3" name="Oval 153"/>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4" name="Oval 154"/>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5" name="Oval 155"/>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6" name="Oval 156"/>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7" name="Oval 157"/>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8" name="Oval 158"/>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9" name="Oval 159"/>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0"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61"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62"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11" name="Group 163"/>
            <p:cNvGrpSpPr/>
            <p:nvPr/>
          </p:nvGrpSpPr>
          <p:grpSpPr bwMode="auto">
            <a:xfrm rot="1582351">
              <a:off x="3420786" y="2091369"/>
              <a:ext cx="450416" cy="322913"/>
              <a:chOff x="2949" y="196"/>
              <a:chExt cx="941" cy="598"/>
            </a:xfrm>
          </p:grpSpPr>
          <p:sp>
            <p:nvSpPr>
              <p:cNvPr id="74841" name="Oval 164"/>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2" name="Oval 165"/>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3" name="Oval 166"/>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4" name="Oval 167"/>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5" name="Oval 168"/>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6" name="Oval 169"/>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7" name="Oval 170"/>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8" name="Oval 171"/>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9" name="Freeform 17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50" name="Freeform 17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51" name="Freeform 17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13" name="Group 187"/>
            <p:cNvGrpSpPr/>
            <p:nvPr/>
          </p:nvGrpSpPr>
          <p:grpSpPr bwMode="auto">
            <a:xfrm rot="5241567">
              <a:off x="2853540" y="2586969"/>
              <a:ext cx="382837" cy="295468"/>
              <a:chOff x="2949" y="196"/>
              <a:chExt cx="941" cy="598"/>
            </a:xfrm>
          </p:grpSpPr>
          <p:sp>
            <p:nvSpPr>
              <p:cNvPr id="74819" name="Oval 188"/>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0" name="Oval 189"/>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1" name="Oval 190"/>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2" name="Oval 191"/>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3" name="Oval 192"/>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4" name="Oval 193"/>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5" name="Oval 194"/>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6" name="Oval 195"/>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7" name="Freeform 19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28" name="Freeform 19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29" name="Freeform 19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sp>
          <p:nvSpPr>
            <p:cNvPr id="74814" name="Text Box 200"/>
            <p:cNvSpPr txBox="1">
              <a:spLocks noChangeArrowheads="1"/>
            </p:cNvSpPr>
            <p:nvPr/>
          </p:nvSpPr>
          <p:spPr bwMode="auto">
            <a:xfrm>
              <a:off x="2504755" y="1419476"/>
              <a:ext cx="800046" cy="33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p>
          </p:txBody>
        </p:sp>
        <p:sp>
          <p:nvSpPr>
            <p:cNvPr id="61" name="Line 201"/>
            <p:cNvSpPr>
              <a:spLocks noChangeShapeType="1"/>
            </p:cNvSpPr>
            <p:nvPr/>
          </p:nvSpPr>
          <p:spPr bwMode="auto">
            <a:xfrm>
              <a:off x="3246265" y="1617924"/>
              <a:ext cx="502727" cy="214453"/>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ln w="12700">
                  <a:solidFill>
                    <a:prstClr val="black"/>
                  </a:solidFill>
                </a:ln>
                <a:solidFill>
                  <a:srgbClr val="000099"/>
                </a:solidFill>
              </a:endParaRPr>
            </a:p>
          </p:txBody>
        </p:sp>
        <p:sp>
          <p:nvSpPr>
            <p:cNvPr id="74816" name="Text Box 202"/>
            <p:cNvSpPr txBox="1">
              <a:spLocks noChangeArrowheads="1"/>
            </p:cNvSpPr>
            <p:nvPr/>
          </p:nvSpPr>
          <p:spPr bwMode="auto">
            <a:xfrm>
              <a:off x="4059391" y="2410411"/>
              <a:ext cx="543621" cy="3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a:solidFill>
                    <a:srgbClr val="0000FF"/>
                  </a:solidFill>
                  <a:latin typeface="微软雅黑" panose="020B0503020204020204" pitchFamily="34" charset="-122"/>
                  <a:ea typeface="微软雅黑" panose="020B0503020204020204" pitchFamily="34" charset="-122"/>
                </a:rPr>
                <a:t>网络</a:t>
              </a:r>
            </a:p>
          </p:txBody>
        </p:sp>
        <p:sp>
          <p:nvSpPr>
            <p:cNvPr id="74817" name="Line 205"/>
            <p:cNvSpPr>
              <a:spLocks noChangeShapeType="1"/>
            </p:cNvSpPr>
            <p:nvPr/>
          </p:nvSpPr>
          <p:spPr bwMode="auto">
            <a:xfrm>
              <a:off x="4569249" y="1131688"/>
              <a:ext cx="84494" cy="23652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18" name="Text Box 206"/>
            <p:cNvSpPr txBox="1">
              <a:spLocks noChangeArrowheads="1"/>
            </p:cNvSpPr>
            <p:nvPr/>
          </p:nvSpPr>
          <p:spPr bwMode="auto">
            <a:xfrm>
              <a:off x="2098038" y="3005368"/>
              <a:ext cx="594907" cy="33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a:solidFill>
                    <a:srgbClr val="0000FF"/>
                  </a:solidFill>
                  <a:latin typeface="微软雅黑" panose="020B0503020204020204" pitchFamily="34" charset="-122"/>
                  <a:ea typeface="微软雅黑" panose="020B0503020204020204" pitchFamily="34" charset="-122"/>
                </a:rPr>
                <a:t>主机</a:t>
              </a:r>
            </a:p>
          </p:txBody>
        </p:sp>
        <p:pic>
          <p:nvPicPr>
            <p:cNvPr id="74760"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530" y="1675214"/>
              <a:ext cx="40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255" y="914802"/>
              <a:ext cx="40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368" y="868764"/>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118" y="2580089"/>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505" y="3708802"/>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368" y="3100789"/>
              <a:ext cx="401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1372" y="2526325"/>
              <a:ext cx="442912"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9"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2042" y="1707760"/>
              <a:ext cx="442912"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10"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4741" y="2351520"/>
              <a:ext cx="442912"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11"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3268" y="1385653"/>
              <a:ext cx="442912"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07" name="Group 151"/>
            <p:cNvGrpSpPr/>
            <p:nvPr/>
          </p:nvGrpSpPr>
          <p:grpSpPr bwMode="auto">
            <a:xfrm rot="20376906">
              <a:off x="3627744" y="1439535"/>
              <a:ext cx="332038" cy="203901"/>
              <a:chOff x="2949" y="196"/>
              <a:chExt cx="941" cy="598"/>
            </a:xfrm>
          </p:grpSpPr>
          <p:sp>
            <p:nvSpPr>
              <p:cNvPr id="212" name="Oval 152"/>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13" name="Oval 153"/>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14" name="Oval 154"/>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15" name="Oval 155"/>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16" name="Oval 156"/>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17" name="Oval 157"/>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18" name="Oval 158"/>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19" name="Oval 159"/>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220"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221"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222"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pic>
          <p:nvPicPr>
            <p:cNvPr id="223"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6535" y="3118409"/>
              <a:ext cx="442912"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675913"/>
            <a:ext cx="8133857" cy="35390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5782" name="矩形 3"/>
          <p:cNvSpPr>
            <a:spLocks noChangeArrowheads="1"/>
          </p:cNvSpPr>
          <p:nvPr/>
        </p:nvSpPr>
        <p:spPr bwMode="auto">
          <a:xfrm>
            <a:off x="2806002" y="4265099"/>
            <a:ext cx="38250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kumimoji="1" lang="en-US" altLang="zh-CN" sz="1600" b="1" dirty="0">
                <a:latin typeface="微软雅黑" panose="020B0503020204020204" pitchFamily="34" charset="-122"/>
                <a:ea typeface="微软雅黑" panose="020B0503020204020204" pitchFamily="34" charset="-122"/>
              </a:rPr>
              <a:t>(b) </a:t>
            </a:r>
            <a:r>
              <a:rPr kumimoji="1" lang="zh-CN" altLang="zh-CN" sz="1600" b="1" dirty="0">
                <a:latin typeface="微软雅黑" panose="020B0503020204020204" pitchFamily="34" charset="-122"/>
                <a:ea typeface="微软雅黑" panose="020B0503020204020204" pitchFamily="34" charset="-122"/>
              </a:rPr>
              <a:t>核心部分</a:t>
            </a:r>
            <a:r>
              <a:rPr kumimoji="1" lang="zh-CN" altLang="en-US" sz="1600" b="1" dirty="0">
                <a:latin typeface="微软雅黑" panose="020B0503020204020204" pitchFamily="34" charset="-122"/>
                <a:ea typeface="微软雅黑" panose="020B0503020204020204" pitchFamily="34" charset="-122"/>
              </a:rPr>
              <a:t>中</a:t>
            </a:r>
            <a:r>
              <a:rPr kumimoji="1" lang="zh-CN" altLang="zh-CN" sz="1600" b="1" dirty="0">
                <a:latin typeface="微软雅黑" panose="020B0503020204020204" pitchFamily="34" charset="-122"/>
                <a:ea typeface="微软雅黑" panose="020B0503020204020204" pitchFamily="34" charset="-122"/>
              </a:rPr>
              <a:t>的</a:t>
            </a:r>
            <a:r>
              <a:rPr kumimoji="1" lang="zh-CN" altLang="en-US" sz="1600" b="1" dirty="0">
                <a:latin typeface="微软雅黑" panose="020B0503020204020204" pitchFamily="34" charset="-122"/>
                <a:ea typeface="微软雅黑" panose="020B0503020204020204" pitchFamily="34" charset="-122"/>
              </a:rPr>
              <a:t>网络</a:t>
            </a:r>
            <a:r>
              <a:rPr kumimoji="1" lang="zh-CN" altLang="zh-CN" sz="1600" b="1" dirty="0">
                <a:latin typeface="微软雅黑" panose="020B0503020204020204" pitchFamily="34" charset="-122"/>
                <a:ea typeface="微软雅黑" panose="020B0503020204020204" pitchFamily="34" charset="-122"/>
              </a:rPr>
              <a:t>可用一条链路表示</a:t>
            </a:r>
            <a:endParaRPr kumimoji="1" lang="zh-CN" altLang="en-US" sz="1600" b="1" dirty="0">
              <a:latin typeface="微软雅黑" panose="020B0503020204020204" pitchFamily="34" charset="-122"/>
              <a:ea typeface="微软雅黑" panose="020B0503020204020204" pitchFamily="34" charset="-122"/>
            </a:endParaRPr>
          </a:p>
        </p:txBody>
      </p:sp>
      <p:grpSp>
        <p:nvGrpSpPr>
          <p:cNvPr id="75783" name="组合 62"/>
          <p:cNvGrpSpPr/>
          <p:nvPr/>
        </p:nvGrpSpPr>
        <p:grpSpPr bwMode="auto">
          <a:xfrm>
            <a:off x="1702572" y="814614"/>
            <a:ext cx="5672137" cy="3197225"/>
            <a:chOff x="1077101" y="828844"/>
            <a:chExt cx="6958259" cy="3921427"/>
          </a:xfrm>
        </p:grpSpPr>
        <p:grpSp>
          <p:nvGrpSpPr>
            <p:cNvPr id="75784" name="组合 4"/>
            <p:cNvGrpSpPr/>
            <p:nvPr/>
          </p:nvGrpSpPr>
          <p:grpSpPr bwMode="auto">
            <a:xfrm>
              <a:off x="1077101" y="960352"/>
              <a:ext cx="6958259" cy="3561265"/>
              <a:chOff x="-754503" y="424192"/>
              <a:chExt cx="10689977" cy="5580717"/>
            </a:xfrm>
          </p:grpSpPr>
          <p:sp>
            <p:nvSpPr>
              <p:cNvPr id="75798" name="Oval 4"/>
              <p:cNvSpPr>
                <a:spLocks noChangeArrowheads="1"/>
              </p:cNvSpPr>
              <p:nvPr/>
            </p:nvSpPr>
            <p:spPr bwMode="auto">
              <a:xfrm rot="-1674972">
                <a:off x="2477133" y="1514475"/>
                <a:ext cx="2665677" cy="1519238"/>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799" name="Oval 5"/>
              <p:cNvSpPr>
                <a:spLocks noChangeArrowheads="1"/>
              </p:cNvSpPr>
              <p:nvPr/>
            </p:nvSpPr>
            <p:spPr bwMode="auto">
              <a:xfrm rot="-774972">
                <a:off x="4262276" y="1208088"/>
                <a:ext cx="2328598" cy="1409700"/>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0" name="Oval 6"/>
              <p:cNvSpPr>
                <a:spLocks noChangeArrowheads="1"/>
              </p:cNvSpPr>
              <p:nvPr/>
            </p:nvSpPr>
            <p:spPr bwMode="auto">
              <a:xfrm rot="-174972">
                <a:off x="5964870" y="1722439"/>
                <a:ext cx="1718071" cy="1824037"/>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1" name="Oval 7"/>
              <p:cNvSpPr>
                <a:spLocks noChangeArrowheads="1"/>
              </p:cNvSpPr>
              <p:nvPr/>
            </p:nvSpPr>
            <p:spPr bwMode="auto">
              <a:xfrm rot="-3234972">
                <a:off x="6326026" y="2658534"/>
                <a:ext cx="1506537" cy="1602846"/>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2" name="Oval 8"/>
              <p:cNvSpPr>
                <a:spLocks noChangeArrowheads="1"/>
              </p:cNvSpPr>
              <p:nvPr/>
            </p:nvSpPr>
            <p:spPr bwMode="auto">
              <a:xfrm rot="-1674972">
                <a:off x="4332788" y="3530601"/>
                <a:ext cx="2915047" cy="1693863"/>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3" name="Oval 9"/>
              <p:cNvSpPr>
                <a:spLocks noChangeArrowheads="1"/>
              </p:cNvSpPr>
              <p:nvPr/>
            </p:nvSpPr>
            <p:spPr bwMode="auto">
              <a:xfrm rot="-594972">
                <a:off x="3187405" y="4246564"/>
                <a:ext cx="2084388" cy="1169987"/>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4" name="Oval 10"/>
              <p:cNvSpPr>
                <a:spLocks noChangeArrowheads="1"/>
              </p:cNvSpPr>
              <p:nvPr/>
            </p:nvSpPr>
            <p:spPr bwMode="auto">
              <a:xfrm rot="-1674972">
                <a:off x="2387703" y="3736975"/>
                <a:ext cx="1319080" cy="1384300"/>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5" name="Oval 11"/>
              <p:cNvSpPr>
                <a:spLocks noChangeArrowheads="1"/>
              </p:cNvSpPr>
              <p:nvPr/>
            </p:nvSpPr>
            <p:spPr bwMode="auto">
              <a:xfrm rot="-3534972">
                <a:off x="2141707" y="2695510"/>
                <a:ext cx="1525588" cy="1322519"/>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6" name="Freeform 12"/>
              <p:cNvSpPr/>
              <p:nvPr/>
            </p:nvSpPr>
            <p:spPr bwMode="auto">
              <a:xfrm>
                <a:off x="2509808" y="1473200"/>
                <a:ext cx="5071666" cy="3690938"/>
              </a:xfrm>
              <a:custGeom>
                <a:avLst/>
                <a:gdLst>
                  <a:gd name="T0" fmla="*/ 1520712 w 1931"/>
                  <a:gd name="T1" fmla="*/ 576435 h 1684"/>
                  <a:gd name="T2" fmla="*/ 1659913 w 1931"/>
                  <a:gd name="T3" fmla="*/ 368217 h 1684"/>
                  <a:gd name="T4" fmla="*/ 1825380 w 1931"/>
                  <a:gd name="T5" fmla="*/ 276163 h 1684"/>
                  <a:gd name="T6" fmla="*/ 2405824 w 1931"/>
                  <a:gd name="T7" fmla="*/ 252053 h 1684"/>
                  <a:gd name="T8" fmla="*/ 2875958 w 1931"/>
                  <a:gd name="T9" fmla="*/ 113972 h 1684"/>
                  <a:gd name="T10" fmla="*/ 3041424 w 1931"/>
                  <a:gd name="T11" fmla="*/ 46027 h 1684"/>
                  <a:gd name="T12" fmla="*/ 3206890 w 1931"/>
                  <a:gd name="T13" fmla="*/ 0 h 1684"/>
                  <a:gd name="T14" fmla="*/ 3511557 w 1931"/>
                  <a:gd name="T15" fmla="*/ 92054 h 1684"/>
                  <a:gd name="T16" fmla="*/ 3677024 w 1931"/>
                  <a:gd name="T17" fmla="*/ 184109 h 1684"/>
                  <a:gd name="T18" fmla="*/ 3761070 w 1931"/>
                  <a:gd name="T19" fmla="*/ 230136 h 1684"/>
                  <a:gd name="T20" fmla="*/ 3952800 w 1931"/>
                  <a:gd name="T21" fmla="*/ 346299 h 1684"/>
                  <a:gd name="T22" fmla="*/ 4007956 w 1931"/>
                  <a:gd name="T23" fmla="*/ 414244 h 1684"/>
                  <a:gd name="T24" fmla="*/ 4092002 w 1931"/>
                  <a:gd name="T25" fmla="*/ 460271 h 1684"/>
                  <a:gd name="T26" fmla="*/ 4341514 w 1931"/>
                  <a:gd name="T27" fmla="*/ 644380 h 1684"/>
                  <a:gd name="T28" fmla="*/ 4562136 w 1931"/>
                  <a:gd name="T29" fmla="*/ 806571 h 1684"/>
                  <a:gd name="T30" fmla="*/ 4727602 w 1931"/>
                  <a:gd name="T31" fmla="*/ 852598 h 1684"/>
                  <a:gd name="T32" fmla="*/ 4811648 w 1931"/>
                  <a:gd name="T33" fmla="*/ 898625 h 1684"/>
                  <a:gd name="T34" fmla="*/ 5032269 w 1931"/>
                  <a:gd name="T35" fmla="*/ 1290952 h 1684"/>
                  <a:gd name="T36" fmla="*/ 4837912 w 1931"/>
                  <a:gd name="T37" fmla="*/ 2375877 h 1684"/>
                  <a:gd name="T38" fmla="*/ 4646182 w 1931"/>
                  <a:gd name="T39" fmla="*/ 2559986 h 1684"/>
                  <a:gd name="T40" fmla="*/ 4341514 w 1931"/>
                  <a:gd name="T41" fmla="*/ 2814231 h 1684"/>
                  <a:gd name="T42" fmla="*/ 4176048 w 1931"/>
                  <a:gd name="T43" fmla="*/ 2952312 h 1684"/>
                  <a:gd name="T44" fmla="*/ 4092002 w 1931"/>
                  <a:gd name="T45" fmla="*/ 2998339 h 1684"/>
                  <a:gd name="T46" fmla="*/ 3871380 w 1931"/>
                  <a:gd name="T47" fmla="*/ 3136421 h 1684"/>
                  <a:gd name="T48" fmla="*/ 3705914 w 1931"/>
                  <a:gd name="T49" fmla="*/ 3184639 h 1684"/>
                  <a:gd name="T50" fmla="*/ 3290936 w 1931"/>
                  <a:gd name="T51" fmla="*/ 3460802 h 1684"/>
                  <a:gd name="T52" fmla="*/ 3125470 w 1931"/>
                  <a:gd name="T53" fmla="*/ 3552857 h 1684"/>
                  <a:gd name="T54" fmla="*/ 2626445 w 1931"/>
                  <a:gd name="T55" fmla="*/ 3690938 h 1684"/>
                  <a:gd name="T56" fmla="*/ 1134624 w 1931"/>
                  <a:gd name="T57" fmla="*/ 3622993 h 1684"/>
                  <a:gd name="T58" fmla="*/ 885112 w 1931"/>
                  <a:gd name="T59" fmla="*/ 3552857 h 1684"/>
                  <a:gd name="T60" fmla="*/ 635600 w 1931"/>
                  <a:gd name="T61" fmla="*/ 3414775 h 1684"/>
                  <a:gd name="T62" fmla="*/ 441243 w 1931"/>
                  <a:gd name="T63" fmla="*/ 3206557 h 1684"/>
                  <a:gd name="T64" fmla="*/ 330932 w 1931"/>
                  <a:gd name="T65" fmla="*/ 3068476 h 1684"/>
                  <a:gd name="T66" fmla="*/ 275777 w 1931"/>
                  <a:gd name="T67" fmla="*/ 2998339 h 1684"/>
                  <a:gd name="T68" fmla="*/ 55155 w 1931"/>
                  <a:gd name="T69" fmla="*/ 2722176 h 1684"/>
                  <a:gd name="T70" fmla="*/ 84046 w 1931"/>
                  <a:gd name="T71" fmla="*/ 2259713 h 1684"/>
                  <a:gd name="T72" fmla="*/ 110311 w 1931"/>
                  <a:gd name="T73" fmla="*/ 1799442 h 1684"/>
                  <a:gd name="T74" fmla="*/ 220621 w 1931"/>
                  <a:gd name="T75" fmla="*/ 1383006 h 1684"/>
                  <a:gd name="T76" fmla="*/ 525289 w 1931"/>
                  <a:gd name="T77" fmla="*/ 738626 h 1684"/>
                  <a:gd name="T78" fmla="*/ 635600 w 1931"/>
                  <a:gd name="T79" fmla="*/ 576435 h 1684"/>
                  <a:gd name="T80" fmla="*/ 801066 w 1931"/>
                  <a:gd name="T81" fmla="*/ 552326 h 1684"/>
                  <a:gd name="T82" fmla="*/ 856221 w 1931"/>
                  <a:gd name="T83" fmla="*/ 414244 h 1684"/>
                  <a:gd name="T84" fmla="*/ 1050578 w 1931"/>
                  <a:gd name="T85" fmla="*/ 322190 h 1684"/>
                  <a:gd name="T86" fmla="*/ 1134624 w 1931"/>
                  <a:gd name="T87" fmla="*/ 368217 h 1684"/>
                  <a:gd name="T88" fmla="*/ 1189780 w 1931"/>
                  <a:gd name="T89" fmla="*/ 438354 h 1684"/>
                  <a:gd name="T90" fmla="*/ 1410401 w 1931"/>
                  <a:gd name="T91" fmla="*/ 460271 h 1684"/>
                  <a:gd name="T92" fmla="*/ 1465557 w 1931"/>
                  <a:gd name="T93" fmla="*/ 530408 h 1684"/>
                  <a:gd name="T94" fmla="*/ 1520712 w 1931"/>
                  <a:gd name="T95" fmla="*/ 576435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07" name="Line 13"/>
              <p:cNvSpPr>
                <a:spLocks noChangeShapeType="1"/>
              </p:cNvSpPr>
              <p:nvPr/>
            </p:nvSpPr>
            <p:spPr bwMode="auto">
              <a:xfrm flipV="1">
                <a:off x="3801372" y="1477964"/>
                <a:ext cx="1764506" cy="6381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08" name="Line 14"/>
              <p:cNvSpPr>
                <a:spLocks noChangeShapeType="1"/>
              </p:cNvSpPr>
              <p:nvPr/>
            </p:nvSpPr>
            <p:spPr bwMode="auto">
              <a:xfrm>
                <a:off x="5784291" y="1563689"/>
                <a:ext cx="1042194" cy="16033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09" name="Line 15"/>
              <p:cNvSpPr>
                <a:spLocks noChangeShapeType="1"/>
              </p:cNvSpPr>
              <p:nvPr/>
            </p:nvSpPr>
            <p:spPr bwMode="auto">
              <a:xfrm flipH="1">
                <a:off x="2760898" y="2219326"/>
                <a:ext cx="918369" cy="14446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0" name="Line 16"/>
              <p:cNvSpPr>
                <a:spLocks noChangeShapeType="1"/>
              </p:cNvSpPr>
              <p:nvPr/>
            </p:nvSpPr>
            <p:spPr bwMode="auto">
              <a:xfrm>
                <a:off x="2817651" y="3863976"/>
                <a:ext cx="2091267" cy="101441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1" name="Line 17"/>
              <p:cNvSpPr>
                <a:spLocks noChangeShapeType="1"/>
              </p:cNvSpPr>
              <p:nvPr/>
            </p:nvSpPr>
            <p:spPr bwMode="auto">
              <a:xfrm flipV="1">
                <a:off x="4998347" y="3484563"/>
                <a:ext cx="1828138" cy="149860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2" name="Line 18"/>
              <p:cNvSpPr>
                <a:spLocks noChangeShapeType="1"/>
              </p:cNvSpPr>
              <p:nvPr/>
            </p:nvSpPr>
            <p:spPr bwMode="auto">
              <a:xfrm>
                <a:off x="3871883" y="2227264"/>
                <a:ext cx="2933965" cy="108743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3" name="Line 19"/>
              <p:cNvSpPr>
                <a:spLocks noChangeShapeType="1"/>
              </p:cNvSpPr>
              <p:nvPr/>
            </p:nvSpPr>
            <p:spPr bwMode="auto">
              <a:xfrm>
                <a:off x="3734299" y="2043114"/>
                <a:ext cx="1377554" cy="28352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4" name="Line 20"/>
              <p:cNvSpPr>
                <a:spLocks noChangeShapeType="1"/>
              </p:cNvSpPr>
              <p:nvPr/>
            </p:nvSpPr>
            <p:spPr bwMode="auto">
              <a:xfrm flipV="1">
                <a:off x="4229599" y="4959349"/>
                <a:ext cx="830661" cy="77932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5" name="Line 21"/>
              <p:cNvSpPr>
                <a:spLocks noChangeShapeType="1"/>
              </p:cNvSpPr>
              <p:nvPr/>
            </p:nvSpPr>
            <p:spPr bwMode="auto">
              <a:xfrm rot="-5400000">
                <a:off x="6288672" y="401763"/>
                <a:ext cx="571552" cy="1752298"/>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6" name="Line 22"/>
              <p:cNvSpPr>
                <a:spLocks noChangeShapeType="1"/>
              </p:cNvSpPr>
              <p:nvPr/>
            </p:nvSpPr>
            <p:spPr bwMode="auto">
              <a:xfrm>
                <a:off x="6955471" y="3484563"/>
                <a:ext cx="1490108" cy="1157288"/>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7" name="Line 23"/>
              <p:cNvSpPr>
                <a:spLocks noChangeShapeType="1"/>
              </p:cNvSpPr>
              <p:nvPr/>
            </p:nvSpPr>
            <p:spPr bwMode="auto">
              <a:xfrm>
                <a:off x="397036" y="3769938"/>
                <a:ext cx="2377620" cy="3688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8" name="Line 24"/>
              <p:cNvSpPr>
                <a:spLocks noChangeShapeType="1"/>
              </p:cNvSpPr>
              <p:nvPr/>
            </p:nvSpPr>
            <p:spPr bwMode="auto">
              <a:xfrm rot="5400000" flipH="1">
                <a:off x="2734695" y="1104624"/>
                <a:ext cx="1107863" cy="788161"/>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9" name="Text Box 25"/>
              <p:cNvSpPr txBox="1">
                <a:spLocks noChangeArrowheads="1"/>
              </p:cNvSpPr>
              <p:nvPr/>
            </p:nvSpPr>
            <p:spPr bwMode="auto">
              <a:xfrm>
                <a:off x="-754503" y="3523622"/>
                <a:ext cx="764899" cy="5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1</a:t>
                </a:r>
              </a:p>
            </p:txBody>
          </p:sp>
          <p:sp>
            <p:nvSpPr>
              <p:cNvPr id="75820" name="Text Box 26"/>
              <p:cNvSpPr txBox="1">
                <a:spLocks noChangeArrowheads="1"/>
              </p:cNvSpPr>
              <p:nvPr/>
            </p:nvSpPr>
            <p:spPr bwMode="auto">
              <a:xfrm>
                <a:off x="8716388" y="4300540"/>
                <a:ext cx="764899" cy="5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5</a:t>
                </a:r>
              </a:p>
            </p:txBody>
          </p:sp>
          <p:sp>
            <p:nvSpPr>
              <p:cNvPr id="75821" name="Text Box 27"/>
              <p:cNvSpPr txBox="1">
                <a:spLocks noChangeArrowheads="1"/>
              </p:cNvSpPr>
              <p:nvPr/>
            </p:nvSpPr>
            <p:spPr bwMode="auto">
              <a:xfrm>
                <a:off x="1875510" y="424192"/>
                <a:ext cx="764899" cy="5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2</a:t>
                </a:r>
              </a:p>
            </p:txBody>
          </p:sp>
          <p:sp>
            <p:nvSpPr>
              <p:cNvPr id="75822" name="Text Box 28"/>
              <p:cNvSpPr txBox="1">
                <a:spLocks noChangeArrowheads="1"/>
              </p:cNvSpPr>
              <p:nvPr/>
            </p:nvSpPr>
            <p:spPr bwMode="auto">
              <a:xfrm>
                <a:off x="7704732" y="618741"/>
                <a:ext cx="764899" cy="5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4</a:t>
                </a:r>
              </a:p>
            </p:txBody>
          </p:sp>
          <p:sp>
            <p:nvSpPr>
              <p:cNvPr id="75823" name="Text Box 29"/>
              <p:cNvSpPr txBox="1">
                <a:spLocks noChangeArrowheads="1"/>
              </p:cNvSpPr>
              <p:nvPr/>
            </p:nvSpPr>
            <p:spPr bwMode="auto">
              <a:xfrm>
                <a:off x="3136656" y="5413277"/>
                <a:ext cx="764899" cy="5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3</a:t>
                </a:r>
              </a:p>
            </p:txBody>
          </p:sp>
          <p:sp>
            <p:nvSpPr>
              <p:cNvPr id="75824" name="Line 30"/>
              <p:cNvSpPr>
                <a:spLocks noChangeShapeType="1"/>
              </p:cNvSpPr>
              <p:nvPr/>
            </p:nvSpPr>
            <p:spPr bwMode="auto">
              <a:xfrm flipV="1">
                <a:off x="6955471" y="2562221"/>
                <a:ext cx="1781989" cy="71120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25" name="Text Box 31"/>
              <p:cNvSpPr txBox="1">
                <a:spLocks noChangeArrowheads="1"/>
              </p:cNvSpPr>
              <p:nvPr/>
            </p:nvSpPr>
            <p:spPr bwMode="auto">
              <a:xfrm>
                <a:off x="9170575" y="2215125"/>
                <a:ext cx="764899" cy="5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pitchFamily="34" charset="-122"/>
                    <a:ea typeface="微软雅黑" panose="020B0503020204020204" pitchFamily="34" charset="-122"/>
                  </a:rPr>
                  <a:t>H</a:t>
                </a:r>
                <a:r>
                  <a:rPr kumimoji="1" lang="en-US" altLang="zh-CN" sz="1400" b="1" baseline="-25000">
                    <a:solidFill>
                      <a:prstClr val="black"/>
                    </a:solidFill>
                    <a:latin typeface="微软雅黑" panose="020B0503020204020204" pitchFamily="34" charset="-122"/>
                    <a:ea typeface="微软雅黑" panose="020B0503020204020204" pitchFamily="34" charset="-122"/>
                  </a:rPr>
                  <a:t>6</a:t>
                </a:r>
              </a:p>
            </p:txBody>
          </p:sp>
          <p:sp>
            <p:nvSpPr>
              <p:cNvPr id="75826" name="Text Box 38"/>
              <p:cNvSpPr txBox="1">
                <a:spLocks noChangeArrowheads="1"/>
              </p:cNvSpPr>
              <p:nvPr/>
            </p:nvSpPr>
            <p:spPr bwMode="auto">
              <a:xfrm>
                <a:off x="299942" y="4923211"/>
                <a:ext cx="2412411" cy="65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发送的分组</a:t>
                </a:r>
              </a:p>
            </p:txBody>
          </p:sp>
          <p:pic>
            <p:nvPicPr>
              <p:cNvPr id="75827"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28"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29"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30"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31"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832" name="Text Box 45"/>
              <p:cNvSpPr txBox="1">
                <a:spLocks noChangeArrowheads="1"/>
              </p:cNvSpPr>
              <p:nvPr/>
            </p:nvSpPr>
            <p:spPr bwMode="auto">
              <a:xfrm>
                <a:off x="917418" y="1459489"/>
                <a:ext cx="1508049" cy="65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p>
            </p:txBody>
          </p:sp>
          <p:sp>
            <p:nvSpPr>
              <p:cNvPr id="75833" name="Line 46"/>
              <p:cNvSpPr>
                <a:spLocks noChangeShapeType="1"/>
              </p:cNvSpPr>
              <p:nvPr/>
            </p:nvSpPr>
            <p:spPr bwMode="auto">
              <a:xfrm>
                <a:off x="2301320" y="1860060"/>
                <a:ext cx="1151910" cy="327959"/>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5834" name="Text Box 47"/>
              <p:cNvSpPr txBox="1">
                <a:spLocks noChangeArrowheads="1"/>
              </p:cNvSpPr>
              <p:nvPr/>
            </p:nvSpPr>
            <p:spPr bwMode="auto">
              <a:xfrm>
                <a:off x="3177049" y="3398623"/>
                <a:ext cx="638021" cy="65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pitchFamily="34" charset="-122"/>
                    <a:ea typeface="微软雅黑" panose="020B0503020204020204" pitchFamily="34" charset="-122"/>
                  </a:rPr>
                  <a:t>A</a:t>
                </a:r>
              </a:p>
            </p:txBody>
          </p:sp>
          <p:sp>
            <p:nvSpPr>
              <p:cNvPr id="75835" name="Text Box 48"/>
              <p:cNvSpPr txBox="1">
                <a:spLocks noChangeArrowheads="1"/>
              </p:cNvSpPr>
              <p:nvPr/>
            </p:nvSpPr>
            <p:spPr bwMode="auto">
              <a:xfrm>
                <a:off x="6650786" y="2562223"/>
                <a:ext cx="568540" cy="65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pitchFamily="34" charset="-122"/>
                    <a:ea typeface="微软雅黑" panose="020B0503020204020204" pitchFamily="34" charset="-122"/>
                  </a:rPr>
                  <a:t>E</a:t>
                </a:r>
              </a:p>
            </p:txBody>
          </p:sp>
          <p:sp>
            <p:nvSpPr>
              <p:cNvPr id="75836" name="Text Box 49"/>
              <p:cNvSpPr txBox="1">
                <a:spLocks noChangeArrowheads="1"/>
              </p:cNvSpPr>
              <p:nvPr/>
            </p:nvSpPr>
            <p:spPr bwMode="auto">
              <a:xfrm>
                <a:off x="5272315" y="1754932"/>
                <a:ext cx="653126" cy="65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pitchFamily="34" charset="-122"/>
                    <a:ea typeface="微软雅黑" panose="020B0503020204020204" pitchFamily="34" charset="-122"/>
                  </a:rPr>
                  <a:t>D</a:t>
                </a:r>
              </a:p>
            </p:txBody>
          </p:sp>
          <p:sp>
            <p:nvSpPr>
              <p:cNvPr id="75837" name="Text Box 50"/>
              <p:cNvSpPr txBox="1">
                <a:spLocks noChangeArrowheads="1"/>
              </p:cNvSpPr>
              <p:nvPr/>
            </p:nvSpPr>
            <p:spPr bwMode="auto">
              <a:xfrm>
                <a:off x="3587959" y="1406667"/>
                <a:ext cx="613854" cy="65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pitchFamily="34" charset="-122"/>
                    <a:ea typeface="微软雅黑" panose="020B0503020204020204" pitchFamily="34" charset="-122"/>
                  </a:rPr>
                  <a:t>B</a:t>
                </a:r>
              </a:p>
            </p:txBody>
          </p:sp>
          <p:sp>
            <p:nvSpPr>
              <p:cNvPr id="75838" name="Text Box 51"/>
              <p:cNvSpPr txBox="1">
                <a:spLocks noChangeArrowheads="1"/>
              </p:cNvSpPr>
              <p:nvPr/>
            </p:nvSpPr>
            <p:spPr bwMode="auto">
              <a:xfrm>
                <a:off x="5324208" y="4578350"/>
                <a:ext cx="607812" cy="65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pitchFamily="34" charset="-122"/>
                    <a:ea typeface="微软雅黑" panose="020B0503020204020204" pitchFamily="34" charset="-122"/>
                  </a:rPr>
                  <a:t>C</a:t>
                </a:r>
              </a:p>
            </p:txBody>
          </p:sp>
          <p:sp>
            <p:nvSpPr>
              <p:cNvPr id="75839" name="Line 52"/>
              <p:cNvSpPr>
                <a:spLocks noChangeShapeType="1"/>
              </p:cNvSpPr>
              <p:nvPr/>
            </p:nvSpPr>
            <p:spPr bwMode="auto">
              <a:xfrm flipV="1">
                <a:off x="1768579" y="4121150"/>
                <a:ext cx="278606" cy="825500"/>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5840" name="Line 73"/>
              <p:cNvSpPr>
                <a:spLocks noChangeShapeType="1"/>
              </p:cNvSpPr>
              <p:nvPr/>
            </p:nvSpPr>
            <p:spPr bwMode="auto">
              <a:xfrm>
                <a:off x="5108414" y="754806"/>
                <a:ext cx="137582" cy="4746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5841" name="Text Box 74"/>
              <p:cNvSpPr txBox="1">
                <a:spLocks noChangeArrowheads="1"/>
              </p:cNvSpPr>
              <p:nvPr/>
            </p:nvSpPr>
            <p:spPr bwMode="auto">
              <a:xfrm>
                <a:off x="-289156" y="2916788"/>
                <a:ext cx="1121371" cy="65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a:solidFill>
                      <a:srgbClr val="0000FF"/>
                    </a:solidFill>
                    <a:latin typeface="微软雅黑" panose="020B0503020204020204" pitchFamily="34" charset="-122"/>
                    <a:ea typeface="微软雅黑" panose="020B0503020204020204" pitchFamily="34" charset="-122"/>
                  </a:rPr>
                  <a:t>主机</a:t>
                </a:r>
              </a:p>
            </p:txBody>
          </p:sp>
        </p:grpSp>
        <p:sp>
          <p:nvSpPr>
            <p:cNvPr id="75785" name="Text Box 204"/>
            <p:cNvSpPr txBox="1">
              <a:spLocks noChangeArrowheads="1"/>
            </p:cNvSpPr>
            <p:nvPr/>
          </p:nvSpPr>
          <p:spPr bwMode="auto">
            <a:xfrm>
              <a:off x="4155246" y="828844"/>
              <a:ext cx="1736690" cy="41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600" b="1" dirty="0">
                  <a:solidFill>
                    <a:srgbClr val="0000FF"/>
                  </a:solidFill>
                  <a:latin typeface="微软雅黑" panose="020B0503020204020204" pitchFamily="34" charset="-122"/>
                  <a:ea typeface="微软雅黑" panose="020B0503020204020204" pitchFamily="34" charset="-122"/>
                </a:rPr>
                <a:t>网络核心部分</a:t>
              </a:r>
            </a:p>
          </p:txBody>
        </p:sp>
        <p:pic>
          <p:nvPicPr>
            <p:cNvPr id="7578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305" y="1111810"/>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3903" y="4247033"/>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3951" y="3514533"/>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7932" y="2119188"/>
              <a:ext cx="503239"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3343" y="2937872"/>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7" name="直接连接符 56"/>
            <p:cNvCxnSpPr/>
            <p:nvPr/>
          </p:nvCxnSpPr>
          <p:spPr>
            <a:xfrm flipH="1" flipV="1">
              <a:off x="4321562" y="2074978"/>
              <a:ext cx="1462539" cy="547131"/>
            </a:xfrm>
            <a:prstGeom prst="line">
              <a:avLst/>
            </a:prstGeom>
            <a:ln w="57150">
              <a:solidFill>
                <a:srgbClr val="CC00CC"/>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316675" y="2199591"/>
              <a:ext cx="432335" cy="630855"/>
            </a:xfrm>
            <a:prstGeom prst="line">
              <a:avLst/>
            </a:prstGeom>
            <a:ln w="57150">
              <a:solidFill>
                <a:srgbClr val="CC00CC"/>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996300" y="2982319"/>
              <a:ext cx="1119786" cy="0"/>
            </a:xfrm>
            <a:prstGeom prst="line">
              <a:avLst/>
            </a:prstGeom>
            <a:ln w="57150">
              <a:solidFill>
                <a:srgbClr val="CC00CC"/>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4352" y="3225705"/>
              <a:ext cx="1156789" cy="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5112229" y="2974530"/>
              <a:ext cx="615396" cy="517924"/>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3351729" y="3272435"/>
              <a:ext cx="1104207" cy="554918"/>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578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930" y="942280"/>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05073" y="1143000"/>
            <a:ext cx="8133856"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a:spLocks noChangeArrowheads="1"/>
          </p:cNvSpPr>
          <p:nvPr/>
        </p:nvSpPr>
        <p:spPr bwMode="auto">
          <a:xfrm>
            <a:off x="6106973" y="1734313"/>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b="1" dirty="0">
                <a:solidFill>
                  <a:srgbClr val="C00000"/>
                </a:solidFill>
                <a:latin typeface="微软雅黑" panose="020B0503020204020204" pitchFamily="34" charset="-122"/>
                <a:ea typeface="微软雅黑" panose="020B0503020204020204" pitchFamily="34" charset="-122"/>
              </a:rPr>
              <a:t>注意分组路径的变化！</a:t>
            </a:r>
          </a:p>
        </p:txBody>
      </p:sp>
      <p:sp>
        <p:nvSpPr>
          <p:cNvPr id="6" name="Text Box 98"/>
          <p:cNvSpPr txBox="1">
            <a:spLocks noChangeArrowheads="1"/>
          </p:cNvSpPr>
          <p:nvPr/>
        </p:nvSpPr>
        <p:spPr bwMode="auto">
          <a:xfrm>
            <a:off x="1000364" y="3293701"/>
            <a:ext cx="1899879" cy="338554"/>
          </a:xfrm>
          <a:prstGeom prst="rect">
            <a:avLst/>
          </a:prstGeom>
          <a:solidFill>
            <a:schemeClr val="bg1"/>
          </a:solidFill>
          <a:ln w="19050">
            <a:solidFill>
              <a:srgbClr val="368AD6"/>
            </a:solidFill>
            <a:miter lim="800000"/>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600" b="1" dirty="0">
                <a:solidFill>
                  <a:srgbClr val="FF0000"/>
                </a:solidFill>
                <a:latin typeface="微软雅黑" panose="020B0503020204020204" pitchFamily="34" charset="-122"/>
                <a:ea typeface="微软雅黑" panose="020B0503020204020204" pitchFamily="34" charset="-122"/>
              </a:rPr>
              <a:t>H</a:t>
            </a:r>
            <a:r>
              <a:rPr kumimoji="1" lang="en-US" altLang="zh-CN" sz="1600" b="1" baseline="-25000" dirty="0">
                <a:solidFill>
                  <a:srgbClr val="FF0000"/>
                </a:solidFill>
                <a:latin typeface="微软雅黑" panose="020B0503020204020204" pitchFamily="34" charset="-122"/>
                <a:ea typeface="微软雅黑" panose="020B0503020204020204" pitchFamily="34" charset="-122"/>
              </a:rPr>
              <a:t>1</a:t>
            </a:r>
            <a:r>
              <a:rPr kumimoji="1" lang="en-US" altLang="zh-CN" sz="1600" b="1" dirty="0">
                <a:solidFill>
                  <a:srgbClr val="FF0000"/>
                </a:solidFill>
                <a:latin typeface="微软雅黑" panose="020B0503020204020204" pitchFamily="34" charset="-122"/>
                <a:ea typeface="微软雅黑" panose="020B0503020204020204" pitchFamily="34" charset="-122"/>
              </a:rPr>
              <a:t> </a:t>
            </a:r>
            <a:r>
              <a:rPr kumimoji="1" lang="zh-CN" altLang="en-US" sz="1600" b="1" dirty="0">
                <a:solidFill>
                  <a:srgbClr val="FF0000"/>
                </a:solidFill>
                <a:latin typeface="微软雅黑" panose="020B0503020204020204" pitchFamily="34" charset="-122"/>
                <a:ea typeface="微软雅黑" panose="020B0503020204020204" pitchFamily="34" charset="-122"/>
              </a:rPr>
              <a:t>向 </a:t>
            </a:r>
            <a:r>
              <a:rPr kumimoji="1" lang="en-US" altLang="zh-CN" sz="1600" b="1" dirty="0">
                <a:solidFill>
                  <a:srgbClr val="FF0000"/>
                </a:solidFill>
                <a:latin typeface="微软雅黑" panose="020B0503020204020204" pitchFamily="34" charset="-122"/>
                <a:ea typeface="微软雅黑" panose="020B0503020204020204" pitchFamily="34" charset="-122"/>
              </a:rPr>
              <a:t>H</a:t>
            </a:r>
            <a:r>
              <a:rPr kumimoji="1" lang="en-US" altLang="zh-CN" sz="1600" b="1" baseline="-25000" dirty="0">
                <a:solidFill>
                  <a:srgbClr val="FF0000"/>
                </a:solidFill>
                <a:latin typeface="微软雅黑" panose="020B0503020204020204" pitchFamily="34" charset="-122"/>
                <a:ea typeface="微软雅黑" panose="020B0503020204020204" pitchFamily="34" charset="-122"/>
              </a:rPr>
              <a:t>5</a:t>
            </a:r>
            <a:r>
              <a:rPr kumimoji="1" lang="en-US" altLang="zh-CN" sz="1600" b="1" dirty="0">
                <a:solidFill>
                  <a:srgbClr val="FF0000"/>
                </a:solidFill>
                <a:latin typeface="微软雅黑" panose="020B0503020204020204" pitchFamily="34" charset="-122"/>
                <a:ea typeface="微软雅黑" panose="020B0503020204020204" pitchFamily="34" charset="-122"/>
              </a:rPr>
              <a:t> </a:t>
            </a:r>
            <a:r>
              <a:rPr kumimoji="1" lang="zh-CN" altLang="en-US" sz="1600" b="1" dirty="0">
                <a:solidFill>
                  <a:srgbClr val="FF0000"/>
                </a:solidFill>
                <a:latin typeface="微软雅黑" panose="020B0503020204020204" pitchFamily="34" charset="-122"/>
                <a:ea typeface="微软雅黑" panose="020B0503020204020204" pitchFamily="34" charset="-122"/>
              </a:rPr>
              <a:t>发送分组</a:t>
            </a:r>
          </a:p>
        </p:txBody>
      </p:sp>
      <p:sp>
        <p:nvSpPr>
          <p:cNvPr id="7" name="Text Box 99"/>
          <p:cNvSpPr txBox="1">
            <a:spLocks noChangeArrowheads="1"/>
          </p:cNvSpPr>
          <p:nvPr/>
        </p:nvSpPr>
        <p:spPr bwMode="auto">
          <a:xfrm>
            <a:off x="1000125" y="3690871"/>
            <a:ext cx="1899879" cy="338554"/>
          </a:xfrm>
          <a:prstGeom prst="rect">
            <a:avLst/>
          </a:prstGeom>
          <a:solidFill>
            <a:schemeClr val="bg1"/>
          </a:solidFill>
          <a:ln w="19050">
            <a:solidFill>
              <a:srgbClr val="339933"/>
            </a:solidFill>
            <a:miter lim="800000"/>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600" b="1" dirty="0">
                <a:solidFill>
                  <a:srgbClr val="0000FF"/>
                </a:solidFill>
                <a:latin typeface="微软雅黑" panose="020B0503020204020204" pitchFamily="34" charset="-122"/>
                <a:ea typeface="微软雅黑" panose="020B0503020204020204" pitchFamily="34" charset="-122"/>
              </a:rPr>
              <a:t>H</a:t>
            </a:r>
            <a:r>
              <a:rPr kumimoji="1" lang="en-US" altLang="zh-CN" sz="16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zh-CN" altLang="en-US" sz="1600" b="1" dirty="0">
                <a:solidFill>
                  <a:srgbClr val="0000FF"/>
                </a:solidFill>
                <a:latin typeface="微软雅黑" panose="020B0503020204020204" pitchFamily="34" charset="-122"/>
                <a:ea typeface="微软雅黑" panose="020B0503020204020204" pitchFamily="34" charset="-122"/>
              </a:rPr>
              <a:t>向 </a:t>
            </a:r>
            <a:r>
              <a:rPr kumimoji="1" lang="en-US" altLang="zh-CN" sz="1600" b="1" dirty="0">
                <a:solidFill>
                  <a:srgbClr val="0000FF"/>
                </a:solidFill>
                <a:latin typeface="微软雅黑" panose="020B0503020204020204" pitchFamily="34" charset="-122"/>
                <a:ea typeface="微软雅黑" panose="020B0503020204020204" pitchFamily="34" charset="-122"/>
              </a:rPr>
              <a:t>H</a:t>
            </a:r>
            <a:r>
              <a:rPr kumimoji="1" lang="en-US" altLang="zh-CN" sz="1600" b="1" baseline="-25000" dirty="0">
                <a:solidFill>
                  <a:srgbClr val="0000FF"/>
                </a:solidFill>
                <a:latin typeface="微软雅黑" panose="020B0503020204020204" pitchFamily="34" charset="-122"/>
                <a:ea typeface="微软雅黑" panose="020B0503020204020204" pitchFamily="34" charset="-122"/>
              </a:rPr>
              <a:t>6</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zh-CN" altLang="en-US" sz="1600" b="1" dirty="0">
                <a:solidFill>
                  <a:srgbClr val="0000FF"/>
                </a:solidFill>
                <a:latin typeface="微软雅黑" panose="020B0503020204020204" pitchFamily="34" charset="-122"/>
                <a:ea typeface="微软雅黑" panose="020B0503020204020204" pitchFamily="34" charset="-122"/>
              </a:rPr>
              <a:t>发送分组</a:t>
            </a:r>
          </a:p>
        </p:txBody>
      </p:sp>
      <p:pic>
        <p:nvPicPr>
          <p:cNvPr id="76810"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3" y="1360488"/>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p:nvPr/>
        </p:nvGrpSpPr>
        <p:grpSpPr bwMode="auto">
          <a:xfrm>
            <a:off x="3061993" y="1629841"/>
            <a:ext cx="2650085" cy="2192781"/>
            <a:chOff x="2256" y="2386"/>
            <a:chExt cx="2147" cy="1919"/>
          </a:xfrm>
          <a:solidFill>
            <a:schemeClr val="bg1"/>
          </a:solidFill>
        </p:grpSpPr>
        <p:sp>
          <p:nvSpPr>
            <p:cNvPr id="11" name="Oval 5"/>
            <p:cNvSpPr>
              <a:spLocks noChangeArrowheads="1"/>
            </p:cNvSpPr>
            <p:nvPr/>
          </p:nvSpPr>
          <p:spPr bwMode="auto">
            <a:xfrm rot="-1674972">
              <a:off x="2346" y="2526"/>
              <a:ext cx="1015" cy="69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2" name="Oval 6"/>
            <p:cNvSpPr>
              <a:spLocks noChangeArrowheads="1"/>
            </p:cNvSpPr>
            <p:nvPr/>
          </p:nvSpPr>
          <p:spPr bwMode="auto">
            <a:xfrm rot="-774972">
              <a:off x="3025" y="2386"/>
              <a:ext cx="887" cy="64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3" name="Oval 7"/>
            <p:cNvSpPr>
              <a:spLocks noChangeArrowheads="1"/>
            </p:cNvSpPr>
            <p:nvPr/>
          </p:nvSpPr>
          <p:spPr bwMode="auto">
            <a:xfrm rot="-174972">
              <a:off x="3673" y="2621"/>
              <a:ext cx="655" cy="83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4" name="Oval 8"/>
            <p:cNvSpPr>
              <a:spLocks noChangeArrowheads="1"/>
            </p:cNvSpPr>
            <p:nvPr/>
          </p:nvSpPr>
          <p:spPr bwMode="auto">
            <a:xfrm rot="18365028">
              <a:off x="3754" y="3108"/>
              <a:ext cx="687" cy="610"/>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5" name="Oval 9"/>
            <p:cNvSpPr>
              <a:spLocks noChangeArrowheads="1"/>
            </p:cNvSpPr>
            <p:nvPr/>
          </p:nvSpPr>
          <p:spPr bwMode="auto">
            <a:xfrm rot="-1674972">
              <a:off x="3052" y="3445"/>
              <a:ext cx="1110" cy="77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6" name="Oval 10"/>
            <p:cNvSpPr>
              <a:spLocks noChangeArrowheads="1"/>
            </p:cNvSpPr>
            <p:nvPr/>
          </p:nvSpPr>
          <p:spPr bwMode="auto">
            <a:xfrm rot="-594972">
              <a:off x="2616" y="3772"/>
              <a:ext cx="793" cy="533"/>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7" name="Oval 11"/>
            <p:cNvSpPr>
              <a:spLocks noChangeArrowheads="1"/>
            </p:cNvSpPr>
            <p:nvPr/>
          </p:nvSpPr>
          <p:spPr bwMode="auto">
            <a:xfrm rot="-1674972">
              <a:off x="2311" y="3539"/>
              <a:ext cx="503" cy="631"/>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8" name="Oval 12"/>
            <p:cNvSpPr>
              <a:spLocks noChangeArrowheads="1"/>
            </p:cNvSpPr>
            <p:nvPr/>
          </p:nvSpPr>
          <p:spPr bwMode="auto">
            <a:xfrm rot="18065028">
              <a:off x="2160" y="3115"/>
              <a:ext cx="695" cy="504"/>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9"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grpSp>
      <p:sp>
        <p:nvSpPr>
          <p:cNvPr id="76812" name="Line 14"/>
          <p:cNvSpPr>
            <a:spLocks noChangeShapeType="1"/>
          </p:cNvSpPr>
          <p:nvPr/>
        </p:nvSpPr>
        <p:spPr bwMode="auto">
          <a:xfrm flipV="1">
            <a:off x="3795713" y="1770063"/>
            <a:ext cx="828675" cy="331787"/>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Line 15"/>
          <p:cNvSpPr>
            <a:spLocks noChangeShapeType="1"/>
          </p:cNvSpPr>
          <p:nvPr/>
        </p:nvSpPr>
        <p:spPr bwMode="auto">
          <a:xfrm>
            <a:off x="4727575" y="1814513"/>
            <a:ext cx="490538" cy="836612"/>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Line 16"/>
          <p:cNvSpPr>
            <a:spLocks noChangeShapeType="1"/>
          </p:cNvSpPr>
          <p:nvPr/>
        </p:nvSpPr>
        <p:spPr bwMode="auto">
          <a:xfrm flipH="1">
            <a:off x="3305175" y="2157413"/>
            <a:ext cx="431800" cy="750887"/>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5" name="Line 17"/>
          <p:cNvSpPr>
            <a:spLocks noChangeShapeType="1"/>
          </p:cNvSpPr>
          <p:nvPr/>
        </p:nvSpPr>
        <p:spPr bwMode="auto">
          <a:xfrm>
            <a:off x="3332163" y="3014663"/>
            <a:ext cx="985837" cy="528637"/>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Line 18"/>
          <p:cNvSpPr>
            <a:spLocks noChangeShapeType="1"/>
          </p:cNvSpPr>
          <p:nvPr/>
        </p:nvSpPr>
        <p:spPr bwMode="auto">
          <a:xfrm flipV="1">
            <a:off x="4359275" y="2816225"/>
            <a:ext cx="858838" cy="78105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Line 19"/>
          <p:cNvSpPr>
            <a:spLocks noChangeShapeType="1"/>
          </p:cNvSpPr>
          <p:nvPr/>
        </p:nvSpPr>
        <p:spPr bwMode="auto">
          <a:xfrm>
            <a:off x="3829050" y="2162175"/>
            <a:ext cx="1376363" cy="56515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8" name="Line 20"/>
          <p:cNvSpPr>
            <a:spLocks noChangeShapeType="1"/>
          </p:cNvSpPr>
          <p:nvPr/>
        </p:nvSpPr>
        <p:spPr bwMode="auto">
          <a:xfrm>
            <a:off x="3763963" y="2063750"/>
            <a:ext cx="647700" cy="1477963"/>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Line 21"/>
          <p:cNvSpPr>
            <a:spLocks noChangeShapeType="1"/>
          </p:cNvSpPr>
          <p:nvPr/>
        </p:nvSpPr>
        <p:spPr bwMode="auto">
          <a:xfrm flipH="1" flipV="1">
            <a:off x="4387850" y="3584575"/>
            <a:ext cx="441325" cy="40640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0" name="Line 22"/>
          <p:cNvSpPr>
            <a:spLocks noChangeShapeType="1"/>
          </p:cNvSpPr>
          <p:nvPr/>
        </p:nvSpPr>
        <p:spPr bwMode="auto">
          <a:xfrm rot="-5400000">
            <a:off x="4903788" y="1228725"/>
            <a:ext cx="349250" cy="69850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Line 23"/>
          <p:cNvSpPr>
            <a:spLocks noChangeShapeType="1"/>
          </p:cNvSpPr>
          <p:nvPr/>
        </p:nvSpPr>
        <p:spPr bwMode="auto">
          <a:xfrm>
            <a:off x="5276850" y="2816225"/>
            <a:ext cx="730250" cy="75565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Line 24"/>
          <p:cNvSpPr>
            <a:spLocks noChangeShapeType="1"/>
          </p:cNvSpPr>
          <p:nvPr/>
        </p:nvSpPr>
        <p:spPr bwMode="auto">
          <a:xfrm>
            <a:off x="2571750" y="2476500"/>
            <a:ext cx="652463" cy="449263"/>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Line 25"/>
          <p:cNvSpPr>
            <a:spLocks noChangeShapeType="1"/>
          </p:cNvSpPr>
          <p:nvPr/>
        </p:nvSpPr>
        <p:spPr bwMode="auto">
          <a:xfrm rot="5400000" flipH="1">
            <a:off x="3247231" y="1581944"/>
            <a:ext cx="528638" cy="45085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4" name="Oval 31"/>
          <p:cNvSpPr>
            <a:spLocks noChangeArrowheads="1"/>
          </p:cNvSpPr>
          <p:nvPr/>
        </p:nvSpPr>
        <p:spPr bwMode="auto">
          <a:xfrm>
            <a:off x="3144838" y="2816225"/>
            <a:ext cx="295275" cy="274638"/>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A</a:t>
            </a:r>
          </a:p>
        </p:txBody>
      </p:sp>
      <p:sp>
        <p:nvSpPr>
          <p:cNvPr id="76825" name="Line 39"/>
          <p:cNvSpPr>
            <a:spLocks noChangeShapeType="1"/>
          </p:cNvSpPr>
          <p:nvPr/>
        </p:nvSpPr>
        <p:spPr bwMode="auto">
          <a:xfrm flipV="1">
            <a:off x="5276850" y="2422525"/>
            <a:ext cx="1141413" cy="284163"/>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6" name="Oval 80"/>
          <p:cNvSpPr>
            <a:spLocks noChangeArrowheads="1"/>
          </p:cNvSpPr>
          <p:nvPr/>
        </p:nvSpPr>
        <p:spPr bwMode="auto">
          <a:xfrm>
            <a:off x="3613150" y="1998663"/>
            <a:ext cx="296863" cy="274637"/>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B</a:t>
            </a:r>
          </a:p>
        </p:txBody>
      </p:sp>
      <p:sp>
        <p:nvSpPr>
          <p:cNvPr id="76827" name="Oval 81"/>
          <p:cNvSpPr>
            <a:spLocks noChangeArrowheads="1"/>
          </p:cNvSpPr>
          <p:nvPr/>
        </p:nvSpPr>
        <p:spPr bwMode="auto">
          <a:xfrm>
            <a:off x="4533900" y="1633538"/>
            <a:ext cx="295275" cy="274637"/>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D</a:t>
            </a:r>
          </a:p>
        </p:txBody>
      </p:sp>
      <p:sp>
        <p:nvSpPr>
          <p:cNvPr id="76828" name="Oval 82"/>
          <p:cNvSpPr>
            <a:spLocks noChangeArrowheads="1"/>
          </p:cNvSpPr>
          <p:nvPr/>
        </p:nvSpPr>
        <p:spPr bwMode="auto">
          <a:xfrm>
            <a:off x="5086350" y="2608263"/>
            <a:ext cx="296863" cy="273050"/>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E</a:t>
            </a:r>
          </a:p>
        </p:txBody>
      </p:sp>
      <p:sp>
        <p:nvSpPr>
          <p:cNvPr id="76829" name="Oval 83"/>
          <p:cNvSpPr>
            <a:spLocks noChangeArrowheads="1"/>
          </p:cNvSpPr>
          <p:nvPr/>
        </p:nvSpPr>
        <p:spPr bwMode="auto">
          <a:xfrm>
            <a:off x="4240213" y="3395663"/>
            <a:ext cx="295275" cy="274637"/>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C</a:t>
            </a:r>
          </a:p>
        </p:txBody>
      </p:sp>
      <p:sp>
        <p:nvSpPr>
          <p:cNvPr id="76830" name="Line 106"/>
          <p:cNvSpPr>
            <a:spLocks noChangeShapeType="1"/>
          </p:cNvSpPr>
          <p:nvPr/>
        </p:nvSpPr>
        <p:spPr bwMode="auto">
          <a:xfrm flipH="1">
            <a:off x="3798888" y="1597025"/>
            <a:ext cx="133350" cy="382588"/>
          </a:xfrm>
          <a:prstGeom prst="line">
            <a:avLst/>
          </a:prstGeom>
          <a:noFill/>
          <a:ln w="28575">
            <a:solidFill>
              <a:srgbClr val="368AD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Line 107"/>
          <p:cNvSpPr>
            <a:spLocks noChangeShapeType="1"/>
          </p:cNvSpPr>
          <p:nvPr/>
        </p:nvSpPr>
        <p:spPr bwMode="auto">
          <a:xfrm>
            <a:off x="1765300" y="2476500"/>
            <a:ext cx="452438" cy="14288"/>
          </a:xfrm>
          <a:prstGeom prst="line">
            <a:avLst/>
          </a:prstGeom>
          <a:noFill/>
          <a:ln w="28575">
            <a:solidFill>
              <a:srgbClr val="368AD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2" name="Text Box 45"/>
          <p:cNvSpPr txBox="1">
            <a:spLocks noChangeArrowheads="1"/>
          </p:cNvSpPr>
          <p:nvPr/>
        </p:nvSpPr>
        <p:spPr bwMode="auto">
          <a:xfrm>
            <a:off x="3570288" y="1298575"/>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a:solidFill>
                  <a:srgbClr val="0000FF"/>
                </a:solidFill>
                <a:latin typeface="微软雅黑" panose="020B0503020204020204" pitchFamily="34" charset="-122"/>
                <a:ea typeface="微软雅黑" panose="020B0503020204020204" pitchFamily="34" charset="-122"/>
              </a:rPr>
              <a:t>路由器</a:t>
            </a:r>
          </a:p>
        </p:txBody>
      </p:sp>
      <p:pic>
        <p:nvPicPr>
          <p:cNvPr id="76833"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5" y="1298575"/>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2188" y="2303463"/>
            <a:ext cx="4016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5"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3444875"/>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6"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3857625"/>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37" name="Text Box 27"/>
          <p:cNvSpPr txBox="1">
            <a:spLocks noChangeArrowheads="1"/>
          </p:cNvSpPr>
          <p:nvPr/>
        </p:nvSpPr>
        <p:spPr bwMode="auto">
          <a:xfrm>
            <a:off x="2611438" y="1398588"/>
            <a:ext cx="406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latin typeface="微软雅黑" panose="020B0503020204020204" pitchFamily="34" charset="-122"/>
                <a:ea typeface="微软雅黑" panose="020B0503020204020204" pitchFamily="34" charset="-122"/>
              </a:rPr>
              <a:t>H</a:t>
            </a:r>
            <a:r>
              <a:rPr kumimoji="1" lang="en-US" altLang="zh-CN" sz="1400" b="1" baseline="-25000">
                <a:latin typeface="微软雅黑" panose="020B0503020204020204" pitchFamily="34" charset="-122"/>
                <a:ea typeface="微软雅黑" panose="020B0503020204020204" pitchFamily="34" charset="-122"/>
              </a:rPr>
              <a:t>2</a:t>
            </a:r>
          </a:p>
        </p:txBody>
      </p:sp>
      <p:sp>
        <p:nvSpPr>
          <p:cNvPr id="76838" name="Text Box 27"/>
          <p:cNvSpPr txBox="1">
            <a:spLocks noChangeArrowheads="1"/>
          </p:cNvSpPr>
          <p:nvPr/>
        </p:nvSpPr>
        <p:spPr bwMode="auto">
          <a:xfrm>
            <a:off x="5630863" y="1292225"/>
            <a:ext cx="4064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latin typeface="微软雅黑" panose="020B0503020204020204" pitchFamily="34" charset="-122"/>
                <a:ea typeface="微软雅黑" panose="020B0503020204020204" pitchFamily="34" charset="-122"/>
              </a:rPr>
              <a:t>H</a:t>
            </a:r>
            <a:r>
              <a:rPr kumimoji="1" lang="en-US" altLang="zh-CN" sz="1400" b="1" baseline="-25000">
                <a:latin typeface="微软雅黑" panose="020B0503020204020204" pitchFamily="34" charset="-122"/>
                <a:ea typeface="微软雅黑" panose="020B0503020204020204" pitchFamily="34" charset="-122"/>
              </a:rPr>
              <a:t>4</a:t>
            </a:r>
          </a:p>
        </p:txBody>
      </p:sp>
      <p:sp>
        <p:nvSpPr>
          <p:cNvPr id="76839" name="Text Box 27"/>
          <p:cNvSpPr txBox="1">
            <a:spLocks noChangeArrowheads="1"/>
          </p:cNvSpPr>
          <p:nvPr/>
        </p:nvSpPr>
        <p:spPr bwMode="auto">
          <a:xfrm>
            <a:off x="6546850" y="2333625"/>
            <a:ext cx="406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latin typeface="微软雅黑" panose="020B0503020204020204" pitchFamily="34" charset="-122"/>
                <a:ea typeface="微软雅黑" panose="020B0503020204020204" pitchFamily="34" charset="-122"/>
              </a:rPr>
              <a:t>H</a:t>
            </a:r>
            <a:r>
              <a:rPr kumimoji="1" lang="en-US" altLang="zh-CN" sz="1400" b="1" baseline="-25000">
                <a:latin typeface="微软雅黑" panose="020B0503020204020204" pitchFamily="34" charset="-122"/>
                <a:ea typeface="微软雅黑" panose="020B0503020204020204" pitchFamily="34" charset="-122"/>
              </a:rPr>
              <a:t>6</a:t>
            </a:r>
          </a:p>
        </p:txBody>
      </p:sp>
      <p:sp>
        <p:nvSpPr>
          <p:cNvPr id="76840" name="Text Box 27"/>
          <p:cNvSpPr txBox="1">
            <a:spLocks noChangeArrowheads="1"/>
          </p:cNvSpPr>
          <p:nvPr/>
        </p:nvSpPr>
        <p:spPr bwMode="auto">
          <a:xfrm>
            <a:off x="6237288" y="3502025"/>
            <a:ext cx="406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latin typeface="微软雅黑" panose="020B0503020204020204" pitchFamily="34" charset="-122"/>
                <a:ea typeface="微软雅黑" panose="020B0503020204020204" pitchFamily="34" charset="-122"/>
              </a:rPr>
              <a:t>H</a:t>
            </a:r>
            <a:r>
              <a:rPr kumimoji="1" lang="en-US" altLang="zh-CN" sz="1400" b="1" baseline="-25000">
                <a:latin typeface="微软雅黑" panose="020B0503020204020204" pitchFamily="34" charset="-122"/>
                <a:ea typeface="微软雅黑" panose="020B0503020204020204" pitchFamily="34" charset="-122"/>
              </a:rPr>
              <a:t>5</a:t>
            </a:r>
          </a:p>
        </p:txBody>
      </p:sp>
      <p:sp>
        <p:nvSpPr>
          <p:cNvPr id="76841" name="Text Box 27"/>
          <p:cNvSpPr txBox="1">
            <a:spLocks noChangeArrowheads="1"/>
          </p:cNvSpPr>
          <p:nvPr/>
        </p:nvSpPr>
        <p:spPr bwMode="auto">
          <a:xfrm>
            <a:off x="5021263" y="3879850"/>
            <a:ext cx="406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latin typeface="微软雅黑" panose="020B0503020204020204" pitchFamily="34" charset="-122"/>
                <a:ea typeface="微软雅黑" panose="020B0503020204020204" pitchFamily="34" charset="-122"/>
              </a:rPr>
              <a:t>H</a:t>
            </a:r>
            <a:r>
              <a:rPr kumimoji="1" lang="en-US" altLang="zh-CN" sz="1400" b="1" baseline="-25000">
                <a:latin typeface="微软雅黑" panose="020B0503020204020204" pitchFamily="34" charset="-122"/>
                <a:ea typeface="微软雅黑" panose="020B0503020204020204" pitchFamily="34" charset="-122"/>
              </a:rPr>
              <a:t>3</a:t>
            </a:r>
          </a:p>
        </p:txBody>
      </p:sp>
      <p:sp>
        <p:nvSpPr>
          <p:cNvPr id="76842" name="Text Box 27"/>
          <p:cNvSpPr txBox="1">
            <a:spLocks noChangeArrowheads="1"/>
          </p:cNvSpPr>
          <p:nvPr/>
        </p:nvSpPr>
        <p:spPr bwMode="auto">
          <a:xfrm>
            <a:off x="2259013" y="2049463"/>
            <a:ext cx="4048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latin typeface="微软雅黑" panose="020B0503020204020204" pitchFamily="34" charset="-122"/>
                <a:ea typeface="微软雅黑" panose="020B0503020204020204" pitchFamily="34" charset="-122"/>
              </a:rPr>
              <a:t>H</a:t>
            </a:r>
            <a:r>
              <a:rPr kumimoji="1" lang="en-US" altLang="zh-CN" sz="1400" b="1" baseline="-25000">
                <a:latin typeface="微软雅黑" panose="020B0503020204020204" pitchFamily="34" charset="-122"/>
                <a:ea typeface="微软雅黑" panose="020B0503020204020204" pitchFamily="34" charset="-122"/>
              </a:rPr>
              <a:t>1</a:t>
            </a:r>
          </a:p>
        </p:txBody>
      </p:sp>
      <p:sp>
        <p:nvSpPr>
          <p:cNvPr id="76843" name="Text Box 204"/>
          <p:cNvSpPr txBox="1">
            <a:spLocks noChangeArrowheads="1"/>
          </p:cNvSpPr>
          <p:nvPr/>
        </p:nvSpPr>
        <p:spPr bwMode="auto">
          <a:xfrm>
            <a:off x="4130675" y="2644775"/>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400" b="1">
                <a:solidFill>
                  <a:srgbClr val="0000FF"/>
                </a:solidFill>
                <a:latin typeface="微软雅黑" panose="020B0503020204020204" pitchFamily="34" charset="-122"/>
                <a:ea typeface="微软雅黑" panose="020B0503020204020204" pitchFamily="34" charset="-122"/>
              </a:rPr>
              <a:t>互联网</a:t>
            </a:r>
          </a:p>
        </p:txBody>
      </p:sp>
      <p:sp>
        <p:nvSpPr>
          <p:cNvPr id="76844" name="Text Box 45"/>
          <p:cNvSpPr txBox="1">
            <a:spLocks noChangeArrowheads="1"/>
          </p:cNvSpPr>
          <p:nvPr/>
        </p:nvSpPr>
        <p:spPr bwMode="auto">
          <a:xfrm>
            <a:off x="1257300" y="2314575"/>
            <a:ext cx="5445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主机</a:t>
            </a:r>
          </a:p>
        </p:txBody>
      </p:sp>
      <p:pic>
        <p:nvPicPr>
          <p:cNvPr id="7684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6650" y="2286000"/>
            <a:ext cx="4032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96"/>
          <p:cNvSpPr>
            <a:spLocks noChangeArrowheads="1"/>
          </p:cNvSpPr>
          <p:nvPr/>
        </p:nvSpPr>
        <p:spPr bwMode="auto">
          <a:xfrm>
            <a:off x="3046413" y="1431925"/>
            <a:ext cx="184150" cy="16986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en-US" b="1">
              <a:solidFill>
                <a:srgbClr val="00CC00"/>
              </a:solidFill>
              <a:latin typeface="Arial" panose="020B0604020202020204" pitchFamily="34" charset="0"/>
            </a:endParaRPr>
          </a:p>
        </p:txBody>
      </p:sp>
      <p:sp>
        <p:nvSpPr>
          <p:cNvPr id="54" name="Rectangle 96"/>
          <p:cNvSpPr>
            <a:spLocks noChangeArrowheads="1"/>
          </p:cNvSpPr>
          <p:nvPr/>
        </p:nvSpPr>
        <p:spPr bwMode="auto">
          <a:xfrm>
            <a:off x="2368550" y="2373313"/>
            <a:ext cx="184150" cy="1714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en-US" b="1">
              <a:solidFill>
                <a:srgbClr val="00CC00"/>
              </a:solidFill>
              <a:latin typeface="Arial" panose="020B0604020202020204" pitchFamily="34" charset="0"/>
            </a:endParaRPr>
          </a:p>
        </p:txBody>
      </p:sp>
      <p:sp>
        <p:nvSpPr>
          <p:cNvPr id="3" name="文本占位符 2"/>
          <p:cNvSpPr>
            <a:spLocks noGrp="1"/>
          </p:cNvSpPr>
          <p:nvPr>
            <p:ph type="body" sz="quarter" idx="11"/>
          </p:nvPr>
        </p:nvSpPr>
        <p:spPr/>
        <p:txBody>
          <a:bodyPr/>
          <a:lstStyle/>
          <a:p>
            <a:r>
              <a:rPr lang="zh-CN" altLang="en-US" dirty="0"/>
              <a:t>每个分组</a:t>
            </a:r>
            <a:r>
              <a:rPr lang="zh-CN" altLang="en-US" dirty="0">
                <a:solidFill>
                  <a:srgbClr val="FFFF00"/>
                </a:solidFill>
              </a:rPr>
              <a:t>独立</a:t>
            </a:r>
            <a:r>
              <a:rPr lang="zh-CN" altLang="en-US" dirty="0"/>
              <a:t>选择传输路径</a:t>
            </a:r>
          </a:p>
        </p:txBody>
      </p:sp>
    </p:spTree>
    <p:extLst>
      <p:ext uri="{BB962C8B-B14F-4D97-AF65-F5344CB8AC3E}">
        <p14:creationId xmlns:p14="http://schemas.microsoft.com/office/powerpoint/2010/main" val="251824231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5000" fill="remove" grpId="0" nodeType="afterEffect">
                                  <p:stCondLst>
                                    <p:cond delay="0"/>
                                  </p:stCondLst>
                                  <p:childTnLst>
                                    <p:animClr clrSpc="rgb" dir="cw">
                                      <p:cBhvr override="childStyle">
                                        <p:cTn id="6" dur="500" autoRev="1" fill="remove"/>
                                        <p:tgtEl>
                                          <p:spTgt spid="6"/>
                                        </p:tgtEl>
                                        <p:attrNameLst>
                                          <p:attrName>style.color</p:attrName>
                                        </p:attrNameLst>
                                      </p:cBhvr>
                                      <p:to>
                                        <a:schemeClr val="bg1"/>
                                      </p:to>
                                    </p:animClr>
                                    <p:animClr clrSpc="rgb" dir="cw">
                                      <p:cBhvr>
                                        <p:cTn id="7" dur="500" autoRev="1" fill="remove"/>
                                        <p:tgtEl>
                                          <p:spTgt spid="6"/>
                                        </p:tgtEl>
                                        <p:attrNameLst>
                                          <p:attrName>fillcolor</p:attrName>
                                        </p:attrNameLst>
                                      </p:cBhvr>
                                      <p:to>
                                        <a:schemeClr val="bg1"/>
                                      </p:to>
                                    </p:animClr>
                                    <p:set>
                                      <p:cBhvr>
                                        <p:cTn id="8" dur="500" autoRev="1" fill="remove"/>
                                        <p:tgtEl>
                                          <p:spTgt spid="6"/>
                                        </p:tgtEl>
                                        <p:attrNameLst>
                                          <p:attrName>fill.type</p:attrName>
                                        </p:attrNameLst>
                                      </p:cBhvr>
                                      <p:to>
                                        <p:strVal val="solid"/>
                                      </p:to>
                                    </p:set>
                                    <p:set>
                                      <p:cBhvr>
                                        <p:cTn id="9" dur="500" autoRev="1" fill="remove"/>
                                        <p:tgtEl>
                                          <p:spTgt spid="6"/>
                                        </p:tgtEl>
                                        <p:attrNameLst>
                                          <p:attrName>fill.on</p:attrName>
                                        </p:attrNameLst>
                                      </p:cBhvr>
                                      <p:to>
                                        <p:strVal val="true"/>
                                      </p:to>
                                    </p:set>
                                  </p:childTnLst>
                                </p:cTn>
                              </p:par>
                              <p:par>
                                <p:cTn id="10" presetID="0" presetClass="path" presetSubtype="0" accel="50000" decel="50000" fill="hold" grpId="0" nodeType="withEffect">
                                  <p:stCondLst>
                                    <p:cond delay="3000"/>
                                  </p:stCondLst>
                                  <p:childTnLst>
                                    <p:animMotion origin="layout" path="M 2.77778E-6 -4.02285E-6 L 0.09114 0.09571 L 0.21007 0.20655 L 0.30208 0.05465 L 0.3967 0.21921 " pathEditMode="relative" rAng="0" ptsTypes="AAAAA">
                                      <p:cBhvr>
                                        <p:cTn id="11" dur="3000" fill="hold"/>
                                        <p:tgtEl>
                                          <p:spTgt spid="54"/>
                                        </p:tgtEl>
                                        <p:attrNameLst>
                                          <p:attrName>ppt_x</p:attrName>
                                          <p:attrName>ppt_y</p:attrName>
                                        </p:attrNameLst>
                                      </p:cBhvr>
                                      <p:rCtr x="19826" y="10960"/>
                                    </p:animMotion>
                                  </p:childTnLst>
                                </p:cTn>
                              </p:par>
                            </p:childTnLst>
                          </p:cTn>
                        </p:par>
                      </p:childTnLst>
                    </p:cTn>
                  </p:par>
                  <p:par>
                    <p:cTn id="12" fill="hold">
                      <p:stCondLst>
                        <p:cond delay="indefinite"/>
                      </p:stCondLst>
                      <p:childTnLst>
                        <p:par>
                          <p:cTn id="13" fill="hold">
                            <p:stCondLst>
                              <p:cond delay="0"/>
                            </p:stCondLst>
                            <p:childTnLst>
                              <p:par>
                                <p:cTn id="14" presetID="27" presetClass="emph" presetSubtype="0" repeatCount="5000" fill="remove" grpId="1" nodeType="clickEffect">
                                  <p:stCondLst>
                                    <p:cond delay="0"/>
                                  </p:stCondLst>
                                  <p:childTnLst>
                                    <p:animClr clrSpc="rgb" dir="cw">
                                      <p:cBhvr override="childStyle">
                                        <p:cTn id="15" dur="500" autoRev="1" fill="remove"/>
                                        <p:tgtEl>
                                          <p:spTgt spid="6"/>
                                        </p:tgtEl>
                                        <p:attrNameLst>
                                          <p:attrName>style.color</p:attrName>
                                        </p:attrNameLst>
                                      </p:cBhvr>
                                      <p:to>
                                        <a:schemeClr val="bg1"/>
                                      </p:to>
                                    </p:animClr>
                                    <p:animClr clrSpc="rgb" dir="cw">
                                      <p:cBhvr>
                                        <p:cTn id="16" dur="500" autoRev="1" fill="remove"/>
                                        <p:tgtEl>
                                          <p:spTgt spid="6"/>
                                        </p:tgtEl>
                                        <p:attrNameLst>
                                          <p:attrName>fillcolor</p:attrName>
                                        </p:attrNameLst>
                                      </p:cBhvr>
                                      <p:to>
                                        <a:schemeClr val="bg1"/>
                                      </p:to>
                                    </p:animClr>
                                    <p:set>
                                      <p:cBhvr>
                                        <p:cTn id="17" dur="500" autoRev="1" fill="remove"/>
                                        <p:tgtEl>
                                          <p:spTgt spid="6"/>
                                        </p:tgtEl>
                                        <p:attrNameLst>
                                          <p:attrName>fill.type</p:attrName>
                                        </p:attrNameLst>
                                      </p:cBhvr>
                                      <p:to>
                                        <p:strVal val="solid"/>
                                      </p:to>
                                    </p:set>
                                    <p:set>
                                      <p:cBhvr>
                                        <p:cTn id="18" dur="500" autoRev="1" fill="remove"/>
                                        <p:tgtEl>
                                          <p:spTgt spid="6"/>
                                        </p:tgtEl>
                                        <p:attrNameLst>
                                          <p:attrName>fill.on</p:attrName>
                                        </p:attrNameLst>
                                      </p:cBhvr>
                                      <p:to>
                                        <p:strVal val="true"/>
                                      </p:to>
                                    </p:set>
                                  </p:childTnLst>
                                </p:cTn>
                              </p:par>
                              <p:par>
                                <p:cTn id="19" presetID="0" presetClass="path" presetSubtype="0" accel="50000" decel="50000" fill="hold" grpId="1" nodeType="withEffect">
                                  <p:stCondLst>
                                    <p:cond delay="1000"/>
                                  </p:stCondLst>
                                  <p:childTnLst>
                                    <p:animMotion origin="layout" path="M 0 0 L 0.09514 0.09386 L 0.14323 -0.06699 L 0.30555 0.05403 L 0.40087 0.21766 " pathEditMode="relative" ptsTypes="AAAAA">
                                      <p:cBhvr>
                                        <p:cTn id="20" dur="3000" fill="hold"/>
                                        <p:tgtEl>
                                          <p:spTgt spid="5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27" presetClass="emph" presetSubtype="0" repeatCount="5000" fill="remove" grpId="0" nodeType="clickEffect">
                                  <p:stCondLst>
                                    <p:cond delay="0"/>
                                  </p:stCondLst>
                                  <p:childTnLst>
                                    <p:animClr clrSpc="rgb" dir="cw">
                                      <p:cBhvr override="childStyle">
                                        <p:cTn id="24" dur="500" autoRev="1" fill="remove"/>
                                        <p:tgtEl>
                                          <p:spTgt spid="7"/>
                                        </p:tgtEl>
                                        <p:attrNameLst>
                                          <p:attrName>style.color</p:attrName>
                                        </p:attrNameLst>
                                      </p:cBhvr>
                                      <p:to>
                                        <a:schemeClr val="bg1"/>
                                      </p:to>
                                    </p:animClr>
                                    <p:animClr clrSpc="rgb" dir="cw">
                                      <p:cBhvr>
                                        <p:cTn id="25" dur="500" autoRev="1" fill="remove"/>
                                        <p:tgtEl>
                                          <p:spTgt spid="7"/>
                                        </p:tgtEl>
                                        <p:attrNameLst>
                                          <p:attrName>fillcolor</p:attrName>
                                        </p:attrNameLst>
                                      </p:cBhvr>
                                      <p:to>
                                        <a:schemeClr val="bg1"/>
                                      </p:to>
                                    </p:animClr>
                                    <p:set>
                                      <p:cBhvr>
                                        <p:cTn id="26" dur="500" autoRev="1" fill="remove"/>
                                        <p:tgtEl>
                                          <p:spTgt spid="7"/>
                                        </p:tgtEl>
                                        <p:attrNameLst>
                                          <p:attrName>fill.type</p:attrName>
                                        </p:attrNameLst>
                                      </p:cBhvr>
                                      <p:to>
                                        <p:strVal val="solid"/>
                                      </p:to>
                                    </p:set>
                                    <p:set>
                                      <p:cBhvr>
                                        <p:cTn id="27" dur="500" autoRev="1" fill="remove"/>
                                        <p:tgtEl>
                                          <p:spTgt spid="7"/>
                                        </p:tgtEl>
                                        <p:attrNameLst>
                                          <p:attrName>fill.on</p:attrName>
                                        </p:attrNameLst>
                                      </p:cBhvr>
                                      <p:to>
                                        <p:strVal val="true"/>
                                      </p:to>
                                    </p:set>
                                  </p:childTnLst>
                                </p:cTn>
                              </p:par>
                              <p:par>
                                <p:cTn id="28" presetID="1" presetClass="entr" presetSubtype="0" fill="hold" grpId="1" nodeType="withEffect">
                                  <p:stCondLst>
                                    <p:cond delay="500"/>
                                  </p:stCondLst>
                                  <p:childTnLst>
                                    <p:set>
                                      <p:cBhvr>
                                        <p:cTn id="29" dur="1" fill="hold">
                                          <p:stCondLst>
                                            <p:cond delay="0"/>
                                          </p:stCondLst>
                                        </p:cTn>
                                        <p:tgtEl>
                                          <p:spTgt spid="7"/>
                                        </p:tgtEl>
                                        <p:attrNameLst>
                                          <p:attrName>style.visibility</p:attrName>
                                        </p:attrNameLst>
                                      </p:cBhvr>
                                      <p:to>
                                        <p:strVal val="visible"/>
                                      </p:to>
                                    </p:set>
                                  </p:childTnLst>
                                </p:cTn>
                              </p:par>
                              <p:par>
                                <p:cTn id="30" presetID="0" presetClass="path" presetSubtype="0" accel="50000" decel="50000" fill="hold" grpId="0" nodeType="withEffect">
                                  <p:stCondLst>
                                    <p:cond delay="1000"/>
                                  </p:stCondLst>
                                  <p:childTnLst>
                                    <p:animMotion origin="layout" path="M -2.5E-6 7.37265E-6 L 0.06649 0.12227 L 0.23125 0.24175 L 0.35677 0.18062 " pathEditMode="relative" ptsTypes="AAAA">
                                      <p:cBhvr>
                                        <p:cTn id="31" dur="3000" fill="hold"/>
                                        <p:tgtEl>
                                          <p:spTgt spid="40"/>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27" presetClass="emph" presetSubtype="0" repeatCount="5000" fill="remove" grpId="0" nodeType="clickEffect">
                                  <p:stCondLst>
                                    <p:cond delay="0"/>
                                  </p:stCondLst>
                                  <p:childTnLst>
                                    <p:animClr clrSpc="rgb" dir="cw">
                                      <p:cBhvr override="childStyle">
                                        <p:cTn id="35" dur="500" autoRev="1" fill="remove"/>
                                        <p:tgtEl>
                                          <p:spTgt spid="8"/>
                                        </p:tgtEl>
                                        <p:attrNameLst>
                                          <p:attrName>style.color</p:attrName>
                                        </p:attrNameLst>
                                      </p:cBhvr>
                                      <p:to>
                                        <a:schemeClr val="bg1"/>
                                      </p:to>
                                    </p:animClr>
                                    <p:animClr clrSpc="rgb" dir="cw">
                                      <p:cBhvr>
                                        <p:cTn id="36" dur="500" autoRev="1" fill="remove"/>
                                        <p:tgtEl>
                                          <p:spTgt spid="8"/>
                                        </p:tgtEl>
                                        <p:attrNameLst>
                                          <p:attrName>fillcolor</p:attrName>
                                        </p:attrNameLst>
                                      </p:cBhvr>
                                      <p:to>
                                        <a:schemeClr val="bg1"/>
                                      </p:to>
                                    </p:animClr>
                                    <p:set>
                                      <p:cBhvr>
                                        <p:cTn id="37" dur="500" autoRev="1" fill="remove"/>
                                        <p:tgtEl>
                                          <p:spTgt spid="8"/>
                                        </p:tgtEl>
                                        <p:attrNameLst>
                                          <p:attrName>fill.type</p:attrName>
                                        </p:attrNameLst>
                                      </p:cBhvr>
                                      <p:to>
                                        <p:strVal val="solid"/>
                                      </p:to>
                                    </p:set>
                                    <p:set>
                                      <p:cBhvr>
                                        <p:cTn id="38" dur="500" autoRev="1" fill="remove"/>
                                        <p:tgtEl>
                                          <p:spTgt spid="8"/>
                                        </p:tgtEl>
                                        <p:attrNameLst>
                                          <p:attrName>fill.on</p:attrName>
                                        </p:attrNameLst>
                                      </p:cBhvr>
                                      <p:to>
                                        <p:strVal val="true"/>
                                      </p:to>
                                    </p:set>
                                  </p:childTnLst>
                                </p:cTn>
                              </p:par>
                              <p:par>
                                <p:cTn id="39" presetID="0" presetClass="path" presetSubtype="0" accel="50000" decel="50000" fill="hold" grpId="2" nodeType="withEffect">
                                  <p:stCondLst>
                                    <p:cond delay="1000"/>
                                  </p:stCondLst>
                                  <p:childTnLst>
                                    <p:animMotion origin="layout" path="M 0 0 L 0.09045 0.09107 L 0.1408 -0.06824 L 0.30087 0.05402 L 0.39844 0.22074 " pathEditMode="relative" ptsTypes="AAAAA">
                                      <p:cBhvr>
                                        <p:cTn id="40" dur="3000" fill="hold"/>
                                        <p:tgtEl>
                                          <p:spTgt spid="54"/>
                                        </p:tgtEl>
                                        <p:attrNameLst>
                                          <p:attrName>ppt_x</p:attrName>
                                          <p:attrName>ppt_y</p:attrName>
                                        </p:attrNameLst>
                                      </p:cBhvr>
                                    </p:animMotion>
                                  </p:childTnLst>
                                </p:cTn>
                              </p:par>
                              <p:par>
                                <p:cTn id="41" presetID="0" presetClass="path" presetSubtype="0" accel="50000" decel="50000" fill="hold" grpId="1" nodeType="withEffect">
                                  <p:stCondLst>
                                    <p:cond delay="2000"/>
                                  </p:stCondLst>
                                  <p:childTnLst>
                                    <p:animMotion origin="layout" path="M 0 0 L 0.07049 0.1238 L 0.22969 0.23618 L 0.35764 0.17783 " pathEditMode="relative" ptsTypes="AAAA">
                                      <p:cBhvr>
                                        <p:cTn id="42" dur="3000" fill="hold"/>
                                        <p:tgtEl>
                                          <p:spTgt spid="40"/>
                                        </p:tgtEl>
                                        <p:attrNameLst>
                                          <p:attrName>ppt_x</p:attrName>
                                          <p:attrName>ppt_y</p:attrName>
                                        </p:attrNameLst>
                                      </p:cBhvr>
                                    </p:animMotion>
                                  </p:childTnLst>
                                </p:cTn>
                              </p:par>
                              <p:par>
                                <p:cTn id="43" presetID="0" presetClass="path" presetSubtype="0" accel="50000" decel="50000" fill="hold" grpId="3" nodeType="withEffect">
                                  <p:stCondLst>
                                    <p:cond delay="3000"/>
                                  </p:stCondLst>
                                  <p:childTnLst>
                                    <p:animMotion origin="layout" path="M 0 0 L 0.0927 0.09386 L 0.14479 -0.067 L 0.21111 0.20901 L 0.30156 0.06113 L 0.39913 0.22198 " pathEditMode="relative" ptsTypes="AAAAAA">
                                      <p:cBhvr>
                                        <p:cTn id="44" dur="3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P spid="40" grpId="0" animBg="1"/>
      <p:bldP spid="40" grpId="1" animBg="1"/>
      <p:bldP spid="54" grpId="0" animBg="1"/>
      <p:bldP spid="54" grpId="1" animBg="1"/>
      <p:bldP spid="54" grpId="2" animBg="1"/>
      <p:bldP spid="54" grpId="3"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05072" y="1179576"/>
            <a:ext cx="8133857"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5" name="Group 3"/>
          <p:cNvGrpSpPr/>
          <p:nvPr/>
        </p:nvGrpSpPr>
        <p:grpSpPr bwMode="auto">
          <a:xfrm>
            <a:off x="3072041" y="1560753"/>
            <a:ext cx="2956714" cy="2446498"/>
            <a:chOff x="2256" y="2386"/>
            <a:chExt cx="2147" cy="1919"/>
          </a:xfrm>
          <a:solidFill>
            <a:schemeClr val="bg1"/>
          </a:solidFill>
        </p:grpSpPr>
        <p:sp>
          <p:nvSpPr>
            <p:cNvPr id="56" name="Oval 4"/>
            <p:cNvSpPr>
              <a:spLocks noChangeArrowheads="1"/>
            </p:cNvSpPr>
            <p:nvPr/>
          </p:nvSpPr>
          <p:spPr bwMode="auto">
            <a:xfrm rot="-1674972">
              <a:off x="2346" y="2526"/>
              <a:ext cx="1015" cy="69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57" name="Oval 5"/>
            <p:cNvSpPr>
              <a:spLocks noChangeArrowheads="1"/>
            </p:cNvSpPr>
            <p:nvPr/>
          </p:nvSpPr>
          <p:spPr bwMode="auto">
            <a:xfrm rot="-774972">
              <a:off x="3025" y="2386"/>
              <a:ext cx="887" cy="64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58" name="Oval 6"/>
            <p:cNvSpPr>
              <a:spLocks noChangeArrowheads="1"/>
            </p:cNvSpPr>
            <p:nvPr/>
          </p:nvSpPr>
          <p:spPr bwMode="auto">
            <a:xfrm rot="-174972">
              <a:off x="3673" y="2621"/>
              <a:ext cx="655" cy="83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59" name="Oval 7"/>
            <p:cNvSpPr>
              <a:spLocks noChangeArrowheads="1"/>
            </p:cNvSpPr>
            <p:nvPr/>
          </p:nvSpPr>
          <p:spPr bwMode="auto">
            <a:xfrm rot="18365028">
              <a:off x="3754" y="3108"/>
              <a:ext cx="687" cy="610"/>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0" name="Oval 8"/>
            <p:cNvSpPr>
              <a:spLocks noChangeArrowheads="1"/>
            </p:cNvSpPr>
            <p:nvPr/>
          </p:nvSpPr>
          <p:spPr bwMode="auto">
            <a:xfrm rot="-1674972">
              <a:off x="3052" y="3445"/>
              <a:ext cx="1110" cy="77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1" name="Oval 9"/>
            <p:cNvSpPr>
              <a:spLocks noChangeArrowheads="1"/>
            </p:cNvSpPr>
            <p:nvPr/>
          </p:nvSpPr>
          <p:spPr bwMode="auto">
            <a:xfrm rot="-594972">
              <a:off x="2616" y="3772"/>
              <a:ext cx="793" cy="533"/>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2" name="Oval 10"/>
            <p:cNvSpPr>
              <a:spLocks noChangeArrowheads="1"/>
            </p:cNvSpPr>
            <p:nvPr/>
          </p:nvSpPr>
          <p:spPr bwMode="auto">
            <a:xfrm rot="-1674972">
              <a:off x="2311" y="3539"/>
              <a:ext cx="503" cy="631"/>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3" name="Oval 11"/>
            <p:cNvSpPr>
              <a:spLocks noChangeArrowheads="1"/>
            </p:cNvSpPr>
            <p:nvPr/>
          </p:nvSpPr>
          <p:spPr bwMode="auto">
            <a:xfrm rot="18065028">
              <a:off x="2160" y="3115"/>
              <a:ext cx="695" cy="504"/>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4"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grpSp>
      <p:sp>
        <p:nvSpPr>
          <p:cNvPr id="77832" name="Line 13"/>
          <p:cNvSpPr>
            <a:spLocks noChangeShapeType="1"/>
          </p:cNvSpPr>
          <p:nvPr/>
        </p:nvSpPr>
        <p:spPr bwMode="auto">
          <a:xfrm flipV="1">
            <a:off x="3889375" y="1717675"/>
            <a:ext cx="927100" cy="369888"/>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Line 14"/>
          <p:cNvSpPr>
            <a:spLocks noChangeShapeType="1"/>
          </p:cNvSpPr>
          <p:nvPr/>
        </p:nvSpPr>
        <p:spPr bwMode="auto">
          <a:xfrm>
            <a:off x="4929188" y="1766888"/>
            <a:ext cx="547687" cy="93345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4" name="Line 15"/>
          <p:cNvSpPr>
            <a:spLocks noChangeShapeType="1"/>
          </p:cNvSpPr>
          <p:nvPr/>
        </p:nvSpPr>
        <p:spPr bwMode="auto">
          <a:xfrm flipH="1">
            <a:off x="3343275" y="2149475"/>
            <a:ext cx="481013" cy="838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5" name="Line 16"/>
          <p:cNvSpPr>
            <a:spLocks noChangeShapeType="1"/>
          </p:cNvSpPr>
          <p:nvPr/>
        </p:nvSpPr>
        <p:spPr bwMode="auto">
          <a:xfrm>
            <a:off x="3373438" y="3106738"/>
            <a:ext cx="1100137" cy="587375"/>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6" name="Line 17"/>
          <p:cNvSpPr>
            <a:spLocks noChangeShapeType="1"/>
          </p:cNvSpPr>
          <p:nvPr/>
        </p:nvSpPr>
        <p:spPr bwMode="auto">
          <a:xfrm flipV="1">
            <a:off x="4519613" y="2884488"/>
            <a:ext cx="957262" cy="871537"/>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7" name="Line 18"/>
          <p:cNvSpPr>
            <a:spLocks noChangeShapeType="1"/>
          </p:cNvSpPr>
          <p:nvPr/>
        </p:nvSpPr>
        <p:spPr bwMode="auto">
          <a:xfrm>
            <a:off x="3927475" y="2154238"/>
            <a:ext cx="1536700" cy="630237"/>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8" name="Line 19"/>
          <p:cNvSpPr>
            <a:spLocks noChangeShapeType="1"/>
          </p:cNvSpPr>
          <p:nvPr/>
        </p:nvSpPr>
        <p:spPr bwMode="auto">
          <a:xfrm>
            <a:off x="3854450" y="2044700"/>
            <a:ext cx="722313" cy="1649413"/>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9" name="Line 20"/>
          <p:cNvSpPr>
            <a:spLocks noChangeShapeType="1"/>
          </p:cNvSpPr>
          <p:nvPr/>
        </p:nvSpPr>
        <p:spPr bwMode="auto">
          <a:xfrm flipH="1" flipV="1">
            <a:off x="4551363" y="3741738"/>
            <a:ext cx="652462" cy="454025"/>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0" name="Line 21"/>
          <p:cNvSpPr>
            <a:spLocks noChangeShapeType="1"/>
          </p:cNvSpPr>
          <p:nvPr/>
        </p:nvSpPr>
        <p:spPr bwMode="auto">
          <a:xfrm rot="-5400000">
            <a:off x="5165725" y="1176338"/>
            <a:ext cx="155575" cy="730250"/>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1" name="Line 22"/>
          <p:cNvSpPr>
            <a:spLocks noChangeShapeType="1"/>
          </p:cNvSpPr>
          <p:nvPr/>
        </p:nvSpPr>
        <p:spPr bwMode="auto">
          <a:xfrm>
            <a:off x="5543550" y="2884488"/>
            <a:ext cx="461963" cy="673100"/>
          </a:xfrm>
          <a:prstGeom prst="line">
            <a:avLst/>
          </a:prstGeom>
          <a:noFill/>
          <a:ln w="28575">
            <a:solidFill>
              <a:schemeClr val="tx2">
                <a:lumMod val="60000"/>
                <a:lumOff val="4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2" name="Line 23"/>
          <p:cNvSpPr>
            <a:spLocks noChangeShapeType="1"/>
          </p:cNvSpPr>
          <p:nvPr/>
        </p:nvSpPr>
        <p:spPr bwMode="auto">
          <a:xfrm flipV="1">
            <a:off x="2382838" y="3055938"/>
            <a:ext cx="792162" cy="0"/>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Line 24"/>
          <p:cNvSpPr>
            <a:spLocks noChangeShapeType="1"/>
          </p:cNvSpPr>
          <p:nvPr/>
        </p:nvSpPr>
        <p:spPr bwMode="auto">
          <a:xfrm rot="5400000" flipH="1">
            <a:off x="3313113" y="1539875"/>
            <a:ext cx="515938" cy="509587"/>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Text Box 25"/>
          <p:cNvSpPr txBox="1">
            <a:spLocks noChangeArrowheads="1"/>
          </p:cNvSpPr>
          <p:nvPr/>
        </p:nvSpPr>
        <p:spPr bwMode="auto">
          <a:xfrm>
            <a:off x="1714500" y="2860675"/>
            <a:ext cx="4095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a:t>H</a:t>
            </a:r>
            <a:r>
              <a:rPr kumimoji="1" lang="en-US" altLang="zh-CN" b="1" baseline="-25000"/>
              <a:t>1</a:t>
            </a:r>
            <a:endParaRPr kumimoji="1" lang="en-US" altLang="zh-CN" b="1"/>
          </a:p>
        </p:txBody>
      </p:sp>
      <p:sp>
        <p:nvSpPr>
          <p:cNvPr id="77845" name="Oval 26"/>
          <p:cNvSpPr>
            <a:spLocks noChangeArrowheads="1"/>
          </p:cNvSpPr>
          <p:nvPr/>
        </p:nvSpPr>
        <p:spPr bwMode="auto">
          <a:xfrm>
            <a:off x="3114675" y="2878138"/>
            <a:ext cx="404813" cy="374650"/>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77846" name="Line 27"/>
          <p:cNvSpPr>
            <a:spLocks noChangeShapeType="1"/>
          </p:cNvSpPr>
          <p:nvPr/>
        </p:nvSpPr>
        <p:spPr bwMode="auto">
          <a:xfrm flipV="1">
            <a:off x="5543550" y="2233613"/>
            <a:ext cx="993775" cy="528637"/>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Oval 35"/>
          <p:cNvSpPr>
            <a:spLocks noChangeArrowheads="1"/>
          </p:cNvSpPr>
          <p:nvPr/>
        </p:nvSpPr>
        <p:spPr bwMode="auto">
          <a:xfrm>
            <a:off x="3687763" y="1973263"/>
            <a:ext cx="381000" cy="352425"/>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77848" name="Oval 36"/>
          <p:cNvSpPr>
            <a:spLocks noChangeArrowheads="1"/>
          </p:cNvSpPr>
          <p:nvPr/>
        </p:nvSpPr>
        <p:spPr bwMode="auto">
          <a:xfrm>
            <a:off x="4713288" y="1565275"/>
            <a:ext cx="373062" cy="344488"/>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77849" name="Oval 37"/>
          <p:cNvSpPr>
            <a:spLocks noChangeArrowheads="1"/>
          </p:cNvSpPr>
          <p:nvPr/>
        </p:nvSpPr>
        <p:spPr bwMode="auto">
          <a:xfrm>
            <a:off x="5292725" y="2657475"/>
            <a:ext cx="414338" cy="384175"/>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77850" name="Oval 38"/>
          <p:cNvSpPr>
            <a:spLocks noChangeArrowheads="1"/>
          </p:cNvSpPr>
          <p:nvPr/>
        </p:nvSpPr>
        <p:spPr bwMode="auto">
          <a:xfrm>
            <a:off x="4386263" y="3532188"/>
            <a:ext cx="393700" cy="365125"/>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77851" name="Text Box 39"/>
          <p:cNvSpPr txBox="1">
            <a:spLocks noChangeArrowheads="1"/>
          </p:cNvSpPr>
          <p:nvPr/>
        </p:nvSpPr>
        <p:spPr bwMode="auto">
          <a:xfrm>
            <a:off x="6267450" y="3432175"/>
            <a:ext cx="4079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a:t>H</a:t>
            </a:r>
            <a:r>
              <a:rPr kumimoji="1" lang="en-US" altLang="zh-CN" b="1" baseline="-25000"/>
              <a:t>5</a:t>
            </a:r>
            <a:endParaRPr kumimoji="1" lang="en-US" altLang="zh-CN" b="1"/>
          </a:p>
        </p:txBody>
      </p:sp>
      <p:sp>
        <p:nvSpPr>
          <p:cNvPr id="77852" name="Text Box 40"/>
          <p:cNvSpPr txBox="1">
            <a:spLocks noChangeArrowheads="1"/>
          </p:cNvSpPr>
          <p:nvPr/>
        </p:nvSpPr>
        <p:spPr bwMode="auto">
          <a:xfrm>
            <a:off x="6788150" y="2039938"/>
            <a:ext cx="4095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a:t>H</a:t>
            </a:r>
            <a:r>
              <a:rPr kumimoji="1" lang="en-US" altLang="zh-CN" b="1" baseline="-25000"/>
              <a:t>6</a:t>
            </a:r>
            <a:endParaRPr kumimoji="1" lang="en-US" altLang="zh-CN" b="1"/>
          </a:p>
        </p:txBody>
      </p:sp>
      <p:sp>
        <p:nvSpPr>
          <p:cNvPr id="77853" name="Text Box 42"/>
          <p:cNvSpPr txBox="1">
            <a:spLocks noChangeArrowheads="1"/>
          </p:cNvSpPr>
          <p:nvPr/>
        </p:nvSpPr>
        <p:spPr bwMode="auto">
          <a:xfrm>
            <a:off x="3360738" y="1277938"/>
            <a:ext cx="4095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a:t>H</a:t>
            </a:r>
            <a:r>
              <a:rPr kumimoji="1" lang="en-US" altLang="zh-CN" b="1" baseline="-25000"/>
              <a:t>2</a:t>
            </a:r>
            <a:endParaRPr kumimoji="1" lang="en-US" altLang="zh-CN" b="1"/>
          </a:p>
        </p:txBody>
      </p:sp>
      <p:sp>
        <p:nvSpPr>
          <p:cNvPr id="77854" name="Text Box 43"/>
          <p:cNvSpPr txBox="1">
            <a:spLocks noChangeArrowheads="1"/>
          </p:cNvSpPr>
          <p:nvPr/>
        </p:nvSpPr>
        <p:spPr bwMode="auto">
          <a:xfrm>
            <a:off x="5367338" y="3902075"/>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a:t>H</a:t>
            </a:r>
            <a:r>
              <a:rPr kumimoji="1" lang="en-US" altLang="zh-CN" b="1" baseline="-25000"/>
              <a:t>3</a:t>
            </a:r>
            <a:endParaRPr kumimoji="1" lang="en-US" altLang="zh-CN" b="1"/>
          </a:p>
        </p:txBody>
      </p:sp>
      <p:sp>
        <p:nvSpPr>
          <p:cNvPr id="77855" name="Text Box 55"/>
          <p:cNvSpPr txBox="1">
            <a:spLocks noChangeArrowheads="1"/>
          </p:cNvSpPr>
          <p:nvPr/>
        </p:nvSpPr>
        <p:spPr bwMode="auto">
          <a:xfrm>
            <a:off x="2247900" y="2038350"/>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rgbClr val="0000FF"/>
                </a:solidFill>
                <a:latin typeface="微软雅黑" panose="020B0503020204020204" pitchFamily="34" charset="-122"/>
                <a:ea typeface="微软雅黑" panose="020B0503020204020204" pitchFamily="34" charset="-122"/>
              </a:rPr>
              <a:t>路由器</a:t>
            </a:r>
          </a:p>
        </p:txBody>
      </p:sp>
      <p:sp>
        <p:nvSpPr>
          <p:cNvPr id="77856" name="Line 57"/>
          <p:cNvSpPr>
            <a:spLocks noChangeShapeType="1"/>
          </p:cNvSpPr>
          <p:nvPr/>
        </p:nvSpPr>
        <p:spPr bwMode="auto">
          <a:xfrm flipV="1">
            <a:off x="2971800" y="2058988"/>
            <a:ext cx="738188" cy="12065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7857"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905250"/>
            <a:ext cx="433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Line 58"/>
          <p:cNvSpPr>
            <a:spLocks noChangeShapeType="1"/>
          </p:cNvSpPr>
          <p:nvPr/>
        </p:nvSpPr>
        <p:spPr bwMode="auto">
          <a:xfrm>
            <a:off x="1979613" y="2513013"/>
            <a:ext cx="260350" cy="38417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Text Box 64"/>
          <p:cNvSpPr txBox="1">
            <a:spLocks noChangeArrowheads="1"/>
          </p:cNvSpPr>
          <p:nvPr/>
        </p:nvSpPr>
        <p:spPr bwMode="auto">
          <a:xfrm>
            <a:off x="6121949" y="3077893"/>
            <a:ext cx="2262188" cy="338137"/>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最后到达目的主机 </a:t>
            </a:r>
            <a:r>
              <a:rPr kumimoji="1" lang="en-US" altLang="zh-CN" sz="1600" b="1" dirty="0">
                <a:solidFill>
                  <a:schemeClr val="bg1"/>
                </a:solidFill>
                <a:latin typeface="微软雅黑" panose="020B0503020204020204" pitchFamily="34" charset="-122"/>
                <a:ea typeface="微软雅黑" panose="020B0503020204020204" pitchFamily="34" charset="-122"/>
              </a:rPr>
              <a:t>H</a:t>
            </a:r>
            <a:r>
              <a:rPr kumimoji="1" lang="en-US" altLang="zh-CN" sz="1600" b="1" baseline="-25000" dirty="0">
                <a:solidFill>
                  <a:schemeClr val="bg1"/>
                </a:solidFill>
                <a:latin typeface="微软雅黑" panose="020B0503020204020204" pitchFamily="34" charset="-122"/>
                <a:ea typeface="微软雅黑" panose="020B0503020204020204" pitchFamily="34" charset="-122"/>
              </a:rPr>
              <a:t>5</a:t>
            </a:r>
          </a:p>
        </p:txBody>
      </p:sp>
      <p:sp>
        <p:nvSpPr>
          <p:cNvPr id="77860" name="Text Box 204"/>
          <p:cNvSpPr txBox="1">
            <a:spLocks noChangeArrowheads="1"/>
          </p:cNvSpPr>
          <p:nvPr/>
        </p:nvSpPr>
        <p:spPr bwMode="auto">
          <a:xfrm>
            <a:off x="4316413" y="2741613"/>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400" b="1">
                <a:solidFill>
                  <a:srgbClr val="0000FF"/>
                </a:solidFill>
                <a:latin typeface="微软雅黑" panose="020B0503020204020204" pitchFamily="34" charset="-122"/>
                <a:ea typeface="微软雅黑" panose="020B0503020204020204" pitchFamily="34" charset="-122"/>
              </a:rPr>
              <a:t>互联网</a:t>
            </a:r>
          </a:p>
        </p:txBody>
      </p:sp>
      <p:sp>
        <p:nvSpPr>
          <p:cNvPr id="77861" name="Text Box 98"/>
          <p:cNvSpPr txBox="1">
            <a:spLocks noChangeArrowheads="1"/>
          </p:cNvSpPr>
          <p:nvPr/>
        </p:nvSpPr>
        <p:spPr bwMode="auto">
          <a:xfrm>
            <a:off x="705610" y="1494832"/>
            <a:ext cx="1899879" cy="338554"/>
          </a:xfrm>
          <a:prstGeom prst="rect">
            <a:avLst/>
          </a:prstGeom>
          <a:solidFill>
            <a:schemeClr val="bg1"/>
          </a:solidFill>
          <a:ln w="19050">
            <a:solidFill>
              <a:srgbClr val="368AD6"/>
            </a:solidFill>
            <a:miter lim="800000"/>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600" b="1" dirty="0">
                <a:solidFill>
                  <a:srgbClr val="C00000"/>
                </a:solidFill>
                <a:latin typeface="微软雅黑" panose="020B0503020204020204" pitchFamily="34" charset="-122"/>
                <a:ea typeface="微软雅黑" panose="020B0503020204020204" pitchFamily="34" charset="-122"/>
              </a:rPr>
              <a:t>H</a:t>
            </a:r>
            <a:r>
              <a:rPr kumimoji="1" lang="en-US" altLang="zh-CN" sz="1600" b="1" baseline="-25000" dirty="0">
                <a:solidFill>
                  <a:srgbClr val="C00000"/>
                </a:solidFill>
                <a:latin typeface="微软雅黑" panose="020B0503020204020204" pitchFamily="34" charset="-122"/>
                <a:ea typeface="微软雅黑" panose="020B0503020204020204" pitchFamily="34" charset="-122"/>
              </a:rPr>
              <a:t>1</a:t>
            </a:r>
            <a:r>
              <a:rPr kumimoji="1" lang="en-US" altLang="zh-CN" sz="1600" b="1" dirty="0">
                <a:solidFill>
                  <a:srgbClr val="C00000"/>
                </a:solidFill>
                <a:latin typeface="微软雅黑" panose="020B0503020204020204" pitchFamily="34" charset="-122"/>
                <a:ea typeface="微软雅黑" panose="020B0503020204020204" pitchFamily="34" charset="-122"/>
              </a:rPr>
              <a:t> </a:t>
            </a:r>
            <a:r>
              <a:rPr kumimoji="1" lang="zh-CN" altLang="en-US" sz="1600" b="1" dirty="0">
                <a:solidFill>
                  <a:srgbClr val="C00000"/>
                </a:solidFill>
                <a:latin typeface="微软雅黑" panose="020B0503020204020204" pitchFamily="34" charset="-122"/>
                <a:ea typeface="微软雅黑" panose="020B0503020204020204" pitchFamily="34" charset="-122"/>
              </a:rPr>
              <a:t>向 </a:t>
            </a:r>
            <a:r>
              <a:rPr kumimoji="1" lang="en-US" altLang="zh-CN" sz="1600" b="1" dirty="0">
                <a:solidFill>
                  <a:srgbClr val="C00000"/>
                </a:solidFill>
                <a:latin typeface="微软雅黑" panose="020B0503020204020204" pitchFamily="34" charset="-122"/>
                <a:ea typeface="微软雅黑" panose="020B0503020204020204" pitchFamily="34" charset="-122"/>
              </a:rPr>
              <a:t>H</a:t>
            </a:r>
            <a:r>
              <a:rPr kumimoji="1" lang="en-US" altLang="zh-CN" sz="1600" b="1" baseline="-25000" dirty="0">
                <a:solidFill>
                  <a:srgbClr val="C00000"/>
                </a:solidFill>
                <a:latin typeface="微软雅黑" panose="020B0503020204020204" pitchFamily="34" charset="-122"/>
                <a:ea typeface="微软雅黑" panose="020B0503020204020204" pitchFamily="34" charset="-122"/>
              </a:rPr>
              <a:t>5</a:t>
            </a:r>
            <a:r>
              <a:rPr kumimoji="1" lang="en-US" altLang="zh-CN" sz="1600" b="1" dirty="0">
                <a:solidFill>
                  <a:srgbClr val="C00000"/>
                </a:solidFill>
                <a:latin typeface="微软雅黑" panose="020B0503020204020204" pitchFamily="34" charset="-122"/>
                <a:ea typeface="微软雅黑" panose="020B0503020204020204" pitchFamily="34" charset="-122"/>
              </a:rPr>
              <a:t> </a:t>
            </a:r>
            <a:r>
              <a:rPr kumimoji="1" lang="zh-CN" altLang="en-US" sz="1600" b="1" dirty="0">
                <a:solidFill>
                  <a:srgbClr val="C00000"/>
                </a:solidFill>
                <a:latin typeface="微软雅黑" panose="020B0503020204020204" pitchFamily="34" charset="-122"/>
                <a:ea typeface="微软雅黑" panose="020B0503020204020204" pitchFamily="34" charset="-122"/>
              </a:rPr>
              <a:t>发送分组</a:t>
            </a:r>
          </a:p>
        </p:txBody>
      </p:sp>
      <p:sp>
        <p:nvSpPr>
          <p:cNvPr id="77862" name="Text Box 42"/>
          <p:cNvSpPr txBox="1">
            <a:spLocks noChangeArrowheads="1"/>
          </p:cNvSpPr>
          <p:nvPr/>
        </p:nvSpPr>
        <p:spPr bwMode="auto">
          <a:xfrm>
            <a:off x="5810250" y="1252538"/>
            <a:ext cx="4095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a:t>H</a:t>
            </a:r>
            <a:r>
              <a:rPr kumimoji="1" lang="en-US" altLang="zh-CN" b="1" baseline="-25000"/>
              <a:t>4</a:t>
            </a:r>
            <a:endParaRPr kumimoji="1" lang="en-US" altLang="zh-CN" b="1"/>
          </a:p>
        </p:txBody>
      </p:sp>
      <p:pic>
        <p:nvPicPr>
          <p:cNvPr id="77863"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032000"/>
            <a:ext cx="4333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4"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3454400"/>
            <a:ext cx="4318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5"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895600"/>
            <a:ext cx="4333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Rectangle 46"/>
          <p:cNvSpPr>
            <a:spLocks noChangeArrowheads="1"/>
          </p:cNvSpPr>
          <p:nvPr/>
        </p:nvSpPr>
        <p:spPr bwMode="auto">
          <a:xfrm>
            <a:off x="2122488" y="2957513"/>
            <a:ext cx="233362" cy="214312"/>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pic>
        <p:nvPicPr>
          <p:cNvPr id="77867"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284288"/>
            <a:ext cx="4318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8"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266825"/>
            <a:ext cx="433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 Box 54"/>
          <p:cNvSpPr txBox="1">
            <a:spLocks noChangeArrowheads="1"/>
          </p:cNvSpPr>
          <p:nvPr/>
        </p:nvSpPr>
        <p:spPr bwMode="auto">
          <a:xfrm>
            <a:off x="3504033" y="1957476"/>
            <a:ext cx="2124075" cy="1077218"/>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在路由器 </a:t>
            </a:r>
            <a:r>
              <a:rPr kumimoji="1" lang="en-US" altLang="zh-CN" sz="1600" b="1" dirty="0">
                <a:solidFill>
                  <a:schemeClr val="bg1"/>
                </a:solidFill>
                <a:latin typeface="微软雅黑" panose="020B0503020204020204" pitchFamily="34" charset="-122"/>
                <a:ea typeface="微软雅黑" panose="020B0503020204020204" pitchFamily="34" charset="-122"/>
              </a:rPr>
              <a:t>A </a:t>
            </a:r>
            <a:r>
              <a:rPr kumimoji="1" lang="zh-CN" altLang="en-US" sz="1600" b="1" dirty="0">
                <a:solidFill>
                  <a:schemeClr val="bg1"/>
                </a:solidFill>
                <a:latin typeface="微软雅黑" panose="020B0503020204020204" pitchFamily="34" charset="-122"/>
                <a:ea typeface="微软雅黑" panose="020B0503020204020204" pitchFamily="34" charset="-122"/>
              </a:rPr>
              <a:t>暂存</a:t>
            </a: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查找转发表</a:t>
            </a: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找到转发的端口</a:t>
            </a: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转发</a:t>
            </a:r>
            <a:endParaRPr kumimoji="1"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7" name="Rectangle 46"/>
          <p:cNvSpPr>
            <a:spLocks noChangeArrowheads="1"/>
          </p:cNvSpPr>
          <p:nvPr/>
        </p:nvSpPr>
        <p:spPr bwMode="auto">
          <a:xfrm>
            <a:off x="3216275" y="2962275"/>
            <a:ext cx="233363" cy="214313"/>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sp>
        <p:nvSpPr>
          <p:cNvPr id="104" name="Text Box 60"/>
          <p:cNvSpPr txBox="1">
            <a:spLocks noChangeArrowheads="1"/>
          </p:cNvSpPr>
          <p:nvPr/>
        </p:nvSpPr>
        <p:spPr bwMode="auto">
          <a:xfrm flipH="1">
            <a:off x="3849004" y="2380172"/>
            <a:ext cx="1776413" cy="1077218"/>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在路由器 </a:t>
            </a:r>
            <a:r>
              <a:rPr kumimoji="1" lang="en-US" altLang="zh-CN" sz="1600" b="1" dirty="0">
                <a:solidFill>
                  <a:schemeClr val="bg1"/>
                </a:solidFill>
                <a:latin typeface="微软雅黑" panose="020B0503020204020204" pitchFamily="34" charset="-122"/>
                <a:ea typeface="微软雅黑" panose="020B0503020204020204" pitchFamily="34" charset="-122"/>
              </a:rPr>
              <a:t>C </a:t>
            </a:r>
            <a:r>
              <a:rPr kumimoji="1" lang="zh-CN" altLang="en-US" sz="1600" b="1" dirty="0">
                <a:solidFill>
                  <a:schemeClr val="bg1"/>
                </a:solidFill>
                <a:latin typeface="微软雅黑" panose="020B0503020204020204" pitchFamily="34" charset="-122"/>
                <a:ea typeface="微软雅黑" panose="020B0503020204020204" pitchFamily="34" charset="-122"/>
              </a:rPr>
              <a:t>暂存</a:t>
            </a: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查找转发表</a:t>
            </a: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找到转发的端口</a:t>
            </a: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转发</a:t>
            </a:r>
          </a:p>
        </p:txBody>
      </p:sp>
      <p:sp>
        <p:nvSpPr>
          <p:cNvPr id="118" name="Rectangle 46"/>
          <p:cNvSpPr>
            <a:spLocks noChangeArrowheads="1"/>
          </p:cNvSpPr>
          <p:nvPr/>
        </p:nvSpPr>
        <p:spPr bwMode="auto">
          <a:xfrm>
            <a:off x="4478338" y="3608388"/>
            <a:ext cx="233362" cy="215900"/>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sp>
        <p:nvSpPr>
          <p:cNvPr id="102" name="Text Box 62"/>
          <p:cNvSpPr txBox="1">
            <a:spLocks noChangeArrowheads="1"/>
          </p:cNvSpPr>
          <p:nvPr/>
        </p:nvSpPr>
        <p:spPr bwMode="auto">
          <a:xfrm>
            <a:off x="3378200" y="2331380"/>
            <a:ext cx="1797050" cy="1077218"/>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在路由器 </a:t>
            </a:r>
            <a:r>
              <a:rPr kumimoji="1" lang="en-US" altLang="zh-CN" sz="1600" b="1" dirty="0">
                <a:solidFill>
                  <a:schemeClr val="bg1"/>
                </a:solidFill>
                <a:latin typeface="微软雅黑" panose="020B0503020204020204" pitchFamily="34" charset="-122"/>
                <a:ea typeface="微软雅黑" panose="020B0503020204020204" pitchFamily="34" charset="-122"/>
              </a:rPr>
              <a:t>E </a:t>
            </a:r>
            <a:r>
              <a:rPr kumimoji="1" lang="zh-CN" altLang="en-US" sz="1600" b="1" dirty="0">
                <a:solidFill>
                  <a:schemeClr val="bg1"/>
                </a:solidFill>
                <a:latin typeface="微软雅黑" panose="020B0503020204020204" pitchFamily="34" charset="-122"/>
                <a:ea typeface="微软雅黑" panose="020B0503020204020204" pitchFamily="34" charset="-122"/>
              </a:rPr>
              <a:t>暂存</a:t>
            </a: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查找转发表</a:t>
            </a: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找到转发的端口</a:t>
            </a: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转发</a:t>
            </a:r>
          </a:p>
        </p:txBody>
      </p:sp>
      <p:sp>
        <p:nvSpPr>
          <p:cNvPr id="119" name="Rectangle 46"/>
          <p:cNvSpPr>
            <a:spLocks noChangeArrowheads="1"/>
          </p:cNvSpPr>
          <p:nvPr/>
        </p:nvSpPr>
        <p:spPr bwMode="auto">
          <a:xfrm>
            <a:off x="5399088" y="2746375"/>
            <a:ext cx="234950" cy="215900"/>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sp>
        <p:nvSpPr>
          <p:cNvPr id="65" name="Text Box 45"/>
          <p:cNvSpPr txBox="1">
            <a:spLocks noChangeArrowheads="1"/>
          </p:cNvSpPr>
          <p:nvPr/>
        </p:nvSpPr>
        <p:spPr bwMode="auto">
          <a:xfrm>
            <a:off x="1501793" y="2279856"/>
            <a:ext cx="5445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主机</a:t>
            </a:r>
          </a:p>
        </p:txBody>
      </p:sp>
      <p:sp>
        <p:nvSpPr>
          <p:cNvPr id="3" name="文本占位符 2"/>
          <p:cNvSpPr>
            <a:spLocks noGrp="1"/>
          </p:cNvSpPr>
          <p:nvPr>
            <p:ph type="body" sz="quarter" idx="11"/>
          </p:nvPr>
        </p:nvSpPr>
        <p:spPr/>
        <p:txBody>
          <a:bodyPr/>
          <a:lstStyle/>
          <a:p>
            <a:r>
              <a:rPr lang="zh-CN" altLang="en-US" dirty="0"/>
              <a:t>分组的</a:t>
            </a:r>
            <a:r>
              <a:rPr lang="zh-CN" altLang="en-US" dirty="0">
                <a:solidFill>
                  <a:srgbClr val="FFFF00"/>
                </a:solidFill>
              </a:rPr>
              <a:t>存储转发</a:t>
            </a:r>
            <a:r>
              <a:rPr lang="zh-CN" altLang="en-US" dirty="0"/>
              <a:t>过程</a:t>
            </a:r>
          </a:p>
        </p:txBody>
      </p:sp>
    </p:spTree>
    <p:extLst>
      <p:ext uri="{BB962C8B-B14F-4D97-AF65-F5344CB8AC3E}">
        <p14:creationId xmlns:p14="http://schemas.microsoft.com/office/powerpoint/2010/main" val="375751314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2000"/>
                                  </p:stCondLst>
                                  <p:childTnLst>
                                    <p:animMotion origin="layout" path="M 0.00052 -0.00093 L 0.11962 0.00093 " pathEditMode="relative" rAng="0" ptsTypes="AA">
                                      <p:cBhvr>
                                        <p:cTn id="6" dur="2000" fill="hold"/>
                                        <p:tgtEl>
                                          <p:spTgt spid="97"/>
                                        </p:tgtEl>
                                        <p:attrNameLst>
                                          <p:attrName>ppt_x</p:attrName>
                                          <p:attrName>ppt_y</p:attrName>
                                        </p:attrNameLst>
                                      </p:cBhvr>
                                      <p:rCtr x="5955" y="93"/>
                                    </p:animMotion>
                                  </p:childTnLst>
                                </p:cTn>
                              </p:par>
                            </p:childTnLst>
                          </p:cTn>
                        </p:par>
                        <p:par>
                          <p:cTn id="7" fill="hold">
                            <p:stCondLst>
                              <p:cond delay="4000"/>
                            </p:stCondLst>
                            <p:childTnLst>
                              <p:par>
                                <p:cTn id="8" presetID="53" presetClass="entr" presetSubtype="16" fill="hold" grpId="0" nodeType="afterEffect">
                                  <p:stCondLst>
                                    <p:cond delay="500"/>
                                  </p:stCondLst>
                                  <p:childTnLst>
                                    <p:set>
                                      <p:cBhvr>
                                        <p:cTn id="9" dur="1" fill="hold">
                                          <p:stCondLst>
                                            <p:cond delay="0"/>
                                          </p:stCondLst>
                                        </p:cTn>
                                        <p:tgtEl>
                                          <p:spTgt spid="105"/>
                                        </p:tgtEl>
                                        <p:attrNameLst>
                                          <p:attrName>style.visibility</p:attrName>
                                        </p:attrNameLst>
                                      </p:cBhvr>
                                      <p:to>
                                        <p:strVal val="visible"/>
                                      </p:to>
                                    </p:set>
                                    <p:anim calcmode="lin" valueType="num">
                                      <p:cBhvr>
                                        <p:cTn id="10" dur="500" fill="hold"/>
                                        <p:tgtEl>
                                          <p:spTgt spid="105"/>
                                        </p:tgtEl>
                                        <p:attrNameLst>
                                          <p:attrName>ppt_w</p:attrName>
                                        </p:attrNameLst>
                                      </p:cBhvr>
                                      <p:tavLst>
                                        <p:tav tm="0">
                                          <p:val>
                                            <p:fltVal val="0"/>
                                          </p:val>
                                        </p:tav>
                                        <p:tav tm="100000">
                                          <p:val>
                                            <p:strVal val="#ppt_w"/>
                                          </p:val>
                                        </p:tav>
                                      </p:tavLst>
                                    </p:anim>
                                    <p:anim calcmode="lin" valueType="num">
                                      <p:cBhvr>
                                        <p:cTn id="11" dur="500" fill="hold"/>
                                        <p:tgtEl>
                                          <p:spTgt spid="105"/>
                                        </p:tgtEl>
                                        <p:attrNameLst>
                                          <p:attrName>ppt_h</p:attrName>
                                        </p:attrNameLst>
                                      </p:cBhvr>
                                      <p:tavLst>
                                        <p:tav tm="0">
                                          <p:val>
                                            <p:fltVal val="0"/>
                                          </p:val>
                                        </p:tav>
                                        <p:tav tm="100000">
                                          <p:val>
                                            <p:strVal val="#ppt_h"/>
                                          </p:val>
                                        </p:tav>
                                      </p:tavLst>
                                    </p:anim>
                                    <p:animEffect transition="in" filter="fade">
                                      <p:cBhvr>
                                        <p:cTn id="12" dur="500"/>
                                        <p:tgtEl>
                                          <p:spTgt spid="105"/>
                                        </p:tgtEl>
                                      </p:cBhvr>
                                    </p:animEffect>
                                  </p:childTnLst>
                                </p:cTn>
                              </p:par>
                            </p:childTnLst>
                          </p:cTn>
                        </p:par>
                        <p:par>
                          <p:cTn id="13" fill="hold">
                            <p:stCondLst>
                              <p:cond delay="5000"/>
                            </p:stCondLst>
                            <p:childTnLst>
                              <p:par>
                                <p:cTn id="14" presetID="1" presetClass="exit" presetSubtype="0" fill="hold" grpId="1" nodeType="afterEffect">
                                  <p:stCondLst>
                                    <p:cond delay="0"/>
                                  </p:stCondLst>
                                  <p:childTnLst>
                                    <p:set>
                                      <p:cBhvr>
                                        <p:cTn id="15" dur="1" fill="hold">
                                          <p:stCondLst>
                                            <p:cond delay="0"/>
                                          </p:stCondLst>
                                        </p:cTn>
                                        <p:tgtEl>
                                          <p:spTgt spid="97"/>
                                        </p:tgtEl>
                                        <p:attrNameLst>
                                          <p:attrName>style.visibility</p:attrName>
                                        </p:attrNameLst>
                                      </p:cBhvr>
                                      <p:to>
                                        <p:strVal val="hidden"/>
                                      </p:to>
                                    </p:set>
                                  </p:childTnLst>
                                </p:cTn>
                              </p:par>
                            </p:childTnLst>
                          </p:cTn>
                        </p:par>
                        <p:par>
                          <p:cTn id="16" fill="hold">
                            <p:stCondLst>
                              <p:cond delay="5000"/>
                            </p:stCondLst>
                            <p:childTnLst>
                              <p:par>
                                <p:cTn id="17" presetID="1" presetClass="entr" presetSubtype="0" fill="hold" grpId="1" nodeType="afterEffect">
                                  <p:stCondLst>
                                    <p:cond delay="400"/>
                                  </p:stCondLst>
                                  <p:childTnLst>
                                    <p:set>
                                      <p:cBhvr>
                                        <p:cTn id="18" dur="1" fill="hold">
                                          <p:stCondLst>
                                            <p:cond delay="0"/>
                                          </p:stCondLst>
                                        </p:cTn>
                                        <p:tgtEl>
                                          <p:spTgt spid="117"/>
                                        </p:tgtEl>
                                        <p:attrNameLst>
                                          <p:attrName>style.visibility</p:attrName>
                                        </p:attrNameLst>
                                      </p:cBhvr>
                                      <p:to>
                                        <p:strVal val="visible"/>
                                      </p:to>
                                    </p:set>
                                  </p:childTnLst>
                                </p:cTn>
                              </p:par>
                            </p:childTnLst>
                          </p:cTn>
                        </p:par>
                        <p:par>
                          <p:cTn id="19" fill="hold">
                            <p:stCondLst>
                              <p:cond delay="5400"/>
                            </p:stCondLst>
                            <p:childTnLst>
                              <p:par>
                                <p:cTn id="20" presetID="1" presetClass="exit" presetSubtype="0" fill="hold" grpId="1" nodeType="afterEffect">
                                  <p:stCondLst>
                                    <p:cond delay="3000"/>
                                  </p:stCondLst>
                                  <p:childTnLst>
                                    <p:set>
                                      <p:cBhvr>
                                        <p:cTn id="21" dur="1" fill="hold">
                                          <p:stCondLst>
                                            <p:cond delay="0"/>
                                          </p:stCondLst>
                                        </p:cTn>
                                        <p:tgtEl>
                                          <p:spTgt spid="105"/>
                                        </p:tgtEl>
                                        <p:attrNameLst>
                                          <p:attrName>style.visibility</p:attrName>
                                        </p:attrNameLst>
                                      </p:cBhvr>
                                      <p:to>
                                        <p:strVal val="hidden"/>
                                      </p:to>
                                    </p:set>
                                  </p:childTnLst>
                                </p:cTn>
                              </p:par>
                            </p:childTnLst>
                          </p:cTn>
                        </p:par>
                        <p:par>
                          <p:cTn id="22" fill="hold">
                            <p:stCondLst>
                              <p:cond delay="8400"/>
                            </p:stCondLst>
                            <p:childTnLst>
                              <p:par>
                                <p:cTn id="23" presetID="0" presetClass="path" presetSubtype="0" accel="50000" decel="50000" fill="hold" grpId="0" nodeType="afterEffect">
                                  <p:stCondLst>
                                    <p:cond delay="0"/>
                                  </p:stCondLst>
                                  <p:childTnLst>
                                    <p:animMotion origin="layout" path="M 0 0 L 0.13403 0.13136 " pathEditMode="relative" ptsTypes="AA">
                                      <p:cBhvr>
                                        <p:cTn id="24" dur="2000" fill="hold"/>
                                        <p:tgtEl>
                                          <p:spTgt spid="11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par>
                          <p:cTn id="29" fill="hold">
                            <p:stCondLst>
                              <p:cond delay="0"/>
                            </p:stCondLst>
                            <p:childTnLst>
                              <p:par>
                                <p:cTn id="30" presetID="1" presetClass="exit" presetSubtype="0" fill="hold" grpId="2" nodeType="afterEffect">
                                  <p:stCondLst>
                                    <p:cond delay="3000"/>
                                  </p:stCondLst>
                                  <p:childTnLst>
                                    <p:set>
                                      <p:cBhvr>
                                        <p:cTn id="31" dur="1" fill="hold">
                                          <p:stCondLst>
                                            <p:cond delay="0"/>
                                          </p:stCondLst>
                                        </p:cTn>
                                        <p:tgtEl>
                                          <p:spTgt spid="104"/>
                                        </p:tgtEl>
                                        <p:attrNameLst>
                                          <p:attrName>style.visibility</p:attrName>
                                        </p:attrNameLst>
                                      </p:cBhvr>
                                      <p:to>
                                        <p:strVal val="hidden"/>
                                      </p:to>
                                    </p:set>
                                  </p:childTnLst>
                                </p:cTn>
                              </p:par>
                            </p:childTnLst>
                          </p:cTn>
                        </p:par>
                        <p:par>
                          <p:cTn id="32" fill="hold">
                            <p:stCondLst>
                              <p:cond delay="3000"/>
                            </p:stCondLst>
                            <p:childTnLst>
                              <p:par>
                                <p:cTn id="33" presetID="1" presetClass="exit" presetSubtype="0" fill="hold" grpId="2" nodeType="afterEffect">
                                  <p:stCondLst>
                                    <p:cond delay="0"/>
                                  </p:stCondLst>
                                  <p:childTnLst>
                                    <p:set>
                                      <p:cBhvr>
                                        <p:cTn id="34" dur="1" fill="hold">
                                          <p:stCondLst>
                                            <p:cond delay="0"/>
                                          </p:stCondLst>
                                        </p:cTn>
                                        <p:tgtEl>
                                          <p:spTgt spid="117"/>
                                        </p:tgtEl>
                                        <p:attrNameLst>
                                          <p:attrName>style.visibility</p:attrName>
                                        </p:attrNameLst>
                                      </p:cBhvr>
                                      <p:to>
                                        <p:strVal val="hidden"/>
                                      </p:to>
                                    </p:set>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118"/>
                                        </p:tgtEl>
                                        <p:attrNameLst>
                                          <p:attrName>style.visibility</p:attrName>
                                        </p:attrNameLst>
                                      </p:cBhvr>
                                      <p:to>
                                        <p:strVal val="visible"/>
                                      </p:to>
                                    </p:set>
                                  </p:childTnLst>
                                </p:cTn>
                              </p:par>
                            </p:childTnLst>
                          </p:cTn>
                        </p:par>
                        <p:par>
                          <p:cTn id="38" fill="hold">
                            <p:stCondLst>
                              <p:cond delay="3000"/>
                            </p:stCondLst>
                            <p:childTnLst>
                              <p:par>
                                <p:cTn id="39" presetID="0" presetClass="path" presetSubtype="0" accel="50000" decel="50000" fill="hold" grpId="1" nodeType="afterEffect">
                                  <p:stCondLst>
                                    <p:cond delay="0"/>
                                  </p:stCondLst>
                                  <p:childTnLst>
                                    <p:animMotion origin="layout" path="M -0.00399 0.00555 L 0.1 -0.17145 " pathEditMode="relative" rAng="0" ptsTypes="AA">
                                      <p:cBhvr>
                                        <p:cTn id="40" dur="2000" fill="hold"/>
                                        <p:tgtEl>
                                          <p:spTgt spid="118"/>
                                        </p:tgtEl>
                                        <p:attrNameLst>
                                          <p:attrName>ppt_x</p:attrName>
                                          <p:attrName>ppt_y</p:attrName>
                                        </p:attrNameLst>
                                      </p:cBhvr>
                                      <p:rCtr x="5191" y="-885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2"/>
                                        </p:tgtEl>
                                        <p:attrNameLst>
                                          <p:attrName>style.visibility</p:attrName>
                                        </p:attrNameLst>
                                      </p:cBhvr>
                                      <p:to>
                                        <p:strVal val="visible"/>
                                      </p:to>
                                    </p:set>
                                  </p:childTnLst>
                                </p:cTn>
                              </p:par>
                            </p:childTnLst>
                          </p:cTn>
                        </p:par>
                        <p:par>
                          <p:cTn id="45" fill="hold">
                            <p:stCondLst>
                              <p:cond delay="0"/>
                            </p:stCondLst>
                            <p:childTnLst>
                              <p:par>
                                <p:cTn id="46" presetID="53" presetClass="entr" presetSubtype="16" fill="hold" grpId="1" nodeType="afterEffect">
                                  <p:stCondLst>
                                    <p:cond delay="0"/>
                                  </p:stCondLst>
                                  <p:childTnLst>
                                    <p:set>
                                      <p:cBhvr>
                                        <p:cTn id="47" dur="1" fill="hold">
                                          <p:stCondLst>
                                            <p:cond delay="0"/>
                                          </p:stCondLst>
                                        </p:cTn>
                                        <p:tgtEl>
                                          <p:spTgt spid="102"/>
                                        </p:tgtEl>
                                        <p:attrNameLst>
                                          <p:attrName>style.visibility</p:attrName>
                                        </p:attrNameLst>
                                      </p:cBhvr>
                                      <p:to>
                                        <p:strVal val="visible"/>
                                      </p:to>
                                    </p:set>
                                    <p:anim calcmode="lin" valueType="num">
                                      <p:cBhvr>
                                        <p:cTn id="48" dur="500" fill="hold"/>
                                        <p:tgtEl>
                                          <p:spTgt spid="102"/>
                                        </p:tgtEl>
                                        <p:attrNameLst>
                                          <p:attrName>ppt_w</p:attrName>
                                        </p:attrNameLst>
                                      </p:cBhvr>
                                      <p:tavLst>
                                        <p:tav tm="0">
                                          <p:val>
                                            <p:fltVal val="0"/>
                                          </p:val>
                                        </p:tav>
                                        <p:tav tm="100000">
                                          <p:val>
                                            <p:strVal val="#ppt_w"/>
                                          </p:val>
                                        </p:tav>
                                      </p:tavLst>
                                    </p:anim>
                                    <p:anim calcmode="lin" valueType="num">
                                      <p:cBhvr>
                                        <p:cTn id="49" dur="500" fill="hold"/>
                                        <p:tgtEl>
                                          <p:spTgt spid="102"/>
                                        </p:tgtEl>
                                        <p:attrNameLst>
                                          <p:attrName>ppt_h</p:attrName>
                                        </p:attrNameLst>
                                      </p:cBhvr>
                                      <p:tavLst>
                                        <p:tav tm="0">
                                          <p:val>
                                            <p:fltVal val="0"/>
                                          </p:val>
                                        </p:tav>
                                        <p:tav tm="100000">
                                          <p:val>
                                            <p:strVal val="#ppt_h"/>
                                          </p:val>
                                        </p:tav>
                                      </p:tavLst>
                                    </p:anim>
                                    <p:animEffect transition="in" filter="fade">
                                      <p:cBhvr>
                                        <p:cTn id="50" dur="500"/>
                                        <p:tgtEl>
                                          <p:spTgt spid="102"/>
                                        </p:tgtEl>
                                      </p:cBhvr>
                                    </p:animEffect>
                                  </p:childTnLst>
                                </p:cTn>
                              </p:par>
                            </p:childTnLst>
                          </p:cTn>
                        </p:par>
                        <p:par>
                          <p:cTn id="51" fill="hold">
                            <p:stCondLst>
                              <p:cond delay="500"/>
                            </p:stCondLst>
                            <p:childTnLst>
                              <p:par>
                                <p:cTn id="52" presetID="1" presetClass="exit" presetSubtype="0" fill="hold" grpId="2" nodeType="afterEffect">
                                  <p:stCondLst>
                                    <p:cond delay="3000"/>
                                  </p:stCondLst>
                                  <p:childTnLst>
                                    <p:set>
                                      <p:cBhvr>
                                        <p:cTn id="53" dur="1" fill="hold">
                                          <p:stCondLst>
                                            <p:cond delay="0"/>
                                          </p:stCondLst>
                                        </p:cTn>
                                        <p:tgtEl>
                                          <p:spTgt spid="118"/>
                                        </p:tgtEl>
                                        <p:attrNameLst>
                                          <p:attrName>style.visibility</p:attrName>
                                        </p:attrNameLst>
                                      </p:cBhvr>
                                      <p:to>
                                        <p:strVal val="hidden"/>
                                      </p:to>
                                    </p:set>
                                  </p:childTnLst>
                                </p:cTn>
                              </p:par>
                            </p:childTnLst>
                          </p:cTn>
                        </p:par>
                        <p:par>
                          <p:cTn id="54" fill="hold">
                            <p:stCondLst>
                              <p:cond delay="3500"/>
                            </p:stCondLst>
                            <p:childTnLst>
                              <p:par>
                                <p:cTn id="55" presetID="1" presetClass="exit" presetSubtype="0" fill="hold" grpId="2" nodeType="afterEffect">
                                  <p:stCondLst>
                                    <p:cond delay="0"/>
                                  </p:stCondLst>
                                  <p:childTnLst>
                                    <p:set>
                                      <p:cBhvr>
                                        <p:cTn id="56" dur="1" fill="hold">
                                          <p:stCondLst>
                                            <p:cond delay="0"/>
                                          </p:stCondLst>
                                        </p:cTn>
                                        <p:tgtEl>
                                          <p:spTgt spid="102"/>
                                        </p:tgtEl>
                                        <p:attrNameLst>
                                          <p:attrName>style.visibility</p:attrName>
                                        </p:attrNameLst>
                                      </p:cBhvr>
                                      <p:to>
                                        <p:strVal val="hidden"/>
                                      </p:to>
                                    </p:set>
                                  </p:childTnLst>
                                </p:cTn>
                              </p:par>
                            </p:childTnLst>
                          </p:cTn>
                        </p:par>
                        <p:par>
                          <p:cTn id="57" fill="hold">
                            <p:stCondLst>
                              <p:cond delay="3500"/>
                            </p:stCondLst>
                            <p:childTnLst>
                              <p:par>
                                <p:cTn id="58" presetID="1" presetClass="entr" presetSubtype="0" fill="hold" grpId="0" nodeType="afterEffect">
                                  <p:stCondLst>
                                    <p:cond delay="0"/>
                                  </p:stCondLst>
                                  <p:childTnLst>
                                    <p:set>
                                      <p:cBhvr>
                                        <p:cTn id="59" dur="1" fill="hold">
                                          <p:stCondLst>
                                            <p:cond delay="0"/>
                                          </p:stCondLst>
                                        </p:cTn>
                                        <p:tgtEl>
                                          <p:spTgt spid="119"/>
                                        </p:tgtEl>
                                        <p:attrNameLst>
                                          <p:attrName>style.visibility</p:attrName>
                                        </p:attrNameLst>
                                      </p:cBhvr>
                                      <p:to>
                                        <p:strVal val="visible"/>
                                      </p:to>
                                    </p:set>
                                  </p:childTnLst>
                                </p:cTn>
                              </p:par>
                            </p:childTnLst>
                          </p:cTn>
                        </p:par>
                        <p:par>
                          <p:cTn id="60" fill="hold">
                            <p:stCondLst>
                              <p:cond delay="3500"/>
                            </p:stCondLst>
                            <p:childTnLst>
                              <p:par>
                                <p:cTn id="61" presetID="0" presetClass="path" presetSubtype="0" accel="50000" decel="50000" fill="hold" grpId="1" nodeType="afterEffect">
                                  <p:stCondLst>
                                    <p:cond delay="0"/>
                                  </p:stCondLst>
                                  <p:childTnLst>
                                    <p:animMotion origin="layout" path="M -0.00087 -0.00402 L 0.0651 0.14907 " pathEditMode="relative" ptsTypes="AA">
                                      <p:cBhvr>
                                        <p:cTn id="62" dur="2000" fill="hold"/>
                                        <p:tgtEl>
                                          <p:spTgt spid="119"/>
                                        </p:tgtEl>
                                        <p:attrNameLst>
                                          <p:attrName>ppt_x</p:attrName>
                                          <p:attrName>ppt_y</p:attrName>
                                        </p:attrNameLst>
                                      </p:cBhvr>
                                    </p:animMotion>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03"/>
                                        </p:tgtEl>
                                        <p:attrNameLst>
                                          <p:attrName>style.visibility</p:attrName>
                                        </p:attrNameLst>
                                      </p:cBhvr>
                                      <p:to>
                                        <p:strVal val="visible"/>
                                      </p:to>
                                    </p:set>
                                  </p:childTnLst>
                                </p:cTn>
                              </p:par>
                            </p:childTnLst>
                          </p:cTn>
                        </p:par>
                        <p:par>
                          <p:cTn id="66" fill="hold">
                            <p:stCondLst>
                              <p:cond delay="5500"/>
                            </p:stCondLst>
                            <p:childTnLst>
                              <p:par>
                                <p:cTn id="67" presetID="53" presetClass="entr" presetSubtype="16" fill="hold" grpId="1" nodeType="afterEffect">
                                  <p:stCondLst>
                                    <p:cond delay="0"/>
                                  </p:stCondLst>
                                  <p:childTnLst>
                                    <p:set>
                                      <p:cBhvr>
                                        <p:cTn id="68" dur="1" fill="hold">
                                          <p:stCondLst>
                                            <p:cond delay="0"/>
                                          </p:stCondLst>
                                        </p:cTn>
                                        <p:tgtEl>
                                          <p:spTgt spid="103"/>
                                        </p:tgtEl>
                                        <p:attrNameLst>
                                          <p:attrName>style.visibility</p:attrName>
                                        </p:attrNameLst>
                                      </p:cBhvr>
                                      <p:to>
                                        <p:strVal val="visible"/>
                                      </p:to>
                                    </p:set>
                                    <p:anim calcmode="lin" valueType="num">
                                      <p:cBhvr>
                                        <p:cTn id="69" dur="500" fill="hold"/>
                                        <p:tgtEl>
                                          <p:spTgt spid="103"/>
                                        </p:tgtEl>
                                        <p:attrNameLst>
                                          <p:attrName>ppt_w</p:attrName>
                                        </p:attrNameLst>
                                      </p:cBhvr>
                                      <p:tavLst>
                                        <p:tav tm="0">
                                          <p:val>
                                            <p:fltVal val="0"/>
                                          </p:val>
                                        </p:tav>
                                        <p:tav tm="100000">
                                          <p:val>
                                            <p:strVal val="#ppt_w"/>
                                          </p:val>
                                        </p:tav>
                                      </p:tavLst>
                                    </p:anim>
                                    <p:anim calcmode="lin" valueType="num">
                                      <p:cBhvr>
                                        <p:cTn id="70" dur="500" fill="hold"/>
                                        <p:tgtEl>
                                          <p:spTgt spid="103"/>
                                        </p:tgtEl>
                                        <p:attrNameLst>
                                          <p:attrName>ppt_h</p:attrName>
                                        </p:attrNameLst>
                                      </p:cBhvr>
                                      <p:tavLst>
                                        <p:tav tm="0">
                                          <p:val>
                                            <p:fltVal val="0"/>
                                          </p:val>
                                        </p:tav>
                                        <p:tav tm="100000">
                                          <p:val>
                                            <p:strVal val="#ppt_h"/>
                                          </p:val>
                                        </p:tav>
                                      </p:tavLst>
                                    </p:anim>
                                    <p:animEffect transition="in" filter="fade">
                                      <p:cBhvr>
                                        <p:cTn id="7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97" grpId="0" animBg="1"/>
      <p:bldP spid="97" grpId="1" animBg="1"/>
      <p:bldP spid="105" grpId="0" animBg="1"/>
      <p:bldP spid="105" grpId="1" animBg="1"/>
      <p:bldP spid="117" grpId="0" animBg="1"/>
      <p:bldP spid="117" grpId="1" animBg="1"/>
      <p:bldP spid="117" grpId="2" animBg="1"/>
      <p:bldP spid="104" grpId="0" animBg="1"/>
      <p:bldP spid="104" grpId="2" animBg="1"/>
      <p:bldP spid="118" grpId="0" animBg="1"/>
      <p:bldP spid="118" grpId="1" animBg="1"/>
      <p:bldP spid="118" grpId="2" animBg="1"/>
      <p:bldP spid="102" grpId="0" animBg="1"/>
      <p:bldP spid="102" grpId="1" animBg="1"/>
      <p:bldP spid="102" grpId="2" animBg="1"/>
      <p:bldP spid="119" grpId="0" animBg="1"/>
      <p:bldP spid="119"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2"/>
          <p:cNvGraphicFramePr/>
          <p:nvPr>
            <p:extLst>
              <p:ext uri="{D42A27DB-BD31-4B8C-83A1-F6EECF244321}">
                <p14:modId xmlns:p14="http://schemas.microsoft.com/office/powerpoint/2010/main" val="327712808"/>
              </p:ext>
            </p:extLst>
          </p:nvPr>
        </p:nvGraphicFramePr>
        <p:xfrm>
          <a:off x="505865" y="1082269"/>
          <a:ext cx="8133857" cy="2760664"/>
        </p:xfrm>
        <a:graphic>
          <a:graphicData uri="http://schemas.openxmlformats.org/drawingml/2006/table">
            <a:tbl>
              <a:tblPr firstRow="1" firstCol="1" bandRow="1" bandCol="1">
                <a:tableStyleId>{93296810-A885-4BE3-A3E7-6D5BEEA58F35}</a:tableStyleId>
              </a:tblPr>
              <a:tblGrid>
                <a:gridCol w="1017418">
                  <a:extLst>
                    <a:ext uri="{9D8B030D-6E8A-4147-A177-3AD203B41FA5}">
                      <a16:colId xmlns:a16="http://schemas.microsoft.com/office/drawing/2014/main" val="20000"/>
                    </a:ext>
                  </a:extLst>
                </a:gridCol>
                <a:gridCol w="7116439">
                  <a:extLst>
                    <a:ext uri="{9D8B030D-6E8A-4147-A177-3AD203B41FA5}">
                      <a16:colId xmlns:a16="http://schemas.microsoft.com/office/drawing/2014/main" val="20001"/>
                    </a:ext>
                  </a:extLst>
                </a:gridCol>
              </a:tblGrid>
              <a:tr h="472834">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优点</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107997" marR="107997" marT="72025" marB="72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所采用的手段</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extLst>
                  <a:ext uri="{0D108BD9-81ED-4DB2-BD59-A6C34878D82A}">
                    <a16:rowId xmlns:a16="http://schemas.microsoft.com/office/drawing/2014/main" val="10000"/>
                  </a:ext>
                </a:extLst>
              </a:tr>
              <a:tr h="467024">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高效</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在分组传输的过程中</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rPr>
                        <a:t>动态分配</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传输带宽，对通信链路是</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逐段</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占用</a:t>
                      </a:r>
                      <a:r>
                        <a:rPr kumimoji="0" lang="zh-CN" altLang="en-US"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35881">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灵活</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为每一个分组</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独立</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地选择最合适的转发路由</a:t>
                      </a:r>
                      <a:r>
                        <a:rPr kumimoji="0" lang="zh-CN" altLang="en-US"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9519">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迅速</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以分组作为传送单位，可以</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不先建立连接</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就能向其他主机发送分组</a:t>
                      </a:r>
                      <a:r>
                        <a:rPr kumimoji="0" lang="zh-CN" altLang="en-US"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25406">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可靠</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保证可靠性的网络协议；分布式多路由的分组交换网，使网络有很好的生存性</a:t>
                      </a:r>
                      <a:r>
                        <a:rPr kumimoji="0" lang="zh-CN" altLang="en-US"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文本占位符 2"/>
          <p:cNvSpPr>
            <a:spLocks noGrp="1"/>
          </p:cNvSpPr>
          <p:nvPr>
            <p:ph type="body" sz="quarter" idx="11"/>
          </p:nvPr>
        </p:nvSpPr>
        <p:spPr/>
        <p:txBody>
          <a:bodyPr/>
          <a:lstStyle/>
          <a:p>
            <a:r>
              <a:rPr lang="zh-CN" altLang="en-US" dirty="0"/>
              <a:t>分组交换的优点</a:t>
            </a:r>
          </a:p>
        </p:txBody>
      </p:sp>
    </p:spTree>
    <p:extLst>
      <p:ext uri="{BB962C8B-B14F-4D97-AF65-F5344CB8AC3E}">
        <p14:creationId xmlns:p14="http://schemas.microsoft.com/office/powerpoint/2010/main" val="1116112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C00000"/>
                </a:solidFill>
              </a:rPr>
              <a:t>排队延迟：</a:t>
            </a:r>
            <a:r>
              <a:rPr lang="zh-CN" altLang="en-US" dirty="0"/>
              <a:t>分组在各路由器存储转发时需要排队。</a:t>
            </a:r>
            <a:endParaRPr lang="en-US" altLang="zh-CN" dirty="0"/>
          </a:p>
          <a:p>
            <a:r>
              <a:rPr lang="zh-CN" altLang="en-US" dirty="0">
                <a:solidFill>
                  <a:srgbClr val="C00000"/>
                </a:solidFill>
              </a:rPr>
              <a:t>不保证带宽：</a:t>
            </a:r>
            <a:r>
              <a:rPr lang="zh-CN" altLang="zh-CN" dirty="0"/>
              <a:t>动态分配</a:t>
            </a:r>
            <a:r>
              <a:rPr lang="zh-CN" altLang="en-US" dirty="0"/>
              <a:t>。</a:t>
            </a:r>
            <a:endParaRPr lang="en-US" altLang="zh-CN" dirty="0"/>
          </a:p>
          <a:p>
            <a:r>
              <a:rPr lang="zh-CN" altLang="en-US" dirty="0">
                <a:solidFill>
                  <a:srgbClr val="C00000"/>
                </a:solidFill>
              </a:rPr>
              <a:t>增加开销：</a:t>
            </a:r>
            <a:r>
              <a:rPr lang="zh-CN" altLang="en-US" dirty="0"/>
              <a:t>各分组必须携带控制信息；路由器要暂存分组，维护转发表等。</a:t>
            </a:r>
          </a:p>
        </p:txBody>
      </p:sp>
      <p:sp>
        <p:nvSpPr>
          <p:cNvPr id="3" name="文本占位符 2"/>
          <p:cNvSpPr>
            <a:spLocks noGrp="1"/>
          </p:cNvSpPr>
          <p:nvPr>
            <p:ph type="body" sz="quarter" idx="11"/>
          </p:nvPr>
        </p:nvSpPr>
        <p:spPr/>
        <p:txBody>
          <a:bodyPr/>
          <a:lstStyle/>
          <a:p>
            <a:r>
              <a:rPr lang="zh-CN" altLang="en-US" dirty="0"/>
              <a:t>分组交换带来的问题</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年代，电报通信就采用了基于存储转发原理的</a:t>
            </a:r>
            <a:r>
              <a:rPr lang="zh-CN" altLang="en-US" dirty="0">
                <a:solidFill>
                  <a:srgbClr val="C00000"/>
                </a:solidFill>
              </a:rPr>
              <a:t>报文交换</a:t>
            </a:r>
            <a:r>
              <a:rPr lang="zh-CN" altLang="en-US" dirty="0"/>
              <a:t> </a:t>
            </a:r>
            <a:r>
              <a:rPr lang="en-US" altLang="zh-CN" dirty="0"/>
              <a:t>(message switching)</a:t>
            </a:r>
            <a:r>
              <a:rPr lang="zh-CN" altLang="en-US" dirty="0"/>
              <a:t>。 </a:t>
            </a:r>
          </a:p>
          <a:p>
            <a:r>
              <a:rPr lang="zh-CN" altLang="en-US" dirty="0"/>
              <a:t>但报文交换的时延较长，从几分钟到几小时不等。</a:t>
            </a:r>
            <a:endParaRPr lang="en-US" altLang="zh-CN" dirty="0"/>
          </a:p>
          <a:p>
            <a:r>
              <a:rPr lang="zh-CN" altLang="en-US" dirty="0"/>
              <a:t>现在报文交换已经很少有人使用了。 </a:t>
            </a:r>
          </a:p>
          <a:p>
            <a:endParaRPr lang="zh-CN" altLang="en-US" dirty="0"/>
          </a:p>
        </p:txBody>
      </p:sp>
      <p:sp>
        <p:nvSpPr>
          <p:cNvPr id="3" name="文本占位符 2"/>
          <p:cNvSpPr>
            <a:spLocks noGrp="1"/>
          </p:cNvSpPr>
          <p:nvPr>
            <p:ph type="body" sz="quarter" idx="11"/>
          </p:nvPr>
        </p:nvSpPr>
        <p:spPr/>
        <p:txBody>
          <a:bodyPr/>
          <a:lstStyle/>
          <a:p>
            <a:r>
              <a:rPr lang="zh-CN" altLang="en-US" dirty="0"/>
              <a:t>报文交换</a:t>
            </a:r>
          </a:p>
        </p:txBody>
      </p:sp>
    </p:spTree>
    <p:extLst>
      <p:ext uri="{BB962C8B-B14F-4D97-AF65-F5344CB8AC3E}">
        <p14:creationId xmlns:p14="http://schemas.microsoft.com/office/powerpoint/2010/main" val="20176694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809354" y="1109843"/>
            <a:ext cx="1261884" cy="1198413"/>
            <a:chOff x="3809354" y="1151665"/>
            <a:chExt cx="1261884" cy="1198413"/>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36426" t="20817" r="35548" b="30525"/>
            <a:stretch/>
          </p:blipFill>
          <p:spPr>
            <a:xfrm>
              <a:off x="3950913" y="1394200"/>
              <a:ext cx="978767" cy="955878"/>
            </a:xfrm>
            <a:prstGeom prst="rect">
              <a:avLst/>
            </a:prstGeom>
          </p:spPr>
        </p:pic>
        <p:sp>
          <p:nvSpPr>
            <p:cNvPr id="5" name="矩形 4"/>
            <p:cNvSpPr/>
            <p:nvPr/>
          </p:nvSpPr>
          <p:spPr>
            <a:xfrm>
              <a:off x="3809354" y="1151665"/>
              <a:ext cx="1261884" cy="307777"/>
            </a:xfrm>
            <a:prstGeom prst="rect">
              <a:avLst/>
            </a:prstGeom>
          </p:spPr>
          <p:txBody>
            <a:bodyPr wrap="none">
              <a:spAutoFit/>
            </a:bodyPr>
            <a:lstStyle/>
            <a:p>
              <a:pPr algn="ctr"/>
              <a:r>
                <a:rPr lang="fr-FR" altLang="zh-CN" sz="1400" b="1" dirty="0">
                  <a:latin typeface="微软雅黑" pitchFamily="34" charset="-122"/>
                  <a:ea typeface="微软雅黑" pitchFamily="34" charset="-122"/>
                </a:rPr>
                <a:t>有线电视网络</a:t>
              </a:r>
              <a:endParaRPr lang="zh-CN" altLang="en-US" sz="1400" dirty="0"/>
            </a:p>
          </p:txBody>
        </p:sp>
      </p:grpSp>
      <p:grpSp>
        <p:nvGrpSpPr>
          <p:cNvPr id="18" name="组合 17"/>
          <p:cNvGrpSpPr/>
          <p:nvPr/>
        </p:nvGrpSpPr>
        <p:grpSpPr>
          <a:xfrm>
            <a:off x="1200583" y="1109843"/>
            <a:ext cx="1013414" cy="1214992"/>
            <a:chOff x="1200583" y="1151665"/>
            <a:chExt cx="1013414" cy="1214992"/>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4184" t="20817" r="66798" b="29681"/>
            <a:stretch/>
          </p:blipFill>
          <p:spPr>
            <a:xfrm>
              <a:off x="1200583" y="1394200"/>
              <a:ext cx="1013414" cy="972457"/>
            </a:xfrm>
            <a:prstGeom prst="rect">
              <a:avLst/>
            </a:prstGeom>
          </p:spPr>
        </p:pic>
        <p:sp>
          <p:nvSpPr>
            <p:cNvPr id="11" name="矩形 10"/>
            <p:cNvSpPr/>
            <p:nvPr/>
          </p:nvSpPr>
          <p:spPr>
            <a:xfrm>
              <a:off x="1262220" y="1151665"/>
              <a:ext cx="902811"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电信</a:t>
              </a:r>
              <a:r>
                <a:rPr lang="fr-FR" altLang="zh-CN" sz="1400" b="1" dirty="0">
                  <a:latin typeface="微软雅黑" pitchFamily="34" charset="-122"/>
                  <a:ea typeface="微软雅黑" pitchFamily="34" charset="-122"/>
                </a:rPr>
                <a:t>网络</a:t>
              </a:r>
              <a:endParaRPr lang="zh-CN" altLang="en-US" sz="1400" dirty="0"/>
            </a:p>
          </p:txBody>
        </p:sp>
      </p:grpSp>
      <p:grpSp>
        <p:nvGrpSpPr>
          <p:cNvPr id="17" name="组合 16"/>
          <p:cNvGrpSpPr/>
          <p:nvPr/>
        </p:nvGrpSpPr>
        <p:grpSpPr>
          <a:xfrm>
            <a:off x="6704357" y="1109843"/>
            <a:ext cx="1082348" cy="1191148"/>
            <a:chOff x="6704357" y="1151665"/>
            <a:chExt cx="1082348" cy="1191148"/>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67179" t="20817" r="4051" b="30894"/>
            <a:stretch/>
          </p:blipFill>
          <p:spPr>
            <a:xfrm>
              <a:off x="6741634" y="1394200"/>
              <a:ext cx="1004753" cy="948613"/>
            </a:xfrm>
            <a:prstGeom prst="rect">
              <a:avLst/>
            </a:prstGeom>
          </p:spPr>
        </p:pic>
        <p:sp>
          <p:nvSpPr>
            <p:cNvPr id="12" name="矩形 11"/>
            <p:cNvSpPr/>
            <p:nvPr/>
          </p:nvSpPr>
          <p:spPr>
            <a:xfrm>
              <a:off x="6704357" y="1151665"/>
              <a:ext cx="1082348"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计算机</a:t>
              </a:r>
              <a:r>
                <a:rPr lang="fr-FR" altLang="zh-CN" sz="1400" b="1" dirty="0">
                  <a:latin typeface="微软雅黑" pitchFamily="34" charset="-122"/>
                  <a:ea typeface="微软雅黑" pitchFamily="34" charset="-122"/>
                </a:rPr>
                <a:t>网络</a:t>
              </a:r>
              <a:endParaRPr lang="zh-CN" altLang="en-US" sz="1400" dirty="0"/>
            </a:p>
          </p:txBody>
        </p:sp>
      </p:grpSp>
      <p:sp>
        <p:nvSpPr>
          <p:cNvPr id="13" name="矩形 12"/>
          <p:cNvSpPr/>
          <p:nvPr/>
        </p:nvSpPr>
        <p:spPr>
          <a:xfrm>
            <a:off x="835424" y="2267079"/>
            <a:ext cx="2023890" cy="810478"/>
          </a:xfrm>
          <a:prstGeom prst="rect">
            <a:avLst/>
          </a:prstGeom>
        </p:spPr>
        <p:txBody>
          <a:bodyPr wrap="square">
            <a:spAutoFit/>
          </a:bodyPr>
          <a:lstStyle/>
          <a:p>
            <a:pPr>
              <a:lnSpc>
                <a:spcPts val="2800"/>
              </a:lnSpc>
            </a:pPr>
            <a:r>
              <a:rPr lang="fr-FR" altLang="zh-CN" sz="2000" b="1" dirty="0">
                <a:latin typeface="微软雅黑" pitchFamily="34" charset="-122"/>
                <a:ea typeface="微软雅黑" pitchFamily="34" charset="-122"/>
              </a:rPr>
              <a:t>提供电话、电报及传真等服务</a:t>
            </a:r>
            <a:r>
              <a:rPr lang="zh-CN" altLang="en-US" sz="2000" b="1" dirty="0">
                <a:latin typeface="微软雅黑" pitchFamily="34" charset="-122"/>
                <a:ea typeface="微软雅黑" pitchFamily="34" charset="-122"/>
              </a:rPr>
              <a:t>。</a:t>
            </a:r>
            <a:endParaRPr lang="fr-FR" altLang="zh-CN" sz="2000" b="1" dirty="0">
              <a:latin typeface="微软雅黑" pitchFamily="34" charset="-122"/>
              <a:ea typeface="微软雅黑" pitchFamily="34" charset="-122"/>
            </a:endParaRPr>
          </a:p>
        </p:txBody>
      </p:sp>
      <p:sp>
        <p:nvSpPr>
          <p:cNvPr id="14" name="矩形 13"/>
          <p:cNvSpPr/>
          <p:nvPr/>
        </p:nvSpPr>
        <p:spPr>
          <a:xfrm>
            <a:off x="3470291" y="2267079"/>
            <a:ext cx="1940009" cy="810478"/>
          </a:xfrm>
          <a:prstGeom prst="rect">
            <a:avLst/>
          </a:prstGeom>
        </p:spPr>
        <p:txBody>
          <a:bodyPr wrap="square">
            <a:spAutoFit/>
          </a:bodyPr>
          <a:lstStyle/>
          <a:p>
            <a:pPr algn="ctr">
              <a:lnSpc>
                <a:spcPts val="2800"/>
              </a:lnSpc>
            </a:pPr>
            <a:r>
              <a:rPr lang="fr-FR" altLang="zh-CN" sz="2000" b="1" dirty="0">
                <a:latin typeface="微软雅黑" pitchFamily="34" charset="-122"/>
                <a:ea typeface="微软雅黑" pitchFamily="34" charset="-122"/>
              </a:rPr>
              <a:t>向用户传送各种电视节目</a:t>
            </a:r>
            <a:r>
              <a:rPr lang="zh-CN" altLang="en-US" sz="2000" b="1" dirty="0">
                <a:latin typeface="微软雅黑" pitchFamily="34" charset="-122"/>
                <a:ea typeface="微软雅黑" pitchFamily="34" charset="-122"/>
              </a:rPr>
              <a:t>。</a:t>
            </a:r>
          </a:p>
        </p:txBody>
      </p:sp>
      <p:sp>
        <p:nvSpPr>
          <p:cNvPr id="15" name="矩形 14"/>
          <p:cNvSpPr/>
          <p:nvPr/>
        </p:nvSpPr>
        <p:spPr>
          <a:xfrm>
            <a:off x="6097828" y="2267079"/>
            <a:ext cx="2465598" cy="810478"/>
          </a:xfrm>
          <a:prstGeom prst="rect">
            <a:avLst/>
          </a:prstGeom>
        </p:spPr>
        <p:txBody>
          <a:bodyPr wrap="square">
            <a:spAutoFit/>
          </a:bodyPr>
          <a:lstStyle/>
          <a:p>
            <a:pPr>
              <a:lnSpc>
                <a:spcPts val="2800"/>
              </a:lnSpc>
            </a:pPr>
            <a:r>
              <a:rPr lang="fr-FR" altLang="zh-CN" sz="2000" b="1" dirty="0">
                <a:latin typeface="微软雅黑" pitchFamily="34" charset="-122"/>
                <a:ea typeface="微软雅黑" pitchFamily="34" charset="-122"/>
              </a:rPr>
              <a:t>使用户能在计算机之间传送数据文件</a:t>
            </a:r>
            <a:r>
              <a:rPr lang="zh-CN" altLang="en-US" sz="2000" b="1" dirty="0">
                <a:latin typeface="微软雅黑" pitchFamily="34" charset="-122"/>
                <a:ea typeface="微软雅黑" pitchFamily="34" charset="-122"/>
              </a:rPr>
              <a:t>。</a:t>
            </a:r>
          </a:p>
        </p:txBody>
      </p:sp>
      <p:grpSp>
        <p:nvGrpSpPr>
          <p:cNvPr id="25" name="组合 24"/>
          <p:cNvGrpSpPr>
            <a:grpSpLocks/>
          </p:cNvGrpSpPr>
          <p:nvPr/>
        </p:nvGrpSpPr>
        <p:grpSpPr bwMode="auto">
          <a:xfrm>
            <a:off x="938463" y="3267883"/>
            <a:ext cx="7355306" cy="685800"/>
            <a:chOff x="944499" y="4852174"/>
            <a:chExt cx="7009644" cy="809625"/>
          </a:xfrm>
        </p:grpSpPr>
        <p:sp>
          <p:nvSpPr>
            <p:cNvPr id="26" name="Rectangle 118"/>
            <p:cNvSpPr>
              <a:spLocks noChangeArrowheads="1"/>
            </p:cNvSpPr>
            <p:nvPr/>
          </p:nvSpPr>
          <p:spPr bwMode="auto">
            <a:xfrm>
              <a:off x="944499" y="4852174"/>
              <a:ext cx="7009644" cy="809625"/>
            </a:xfrm>
            <a:prstGeom prst="rect">
              <a:avLst/>
            </a:prstGeom>
            <a:solidFill>
              <a:srgbClr val="0098F6"/>
            </a:solidFill>
            <a:ln w="9525" algn="ctr">
              <a:noFill/>
              <a:miter lim="10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eaLnBrk="0" fontAlgn="auto" hangingPunct="0">
                <a:spcBef>
                  <a:spcPts val="0"/>
                </a:spcBef>
                <a:spcAft>
                  <a:spcPts val="0"/>
                </a:spcAft>
                <a:defRPr/>
              </a:pPr>
              <a:endParaRPr lang="fr-FR">
                <a:latin typeface="宋体" charset="-122"/>
                <a:ea typeface="+mn-ea"/>
              </a:endParaRPr>
            </a:p>
          </p:txBody>
        </p:sp>
        <p:sp>
          <p:nvSpPr>
            <p:cNvPr id="27" name="矩形 6"/>
            <p:cNvSpPr>
              <a:spLocks noChangeArrowheads="1"/>
            </p:cNvSpPr>
            <p:nvPr/>
          </p:nvSpPr>
          <p:spPr bwMode="auto">
            <a:xfrm>
              <a:off x="1874707" y="5054045"/>
              <a:ext cx="5064530"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zh-CN" altLang="en-US" sz="2000" b="1" dirty="0">
                  <a:solidFill>
                    <a:schemeClr val="bg1"/>
                  </a:solidFill>
                  <a:latin typeface="微软雅黑" pitchFamily="34" charset="-122"/>
                  <a:ea typeface="微软雅黑" pitchFamily="34" charset="-122"/>
                </a:rPr>
                <a:t>发展最快的并起到核心作用的是</a:t>
              </a:r>
              <a:r>
                <a:rPr lang="zh-CN" altLang="en-US" sz="2000" b="1" dirty="0">
                  <a:solidFill>
                    <a:srgbClr val="FFFF00"/>
                  </a:solidFill>
                  <a:latin typeface="微软雅黑" pitchFamily="34" charset="-122"/>
                  <a:ea typeface="微软雅黑" pitchFamily="34" charset="-122"/>
                </a:rPr>
                <a:t>计算机网络。</a:t>
              </a:r>
              <a:endParaRPr lang="en-US" altLang="zh-CN" sz="2000" b="1" dirty="0">
                <a:solidFill>
                  <a:srgbClr val="FFFF00"/>
                </a:solidFill>
                <a:latin typeface="微软雅黑" pitchFamily="34" charset="-122"/>
                <a:ea typeface="微软雅黑" pitchFamily="34" charset="-122"/>
              </a:endParaRPr>
            </a:p>
          </p:txBody>
        </p:sp>
      </p:grpSp>
      <p:sp>
        <p:nvSpPr>
          <p:cNvPr id="20" name="矩形 19"/>
          <p:cNvSpPr/>
          <p:nvPr/>
        </p:nvSpPr>
        <p:spPr>
          <a:xfrm>
            <a:off x="1670150" y="599523"/>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21" name="矩形 20"/>
          <p:cNvSpPr/>
          <p:nvPr/>
        </p:nvSpPr>
        <p:spPr>
          <a:xfrm>
            <a:off x="5908327" y="599523"/>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22" name="组合 21"/>
          <p:cNvGrpSpPr/>
          <p:nvPr/>
        </p:nvGrpSpPr>
        <p:grpSpPr>
          <a:xfrm>
            <a:off x="466344" y="585760"/>
            <a:ext cx="8129016" cy="400110"/>
            <a:chOff x="466344" y="1151890"/>
            <a:chExt cx="8129016" cy="400110"/>
          </a:xfrm>
        </p:grpSpPr>
        <p:sp>
          <p:nvSpPr>
            <p:cNvPr id="23"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6"/>
            <p:cNvSpPr>
              <a:spLocks noChangeArrowheads="1"/>
            </p:cNvSpPr>
            <p:nvPr/>
          </p:nvSpPr>
          <p:spPr bwMode="auto">
            <a:xfrm>
              <a:off x="3156118" y="1151890"/>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大众熟悉的三大类网络</a:t>
              </a:r>
              <a:endParaRPr lang="fr-FR" altLang="zh-CN" sz="20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1465167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23405" y="1000176"/>
            <a:ext cx="6923315" cy="3448594"/>
          </a:xfrm>
          <a:prstGeom prst="roundRect">
            <a:avLst>
              <a:gd name="adj" fmla="val 1297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14" name="组合 213"/>
          <p:cNvGrpSpPr/>
          <p:nvPr/>
        </p:nvGrpSpPr>
        <p:grpSpPr bwMode="auto">
          <a:xfrm>
            <a:off x="6087561" y="1690421"/>
            <a:ext cx="960437" cy="327025"/>
            <a:chOff x="5671771" y="1787171"/>
            <a:chExt cx="960767" cy="327823"/>
          </a:xfrm>
        </p:grpSpPr>
        <p:grpSp>
          <p:nvGrpSpPr>
            <p:cNvPr id="84112" name="组合 145"/>
            <p:cNvGrpSpPr/>
            <p:nvPr/>
          </p:nvGrpSpPr>
          <p:grpSpPr bwMode="auto">
            <a:xfrm>
              <a:off x="5671771" y="1787171"/>
              <a:ext cx="960767" cy="327823"/>
              <a:chOff x="6127637" y="2338510"/>
              <a:chExt cx="1464113" cy="499569"/>
            </a:xfrm>
          </p:grpSpPr>
          <p:sp>
            <p:nvSpPr>
              <p:cNvPr id="84114" name="AutoShape 54"/>
              <p:cNvSpPr>
                <a:spLocks noChangeArrowheads="1"/>
              </p:cNvSpPr>
              <p:nvPr/>
            </p:nvSpPr>
            <p:spPr bwMode="auto">
              <a:xfrm rot="5400000">
                <a:off x="6347066" y="2302899"/>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115" name="Line 56"/>
              <p:cNvSpPr>
                <a:spLocks noChangeShapeType="1"/>
              </p:cNvSpPr>
              <p:nvPr/>
            </p:nvSpPr>
            <p:spPr bwMode="auto">
              <a:xfrm>
                <a:off x="6240474" y="2402266"/>
                <a:ext cx="454598"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16" name="Line 57"/>
              <p:cNvSpPr>
                <a:spLocks noChangeShapeType="1"/>
              </p:cNvSpPr>
              <p:nvPr/>
            </p:nvSpPr>
            <p:spPr bwMode="auto">
              <a:xfrm>
                <a:off x="6236717" y="2576824"/>
                <a:ext cx="453346"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117" name="Group 136"/>
              <p:cNvGrpSpPr/>
              <p:nvPr/>
            </p:nvGrpSpPr>
            <p:grpSpPr bwMode="auto">
              <a:xfrm>
                <a:off x="6685061" y="2478552"/>
                <a:ext cx="458356" cy="248542"/>
                <a:chOff x="4652" y="2004"/>
                <a:chExt cx="366" cy="215"/>
              </a:xfrm>
            </p:grpSpPr>
            <p:sp>
              <p:nvSpPr>
                <p:cNvPr id="84126" name="AutoShape 14"/>
                <p:cNvSpPr>
                  <a:spLocks noChangeArrowheads="1"/>
                </p:cNvSpPr>
                <p:nvPr/>
              </p:nvSpPr>
              <p:spPr bwMode="auto">
                <a:xfrm rot="5400000">
                  <a:off x="4732" y="1934"/>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127"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8"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9"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84118" name="Group 140"/>
              <p:cNvGrpSpPr/>
              <p:nvPr/>
            </p:nvGrpSpPr>
            <p:grpSpPr bwMode="auto">
              <a:xfrm>
                <a:off x="7008161" y="2486651"/>
                <a:ext cx="583589" cy="351428"/>
                <a:chOff x="4910" y="2011"/>
                <a:chExt cx="466" cy="304"/>
              </a:xfrm>
            </p:grpSpPr>
            <p:sp>
              <p:nvSpPr>
                <p:cNvPr id="84121" name="AutoShape 29"/>
                <p:cNvSpPr>
                  <a:spLocks noChangeArrowheads="1"/>
                </p:cNvSpPr>
                <p:nvPr/>
              </p:nvSpPr>
              <p:spPr bwMode="auto">
                <a:xfrm rot="5400000">
                  <a:off x="5091" y="2000"/>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122" name="Text Box 30"/>
                <p:cNvSpPr txBox="1">
                  <a:spLocks noChangeArrowheads="1"/>
                </p:cNvSpPr>
                <p:nvPr/>
              </p:nvSpPr>
              <p:spPr bwMode="auto">
                <a:xfrm rot="626605">
                  <a:off x="4910" y="2011"/>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P2</a:t>
                  </a:r>
                </a:p>
              </p:txBody>
            </p:sp>
            <p:sp>
              <p:nvSpPr>
                <p:cNvPr id="84123"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4"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5"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84119" name="Text Box 55"/>
              <p:cNvSpPr txBox="1">
                <a:spLocks noChangeArrowheads="1"/>
              </p:cNvSpPr>
              <p:nvPr/>
            </p:nvSpPr>
            <p:spPr bwMode="auto">
              <a:xfrm rot="626605">
                <a:off x="6127637" y="2338510"/>
                <a:ext cx="503710" cy="35176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P4</a:t>
                </a:r>
              </a:p>
            </p:txBody>
          </p:sp>
          <p:sp>
            <p:nvSpPr>
              <p:cNvPr id="84120" name="AutoShape 58"/>
              <p:cNvSpPr>
                <a:spLocks noChangeArrowheads="1"/>
              </p:cNvSpPr>
              <p:nvPr/>
            </p:nvSpPr>
            <p:spPr bwMode="auto">
              <a:xfrm rot="746037">
                <a:off x="6493475" y="247740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84113" name="Text Box 15"/>
            <p:cNvSpPr txBox="1">
              <a:spLocks noChangeArrowheads="1"/>
            </p:cNvSpPr>
            <p:nvPr/>
          </p:nvSpPr>
          <p:spPr bwMode="auto">
            <a:xfrm rot="626605">
              <a:off x="5968441" y="1836475"/>
              <a:ext cx="330540" cy="2308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P3</a:t>
              </a:r>
            </a:p>
          </p:txBody>
        </p:sp>
      </p:grpSp>
      <p:grpSp>
        <p:nvGrpSpPr>
          <p:cNvPr id="164" name="组合 163"/>
          <p:cNvGrpSpPr/>
          <p:nvPr/>
        </p:nvGrpSpPr>
        <p:grpSpPr bwMode="auto">
          <a:xfrm>
            <a:off x="6395536" y="1784084"/>
            <a:ext cx="660400" cy="458787"/>
            <a:chOff x="6589886" y="2482016"/>
            <a:chExt cx="1006880" cy="698229"/>
          </a:xfrm>
        </p:grpSpPr>
        <p:sp>
          <p:nvSpPr>
            <p:cNvPr id="84097" name="AutoShape 54"/>
            <p:cNvSpPr>
              <a:spLocks noChangeArrowheads="1"/>
            </p:cNvSpPr>
            <p:nvPr/>
          </p:nvSpPr>
          <p:spPr bwMode="auto">
            <a:xfrm rot="5400000">
              <a:off x="6779122" y="2560691"/>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nvGrpSpPr>
            <p:cNvPr id="84098" name="Group 141"/>
            <p:cNvGrpSpPr/>
            <p:nvPr/>
          </p:nvGrpSpPr>
          <p:grpSpPr bwMode="auto">
            <a:xfrm>
              <a:off x="7138410" y="2759463"/>
              <a:ext cx="458356" cy="247386"/>
              <a:chOff x="5014" y="2247"/>
              <a:chExt cx="366" cy="214"/>
            </a:xfrm>
          </p:grpSpPr>
          <p:sp>
            <p:nvSpPr>
              <p:cNvPr id="84108" name="AutoShape 34"/>
              <p:cNvSpPr>
                <a:spLocks noChangeArrowheads="1"/>
              </p:cNvSpPr>
              <p:nvPr/>
            </p:nvSpPr>
            <p:spPr bwMode="auto">
              <a:xfrm rot="5400000">
                <a:off x="5094" y="217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109"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10"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11"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84099" name="Line 112"/>
            <p:cNvSpPr>
              <a:spLocks noChangeShapeType="1"/>
            </p:cNvSpPr>
            <p:nvPr/>
          </p:nvSpPr>
          <p:spPr bwMode="auto">
            <a:xfrm>
              <a:off x="6696956" y="2835856"/>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100" name="Group 137"/>
            <p:cNvGrpSpPr/>
            <p:nvPr/>
          </p:nvGrpSpPr>
          <p:grpSpPr bwMode="auto">
            <a:xfrm>
              <a:off x="6589886" y="2482016"/>
              <a:ext cx="631179" cy="698229"/>
              <a:chOff x="4576" y="2007"/>
              <a:chExt cx="504" cy="604"/>
            </a:xfrm>
          </p:grpSpPr>
          <p:sp>
            <p:nvSpPr>
              <p:cNvPr id="84103" name="AutoShape 19"/>
              <p:cNvSpPr>
                <a:spLocks noChangeArrowheads="1"/>
              </p:cNvSpPr>
              <p:nvPr/>
            </p:nvSpPr>
            <p:spPr bwMode="auto">
              <a:xfrm rot="5400000">
                <a:off x="4637" y="2052"/>
                <a:ext cx="411"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104" name="Text Box 20"/>
              <p:cNvSpPr txBox="1">
                <a:spLocks noChangeArrowheads="1"/>
              </p:cNvSpPr>
              <p:nvPr/>
            </p:nvSpPr>
            <p:spPr bwMode="auto">
              <a:xfrm rot="626605">
                <a:off x="4576" y="2110"/>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P4</a:t>
                </a:r>
              </a:p>
            </p:txBody>
          </p:sp>
          <p:sp>
            <p:nvSpPr>
              <p:cNvPr id="84105" name="Line 21"/>
              <p:cNvSpPr>
                <a:spLocks noChangeShapeType="1"/>
              </p:cNvSpPr>
              <p:nvPr/>
            </p:nvSpPr>
            <p:spPr bwMode="auto">
              <a:xfrm>
                <a:off x="4659" y="2180"/>
                <a:ext cx="363" cy="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106" name="Line 22"/>
              <p:cNvSpPr>
                <a:spLocks noChangeShapeType="1"/>
              </p:cNvSpPr>
              <p:nvPr/>
            </p:nvSpPr>
            <p:spPr bwMode="auto">
              <a:xfrm>
                <a:off x="4656" y="2331"/>
                <a:ext cx="362" cy="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107" name="AutoShape 23"/>
              <p:cNvSpPr>
                <a:spLocks noChangeArrowheads="1"/>
              </p:cNvSpPr>
              <p:nvPr/>
            </p:nvSpPr>
            <p:spPr bwMode="auto">
              <a:xfrm rot="746037">
                <a:off x="4788" y="2007"/>
                <a:ext cx="257" cy="604"/>
              </a:xfrm>
              <a:prstGeom prst="rightArrow">
                <a:avLst>
                  <a:gd name="adj1" fmla="val 50000"/>
                  <a:gd name="adj2" fmla="val 2619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84101" name="AutoShape 38"/>
            <p:cNvSpPr>
              <a:spLocks noChangeArrowheads="1"/>
            </p:cNvSpPr>
            <p:nvPr/>
          </p:nvSpPr>
          <p:spPr bwMode="auto">
            <a:xfrm rot="746037">
              <a:off x="6956606" y="2737924"/>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102" name="Text Box 35"/>
            <p:cNvSpPr txBox="1">
              <a:spLocks noChangeArrowheads="1"/>
            </p:cNvSpPr>
            <p:nvPr/>
          </p:nvSpPr>
          <p:spPr bwMode="auto">
            <a:xfrm rot="626605">
              <a:off x="7020553" y="2695710"/>
              <a:ext cx="503710" cy="35176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P3</a:t>
              </a:r>
            </a:p>
          </p:txBody>
        </p:sp>
      </p:grpSp>
      <p:grpSp>
        <p:nvGrpSpPr>
          <p:cNvPr id="5" name="Group 127"/>
          <p:cNvGrpSpPr/>
          <p:nvPr/>
        </p:nvGrpSpPr>
        <p:grpSpPr bwMode="auto">
          <a:xfrm>
            <a:off x="4676579" y="1916993"/>
            <a:ext cx="325435" cy="518114"/>
            <a:chOff x="2869" y="2182"/>
            <a:chExt cx="396" cy="683"/>
          </a:xfrm>
          <a:solidFill>
            <a:srgbClr val="368AD6"/>
          </a:solidFill>
        </p:grpSpPr>
        <p:sp>
          <p:nvSpPr>
            <p:cNvPr id="6" name="AutoShape 59"/>
            <p:cNvSpPr>
              <a:spLocks noChangeArrowheads="1"/>
            </p:cNvSpPr>
            <p:nvPr/>
          </p:nvSpPr>
          <p:spPr bwMode="auto">
            <a:xfrm rot="5400000">
              <a:off x="2729" y="2350"/>
              <a:ext cx="674" cy="355"/>
            </a:xfrm>
            <a:prstGeom prst="parallelogram">
              <a:avLst>
                <a:gd name="adj" fmla="val 18265"/>
              </a:avLst>
            </a:prstGeom>
            <a:solidFill>
              <a:srgbClr val="99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7" name="Text Box 61"/>
            <p:cNvSpPr txBox="1">
              <a:spLocks noChangeArrowheads="1"/>
            </p:cNvSpPr>
            <p:nvPr/>
          </p:nvSpPr>
          <p:spPr bwMode="auto">
            <a:xfrm>
              <a:off x="2869" y="2182"/>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8" name="Line 62"/>
            <p:cNvSpPr>
              <a:spLocks noChangeShapeType="1"/>
            </p:cNvSpPr>
            <p:nvPr/>
          </p:nvSpPr>
          <p:spPr bwMode="auto">
            <a:xfrm>
              <a:off x="2876" y="2191"/>
              <a:ext cx="363" cy="57"/>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9" name="Line 63"/>
            <p:cNvSpPr>
              <a:spLocks noChangeShapeType="1"/>
            </p:cNvSpPr>
            <p:nvPr/>
          </p:nvSpPr>
          <p:spPr bwMode="auto">
            <a:xfrm>
              <a:off x="2876" y="2807"/>
              <a:ext cx="363"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0" name="AutoShape 60"/>
            <p:cNvSpPr>
              <a:spLocks noChangeArrowheads="1"/>
            </p:cNvSpPr>
            <p:nvPr/>
          </p:nvSpPr>
          <p:spPr bwMode="auto">
            <a:xfrm rot="746037">
              <a:off x="2960" y="2674"/>
              <a:ext cx="227" cy="127"/>
            </a:xfrm>
            <a:prstGeom prst="rightArrow">
              <a:avLst>
                <a:gd name="adj1" fmla="val 50000"/>
                <a:gd name="adj2" fmla="val 4468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11" name="Group 128"/>
          <p:cNvGrpSpPr/>
          <p:nvPr/>
        </p:nvGrpSpPr>
        <p:grpSpPr bwMode="auto">
          <a:xfrm>
            <a:off x="4990499" y="2550416"/>
            <a:ext cx="327076" cy="524184"/>
            <a:chOff x="3251" y="3017"/>
            <a:chExt cx="398" cy="691"/>
          </a:xfrm>
          <a:solidFill>
            <a:srgbClr val="368AD6"/>
          </a:solidFill>
        </p:grpSpPr>
        <p:sp>
          <p:nvSpPr>
            <p:cNvPr id="12" name="AutoShape 64"/>
            <p:cNvSpPr>
              <a:spLocks noChangeArrowheads="1"/>
            </p:cNvSpPr>
            <p:nvPr/>
          </p:nvSpPr>
          <p:spPr bwMode="auto">
            <a:xfrm rot="5400000">
              <a:off x="3102" y="3193"/>
              <a:ext cx="675" cy="355"/>
            </a:xfrm>
            <a:prstGeom prst="parallelogram">
              <a:avLst>
                <a:gd name="adj" fmla="val 18292"/>
              </a:avLst>
            </a:prstGeom>
            <a:solidFill>
              <a:srgbClr val="99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3" name="Text Box 66"/>
            <p:cNvSpPr txBox="1">
              <a:spLocks noChangeArrowheads="1"/>
            </p:cNvSpPr>
            <p:nvPr/>
          </p:nvSpPr>
          <p:spPr bwMode="auto">
            <a:xfrm>
              <a:off x="3253" y="3017"/>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14" name="Line 67"/>
            <p:cNvSpPr>
              <a:spLocks noChangeShapeType="1"/>
            </p:cNvSpPr>
            <p:nvPr/>
          </p:nvSpPr>
          <p:spPr bwMode="auto">
            <a:xfrm>
              <a:off x="3251" y="3033"/>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5" name="Line 68"/>
            <p:cNvSpPr>
              <a:spLocks noChangeShapeType="1"/>
            </p:cNvSpPr>
            <p:nvPr/>
          </p:nvSpPr>
          <p:spPr bwMode="auto">
            <a:xfrm>
              <a:off x="3251" y="3650"/>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6" name="AutoShape 65"/>
            <p:cNvSpPr>
              <a:spLocks noChangeArrowheads="1"/>
            </p:cNvSpPr>
            <p:nvPr/>
          </p:nvSpPr>
          <p:spPr bwMode="auto">
            <a:xfrm rot="746037">
              <a:off x="3331" y="3527"/>
              <a:ext cx="226" cy="126"/>
            </a:xfrm>
            <a:prstGeom prst="rightArrow">
              <a:avLst>
                <a:gd name="adj1" fmla="val 50000"/>
                <a:gd name="adj2" fmla="val 44841"/>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17" name="Group 126"/>
          <p:cNvGrpSpPr/>
          <p:nvPr/>
        </p:nvGrpSpPr>
        <p:grpSpPr bwMode="auto">
          <a:xfrm>
            <a:off x="4387305" y="1302539"/>
            <a:ext cx="325434" cy="524942"/>
            <a:chOff x="2517" y="1372"/>
            <a:chExt cx="396" cy="692"/>
          </a:xfrm>
          <a:solidFill>
            <a:srgbClr val="368AD6"/>
          </a:solidFill>
        </p:grpSpPr>
        <p:sp>
          <p:nvSpPr>
            <p:cNvPr id="18" name="AutoShape 69"/>
            <p:cNvSpPr>
              <a:spLocks noChangeArrowheads="1"/>
            </p:cNvSpPr>
            <p:nvPr/>
          </p:nvSpPr>
          <p:spPr bwMode="auto">
            <a:xfrm rot="5400000">
              <a:off x="2363" y="1546"/>
              <a:ext cx="674" cy="362"/>
            </a:xfrm>
            <a:prstGeom prst="parallelogram">
              <a:avLst>
                <a:gd name="adj" fmla="val 18265"/>
              </a:avLst>
            </a:prstGeom>
            <a:solidFill>
              <a:srgbClr val="99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9" name="Text Box 71"/>
            <p:cNvSpPr txBox="1">
              <a:spLocks noChangeArrowheads="1"/>
            </p:cNvSpPr>
            <p:nvPr/>
          </p:nvSpPr>
          <p:spPr bwMode="auto">
            <a:xfrm>
              <a:off x="2517" y="1372"/>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20" name="Line 72"/>
            <p:cNvSpPr>
              <a:spLocks noChangeShapeType="1"/>
            </p:cNvSpPr>
            <p:nvPr/>
          </p:nvSpPr>
          <p:spPr bwMode="auto">
            <a:xfrm>
              <a:off x="2519" y="1395"/>
              <a:ext cx="357" cy="5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21" name="Line 73"/>
            <p:cNvSpPr>
              <a:spLocks noChangeShapeType="1"/>
            </p:cNvSpPr>
            <p:nvPr/>
          </p:nvSpPr>
          <p:spPr bwMode="auto">
            <a:xfrm>
              <a:off x="2519" y="2001"/>
              <a:ext cx="357" cy="6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22" name="AutoShape 70"/>
            <p:cNvSpPr>
              <a:spLocks noChangeArrowheads="1"/>
            </p:cNvSpPr>
            <p:nvPr/>
          </p:nvSpPr>
          <p:spPr bwMode="auto">
            <a:xfrm rot="746037">
              <a:off x="2591" y="1861"/>
              <a:ext cx="226" cy="127"/>
            </a:xfrm>
            <a:prstGeom prst="rightArrow">
              <a:avLst>
                <a:gd name="adj1" fmla="val 50000"/>
                <a:gd name="adj2" fmla="val 44488"/>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sp>
        <p:nvSpPr>
          <p:cNvPr id="83980" name="Line 74"/>
          <p:cNvSpPr>
            <a:spLocks noChangeShapeType="1"/>
          </p:cNvSpPr>
          <p:nvPr/>
        </p:nvSpPr>
        <p:spPr bwMode="auto">
          <a:xfrm>
            <a:off x="2920498" y="1315771"/>
            <a:ext cx="0" cy="18224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1" name="Line 75"/>
          <p:cNvSpPr>
            <a:spLocks noChangeShapeType="1"/>
          </p:cNvSpPr>
          <p:nvPr/>
        </p:nvSpPr>
        <p:spPr bwMode="auto">
          <a:xfrm>
            <a:off x="3218948" y="1315771"/>
            <a:ext cx="0" cy="18224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2" name="Text Box 76"/>
          <p:cNvSpPr txBox="1">
            <a:spLocks noChangeArrowheads="1"/>
          </p:cNvSpPr>
          <p:nvPr/>
        </p:nvSpPr>
        <p:spPr bwMode="auto">
          <a:xfrm>
            <a:off x="2471236" y="3125521"/>
            <a:ext cx="13303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rgbClr val="0000FF"/>
                </a:solidFill>
                <a:latin typeface="微软雅黑" panose="020B0503020204020204" pitchFamily="34" charset="-122"/>
                <a:ea typeface="微软雅黑" panose="020B0503020204020204" pitchFamily="34" charset="-122"/>
              </a:rPr>
              <a:t>A    B    C     D </a:t>
            </a:r>
          </a:p>
        </p:txBody>
      </p:sp>
      <p:sp>
        <p:nvSpPr>
          <p:cNvPr id="83983" name="Text Box 77"/>
          <p:cNvSpPr txBox="1">
            <a:spLocks noChangeArrowheads="1"/>
          </p:cNvSpPr>
          <p:nvPr/>
        </p:nvSpPr>
        <p:spPr bwMode="auto">
          <a:xfrm>
            <a:off x="4265111" y="3125521"/>
            <a:ext cx="1189037"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rgbClr val="990099"/>
                </a:solidFill>
                <a:latin typeface="微软雅黑" panose="020B0503020204020204" pitchFamily="34" charset="-122"/>
                <a:ea typeface="微软雅黑" panose="020B0503020204020204" pitchFamily="34" charset="-122"/>
              </a:rPr>
              <a:t>A    B    C    D</a:t>
            </a:r>
          </a:p>
        </p:txBody>
      </p:sp>
      <p:sp>
        <p:nvSpPr>
          <p:cNvPr id="83984" name="Text Box 78"/>
          <p:cNvSpPr txBox="1">
            <a:spLocks noChangeArrowheads="1"/>
          </p:cNvSpPr>
          <p:nvPr/>
        </p:nvSpPr>
        <p:spPr bwMode="auto">
          <a:xfrm>
            <a:off x="6028823" y="3125521"/>
            <a:ext cx="1236663"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rgbClr val="C00000"/>
                </a:solidFill>
                <a:latin typeface="微软雅黑" panose="020B0503020204020204" pitchFamily="34" charset="-122"/>
                <a:ea typeface="微软雅黑" panose="020B0503020204020204" pitchFamily="34" charset="-122"/>
              </a:rPr>
              <a:t>A    B    C    D</a:t>
            </a:r>
          </a:p>
        </p:txBody>
      </p:sp>
      <p:sp>
        <p:nvSpPr>
          <p:cNvPr id="28" name="Line 79"/>
          <p:cNvSpPr>
            <a:spLocks noChangeShapeType="1"/>
          </p:cNvSpPr>
          <p:nvPr/>
        </p:nvSpPr>
        <p:spPr bwMode="auto">
          <a:xfrm>
            <a:off x="2622048" y="1379271"/>
            <a:ext cx="298450" cy="3175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80"/>
          <p:cNvSpPr>
            <a:spLocks noChangeShapeType="1"/>
          </p:cNvSpPr>
          <p:nvPr/>
        </p:nvSpPr>
        <p:spPr bwMode="auto">
          <a:xfrm>
            <a:off x="2920498" y="1507859"/>
            <a:ext cx="298450" cy="3175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81"/>
          <p:cNvSpPr>
            <a:spLocks noChangeShapeType="1"/>
          </p:cNvSpPr>
          <p:nvPr/>
        </p:nvSpPr>
        <p:spPr bwMode="auto">
          <a:xfrm>
            <a:off x="3218948" y="1634859"/>
            <a:ext cx="298450" cy="33337"/>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82"/>
          <p:cNvSpPr>
            <a:spLocks noChangeShapeType="1"/>
          </p:cNvSpPr>
          <p:nvPr/>
        </p:nvSpPr>
        <p:spPr bwMode="auto">
          <a:xfrm flipH="1">
            <a:off x="2622048" y="1826946"/>
            <a:ext cx="895350" cy="128588"/>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87"/>
          <p:cNvSpPr txBox="1">
            <a:spLocks noChangeArrowheads="1"/>
          </p:cNvSpPr>
          <p:nvPr/>
        </p:nvSpPr>
        <p:spPr bwMode="auto">
          <a:xfrm>
            <a:off x="4473073" y="1031609"/>
            <a:ext cx="9017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400" b="1" dirty="0">
                <a:solidFill>
                  <a:srgbClr val="990099"/>
                </a:solidFill>
                <a:latin typeface="微软雅黑" panose="020B0503020204020204" pitchFamily="34" charset="-122"/>
                <a:ea typeface="微软雅黑" panose="020B0503020204020204" pitchFamily="34" charset="-122"/>
              </a:rPr>
              <a:t>报文交换</a:t>
            </a:r>
          </a:p>
        </p:txBody>
      </p:sp>
      <p:sp>
        <p:nvSpPr>
          <p:cNvPr id="83990" name="Text Box 88"/>
          <p:cNvSpPr txBox="1">
            <a:spLocks noChangeArrowheads="1"/>
          </p:cNvSpPr>
          <p:nvPr/>
        </p:nvSpPr>
        <p:spPr bwMode="auto">
          <a:xfrm>
            <a:off x="2669673" y="1031609"/>
            <a:ext cx="9017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400" b="1" dirty="0">
                <a:solidFill>
                  <a:srgbClr val="0000FF"/>
                </a:solidFill>
                <a:latin typeface="微软雅黑" panose="020B0503020204020204" pitchFamily="34" charset="-122"/>
                <a:ea typeface="微软雅黑" panose="020B0503020204020204" pitchFamily="34" charset="-122"/>
              </a:rPr>
              <a:t>电路交换</a:t>
            </a:r>
          </a:p>
        </p:txBody>
      </p:sp>
      <p:sp>
        <p:nvSpPr>
          <p:cNvPr id="34" name="Text Box 89"/>
          <p:cNvSpPr txBox="1">
            <a:spLocks noChangeArrowheads="1"/>
          </p:cNvSpPr>
          <p:nvPr/>
        </p:nvSpPr>
        <p:spPr bwMode="auto">
          <a:xfrm>
            <a:off x="6206623" y="1025259"/>
            <a:ext cx="90328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400" b="1">
                <a:solidFill>
                  <a:srgbClr val="C00000"/>
                </a:solidFill>
                <a:latin typeface="微软雅黑" panose="020B0503020204020204" pitchFamily="34" charset="-122"/>
                <a:ea typeface="微软雅黑" panose="020B0503020204020204" pitchFamily="34" charset="-122"/>
              </a:rPr>
              <a:t>分组交换</a:t>
            </a:r>
          </a:p>
        </p:txBody>
      </p:sp>
      <p:sp>
        <p:nvSpPr>
          <p:cNvPr id="83992" name="Line 90"/>
          <p:cNvSpPr>
            <a:spLocks noChangeShapeType="1"/>
          </p:cNvSpPr>
          <p:nvPr/>
        </p:nvSpPr>
        <p:spPr bwMode="auto">
          <a:xfrm>
            <a:off x="3953961" y="1539609"/>
            <a:ext cx="0" cy="1311275"/>
          </a:xfrm>
          <a:prstGeom prst="line">
            <a:avLst/>
          </a:prstGeom>
          <a:noFill/>
          <a:ln w="28575">
            <a:solidFill>
              <a:srgbClr val="0000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3" name="Text Box 91"/>
          <p:cNvSpPr txBox="1">
            <a:spLocks noChangeArrowheads="1"/>
          </p:cNvSpPr>
          <p:nvPr/>
        </p:nvSpPr>
        <p:spPr bwMode="auto">
          <a:xfrm>
            <a:off x="3821824" y="2780441"/>
            <a:ext cx="287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dirty="0">
                <a:solidFill>
                  <a:srgbClr val="000099"/>
                </a:solidFill>
                <a:ea typeface="黑体" panose="02010609060101010101" pitchFamily="2" charset="-122"/>
              </a:rPr>
              <a:t>t</a:t>
            </a:r>
          </a:p>
        </p:txBody>
      </p:sp>
      <p:grpSp>
        <p:nvGrpSpPr>
          <p:cNvPr id="42" name="Group 123"/>
          <p:cNvGrpSpPr/>
          <p:nvPr/>
        </p:nvGrpSpPr>
        <p:grpSpPr bwMode="auto">
          <a:xfrm>
            <a:off x="1694948" y="1965059"/>
            <a:ext cx="895350" cy="484187"/>
            <a:chOff x="-277" y="2246"/>
            <a:chExt cx="1089" cy="637"/>
          </a:xfrm>
        </p:grpSpPr>
        <p:sp>
          <p:nvSpPr>
            <p:cNvPr id="84094" name="Line 93"/>
            <p:cNvSpPr>
              <a:spLocks noChangeShapeType="1"/>
            </p:cNvSpPr>
            <p:nvPr/>
          </p:nvSpPr>
          <p:spPr bwMode="auto">
            <a:xfrm>
              <a:off x="630" y="2881"/>
              <a:ext cx="18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95" name="Text Box 96"/>
            <p:cNvSpPr txBox="1">
              <a:spLocks noChangeArrowheads="1"/>
            </p:cNvSpPr>
            <p:nvPr/>
          </p:nvSpPr>
          <p:spPr bwMode="auto">
            <a:xfrm>
              <a:off x="-277" y="2405"/>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a:latin typeface="微软雅黑" panose="020B0503020204020204" pitchFamily="34" charset="-122"/>
                  <a:ea typeface="微软雅黑" panose="020B0503020204020204" pitchFamily="34" charset="-122"/>
                </a:rPr>
                <a:t>数据传送</a:t>
              </a:r>
            </a:p>
          </p:txBody>
        </p:sp>
        <p:sp>
          <p:nvSpPr>
            <p:cNvPr id="84096" name="Line 98"/>
            <p:cNvSpPr>
              <a:spLocks noChangeShapeType="1"/>
            </p:cNvSpPr>
            <p:nvPr/>
          </p:nvSpPr>
          <p:spPr bwMode="auto">
            <a:xfrm>
              <a:off x="721" y="2246"/>
              <a:ext cx="0" cy="637"/>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95" name="Freeform 99"/>
          <p:cNvSpPr/>
          <p:nvPr/>
        </p:nvSpPr>
        <p:spPr bwMode="auto">
          <a:xfrm>
            <a:off x="2620461" y="1315771"/>
            <a:ext cx="1587" cy="1825625"/>
          </a:xfrm>
          <a:custGeom>
            <a:avLst/>
            <a:gdLst>
              <a:gd name="T0" fmla="*/ 2465 w 3"/>
              <a:gd name="T1" fmla="*/ 0 h 2742"/>
              <a:gd name="T2" fmla="*/ 0 w 3"/>
              <a:gd name="T3" fmla="*/ 1825917 h 2742"/>
              <a:gd name="T4" fmla="*/ 0 60000 65536"/>
              <a:gd name="T5" fmla="*/ 0 60000 65536"/>
            </a:gdLst>
            <a:ahLst/>
            <a:cxnLst>
              <a:cxn ang="T4">
                <a:pos x="T0" y="T1"/>
              </a:cxn>
              <a:cxn ang="T5">
                <a:pos x="T2" y="T3"/>
              </a:cxn>
            </a:cxnLst>
            <a:rect l="0" t="0" r="r" b="b"/>
            <a:pathLst>
              <a:path w="3" h="2742">
                <a:moveTo>
                  <a:pt x="3" y="0"/>
                </a:moveTo>
                <a:lnTo>
                  <a:pt x="0" y="2742"/>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Freeform 100"/>
          <p:cNvSpPr/>
          <p:nvPr/>
        </p:nvSpPr>
        <p:spPr bwMode="auto">
          <a:xfrm>
            <a:off x="5289048" y="1306246"/>
            <a:ext cx="1588" cy="1820863"/>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104"/>
          <p:cNvSpPr>
            <a:spLocks noChangeShapeType="1"/>
          </p:cNvSpPr>
          <p:nvPr/>
        </p:nvSpPr>
        <p:spPr bwMode="auto">
          <a:xfrm>
            <a:off x="4387348" y="1306246"/>
            <a:ext cx="0" cy="1820863"/>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Line 105"/>
          <p:cNvSpPr>
            <a:spLocks noChangeShapeType="1"/>
          </p:cNvSpPr>
          <p:nvPr/>
        </p:nvSpPr>
        <p:spPr bwMode="auto">
          <a:xfrm>
            <a:off x="4682623" y="1306246"/>
            <a:ext cx="0" cy="1820863"/>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Line 106"/>
          <p:cNvSpPr>
            <a:spLocks noChangeShapeType="1"/>
          </p:cNvSpPr>
          <p:nvPr/>
        </p:nvSpPr>
        <p:spPr bwMode="auto">
          <a:xfrm>
            <a:off x="4989011" y="1306246"/>
            <a:ext cx="0" cy="1820863"/>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 name="Group 125"/>
          <p:cNvGrpSpPr/>
          <p:nvPr/>
        </p:nvGrpSpPr>
        <p:grpSpPr bwMode="auto">
          <a:xfrm>
            <a:off x="2615335" y="1959475"/>
            <a:ext cx="914666" cy="611420"/>
            <a:chOff x="817" y="2238"/>
            <a:chExt cx="1113" cy="806"/>
          </a:xfrm>
          <a:solidFill>
            <a:srgbClr val="92D050"/>
          </a:solidFill>
        </p:grpSpPr>
        <p:sp>
          <p:nvSpPr>
            <p:cNvPr id="55" name="Line 83"/>
            <p:cNvSpPr>
              <a:spLocks noChangeShapeType="1"/>
            </p:cNvSpPr>
            <p:nvPr/>
          </p:nvSpPr>
          <p:spPr bwMode="auto">
            <a:xfrm>
              <a:off x="841" y="2268"/>
              <a:ext cx="1089" cy="168"/>
            </a:xfrm>
            <a:prstGeom prst="line">
              <a:avLst/>
            </a:prstGeom>
            <a:grpFill/>
            <a:ln>
              <a:noFill/>
            </a:ln>
            <a:effectLst/>
            <a:extLs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6" name="AutoShape 84"/>
            <p:cNvSpPr>
              <a:spLocks noChangeArrowheads="1"/>
            </p:cNvSpPr>
            <p:nvPr/>
          </p:nvSpPr>
          <p:spPr bwMode="auto">
            <a:xfrm rot="5400000">
              <a:off x="976" y="2091"/>
              <a:ext cx="793" cy="1092"/>
            </a:xfrm>
            <a:prstGeom prst="parallelogram">
              <a:avLst>
                <a:gd name="adj" fmla="val 21176"/>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7" name="Text Box 85"/>
            <p:cNvSpPr txBox="1">
              <a:spLocks noChangeArrowheads="1"/>
            </p:cNvSpPr>
            <p:nvPr/>
          </p:nvSpPr>
          <p:spPr bwMode="auto">
            <a:xfrm>
              <a:off x="1086" y="2373"/>
              <a:ext cx="599" cy="365"/>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chemeClr val="bg1"/>
                  </a:solidFill>
                </a:rPr>
                <a:t>报文</a:t>
              </a:r>
            </a:p>
          </p:txBody>
        </p:sp>
        <p:sp>
          <p:nvSpPr>
            <p:cNvPr id="58" name="AutoShape 86"/>
            <p:cNvSpPr>
              <a:spLocks noChangeArrowheads="1"/>
            </p:cNvSpPr>
            <p:nvPr/>
          </p:nvSpPr>
          <p:spPr bwMode="auto">
            <a:xfrm rot="746037">
              <a:off x="1174" y="2713"/>
              <a:ext cx="408" cy="127"/>
            </a:xfrm>
            <a:prstGeom prst="rightArrow">
              <a:avLst>
                <a:gd name="adj1" fmla="val 50000"/>
                <a:gd name="adj2" fmla="val 8031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9" name="Line 108"/>
            <p:cNvSpPr>
              <a:spLocks noChangeShapeType="1"/>
            </p:cNvSpPr>
            <p:nvPr/>
          </p:nvSpPr>
          <p:spPr bwMode="auto">
            <a:xfrm>
              <a:off x="823" y="2238"/>
              <a:ext cx="1094" cy="174"/>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60" name="Line 109"/>
            <p:cNvSpPr>
              <a:spLocks noChangeShapeType="1"/>
            </p:cNvSpPr>
            <p:nvPr/>
          </p:nvSpPr>
          <p:spPr bwMode="auto">
            <a:xfrm>
              <a:off x="817" y="2865"/>
              <a:ext cx="1100" cy="179"/>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61" name="Group 130"/>
          <p:cNvGrpSpPr/>
          <p:nvPr/>
        </p:nvGrpSpPr>
        <p:grpSpPr bwMode="auto">
          <a:xfrm>
            <a:off x="6078036" y="1287196"/>
            <a:ext cx="379412" cy="230188"/>
            <a:chOff x="4196" y="1352"/>
            <a:chExt cx="461" cy="304"/>
          </a:xfrm>
        </p:grpSpPr>
        <p:sp>
          <p:nvSpPr>
            <p:cNvPr id="84089" name="AutoShape 110"/>
            <p:cNvSpPr>
              <a:spLocks noChangeArrowheads="1"/>
            </p:cNvSpPr>
            <p:nvPr/>
          </p:nvSpPr>
          <p:spPr bwMode="auto">
            <a:xfrm rot="5400000">
              <a:off x="4371" y="1337"/>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90" name="Text Box 111"/>
            <p:cNvSpPr txBox="1">
              <a:spLocks noChangeArrowheads="1"/>
            </p:cNvSpPr>
            <p:nvPr/>
          </p:nvSpPr>
          <p:spPr bwMode="auto">
            <a:xfrm rot="626605">
              <a:off x="4196" y="1352"/>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P1</a:t>
              </a:r>
            </a:p>
          </p:txBody>
        </p:sp>
        <p:sp>
          <p:nvSpPr>
            <p:cNvPr id="84091"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92"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93"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68" name="Line 116"/>
          <p:cNvSpPr>
            <a:spLocks noChangeShapeType="1"/>
          </p:cNvSpPr>
          <p:nvPr/>
        </p:nvSpPr>
        <p:spPr bwMode="auto">
          <a:xfrm>
            <a:off x="2620461" y="2488934"/>
            <a:ext cx="298450" cy="4445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17"/>
          <p:cNvSpPr>
            <a:spLocks noChangeShapeType="1"/>
          </p:cNvSpPr>
          <p:nvPr/>
        </p:nvSpPr>
        <p:spPr bwMode="auto">
          <a:xfrm>
            <a:off x="2923673" y="2574659"/>
            <a:ext cx="293688" cy="46037"/>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18"/>
          <p:cNvSpPr>
            <a:spLocks noChangeShapeType="1"/>
          </p:cNvSpPr>
          <p:nvPr/>
        </p:nvSpPr>
        <p:spPr bwMode="auto">
          <a:xfrm>
            <a:off x="3217361" y="2665146"/>
            <a:ext cx="296862" cy="41275"/>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 name="Group 124"/>
          <p:cNvGrpSpPr/>
          <p:nvPr/>
        </p:nvGrpSpPr>
        <p:grpSpPr bwMode="auto">
          <a:xfrm>
            <a:off x="1691773" y="2438134"/>
            <a:ext cx="885825" cy="325437"/>
            <a:chOff x="-281" y="2869"/>
            <a:chExt cx="1078" cy="429"/>
          </a:xfrm>
        </p:grpSpPr>
        <p:sp>
          <p:nvSpPr>
            <p:cNvPr id="84086" name="Line 119"/>
            <p:cNvSpPr>
              <a:spLocks noChangeShapeType="1"/>
            </p:cNvSpPr>
            <p:nvPr/>
          </p:nvSpPr>
          <p:spPr bwMode="auto">
            <a:xfrm>
              <a:off x="615" y="3241"/>
              <a:ext cx="18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7" name="Line 120"/>
            <p:cNvSpPr>
              <a:spLocks noChangeShapeType="1"/>
            </p:cNvSpPr>
            <p:nvPr/>
          </p:nvSpPr>
          <p:spPr bwMode="auto">
            <a:xfrm>
              <a:off x="721" y="2869"/>
              <a:ext cx="0" cy="373"/>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8" name="Text Box 121"/>
            <p:cNvSpPr txBox="1">
              <a:spLocks noChangeArrowheads="1"/>
            </p:cNvSpPr>
            <p:nvPr/>
          </p:nvSpPr>
          <p:spPr bwMode="auto">
            <a:xfrm>
              <a:off x="-281" y="2933"/>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a:latin typeface="微软雅黑" panose="020B0503020204020204" pitchFamily="34" charset="-122"/>
                  <a:ea typeface="微软雅黑" panose="020B0503020204020204" pitchFamily="34" charset="-122"/>
                </a:rPr>
                <a:t>连接释放</a:t>
              </a:r>
            </a:p>
          </p:txBody>
        </p:sp>
      </p:grpSp>
      <p:sp>
        <p:nvSpPr>
          <p:cNvPr id="84006" name="Freeform 107"/>
          <p:cNvSpPr/>
          <p:nvPr/>
        </p:nvSpPr>
        <p:spPr bwMode="auto">
          <a:xfrm>
            <a:off x="3517398" y="1326884"/>
            <a:ext cx="3175" cy="1822450"/>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7" name="AutoShape 143"/>
          <p:cNvSpPr>
            <a:spLocks noChangeArrowheads="1"/>
          </p:cNvSpPr>
          <p:nvPr/>
        </p:nvSpPr>
        <p:spPr bwMode="auto">
          <a:xfrm>
            <a:off x="1833061" y="3438259"/>
            <a:ext cx="5542869" cy="800100"/>
          </a:xfrm>
          <a:prstGeom prst="roundRect">
            <a:avLst>
              <a:gd name="adj" fmla="val 16667"/>
            </a:avLst>
          </a:prstGeom>
          <a:solidFill>
            <a:schemeClr val="bg1"/>
          </a:solidFill>
          <a:ln w="19050">
            <a:solidFill>
              <a:srgbClr val="339933"/>
            </a:solidFill>
            <a:round/>
            <a:headEnd type="none" w="sm" len="lg"/>
            <a:tailEnd type="none" w="sm" len="lg"/>
          </a:ln>
        </p:spPr>
        <p:txBody>
          <a:bodyPr wrap="none" anchor="ctr"/>
          <a:lstStyle/>
          <a:p>
            <a:endParaRPr lang="zh-CN" altLang="en-US"/>
          </a:p>
        </p:txBody>
      </p:sp>
      <p:sp>
        <p:nvSpPr>
          <p:cNvPr id="84008" name="Line 144"/>
          <p:cNvSpPr>
            <a:spLocks noChangeShapeType="1"/>
          </p:cNvSpPr>
          <p:nvPr/>
        </p:nvSpPr>
        <p:spPr bwMode="auto">
          <a:xfrm>
            <a:off x="6188345" y="3927209"/>
            <a:ext cx="868362"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9" name="Line 145"/>
          <p:cNvSpPr>
            <a:spLocks noChangeShapeType="1"/>
          </p:cNvSpPr>
          <p:nvPr/>
        </p:nvSpPr>
        <p:spPr bwMode="auto">
          <a:xfrm>
            <a:off x="4380138" y="3927209"/>
            <a:ext cx="868362"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0" name="Line 146"/>
          <p:cNvSpPr>
            <a:spLocks noChangeShapeType="1"/>
          </p:cNvSpPr>
          <p:nvPr/>
        </p:nvSpPr>
        <p:spPr bwMode="auto">
          <a:xfrm>
            <a:off x="2636336" y="3927209"/>
            <a:ext cx="866775"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 name="Group 147"/>
          <p:cNvGrpSpPr/>
          <p:nvPr/>
        </p:nvGrpSpPr>
        <p:grpSpPr bwMode="auto">
          <a:xfrm>
            <a:off x="2596226" y="3854693"/>
            <a:ext cx="986162" cy="109236"/>
            <a:chOff x="768" y="2544"/>
            <a:chExt cx="1200" cy="144"/>
          </a:xfrm>
          <a:solidFill>
            <a:srgbClr val="339933"/>
          </a:solidFill>
        </p:grpSpPr>
        <p:sp>
          <p:nvSpPr>
            <p:cNvPr id="81" name="AutoShape 14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2" name="AutoShape 14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3" name="AutoShape 15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4" name="AutoShape 15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85" name="Group 152"/>
          <p:cNvGrpSpPr/>
          <p:nvPr/>
        </p:nvGrpSpPr>
        <p:grpSpPr bwMode="auto">
          <a:xfrm>
            <a:off x="4341308" y="3854693"/>
            <a:ext cx="986162" cy="109236"/>
            <a:chOff x="768" y="2544"/>
            <a:chExt cx="1200" cy="144"/>
          </a:xfrm>
          <a:solidFill>
            <a:srgbClr val="368AD6"/>
          </a:solidFill>
        </p:grpSpPr>
        <p:sp>
          <p:nvSpPr>
            <p:cNvPr id="86" name="AutoShape 153"/>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7" name="AutoShape 154"/>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8" name="AutoShape 155"/>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9" name="AutoShape 156"/>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90" name="Group 157"/>
          <p:cNvGrpSpPr/>
          <p:nvPr/>
        </p:nvGrpSpPr>
        <p:grpSpPr bwMode="auto">
          <a:xfrm>
            <a:off x="6149170" y="3854693"/>
            <a:ext cx="986162" cy="109236"/>
            <a:chOff x="768" y="2544"/>
            <a:chExt cx="1200" cy="144"/>
          </a:xfrm>
          <a:solidFill>
            <a:srgbClr val="C00000"/>
          </a:solidFill>
        </p:grpSpPr>
        <p:sp>
          <p:nvSpPr>
            <p:cNvPr id="91" name="AutoShape 15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92" name="AutoShape 15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93" name="AutoShape 16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94" name="AutoShape 16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sp>
        <p:nvSpPr>
          <p:cNvPr id="84014" name="AutoShape 162"/>
          <p:cNvSpPr>
            <a:spLocks noChangeArrowheads="1"/>
          </p:cNvSpPr>
          <p:nvPr/>
        </p:nvSpPr>
        <p:spPr bwMode="auto">
          <a:xfrm>
            <a:off x="4342038" y="3673209"/>
            <a:ext cx="354012" cy="144462"/>
          </a:xfrm>
          <a:prstGeom prst="curvedDownArrow">
            <a:avLst>
              <a:gd name="adj1" fmla="val 49533"/>
              <a:gd name="adj2" fmla="val 94777"/>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84015" name="AutoShape 163"/>
          <p:cNvSpPr>
            <a:spLocks noChangeArrowheads="1"/>
          </p:cNvSpPr>
          <p:nvPr/>
        </p:nvSpPr>
        <p:spPr bwMode="auto">
          <a:xfrm>
            <a:off x="4677000" y="3673209"/>
            <a:ext cx="354013" cy="144462"/>
          </a:xfrm>
          <a:prstGeom prst="curvedDownArrow">
            <a:avLst>
              <a:gd name="adj1" fmla="val 49533"/>
              <a:gd name="adj2" fmla="val 94778"/>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84016" name="AutoShape 164"/>
          <p:cNvSpPr>
            <a:spLocks noChangeArrowheads="1"/>
          </p:cNvSpPr>
          <p:nvPr/>
        </p:nvSpPr>
        <p:spPr bwMode="auto">
          <a:xfrm>
            <a:off x="5011963" y="3673209"/>
            <a:ext cx="355600" cy="144462"/>
          </a:xfrm>
          <a:prstGeom prst="curvedDownArrow">
            <a:avLst>
              <a:gd name="adj1" fmla="val 49755"/>
              <a:gd name="adj2" fmla="val 95203"/>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84017" name="AutoShape 165"/>
          <p:cNvSpPr>
            <a:spLocks noChangeArrowheads="1"/>
          </p:cNvSpPr>
          <p:nvPr/>
        </p:nvSpPr>
        <p:spPr bwMode="auto">
          <a:xfrm>
            <a:off x="2636336" y="3673209"/>
            <a:ext cx="985837" cy="144462"/>
          </a:xfrm>
          <a:prstGeom prst="rightArrow">
            <a:avLst>
              <a:gd name="adj1" fmla="val 58333"/>
              <a:gd name="adj2" fmla="val 110230"/>
            </a:avLst>
          </a:prstGeom>
          <a:solidFill>
            <a:srgbClr val="00B050"/>
          </a:solidFill>
          <a:ln w="9525">
            <a:solidFill>
              <a:schemeClr val="tx1"/>
            </a:solidFill>
            <a:miter lim="800000"/>
            <a:headEnd type="none" w="sm" len="lg"/>
            <a:tailEnd type="none" w="sm" len="lg"/>
          </a:ln>
        </p:spPr>
        <p:txBody>
          <a:bodyPr wrap="none" anchor="ctr"/>
          <a:lstStyle/>
          <a:p>
            <a:endParaRPr lang="zh-CN" altLang="en-US"/>
          </a:p>
        </p:txBody>
      </p:sp>
      <p:sp>
        <p:nvSpPr>
          <p:cNvPr id="84018" name="AutoShape 166"/>
          <p:cNvSpPr>
            <a:spLocks noChangeArrowheads="1"/>
          </p:cNvSpPr>
          <p:nvPr/>
        </p:nvSpPr>
        <p:spPr bwMode="auto">
          <a:xfrm>
            <a:off x="6148657" y="3673209"/>
            <a:ext cx="355600" cy="14446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84019" name="AutoShape 167"/>
          <p:cNvSpPr>
            <a:spLocks noChangeArrowheads="1"/>
          </p:cNvSpPr>
          <p:nvPr/>
        </p:nvSpPr>
        <p:spPr bwMode="auto">
          <a:xfrm>
            <a:off x="6464570" y="3673209"/>
            <a:ext cx="355600" cy="14446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84020" name="AutoShape 168"/>
          <p:cNvSpPr>
            <a:spLocks noChangeArrowheads="1"/>
          </p:cNvSpPr>
          <p:nvPr/>
        </p:nvSpPr>
        <p:spPr bwMode="auto">
          <a:xfrm>
            <a:off x="6780482" y="3673209"/>
            <a:ext cx="355600" cy="14446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84021" name="Text Box 169"/>
          <p:cNvSpPr txBox="1">
            <a:spLocks noChangeArrowheads="1"/>
          </p:cNvSpPr>
          <p:nvPr/>
        </p:nvSpPr>
        <p:spPr bwMode="auto">
          <a:xfrm>
            <a:off x="1941129" y="3502089"/>
            <a:ext cx="4921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数据</a:t>
            </a:r>
            <a:endParaRPr lang="en-US" altLang="zh-CN" sz="1200" b="1"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传送</a:t>
            </a:r>
          </a:p>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特点</a:t>
            </a:r>
          </a:p>
        </p:txBody>
      </p:sp>
      <p:sp>
        <p:nvSpPr>
          <p:cNvPr id="103" name="Text Box 170"/>
          <p:cNvSpPr txBox="1">
            <a:spLocks noChangeArrowheads="1"/>
          </p:cNvSpPr>
          <p:nvPr/>
        </p:nvSpPr>
        <p:spPr bwMode="auto">
          <a:xfrm>
            <a:off x="2525211" y="3471596"/>
            <a:ext cx="1171575"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比特流直达终点</a:t>
            </a:r>
          </a:p>
        </p:txBody>
      </p:sp>
      <p:sp>
        <p:nvSpPr>
          <p:cNvPr id="104" name="Text Box 171"/>
          <p:cNvSpPr txBox="1">
            <a:spLocks noChangeArrowheads="1"/>
          </p:cNvSpPr>
          <p:nvPr/>
        </p:nvSpPr>
        <p:spPr bwMode="auto">
          <a:xfrm>
            <a:off x="4300763" y="3441434"/>
            <a:ext cx="466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p>
        </p:txBody>
      </p:sp>
      <p:sp>
        <p:nvSpPr>
          <p:cNvPr id="105" name="Text Box 172"/>
          <p:cNvSpPr txBox="1">
            <a:spLocks noChangeArrowheads="1"/>
          </p:cNvSpPr>
          <p:nvPr/>
        </p:nvSpPr>
        <p:spPr bwMode="auto">
          <a:xfrm>
            <a:off x="4640488" y="3441434"/>
            <a:ext cx="466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p>
        </p:txBody>
      </p:sp>
      <p:sp>
        <p:nvSpPr>
          <p:cNvPr id="106" name="Text Box 173"/>
          <p:cNvSpPr txBox="1">
            <a:spLocks noChangeArrowheads="1"/>
          </p:cNvSpPr>
          <p:nvPr/>
        </p:nvSpPr>
        <p:spPr bwMode="auto">
          <a:xfrm>
            <a:off x="4975450" y="3441434"/>
            <a:ext cx="466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p>
        </p:txBody>
      </p:sp>
      <p:sp>
        <p:nvSpPr>
          <p:cNvPr id="107" name="Text Box 174"/>
          <p:cNvSpPr txBox="1">
            <a:spLocks noChangeArrowheads="1"/>
          </p:cNvSpPr>
          <p:nvPr/>
        </p:nvSpPr>
        <p:spPr bwMode="auto">
          <a:xfrm>
            <a:off x="6028007" y="3441434"/>
            <a:ext cx="466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p>
        </p:txBody>
      </p:sp>
      <p:sp>
        <p:nvSpPr>
          <p:cNvPr id="108" name="Text Box 175"/>
          <p:cNvSpPr txBox="1">
            <a:spLocks noChangeArrowheads="1"/>
          </p:cNvSpPr>
          <p:nvPr/>
        </p:nvSpPr>
        <p:spPr bwMode="auto">
          <a:xfrm>
            <a:off x="6353445" y="3441434"/>
            <a:ext cx="466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p>
        </p:txBody>
      </p:sp>
      <p:sp>
        <p:nvSpPr>
          <p:cNvPr id="109" name="Text Box 176"/>
          <p:cNvSpPr txBox="1">
            <a:spLocks noChangeArrowheads="1"/>
          </p:cNvSpPr>
          <p:nvPr/>
        </p:nvSpPr>
        <p:spPr bwMode="auto">
          <a:xfrm>
            <a:off x="6680470" y="3441434"/>
            <a:ext cx="4667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p>
        </p:txBody>
      </p:sp>
      <p:sp>
        <p:nvSpPr>
          <p:cNvPr id="110" name="Text Box 177"/>
          <p:cNvSpPr txBox="1">
            <a:spLocks noChangeArrowheads="1"/>
          </p:cNvSpPr>
          <p:nvPr/>
        </p:nvSpPr>
        <p:spPr bwMode="auto">
          <a:xfrm>
            <a:off x="4202338" y="4000234"/>
            <a:ext cx="723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grpSp>
        <p:nvGrpSpPr>
          <p:cNvPr id="114" name="组合 113"/>
          <p:cNvGrpSpPr/>
          <p:nvPr/>
        </p:nvGrpSpPr>
        <p:grpSpPr bwMode="auto">
          <a:xfrm>
            <a:off x="6085973" y="1422134"/>
            <a:ext cx="668338" cy="280987"/>
            <a:chOff x="6125279" y="1930603"/>
            <a:chExt cx="1019406" cy="426741"/>
          </a:xfrm>
        </p:grpSpPr>
        <p:grpSp>
          <p:nvGrpSpPr>
            <p:cNvPr id="84074" name="Group 134"/>
            <p:cNvGrpSpPr/>
            <p:nvPr/>
          </p:nvGrpSpPr>
          <p:grpSpPr bwMode="auto">
            <a:xfrm>
              <a:off x="6686328" y="2069332"/>
              <a:ext cx="458357" cy="247387"/>
              <a:chOff x="4653" y="1650"/>
              <a:chExt cx="366" cy="214"/>
            </a:xfrm>
          </p:grpSpPr>
          <p:sp>
            <p:nvSpPr>
              <p:cNvPr id="84083" name="AutoShape 4"/>
              <p:cNvSpPr>
                <a:spLocks noChangeArrowheads="1"/>
              </p:cNvSpPr>
              <p:nvPr/>
            </p:nvSpPr>
            <p:spPr bwMode="auto">
              <a:xfrm rot="5400000">
                <a:off x="4733" y="1579"/>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84"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5"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075" name="Group 131"/>
            <p:cNvGrpSpPr/>
            <p:nvPr/>
          </p:nvGrpSpPr>
          <p:grpSpPr bwMode="auto">
            <a:xfrm>
              <a:off x="6125279" y="1930603"/>
              <a:ext cx="561050" cy="351427"/>
              <a:chOff x="4205" y="1530"/>
              <a:chExt cx="448" cy="304"/>
            </a:xfrm>
          </p:grpSpPr>
          <p:sp>
            <p:nvSpPr>
              <p:cNvPr id="84078" name="AutoShape 44"/>
              <p:cNvSpPr>
                <a:spLocks noChangeArrowheads="1"/>
              </p:cNvSpPr>
              <p:nvPr/>
            </p:nvSpPr>
            <p:spPr bwMode="auto">
              <a:xfrm rot="5400000">
                <a:off x="4367" y="151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79" name="Text Box 45"/>
              <p:cNvSpPr txBox="1">
                <a:spLocks noChangeArrowheads="1"/>
              </p:cNvSpPr>
              <p:nvPr/>
            </p:nvSpPr>
            <p:spPr bwMode="auto">
              <a:xfrm rot="626605">
                <a:off x="4205" y="1530"/>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P2</a:t>
                </a:r>
              </a:p>
            </p:txBody>
          </p:sp>
          <p:sp>
            <p:nvSpPr>
              <p:cNvPr id="84080"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1" name="AutoShape 48"/>
              <p:cNvSpPr>
                <a:spLocks noChangeArrowheads="1"/>
              </p:cNvSpPr>
              <p:nvPr/>
            </p:nvSpPr>
            <p:spPr bwMode="auto">
              <a:xfrm rot="746037">
                <a:off x="4493" y="1652"/>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82"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76" name="Text Box 5"/>
            <p:cNvSpPr txBox="1">
              <a:spLocks noChangeArrowheads="1"/>
            </p:cNvSpPr>
            <p:nvPr/>
          </p:nvSpPr>
          <p:spPr bwMode="auto">
            <a:xfrm rot="626605">
              <a:off x="6584756" y="2005580"/>
              <a:ext cx="503711" cy="35176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P1</a:t>
              </a:r>
            </a:p>
          </p:txBody>
        </p:sp>
        <p:sp>
          <p:nvSpPr>
            <p:cNvPr id="84077" name="AutoShape 8"/>
            <p:cNvSpPr>
              <a:spLocks noChangeArrowheads="1"/>
            </p:cNvSpPr>
            <p:nvPr/>
          </p:nvSpPr>
          <p:spPr bwMode="auto">
            <a:xfrm rot="746037">
              <a:off x="6929283" y="2144470"/>
              <a:ext cx="166561" cy="145658"/>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27" name="组合 126"/>
          <p:cNvGrpSpPr/>
          <p:nvPr/>
        </p:nvGrpSpPr>
        <p:grpSpPr bwMode="auto">
          <a:xfrm>
            <a:off x="6084386" y="1557071"/>
            <a:ext cx="966787" cy="333375"/>
            <a:chOff x="6124016" y="2136378"/>
            <a:chExt cx="1473997" cy="508646"/>
          </a:xfrm>
        </p:grpSpPr>
        <p:grpSp>
          <p:nvGrpSpPr>
            <p:cNvPr id="84056" name="Group 135"/>
            <p:cNvGrpSpPr/>
            <p:nvPr/>
          </p:nvGrpSpPr>
          <p:grpSpPr bwMode="auto">
            <a:xfrm>
              <a:off x="6680052" y="2276252"/>
              <a:ext cx="459609" cy="247386"/>
              <a:chOff x="4648" y="1829"/>
              <a:chExt cx="367" cy="214"/>
            </a:xfrm>
          </p:grpSpPr>
          <p:sp>
            <p:nvSpPr>
              <p:cNvPr id="84071" name="AutoShape 9"/>
              <p:cNvSpPr>
                <a:spLocks noChangeArrowheads="1"/>
              </p:cNvSpPr>
              <p:nvPr/>
            </p:nvSpPr>
            <p:spPr bwMode="auto">
              <a:xfrm rot="5400000">
                <a:off x="4729" y="1758"/>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72"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73"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057" name="Group 139"/>
            <p:cNvGrpSpPr/>
            <p:nvPr/>
          </p:nvGrpSpPr>
          <p:grpSpPr bwMode="auto">
            <a:xfrm>
              <a:off x="7023189" y="2293596"/>
              <a:ext cx="574824" cy="351428"/>
              <a:chOff x="4922" y="1844"/>
              <a:chExt cx="459" cy="304"/>
            </a:xfrm>
          </p:grpSpPr>
          <p:sp>
            <p:nvSpPr>
              <p:cNvPr id="84066" name="AutoShape 24"/>
              <p:cNvSpPr>
                <a:spLocks noChangeArrowheads="1"/>
              </p:cNvSpPr>
              <p:nvPr/>
            </p:nvSpPr>
            <p:spPr bwMode="auto">
              <a:xfrm rot="5400000">
                <a:off x="5096" y="1821"/>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67" name="Text Box 25"/>
              <p:cNvSpPr txBox="1">
                <a:spLocks noChangeArrowheads="1"/>
              </p:cNvSpPr>
              <p:nvPr/>
            </p:nvSpPr>
            <p:spPr bwMode="auto">
              <a:xfrm rot="626605">
                <a:off x="4922" y="1844"/>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P1</a:t>
                </a:r>
              </a:p>
            </p:txBody>
          </p:sp>
          <p:sp>
            <p:nvSpPr>
              <p:cNvPr id="84068"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9"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70"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84058" name="Group 132"/>
            <p:cNvGrpSpPr/>
            <p:nvPr/>
          </p:nvGrpSpPr>
          <p:grpSpPr bwMode="auto">
            <a:xfrm>
              <a:off x="6124016" y="2136378"/>
              <a:ext cx="566057" cy="351428"/>
              <a:chOff x="4204" y="1708"/>
              <a:chExt cx="452" cy="304"/>
            </a:xfrm>
          </p:grpSpPr>
          <p:sp>
            <p:nvSpPr>
              <p:cNvPr id="84061" name="AutoShape 49"/>
              <p:cNvSpPr>
                <a:spLocks noChangeArrowheads="1"/>
              </p:cNvSpPr>
              <p:nvPr/>
            </p:nvSpPr>
            <p:spPr bwMode="auto">
              <a:xfrm rot="5400000">
                <a:off x="4371" y="1691"/>
                <a:ext cx="210" cy="360"/>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62" name="Text Box 50"/>
              <p:cNvSpPr txBox="1">
                <a:spLocks noChangeArrowheads="1"/>
              </p:cNvSpPr>
              <p:nvPr/>
            </p:nvSpPr>
            <p:spPr bwMode="auto">
              <a:xfrm rot="626605">
                <a:off x="4204" y="1708"/>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P3</a:t>
                </a:r>
              </a:p>
            </p:txBody>
          </p:sp>
          <p:sp>
            <p:nvSpPr>
              <p:cNvPr id="84063"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4"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5" name="AutoShape 53"/>
              <p:cNvSpPr>
                <a:spLocks noChangeArrowheads="1"/>
              </p:cNvSpPr>
              <p:nvPr/>
            </p:nvSpPr>
            <p:spPr bwMode="auto">
              <a:xfrm rot="746037">
                <a:off x="4496" y="1827"/>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84059" name="Text Box 10"/>
            <p:cNvSpPr txBox="1">
              <a:spLocks noChangeArrowheads="1"/>
            </p:cNvSpPr>
            <p:nvPr/>
          </p:nvSpPr>
          <p:spPr bwMode="auto">
            <a:xfrm rot="626605">
              <a:off x="6570965" y="2212500"/>
              <a:ext cx="503710" cy="35176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P2</a:t>
              </a:r>
            </a:p>
          </p:txBody>
        </p:sp>
        <p:sp>
          <p:nvSpPr>
            <p:cNvPr id="84060" name="AutoShape 13"/>
            <p:cNvSpPr>
              <a:spLocks noChangeArrowheads="1"/>
            </p:cNvSpPr>
            <p:nvPr/>
          </p:nvSpPr>
          <p:spPr bwMode="auto">
            <a:xfrm rot="746037">
              <a:off x="6924259" y="2351391"/>
              <a:ext cx="165309" cy="145657"/>
            </a:xfrm>
            <a:prstGeom prst="rightArrow">
              <a:avLst>
                <a:gd name="adj1" fmla="val 50000"/>
                <a:gd name="adj2" fmla="val 26192"/>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80" name="组合 179"/>
          <p:cNvGrpSpPr/>
          <p:nvPr/>
        </p:nvGrpSpPr>
        <p:grpSpPr bwMode="auto">
          <a:xfrm>
            <a:off x="6673348" y="2039671"/>
            <a:ext cx="431800" cy="312738"/>
            <a:chOff x="7021271" y="2851447"/>
            <a:chExt cx="657481" cy="475119"/>
          </a:xfrm>
        </p:grpSpPr>
        <p:sp>
          <p:nvSpPr>
            <p:cNvPr id="84049" name="AutoShape 54"/>
            <p:cNvSpPr>
              <a:spLocks noChangeArrowheads="1"/>
            </p:cNvSpPr>
            <p:nvPr/>
          </p:nvSpPr>
          <p:spPr bwMode="auto">
            <a:xfrm rot="5400000">
              <a:off x="7244991" y="2836979"/>
              <a:ext cx="243919" cy="449589"/>
            </a:xfrm>
            <a:prstGeom prst="parallelogram">
              <a:avLst>
                <a:gd name="adj" fmla="val 29162"/>
              </a:avLst>
            </a:prstGeom>
            <a:solidFill>
              <a:srgbClr val="C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nvGrpSpPr>
            <p:cNvPr id="84050" name="组合 181"/>
            <p:cNvGrpSpPr/>
            <p:nvPr/>
          </p:nvGrpSpPr>
          <p:grpSpPr bwMode="auto">
            <a:xfrm>
              <a:off x="7021271" y="2851447"/>
              <a:ext cx="657481" cy="475119"/>
              <a:chOff x="7021271" y="2851447"/>
              <a:chExt cx="657481" cy="475119"/>
            </a:xfrm>
          </p:grpSpPr>
          <p:grpSp>
            <p:nvGrpSpPr>
              <p:cNvPr id="84051" name="Group 142"/>
              <p:cNvGrpSpPr/>
              <p:nvPr/>
            </p:nvGrpSpPr>
            <p:grpSpPr bwMode="auto">
              <a:xfrm>
                <a:off x="7021271" y="2851447"/>
                <a:ext cx="657481" cy="475119"/>
                <a:chOff x="4917" y="2326"/>
                <a:chExt cx="525" cy="411"/>
              </a:xfrm>
            </p:grpSpPr>
            <p:sp>
              <p:nvSpPr>
                <p:cNvPr id="84054" name="AutoShape 39"/>
                <p:cNvSpPr>
                  <a:spLocks noChangeArrowheads="1"/>
                </p:cNvSpPr>
                <p:nvPr/>
              </p:nvSpPr>
              <p:spPr bwMode="auto">
                <a:xfrm rot="5400000">
                  <a:off x="4999" y="2295"/>
                  <a:ext cx="411"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84055" name="Text Box 40"/>
                <p:cNvSpPr txBox="1">
                  <a:spLocks noChangeArrowheads="1"/>
                </p:cNvSpPr>
                <p:nvPr/>
              </p:nvSpPr>
              <p:spPr bwMode="auto">
                <a:xfrm rot="626605">
                  <a:off x="4917" y="2354"/>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P4</a:t>
                  </a:r>
                </a:p>
              </p:txBody>
            </p:sp>
          </p:grpSp>
          <p:sp>
            <p:nvSpPr>
              <p:cNvPr id="84052" name="Line 112"/>
              <p:cNvSpPr>
                <a:spLocks noChangeShapeType="1"/>
              </p:cNvSpPr>
              <p:nvPr/>
            </p:nvSpPr>
            <p:spPr bwMode="auto">
              <a:xfrm>
                <a:off x="7129282" y="3113994"/>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3" name="AutoShape 38"/>
              <p:cNvSpPr>
                <a:spLocks noChangeArrowheads="1"/>
              </p:cNvSpPr>
              <p:nvPr/>
            </p:nvSpPr>
            <p:spPr bwMode="auto">
              <a:xfrm rot="746037">
                <a:off x="7396188" y="300788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sp>
        <p:nvSpPr>
          <p:cNvPr id="190" name="Text Box 177"/>
          <p:cNvSpPr txBox="1">
            <a:spLocks noChangeArrowheads="1"/>
          </p:cNvSpPr>
          <p:nvPr/>
        </p:nvSpPr>
        <p:spPr bwMode="auto">
          <a:xfrm>
            <a:off x="4819875" y="4000234"/>
            <a:ext cx="723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sp>
        <p:nvSpPr>
          <p:cNvPr id="191" name="Text Box 177"/>
          <p:cNvSpPr txBox="1">
            <a:spLocks noChangeArrowheads="1"/>
          </p:cNvSpPr>
          <p:nvPr/>
        </p:nvSpPr>
        <p:spPr bwMode="auto">
          <a:xfrm>
            <a:off x="5919286" y="4000234"/>
            <a:ext cx="7223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sp>
        <p:nvSpPr>
          <p:cNvPr id="192" name="Text Box 177"/>
          <p:cNvSpPr txBox="1">
            <a:spLocks noChangeArrowheads="1"/>
          </p:cNvSpPr>
          <p:nvPr/>
        </p:nvSpPr>
        <p:spPr bwMode="auto">
          <a:xfrm>
            <a:off x="6543945" y="4000234"/>
            <a:ext cx="723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grpSp>
        <p:nvGrpSpPr>
          <p:cNvPr id="196" name="组合 195"/>
          <p:cNvGrpSpPr/>
          <p:nvPr/>
        </p:nvGrpSpPr>
        <p:grpSpPr bwMode="auto">
          <a:xfrm>
            <a:off x="1715586" y="1339584"/>
            <a:ext cx="884237" cy="611187"/>
            <a:chOff x="1986461" y="1436989"/>
            <a:chExt cx="883227" cy="610785"/>
          </a:xfrm>
        </p:grpSpPr>
        <p:grpSp>
          <p:nvGrpSpPr>
            <p:cNvPr id="84041" name="Group 122"/>
            <p:cNvGrpSpPr/>
            <p:nvPr/>
          </p:nvGrpSpPr>
          <p:grpSpPr bwMode="auto">
            <a:xfrm>
              <a:off x="1986461" y="1436989"/>
              <a:ext cx="800435" cy="587904"/>
              <a:chOff x="71" y="1473"/>
              <a:chExt cx="974" cy="775"/>
            </a:xfrm>
          </p:grpSpPr>
          <p:sp>
            <p:nvSpPr>
              <p:cNvPr id="84045" name="Line 92"/>
              <p:cNvSpPr>
                <a:spLocks noChangeShapeType="1"/>
              </p:cNvSpPr>
              <p:nvPr/>
            </p:nvSpPr>
            <p:spPr bwMode="auto">
              <a:xfrm>
                <a:off x="630" y="1474"/>
                <a:ext cx="18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046" name="Line 94"/>
              <p:cNvSpPr>
                <a:spLocks noChangeShapeType="1"/>
              </p:cNvSpPr>
              <p:nvPr/>
            </p:nvSpPr>
            <p:spPr bwMode="auto">
              <a:xfrm>
                <a:off x="622" y="2248"/>
                <a:ext cx="18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047" name="Text Box 95"/>
              <p:cNvSpPr txBox="1">
                <a:spLocks noChangeArrowheads="1"/>
              </p:cNvSpPr>
              <p:nvPr/>
            </p:nvSpPr>
            <p:spPr bwMode="auto">
              <a:xfrm>
                <a:off x="71" y="1733"/>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a:latin typeface="微软雅黑" panose="020B0503020204020204" pitchFamily="34" charset="-122"/>
                    <a:ea typeface="微软雅黑" panose="020B0503020204020204" pitchFamily="34" charset="-122"/>
                  </a:rPr>
                  <a:t>连接建立</a:t>
                </a:r>
              </a:p>
            </p:txBody>
          </p:sp>
          <p:sp>
            <p:nvSpPr>
              <p:cNvPr id="84048" name="Line 97"/>
              <p:cNvSpPr>
                <a:spLocks noChangeShapeType="1"/>
              </p:cNvSpPr>
              <p:nvPr/>
            </p:nvSpPr>
            <p:spPr bwMode="auto">
              <a:xfrm>
                <a:off x="720" y="1473"/>
                <a:ext cx="0" cy="75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84042" name="Line 98"/>
            <p:cNvSpPr>
              <a:spLocks noChangeShapeType="1"/>
            </p:cNvSpPr>
            <p:nvPr/>
          </p:nvSpPr>
          <p:spPr bwMode="auto">
            <a:xfrm>
              <a:off x="2785557" y="1492950"/>
              <a:ext cx="0" cy="504318"/>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3" name="Line 93"/>
            <p:cNvSpPr>
              <a:spLocks noChangeShapeType="1"/>
            </p:cNvSpPr>
            <p:nvPr/>
          </p:nvSpPr>
          <p:spPr bwMode="auto">
            <a:xfrm>
              <a:off x="2708145" y="2047774"/>
              <a:ext cx="1495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4" name="Line 93"/>
            <p:cNvSpPr>
              <a:spLocks noChangeShapeType="1"/>
            </p:cNvSpPr>
            <p:nvPr/>
          </p:nvSpPr>
          <p:spPr bwMode="auto">
            <a:xfrm>
              <a:off x="2720120" y="1448209"/>
              <a:ext cx="1495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37" name="Line 102"/>
          <p:cNvSpPr>
            <a:spLocks noChangeShapeType="1"/>
          </p:cNvSpPr>
          <p:nvPr/>
        </p:nvSpPr>
        <p:spPr bwMode="auto">
          <a:xfrm>
            <a:off x="6751136" y="1322121"/>
            <a:ext cx="0" cy="1822450"/>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8" name="Line 103"/>
          <p:cNvSpPr>
            <a:spLocks noChangeShapeType="1"/>
          </p:cNvSpPr>
          <p:nvPr/>
        </p:nvSpPr>
        <p:spPr bwMode="auto">
          <a:xfrm>
            <a:off x="6457448" y="1306246"/>
            <a:ext cx="0" cy="1820863"/>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9" name="Line 101"/>
          <p:cNvSpPr>
            <a:spLocks noChangeShapeType="1"/>
          </p:cNvSpPr>
          <p:nvPr/>
        </p:nvSpPr>
        <p:spPr bwMode="auto">
          <a:xfrm>
            <a:off x="7049586" y="1328471"/>
            <a:ext cx="0" cy="1822450"/>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0" name="Line 115"/>
          <p:cNvSpPr>
            <a:spLocks noChangeShapeType="1"/>
          </p:cNvSpPr>
          <p:nvPr/>
        </p:nvSpPr>
        <p:spPr bwMode="auto">
          <a:xfrm>
            <a:off x="6154236" y="1309421"/>
            <a:ext cx="0" cy="1822450"/>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文本占位符 2"/>
          <p:cNvSpPr>
            <a:spLocks noGrp="1"/>
          </p:cNvSpPr>
          <p:nvPr>
            <p:ph type="body" sz="quarter" idx="11"/>
          </p:nvPr>
        </p:nvSpPr>
        <p:spPr/>
        <p:txBody>
          <a:bodyPr/>
          <a:lstStyle/>
          <a:p>
            <a:r>
              <a:rPr lang="zh-CN" altLang="en-US" dirty="0"/>
              <a:t>电路交换、报文交换和分组交换的主要区别</a:t>
            </a:r>
          </a:p>
        </p:txBody>
      </p:sp>
    </p:spTree>
    <p:extLst>
      <p:ext uri="{BB962C8B-B14F-4D97-AF65-F5344CB8AC3E}">
        <p14:creationId xmlns:p14="http://schemas.microsoft.com/office/powerpoint/2010/main" val="360427418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96"/>
                                        </p:tgtEl>
                                        <p:attrNameLst>
                                          <p:attrName>style.visibility</p:attrName>
                                        </p:attrNameLst>
                                      </p:cBhvr>
                                      <p:to>
                                        <p:strVal val="visible"/>
                                      </p:to>
                                    </p:set>
                                    <p:animEffect transition="in" filter="wipe(left)">
                                      <p:cBhvr>
                                        <p:cTn id="7" dur="1000"/>
                                        <p:tgtEl>
                                          <p:spTgt spid="19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1000"/>
                                        <p:tgtEl>
                                          <p:spTgt spid="29"/>
                                        </p:tgtEl>
                                      </p:cBhvr>
                                    </p:animEffect>
                                  </p:childTnLst>
                                </p:cTn>
                              </p:par>
                            </p:childTnLst>
                          </p:cTn>
                        </p:par>
                        <p:par>
                          <p:cTn id="16" fill="hold">
                            <p:stCondLst>
                              <p:cond delay="40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1000"/>
                                        <p:tgtEl>
                                          <p:spTgt spid="30"/>
                                        </p:tgtEl>
                                      </p:cBhvr>
                                    </p:animEffect>
                                  </p:childTnLst>
                                </p:cTn>
                              </p:par>
                            </p:childTnLst>
                          </p:cTn>
                        </p:par>
                        <p:par>
                          <p:cTn id="20" fill="hold">
                            <p:stCondLst>
                              <p:cond delay="5000"/>
                            </p:stCondLst>
                            <p:childTnLst>
                              <p:par>
                                <p:cTn id="21" presetID="22" presetClass="entr" presetSubtype="2"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1000"/>
                                        <p:tgtEl>
                                          <p:spTgt spid="31"/>
                                        </p:tgtEl>
                                      </p:cBhvr>
                                    </p:animEffect>
                                  </p:childTnLst>
                                </p:cTn>
                              </p:par>
                            </p:childTnLst>
                          </p:cTn>
                        </p:par>
                        <p:par>
                          <p:cTn id="24" fill="hold">
                            <p:stCondLst>
                              <p:cond delay="6000"/>
                            </p:stCondLst>
                            <p:childTnLst>
                              <p:par>
                                <p:cTn id="25" presetID="22" presetClass="entr" presetSubtype="8"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1000"/>
                                        <p:tgtEl>
                                          <p:spTgt spid="42"/>
                                        </p:tgtEl>
                                      </p:cBhvr>
                                    </p:animEffect>
                                  </p:childTnLst>
                                </p:cTn>
                              </p:par>
                            </p:childTnLst>
                          </p:cTn>
                        </p:par>
                        <p:par>
                          <p:cTn id="28" fill="hold">
                            <p:stCondLst>
                              <p:cond delay="7000"/>
                            </p:stCondLst>
                            <p:childTnLst>
                              <p:par>
                                <p:cTn id="29" presetID="22" presetClass="entr" presetSubtype="8"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1000"/>
                                        <p:tgtEl>
                                          <p:spTgt spid="54"/>
                                        </p:tgtEl>
                                      </p:cBhvr>
                                    </p:animEffect>
                                  </p:childTnLst>
                                </p:cTn>
                              </p:par>
                            </p:childTnLst>
                          </p:cTn>
                        </p:par>
                        <p:par>
                          <p:cTn id="32" fill="hold">
                            <p:stCondLst>
                              <p:cond delay="8000"/>
                            </p:stCondLst>
                            <p:childTnLst>
                              <p:par>
                                <p:cTn id="33" presetID="22" presetClass="entr" presetSubtype="8" fill="hold"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left)">
                                      <p:cBhvr>
                                        <p:cTn id="35" dur="1000"/>
                                        <p:tgtEl>
                                          <p:spTgt spid="71"/>
                                        </p:tgtEl>
                                      </p:cBhvr>
                                    </p:animEffect>
                                  </p:childTnLst>
                                </p:cTn>
                              </p:par>
                            </p:childTnLst>
                          </p:cTn>
                        </p:par>
                        <p:par>
                          <p:cTn id="36" fill="hold">
                            <p:stCondLst>
                              <p:cond delay="9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1000"/>
                                        <p:tgtEl>
                                          <p:spTgt spid="68"/>
                                        </p:tgtEl>
                                      </p:cBhvr>
                                    </p:animEffect>
                                  </p:childTnLst>
                                </p:cTn>
                              </p:par>
                            </p:childTnLst>
                          </p:cTn>
                        </p:par>
                        <p:par>
                          <p:cTn id="40" fill="hold">
                            <p:stCondLst>
                              <p:cond delay="10000"/>
                            </p:stCondLst>
                            <p:childTnLst>
                              <p:par>
                                <p:cTn id="41" presetID="22" presetClass="entr" presetSubtype="8"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left)">
                                      <p:cBhvr>
                                        <p:cTn id="43" dur="1000"/>
                                        <p:tgtEl>
                                          <p:spTgt spid="69"/>
                                        </p:tgtEl>
                                      </p:cBhvr>
                                    </p:animEffect>
                                  </p:childTnLst>
                                </p:cTn>
                              </p:par>
                            </p:childTnLst>
                          </p:cTn>
                        </p:par>
                        <p:par>
                          <p:cTn id="44" fill="hold">
                            <p:stCondLst>
                              <p:cond delay="11000"/>
                            </p:stCondLst>
                            <p:childTnLst>
                              <p:par>
                                <p:cTn id="45" presetID="22" presetClass="entr" presetSubtype="8"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10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par>
                          <p:cTn id="52" fill="hold">
                            <p:stCondLst>
                              <p:cond delay="0"/>
                            </p:stCondLst>
                            <p:childTnLst>
                              <p:par>
                                <p:cTn id="53" presetID="2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2000"/>
                                        <p:tgtEl>
                                          <p:spTgt spid="17"/>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2000"/>
                                        <p:tgtEl>
                                          <p:spTgt spid="5"/>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20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par>
                          <p:cTn id="68" fill="hold">
                            <p:stCondLst>
                              <p:cond delay="0"/>
                            </p:stCondLst>
                            <p:childTnLst>
                              <p:par>
                                <p:cTn id="69" presetID="22" presetClass="entr" presetSubtype="8" fill="hold"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left)">
                                      <p:cBhvr>
                                        <p:cTn id="71" dur="2000"/>
                                        <p:tgtEl>
                                          <p:spTgt spid="61"/>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wipe(left)">
                                      <p:cBhvr>
                                        <p:cTn id="75" dur="2000"/>
                                        <p:tgtEl>
                                          <p:spTgt spid="114"/>
                                        </p:tgtEl>
                                      </p:cBhvr>
                                    </p:animEffect>
                                  </p:childTnLst>
                                </p:cTn>
                              </p:par>
                            </p:childTnLst>
                          </p:cTn>
                        </p:par>
                        <p:par>
                          <p:cTn id="76" fill="hold">
                            <p:stCondLst>
                              <p:cond delay="4000"/>
                            </p:stCondLst>
                            <p:childTnLst>
                              <p:par>
                                <p:cTn id="77" presetID="22" presetClass="entr" presetSubtype="8" fill="hold" nodeType="after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left)">
                                      <p:cBhvr>
                                        <p:cTn id="79" dur="2000"/>
                                        <p:tgtEl>
                                          <p:spTgt spid="127"/>
                                        </p:tgtEl>
                                      </p:cBhvr>
                                    </p:animEffect>
                                  </p:childTnLst>
                                </p:cTn>
                              </p:par>
                            </p:childTnLst>
                          </p:cTn>
                        </p:par>
                        <p:par>
                          <p:cTn id="80" fill="hold">
                            <p:stCondLst>
                              <p:cond delay="6000"/>
                            </p:stCondLst>
                            <p:childTnLst>
                              <p:par>
                                <p:cTn id="81" presetID="22" presetClass="entr" presetSubtype="8" fill="hold" nodeType="afterEffect">
                                  <p:stCondLst>
                                    <p:cond delay="0"/>
                                  </p:stCondLst>
                                  <p:childTnLst>
                                    <p:set>
                                      <p:cBhvr>
                                        <p:cTn id="82" dur="1" fill="hold">
                                          <p:stCondLst>
                                            <p:cond delay="0"/>
                                          </p:stCondLst>
                                        </p:cTn>
                                        <p:tgtEl>
                                          <p:spTgt spid="214"/>
                                        </p:tgtEl>
                                        <p:attrNameLst>
                                          <p:attrName>style.visibility</p:attrName>
                                        </p:attrNameLst>
                                      </p:cBhvr>
                                      <p:to>
                                        <p:strVal val="visible"/>
                                      </p:to>
                                    </p:set>
                                    <p:animEffect transition="in" filter="wipe(left)">
                                      <p:cBhvr>
                                        <p:cTn id="83" dur="2000"/>
                                        <p:tgtEl>
                                          <p:spTgt spid="214"/>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164"/>
                                        </p:tgtEl>
                                        <p:attrNameLst>
                                          <p:attrName>style.visibility</p:attrName>
                                        </p:attrNameLst>
                                      </p:cBhvr>
                                      <p:to>
                                        <p:strVal val="visible"/>
                                      </p:to>
                                    </p:set>
                                    <p:animEffect transition="in" filter="wipe(left)">
                                      <p:cBhvr>
                                        <p:cTn id="87" dur="2000"/>
                                        <p:tgtEl>
                                          <p:spTgt spid="164"/>
                                        </p:tgtEl>
                                      </p:cBhvr>
                                    </p:animEffect>
                                  </p:childTnLst>
                                </p:cTn>
                              </p:par>
                            </p:childTnLst>
                          </p:cTn>
                        </p:par>
                        <p:par>
                          <p:cTn id="88" fill="hold">
                            <p:stCondLst>
                              <p:cond delay="10000"/>
                            </p:stCondLst>
                            <p:childTnLst>
                              <p:par>
                                <p:cTn id="89" presetID="22" presetClass="entr" presetSubtype="8" fill="hold" nodeType="afterEffect">
                                  <p:stCondLst>
                                    <p:cond delay="0"/>
                                  </p:stCondLst>
                                  <p:childTnLst>
                                    <p:set>
                                      <p:cBhvr>
                                        <p:cTn id="90" dur="1" fill="hold">
                                          <p:stCondLst>
                                            <p:cond delay="0"/>
                                          </p:stCondLst>
                                        </p:cTn>
                                        <p:tgtEl>
                                          <p:spTgt spid="180"/>
                                        </p:tgtEl>
                                        <p:attrNameLst>
                                          <p:attrName>style.visibility</p:attrName>
                                        </p:attrNameLst>
                                      </p:cBhvr>
                                      <p:to>
                                        <p:strVal val="visible"/>
                                      </p:to>
                                    </p:set>
                                    <p:animEffect transition="in" filter="wipe(left)">
                                      <p:cBhvr>
                                        <p:cTn id="91" dur="2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34" grpId="0"/>
      <p:bldP spid="68" grpId="0" animBg="1"/>
      <p:bldP spid="69" grpId="0" animBg="1"/>
      <p:bldP spid="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若要连续传送</a:t>
            </a:r>
            <a:r>
              <a:rPr lang="zh-CN" altLang="en-US" dirty="0">
                <a:solidFill>
                  <a:srgbClr val="0000CC"/>
                </a:solidFill>
              </a:rPr>
              <a:t>大量</a:t>
            </a:r>
            <a:r>
              <a:rPr lang="zh-CN" altLang="en-US" dirty="0"/>
              <a:t>的数据，且其传送时间</a:t>
            </a:r>
            <a:r>
              <a:rPr lang="zh-CN" altLang="en-US" dirty="0">
                <a:solidFill>
                  <a:srgbClr val="0000CC"/>
                </a:solidFill>
              </a:rPr>
              <a:t>远大于</a:t>
            </a:r>
            <a:r>
              <a:rPr lang="zh-CN" altLang="en-US" dirty="0"/>
              <a:t>连接建立时间，则</a:t>
            </a:r>
            <a:r>
              <a:rPr lang="zh-CN" altLang="en-US" dirty="0">
                <a:solidFill>
                  <a:srgbClr val="C00000"/>
                </a:solidFill>
              </a:rPr>
              <a:t>电路交换</a:t>
            </a:r>
            <a:r>
              <a:rPr lang="zh-CN" altLang="en-US" dirty="0"/>
              <a:t>的传输速率较快。</a:t>
            </a:r>
          </a:p>
          <a:p>
            <a:r>
              <a:rPr lang="zh-CN" altLang="en-US" dirty="0">
                <a:solidFill>
                  <a:srgbClr val="C00000"/>
                </a:solidFill>
              </a:rPr>
              <a:t>报文交换</a:t>
            </a:r>
            <a:r>
              <a:rPr lang="zh-CN" altLang="en-US" dirty="0"/>
              <a:t>和</a:t>
            </a:r>
            <a:r>
              <a:rPr lang="zh-CN" altLang="en-US" dirty="0">
                <a:solidFill>
                  <a:srgbClr val="C00000"/>
                </a:solidFill>
              </a:rPr>
              <a:t>分组交换</a:t>
            </a:r>
            <a:r>
              <a:rPr lang="zh-CN" altLang="en-US" dirty="0"/>
              <a:t>不需要预先分配传输带宽，在传送</a:t>
            </a:r>
            <a:r>
              <a:rPr lang="zh-CN" altLang="en-US" dirty="0">
                <a:solidFill>
                  <a:srgbClr val="0000CC"/>
                </a:solidFill>
              </a:rPr>
              <a:t>突发数据</a:t>
            </a:r>
            <a:r>
              <a:rPr lang="zh-CN" altLang="en-US" dirty="0"/>
              <a:t>时可提高整个网络的信道利用率。</a:t>
            </a:r>
          </a:p>
          <a:p>
            <a:r>
              <a:rPr lang="zh-CN" altLang="en-US" dirty="0"/>
              <a:t>由于一个分组的长度往往</a:t>
            </a:r>
            <a:r>
              <a:rPr lang="zh-CN" altLang="en-US" dirty="0">
                <a:solidFill>
                  <a:srgbClr val="0000CC"/>
                </a:solidFill>
              </a:rPr>
              <a:t>远小于</a:t>
            </a:r>
            <a:r>
              <a:rPr lang="zh-CN" altLang="en-US" dirty="0"/>
              <a:t>整个报文的长度，因此</a:t>
            </a:r>
            <a:r>
              <a:rPr lang="zh-CN" altLang="en-US" dirty="0">
                <a:solidFill>
                  <a:srgbClr val="C00000"/>
                </a:solidFill>
              </a:rPr>
              <a:t>分组交换</a:t>
            </a:r>
            <a:r>
              <a:rPr lang="zh-CN" altLang="en-US" dirty="0"/>
              <a:t>比报文交换的时延小，同时也具有更好的灵活性。</a:t>
            </a:r>
          </a:p>
          <a:p>
            <a:endParaRPr lang="zh-CN" altLang="en-US" dirty="0"/>
          </a:p>
        </p:txBody>
      </p:sp>
      <p:sp>
        <p:nvSpPr>
          <p:cNvPr id="2" name="文本占位符 1"/>
          <p:cNvSpPr>
            <a:spLocks noGrp="1"/>
          </p:cNvSpPr>
          <p:nvPr>
            <p:ph type="body" sz="quarter" idx="11"/>
          </p:nvPr>
        </p:nvSpPr>
        <p:spPr/>
        <p:txBody>
          <a:bodyPr/>
          <a:lstStyle/>
          <a:p>
            <a:r>
              <a:rPr lang="zh-CN" altLang="en-US" dirty="0"/>
              <a:t>三种交换方式的比较</a:t>
            </a:r>
          </a:p>
        </p:txBody>
      </p:sp>
    </p:spTree>
    <p:extLst>
      <p:ext uri="{BB962C8B-B14F-4D97-AF65-F5344CB8AC3E}">
        <p14:creationId xmlns:p14="http://schemas.microsoft.com/office/powerpoint/2010/main" val="59478674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rgbClr val="FFFF00"/>
                </a:solidFill>
              </a:rPr>
              <a:t>1.4</a:t>
            </a:r>
            <a:r>
              <a:rPr lang="en-US" altLang="zh-CN" dirty="0"/>
              <a:t>  </a:t>
            </a:r>
            <a:r>
              <a:rPr lang="zh-CN" altLang="en-US" dirty="0"/>
              <a:t>计算机网络在我国的发展</a:t>
            </a:r>
          </a:p>
        </p:txBody>
      </p:sp>
      <p:sp>
        <p:nvSpPr>
          <p:cNvPr id="5" name="内容占位符 4"/>
          <p:cNvSpPr>
            <a:spLocks noGrp="1"/>
          </p:cNvSpPr>
          <p:nvPr>
            <p:ph sz="quarter" idx="11"/>
          </p:nvPr>
        </p:nvSpPr>
        <p:spPr/>
        <p:txBody>
          <a:bodyPr/>
          <a:lstStyle/>
          <a:p>
            <a:r>
              <a:rPr lang="en-US" altLang="zh-CN" dirty="0"/>
              <a:t>1980 </a:t>
            </a:r>
            <a:r>
              <a:rPr lang="zh-CN" altLang="en-US" dirty="0"/>
              <a:t>年，铁道部开始进行计算机联网实验。</a:t>
            </a:r>
          </a:p>
          <a:p>
            <a:r>
              <a:rPr lang="en-US" altLang="zh-CN" dirty="0"/>
              <a:t>1989 </a:t>
            </a:r>
            <a:r>
              <a:rPr lang="zh-CN" altLang="en-US" dirty="0"/>
              <a:t>年 </a:t>
            </a:r>
            <a:r>
              <a:rPr lang="en-US" altLang="zh-CN" dirty="0"/>
              <a:t>11 </a:t>
            </a:r>
            <a:r>
              <a:rPr lang="zh-CN" altLang="en-US" dirty="0"/>
              <a:t>月，我国第一个公用分组交换网 </a:t>
            </a:r>
            <a:r>
              <a:rPr lang="en-US" altLang="zh-CN" dirty="0"/>
              <a:t>CNPAC </a:t>
            </a:r>
            <a:r>
              <a:rPr lang="zh-CN" altLang="en-US" dirty="0"/>
              <a:t>建成运行。 </a:t>
            </a:r>
          </a:p>
          <a:p>
            <a:r>
              <a:rPr lang="en-US" altLang="zh-CN" dirty="0"/>
              <a:t>1994 </a:t>
            </a:r>
            <a:r>
              <a:rPr lang="zh-CN" altLang="en-US" dirty="0"/>
              <a:t>年 </a:t>
            </a:r>
            <a:r>
              <a:rPr lang="en-US" altLang="zh-CN" dirty="0"/>
              <a:t>4 </a:t>
            </a:r>
            <a:r>
              <a:rPr lang="zh-CN" altLang="en-US" dirty="0"/>
              <a:t>月 </a:t>
            </a:r>
            <a:r>
              <a:rPr lang="en-US" altLang="zh-CN" dirty="0"/>
              <a:t>20 </a:t>
            </a:r>
            <a:r>
              <a:rPr lang="zh-CN" altLang="en-US" dirty="0"/>
              <a:t>日，我国用 </a:t>
            </a:r>
            <a:r>
              <a:rPr lang="en-US" altLang="zh-CN" dirty="0"/>
              <a:t>64 </a:t>
            </a:r>
            <a:r>
              <a:rPr lang="en-US" altLang="zh-CN" dirty="0" err="1"/>
              <a:t>kbit</a:t>
            </a:r>
            <a:r>
              <a:rPr lang="en-US" altLang="zh-CN" dirty="0"/>
              <a:t>/s </a:t>
            </a:r>
            <a:r>
              <a:rPr lang="zh-CN" altLang="en-US" dirty="0"/>
              <a:t>专线正式连入互联网，我国被国际上正式承认为接入互联网的国家。</a:t>
            </a:r>
          </a:p>
          <a:p>
            <a:r>
              <a:rPr lang="en-US" altLang="zh-CN" dirty="0"/>
              <a:t>1994 </a:t>
            </a:r>
            <a:r>
              <a:rPr lang="zh-CN" altLang="en-US" dirty="0"/>
              <a:t>年 </a:t>
            </a:r>
            <a:r>
              <a:rPr lang="en-US" altLang="zh-CN" dirty="0"/>
              <a:t>5 </a:t>
            </a:r>
            <a:r>
              <a:rPr lang="zh-CN" altLang="en-US" dirty="0"/>
              <a:t>月，中国科学院高能物理研究所设立了我国的第一个万维网服务器。</a:t>
            </a:r>
          </a:p>
          <a:p>
            <a:r>
              <a:rPr lang="en-US" altLang="zh-CN" dirty="0"/>
              <a:t>1994 </a:t>
            </a:r>
            <a:r>
              <a:rPr lang="zh-CN" altLang="en-US" dirty="0"/>
              <a:t>年 </a:t>
            </a:r>
            <a:r>
              <a:rPr lang="en-US" altLang="zh-CN" dirty="0"/>
              <a:t>9 </a:t>
            </a:r>
            <a:r>
              <a:rPr lang="zh-CN" altLang="en-US" dirty="0"/>
              <a:t>月，中国公用计算机互联网 </a:t>
            </a:r>
            <a:r>
              <a:rPr lang="en-US" altLang="zh-CN" dirty="0"/>
              <a:t>CHINANET </a:t>
            </a:r>
            <a:r>
              <a:rPr lang="zh-CN" altLang="en-US" dirty="0"/>
              <a:t>正式启动。</a:t>
            </a:r>
          </a:p>
          <a:p>
            <a:endParaRPr lang="zh-CN" altLang="en-US" dirty="0"/>
          </a:p>
        </p:txBody>
      </p:sp>
    </p:spTree>
    <p:extLst>
      <p:ext uri="{BB962C8B-B14F-4D97-AF65-F5344CB8AC3E}">
        <p14:creationId xmlns:p14="http://schemas.microsoft.com/office/powerpoint/2010/main" val="317317289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rgbClr val="FFFF00"/>
                </a:solidFill>
              </a:rPr>
              <a:t>1.4</a:t>
            </a:r>
            <a:r>
              <a:rPr lang="en-US" altLang="zh-CN" dirty="0"/>
              <a:t>  </a:t>
            </a:r>
            <a:r>
              <a:rPr lang="zh-CN" altLang="en-US" dirty="0"/>
              <a:t>计算机网络在我国的发展</a:t>
            </a:r>
          </a:p>
        </p:txBody>
      </p:sp>
      <p:sp>
        <p:nvSpPr>
          <p:cNvPr id="5" name="内容占位符 4"/>
          <p:cNvSpPr>
            <a:spLocks noGrp="1"/>
          </p:cNvSpPr>
          <p:nvPr>
            <p:ph sz="quarter" idx="11"/>
          </p:nvPr>
        </p:nvSpPr>
        <p:spPr/>
        <p:txBody>
          <a:bodyPr/>
          <a:lstStyle/>
          <a:p>
            <a:r>
              <a:rPr lang="zh-CN" altLang="en-US" dirty="0"/>
              <a:t>到目前为止，我国陆续建造了基于互联网技术的并能够和互联网互连的多个全国范围的公用计算机网络，其中规模最大的就是下面这五个：</a:t>
            </a:r>
          </a:p>
          <a:p>
            <a:pPr lvl="1"/>
            <a:r>
              <a:rPr lang="zh-CN" altLang="en-US" dirty="0"/>
              <a:t>中国电信互联网 </a:t>
            </a:r>
            <a:r>
              <a:rPr lang="en-US" altLang="zh-CN" dirty="0"/>
              <a:t>CHINANET</a:t>
            </a:r>
            <a:r>
              <a:rPr lang="zh-CN" altLang="en-US" dirty="0"/>
              <a:t>（也就是原来的中国公用计算机互联网）</a:t>
            </a:r>
          </a:p>
          <a:p>
            <a:pPr lvl="1"/>
            <a:r>
              <a:rPr lang="zh-CN" altLang="en-US" dirty="0"/>
              <a:t>中国联通互联网 </a:t>
            </a:r>
            <a:r>
              <a:rPr lang="en-US" altLang="zh-CN" dirty="0"/>
              <a:t>UNINET</a:t>
            </a:r>
          </a:p>
          <a:p>
            <a:pPr lvl="1"/>
            <a:r>
              <a:rPr lang="zh-CN" altLang="en-US" dirty="0"/>
              <a:t>中国移动互联网 </a:t>
            </a:r>
            <a:r>
              <a:rPr lang="en-US" altLang="zh-CN" dirty="0"/>
              <a:t>CMNET</a:t>
            </a:r>
          </a:p>
          <a:p>
            <a:pPr lvl="1"/>
            <a:r>
              <a:rPr lang="zh-CN" altLang="en-US" dirty="0"/>
              <a:t>中国教育和科研计算机网 </a:t>
            </a:r>
            <a:r>
              <a:rPr lang="en-US" altLang="zh-CN" dirty="0"/>
              <a:t>CERNET</a:t>
            </a:r>
          </a:p>
          <a:p>
            <a:pPr lvl="1"/>
            <a:r>
              <a:rPr lang="zh-CN" altLang="en-US" dirty="0"/>
              <a:t>中国科学技术网 </a:t>
            </a:r>
            <a:r>
              <a:rPr lang="en-US" altLang="zh-CN" dirty="0"/>
              <a:t>CSTNET</a:t>
            </a:r>
          </a:p>
          <a:p>
            <a:endParaRPr lang="zh-CN" altLang="en-US" dirty="0"/>
          </a:p>
        </p:txBody>
      </p:sp>
    </p:spTree>
    <p:extLst>
      <p:ext uri="{BB962C8B-B14F-4D97-AF65-F5344CB8AC3E}">
        <p14:creationId xmlns:p14="http://schemas.microsoft.com/office/powerpoint/2010/main" val="334029365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rgbClr val="FFFF00"/>
                </a:solidFill>
              </a:rPr>
              <a:t>1.4</a:t>
            </a:r>
            <a:r>
              <a:rPr lang="en-US" altLang="zh-CN" dirty="0"/>
              <a:t>  </a:t>
            </a:r>
            <a:r>
              <a:rPr lang="zh-CN" altLang="en-US" dirty="0"/>
              <a:t>计算机网络在我国的发展</a:t>
            </a:r>
          </a:p>
        </p:txBody>
      </p:sp>
      <p:sp>
        <p:nvSpPr>
          <p:cNvPr id="5" name="内容占位符 4"/>
          <p:cNvSpPr>
            <a:spLocks noGrp="1"/>
          </p:cNvSpPr>
          <p:nvPr>
            <p:ph sz="quarter" idx="11"/>
          </p:nvPr>
        </p:nvSpPr>
        <p:spPr/>
        <p:txBody>
          <a:bodyPr/>
          <a:lstStyle/>
          <a:p>
            <a:pPr>
              <a:lnSpc>
                <a:spcPts val="2800"/>
              </a:lnSpc>
            </a:pPr>
            <a:r>
              <a:rPr lang="en-US" altLang="zh-CN" sz="1800" dirty="0"/>
              <a:t>                 1994 </a:t>
            </a:r>
            <a:r>
              <a:rPr lang="zh-CN" altLang="en-US" sz="1800" dirty="0"/>
              <a:t>年，中国教育和科研计算机网 </a:t>
            </a:r>
            <a:r>
              <a:rPr lang="en-US" altLang="zh-CN" sz="1800" dirty="0"/>
              <a:t>CERNET (China Education and Research </a:t>
            </a:r>
            <a:r>
              <a:rPr lang="en-US" altLang="zh-CN" sz="1800" dirty="0" err="1"/>
              <a:t>NETwork</a:t>
            </a:r>
            <a:r>
              <a:rPr lang="en-US" altLang="zh-CN" sz="1800" dirty="0"/>
              <a:t>) </a:t>
            </a:r>
            <a:r>
              <a:rPr lang="zh-CN" altLang="en-US" sz="1800" dirty="0"/>
              <a:t>是我国第一个 </a:t>
            </a:r>
            <a:r>
              <a:rPr lang="en-US" altLang="zh-CN" sz="1800" dirty="0"/>
              <a:t>IPv4 </a:t>
            </a:r>
            <a:r>
              <a:rPr lang="zh-CN" altLang="en-US" sz="1800" dirty="0"/>
              <a:t>互联网主干网。</a:t>
            </a:r>
          </a:p>
          <a:p>
            <a:pPr>
              <a:lnSpc>
                <a:spcPts val="2800"/>
              </a:lnSpc>
            </a:pPr>
            <a:r>
              <a:rPr lang="en-US" altLang="zh-CN" sz="1800" dirty="0"/>
              <a:t>2004 </a:t>
            </a:r>
            <a:r>
              <a:rPr lang="zh-CN" altLang="en-US" sz="1800" dirty="0"/>
              <a:t>年 </a:t>
            </a:r>
            <a:r>
              <a:rPr lang="en-US" altLang="zh-CN" sz="1800" dirty="0"/>
              <a:t>2 </a:t>
            </a:r>
            <a:r>
              <a:rPr lang="zh-CN" altLang="en-US" sz="1800" dirty="0"/>
              <a:t>月，我国的第一个下一代互联网 </a:t>
            </a:r>
            <a:r>
              <a:rPr lang="en-US" altLang="zh-CN" sz="1800" dirty="0"/>
              <a:t>CNGI </a:t>
            </a:r>
            <a:r>
              <a:rPr lang="zh-CN" altLang="en-US" sz="1800" dirty="0"/>
              <a:t>的主干网 </a:t>
            </a:r>
            <a:r>
              <a:rPr lang="en-US" altLang="zh-CN" sz="1800" dirty="0"/>
              <a:t>CERNET2 </a:t>
            </a:r>
            <a:r>
              <a:rPr lang="zh-CN" altLang="en-US" sz="1800" dirty="0"/>
              <a:t>试验网正式开通，并提供服务。</a:t>
            </a:r>
            <a:endParaRPr lang="en-US" altLang="zh-CN" sz="1800" dirty="0"/>
          </a:p>
          <a:p>
            <a:pPr lvl="1">
              <a:lnSpc>
                <a:spcPts val="2800"/>
              </a:lnSpc>
            </a:pPr>
            <a:r>
              <a:rPr lang="zh-CN" altLang="en-US" sz="1600" dirty="0"/>
              <a:t>试验网以 </a:t>
            </a:r>
            <a:r>
              <a:rPr lang="en-US" altLang="zh-CN" sz="1600" dirty="0"/>
              <a:t>2.5~10 </a:t>
            </a:r>
            <a:r>
              <a:rPr lang="en-US" altLang="zh-CN" sz="1600" dirty="0" err="1"/>
              <a:t>Gbit</a:t>
            </a:r>
            <a:r>
              <a:rPr lang="en-US" altLang="zh-CN" sz="1600" dirty="0"/>
              <a:t>/s </a:t>
            </a:r>
            <a:r>
              <a:rPr lang="zh-CN" altLang="en-US" sz="1600" dirty="0"/>
              <a:t>的速率连接北京、上海和广州三个 </a:t>
            </a:r>
            <a:r>
              <a:rPr lang="en-US" altLang="zh-CN" sz="1600" dirty="0"/>
              <a:t>CERNET </a:t>
            </a:r>
            <a:r>
              <a:rPr lang="zh-CN" altLang="en-US" sz="1600" dirty="0"/>
              <a:t>核心节点，并与国际下一代互联网相连接。</a:t>
            </a:r>
          </a:p>
          <a:p>
            <a:pPr>
              <a:lnSpc>
                <a:spcPts val="2800"/>
              </a:lnSpc>
            </a:pPr>
            <a:r>
              <a:rPr lang="zh-CN" altLang="en-US" sz="1800" dirty="0"/>
              <a:t>               中国互联网络信息中心 </a:t>
            </a:r>
            <a:r>
              <a:rPr lang="en-US" altLang="zh-CN" sz="1800" dirty="0"/>
              <a:t>CNNIC (</a:t>
            </a:r>
            <a:r>
              <a:rPr lang="en-US" altLang="zh-CN" sz="1800" dirty="0" err="1"/>
              <a:t>ChiNa</a:t>
            </a:r>
            <a:r>
              <a:rPr lang="en-US" altLang="zh-CN" sz="1800" dirty="0"/>
              <a:t> Network Information Center)  </a:t>
            </a:r>
            <a:r>
              <a:rPr lang="zh-CN" altLang="en-US" sz="1800" dirty="0"/>
              <a:t>每年两次公布我国互联网的发展情况。</a:t>
            </a:r>
            <a:endParaRPr lang="en-US" altLang="zh-CN" sz="1800" dirty="0"/>
          </a:p>
          <a:p>
            <a:pPr>
              <a:lnSpc>
                <a:spcPts val="2800"/>
              </a:lnSpc>
            </a:pPr>
            <a:r>
              <a:rPr lang="zh-CN" altLang="en-US" sz="1800" dirty="0"/>
              <a:t>到 </a:t>
            </a:r>
            <a:r>
              <a:rPr lang="en-US" altLang="zh-CN" sz="1800" dirty="0"/>
              <a:t>2019 </a:t>
            </a:r>
            <a:r>
              <a:rPr lang="zh-CN" altLang="en-US" sz="1800" dirty="0"/>
              <a:t>年底，我国的国际出口带宽已超过 </a:t>
            </a:r>
            <a:r>
              <a:rPr lang="en-US" altLang="zh-CN" sz="1800" dirty="0"/>
              <a:t>8.8 </a:t>
            </a:r>
            <a:r>
              <a:rPr lang="en-US" altLang="zh-CN" sz="1800" dirty="0" err="1"/>
              <a:t>Tbit</a:t>
            </a:r>
            <a:r>
              <a:rPr lang="en-US" altLang="zh-CN" sz="1800" dirty="0"/>
              <a:t>/s </a:t>
            </a:r>
            <a:r>
              <a:rPr lang="zh-CN" altLang="en-US" sz="1800" dirty="0"/>
              <a:t>（</a:t>
            </a:r>
            <a:r>
              <a:rPr lang="en-US" altLang="zh-CN" sz="1800" dirty="0"/>
              <a:t>1 </a:t>
            </a:r>
            <a:r>
              <a:rPr lang="en-US" altLang="zh-CN" sz="1800" dirty="0" err="1"/>
              <a:t>Tbit</a:t>
            </a:r>
            <a:r>
              <a:rPr lang="en-US" altLang="zh-CN" sz="1800" dirty="0"/>
              <a:t>/s = 103 </a:t>
            </a:r>
            <a:r>
              <a:rPr lang="en-US" altLang="zh-CN" sz="1800" dirty="0" err="1"/>
              <a:t>Gbit</a:t>
            </a:r>
            <a:r>
              <a:rPr lang="en-US" altLang="zh-CN" sz="1800" dirty="0"/>
              <a:t>/s</a:t>
            </a:r>
            <a:r>
              <a:rPr lang="zh-CN" altLang="en-US" sz="1800" dirty="0"/>
              <a:t>）。</a:t>
            </a:r>
          </a:p>
          <a:p>
            <a:pPr>
              <a:lnSpc>
                <a:spcPts val="2800"/>
              </a:lnSpc>
            </a:pPr>
            <a:endParaRPr lang="zh-CN" altLang="en-US" sz="1800" dirty="0"/>
          </a:p>
        </p:txBody>
      </p:sp>
      <p:pic>
        <p:nvPicPr>
          <p:cNvPr id="2" name="图片 1"/>
          <p:cNvPicPr>
            <a:picLocks noChangeAspect="1"/>
          </p:cNvPicPr>
          <p:nvPr/>
        </p:nvPicPr>
        <p:blipFill rotWithShape="1">
          <a:blip r:embed="rId2"/>
          <a:srcRect l="6500" t="16439" r="68843" b="15068"/>
          <a:stretch/>
        </p:blipFill>
        <p:spPr>
          <a:xfrm>
            <a:off x="899575" y="1098470"/>
            <a:ext cx="1114696" cy="387047"/>
          </a:xfrm>
          <a:prstGeom prst="rect">
            <a:avLst/>
          </a:prstGeom>
          <a:effectLst>
            <a:glow rad="63500">
              <a:schemeClr val="accent1">
                <a:satMod val="175000"/>
                <a:alpha val="40000"/>
              </a:schemeClr>
            </a:glow>
          </a:effectLst>
        </p:spPr>
      </p:pic>
      <p:pic>
        <p:nvPicPr>
          <p:cNvPr id="6" name="图片 5"/>
          <p:cNvPicPr>
            <a:picLocks noChangeAspect="1"/>
          </p:cNvPicPr>
          <p:nvPr/>
        </p:nvPicPr>
        <p:blipFill rotWithShape="1">
          <a:blip r:embed="rId3" cstate="print"/>
          <a:srcRect l="5940" t="20867" r="9032" b="12357"/>
          <a:stretch/>
        </p:blipFill>
        <p:spPr>
          <a:xfrm>
            <a:off x="899575" y="3235065"/>
            <a:ext cx="913183" cy="402136"/>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13680537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en-US" altLang="zh-CN" sz="1800" dirty="0"/>
              <a:t>             1996 </a:t>
            </a:r>
            <a:r>
              <a:rPr lang="zh-CN" altLang="en-US" sz="1800" dirty="0"/>
              <a:t>年，张朝阳创立了中国第一家以风险投资资金建立的互联网公司</a:t>
            </a:r>
            <a:r>
              <a:rPr lang="en-US" altLang="zh-CN" sz="1800" dirty="0"/>
              <a:t>—</a:t>
            </a:r>
            <a:r>
              <a:rPr lang="zh-CN" altLang="en-US" sz="1800" dirty="0"/>
              <a:t>爱特信公司。两年后，爱特信公司推出“搜狐”产品，并更名为搜狐公司</a:t>
            </a:r>
            <a:r>
              <a:rPr lang="en-US" altLang="zh-CN" sz="1800" dirty="0"/>
              <a:t>(</a:t>
            </a:r>
            <a:r>
              <a:rPr lang="en-US" altLang="zh-CN" sz="1800" dirty="0" err="1"/>
              <a:t>Sohu</a:t>
            </a:r>
            <a:r>
              <a:rPr lang="en-US" altLang="zh-CN" sz="1800" dirty="0"/>
              <a:t>)</a:t>
            </a:r>
            <a:r>
              <a:rPr lang="zh-CN" altLang="en-US" sz="1800" dirty="0"/>
              <a:t>。搜狐网站</a:t>
            </a:r>
            <a:r>
              <a:rPr lang="en-US" altLang="zh-CN" sz="1800" dirty="0"/>
              <a:t>(Sohu.com) </a:t>
            </a:r>
            <a:r>
              <a:rPr lang="zh-CN" altLang="en-US" sz="1800" dirty="0"/>
              <a:t>是中国首家大型分类查询搜索引擎。</a:t>
            </a:r>
            <a:endParaRPr lang="en-US" altLang="zh-CN" sz="1800" dirty="0"/>
          </a:p>
          <a:p>
            <a:r>
              <a:rPr lang="en-US" altLang="zh-CN" sz="1800" dirty="0"/>
              <a:t>                  1997 </a:t>
            </a:r>
            <a:r>
              <a:rPr lang="zh-CN" altLang="en-US" sz="1800" dirty="0"/>
              <a:t>年，丁磊创立了网易公司</a:t>
            </a:r>
            <a:r>
              <a:rPr lang="en-US" altLang="zh-CN" sz="1800" dirty="0"/>
              <a:t>(</a:t>
            </a:r>
            <a:r>
              <a:rPr lang="en-US" altLang="zh-CN" sz="1800" dirty="0" err="1"/>
              <a:t>NetEase</a:t>
            </a:r>
            <a:r>
              <a:rPr lang="en-US" altLang="zh-CN" sz="1800" dirty="0"/>
              <a:t>)</a:t>
            </a:r>
            <a:r>
              <a:rPr lang="zh-CN" altLang="en-US" sz="1800" dirty="0"/>
              <a:t>，推出了中国第一家中文全文搜索引擎，开发的超大容量免费邮箱（如</a:t>
            </a:r>
            <a:r>
              <a:rPr lang="en-US" altLang="zh-CN" sz="1800" dirty="0"/>
              <a:t>163</a:t>
            </a:r>
            <a:r>
              <a:rPr lang="zh-CN" altLang="en-US" sz="1800" dirty="0"/>
              <a:t>和</a:t>
            </a:r>
            <a:r>
              <a:rPr lang="en-US" altLang="zh-CN" sz="1800" dirty="0"/>
              <a:t>126</a:t>
            </a:r>
            <a:r>
              <a:rPr lang="zh-CN" altLang="en-US" sz="1800" dirty="0"/>
              <a:t>等）。</a:t>
            </a:r>
            <a:endParaRPr lang="en-US" altLang="zh-CN" sz="1800" dirty="0"/>
          </a:p>
          <a:p>
            <a:r>
              <a:rPr lang="en-US" altLang="zh-CN" sz="1800" dirty="0"/>
              <a:t>                  1998 </a:t>
            </a:r>
            <a:r>
              <a:rPr lang="zh-CN" altLang="en-US" sz="1800" dirty="0"/>
              <a:t>年，王志东创立新浪网站</a:t>
            </a:r>
            <a:r>
              <a:rPr lang="en-US" altLang="zh-CN" sz="1800" dirty="0"/>
              <a:t>(Sina.com )</a:t>
            </a:r>
            <a:r>
              <a:rPr lang="zh-CN" altLang="en-US" sz="1800" dirty="0"/>
              <a:t> 。</a:t>
            </a:r>
            <a:endParaRPr lang="en-US" altLang="zh-CN" sz="1800" dirty="0"/>
          </a:p>
          <a:p>
            <a:r>
              <a:rPr lang="zh-CN" altLang="en-US" sz="1800" dirty="0"/>
              <a:t>      新浪的微博是全球使用最多的微博之一。</a:t>
            </a:r>
            <a:endParaRPr lang="en-US" altLang="zh-CN" sz="1800" dirty="0"/>
          </a:p>
          <a:p>
            <a:endParaRPr lang="zh-CN" altLang="en-US" sz="1800" dirty="0"/>
          </a:p>
        </p:txBody>
      </p:sp>
      <p:sp>
        <p:nvSpPr>
          <p:cNvPr id="4" name="文本占位符 3"/>
          <p:cNvSpPr>
            <a:spLocks noGrp="1"/>
          </p:cNvSpPr>
          <p:nvPr>
            <p:ph type="body" sz="quarter" idx="11"/>
          </p:nvPr>
        </p:nvSpPr>
        <p:spPr/>
        <p:txBody>
          <a:bodyPr/>
          <a:lstStyle/>
          <a:p>
            <a:r>
              <a:rPr lang="zh-CN" altLang="en-US" dirty="0"/>
              <a:t>对我国互联网事业发展影响较大的人物和事件</a:t>
            </a:r>
          </a:p>
        </p:txBody>
      </p:sp>
      <p:pic>
        <p:nvPicPr>
          <p:cNvPr id="2" name="图片 1"/>
          <p:cNvPicPr>
            <a:picLocks noChangeAspect="1"/>
          </p:cNvPicPr>
          <p:nvPr/>
        </p:nvPicPr>
        <p:blipFill rotWithShape="1">
          <a:blip r:embed="rId2" cstate="print">
            <a:extLst>
              <a:ext uri="{BEBA8EAE-BF5A-486C-A8C5-ECC9F3942E4B}">
                <a14:imgProps xmlns:a14="http://schemas.microsoft.com/office/drawing/2010/main">
                  <a14:imgLayer r:embed="rId3">
                    <a14:imgEffect>
                      <a14:artisticMosiaicBubbles/>
                    </a14:imgEffect>
                  </a14:imgLayer>
                </a14:imgProps>
              </a:ext>
            </a:extLst>
          </a:blip>
          <a:srcRect l="6929" r="9066" b="-1941"/>
          <a:stretch/>
        </p:blipFill>
        <p:spPr>
          <a:xfrm>
            <a:off x="910530" y="1036453"/>
            <a:ext cx="830477" cy="421718"/>
          </a:xfrm>
          <a:prstGeom prst="rect">
            <a:avLst/>
          </a:prstGeom>
          <a:effectLst>
            <a:glow rad="63500">
              <a:schemeClr val="accent1">
                <a:satMod val="175000"/>
                <a:alpha val="40000"/>
              </a:schemeClr>
            </a:glow>
          </a:effectLst>
        </p:spPr>
      </p:pic>
      <p:pic>
        <p:nvPicPr>
          <p:cNvPr id="3" name="图片 2"/>
          <p:cNvPicPr>
            <a:picLocks noChangeAspect="1"/>
          </p:cNvPicPr>
          <p:nvPr/>
        </p:nvPicPr>
        <p:blipFill rotWithShape="1">
          <a:blip r:embed="rId4" cstate="print">
            <a:extLst>
              <a:ext uri="{BEBA8EAE-BF5A-486C-A8C5-ECC9F3942E4B}">
                <a14:imgProps xmlns:a14="http://schemas.microsoft.com/office/drawing/2010/main">
                  <a14:imgLayer r:embed="rId5">
                    <a14:imgEffect>
                      <a14:artisticMosiaicBubbles/>
                    </a14:imgEffect>
                  </a14:imgLayer>
                </a14:imgProps>
              </a:ext>
            </a:extLst>
          </a:blip>
          <a:srcRect l="9192" t="30767" r="7380" b="38525"/>
          <a:stretch/>
        </p:blipFill>
        <p:spPr>
          <a:xfrm>
            <a:off x="908692" y="2196059"/>
            <a:ext cx="1166948" cy="405465"/>
          </a:xfrm>
          <a:prstGeom prst="rect">
            <a:avLst/>
          </a:prstGeom>
          <a:effectLst>
            <a:glow rad="63500">
              <a:schemeClr val="accent1">
                <a:satMod val="175000"/>
                <a:alpha val="40000"/>
              </a:schemeClr>
            </a:glow>
          </a:effectLst>
        </p:spPr>
      </p:pic>
      <p:pic>
        <p:nvPicPr>
          <p:cNvPr id="6" name="图片 5"/>
          <p:cNvPicPr>
            <a:picLocks noChangeAspect="1"/>
          </p:cNvPicPr>
          <p:nvPr/>
        </p:nvPicPr>
        <p:blipFill>
          <a:blip r:embed="rId6" cstate="print">
            <a:extLst>
              <a:ext uri="{BEBA8EAE-BF5A-486C-A8C5-ECC9F3942E4B}">
                <a14:imgProps xmlns:a14="http://schemas.microsoft.com/office/drawing/2010/main">
                  <a14:imgLayer r:embed="rId7">
                    <a14:imgEffect>
                      <a14:artisticMosiaicBubbles/>
                    </a14:imgEffect>
                  </a14:imgLayer>
                </a14:imgProps>
              </a:ext>
            </a:extLst>
          </a:blip>
          <a:stretch>
            <a:fillRect/>
          </a:stretch>
        </p:blipFill>
        <p:spPr>
          <a:xfrm>
            <a:off x="908692" y="2943603"/>
            <a:ext cx="1123430" cy="390449"/>
          </a:xfrm>
          <a:prstGeom prst="rect">
            <a:avLst/>
          </a:prstGeom>
          <a:effectLst>
            <a:glow rad="63500">
              <a:schemeClr val="accent1">
                <a:satMod val="175000"/>
                <a:alpha val="40000"/>
              </a:schemeClr>
            </a:glow>
          </a:effectLst>
        </p:spPr>
      </p:pic>
      <p:pic>
        <p:nvPicPr>
          <p:cNvPr id="7" name="图片 6"/>
          <p:cNvPicPr>
            <a:picLocks noChangeAspect="1"/>
          </p:cNvPicPr>
          <p:nvPr/>
        </p:nvPicPr>
        <p:blipFill>
          <a:blip r:embed="rId8" cstate="print"/>
          <a:stretch>
            <a:fillRect/>
          </a:stretch>
        </p:blipFill>
        <p:spPr>
          <a:xfrm flipH="1">
            <a:off x="909668" y="3398362"/>
            <a:ext cx="372291" cy="37229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99605822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66344" y="969626"/>
            <a:ext cx="8268582" cy="3389873"/>
          </a:xfrm>
        </p:spPr>
        <p:txBody>
          <a:bodyPr/>
          <a:lstStyle/>
          <a:p>
            <a:pPr>
              <a:lnSpc>
                <a:spcPts val="3200"/>
              </a:lnSpc>
            </a:pPr>
            <a:r>
              <a:rPr lang="en-US" altLang="zh-CN" sz="1800" dirty="0"/>
              <a:t>                    1998 </a:t>
            </a:r>
            <a:r>
              <a:rPr lang="zh-CN" altLang="en-US" sz="1800" dirty="0"/>
              <a:t>年，马化腾、张志东创立了腾讯公司 </a:t>
            </a:r>
            <a:r>
              <a:rPr lang="en-US" altLang="zh-CN" sz="1800" dirty="0"/>
              <a:t>(</a:t>
            </a:r>
            <a:r>
              <a:rPr lang="en-US" altLang="zh-CN" sz="1800" dirty="0" err="1"/>
              <a:t>Tencent</a:t>
            </a:r>
            <a:r>
              <a:rPr lang="en-US" altLang="zh-CN" sz="1800" dirty="0"/>
              <a:t>) </a:t>
            </a:r>
            <a:r>
              <a:rPr lang="zh-CN" altLang="en-US" sz="1800" dirty="0"/>
              <a:t>。</a:t>
            </a:r>
            <a:endParaRPr lang="en-US" altLang="zh-CN" sz="1800" dirty="0"/>
          </a:p>
          <a:p>
            <a:pPr>
              <a:lnSpc>
                <a:spcPts val="3200"/>
              </a:lnSpc>
            </a:pPr>
            <a:r>
              <a:rPr lang="en-US" altLang="zh-CN" sz="1800" dirty="0"/>
              <a:t>    1999 </a:t>
            </a:r>
            <a:r>
              <a:rPr lang="zh-CN" altLang="en-US" sz="1800" dirty="0"/>
              <a:t>年，腾讯就推出了用在 </a:t>
            </a:r>
            <a:r>
              <a:rPr lang="en-US" altLang="zh-CN" sz="1800" dirty="0"/>
              <a:t>PC </a:t>
            </a:r>
            <a:r>
              <a:rPr lang="zh-CN" altLang="en-US" sz="1800" dirty="0"/>
              <a:t>上的即时通信软件 </a:t>
            </a:r>
            <a:r>
              <a:rPr lang="en-US" altLang="zh-CN" sz="1800" dirty="0"/>
              <a:t>OICQ</a:t>
            </a:r>
            <a:r>
              <a:rPr lang="zh-CN" altLang="en-US" sz="1800" dirty="0"/>
              <a:t>，后改名为 </a:t>
            </a:r>
            <a:r>
              <a:rPr lang="en-US" altLang="zh-CN" sz="1800" dirty="0"/>
              <a:t>QQ</a:t>
            </a:r>
            <a:r>
              <a:rPr lang="zh-CN" altLang="en-US" sz="1800" dirty="0"/>
              <a:t>。</a:t>
            </a:r>
            <a:endParaRPr lang="en-US" altLang="zh-CN" sz="1800" dirty="0"/>
          </a:p>
          <a:p>
            <a:pPr>
              <a:lnSpc>
                <a:spcPts val="3200"/>
              </a:lnSpc>
            </a:pPr>
            <a:r>
              <a:rPr lang="en-US" altLang="zh-CN" sz="1800" dirty="0"/>
              <a:t>     2011 </a:t>
            </a:r>
            <a:r>
              <a:rPr lang="zh-CN" altLang="en-US" sz="1800" dirty="0"/>
              <a:t>年，腾讯推出了专门供智能手机使用的即时通信软件“微信”。</a:t>
            </a:r>
            <a:endParaRPr lang="en-US" altLang="zh-CN" sz="1800" dirty="0"/>
          </a:p>
          <a:p>
            <a:pPr>
              <a:lnSpc>
                <a:spcPts val="3200"/>
              </a:lnSpc>
            </a:pPr>
            <a:r>
              <a:rPr lang="en-US" altLang="zh-CN" sz="1800" dirty="0"/>
              <a:t>          2000 </a:t>
            </a:r>
            <a:r>
              <a:rPr lang="zh-CN" altLang="en-US" sz="1800" dirty="0"/>
              <a:t>年，李彦宏和徐勇创建了百度网站 </a:t>
            </a:r>
            <a:r>
              <a:rPr lang="en-US" altLang="zh-CN" sz="1800" dirty="0"/>
              <a:t>(Baidu.com)</a:t>
            </a:r>
            <a:r>
              <a:rPr lang="zh-CN" altLang="en-US" sz="1800" dirty="0"/>
              <a:t>，现在已成为全球最大的中文搜索引擎。</a:t>
            </a:r>
            <a:endParaRPr lang="en-US" altLang="zh-CN" sz="1800" dirty="0"/>
          </a:p>
          <a:p>
            <a:pPr>
              <a:lnSpc>
                <a:spcPts val="3200"/>
              </a:lnSpc>
            </a:pPr>
            <a:r>
              <a:rPr lang="en-US" altLang="zh-CN" sz="1800" dirty="0"/>
              <a:t>         1999 </a:t>
            </a:r>
            <a:r>
              <a:rPr lang="zh-CN" altLang="en-US" sz="1800" dirty="0"/>
              <a:t>年，马云创建了阿里巴巴网站 </a:t>
            </a:r>
            <a:r>
              <a:rPr lang="en-US" altLang="zh-CN" sz="1800" dirty="0"/>
              <a:t>(Alibaba.com)</a:t>
            </a:r>
            <a:r>
              <a:rPr lang="zh-CN" altLang="en-US" sz="1800" dirty="0"/>
              <a:t>。</a:t>
            </a:r>
            <a:endParaRPr lang="en-US" altLang="zh-CN" sz="1800" dirty="0"/>
          </a:p>
          <a:p>
            <a:pPr>
              <a:lnSpc>
                <a:spcPts val="3200"/>
              </a:lnSpc>
            </a:pPr>
            <a:r>
              <a:rPr lang="en-US" altLang="zh-CN" sz="1800" dirty="0"/>
              <a:t>     2003 </a:t>
            </a:r>
            <a:r>
              <a:rPr lang="zh-CN" altLang="en-US" sz="1800" dirty="0"/>
              <a:t>年，马云创立了个人网上贸易市场平台</a:t>
            </a:r>
            <a:r>
              <a:rPr lang="en-US" altLang="zh-CN" sz="1800" dirty="0"/>
              <a:t>—</a:t>
            </a:r>
            <a:r>
              <a:rPr lang="zh-CN" altLang="en-US" sz="1800" dirty="0"/>
              <a:t>淘宝网 </a:t>
            </a:r>
            <a:r>
              <a:rPr lang="en-US" altLang="zh-CN" sz="1800" dirty="0"/>
              <a:t>(Taobao.com)</a:t>
            </a:r>
            <a:r>
              <a:rPr lang="zh-CN" altLang="en-US" sz="1800" dirty="0"/>
              <a:t>。</a:t>
            </a:r>
            <a:endParaRPr lang="en-US" altLang="zh-CN" sz="1800" dirty="0"/>
          </a:p>
          <a:p>
            <a:pPr>
              <a:lnSpc>
                <a:spcPts val="3200"/>
              </a:lnSpc>
            </a:pPr>
            <a:r>
              <a:rPr lang="en-US" altLang="zh-CN" sz="1800" dirty="0"/>
              <a:t>            2004 </a:t>
            </a:r>
            <a:r>
              <a:rPr lang="zh-CN" altLang="en-US" sz="1800" dirty="0"/>
              <a:t>年，阿里巴巴集团创立了第三方支付平台</a:t>
            </a:r>
            <a:r>
              <a:rPr lang="en-US" altLang="zh-CN" sz="1800" dirty="0"/>
              <a:t>—</a:t>
            </a:r>
            <a:r>
              <a:rPr lang="zh-CN" altLang="en-US" sz="1800" dirty="0"/>
              <a:t>支付宝</a:t>
            </a:r>
            <a:r>
              <a:rPr lang="en-US" altLang="zh-CN" sz="1800" dirty="0"/>
              <a:t>(Alipay.com)</a:t>
            </a:r>
            <a:r>
              <a:rPr lang="zh-CN" altLang="en-US" sz="1800" dirty="0"/>
              <a:t>。</a:t>
            </a:r>
          </a:p>
        </p:txBody>
      </p:sp>
      <p:sp>
        <p:nvSpPr>
          <p:cNvPr id="4" name="文本占位符 3"/>
          <p:cNvSpPr>
            <a:spLocks noGrp="1"/>
          </p:cNvSpPr>
          <p:nvPr>
            <p:ph type="body" sz="quarter" idx="11"/>
          </p:nvPr>
        </p:nvSpPr>
        <p:spPr/>
        <p:txBody>
          <a:bodyPr/>
          <a:lstStyle/>
          <a:p>
            <a:r>
              <a:rPr lang="zh-CN" altLang="en-US" dirty="0"/>
              <a:t>对我国互联网事业发展影响较大的人物和事件</a:t>
            </a:r>
          </a:p>
        </p:txBody>
      </p:sp>
      <p:pic>
        <p:nvPicPr>
          <p:cNvPr id="6" name="图片 5"/>
          <p:cNvPicPr>
            <a:picLocks noChangeAspect="1"/>
          </p:cNvPicPr>
          <p:nvPr/>
        </p:nvPicPr>
        <p:blipFill rotWithShape="1">
          <a:blip r:embed="rId3" cstate="print"/>
          <a:srcRect t="34295" b="37765"/>
          <a:stretch/>
        </p:blipFill>
        <p:spPr>
          <a:xfrm>
            <a:off x="840766" y="1070486"/>
            <a:ext cx="1402572" cy="296729"/>
          </a:xfrm>
          <a:prstGeom prst="rect">
            <a:avLst/>
          </a:prstGeom>
          <a:effectLst>
            <a:glow rad="63500">
              <a:schemeClr val="accent1">
                <a:satMod val="175000"/>
                <a:alpha val="40000"/>
              </a:schemeClr>
            </a:glow>
          </a:effectLst>
        </p:spPr>
      </p:pic>
      <p:pic>
        <p:nvPicPr>
          <p:cNvPr id="7" name="图片 6"/>
          <p:cNvPicPr>
            <a:picLocks noChangeAspect="1"/>
          </p:cNvPicPr>
          <p:nvPr/>
        </p:nvPicPr>
        <p:blipFill>
          <a:blip r:embed="rId4" cstate="print"/>
          <a:stretch>
            <a:fillRect/>
          </a:stretch>
        </p:blipFill>
        <p:spPr>
          <a:xfrm>
            <a:off x="840766" y="1432043"/>
            <a:ext cx="349251" cy="349251"/>
          </a:xfrm>
          <a:prstGeom prst="rect">
            <a:avLst/>
          </a:prstGeom>
          <a:effectLst>
            <a:glow rad="63500">
              <a:schemeClr val="accent1">
                <a:satMod val="175000"/>
                <a:alpha val="40000"/>
              </a:schemeClr>
            </a:glow>
          </a:effectLst>
        </p:spPr>
      </p:pic>
      <p:pic>
        <p:nvPicPr>
          <p:cNvPr id="8" name="图片 7"/>
          <p:cNvPicPr>
            <a:picLocks noChangeAspect="1"/>
          </p:cNvPicPr>
          <p:nvPr/>
        </p:nvPicPr>
        <p:blipFill>
          <a:blip r:embed="rId5" cstate="print"/>
          <a:stretch>
            <a:fillRect/>
          </a:stretch>
        </p:blipFill>
        <p:spPr>
          <a:xfrm>
            <a:off x="830662" y="1853717"/>
            <a:ext cx="338728" cy="338728"/>
          </a:xfrm>
          <a:prstGeom prst="rect">
            <a:avLst/>
          </a:prstGeom>
          <a:effectLst>
            <a:glow rad="63500">
              <a:schemeClr val="accent1">
                <a:satMod val="175000"/>
                <a:alpha val="40000"/>
              </a:schemeClr>
            </a:glow>
          </a:effectLst>
        </p:spPr>
      </p:pic>
      <p:pic>
        <p:nvPicPr>
          <p:cNvPr id="9" name="图片 8"/>
          <p:cNvPicPr>
            <a:picLocks noChangeAspect="1"/>
          </p:cNvPicPr>
          <p:nvPr/>
        </p:nvPicPr>
        <p:blipFill>
          <a:blip r:embed="rId6" cstate="print">
            <a:extLst>
              <a:ext uri="{BEBA8EAE-BF5A-486C-A8C5-ECC9F3942E4B}">
                <a14:imgProps xmlns:a14="http://schemas.microsoft.com/office/drawing/2010/main">
                  <a14:imgLayer r:embed="rId7">
                    <a14:imgEffect>
                      <a14:artisticMosiaicBubbles/>
                    </a14:imgEffect>
                  </a14:imgLayer>
                </a14:imgProps>
              </a:ext>
            </a:extLst>
          </a:blip>
          <a:stretch>
            <a:fillRect/>
          </a:stretch>
        </p:blipFill>
        <p:spPr>
          <a:xfrm>
            <a:off x="830662" y="2290635"/>
            <a:ext cx="638015" cy="337575"/>
          </a:xfrm>
          <a:prstGeom prst="rect">
            <a:avLst/>
          </a:prstGeom>
          <a:effectLst>
            <a:glow rad="63500">
              <a:schemeClr val="accent1">
                <a:satMod val="175000"/>
                <a:alpha val="40000"/>
              </a:schemeClr>
            </a:glow>
          </a:effectLst>
        </p:spPr>
      </p:pic>
      <p:pic>
        <p:nvPicPr>
          <p:cNvPr id="10" name="图片 9"/>
          <p:cNvPicPr>
            <a:picLocks noChangeAspect="1"/>
          </p:cNvPicPr>
          <p:nvPr/>
        </p:nvPicPr>
        <p:blipFill>
          <a:blip r:embed="rId8" cstate="print"/>
          <a:stretch>
            <a:fillRect/>
          </a:stretch>
        </p:blipFill>
        <p:spPr>
          <a:xfrm>
            <a:off x="830662" y="3115865"/>
            <a:ext cx="578960" cy="329578"/>
          </a:xfrm>
          <a:prstGeom prst="rect">
            <a:avLst/>
          </a:prstGeom>
          <a:effectLst>
            <a:glow rad="63500">
              <a:schemeClr val="accent1">
                <a:satMod val="175000"/>
                <a:alpha val="40000"/>
              </a:schemeClr>
            </a:glow>
          </a:effectLst>
        </p:spPr>
      </p:pic>
      <p:pic>
        <p:nvPicPr>
          <p:cNvPr id="11" name="图片 10"/>
          <p:cNvPicPr>
            <a:picLocks noChangeAspect="1"/>
          </p:cNvPicPr>
          <p:nvPr/>
        </p:nvPicPr>
        <p:blipFill>
          <a:blip r:embed="rId9" cstate="print"/>
          <a:stretch>
            <a:fillRect/>
          </a:stretch>
        </p:blipFill>
        <p:spPr>
          <a:xfrm>
            <a:off x="830176" y="3563134"/>
            <a:ext cx="319493" cy="319493"/>
          </a:xfrm>
          <a:prstGeom prst="rect">
            <a:avLst/>
          </a:prstGeom>
          <a:effectLst>
            <a:glow rad="63500">
              <a:schemeClr val="accent1">
                <a:satMod val="175000"/>
                <a:alpha val="40000"/>
              </a:schemeClr>
            </a:glow>
          </a:effectLst>
        </p:spPr>
      </p:pic>
      <p:pic>
        <p:nvPicPr>
          <p:cNvPr id="14" name="图片 13"/>
          <p:cNvPicPr>
            <a:picLocks noChangeAspect="1"/>
          </p:cNvPicPr>
          <p:nvPr/>
        </p:nvPicPr>
        <p:blipFill rotWithShape="1">
          <a:blip r:embed="rId10" cstate="print"/>
          <a:srcRect l="8877" t="1" r="6786" b="11025"/>
          <a:stretch/>
        </p:blipFill>
        <p:spPr>
          <a:xfrm>
            <a:off x="822870" y="3960723"/>
            <a:ext cx="853441" cy="34365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57848900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7"/>
          <p:cNvSpPr>
            <a:spLocks noChangeArrowheads="1"/>
          </p:cNvSpPr>
          <p:nvPr/>
        </p:nvSpPr>
        <p:spPr bwMode="auto">
          <a:xfrm>
            <a:off x="639730" y="134303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lang="fr-FR">
              <a:latin typeface="宋体" charset="-122"/>
              <a:ea typeface="+mn-ea"/>
            </a:endParaRPr>
          </a:p>
        </p:txBody>
      </p:sp>
      <p:sp>
        <p:nvSpPr>
          <p:cNvPr id="89093" name="Rectangle 29"/>
          <p:cNvSpPr>
            <a:spLocks noChangeArrowheads="1"/>
          </p:cNvSpPr>
          <p:nvPr/>
        </p:nvSpPr>
        <p:spPr bwMode="auto">
          <a:xfrm>
            <a:off x="649288" y="1438598"/>
            <a:ext cx="162718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a:solidFill>
                  <a:srgbClr val="FFFF00"/>
                </a:solidFill>
                <a:latin typeface="微软雅黑" pitchFamily="34" charset="-122"/>
                <a:ea typeface="微软雅黑" pitchFamily="34" charset="-122"/>
              </a:rPr>
              <a:t>1.5</a:t>
            </a:r>
          </a:p>
          <a:p>
            <a:r>
              <a:rPr lang="zh-CN" altLang="zh-CN" sz="2000" b="1">
                <a:solidFill>
                  <a:schemeClr val="bg1"/>
                </a:solidFill>
                <a:latin typeface="微软雅黑" pitchFamily="34" charset="-122"/>
                <a:ea typeface="微软雅黑" pitchFamily="34" charset="-122"/>
              </a:rPr>
              <a:t>计算机网络的类别</a:t>
            </a:r>
            <a:endParaRPr lang="zh-CN" altLang="en-US" sz="2000" b="1">
              <a:solidFill>
                <a:schemeClr val="bg1"/>
              </a:solidFill>
              <a:latin typeface="微软雅黑" pitchFamily="34" charset="-122"/>
              <a:ea typeface="微软雅黑" pitchFamily="34" charset="-122"/>
            </a:endParaRPr>
          </a:p>
        </p:txBody>
      </p:sp>
      <p:sp>
        <p:nvSpPr>
          <p:cNvPr id="4" name="Rectangle 9"/>
          <p:cNvSpPr>
            <a:spLocks noChangeArrowheads="1"/>
          </p:cNvSpPr>
          <p:nvPr/>
        </p:nvSpPr>
        <p:spPr bwMode="auto">
          <a:xfrm>
            <a:off x="2628900" y="1343348"/>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5" name="Rectangle 10"/>
          <p:cNvSpPr>
            <a:spLocks noChangeArrowheads="1"/>
          </p:cNvSpPr>
          <p:nvPr/>
        </p:nvSpPr>
        <p:spPr bwMode="auto">
          <a:xfrm>
            <a:off x="2628900" y="1949773"/>
            <a:ext cx="5775325"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89096" name="Line 16"/>
          <p:cNvSpPr>
            <a:spLocks noChangeShapeType="1"/>
          </p:cNvSpPr>
          <p:nvPr/>
        </p:nvSpPr>
        <p:spPr bwMode="auto">
          <a:xfrm>
            <a:off x="3636963" y="1271910"/>
            <a:ext cx="0" cy="1181100"/>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Rectangle 8"/>
          <p:cNvSpPr>
            <a:spLocks noChangeArrowheads="1"/>
          </p:cNvSpPr>
          <p:nvPr/>
        </p:nvSpPr>
        <p:spPr bwMode="auto">
          <a:xfrm>
            <a:off x="2700338" y="1308423"/>
            <a:ext cx="54721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chemeClr val="bg1"/>
                </a:solidFill>
                <a:latin typeface="微软雅黑" pitchFamily="34" charset="-122"/>
                <a:ea typeface="微软雅黑" pitchFamily="34" charset="-122"/>
              </a:rPr>
              <a:t>1.5.1                                 </a:t>
            </a:r>
            <a:r>
              <a:rPr lang="zh-CN" altLang="zh-CN" sz="2000" b="1" dirty="0">
                <a:solidFill>
                  <a:schemeClr val="bg1"/>
                </a:solidFill>
                <a:ea typeface="微软雅黑" pitchFamily="34" charset="-122"/>
              </a:rPr>
              <a:t>计算机网络的定义</a:t>
            </a:r>
            <a:endParaRPr lang="en-US" altLang="zh-CN" sz="2000" b="1" dirty="0">
              <a:solidFill>
                <a:schemeClr val="bg1"/>
              </a:solidFill>
              <a:ea typeface="微软雅黑" pitchFamily="34" charset="-122"/>
            </a:endParaRPr>
          </a:p>
          <a:p>
            <a:endParaRPr lang="zh-CN" altLang="zh-CN" sz="2000" b="1" dirty="0">
              <a:solidFill>
                <a:schemeClr val="bg1"/>
              </a:solidFill>
              <a:ea typeface="微软雅黑" pitchFamily="34" charset="-122"/>
            </a:endParaRPr>
          </a:p>
          <a:p>
            <a:r>
              <a:rPr lang="en-US" altLang="zh-CN" sz="2000" b="1" dirty="0">
                <a:solidFill>
                  <a:schemeClr val="bg1"/>
                </a:solidFill>
                <a:latin typeface="微软雅黑" pitchFamily="34" charset="-122"/>
                <a:ea typeface="微软雅黑" pitchFamily="34" charset="-122"/>
              </a:rPr>
              <a:t>1.5.2                     </a:t>
            </a:r>
            <a:r>
              <a:rPr lang="zh-CN" altLang="zh-CN" sz="2000" b="1" dirty="0">
                <a:solidFill>
                  <a:schemeClr val="bg1"/>
                </a:solidFill>
                <a:ea typeface="微软雅黑" pitchFamily="34" charset="-122"/>
              </a:rPr>
              <a:t>几种不同类别的</a:t>
            </a:r>
            <a:r>
              <a:rPr lang="zh-CN" altLang="en-US" sz="2000" b="1" dirty="0">
                <a:solidFill>
                  <a:schemeClr val="bg1"/>
                </a:solidFill>
                <a:ea typeface="微软雅黑" pitchFamily="34" charset="-122"/>
              </a:rPr>
              <a:t>计算机</a:t>
            </a:r>
            <a:r>
              <a:rPr lang="zh-CN" altLang="zh-CN" sz="2000" b="1" dirty="0">
                <a:solidFill>
                  <a:schemeClr val="bg1"/>
                </a:solidFill>
                <a:ea typeface="微软雅黑" pitchFamily="34" charset="-122"/>
              </a:rPr>
              <a:t>网络</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1.5.1  </a:t>
            </a:r>
            <a:r>
              <a:rPr lang="zh-CN" altLang="en-US" dirty="0"/>
              <a:t>计算机网络的定义</a:t>
            </a:r>
          </a:p>
        </p:txBody>
      </p:sp>
      <p:sp>
        <p:nvSpPr>
          <p:cNvPr id="3" name="内容占位符 2"/>
          <p:cNvSpPr>
            <a:spLocks noGrp="1"/>
          </p:cNvSpPr>
          <p:nvPr>
            <p:ph sz="quarter" idx="11"/>
          </p:nvPr>
        </p:nvSpPr>
        <p:spPr/>
        <p:txBody>
          <a:bodyPr/>
          <a:lstStyle/>
          <a:p>
            <a:pPr>
              <a:lnSpc>
                <a:spcPts val="3200"/>
              </a:lnSpc>
            </a:pPr>
            <a:r>
              <a:rPr lang="zh-CN" altLang="en-US" dirty="0"/>
              <a:t>计算机网络的精确定义并未统一。</a:t>
            </a:r>
            <a:endParaRPr lang="en-US" altLang="zh-CN" dirty="0"/>
          </a:p>
          <a:p>
            <a:pPr>
              <a:lnSpc>
                <a:spcPts val="3200"/>
              </a:lnSpc>
            </a:pPr>
            <a:r>
              <a:rPr lang="zh-CN" altLang="en-US" dirty="0"/>
              <a:t>较好的定义：</a:t>
            </a:r>
          </a:p>
          <a:p>
            <a:pPr>
              <a:lnSpc>
                <a:spcPts val="3200"/>
              </a:lnSpc>
            </a:pPr>
            <a:endParaRPr lang="zh-CN" altLang="en-US" dirty="0"/>
          </a:p>
        </p:txBody>
      </p:sp>
      <p:sp>
        <p:nvSpPr>
          <p:cNvPr id="4" name="矩形 3"/>
          <p:cNvSpPr/>
          <p:nvPr/>
        </p:nvSpPr>
        <p:spPr>
          <a:xfrm>
            <a:off x="874225" y="1926007"/>
            <a:ext cx="7242372" cy="15286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ts val="2800"/>
              </a:lnSpc>
            </a:pPr>
            <a:r>
              <a:rPr lang="zh-CN" altLang="en-US" b="1" dirty="0">
                <a:latin typeface="微软雅黑" panose="020B0503020204020204" pitchFamily="34" charset="-122"/>
                <a:ea typeface="微软雅黑" panose="020B0503020204020204" pitchFamily="34" charset="-122"/>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p>
        </p:txBody>
      </p:sp>
    </p:spTree>
    <p:extLst>
      <p:ext uri="{BB962C8B-B14F-4D97-AF65-F5344CB8AC3E}">
        <p14:creationId xmlns:p14="http://schemas.microsoft.com/office/powerpoint/2010/main" val="346674709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pPr>
              <a:lnSpc>
                <a:spcPts val="3200"/>
              </a:lnSpc>
            </a:pPr>
            <a:r>
              <a:rPr lang="zh-CN" altLang="en-US" dirty="0">
                <a:solidFill>
                  <a:srgbClr val="C00000"/>
                </a:solidFill>
              </a:rPr>
              <a:t>“可编程的硬件”表明：</a:t>
            </a:r>
            <a:r>
              <a:rPr lang="zh-CN" altLang="en-US" dirty="0"/>
              <a:t>这种硬件一定包含有</a:t>
            </a:r>
            <a:r>
              <a:rPr lang="zh-CN" altLang="en-US" dirty="0">
                <a:solidFill>
                  <a:srgbClr val="0000FF"/>
                </a:solidFill>
              </a:rPr>
              <a:t>中央处理器 </a:t>
            </a:r>
            <a:r>
              <a:rPr lang="en-US" altLang="zh-CN" dirty="0">
                <a:solidFill>
                  <a:srgbClr val="0000FF"/>
                </a:solidFill>
              </a:rPr>
              <a:t>CPU</a:t>
            </a:r>
            <a:r>
              <a:rPr lang="zh-CN" altLang="en-US" dirty="0">
                <a:solidFill>
                  <a:srgbClr val="0000FF"/>
                </a:solidFill>
              </a:rPr>
              <a:t>。</a:t>
            </a:r>
            <a:endParaRPr lang="en-US" altLang="zh-CN" dirty="0">
              <a:solidFill>
                <a:srgbClr val="0000FF"/>
              </a:solidFill>
            </a:endParaRPr>
          </a:p>
          <a:p>
            <a:pPr>
              <a:lnSpc>
                <a:spcPts val="3200"/>
              </a:lnSpc>
            </a:pPr>
            <a:r>
              <a:rPr lang="zh-CN" altLang="en-US" dirty="0"/>
              <a:t>计算机网络所连接的硬件包括：</a:t>
            </a:r>
            <a:endParaRPr lang="en-US" altLang="zh-CN" dirty="0"/>
          </a:p>
          <a:p>
            <a:pPr lvl="1">
              <a:lnSpc>
                <a:spcPts val="3200"/>
              </a:lnSpc>
            </a:pPr>
            <a:r>
              <a:rPr lang="zh-CN" altLang="en-US" dirty="0"/>
              <a:t>一般的计算机；</a:t>
            </a:r>
            <a:endParaRPr lang="en-US" altLang="zh-CN" dirty="0"/>
          </a:p>
          <a:p>
            <a:pPr lvl="1">
              <a:lnSpc>
                <a:spcPts val="3200"/>
              </a:lnSpc>
            </a:pPr>
            <a:r>
              <a:rPr lang="zh-CN" altLang="en-US" dirty="0"/>
              <a:t>智能手机、电视 等。</a:t>
            </a:r>
          </a:p>
          <a:p>
            <a:pPr>
              <a:lnSpc>
                <a:spcPts val="3200"/>
              </a:lnSpc>
            </a:pPr>
            <a:r>
              <a:rPr lang="zh-CN" altLang="en-US" dirty="0"/>
              <a:t>计算机网络可以：</a:t>
            </a:r>
            <a:endParaRPr lang="en-US" altLang="zh-CN" dirty="0"/>
          </a:p>
          <a:p>
            <a:pPr lvl="1">
              <a:lnSpc>
                <a:spcPts val="3200"/>
              </a:lnSpc>
            </a:pPr>
            <a:r>
              <a:rPr lang="zh-CN" altLang="en-US" dirty="0"/>
              <a:t>传送数据；</a:t>
            </a:r>
            <a:endParaRPr lang="en-US" altLang="zh-CN" dirty="0"/>
          </a:p>
          <a:p>
            <a:pPr lvl="1">
              <a:lnSpc>
                <a:spcPts val="3200"/>
              </a:lnSpc>
            </a:pPr>
            <a:r>
              <a:rPr lang="zh-CN" altLang="en-US" dirty="0"/>
              <a:t>支持多种应用（包括今后可能出现的各种应用）。</a:t>
            </a:r>
          </a:p>
          <a:p>
            <a:pPr>
              <a:lnSpc>
                <a:spcPts val="3200"/>
              </a:lnSpc>
            </a:pPr>
            <a:endParaRPr lang="zh-CN" altLang="en-US" dirty="0"/>
          </a:p>
        </p:txBody>
      </p:sp>
      <p:sp>
        <p:nvSpPr>
          <p:cNvPr id="5" name="文本占位符 4"/>
          <p:cNvSpPr>
            <a:spLocks noGrp="1"/>
          </p:cNvSpPr>
          <p:nvPr>
            <p:ph type="body" sz="quarter" idx="11"/>
          </p:nvPr>
        </p:nvSpPr>
        <p:spPr/>
        <p:txBody>
          <a:bodyPr/>
          <a:lstStyle/>
          <a:p>
            <a:r>
              <a:rPr lang="zh-CN" altLang="en-US" dirty="0"/>
              <a:t>如何理解？</a:t>
            </a:r>
          </a:p>
        </p:txBody>
      </p:sp>
    </p:spTree>
    <p:extLst>
      <p:ext uri="{BB962C8B-B14F-4D97-AF65-F5344CB8AC3E}">
        <p14:creationId xmlns:p14="http://schemas.microsoft.com/office/powerpoint/2010/main" val="101835088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4772" y="1024759"/>
            <a:ext cx="5852160" cy="3291840"/>
          </a:xfrm>
          <a:prstGeom prst="rect">
            <a:avLst/>
          </a:prstGeom>
        </p:spPr>
      </p:pic>
      <p:sp>
        <p:nvSpPr>
          <p:cNvPr id="7" name="矩形 6"/>
          <p:cNvSpPr/>
          <p:nvPr/>
        </p:nvSpPr>
        <p:spPr>
          <a:xfrm>
            <a:off x="1670150" y="599523"/>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8" name="矩形 7"/>
          <p:cNvSpPr/>
          <p:nvPr/>
        </p:nvSpPr>
        <p:spPr>
          <a:xfrm>
            <a:off x="5908327" y="599523"/>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9" name="组合 8"/>
          <p:cNvGrpSpPr/>
          <p:nvPr/>
        </p:nvGrpSpPr>
        <p:grpSpPr>
          <a:xfrm>
            <a:off x="466344" y="585760"/>
            <a:ext cx="8129016" cy="400110"/>
            <a:chOff x="466344" y="1151890"/>
            <a:chExt cx="8129016" cy="400110"/>
          </a:xfrm>
        </p:grpSpPr>
        <p:sp>
          <p:nvSpPr>
            <p:cNvPr id="10"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2130197" y="1151890"/>
              <a:ext cx="48013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“三网融合”：融入现代计算机网络技术</a:t>
              </a:r>
              <a:endParaRPr lang="fr-FR" altLang="zh-CN" sz="20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0907242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1.5.2  </a:t>
            </a:r>
            <a:r>
              <a:rPr lang="zh-CN" altLang="en-US" dirty="0"/>
              <a:t>几种不同类别的计算机网络</a:t>
            </a:r>
          </a:p>
        </p:txBody>
      </p:sp>
      <p:sp>
        <p:nvSpPr>
          <p:cNvPr id="5" name="内容占位符 4"/>
          <p:cNvSpPr>
            <a:spLocks noGrp="1"/>
          </p:cNvSpPr>
          <p:nvPr>
            <p:ph sz="quarter" idx="11"/>
          </p:nvPr>
        </p:nvSpPr>
        <p:spPr/>
        <p:txBody>
          <a:bodyPr/>
          <a:lstStyle/>
          <a:p>
            <a:pPr>
              <a:lnSpc>
                <a:spcPts val="3200"/>
              </a:lnSpc>
            </a:pPr>
            <a:r>
              <a:rPr lang="zh-CN" altLang="en-US" dirty="0"/>
              <a:t>计算机网络有多种类别。</a:t>
            </a:r>
            <a:endParaRPr lang="en-US" altLang="zh-CN" dirty="0"/>
          </a:p>
          <a:p>
            <a:pPr>
              <a:lnSpc>
                <a:spcPts val="3200"/>
              </a:lnSpc>
            </a:pPr>
            <a:r>
              <a:rPr lang="zh-CN" altLang="en-US" dirty="0"/>
              <a:t>可以按以下方法分类：</a:t>
            </a:r>
          </a:p>
          <a:p>
            <a:pPr lvl="1">
              <a:lnSpc>
                <a:spcPts val="3200"/>
              </a:lnSpc>
            </a:pPr>
            <a:r>
              <a:rPr lang="zh-CN" altLang="en-US" dirty="0"/>
              <a:t>按照网络的作用范围进行分类；</a:t>
            </a:r>
          </a:p>
          <a:p>
            <a:pPr lvl="1">
              <a:lnSpc>
                <a:spcPts val="3200"/>
              </a:lnSpc>
            </a:pPr>
            <a:r>
              <a:rPr lang="zh-CN" altLang="en-US" dirty="0"/>
              <a:t>按照网络的使用者进行分类；</a:t>
            </a:r>
          </a:p>
          <a:p>
            <a:pPr lvl="1">
              <a:lnSpc>
                <a:spcPts val="3200"/>
              </a:lnSpc>
            </a:pPr>
            <a:r>
              <a:rPr lang="zh-CN" altLang="en-US" dirty="0"/>
              <a:t>用来把用户接入到互联网的网络。</a:t>
            </a:r>
          </a:p>
          <a:p>
            <a:pPr>
              <a:lnSpc>
                <a:spcPts val="3200"/>
              </a:lnSpc>
            </a:pPr>
            <a:endParaRPr lang="zh-CN" altLang="en-US" dirty="0"/>
          </a:p>
        </p:txBody>
      </p:sp>
    </p:spTree>
    <p:extLst>
      <p:ext uri="{BB962C8B-B14F-4D97-AF65-F5344CB8AC3E}">
        <p14:creationId xmlns:p14="http://schemas.microsoft.com/office/powerpoint/2010/main" val="405620848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0"/>
            <p:extLst>
              <p:ext uri="{D42A27DB-BD31-4B8C-83A1-F6EECF244321}">
                <p14:modId xmlns:p14="http://schemas.microsoft.com/office/powerpoint/2010/main" val="1420287654"/>
              </p:ext>
            </p:extLst>
          </p:nvPr>
        </p:nvGraphicFramePr>
        <p:xfrm>
          <a:off x="618311" y="1067195"/>
          <a:ext cx="7794172" cy="2651760"/>
        </p:xfrm>
        <a:graphic>
          <a:graphicData uri="http://schemas.openxmlformats.org/drawingml/2006/table">
            <a:tbl>
              <a:tblPr firstRow="1" bandRow="1" bandCol="1">
                <a:tableStyleId>{69012ECD-51FC-41F1-AA8D-1B2483CD663E}</a:tableStyleId>
              </a:tblPr>
              <a:tblGrid>
                <a:gridCol w="3441843">
                  <a:extLst>
                    <a:ext uri="{9D8B030D-6E8A-4147-A177-3AD203B41FA5}">
                      <a16:colId xmlns:a16="http://schemas.microsoft.com/office/drawing/2014/main" val="2752561288"/>
                    </a:ext>
                  </a:extLst>
                </a:gridCol>
                <a:gridCol w="4352329">
                  <a:extLst>
                    <a:ext uri="{9D8B030D-6E8A-4147-A177-3AD203B41FA5}">
                      <a16:colId xmlns:a16="http://schemas.microsoft.com/office/drawing/2014/main" val="1271823278"/>
                    </a:ext>
                  </a:extLst>
                </a:gridCol>
              </a:tblGrid>
              <a:tr h="274193">
                <a:tc>
                  <a:txBody>
                    <a:bodyPr/>
                    <a:lstStyle/>
                    <a:p>
                      <a:pPr algn="ctr"/>
                      <a:r>
                        <a:rPr lang="zh-CN" altLang="en-US" sz="1600" b="1" dirty="0">
                          <a:solidFill>
                            <a:schemeClr val="tx1"/>
                          </a:solidFill>
                          <a:latin typeface="微软雅黑" panose="020B0503020204020204" pitchFamily="34" charset="-122"/>
                          <a:ea typeface="微软雅黑" panose="020B0503020204020204" pitchFamily="34" charset="-122"/>
                        </a:rPr>
                        <a:t>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zh-CN" altLang="en-US" sz="1600" b="1" dirty="0">
                          <a:solidFill>
                            <a:schemeClr val="tx1"/>
                          </a:solidFill>
                          <a:latin typeface="微软雅黑" panose="020B0503020204020204" pitchFamily="34" charset="-122"/>
                          <a:ea typeface="微软雅黑" panose="020B0503020204020204" pitchFamily="34" charset="-122"/>
                        </a:rPr>
                        <a:t>作用范围或距离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33287312"/>
                  </a:ext>
                </a:extLst>
              </a:tr>
              <a:tr h="473606">
                <a:tc>
                  <a:txBody>
                    <a:bodyPr/>
                    <a:lstStyle/>
                    <a:p>
                      <a:pPr algn="l"/>
                      <a:r>
                        <a:rPr lang="zh-CN" altLang="en-US" sz="1600" b="1" dirty="0">
                          <a:solidFill>
                            <a:srgbClr val="0000FF"/>
                          </a:solidFill>
                          <a:latin typeface="微软雅黑" panose="020B0503020204020204" pitchFamily="34" charset="-122"/>
                          <a:ea typeface="微软雅黑" panose="020B0503020204020204" pitchFamily="34" charset="-122"/>
                        </a:rPr>
                        <a:t>广域网 </a:t>
                      </a:r>
                      <a:r>
                        <a:rPr lang="en-US" altLang="zh-CN" sz="1600" b="1" dirty="0">
                          <a:solidFill>
                            <a:srgbClr val="0000FF"/>
                          </a:solidFill>
                          <a:latin typeface="微软雅黑" panose="020B0503020204020204" pitchFamily="34" charset="-122"/>
                          <a:ea typeface="微软雅黑" panose="020B0503020204020204" pitchFamily="34" charset="-122"/>
                        </a:rPr>
                        <a:t>WAN </a:t>
                      </a:r>
                    </a:p>
                    <a:p>
                      <a:pPr algn="l"/>
                      <a:r>
                        <a:rPr lang="en-US" altLang="zh-CN" sz="1600" b="1" dirty="0">
                          <a:latin typeface="微软雅黑" panose="020B0503020204020204" pitchFamily="34" charset="-122"/>
                          <a:ea typeface="微软雅黑" panose="020B0503020204020204" pitchFamily="34" charset="-122"/>
                        </a:rPr>
                        <a:t>(Wide Area Network)</a:t>
                      </a:r>
                      <a:endParaRPr lang="zh-CN" altLang="en-US" sz="1600"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b="1" dirty="0">
                          <a:latin typeface="微软雅黑" panose="020B0503020204020204" pitchFamily="34" charset="-122"/>
                          <a:ea typeface="微软雅黑" panose="020B0503020204020204" pitchFamily="34" charset="-122"/>
                        </a:rPr>
                        <a:t>通常为几十到几千公里。有时也称为</a:t>
                      </a:r>
                      <a:r>
                        <a:rPr lang="zh-CN" altLang="en-US" sz="1600" b="1" dirty="0">
                          <a:solidFill>
                            <a:srgbClr val="0000FF"/>
                          </a:solidFill>
                          <a:latin typeface="微软雅黑" panose="020B0503020204020204" pitchFamily="34" charset="-122"/>
                          <a:ea typeface="微软雅黑" panose="020B0503020204020204" pitchFamily="34" charset="-122"/>
                        </a:rPr>
                        <a:t>远程网</a:t>
                      </a:r>
                      <a:r>
                        <a:rPr lang="en-US" altLang="zh-CN" sz="1600" b="1" dirty="0">
                          <a:latin typeface="微软雅黑" panose="020B0503020204020204" pitchFamily="34" charset="-122"/>
                          <a:ea typeface="微软雅黑" panose="020B0503020204020204" pitchFamily="34" charset="-122"/>
                        </a:rPr>
                        <a:t>(long haul network)</a:t>
                      </a:r>
                      <a:r>
                        <a:rPr lang="zh-CN" altLang="en-US" sz="1600" b="1" dirty="0">
                          <a:latin typeface="微软雅黑" panose="020B0503020204020204" pitchFamily="34" charset="-122"/>
                          <a:ea typeface="微软雅黑" panose="020B0503020204020204" pitchFamily="34" charset="-122"/>
                        </a:rPr>
                        <a:t>。是互联网的核心部分。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952148"/>
                  </a:ext>
                </a:extLst>
              </a:tr>
              <a:tr h="473606">
                <a:tc>
                  <a:txBody>
                    <a:bodyPr/>
                    <a:lstStyle/>
                    <a:p>
                      <a:pPr algn="l"/>
                      <a:r>
                        <a:rPr lang="zh-CN" altLang="en-US" sz="1600" b="1" kern="1200" dirty="0">
                          <a:solidFill>
                            <a:srgbClr val="0000FF"/>
                          </a:solidFill>
                          <a:latin typeface="微软雅黑" panose="020B0503020204020204" pitchFamily="34" charset="-122"/>
                          <a:ea typeface="微软雅黑" panose="020B0503020204020204" pitchFamily="34" charset="-122"/>
                          <a:cs typeface="+mn-cs"/>
                        </a:rPr>
                        <a:t>城域网 </a:t>
                      </a:r>
                      <a:r>
                        <a:rPr lang="en-US" altLang="zh-CN" sz="1600" b="1" kern="1200" dirty="0">
                          <a:solidFill>
                            <a:srgbClr val="0000FF"/>
                          </a:solidFill>
                          <a:latin typeface="微软雅黑" panose="020B0503020204020204" pitchFamily="34" charset="-122"/>
                          <a:ea typeface="微软雅黑" panose="020B0503020204020204" pitchFamily="34" charset="-122"/>
                          <a:cs typeface="+mn-cs"/>
                        </a:rPr>
                        <a:t>MAN </a:t>
                      </a:r>
                    </a:p>
                    <a:p>
                      <a:pPr algn="l"/>
                      <a:r>
                        <a:rPr lang="en-US" altLang="zh-CN" sz="1600" b="1" dirty="0">
                          <a:latin typeface="微软雅黑" panose="020B0503020204020204" pitchFamily="34" charset="-122"/>
                          <a:ea typeface="微软雅黑" panose="020B0503020204020204" pitchFamily="34" charset="-122"/>
                        </a:rPr>
                        <a:t>(Metropolitan Area Network)</a:t>
                      </a:r>
                      <a:endParaRPr lang="zh-CN" altLang="en-US" sz="1600"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b="1" dirty="0">
                          <a:latin typeface="微软雅黑" panose="020B0503020204020204" pitchFamily="34" charset="-122"/>
                          <a:ea typeface="微软雅黑" panose="020B0503020204020204" pitchFamily="34" charset="-122"/>
                        </a:rPr>
                        <a:t>作用范围一般是一个城市，作用距离约为 </a:t>
                      </a:r>
                      <a:r>
                        <a:rPr lang="en-US" altLang="zh-CN" sz="1600" b="1" dirty="0">
                          <a:latin typeface="微软雅黑" panose="020B0503020204020204" pitchFamily="34" charset="-122"/>
                          <a:ea typeface="微软雅黑" panose="020B0503020204020204" pitchFamily="34" charset="-122"/>
                        </a:rPr>
                        <a:t>5~50 </a:t>
                      </a:r>
                      <a:r>
                        <a:rPr lang="zh-CN" altLang="en-US" sz="1600" b="1" dirty="0">
                          <a:latin typeface="微软雅黑" panose="020B0503020204020204" pitchFamily="34" charset="-122"/>
                          <a:ea typeface="微软雅黑" panose="020B0503020204020204" pitchFamily="34" charset="-122"/>
                        </a:rPr>
                        <a:t>公里。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36720"/>
                  </a:ext>
                </a:extLst>
              </a:tr>
              <a:tr h="473606">
                <a:tc>
                  <a:txBody>
                    <a:bodyPr/>
                    <a:lstStyle/>
                    <a:p>
                      <a:pPr marL="0" algn="l" defTabSz="914400" rtl="0" eaLnBrk="1" latinLnBrk="0" hangingPunct="1"/>
                      <a:r>
                        <a:rPr lang="zh-CN" altLang="en-US" sz="1600" b="1" kern="1200" dirty="0">
                          <a:solidFill>
                            <a:srgbClr val="0000FF"/>
                          </a:solidFill>
                          <a:latin typeface="微软雅黑" panose="020B0503020204020204" pitchFamily="34" charset="-122"/>
                          <a:ea typeface="微软雅黑" panose="020B0503020204020204" pitchFamily="34" charset="-122"/>
                          <a:cs typeface="+mn-cs"/>
                        </a:rPr>
                        <a:t>局域网 </a:t>
                      </a:r>
                      <a:r>
                        <a:rPr lang="en-US" altLang="zh-CN" sz="1600" b="1" kern="1200" dirty="0">
                          <a:solidFill>
                            <a:srgbClr val="0000FF"/>
                          </a:solidFill>
                          <a:latin typeface="微软雅黑" panose="020B0503020204020204" pitchFamily="34" charset="-122"/>
                          <a:ea typeface="微软雅黑" panose="020B0503020204020204" pitchFamily="34" charset="-122"/>
                          <a:cs typeface="+mn-cs"/>
                        </a:rPr>
                        <a:t>LAN </a:t>
                      </a:r>
                    </a:p>
                    <a:p>
                      <a:pPr algn="l"/>
                      <a:r>
                        <a:rPr lang="en-US" altLang="zh-CN" sz="1600" b="1" dirty="0">
                          <a:latin typeface="微软雅黑" panose="020B0503020204020204" pitchFamily="34" charset="-122"/>
                          <a:ea typeface="微软雅黑" panose="020B0503020204020204" pitchFamily="34" charset="-122"/>
                        </a:rPr>
                        <a:t>(Local Area Network) </a:t>
                      </a:r>
                      <a:endParaRPr lang="zh-CN" altLang="en-US" sz="1600"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b="1" dirty="0">
                          <a:latin typeface="微软雅黑" panose="020B0503020204020204" pitchFamily="34" charset="-122"/>
                          <a:ea typeface="微软雅黑" panose="020B0503020204020204" pitchFamily="34" charset="-122"/>
                        </a:rPr>
                        <a:t>局限在较小的范围（如 </a:t>
                      </a:r>
                      <a:r>
                        <a:rPr lang="en-US" altLang="zh-CN"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公里左右）。通常采用高速通信线路。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2654821"/>
                  </a:ext>
                </a:extLst>
              </a:tr>
              <a:tr h="473606">
                <a:tc>
                  <a:txBody>
                    <a:bodyPr/>
                    <a:lstStyle/>
                    <a:p>
                      <a:pPr algn="l"/>
                      <a:r>
                        <a:rPr lang="zh-CN" altLang="en-US" sz="1600" b="1" kern="1200" dirty="0">
                          <a:solidFill>
                            <a:srgbClr val="0000FF"/>
                          </a:solidFill>
                          <a:latin typeface="微软雅黑" panose="020B0503020204020204" pitchFamily="34" charset="-122"/>
                          <a:ea typeface="微软雅黑" panose="020B0503020204020204" pitchFamily="34" charset="-122"/>
                          <a:cs typeface="+mn-cs"/>
                        </a:rPr>
                        <a:t>个人区域网 </a:t>
                      </a:r>
                      <a:r>
                        <a:rPr lang="en-US" altLang="zh-CN" sz="1600" b="1" kern="1200" dirty="0">
                          <a:solidFill>
                            <a:srgbClr val="0000FF"/>
                          </a:solidFill>
                          <a:latin typeface="微软雅黑" panose="020B0503020204020204" pitchFamily="34" charset="-122"/>
                          <a:ea typeface="微软雅黑" panose="020B0503020204020204" pitchFamily="34" charset="-122"/>
                          <a:cs typeface="+mn-cs"/>
                        </a:rPr>
                        <a:t>PAN </a:t>
                      </a:r>
                    </a:p>
                    <a:p>
                      <a:pPr algn="l"/>
                      <a:r>
                        <a:rPr lang="en-US" altLang="zh-CN" sz="1600" b="1" dirty="0">
                          <a:latin typeface="微软雅黑" panose="020B0503020204020204" pitchFamily="34" charset="-122"/>
                          <a:ea typeface="微软雅黑" panose="020B0503020204020204" pitchFamily="34" charset="-122"/>
                        </a:rPr>
                        <a:t>(Personal Area Network) </a:t>
                      </a:r>
                      <a:endParaRPr lang="zh-CN" altLang="en-US" sz="1600"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b="1" dirty="0">
                          <a:latin typeface="微软雅黑" panose="020B0503020204020204" pitchFamily="34" charset="-122"/>
                          <a:ea typeface="微软雅黑" panose="020B0503020204020204" pitchFamily="34" charset="-122"/>
                        </a:rPr>
                        <a:t>范围很小，大约在 </a:t>
                      </a:r>
                      <a:r>
                        <a:rPr lang="en-US" altLang="zh-CN" sz="1600" b="1" dirty="0">
                          <a:latin typeface="微软雅黑" panose="020B0503020204020204" pitchFamily="34" charset="-122"/>
                          <a:ea typeface="微软雅黑" panose="020B0503020204020204" pitchFamily="34" charset="-122"/>
                        </a:rPr>
                        <a:t>10 </a:t>
                      </a:r>
                      <a:r>
                        <a:rPr lang="zh-CN" altLang="en-US" sz="1600" b="1" dirty="0">
                          <a:latin typeface="微软雅黑" panose="020B0503020204020204" pitchFamily="34" charset="-122"/>
                          <a:ea typeface="微软雅黑" panose="020B0503020204020204" pitchFamily="34" charset="-122"/>
                        </a:rPr>
                        <a:t>米左右。有时也称为</a:t>
                      </a:r>
                      <a:r>
                        <a:rPr lang="zh-CN" altLang="en-US" sz="1600" b="1" dirty="0">
                          <a:solidFill>
                            <a:srgbClr val="0000FF"/>
                          </a:solidFill>
                          <a:latin typeface="微软雅黑" panose="020B0503020204020204" pitchFamily="34" charset="-122"/>
                          <a:ea typeface="微软雅黑" panose="020B0503020204020204" pitchFamily="34" charset="-122"/>
                        </a:rPr>
                        <a:t>无线个人区域网</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WPAN (Wireless PAN)</a:t>
                      </a:r>
                      <a:r>
                        <a:rPr lang="zh-CN" altLang="en-US" sz="1600" b="1" dirty="0">
                          <a:latin typeface="微软雅黑" panose="020B0503020204020204" pitchFamily="34" charset="-122"/>
                          <a:ea typeface="微软雅黑" panose="020B0503020204020204" pitchFamily="34"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985109"/>
                  </a:ext>
                </a:extLst>
              </a:tr>
            </a:tbl>
          </a:graphicData>
        </a:graphic>
      </p:graphicFrame>
      <p:sp>
        <p:nvSpPr>
          <p:cNvPr id="5" name="文本占位符 4"/>
          <p:cNvSpPr>
            <a:spLocks noGrp="1"/>
          </p:cNvSpPr>
          <p:nvPr>
            <p:ph type="body" sz="quarter" idx="11"/>
          </p:nvPr>
        </p:nvSpPr>
        <p:spPr/>
        <p:txBody>
          <a:bodyPr/>
          <a:lstStyle/>
          <a:p>
            <a:r>
              <a:rPr lang="en-US" altLang="zh-CN" dirty="0"/>
              <a:t>1. </a:t>
            </a:r>
            <a:r>
              <a:rPr lang="zh-CN" altLang="en-US" dirty="0"/>
              <a:t>按照网络的作用范围进行分类</a:t>
            </a:r>
          </a:p>
        </p:txBody>
      </p:sp>
      <p:sp>
        <p:nvSpPr>
          <p:cNvPr id="2" name="矩形 1"/>
          <p:cNvSpPr/>
          <p:nvPr/>
        </p:nvSpPr>
        <p:spPr>
          <a:xfrm>
            <a:off x="1327135" y="3791428"/>
            <a:ext cx="6196612" cy="7591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ts val="2600"/>
              </a:lnSpc>
              <a:spcBef>
                <a:spcPts val="600"/>
              </a:spcBef>
            </a:pPr>
            <a:r>
              <a:rPr lang="zh-CN" altLang="en-US" b="1" dirty="0">
                <a:latin typeface="微软雅黑" pitchFamily="34" charset="-122"/>
                <a:ea typeface="微软雅黑" pitchFamily="34" charset="-122"/>
              </a:rPr>
              <a:t>若中央处理机之间的距离非常近（如仅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米甚至更小些），则一般就称之为</a:t>
            </a:r>
            <a:r>
              <a:rPr lang="zh-CN" altLang="en-US" b="1" dirty="0">
                <a:solidFill>
                  <a:srgbClr val="C00000"/>
                </a:solidFill>
                <a:latin typeface="微软雅黑" pitchFamily="34" charset="-122"/>
                <a:ea typeface="微软雅黑" pitchFamily="34" charset="-122"/>
              </a:rPr>
              <a:t>多处理机系统，</a:t>
            </a:r>
            <a:r>
              <a:rPr lang="zh-CN" altLang="en-US" b="1" dirty="0">
                <a:latin typeface="微软雅黑" pitchFamily="34" charset="-122"/>
                <a:ea typeface="微软雅黑" pitchFamily="34" charset="-122"/>
              </a:rPr>
              <a:t>而不称它为计算机网络。 </a:t>
            </a:r>
          </a:p>
        </p:txBody>
      </p:sp>
    </p:spTree>
    <p:extLst>
      <p:ext uri="{BB962C8B-B14F-4D97-AF65-F5344CB8AC3E}">
        <p14:creationId xmlns:p14="http://schemas.microsoft.com/office/powerpoint/2010/main" val="95852716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0"/>
            <p:extLst>
              <p:ext uri="{D42A27DB-BD31-4B8C-83A1-F6EECF244321}">
                <p14:modId xmlns:p14="http://schemas.microsoft.com/office/powerpoint/2010/main" val="1251054638"/>
              </p:ext>
            </p:extLst>
          </p:nvPr>
        </p:nvGraphicFramePr>
        <p:xfrm>
          <a:off x="705393" y="1067195"/>
          <a:ext cx="7654835" cy="1493520"/>
        </p:xfrm>
        <a:graphic>
          <a:graphicData uri="http://schemas.openxmlformats.org/drawingml/2006/table">
            <a:tbl>
              <a:tblPr firstRow="1" bandRow="1" bandCol="1">
                <a:tableStyleId>{69012ECD-51FC-41F1-AA8D-1B2483CD663E}</a:tableStyleId>
              </a:tblPr>
              <a:tblGrid>
                <a:gridCol w="3108961">
                  <a:extLst>
                    <a:ext uri="{9D8B030D-6E8A-4147-A177-3AD203B41FA5}">
                      <a16:colId xmlns:a16="http://schemas.microsoft.com/office/drawing/2014/main" val="2752561288"/>
                    </a:ext>
                  </a:extLst>
                </a:gridCol>
                <a:gridCol w="4545874">
                  <a:extLst>
                    <a:ext uri="{9D8B030D-6E8A-4147-A177-3AD203B41FA5}">
                      <a16:colId xmlns:a16="http://schemas.microsoft.com/office/drawing/2014/main" val="1271823278"/>
                    </a:ext>
                  </a:extLst>
                </a:gridCol>
              </a:tblGrid>
              <a:tr h="274193">
                <a:tc>
                  <a:txBody>
                    <a:bodyPr/>
                    <a:lstStyle/>
                    <a:p>
                      <a:pPr algn="ctr"/>
                      <a:r>
                        <a:rPr lang="zh-CN" altLang="en-US" sz="1600" b="1" dirty="0">
                          <a:solidFill>
                            <a:schemeClr val="tx1"/>
                          </a:solidFill>
                          <a:latin typeface="微软雅黑" panose="020B0503020204020204" pitchFamily="34" charset="-122"/>
                          <a:ea typeface="微软雅黑" panose="020B0503020204020204" pitchFamily="34" charset="-122"/>
                        </a:rPr>
                        <a:t>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r>
                        <a:rPr lang="zh-CN" altLang="en-US" sz="1600" b="1" dirty="0">
                          <a:solidFill>
                            <a:schemeClr val="tx1"/>
                          </a:solidFill>
                          <a:latin typeface="微软雅黑" panose="020B0503020204020204" pitchFamily="34" charset="-122"/>
                          <a:ea typeface="微软雅黑" panose="020B0503020204020204" pitchFamily="34" charset="-122"/>
                        </a:rPr>
                        <a:t>作用范围或距离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3833287312"/>
                  </a:ext>
                </a:extLst>
              </a:tr>
              <a:tr h="473606">
                <a:tc>
                  <a:txBody>
                    <a:bodyPr/>
                    <a:lstStyle/>
                    <a:p>
                      <a:pPr algn="l"/>
                      <a:r>
                        <a:rPr lang="zh-CN" altLang="en-US" sz="1600" b="1" kern="1200" dirty="0">
                          <a:solidFill>
                            <a:srgbClr val="0000FF"/>
                          </a:solidFill>
                          <a:latin typeface="微软雅黑" pitchFamily="34" charset="-122"/>
                          <a:ea typeface="微软雅黑" pitchFamily="34" charset="-122"/>
                          <a:cs typeface="+mn-cs"/>
                        </a:rPr>
                        <a:t>公用网 </a:t>
                      </a:r>
                      <a:endParaRPr lang="en-US" altLang="zh-CN" sz="1600" b="1" kern="1200" dirty="0">
                        <a:solidFill>
                          <a:srgbClr val="0000FF"/>
                        </a:solidFill>
                        <a:latin typeface="微软雅黑" pitchFamily="34" charset="-122"/>
                        <a:ea typeface="微软雅黑" pitchFamily="34" charset="-122"/>
                        <a:cs typeface="+mn-cs"/>
                      </a:endParaRPr>
                    </a:p>
                    <a:p>
                      <a:pPr algn="l"/>
                      <a:r>
                        <a:rPr lang="en-US" altLang="zh-CN" sz="1600" b="1" dirty="0">
                          <a:latin typeface="微软雅黑" panose="020B0503020204020204" pitchFamily="34" charset="-122"/>
                          <a:ea typeface="微软雅黑" panose="020B0503020204020204" pitchFamily="34" charset="-122"/>
                        </a:rPr>
                        <a:t>(public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b="1" dirty="0">
                          <a:latin typeface="微软雅黑" panose="020B0503020204020204" pitchFamily="34" charset="-122"/>
                          <a:ea typeface="微软雅黑" panose="020B0503020204020204" pitchFamily="34" charset="-122"/>
                        </a:rPr>
                        <a:t>按规定交纳费用的人都可以使用的网络。也可称为</a:t>
                      </a:r>
                      <a:r>
                        <a:rPr lang="zh-CN" altLang="en-US" sz="1600" b="1" dirty="0">
                          <a:solidFill>
                            <a:srgbClr val="0000FF"/>
                          </a:solidFill>
                          <a:latin typeface="微软雅黑" panose="020B0503020204020204" pitchFamily="34" charset="-122"/>
                          <a:ea typeface="微软雅黑" panose="020B0503020204020204" pitchFamily="34" charset="-122"/>
                        </a:rPr>
                        <a:t>公众网。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952148"/>
                  </a:ext>
                </a:extLst>
              </a:tr>
              <a:tr h="473606">
                <a:tc>
                  <a:txBody>
                    <a:bodyPr/>
                    <a:lstStyle/>
                    <a:p>
                      <a:pPr algn="l"/>
                      <a:r>
                        <a:rPr lang="zh-CN" altLang="en-US" sz="1600" b="1" dirty="0">
                          <a:solidFill>
                            <a:srgbClr val="0000FF"/>
                          </a:solidFill>
                          <a:latin typeface="微软雅黑" pitchFamily="34" charset="-122"/>
                          <a:ea typeface="微软雅黑" pitchFamily="34" charset="-122"/>
                        </a:rPr>
                        <a:t>专用网</a:t>
                      </a:r>
                      <a:r>
                        <a:rPr lang="zh-CN" altLang="en-US" sz="1600" b="1" dirty="0">
                          <a:latin typeface="微软雅黑" pitchFamily="34" charset="-122"/>
                          <a:ea typeface="微软雅黑" pitchFamily="34" charset="-122"/>
                        </a:rPr>
                        <a:t> </a:t>
                      </a:r>
                      <a:endParaRPr lang="en-US" altLang="zh-CN" sz="1600" b="1" dirty="0">
                        <a:latin typeface="微软雅黑" pitchFamily="34" charset="-122"/>
                        <a:ea typeface="微软雅黑" pitchFamily="34" charset="-122"/>
                      </a:endParaRPr>
                    </a:p>
                    <a:p>
                      <a:pPr algn="l"/>
                      <a:r>
                        <a:rPr lang="en-US" altLang="zh-CN" sz="1600" b="1" dirty="0">
                          <a:latin typeface="微软雅黑" pitchFamily="34" charset="-122"/>
                          <a:ea typeface="微软雅黑" pitchFamily="34" charset="-122"/>
                        </a:rPr>
                        <a:t>(private network) </a:t>
                      </a:r>
                      <a:endParaRPr lang="zh-CN" altLang="en-US" sz="1600"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600" b="1" dirty="0">
                          <a:latin typeface="微软雅黑" panose="020B0503020204020204" pitchFamily="34" charset="-122"/>
                          <a:ea typeface="微软雅黑" panose="020B0503020204020204" pitchFamily="34" charset="-122"/>
                        </a:rPr>
                        <a:t>为特殊业务工作的需要而建造的网络。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36720"/>
                  </a:ext>
                </a:extLst>
              </a:tr>
            </a:tbl>
          </a:graphicData>
        </a:graphic>
      </p:graphicFrame>
      <p:sp>
        <p:nvSpPr>
          <p:cNvPr id="5" name="文本占位符 4"/>
          <p:cNvSpPr>
            <a:spLocks noGrp="1"/>
          </p:cNvSpPr>
          <p:nvPr>
            <p:ph type="body" sz="quarter" idx="11"/>
          </p:nvPr>
        </p:nvSpPr>
        <p:spPr/>
        <p:txBody>
          <a:bodyPr/>
          <a:lstStyle/>
          <a:p>
            <a:r>
              <a:rPr lang="en-US" altLang="zh-CN" dirty="0"/>
              <a:t>2. </a:t>
            </a:r>
            <a:r>
              <a:rPr lang="zh-CN" altLang="en-US" dirty="0"/>
              <a:t>按照网络的使用者进行分类</a:t>
            </a:r>
          </a:p>
        </p:txBody>
      </p:sp>
      <p:sp>
        <p:nvSpPr>
          <p:cNvPr id="2" name="矩形 1"/>
          <p:cNvSpPr/>
          <p:nvPr/>
        </p:nvSpPr>
        <p:spPr>
          <a:xfrm>
            <a:off x="1577947" y="2664629"/>
            <a:ext cx="5988105" cy="75918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spcBef>
                <a:spcPts val="0"/>
              </a:spcBef>
            </a:pPr>
            <a:r>
              <a:rPr lang="zh-CN" altLang="en-US" b="1" dirty="0">
                <a:latin typeface="微软雅黑" pitchFamily="34" charset="-122"/>
                <a:ea typeface="微软雅黑" pitchFamily="34" charset="-122"/>
              </a:rPr>
              <a:t>公用网和专用网都可以传送多种业务。如传送的是计算机数据，则分别是</a:t>
            </a:r>
            <a:r>
              <a:rPr lang="zh-CN" altLang="en-US" b="1" dirty="0">
                <a:solidFill>
                  <a:srgbClr val="C00000"/>
                </a:solidFill>
                <a:latin typeface="微软雅黑" pitchFamily="34" charset="-122"/>
                <a:ea typeface="微软雅黑" pitchFamily="34" charset="-122"/>
              </a:rPr>
              <a:t>公用计算机网络</a:t>
            </a:r>
            <a:r>
              <a:rPr lang="zh-CN" altLang="en-US" b="1" dirty="0">
                <a:latin typeface="微软雅黑" pitchFamily="34" charset="-122"/>
                <a:ea typeface="微软雅黑" pitchFamily="34" charset="-122"/>
              </a:rPr>
              <a:t>和</a:t>
            </a:r>
            <a:r>
              <a:rPr lang="zh-CN" altLang="en-US" b="1" dirty="0">
                <a:solidFill>
                  <a:srgbClr val="C00000"/>
                </a:solidFill>
                <a:latin typeface="微软雅黑" pitchFamily="34" charset="-122"/>
                <a:ea typeface="微软雅黑" pitchFamily="34" charset="-122"/>
              </a:rPr>
              <a:t>专用计算机网络。 </a:t>
            </a:r>
          </a:p>
        </p:txBody>
      </p:sp>
    </p:spTree>
    <p:extLst>
      <p:ext uri="{BB962C8B-B14F-4D97-AF65-F5344CB8AC3E}">
        <p14:creationId xmlns:p14="http://schemas.microsoft.com/office/powerpoint/2010/main" val="97838276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66343" y="971903"/>
            <a:ext cx="5571809" cy="3172691"/>
          </a:xfrm>
        </p:spPr>
        <p:txBody>
          <a:bodyPr/>
          <a:lstStyle/>
          <a:p>
            <a:r>
              <a:rPr lang="zh-CN" altLang="en-US" dirty="0">
                <a:solidFill>
                  <a:srgbClr val="C00000"/>
                </a:solidFill>
              </a:rPr>
              <a:t>接入网 </a:t>
            </a:r>
            <a:r>
              <a:rPr lang="en-US" altLang="zh-CN" dirty="0">
                <a:solidFill>
                  <a:srgbClr val="C00000"/>
                </a:solidFill>
              </a:rPr>
              <a:t>AN </a:t>
            </a:r>
            <a:r>
              <a:rPr lang="en-US" altLang="zh-CN" dirty="0"/>
              <a:t>(Access Network)</a:t>
            </a:r>
          </a:p>
          <a:p>
            <a:pPr marL="622300" lvl="1"/>
            <a:r>
              <a:rPr lang="zh-CN" altLang="en-US" dirty="0"/>
              <a:t>又称为</a:t>
            </a:r>
            <a:r>
              <a:rPr lang="zh-CN" altLang="en-US" dirty="0">
                <a:solidFill>
                  <a:srgbClr val="0000FF"/>
                </a:solidFill>
              </a:rPr>
              <a:t>本地接入网</a:t>
            </a:r>
            <a:r>
              <a:rPr lang="zh-CN" altLang="en-US" dirty="0"/>
              <a:t>或</a:t>
            </a:r>
            <a:r>
              <a:rPr lang="zh-CN" altLang="en-US" dirty="0">
                <a:solidFill>
                  <a:srgbClr val="0000FF"/>
                </a:solidFill>
              </a:rPr>
              <a:t>居民接入网。</a:t>
            </a:r>
            <a:endParaRPr lang="en-US" altLang="zh-CN" dirty="0">
              <a:solidFill>
                <a:srgbClr val="0000FF"/>
              </a:solidFill>
            </a:endParaRPr>
          </a:p>
          <a:p>
            <a:pPr marL="622300" lvl="1"/>
            <a:r>
              <a:rPr lang="zh-CN" altLang="en-US" dirty="0">
                <a:solidFill>
                  <a:srgbClr val="0000FF"/>
                </a:solidFill>
              </a:rPr>
              <a:t>用于将用户接入互联网。</a:t>
            </a:r>
          </a:p>
          <a:p>
            <a:pPr marL="622300" lvl="1"/>
            <a:r>
              <a:rPr lang="zh-CN" altLang="en-US" dirty="0"/>
              <a:t>实际上就是本地 </a:t>
            </a:r>
            <a:r>
              <a:rPr lang="en-US" altLang="zh-CN" dirty="0"/>
              <a:t>ISP </a:t>
            </a:r>
            <a:r>
              <a:rPr lang="zh-CN" altLang="en-US" dirty="0"/>
              <a:t>所拥有的网络，它既不是互联网的核心部分，也不是互联网的边缘部分。</a:t>
            </a:r>
          </a:p>
          <a:p>
            <a:pPr marL="622300" lvl="1"/>
            <a:r>
              <a:rPr lang="zh-CN" altLang="en-US" dirty="0"/>
              <a:t>是从某个用户端系统到本地 </a:t>
            </a:r>
            <a:r>
              <a:rPr lang="en-US" altLang="zh-CN" dirty="0"/>
              <a:t>ISP </a:t>
            </a:r>
            <a:r>
              <a:rPr lang="zh-CN" altLang="en-US" dirty="0"/>
              <a:t>的</a:t>
            </a:r>
            <a:r>
              <a:rPr lang="zh-CN" altLang="en-US" dirty="0">
                <a:solidFill>
                  <a:srgbClr val="C00000"/>
                </a:solidFill>
              </a:rPr>
              <a:t>第一个</a:t>
            </a:r>
            <a:r>
              <a:rPr lang="zh-CN" altLang="en-US" dirty="0"/>
              <a:t>路由器（也称为边缘路由器）之间的一种网络。</a:t>
            </a:r>
            <a:endParaRPr lang="en-US" altLang="zh-CN" dirty="0"/>
          </a:p>
          <a:p>
            <a:pPr marL="622300" lvl="1"/>
            <a:r>
              <a:rPr lang="zh-CN" altLang="en-US" dirty="0"/>
              <a:t>从覆盖的范围看，很多接入网还是属于局域网。</a:t>
            </a:r>
          </a:p>
        </p:txBody>
      </p:sp>
      <p:sp>
        <p:nvSpPr>
          <p:cNvPr id="5" name="文本占位符 4"/>
          <p:cNvSpPr>
            <a:spLocks noGrp="1"/>
          </p:cNvSpPr>
          <p:nvPr>
            <p:ph type="body" sz="quarter" idx="11"/>
          </p:nvPr>
        </p:nvSpPr>
        <p:spPr/>
        <p:txBody>
          <a:bodyPr/>
          <a:lstStyle/>
          <a:p>
            <a:r>
              <a:rPr lang="en-US" altLang="zh-CN" dirty="0"/>
              <a:t>3. </a:t>
            </a:r>
            <a:r>
              <a:rPr lang="zh-CN" altLang="en-US" dirty="0"/>
              <a:t>用来把用户接入到互联网的网络</a:t>
            </a:r>
          </a:p>
        </p:txBody>
      </p:sp>
      <p:grpSp>
        <p:nvGrpSpPr>
          <p:cNvPr id="74" name="组合 73"/>
          <p:cNvGrpSpPr/>
          <p:nvPr/>
        </p:nvGrpSpPr>
        <p:grpSpPr>
          <a:xfrm>
            <a:off x="5910047" y="1247574"/>
            <a:ext cx="2610599" cy="2905642"/>
            <a:chOff x="6144716" y="1121534"/>
            <a:chExt cx="2610599" cy="2905642"/>
          </a:xfrm>
        </p:grpSpPr>
        <p:grpSp>
          <p:nvGrpSpPr>
            <p:cNvPr id="73" name="组合 72"/>
            <p:cNvGrpSpPr/>
            <p:nvPr/>
          </p:nvGrpSpPr>
          <p:grpSpPr>
            <a:xfrm>
              <a:off x="6144716" y="1121534"/>
              <a:ext cx="2610599" cy="1222104"/>
              <a:chOff x="6144716" y="1121534"/>
              <a:chExt cx="2610599" cy="1222104"/>
            </a:xfrm>
          </p:grpSpPr>
          <p:grpSp>
            <p:nvGrpSpPr>
              <p:cNvPr id="23" name="组合 22"/>
              <p:cNvGrpSpPr/>
              <p:nvPr/>
            </p:nvGrpSpPr>
            <p:grpSpPr>
              <a:xfrm rot="542862">
                <a:off x="6144716" y="1121534"/>
                <a:ext cx="2610599" cy="1222104"/>
                <a:chOff x="3291761" y="1881768"/>
                <a:chExt cx="2359495" cy="1384214"/>
              </a:xfrm>
            </p:grpSpPr>
            <p:sp>
              <p:nvSpPr>
                <p:cNvPr id="56" name="Oval 8"/>
                <p:cNvSpPr>
                  <a:spLocks noChangeArrowheads="1"/>
                </p:cNvSpPr>
                <p:nvPr/>
              </p:nvSpPr>
              <p:spPr bwMode="auto">
                <a:xfrm rot="19925028">
                  <a:off x="4232468" y="2618460"/>
                  <a:ext cx="1254312" cy="556788"/>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57" name="Oval 4"/>
                <p:cNvSpPr>
                  <a:spLocks noChangeArrowheads="1"/>
                </p:cNvSpPr>
                <p:nvPr/>
              </p:nvSpPr>
              <p:spPr bwMode="auto">
                <a:xfrm rot="19925028">
                  <a:off x="3498803" y="1982820"/>
                  <a:ext cx="1062001" cy="499257"/>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58" name="Oval 5"/>
                <p:cNvSpPr>
                  <a:spLocks noChangeArrowheads="1"/>
                </p:cNvSpPr>
                <p:nvPr/>
              </p:nvSpPr>
              <p:spPr bwMode="auto">
                <a:xfrm rot="20825028">
                  <a:off x="4210122" y="1881768"/>
                  <a:ext cx="927560" cy="463739"/>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59" name="Oval 6"/>
                <p:cNvSpPr>
                  <a:spLocks noChangeArrowheads="1"/>
                </p:cNvSpPr>
                <p:nvPr/>
              </p:nvSpPr>
              <p:spPr bwMode="auto">
                <a:xfrm rot="21425028">
                  <a:off x="4888010" y="2050856"/>
                  <a:ext cx="685001" cy="599809"/>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60" name="Oval 7"/>
                <p:cNvSpPr>
                  <a:spLocks noChangeArrowheads="1"/>
                </p:cNvSpPr>
                <p:nvPr/>
              </p:nvSpPr>
              <p:spPr bwMode="auto">
                <a:xfrm rot="18365028">
                  <a:off x="5084601" y="2303123"/>
                  <a:ext cx="495255" cy="638054"/>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61" name="Oval 9"/>
                <p:cNvSpPr>
                  <a:spLocks noChangeArrowheads="1"/>
                </p:cNvSpPr>
                <p:nvPr/>
              </p:nvSpPr>
              <p:spPr bwMode="auto">
                <a:xfrm rot="21005028">
                  <a:off x="3781908" y="2880783"/>
                  <a:ext cx="830109" cy="385199"/>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62" name="Oval 10"/>
                <p:cNvSpPr>
                  <a:spLocks noChangeArrowheads="1"/>
                </p:cNvSpPr>
                <p:nvPr/>
              </p:nvSpPr>
              <p:spPr bwMode="auto">
                <a:xfrm rot="19925028">
                  <a:off x="3463237" y="2713197"/>
                  <a:ext cx="525666" cy="455235"/>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63" name="Oval 11"/>
                <p:cNvSpPr>
                  <a:spLocks noChangeArrowheads="1"/>
                </p:cNvSpPr>
                <p:nvPr/>
              </p:nvSpPr>
              <p:spPr bwMode="auto">
                <a:xfrm rot="18065028">
                  <a:off x="3319014" y="2284496"/>
                  <a:ext cx="571297" cy="625804"/>
                </a:xfrm>
                <a:prstGeom prst="ellipse">
                  <a:avLst/>
                </a:prstGeom>
                <a:solidFill>
                  <a:schemeClr val="bg1"/>
                </a:solidFill>
                <a:ln w="1905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64" name="Freeform 12"/>
                <p:cNvSpPr/>
                <p:nvPr/>
              </p:nvSpPr>
              <p:spPr bwMode="auto">
                <a:xfrm>
                  <a:off x="3512318" y="1968814"/>
                  <a:ext cx="2020147" cy="1214126"/>
                </a:xfrm>
                <a:custGeom>
                  <a:avLst/>
                  <a:gdLst>
                    <a:gd name="T0" fmla="*/ 1464503 w 1931"/>
                    <a:gd name="T1" fmla="*/ 601724 h 1684"/>
                    <a:gd name="T2" fmla="*/ 1598559 w 1931"/>
                    <a:gd name="T3" fmla="*/ 384371 h 1684"/>
                    <a:gd name="T4" fmla="*/ 1757909 w 1931"/>
                    <a:gd name="T5" fmla="*/ 288278 h 1684"/>
                    <a:gd name="T6" fmla="*/ 2316899 w 1931"/>
                    <a:gd name="T7" fmla="*/ 263111 h 1684"/>
                    <a:gd name="T8" fmla="*/ 2769655 w 1931"/>
                    <a:gd name="T9" fmla="*/ 118972 h 1684"/>
                    <a:gd name="T10" fmla="*/ 2929005 w 1931"/>
                    <a:gd name="T11" fmla="*/ 48046 h 1684"/>
                    <a:gd name="T12" fmla="*/ 3088355 w 1931"/>
                    <a:gd name="T13" fmla="*/ 0 h 1684"/>
                    <a:gd name="T14" fmla="*/ 3381762 w 1931"/>
                    <a:gd name="T15" fmla="*/ 96093 h 1684"/>
                    <a:gd name="T16" fmla="*/ 3541112 w 1931"/>
                    <a:gd name="T17" fmla="*/ 192186 h 1684"/>
                    <a:gd name="T18" fmla="*/ 3622052 w 1931"/>
                    <a:gd name="T19" fmla="*/ 240232 h 1684"/>
                    <a:gd name="T20" fmla="*/ 3806695 w 1931"/>
                    <a:gd name="T21" fmla="*/ 361492 h 1684"/>
                    <a:gd name="T22" fmla="*/ 3859812 w 1931"/>
                    <a:gd name="T23" fmla="*/ 432418 h 1684"/>
                    <a:gd name="T24" fmla="*/ 3940752 w 1931"/>
                    <a:gd name="T25" fmla="*/ 480464 h 1684"/>
                    <a:gd name="T26" fmla="*/ 4181041 w 1931"/>
                    <a:gd name="T27" fmla="*/ 672650 h 1684"/>
                    <a:gd name="T28" fmla="*/ 4393508 w 1931"/>
                    <a:gd name="T29" fmla="*/ 841956 h 1684"/>
                    <a:gd name="T30" fmla="*/ 4552858 w 1931"/>
                    <a:gd name="T31" fmla="*/ 890003 h 1684"/>
                    <a:gd name="T32" fmla="*/ 4633798 w 1931"/>
                    <a:gd name="T33" fmla="*/ 938049 h 1684"/>
                    <a:gd name="T34" fmla="*/ 4846265 w 1931"/>
                    <a:gd name="T35" fmla="*/ 1347588 h 1684"/>
                    <a:gd name="T36" fmla="*/ 4659091 w 1931"/>
                    <a:gd name="T37" fmla="*/ 2480110 h 1684"/>
                    <a:gd name="T38" fmla="*/ 4474448 w 1931"/>
                    <a:gd name="T39" fmla="*/ 2672296 h 1684"/>
                    <a:gd name="T40" fmla="*/ 4181041 w 1931"/>
                    <a:gd name="T41" fmla="*/ 2937695 h 1684"/>
                    <a:gd name="T42" fmla="*/ 4021691 w 1931"/>
                    <a:gd name="T43" fmla="*/ 3081834 h 1684"/>
                    <a:gd name="T44" fmla="*/ 3940752 w 1931"/>
                    <a:gd name="T45" fmla="*/ 3129881 h 1684"/>
                    <a:gd name="T46" fmla="*/ 3728285 w 1931"/>
                    <a:gd name="T47" fmla="*/ 3274020 h 1684"/>
                    <a:gd name="T48" fmla="*/ 3568935 w 1931"/>
                    <a:gd name="T49" fmla="*/ 3324354 h 1684"/>
                    <a:gd name="T50" fmla="*/ 3169295 w 1931"/>
                    <a:gd name="T51" fmla="*/ 3612633 h 1684"/>
                    <a:gd name="T52" fmla="*/ 3009945 w 1931"/>
                    <a:gd name="T53" fmla="*/ 3708726 h 1684"/>
                    <a:gd name="T54" fmla="*/ 2529366 w 1931"/>
                    <a:gd name="T55" fmla="*/ 3852865 h 1684"/>
                    <a:gd name="T56" fmla="*/ 1092686 w 1931"/>
                    <a:gd name="T57" fmla="*/ 3781939 h 1684"/>
                    <a:gd name="T58" fmla="*/ 852396 w 1931"/>
                    <a:gd name="T59" fmla="*/ 3708726 h 1684"/>
                    <a:gd name="T60" fmla="*/ 612106 w 1931"/>
                    <a:gd name="T61" fmla="*/ 3564587 h 1684"/>
                    <a:gd name="T62" fmla="*/ 424933 w 1931"/>
                    <a:gd name="T63" fmla="*/ 3347234 h 1684"/>
                    <a:gd name="T64" fmla="*/ 318700 w 1931"/>
                    <a:gd name="T65" fmla="*/ 3203094 h 1684"/>
                    <a:gd name="T66" fmla="*/ 265583 w 1931"/>
                    <a:gd name="T67" fmla="*/ 3129881 h 1684"/>
                    <a:gd name="T68" fmla="*/ 53117 w 1931"/>
                    <a:gd name="T69" fmla="*/ 2841602 h 1684"/>
                    <a:gd name="T70" fmla="*/ 80940 w 1931"/>
                    <a:gd name="T71" fmla="*/ 2358850 h 1684"/>
                    <a:gd name="T72" fmla="*/ 106233 w 1931"/>
                    <a:gd name="T73" fmla="*/ 1878386 h 1684"/>
                    <a:gd name="T74" fmla="*/ 212467 w 1931"/>
                    <a:gd name="T75" fmla="*/ 1443680 h 1684"/>
                    <a:gd name="T76" fmla="*/ 505873 w 1931"/>
                    <a:gd name="T77" fmla="*/ 771031 h 1684"/>
                    <a:gd name="T78" fmla="*/ 612106 w 1931"/>
                    <a:gd name="T79" fmla="*/ 601724 h 1684"/>
                    <a:gd name="T80" fmla="*/ 771457 w 1931"/>
                    <a:gd name="T81" fmla="*/ 576557 h 1684"/>
                    <a:gd name="T82" fmla="*/ 824573 w 1931"/>
                    <a:gd name="T83" fmla="*/ 432418 h 1684"/>
                    <a:gd name="T84" fmla="*/ 1011746 w 1931"/>
                    <a:gd name="T85" fmla="*/ 336325 h 1684"/>
                    <a:gd name="T86" fmla="*/ 1092686 w 1931"/>
                    <a:gd name="T87" fmla="*/ 384371 h 1684"/>
                    <a:gd name="T88" fmla="*/ 1145803 w 1931"/>
                    <a:gd name="T89" fmla="*/ 457585 h 1684"/>
                    <a:gd name="T90" fmla="*/ 1358269 w 1931"/>
                    <a:gd name="T91" fmla="*/ 480464 h 1684"/>
                    <a:gd name="T92" fmla="*/ 1411386 w 1931"/>
                    <a:gd name="T93" fmla="*/ 553678 h 1684"/>
                    <a:gd name="T94" fmla="*/ 1464503 w 1931"/>
                    <a:gd name="T95" fmla="*/ 601724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grpSp>
          <p:sp>
            <p:nvSpPr>
              <p:cNvPr id="24" name="Line 14"/>
              <p:cNvSpPr>
                <a:spLocks noChangeShapeType="1"/>
              </p:cNvSpPr>
              <p:nvPr/>
            </p:nvSpPr>
            <p:spPr bwMode="auto">
              <a:xfrm>
                <a:off x="6614431" y="1661676"/>
                <a:ext cx="807064" cy="149331"/>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25" name="Line 19"/>
              <p:cNvSpPr>
                <a:spLocks noChangeShapeType="1"/>
              </p:cNvSpPr>
              <p:nvPr/>
            </p:nvSpPr>
            <p:spPr bwMode="auto">
              <a:xfrm>
                <a:off x="7461156" y="1762360"/>
                <a:ext cx="4421" cy="352133"/>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26" name="Line 15"/>
              <p:cNvSpPr>
                <a:spLocks noChangeShapeType="1"/>
              </p:cNvSpPr>
              <p:nvPr/>
            </p:nvSpPr>
            <p:spPr bwMode="auto">
              <a:xfrm flipH="1">
                <a:off x="7610781" y="1526097"/>
                <a:ext cx="587219" cy="284910"/>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27" name="Line 16"/>
              <p:cNvSpPr>
                <a:spLocks noChangeShapeType="1"/>
              </p:cNvSpPr>
              <p:nvPr/>
            </p:nvSpPr>
            <p:spPr bwMode="auto">
              <a:xfrm flipV="1">
                <a:off x="6568928" y="1401359"/>
                <a:ext cx="818737" cy="227404"/>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28" name="Line 18"/>
              <p:cNvSpPr>
                <a:spLocks noChangeShapeType="1"/>
              </p:cNvSpPr>
              <p:nvPr/>
            </p:nvSpPr>
            <p:spPr bwMode="auto">
              <a:xfrm>
                <a:off x="7340210" y="1382431"/>
                <a:ext cx="849590" cy="149310"/>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grpSp>
            <p:nvGrpSpPr>
              <p:cNvPr id="29" name="Group 91"/>
              <p:cNvGrpSpPr/>
              <p:nvPr/>
            </p:nvGrpSpPr>
            <p:grpSpPr bwMode="auto">
              <a:xfrm>
                <a:off x="7076296" y="1583569"/>
                <a:ext cx="723152" cy="332967"/>
                <a:chOff x="2949" y="196"/>
                <a:chExt cx="941" cy="598"/>
              </a:xfrm>
            </p:grpSpPr>
            <p:sp>
              <p:nvSpPr>
                <p:cNvPr id="45" name="Oval 92"/>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46" name="Oval 93"/>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47" name="Oval 94"/>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48" name="Oval 95"/>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49" name="Oval 96"/>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50" name="Oval 97"/>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51" name="Oval 98"/>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52" name="Oval 99"/>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53"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54"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55"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pic>
            <p:nvPicPr>
              <p:cNvPr id="30"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0375" y="2022144"/>
                <a:ext cx="495054" cy="25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3" name="Group 151"/>
              <p:cNvGrpSpPr/>
              <p:nvPr/>
            </p:nvGrpSpPr>
            <p:grpSpPr bwMode="auto">
              <a:xfrm rot="20600977">
                <a:off x="7153351" y="1292473"/>
                <a:ext cx="433883" cy="192432"/>
                <a:chOff x="2949" y="196"/>
                <a:chExt cx="941" cy="598"/>
              </a:xfrm>
            </p:grpSpPr>
            <p:sp>
              <p:nvSpPr>
                <p:cNvPr id="34" name="Oval 152"/>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35" name="Oval 153"/>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36" name="Oval 154"/>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37" name="Oval 155"/>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38" name="Oval 156"/>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39" name="Oval 157"/>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40" name="Oval 158"/>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41" name="Oval 159"/>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42"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43"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44"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sp>
            <p:nvSpPr>
              <p:cNvPr id="65" name="矩形 64"/>
              <p:cNvSpPr/>
              <p:nvPr/>
            </p:nvSpPr>
            <p:spPr>
              <a:xfrm>
                <a:off x="7804514" y="1881867"/>
                <a:ext cx="692818" cy="261610"/>
              </a:xfrm>
              <a:prstGeom prst="rect">
                <a:avLst/>
              </a:prstGeom>
            </p:spPr>
            <p:txBody>
              <a:bodyPr wrap="none">
                <a:spAutoFit/>
              </a:bodyPr>
              <a:lstStyle/>
              <a:p>
                <a:pPr eaLnBrk="0" hangingPunct="0"/>
                <a:r>
                  <a:rPr lang="zh-CN" altLang="en-US" sz="1100" b="1" dirty="0">
                    <a:solidFill>
                      <a:srgbClr val="0000FF"/>
                    </a:solidFill>
                    <a:latin typeface="微软雅黑" panose="020B0503020204020204" pitchFamily="34" charset="-122"/>
                    <a:ea typeface="微软雅黑" panose="020B0503020204020204" pitchFamily="34" charset="-122"/>
                  </a:rPr>
                  <a:t>本地</a:t>
                </a:r>
                <a:r>
                  <a:rPr lang="en-US" altLang="zh-CN" sz="1100" b="1" dirty="0">
                    <a:solidFill>
                      <a:srgbClr val="0000FF"/>
                    </a:solidFill>
                    <a:latin typeface="微软雅黑" panose="020B0503020204020204" pitchFamily="34" charset="-122"/>
                    <a:ea typeface="微软雅黑" panose="020B0503020204020204" pitchFamily="34" charset="-122"/>
                  </a:rPr>
                  <a:t>ISP</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71" name="Line 18"/>
              <p:cNvSpPr>
                <a:spLocks noChangeShapeType="1"/>
              </p:cNvSpPr>
              <p:nvPr/>
            </p:nvSpPr>
            <p:spPr bwMode="auto">
              <a:xfrm flipV="1">
                <a:off x="8186006" y="1269750"/>
                <a:ext cx="247507" cy="268653"/>
              </a:xfrm>
              <a:prstGeom prst="line">
                <a:avLst/>
              </a:prstGeom>
              <a:noFill/>
              <a:ln w="2540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pic>
            <p:nvPicPr>
              <p:cNvPr id="32"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896" y="1478046"/>
                <a:ext cx="427758" cy="16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2" name="Line 18"/>
              <p:cNvSpPr>
                <a:spLocks noChangeShapeType="1"/>
              </p:cNvSpPr>
              <p:nvPr/>
            </p:nvSpPr>
            <p:spPr bwMode="auto">
              <a:xfrm flipH="1" flipV="1">
                <a:off x="6275644" y="1149926"/>
                <a:ext cx="264521" cy="493601"/>
              </a:xfrm>
              <a:prstGeom prst="line">
                <a:avLst/>
              </a:prstGeom>
              <a:noFill/>
              <a:ln w="2540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pic>
            <p:nvPicPr>
              <p:cNvPr id="31" name="Picture 3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5503" y="1585553"/>
                <a:ext cx="427758" cy="17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69" name="组合 68"/>
            <p:cNvGrpSpPr/>
            <p:nvPr/>
          </p:nvGrpSpPr>
          <p:grpSpPr>
            <a:xfrm>
              <a:off x="6357254" y="2272472"/>
              <a:ext cx="2239962" cy="1754704"/>
              <a:chOff x="6357254" y="2272472"/>
              <a:chExt cx="2239962" cy="1754704"/>
            </a:xfrm>
          </p:grpSpPr>
          <p:grpSp>
            <p:nvGrpSpPr>
              <p:cNvPr id="68" name="组合 67"/>
              <p:cNvGrpSpPr/>
              <p:nvPr/>
            </p:nvGrpSpPr>
            <p:grpSpPr>
              <a:xfrm>
                <a:off x="6357254" y="2605585"/>
                <a:ext cx="2239962" cy="1421591"/>
                <a:chOff x="6357254" y="2605585"/>
                <a:chExt cx="2239962" cy="1421591"/>
              </a:xfrm>
            </p:grpSpPr>
            <p:sp>
              <p:nvSpPr>
                <p:cNvPr id="9" name="Line 17"/>
                <p:cNvSpPr>
                  <a:spLocks noChangeShapeType="1"/>
                </p:cNvSpPr>
                <p:nvPr/>
              </p:nvSpPr>
              <p:spPr bwMode="auto">
                <a:xfrm flipV="1">
                  <a:off x="6526065" y="3256686"/>
                  <a:ext cx="261782" cy="371998"/>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l="12119" r="11766"/>
                <a:stretch/>
              </p:blipFill>
              <p:spPr>
                <a:xfrm flipH="1">
                  <a:off x="7703263" y="3595416"/>
                  <a:ext cx="267428" cy="431760"/>
                </a:xfrm>
                <a:prstGeom prst="rect">
                  <a:avLst/>
                </a:prstGeom>
              </p:spPr>
            </p:pic>
            <p:sp>
              <p:nvSpPr>
                <p:cNvPr id="12" name="椭圆 11"/>
                <p:cNvSpPr/>
                <p:nvPr/>
              </p:nvSpPr>
              <p:spPr>
                <a:xfrm>
                  <a:off x="6388256" y="2605585"/>
                  <a:ext cx="2208960" cy="741579"/>
                </a:xfrm>
                <a:prstGeom prst="ellipse">
                  <a:avLst/>
                </a:prstGeom>
                <a:solidFill>
                  <a:srgbClr val="33CC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9090" y="2929431"/>
                  <a:ext cx="234039" cy="326725"/>
                </a:xfrm>
                <a:prstGeom prst="rect">
                  <a:avLst/>
                </a:prstGeom>
              </p:spPr>
            </p:pic>
            <p:pic>
              <p:nvPicPr>
                <p:cNvPr id="15" name="图片 14" descr="LAN-蓝.png"/>
                <p:cNvPicPr>
                  <a:picLocks noChangeAspect="1"/>
                </p:cNvPicPr>
                <p:nvPr/>
              </p:nvPicPr>
              <p:blipFill>
                <a:blip r:embed="rId6" cstate="print"/>
                <a:stretch>
                  <a:fillRect/>
                </a:stretch>
              </p:blipFill>
              <p:spPr>
                <a:xfrm>
                  <a:off x="6669206" y="2910534"/>
                  <a:ext cx="488612" cy="263499"/>
                </a:xfrm>
                <a:prstGeom prst="rect">
                  <a:avLst/>
                </a:prstGeom>
              </p:spPr>
            </p:pic>
            <p:pic>
              <p:nvPicPr>
                <p:cNvPr id="16" name="图片 15" descr="PSTN-蓝.png"/>
                <p:cNvPicPr>
                  <a:picLocks noChangeAspect="1"/>
                </p:cNvPicPr>
                <p:nvPr/>
              </p:nvPicPr>
              <p:blipFill>
                <a:blip r:embed="rId7" cstate="print"/>
                <a:stretch>
                  <a:fillRect/>
                </a:stretch>
              </p:blipFill>
              <p:spPr>
                <a:xfrm>
                  <a:off x="7803913" y="2895430"/>
                  <a:ext cx="532346" cy="287084"/>
                </a:xfrm>
                <a:prstGeom prst="rect">
                  <a:avLst/>
                </a:prstGeom>
              </p:spPr>
            </p:pic>
            <p:sp>
              <p:nvSpPr>
                <p:cNvPr id="17" name="Line 17"/>
                <p:cNvSpPr>
                  <a:spLocks noChangeShapeType="1"/>
                </p:cNvSpPr>
                <p:nvPr/>
              </p:nvSpPr>
              <p:spPr bwMode="auto">
                <a:xfrm flipV="1">
                  <a:off x="7133258" y="3315598"/>
                  <a:ext cx="68263" cy="322542"/>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18" name="Line 17"/>
                <p:cNvSpPr>
                  <a:spLocks noChangeShapeType="1"/>
                </p:cNvSpPr>
                <p:nvPr/>
              </p:nvSpPr>
              <p:spPr bwMode="auto">
                <a:xfrm flipH="1" flipV="1">
                  <a:off x="8163665" y="3256686"/>
                  <a:ext cx="246450" cy="390163"/>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pic>
              <p:nvPicPr>
                <p:cNvPr id="19" name="图片 18" descr="wifi信号蓝.png"/>
                <p:cNvPicPr>
                  <a:picLocks noChangeAspect="1"/>
                </p:cNvPicPr>
                <p:nvPr/>
              </p:nvPicPr>
              <p:blipFill>
                <a:blip r:embed="rId8" cstate="print"/>
                <a:stretch>
                  <a:fillRect/>
                </a:stretch>
              </p:blipFill>
              <p:spPr>
                <a:xfrm>
                  <a:off x="7725041" y="3360335"/>
                  <a:ext cx="218732" cy="194596"/>
                </a:xfrm>
                <a:prstGeom prst="rect">
                  <a:avLst/>
                </a:prstGeom>
              </p:spPr>
            </p:pic>
            <p:pic>
              <p:nvPicPr>
                <p:cNvPr id="20" name="Picture 246" descr="jisuanji"/>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57254" y="3542758"/>
                  <a:ext cx="378025" cy="36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descr="SAN网络-蓝.png"/>
                <p:cNvPicPr>
                  <a:picLocks noChangeAspect="1"/>
                </p:cNvPicPr>
                <p:nvPr/>
              </p:nvPicPr>
              <p:blipFill>
                <a:blip r:embed="rId10" cstate="print"/>
                <a:stretch>
                  <a:fillRect/>
                </a:stretch>
              </p:blipFill>
              <p:spPr>
                <a:xfrm>
                  <a:off x="8273037" y="3527191"/>
                  <a:ext cx="324178" cy="280782"/>
                </a:xfrm>
                <a:prstGeom prst="rect">
                  <a:avLst/>
                </a:prstGeom>
              </p:spPr>
            </p:pic>
            <p:pic>
              <p:nvPicPr>
                <p:cNvPr id="22" name="图片 38"/>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19451" y="3512809"/>
                  <a:ext cx="263394" cy="39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196830" y="2608936"/>
                  <a:ext cx="692818"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接入网 </a:t>
                  </a:r>
                  <a:endParaRPr lang="zh-CN" altLang="en-US" sz="1200" dirty="0">
                    <a:solidFill>
                      <a:srgbClr val="0000FF"/>
                    </a:solidFill>
                  </a:endParaRPr>
                </a:p>
              </p:txBody>
            </p:sp>
          </p:grpSp>
          <p:cxnSp>
            <p:nvCxnSpPr>
              <p:cNvPr id="13" name="直接连接符 12"/>
              <p:cNvCxnSpPr>
                <a:stCxn id="30" idx="2"/>
                <a:endCxn id="12" idx="0"/>
              </p:cNvCxnSpPr>
              <p:nvPr/>
            </p:nvCxnSpPr>
            <p:spPr>
              <a:xfrm>
                <a:off x="7487902" y="2272472"/>
                <a:ext cx="4834" cy="333113"/>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420857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7"/>
          <p:cNvSpPr>
            <a:spLocks noChangeArrowheads="1"/>
          </p:cNvSpPr>
          <p:nvPr/>
        </p:nvSpPr>
        <p:spPr bwMode="auto">
          <a:xfrm>
            <a:off x="639730" y="134303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lang="fr-FR">
              <a:latin typeface="宋体" charset="-122"/>
              <a:ea typeface="+mn-ea"/>
            </a:endParaRPr>
          </a:p>
        </p:txBody>
      </p:sp>
      <p:sp>
        <p:nvSpPr>
          <p:cNvPr id="97285" name="Rectangle 29"/>
          <p:cNvSpPr>
            <a:spLocks noChangeArrowheads="1"/>
          </p:cNvSpPr>
          <p:nvPr/>
        </p:nvSpPr>
        <p:spPr bwMode="auto">
          <a:xfrm>
            <a:off x="649288" y="1438599"/>
            <a:ext cx="162718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a:solidFill>
                  <a:srgbClr val="FFFF00"/>
                </a:solidFill>
                <a:latin typeface="微软雅黑" pitchFamily="34" charset="-122"/>
                <a:ea typeface="微软雅黑" pitchFamily="34" charset="-122"/>
              </a:rPr>
              <a:t>1.6</a:t>
            </a:r>
          </a:p>
          <a:p>
            <a:r>
              <a:rPr lang="zh-CN" altLang="zh-CN" sz="2000" b="1">
                <a:solidFill>
                  <a:schemeClr val="bg1"/>
                </a:solidFill>
                <a:latin typeface="微软雅黑" pitchFamily="34" charset="-122"/>
                <a:ea typeface="微软雅黑" pitchFamily="34" charset="-122"/>
              </a:rPr>
              <a:t>计算机网络的性能</a:t>
            </a:r>
            <a:endParaRPr lang="zh-CN" altLang="en-US" sz="2000" b="1">
              <a:solidFill>
                <a:schemeClr val="bg1"/>
              </a:solidFill>
              <a:latin typeface="微软雅黑" pitchFamily="34" charset="-122"/>
              <a:ea typeface="微软雅黑" pitchFamily="34" charset="-122"/>
            </a:endParaRPr>
          </a:p>
        </p:txBody>
      </p:sp>
      <p:sp>
        <p:nvSpPr>
          <p:cNvPr id="4" name="Rectangle 9"/>
          <p:cNvSpPr>
            <a:spLocks noChangeArrowheads="1"/>
          </p:cNvSpPr>
          <p:nvPr/>
        </p:nvSpPr>
        <p:spPr bwMode="auto">
          <a:xfrm>
            <a:off x="2628900" y="1343349"/>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5" name="Rectangle 10"/>
          <p:cNvSpPr>
            <a:spLocks noChangeArrowheads="1"/>
          </p:cNvSpPr>
          <p:nvPr/>
        </p:nvSpPr>
        <p:spPr bwMode="auto">
          <a:xfrm>
            <a:off x="2628900" y="1949774"/>
            <a:ext cx="5775325"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charset="-122"/>
              <a:ea typeface="+mn-ea"/>
            </a:endParaRPr>
          </a:p>
        </p:txBody>
      </p:sp>
      <p:sp>
        <p:nvSpPr>
          <p:cNvPr id="97288" name="Line 16"/>
          <p:cNvSpPr>
            <a:spLocks noChangeShapeType="1"/>
          </p:cNvSpPr>
          <p:nvPr/>
        </p:nvSpPr>
        <p:spPr bwMode="auto">
          <a:xfrm>
            <a:off x="3636963" y="1271911"/>
            <a:ext cx="0" cy="1181100"/>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9" name="Rectangle 8"/>
          <p:cNvSpPr>
            <a:spLocks noChangeArrowheads="1"/>
          </p:cNvSpPr>
          <p:nvPr/>
        </p:nvSpPr>
        <p:spPr bwMode="auto">
          <a:xfrm>
            <a:off x="2700338" y="1308424"/>
            <a:ext cx="54721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bg1"/>
                </a:solidFill>
                <a:latin typeface="微软雅黑" pitchFamily="34" charset="-122"/>
                <a:ea typeface="微软雅黑" pitchFamily="34" charset="-122"/>
              </a:rPr>
              <a:t>1.6.1                           </a:t>
            </a:r>
            <a:r>
              <a:rPr lang="zh-CN" altLang="zh-CN" sz="2000" b="1">
                <a:solidFill>
                  <a:schemeClr val="bg1"/>
                </a:solidFill>
                <a:ea typeface="微软雅黑" pitchFamily="34" charset="-122"/>
              </a:rPr>
              <a:t>计算机网络的性能指标</a:t>
            </a:r>
            <a:endParaRPr lang="en-US" altLang="zh-CN" sz="2000" b="1">
              <a:solidFill>
                <a:schemeClr val="bg1"/>
              </a:solidFill>
              <a:ea typeface="微软雅黑" pitchFamily="34" charset="-122"/>
            </a:endParaRPr>
          </a:p>
          <a:p>
            <a:endParaRPr lang="zh-CN" altLang="zh-CN" sz="2000" b="1">
              <a:solidFill>
                <a:schemeClr val="bg1"/>
              </a:solidFill>
              <a:ea typeface="微软雅黑" pitchFamily="34" charset="-122"/>
            </a:endParaRPr>
          </a:p>
          <a:p>
            <a:r>
              <a:rPr lang="en-US" altLang="zh-CN" sz="2000" b="1">
                <a:solidFill>
                  <a:schemeClr val="bg1"/>
                </a:solidFill>
                <a:latin typeface="微软雅黑" pitchFamily="34" charset="-122"/>
                <a:ea typeface="微软雅黑" pitchFamily="34" charset="-122"/>
              </a:rPr>
              <a:t>1.6.2                        </a:t>
            </a:r>
            <a:r>
              <a:rPr lang="zh-CN" altLang="zh-CN" sz="2000" b="1">
                <a:solidFill>
                  <a:schemeClr val="bg1"/>
                </a:solidFill>
                <a:ea typeface="微软雅黑" pitchFamily="34" charset="-122"/>
              </a:rPr>
              <a:t>计算机网络的非性能特征</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1.6.1  </a:t>
            </a:r>
            <a:r>
              <a:rPr lang="zh-CN" altLang="en-US" dirty="0"/>
              <a:t>计算机网络的性能指标</a:t>
            </a:r>
          </a:p>
        </p:txBody>
      </p:sp>
      <p:graphicFrame>
        <p:nvGraphicFramePr>
          <p:cNvPr id="5" name="图示 4"/>
          <p:cNvGraphicFramePr/>
          <p:nvPr>
            <p:extLst>
              <p:ext uri="{D42A27DB-BD31-4B8C-83A1-F6EECF244321}">
                <p14:modId xmlns:p14="http://schemas.microsoft.com/office/powerpoint/2010/main" val="2189739699"/>
              </p:ext>
            </p:extLst>
          </p:nvPr>
        </p:nvGraphicFramePr>
        <p:xfrm>
          <a:off x="2272939" y="1114620"/>
          <a:ext cx="5713731" cy="3152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607635" y="1557664"/>
            <a:ext cx="2532074" cy="1246495"/>
          </a:xfrm>
          <a:prstGeom prst="rect">
            <a:avLst/>
          </a:prstGeom>
        </p:spPr>
        <p:txBody>
          <a:bodyPr wrap="square">
            <a:spAutoFit/>
          </a:bodyPr>
          <a:lstStyle/>
          <a:p>
            <a:pPr>
              <a:lnSpc>
                <a:spcPts val="3000"/>
              </a:lnSpc>
            </a:pPr>
            <a:r>
              <a:rPr lang="zh-CN" altLang="en-US" sz="2000" b="1" dirty="0">
                <a:solidFill>
                  <a:srgbClr val="C00000"/>
                </a:solidFill>
                <a:latin typeface="微软雅黑" panose="020B0503020204020204" pitchFamily="34" charset="-122"/>
                <a:ea typeface="微软雅黑" panose="020B0503020204020204" pitchFamily="34" charset="-122"/>
              </a:rPr>
              <a:t>性能指标：</a:t>
            </a:r>
            <a:endParaRPr lang="en-US" altLang="zh-CN" sz="2000" b="1" dirty="0">
              <a:solidFill>
                <a:srgbClr val="C00000"/>
              </a:solidFill>
              <a:latin typeface="微软雅黑" panose="020B0503020204020204" pitchFamily="34" charset="-122"/>
              <a:ea typeface="微软雅黑" panose="020B0503020204020204" pitchFamily="34" charset="-122"/>
            </a:endParaRPr>
          </a:p>
          <a:p>
            <a:pPr>
              <a:lnSpc>
                <a:spcPts val="3000"/>
              </a:lnSpc>
            </a:pPr>
            <a:r>
              <a:rPr lang="zh-CN" altLang="en-US" sz="2000" b="1" dirty="0">
                <a:solidFill>
                  <a:prstClr val="black"/>
                </a:solidFill>
                <a:latin typeface="微软雅黑" panose="020B0503020204020204" pitchFamily="34" charset="-122"/>
                <a:ea typeface="微软雅黑" panose="020B0503020204020204" pitchFamily="34" charset="-122"/>
              </a:rPr>
              <a:t>从不同的方面来度量计算机网络的性能。</a:t>
            </a:r>
          </a:p>
        </p:txBody>
      </p:sp>
    </p:spTree>
    <p:extLst>
      <p:ext uri="{BB962C8B-B14F-4D97-AF65-F5344CB8AC3E}">
        <p14:creationId xmlns:p14="http://schemas.microsoft.com/office/powerpoint/2010/main" val="9284328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en-US" dirty="0"/>
              <a:t>最重要的一个性能指标。</a:t>
            </a:r>
            <a:endParaRPr lang="en-US" altLang="zh-CN" dirty="0"/>
          </a:p>
          <a:p>
            <a:r>
              <a:rPr lang="zh-CN" altLang="en-US" dirty="0"/>
              <a:t>指的是</a:t>
            </a:r>
            <a:r>
              <a:rPr lang="zh-CN" altLang="en-US" dirty="0">
                <a:solidFill>
                  <a:srgbClr val="C00000"/>
                </a:solidFill>
              </a:rPr>
              <a:t>数据的传送速率，</a:t>
            </a:r>
            <a:r>
              <a:rPr lang="zh-CN" altLang="en-US" dirty="0"/>
              <a:t>也称为</a:t>
            </a:r>
            <a:r>
              <a:rPr lang="zh-CN" altLang="en-US" dirty="0">
                <a:solidFill>
                  <a:srgbClr val="C00000"/>
                </a:solidFill>
              </a:rPr>
              <a:t>数据率</a:t>
            </a:r>
            <a:r>
              <a:rPr lang="zh-CN" altLang="en-US" dirty="0"/>
              <a:t> </a:t>
            </a:r>
            <a:r>
              <a:rPr lang="en-US" altLang="zh-CN" dirty="0"/>
              <a:t>(data rate) </a:t>
            </a:r>
            <a:r>
              <a:rPr lang="zh-CN" altLang="en-US" dirty="0"/>
              <a:t>或</a:t>
            </a:r>
            <a:r>
              <a:rPr lang="zh-CN" altLang="en-US" dirty="0">
                <a:solidFill>
                  <a:srgbClr val="C00000"/>
                </a:solidFill>
              </a:rPr>
              <a:t>比特率</a:t>
            </a:r>
            <a:r>
              <a:rPr lang="zh-CN" altLang="en-US" dirty="0"/>
              <a:t> </a:t>
            </a:r>
            <a:r>
              <a:rPr lang="en-US" altLang="zh-CN" dirty="0"/>
              <a:t>(bit rate)</a:t>
            </a:r>
            <a:r>
              <a:rPr lang="zh-CN" altLang="en-US" dirty="0"/>
              <a:t>。</a:t>
            </a:r>
          </a:p>
          <a:p>
            <a:r>
              <a:rPr lang="zh-CN" altLang="en-US" dirty="0">
                <a:solidFill>
                  <a:srgbClr val="0000FF"/>
                </a:solidFill>
              </a:rPr>
              <a:t>单位：</a:t>
            </a:r>
            <a:r>
              <a:rPr lang="en-US" altLang="zh-CN" dirty="0"/>
              <a:t>bit/s</a:t>
            </a:r>
            <a:r>
              <a:rPr lang="zh-CN" altLang="en-US" dirty="0"/>
              <a:t>，或 </a:t>
            </a:r>
            <a:r>
              <a:rPr lang="en-US" altLang="zh-CN" dirty="0" err="1"/>
              <a:t>kbit</a:t>
            </a:r>
            <a:r>
              <a:rPr lang="en-US" altLang="zh-CN" dirty="0"/>
              <a:t>/s</a:t>
            </a:r>
            <a:r>
              <a:rPr lang="zh-CN" altLang="en-US" dirty="0"/>
              <a:t>、</a:t>
            </a:r>
            <a:r>
              <a:rPr lang="en-US" altLang="zh-CN" dirty="0"/>
              <a:t>Mbit/s</a:t>
            </a:r>
            <a:r>
              <a:rPr lang="zh-CN" altLang="en-US" dirty="0"/>
              <a:t>、 </a:t>
            </a:r>
            <a:r>
              <a:rPr lang="en-US" altLang="zh-CN" dirty="0" err="1"/>
              <a:t>Gbit</a:t>
            </a:r>
            <a:r>
              <a:rPr lang="en-US" altLang="zh-CN" dirty="0"/>
              <a:t>/s </a:t>
            </a:r>
            <a:r>
              <a:rPr lang="zh-CN" altLang="en-US" dirty="0"/>
              <a:t>等。</a:t>
            </a:r>
            <a:endParaRPr lang="en-US" altLang="zh-CN" dirty="0"/>
          </a:p>
          <a:p>
            <a:pPr marL="0" indent="0">
              <a:buNone/>
            </a:pPr>
            <a:r>
              <a:rPr lang="en-US" altLang="zh-CN" dirty="0"/>
              <a:t>    </a:t>
            </a:r>
            <a:r>
              <a:rPr lang="zh-CN" altLang="en-US" dirty="0"/>
              <a:t>例如 </a:t>
            </a:r>
            <a:r>
              <a:rPr lang="en-US" altLang="zh-CN" dirty="0"/>
              <a:t>4 </a:t>
            </a:r>
            <a:r>
              <a:rPr lang="en-US" altLang="zh-CN" dirty="0">
                <a:sym typeface="Symbol" pitchFamily="18" charset="2"/>
              </a:rPr>
              <a:t></a:t>
            </a:r>
            <a:r>
              <a:rPr lang="en-US" altLang="zh-CN" dirty="0"/>
              <a:t> 10</a:t>
            </a:r>
            <a:r>
              <a:rPr lang="en-US" altLang="zh-CN" baseline="30000" dirty="0"/>
              <a:t>10  </a:t>
            </a:r>
            <a:r>
              <a:rPr lang="en-US" altLang="zh-CN" dirty="0"/>
              <a:t>bit/s </a:t>
            </a:r>
            <a:r>
              <a:rPr lang="zh-CN" altLang="zh-CN" dirty="0"/>
              <a:t>的数据率就记为</a:t>
            </a:r>
            <a:r>
              <a:rPr lang="en-US" altLang="zh-CN" dirty="0"/>
              <a:t> 40 </a:t>
            </a:r>
            <a:r>
              <a:rPr lang="en-US" altLang="zh-CN" dirty="0" err="1"/>
              <a:t>Gbit</a:t>
            </a:r>
            <a:r>
              <a:rPr lang="en-US" altLang="zh-CN" dirty="0"/>
              <a:t>/s</a:t>
            </a:r>
            <a:r>
              <a:rPr lang="zh-CN" altLang="en-US" dirty="0"/>
              <a:t>。</a:t>
            </a:r>
          </a:p>
          <a:p>
            <a:r>
              <a:rPr lang="zh-CN" altLang="en-US" dirty="0"/>
              <a:t>速率往往是指</a:t>
            </a:r>
            <a:r>
              <a:rPr lang="zh-CN" altLang="en-US" dirty="0">
                <a:solidFill>
                  <a:srgbClr val="C00000"/>
                </a:solidFill>
              </a:rPr>
              <a:t>额定速率</a:t>
            </a:r>
            <a:r>
              <a:rPr lang="zh-CN" altLang="en-US" dirty="0"/>
              <a:t>或</a:t>
            </a:r>
            <a:r>
              <a:rPr lang="zh-CN" altLang="en-US" dirty="0">
                <a:solidFill>
                  <a:srgbClr val="C00000"/>
                </a:solidFill>
              </a:rPr>
              <a:t>标称速率，</a:t>
            </a:r>
            <a:r>
              <a:rPr lang="zh-CN" altLang="en-US" dirty="0"/>
              <a:t>非实际运行速率。</a:t>
            </a:r>
          </a:p>
        </p:txBody>
      </p:sp>
      <p:sp>
        <p:nvSpPr>
          <p:cNvPr id="5" name="文本占位符 4"/>
          <p:cNvSpPr>
            <a:spLocks noGrp="1"/>
          </p:cNvSpPr>
          <p:nvPr>
            <p:ph type="body" sz="quarter" idx="11"/>
          </p:nvPr>
        </p:nvSpPr>
        <p:spPr/>
        <p:txBody>
          <a:bodyPr/>
          <a:lstStyle/>
          <a:p>
            <a:r>
              <a:rPr lang="en-US" altLang="zh-CN" dirty="0"/>
              <a:t>1. </a:t>
            </a:r>
            <a:r>
              <a:rPr lang="zh-CN" altLang="en-US" dirty="0"/>
              <a:t>速率</a:t>
            </a:r>
          </a:p>
        </p:txBody>
      </p:sp>
      <p:sp>
        <p:nvSpPr>
          <p:cNvPr id="6" name="圆角矩形 5"/>
          <p:cNvSpPr/>
          <p:nvPr/>
        </p:nvSpPr>
        <p:spPr>
          <a:xfrm>
            <a:off x="842879" y="3383779"/>
            <a:ext cx="7228116" cy="854669"/>
          </a:xfrm>
          <a:prstGeom prst="roundRect">
            <a:avLst/>
          </a:prstGeom>
          <a:solidFill>
            <a:schemeClr val="tx2">
              <a:lumMod val="20000"/>
              <a:lumOff val="80000"/>
            </a:schemeClr>
          </a:solidFill>
          <a:ln>
            <a:solidFill>
              <a:srgbClr val="000099"/>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p:cNvSpPr txBox="1"/>
          <p:nvPr/>
        </p:nvSpPr>
        <p:spPr>
          <a:xfrm>
            <a:off x="918390" y="3428532"/>
            <a:ext cx="7021977" cy="759182"/>
          </a:xfrm>
          <a:prstGeom prst="rect">
            <a:avLst/>
          </a:prstGeom>
          <a:noFill/>
        </p:spPr>
        <p:txBody>
          <a:bodyPr wrap="square" rtlCol="0">
            <a:spAutoFit/>
          </a:bodyPr>
          <a:lstStyle/>
          <a:p>
            <a:pPr>
              <a:lnSpc>
                <a:spcPts val="2600"/>
              </a:lnSpc>
            </a:pPr>
            <a:r>
              <a:rPr lang="zh-CN" altLang="zh-CN" sz="1600" b="1" dirty="0">
                <a:latin typeface="微软雅黑" panose="020B0503020204020204" pitchFamily="34" charset="-122"/>
                <a:ea typeface="微软雅黑" panose="020B0503020204020204" pitchFamily="34" charset="-122"/>
              </a:rPr>
              <a:t>千</a:t>
            </a:r>
            <a:r>
              <a:rPr lang="en-US" altLang="zh-CN" sz="1600" b="1" dirty="0">
                <a:latin typeface="微软雅黑" panose="020B0503020204020204" pitchFamily="34" charset="-122"/>
                <a:ea typeface="微软雅黑" panose="020B0503020204020204" pitchFamily="34" charset="-122"/>
              </a:rPr>
              <a:t> = </a:t>
            </a:r>
            <a:r>
              <a:rPr lang="en-US" altLang="zh-CN" sz="1600" b="1" dirty="0">
                <a:solidFill>
                  <a:srgbClr val="C00000"/>
                </a:solidFill>
                <a:latin typeface="微软雅黑" panose="020B0503020204020204" pitchFamily="34" charset="-122"/>
                <a:ea typeface="微软雅黑" panose="020B0503020204020204" pitchFamily="34" charset="-122"/>
              </a:rPr>
              <a:t>K</a:t>
            </a:r>
            <a:r>
              <a:rPr lang="en-US" altLang="zh-CN" sz="1600" b="1" dirty="0">
                <a:latin typeface="微软雅黑" panose="020B0503020204020204" pitchFamily="34" charset="-122"/>
                <a:ea typeface="微软雅黑" panose="020B0503020204020204" pitchFamily="34" charset="-122"/>
              </a:rPr>
              <a:t> = 2</a:t>
            </a:r>
            <a:r>
              <a:rPr lang="en-US" altLang="zh-CN" sz="1600" b="1" baseline="30000" dirty="0">
                <a:latin typeface="微软雅黑" panose="020B0503020204020204" pitchFamily="34" charset="-122"/>
                <a:ea typeface="微软雅黑" panose="020B0503020204020204" pitchFamily="34" charset="-122"/>
              </a:rPr>
              <a:t>10</a:t>
            </a:r>
            <a:r>
              <a:rPr lang="en-US" altLang="zh-CN" sz="1600" b="1" dirty="0">
                <a:latin typeface="微软雅黑" panose="020B0503020204020204" pitchFamily="34" charset="-122"/>
                <a:ea typeface="微软雅黑" panose="020B0503020204020204" pitchFamily="34" charset="-122"/>
              </a:rPr>
              <a:t> = 1024</a:t>
            </a:r>
            <a:r>
              <a:rPr lang="zh-CN" altLang="zh-CN" sz="1600" b="1" dirty="0">
                <a:latin typeface="微软雅黑" panose="020B0503020204020204" pitchFamily="34" charset="-122"/>
                <a:ea typeface="微软雅黑" panose="020B0503020204020204" pitchFamily="34" charset="-122"/>
              </a:rPr>
              <a:t>，兆 </a:t>
            </a:r>
            <a:r>
              <a:rPr lang="en-US" altLang="zh-CN" sz="1600" b="1" dirty="0">
                <a:latin typeface="微软雅黑" panose="020B0503020204020204" pitchFamily="34" charset="-122"/>
                <a:ea typeface="微软雅黑" panose="020B0503020204020204" pitchFamily="34" charset="-122"/>
              </a:rPr>
              <a:t>= </a:t>
            </a:r>
            <a:r>
              <a:rPr lang="en-US" altLang="zh-CN" sz="1600" b="1" dirty="0">
                <a:solidFill>
                  <a:srgbClr val="C00000"/>
                </a:solidFill>
                <a:latin typeface="微软雅黑" panose="020B0503020204020204" pitchFamily="34" charset="-122"/>
                <a:ea typeface="微软雅黑" panose="020B0503020204020204" pitchFamily="34" charset="-122"/>
              </a:rPr>
              <a:t>M</a:t>
            </a:r>
            <a:r>
              <a:rPr lang="en-US" altLang="zh-CN" sz="1600" b="1" dirty="0">
                <a:latin typeface="微软雅黑" panose="020B0503020204020204" pitchFamily="34" charset="-122"/>
                <a:ea typeface="微软雅黑" panose="020B0503020204020204" pitchFamily="34" charset="-122"/>
              </a:rPr>
              <a:t> = 2</a:t>
            </a:r>
            <a:r>
              <a:rPr lang="en-US" altLang="zh-CN" sz="1600" b="1" baseline="30000" dirty="0">
                <a:latin typeface="微软雅黑" panose="020B0503020204020204" pitchFamily="34" charset="-122"/>
                <a:ea typeface="微软雅黑" panose="020B0503020204020204" pitchFamily="34" charset="-122"/>
              </a:rPr>
              <a:t>20 </a:t>
            </a:r>
            <a:r>
              <a:rPr lang="en-US" altLang="zh-CN" sz="1600" b="1" dirty="0">
                <a:latin typeface="微软雅黑" panose="020B0503020204020204" pitchFamily="34" charset="-122"/>
                <a:ea typeface="微软雅黑" panose="020B0503020204020204" pitchFamily="34" charset="-122"/>
              </a:rPr>
              <a:t>= 1024 K</a:t>
            </a:r>
            <a:r>
              <a:rPr lang="zh-CN" altLang="zh-CN" sz="1600" b="1" dirty="0">
                <a:latin typeface="微软雅黑" panose="020B0503020204020204" pitchFamily="34" charset="-122"/>
                <a:ea typeface="微软雅黑" panose="020B0503020204020204" pitchFamily="34" charset="-122"/>
              </a:rPr>
              <a:t>，吉 </a:t>
            </a:r>
            <a:r>
              <a:rPr lang="en-US" altLang="zh-CN" sz="1600" b="1" dirty="0">
                <a:latin typeface="微软雅黑" panose="020B0503020204020204" pitchFamily="34" charset="-122"/>
                <a:ea typeface="微软雅黑" panose="020B0503020204020204" pitchFamily="34" charset="-122"/>
              </a:rPr>
              <a:t>= </a:t>
            </a:r>
            <a:r>
              <a:rPr lang="en-US" altLang="zh-CN" sz="1600" b="1" dirty="0">
                <a:solidFill>
                  <a:srgbClr val="C00000"/>
                </a:solidFill>
                <a:latin typeface="微软雅黑" panose="020B0503020204020204" pitchFamily="34" charset="-122"/>
                <a:ea typeface="微软雅黑" panose="020B0503020204020204" pitchFamily="34" charset="-122"/>
              </a:rPr>
              <a:t>G</a:t>
            </a:r>
            <a:r>
              <a:rPr lang="en-US" altLang="zh-CN" sz="1600" b="1" dirty="0">
                <a:latin typeface="微软雅黑" panose="020B0503020204020204" pitchFamily="34" charset="-122"/>
                <a:ea typeface="微软雅黑" panose="020B0503020204020204" pitchFamily="34" charset="-122"/>
              </a:rPr>
              <a:t> = 2</a:t>
            </a:r>
            <a:r>
              <a:rPr lang="en-US" altLang="zh-CN" sz="1600" b="1" baseline="30000" dirty="0">
                <a:latin typeface="微软雅黑" panose="020B0503020204020204" pitchFamily="34" charset="-122"/>
                <a:ea typeface="微软雅黑" panose="020B0503020204020204" pitchFamily="34" charset="-122"/>
              </a:rPr>
              <a:t>30 </a:t>
            </a:r>
            <a:r>
              <a:rPr lang="en-US" altLang="zh-CN" sz="1600" b="1" dirty="0">
                <a:latin typeface="微软雅黑" panose="020B0503020204020204" pitchFamily="34" charset="-122"/>
                <a:ea typeface="微软雅黑" panose="020B0503020204020204" pitchFamily="34" charset="-122"/>
              </a:rPr>
              <a:t>= 1024 M</a:t>
            </a:r>
          </a:p>
          <a:p>
            <a:pPr>
              <a:lnSpc>
                <a:spcPts val="2600"/>
              </a:lnSpc>
            </a:pPr>
            <a:r>
              <a:rPr lang="en-US" altLang="zh-CN"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字节 </a:t>
            </a:r>
            <a:r>
              <a:rPr lang="en-US" altLang="zh-CN" sz="1600" b="1" dirty="0">
                <a:latin typeface="微软雅黑" panose="020B0503020204020204" pitchFamily="34" charset="-122"/>
                <a:ea typeface="微软雅黑" panose="020B0503020204020204" pitchFamily="34" charset="-122"/>
              </a:rPr>
              <a:t>(Byte) =  8 </a:t>
            </a:r>
            <a:r>
              <a:rPr lang="zh-CN" altLang="en-US" sz="1600" b="1" dirty="0">
                <a:latin typeface="微软雅黑" panose="020B0503020204020204" pitchFamily="34" charset="-122"/>
                <a:ea typeface="微软雅黑" panose="020B0503020204020204" pitchFamily="34" charset="-122"/>
              </a:rPr>
              <a:t>比特 </a:t>
            </a:r>
            <a:r>
              <a:rPr lang="en-US" altLang="zh-CN" sz="1600" b="1" dirty="0">
                <a:latin typeface="微软雅黑" panose="020B0503020204020204" pitchFamily="34" charset="-122"/>
                <a:ea typeface="微软雅黑" panose="020B0503020204020204" pitchFamily="34" charset="-122"/>
              </a:rPr>
              <a:t>(bit</a:t>
            </a:r>
            <a:r>
              <a:rPr lang="zh-CN" altLang="en-US" sz="16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775379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2087418391"/>
              </p:ext>
            </p:extLst>
          </p:nvPr>
        </p:nvGraphicFramePr>
        <p:xfrm>
          <a:off x="548639" y="1085158"/>
          <a:ext cx="7898674" cy="239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占位符 1"/>
          <p:cNvSpPr>
            <a:spLocks noGrp="1"/>
          </p:cNvSpPr>
          <p:nvPr>
            <p:ph type="body" sz="quarter" idx="11"/>
          </p:nvPr>
        </p:nvSpPr>
        <p:spPr/>
        <p:txBody>
          <a:bodyPr/>
          <a:lstStyle/>
          <a:p>
            <a:r>
              <a:rPr lang="en-US" altLang="zh-CN" dirty="0"/>
              <a:t>2. </a:t>
            </a:r>
            <a:r>
              <a:rPr lang="zh-CN" altLang="en-US" dirty="0"/>
              <a:t>带宽 </a:t>
            </a:r>
            <a:r>
              <a:rPr lang="en-US" altLang="zh-CN" dirty="0"/>
              <a:t>(bandwidth)</a:t>
            </a:r>
            <a:endParaRPr lang="zh-CN" altLang="en-US" dirty="0"/>
          </a:p>
        </p:txBody>
      </p:sp>
      <p:sp>
        <p:nvSpPr>
          <p:cNvPr id="3" name="矩形 2"/>
          <p:cNvSpPr/>
          <p:nvPr/>
        </p:nvSpPr>
        <p:spPr>
          <a:xfrm>
            <a:off x="2061198" y="3462849"/>
            <a:ext cx="5911728"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ts val="2600"/>
              </a:lnSpc>
              <a:spcBef>
                <a:spcPts val="0"/>
              </a:spcBef>
              <a:spcAft>
                <a:spcPts val="0"/>
              </a:spcAft>
              <a:buSzPct val="85000"/>
              <a:buFont typeface="Wingdings" panose="05000000000000000000" pitchFamily="2" charset="2"/>
              <a:buChar char="u"/>
            </a:pPr>
            <a:r>
              <a:rPr lang="zh-CN" altLang="en-US" b="1" dirty="0">
                <a:latin typeface="微软雅黑" pitchFamily="34" charset="-122"/>
                <a:ea typeface="微软雅黑" pitchFamily="34" charset="-122"/>
              </a:rPr>
              <a:t>两者</a:t>
            </a:r>
            <a:r>
              <a:rPr lang="zh-CN" altLang="zh-CN" b="1" dirty="0">
                <a:solidFill>
                  <a:srgbClr val="C00000"/>
                </a:solidFill>
                <a:latin typeface="微软雅黑" pitchFamily="34" charset="-122"/>
                <a:ea typeface="微软雅黑" pitchFamily="34" charset="-122"/>
              </a:rPr>
              <a:t>本质相同</a:t>
            </a:r>
            <a:r>
              <a:rPr lang="zh-CN" altLang="zh-CN"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285750" indent="-285750">
              <a:lnSpc>
                <a:spcPts val="2600"/>
              </a:lnSpc>
              <a:spcBef>
                <a:spcPts val="0"/>
              </a:spcBef>
              <a:spcAft>
                <a:spcPts val="0"/>
              </a:spcAft>
              <a:buSzPct val="85000"/>
              <a:buFont typeface="Wingdings" panose="05000000000000000000" pitchFamily="2" charset="2"/>
              <a:buChar char="u"/>
            </a:pPr>
            <a:r>
              <a:rPr lang="zh-CN" altLang="zh-CN" b="1" dirty="0">
                <a:latin typeface="微软雅黑" pitchFamily="34" charset="-122"/>
                <a:ea typeface="微软雅黑" pitchFamily="34" charset="-122"/>
              </a:rPr>
              <a:t>一条通信链路的“带宽”越宽，其所能传输的“最高数据率”也越高。</a:t>
            </a:r>
          </a:p>
        </p:txBody>
      </p:sp>
    </p:spTree>
    <p:extLst>
      <p:ext uri="{BB962C8B-B14F-4D97-AF65-F5344CB8AC3E}">
        <p14:creationId xmlns:p14="http://schemas.microsoft.com/office/powerpoint/2010/main" val="132909597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单位时间内通过某个网络（或信道、接口）的</a:t>
            </a:r>
            <a:r>
              <a:rPr lang="zh-CN" altLang="en-US" dirty="0">
                <a:solidFill>
                  <a:srgbClr val="C00000"/>
                </a:solidFill>
              </a:rPr>
              <a:t>实际数据量。</a:t>
            </a:r>
            <a:endParaRPr lang="en-US" altLang="zh-CN" dirty="0">
              <a:solidFill>
                <a:srgbClr val="C00000"/>
              </a:solidFill>
            </a:endParaRPr>
          </a:p>
          <a:p>
            <a:r>
              <a:rPr lang="zh-CN" altLang="en-US" dirty="0"/>
              <a:t>受网络的带宽或网络的额定速率的限制。</a:t>
            </a:r>
            <a:endParaRPr lang="en-US" altLang="zh-CN" dirty="0"/>
          </a:p>
          <a:p>
            <a:pPr lvl="1"/>
            <a:r>
              <a:rPr lang="zh-CN" altLang="en-US" dirty="0"/>
              <a:t>额定速率是绝对上限值。</a:t>
            </a:r>
            <a:endParaRPr lang="en-US" altLang="zh-CN" dirty="0"/>
          </a:p>
          <a:p>
            <a:pPr lvl="1"/>
            <a:r>
              <a:rPr lang="zh-CN" altLang="en-US" dirty="0"/>
              <a:t>可能会远小于额定速率，甚至下降到零！</a:t>
            </a:r>
            <a:endParaRPr lang="en-US" altLang="zh-CN" dirty="0"/>
          </a:p>
          <a:p>
            <a:r>
              <a:rPr lang="zh-CN" altLang="en-US" dirty="0"/>
              <a:t>有时可用</a:t>
            </a:r>
            <a:r>
              <a:rPr lang="zh-CN" altLang="en-US" dirty="0">
                <a:solidFill>
                  <a:srgbClr val="0000FF"/>
                </a:solidFill>
              </a:rPr>
              <a:t>每秒传送的字节数</a:t>
            </a:r>
            <a:r>
              <a:rPr lang="zh-CN" altLang="en-US" dirty="0"/>
              <a:t>或</a:t>
            </a:r>
            <a:r>
              <a:rPr lang="zh-CN" altLang="en-US" dirty="0">
                <a:solidFill>
                  <a:srgbClr val="0000FF"/>
                </a:solidFill>
              </a:rPr>
              <a:t>帧数</a:t>
            </a:r>
            <a:r>
              <a:rPr lang="zh-CN" altLang="en-US" dirty="0"/>
              <a:t>来表示。</a:t>
            </a:r>
          </a:p>
        </p:txBody>
      </p:sp>
      <p:sp>
        <p:nvSpPr>
          <p:cNvPr id="3" name="文本占位符 2"/>
          <p:cNvSpPr>
            <a:spLocks noGrp="1"/>
          </p:cNvSpPr>
          <p:nvPr>
            <p:ph type="body" sz="quarter" idx="11"/>
          </p:nvPr>
        </p:nvSpPr>
        <p:spPr/>
        <p:txBody>
          <a:bodyPr/>
          <a:lstStyle/>
          <a:p>
            <a:r>
              <a:rPr lang="en-US" altLang="zh-CN" dirty="0"/>
              <a:t>3. </a:t>
            </a:r>
            <a:r>
              <a:rPr lang="zh-CN" altLang="en-US" dirty="0"/>
              <a:t>吞吐量 </a:t>
            </a:r>
            <a:r>
              <a:rPr lang="en-US" altLang="zh-CN" dirty="0"/>
              <a:t>(throughput)</a:t>
            </a:r>
            <a:endParaRPr lang="zh-CN" altLang="en-US" dirty="0"/>
          </a:p>
        </p:txBody>
      </p:sp>
    </p:spTree>
    <p:extLst>
      <p:ext uri="{BB962C8B-B14F-4D97-AF65-F5344CB8AC3E}">
        <p14:creationId xmlns:p14="http://schemas.microsoft.com/office/powerpoint/2010/main" val="413128415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指数据（一个报文或分组，甚至比特）从网络（或链路）的</a:t>
            </a:r>
            <a:r>
              <a:rPr lang="zh-CN" altLang="en-US" dirty="0">
                <a:solidFill>
                  <a:srgbClr val="C00000"/>
                </a:solidFill>
              </a:rPr>
              <a:t>一端传送到另一端所需的</a:t>
            </a:r>
            <a:r>
              <a:rPr lang="zh-CN" altLang="en-US" dirty="0">
                <a:solidFill>
                  <a:srgbClr val="0000CC"/>
                </a:solidFill>
              </a:rPr>
              <a:t>时间。</a:t>
            </a:r>
          </a:p>
          <a:p>
            <a:r>
              <a:rPr lang="zh-CN" altLang="en-US" dirty="0"/>
              <a:t>有时也称为</a:t>
            </a:r>
            <a:r>
              <a:rPr lang="zh-CN" altLang="en-US" dirty="0">
                <a:solidFill>
                  <a:srgbClr val="0000CC"/>
                </a:solidFill>
              </a:rPr>
              <a:t>延迟</a:t>
            </a:r>
            <a:r>
              <a:rPr lang="zh-CN" altLang="en-US" dirty="0"/>
              <a:t>或</a:t>
            </a:r>
            <a:r>
              <a:rPr lang="zh-CN" altLang="en-US" dirty="0">
                <a:solidFill>
                  <a:srgbClr val="0000CC"/>
                </a:solidFill>
              </a:rPr>
              <a:t>迟延。</a:t>
            </a:r>
            <a:endParaRPr lang="en-US" altLang="zh-CN" dirty="0">
              <a:solidFill>
                <a:srgbClr val="0000CC"/>
              </a:solidFill>
            </a:endParaRPr>
          </a:p>
          <a:p>
            <a:r>
              <a:rPr lang="zh-CN" altLang="en-US" dirty="0"/>
              <a:t>组成：</a:t>
            </a:r>
          </a:p>
          <a:p>
            <a:pPr lvl="1"/>
            <a:r>
              <a:rPr lang="zh-CN" altLang="en-US" dirty="0"/>
              <a:t>（</a:t>
            </a:r>
            <a:r>
              <a:rPr lang="en-US" altLang="zh-CN" dirty="0"/>
              <a:t>1</a:t>
            </a:r>
            <a:r>
              <a:rPr lang="zh-CN" altLang="en-US" dirty="0"/>
              <a:t>）发送时延</a:t>
            </a:r>
            <a:endParaRPr lang="en-US" altLang="zh-CN" dirty="0"/>
          </a:p>
          <a:p>
            <a:pPr lvl="1"/>
            <a:r>
              <a:rPr lang="zh-CN" altLang="en-US" dirty="0"/>
              <a:t>（</a:t>
            </a:r>
            <a:r>
              <a:rPr lang="en-US" altLang="zh-CN" dirty="0"/>
              <a:t>2</a:t>
            </a:r>
            <a:r>
              <a:rPr lang="zh-CN" altLang="en-US" dirty="0"/>
              <a:t>）传播时延</a:t>
            </a:r>
          </a:p>
          <a:p>
            <a:pPr lvl="1"/>
            <a:r>
              <a:rPr lang="zh-CN" altLang="en-US" dirty="0"/>
              <a:t>（</a:t>
            </a:r>
            <a:r>
              <a:rPr lang="en-US" altLang="zh-CN" dirty="0"/>
              <a:t>3</a:t>
            </a:r>
            <a:r>
              <a:rPr lang="zh-CN" altLang="en-US" dirty="0"/>
              <a:t>）处理时延</a:t>
            </a:r>
          </a:p>
          <a:p>
            <a:pPr lvl="1"/>
            <a:r>
              <a:rPr lang="zh-CN" altLang="en-US" dirty="0"/>
              <a:t>（</a:t>
            </a:r>
            <a:r>
              <a:rPr lang="en-US" altLang="zh-CN" dirty="0"/>
              <a:t>4</a:t>
            </a:r>
            <a:r>
              <a:rPr lang="zh-CN" altLang="en-US" dirty="0"/>
              <a:t>）排队时延</a:t>
            </a:r>
            <a:endParaRPr lang="en-US" altLang="zh-CN" dirty="0"/>
          </a:p>
          <a:p>
            <a:endParaRPr lang="zh-CN" altLang="en-US" dirty="0"/>
          </a:p>
        </p:txBody>
      </p:sp>
      <p:sp>
        <p:nvSpPr>
          <p:cNvPr id="3" name="文本占位符 2"/>
          <p:cNvSpPr>
            <a:spLocks noGrp="1"/>
          </p:cNvSpPr>
          <p:nvPr>
            <p:ph type="body" sz="quarter" idx="11"/>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Tree>
    <p:extLst>
      <p:ext uri="{BB962C8B-B14F-4D97-AF65-F5344CB8AC3E}">
        <p14:creationId xmlns:p14="http://schemas.microsoft.com/office/powerpoint/2010/main" val="322931824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6" name="矩形 5"/>
          <p:cNvSpPr/>
          <p:nvPr/>
        </p:nvSpPr>
        <p:spPr>
          <a:xfrm>
            <a:off x="5908327"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7" name="组合 6"/>
          <p:cNvGrpSpPr/>
          <p:nvPr/>
        </p:nvGrpSpPr>
        <p:grpSpPr>
          <a:xfrm>
            <a:off x="466344" y="633886"/>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1995803" y="1151890"/>
              <a:ext cx="50701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Internet</a:t>
              </a:r>
              <a:r>
                <a:rPr lang="zh-CN" altLang="en-US" sz="2000" b="1" dirty="0">
                  <a:solidFill>
                    <a:schemeClr val="bg1"/>
                  </a:solidFill>
                  <a:latin typeface="微软雅黑" pitchFamily="34" charset="-122"/>
                  <a:ea typeface="微软雅黑" pitchFamily="34" charset="-122"/>
                </a:rPr>
                <a:t>：全球最大、最重要的计算机网络</a:t>
              </a:r>
              <a:endParaRPr lang="fr-FR" altLang="zh-CN" sz="2000" b="1" dirty="0">
                <a:solidFill>
                  <a:schemeClr val="bg1"/>
                </a:solidFill>
                <a:latin typeface="微软雅黑" pitchFamily="34" charset="-122"/>
                <a:ea typeface="微软雅黑" pitchFamily="34" charset="-122"/>
              </a:endParaRPr>
            </a:p>
          </p:txBody>
        </p:sp>
      </p:grpSp>
      <p:sp>
        <p:nvSpPr>
          <p:cNvPr id="11" name="内容占位符 10"/>
          <p:cNvSpPr>
            <a:spLocks noGrp="1"/>
          </p:cNvSpPr>
          <p:nvPr>
            <p:ph sz="quarter" idx="10"/>
          </p:nvPr>
        </p:nvSpPr>
        <p:spPr/>
        <p:txBody>
          <a:bodyPr/>
          <a:lstStyle/>
          <a:p>
            <a:r>
              <a:rPr lang="zh-CN" altLang="en-US" dirty="0"/>
              <a:t>如何称呼 </a:t>
            </a:r>
            <a:r>
              <a:rPr lang="en-US" altLang="zh-CN" dirty="0"/>
              <a:t>Internet</a:t>
            </a:r>
            <a:r>
              <a:rPr lang="zh-CN" altLang="en-US" dirty="0"/>
              <a:t>？</a:t>
            </a:r>
          </a:p>
          <a:p>
            <a:r>
              <a:rPr lang="zh-CN" altLang="en-US" dirty="0">
                <a:solidFill>
                  <a:srgbClr val="9900CC"/>
                </a:solidFill>
              </a:rPr>
              <a:t>因特网：</a:t>
            </a:r>
            <a:r>
              <a:rPr lang="zh-CN" altLang="en-US" dirty="0"/>
              <a:t>推荐，但却长期</a:t>
            </a:r>
            <a:r>
              <a:rPr lang="zh-CN" altLang="en-US" dirty="0">
                <a:solidFill>
                  <a:srgbClr val="C00000"/>
                </a:solidFill>
              </a:rPr>
              <a:t>未得到推广。</a:t>
            </a:r>
          </a:p>
          <a:p>
            <a:r>
              <a:rPr lang="zh-CN" altLang="en-US" dirty="0">
                <a:solidFill>
                  <a:srgbClr val="FF0000"/>
                </a:solidFill>
              </a:rPr>
              <a:t>互联网：</a:t>
            </a:r>
            <a:r>
              <a:rPr lang="zh-CN" altLang="en-US" dirty="0"/>
              <a:t>目前流行最广，</a:t>
            </a:r>
            <a:r>
              <a:rPr lang="zh-CN" altLang="en-US" dirty="0">
                <a:solidFill>
                  <a:srgbClr val="C00000"/>
                </a:solidFill>
              </a:rPr>
              <a:t>事实上的标准</a:t>
            </a:r>
            <a:r>
              <a:rPr lang="zh-CN" altLang="en-US" dirty="0"/>
              <a:t>译名。</a:t>
            </a:r>
          </a:p>
          <a:p>
            <a:r>
              <a:rPr lang="zh-CN" altLang="en-US" dirty="0">
                <a:solidFill>
                  <a:srgbClr val="0000CC"/>
                </a:solidFill>
              </a:rPr>
              <a:t>互联网 ≠互连网。</a:t>
            </a:r>
          </a:p>
          <a:p>
            <a:pPr lvl="1"/>
            <a:r>
              <a:rPr lang="zh-CN" altLang="en-US" dirty="0"/>
              <a:t>互连网：局部范围互连起来的计算机网络。</a:t>
            </a:r>
          </a:p>
          <a:p>
            <a:endParaRPr lang="zh-CN" altLang="en-US" dirty="0"/>
          </a:p>
        </p:txBody>
      </p:sp>
      <p:sp>
        <p:nvSpPr>
          <p:cNvPr id="3" name="矩形 2"/>
          <p:cNvSpPr/>
          <p:nvPr/>
        </p:nvSpPr>
        <p:spPr>
          <a:xfrm>
            <a:off x="923118" y="3133186"/>
            <a:ext cx="7114894" cy="810478"/>
          </a:xfrm>
          <a:prstGeom prst="rect">
            <a:avLst/>
          </a:prstGeom>
          <a:solidFill>
            <a:srgbClr val="0066FF"/>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ts val="2800"/>
              </a:lnSpc>
              <a:spcBef>
                <a:spcPts val="0"/>
              </a:spcBef>
              <a:spcAft>
                <a:spcPts val="0"/>
              </a:spcAft>
            </a:pPr>
            <a:r>
              <a:rPr lang="zh-CN" altLang="en-US" sz="2000" b="1" dirty="0">
                <a:latin typeface="微软雅黑" panose="020B0503020204020204" pitchFamily="34" charset="-122"/>
                <a:ea typeface="微软雅黑" panose="020B0503020204020204" pitchFamily="34" charset="-122"/>
              </a:rPr>
              <a:t>思考：它们说的是哪个网？</a:t>
            </a:r>
            <a:endParaRPr lang="en-US" altLang="zh-CN" sz="2000" b="1" dirty="0">
              <a:latin typeface="微软雅黑" panose="020B0503020204020204" pitchFamily="34" charset="-122"/>
              <a:ea typeface="微软雅黑" panose="020B0503020204020204" pitchFamily="34" charset="-122"/>
            </a:endParaRPr>
          </a:p>
          <a:p>
            <a:pPr>
              <a:lnSpc>
                <a:spcPts val="2800"/>
              </a:lnSpc>
              <a:spcBef>
                <a:spcPts val="0"/>
              </a:spcBef>
              <a:spcAft>
                <a:spcPts val="0"/>
              </a:spcAft>
            </a:pPr>
            <a:r>
              <a:rPr lang="zh-CN" altLang="en-US" sz="2000" b="1" dirty="0">
                <a:latin typeface="微软雅黑" panose="020B0503020204020204" pitchFamily="34" charset="-122"/>
                <a:ea typeface="微软雅黑" panose="020B0503020204020204" pitchFamily="34" charset="-122"/>
              </a:rPr>
              <a:t>上网，联网，网民，网吧，网银，网购，网管，知网。</a:t>
            </a:r>
          </a:p>
        </p:txBody>
      </p:sp>
    </p:spTree>
    <p:extLst>
      <p:ext uri="{BB962C8B-B14F-4D97-AF65-F5344CB8AC3E}">
        <p14:creationId xmlns:p14="http://schemas.microsoft.com/office/powerpoint/2010/main" val="323874768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也称为</a:t>
            </a:r>
            <a:r>
              <a:rPr lang="zh-CN" altLang="en-US" dirty="0">
                <a:solidFill>
                  <a:srgbClr val="0000FF"/>
                </a:solidFill>
              </a:rPr>
              <a:t>传输时延。</a:t>
            </a:r>
          </a:p>
          <a:p>
            <a:r>
              <a:rPr lang="zh-CN" altLang="en-US" dirty="0"/>
              <a:t>是主机或路由器发送数据帧所需要的时间，也就是从发送数据帧的</a:t>
            </a:r>
            <a:r>
              <a:rPr lang="zh-CN" altLang="en-US" dirty="0">
                <a:solidFill>
                  <a:srgbClr val="C00000"/>
                </a:solidFill>
              </a:rPr>
              <a:t>第一个比特</a:t>
            </a:r>
            <a:r>
              <a:rPr lang="zh-CN" altLang="en-US" dirty="0"/>
              <a:t>算起，到该帧的</a:t>
            </a:r>
            <a:r>
              <a:rPr lang="zh-CN" altLang="en-US" dirty="0">
                <a:solidFill>
                  <a:srgbClr val="C00000"/>
                </a:solidFill>
              </a:rPr>
              <a:t>最后一个比特</a:t>
            </a:r>
            <a:r>
              <a:rPr lang="zh-CN" altLang="en-US" dirty="0"/>
              <a:t>发送完毕所需的时间。</a:t>
            </a:r>
          </a:p>
          <a:p>
            <a:endParaRPr lang="zh-CN" altLang="en-US" dirty="0"/>
          </a:p>
        </p:txBody>
      </p:sp>
      <p:sp>
        <p:nvSpPr>
          <p:cNvPr id="3" name="文本占位符 2"/>
          <p:cNvSpPr>
            <a:spLocks noGrp="1"/>
          </p:cNvSpPr>
          <p:nvPr>
            <p:ph type="body" sz="quarter" idx="11"/>
          </p:nvPr>
        </p:nvSpPr>
        <p:spPr/>
        <p:txBody>
          <a:bodyPr/>
          <a:lstStyle/>
          <a:p>
            <a:r>
              <a:rPr lang="zh-CN" altLang="en-US" dirty="0">
                <a:solidFill>
                  <a:srgbClr val="FFFF00"/>
                </a:solidFill>
              </a:rPr>
              <a:t>（</a:t>
            </a:r>
            <a:r>
              <a:rPr lang="en-US" altLang="zh-CN" dirty="0">
                <a:solidFill>
                  <a:srgbClr val="FFFF00"/>
                </a:solidFill>
              </a:rPr>
              <a:t>1</a:t>
            </a:r>
            <a:r>
              <a:rPr lang="zh-CN" altLang="en-US" dirty="0">
                <a:solidFill>
                  <a:srgbClr val="FFFF00"/>
                </a:solidFill>
              </a:rPr>
              <a:t>）发送时延</a:t>
            </a:r>
          </a:p>
        </p:txBody>
      </p:sp>
      <p:sp>
        <p:nvSpPr>
          <p:cNvPr id="5" name="Rectangle 14"/>
          <p:cNvSpPr>
            <a:spLocks noChangeArrowheads="1"/>
          </p:cNvSpPr>
          <p:nvPr/>
        </p:nvSpPr>
        <p:spPr bwMode="auto">
          <a:xfrm>
            <a:off x="934391" y="2254901"/>
            <a:ext cx="6729074" cy="1225550"/>
          </a:xfrm>
          <a:prstGeom prst="rect">
            <a:avLst/>
          </a:prstGeom>
          <a:solidFill>
            <a:srgbClr val="FFFF99"/>
          </a:solidFill>
          <a:ln w="12700">
            <a:solidFill>
              <a:srgbClr val="00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fontAlgn="auto">
              <a:spcBef>
                <a:spcPts val="0"/>
              </a:spcBef>
              <a:spcAft>
                <a:spcPts val="0"/>
              </a:spcAft>
              <a:defRPr/>
            </a:pPr>
            <a:endParaRPr lang="zh-CN" altLang="en-US" sz="2000" b="1">
              <a:latin typeface="+mn-lt"/>
              <a:ea typeface="黑体" pitchFamily="2" charset="-122"/>
            </a:endParaRPr>
          </a:p>
        </p:txBody>
      </p:sp>
      <p:grpSp>
        <p:nvGrpSpPr>
          <p:cNvPr id="6" name="组合 6"/>
          <p:cNvGrpSpPr>
            <a:grpSpLocks/>
          </p:cNvGrpSpPr>
          <p:nvPr/>
        </p:nvGrpSpPr>
        <p:grpSpPr bwMode="auto">
          <a:xfrm>
            <a:off x="1591895" y="2453050"/>
            <a:ext cx="5319251" cy="847785"/>
            <a:chOff x="2539747" y="4370700"/>
            <a:chExt cx="4467381" cy="847785"/>
          </a:xfrm>
        </p:grpSpPr>
        <p:sp>
          <p:nvSpPr>
            <p:cNvPr id="7" name="Text Box 9"/>
            <p:cNvSpPr txBox="1">
              <a:spLocks noChangeArrowheads="1"/>
            </p:cNvSpPr>
            <p:nvPr/>
          </p:nvSpPr>
          <p:spPr bwMode="auto">
            <a:xfrm>
              <a:off x="2539747" y="4602475"/>
              <a:ext cx="131020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66"/>
                  </a:solidFill>
                  <a:latin typeface="微软雅黑" pitchFamily="34" charset="-122"/>
                  <a:ea typeface="微软雅黑" pitchFamily="34" charset="-122"/>
                </a:rPr>
                <a:t>发送时延 </a:t>
              </a:r>
              <a:r>
                <a:rPr lang="en-US" altLang="zh-CN" sz="2000" b="1" dirty="0">
                  <a:solidFill>
                    <a:srgbClr val="000066"/>
                  </a:solidFill>
                  <a:latin typeface="微软雅黑" pitchFamily="34" charset="-122"/>
                  <a:ea typeface="微软雅黑" pitchFamily="34" charset="-122"/>
                </a:rPr>
                <a:t>= </a:t>
              </a:r>
            </a:p>
          </p:txBody>
        </p:sp>
        <p:sp>
          <p:nvSpPr>
            <p:cNvPr id="8" name="Text Box 10"/>
            <p:cNvSpPr txBox="1">
              <a:spLocks noChangeArrowheads="1"/>
            </p:cNvSpPr>
            <p:nvPr/>
          </p:nvSpPr>
          <p:spPr bwMode="auto">
            <a:xfrm>
              <a:off x="4333881" y="4370700"/>
              <a:ext cx="195911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66"/>
                  </a:solidFill>
                  <a:latin typeface="微软雅黑" pitchFamily="34" charset="-122"/>
                  <a:ea typeface="微软雅黑" pitchFamily="34" charset="-122"/>
                </a:rPr>
                <a:t>数据帧长度（</a:t>
              </a:r>
              <a:r>
                <a:rPr lang="en-US" altLang="zh-CN" sz="2000" b="1" dirty="0">
                  <a:solidFill>
                    <a:srgbClr val="000066"/>
                  </a:solidFill>
                  <a:latin typeface="微软雅黑" pitchFamily="34" charset="-122"/>
                  <a:ea typeface="微软雅黑" pitchFamily="34" charset="-122"/>
                </a:rPr>
                <a:t>bit</a:t>
              </a:r>
              <a:r>
                <a:rPr lang="zh-CN" altLang="en-US" sz="2000" b="1" dirty="0">
                  <a:solidFill>
                    <a:srgbClr val="000066"/>
                  </a:solidFill>
                  <a:latin typeface="微软雅黑" pitchFamily="34" charset="-122"/>
                  <a:ea typeface="微软雅黑" pitchFamily="34" charset="-122"/>
                </a:rPr>
                <a:t>）</a:t>
              </a:r>
            </a:p>
          </p:txBody>
        </p:sp>
        <p:sp>
          <p:nvSpPr>
            <p:cNvPr id="9" name="Text Box 11"/>
            <p:cNvSpPr txBox="1">
              <a:spLocks noChangeArrowheads="1"/>
            </p:cNvSpPr>
            <p:nvPr/>
          </p:nvSpPr>
          <p:spPr bwMode="auto">
            <a:xfrm>
              <a:off x="4337429" y="4818375"/>
              <a:ext cx="195237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66"/>
                  </a:solidFill>
                  <a:latin typeface="微软雅黑" pitchFamily="34" charset="-122"/>
                  <a:ea typeface="微软雅黑" pitchFamily="34" charset="-122"/>
                </a:rPr>
                <a:t>发送速率（</a:t>
              </a:r>
              <a:r>
                <a:rPr lang="en-US" altLang="zh-CN" sz="2000" b="1" dirty="0">
                  <a:solidFill>
                    <a:srgbClr val="000066"/>
                  </a:solidFill>
                  <a:latin typeface="微软雅黑" pitchFamily="34" charset="-122"/>
                  <a:ea typeface="微软雅黑" pitchFamily="34" charset="-122"/>
                </a:rPr>
                <a:t>bit/s</a:t>
              </a:r>
              <a:r>
                <a:rPr lang="zh-CN" altLang="en-US" sz="2000" b="1" dirty="0">
                  <a:solidFill>
                    <a:srgbClr val="000066"/>
                  </a:solidFill>
                  <a:latin typeface="微软雅黑" pitchFamily="34" charset="-122"/>
                  <a:ea typeface="微软雅黑" pitchFamily="34" charset="-122"/>
                </a:rPr>
                <a:t>）</a:t>
              </a:r>
            </a:p>
          </p:txBody>
        </p:sp>
        <p:sp>
          <p:nvSpPr>
            <p:cNvPr id="10" name="Line 12"/>
            <p:cNvSpPr>
              <a:spLocks noChangeShapeType="1"/>
            </p:cNvSpPr>
            <p:nvPr/>
          </p:nvSpPr>
          <p:spPr bwMode="auto">
            <a:xfrm>
              <a:off x="3780428" y="4805675"/>
              <a:ext cx="3226700"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grpSp>
    </p:spTree>
    <p:extLst>
      <p:ext uri="{BB962C8B-B14F-4D97-AF65-F5344CB8AC3E}">
        <p14:creationId xmlns:p14="http://schemas.microsoft.com/office/powerpoint/2010/main" val="351978202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是</a:t>
            </a:r>
            <a:r>
              <a:rPr lang="zh-CN" altLang="en-US" dirty="0">
                <a:solidFill>
                  <a:srgbClr val="C00000"/>
                </a:solidFill>
              </a:rPr>
              <a:t>电磁波</a:t>
            </a:r>
            <a:r>
              <a:rPr lang="zh-CN" altLang="en-US" dirty="0"/>
              <a:t>在信道中传播一定的距离需要花费的时间。</a:t>
            </a:r>
            <a:endParaRPr lang="en-US" altLang="zh-CN" dirty="0"/>
          </a:p>
          <a:p>
            <a:endParaRPr lang="en-US" altLang="zh-CN" dirty="0"/>
          </a:p>
          <a:p>
            <a:endParaRPr lang="en-US" altLang="zh-CN" dirty="0"/>
          </a:p>
          <a:p>
            <a:endParaRPr lang="en-US" altLang="zh-CN" dirty="0"/>
          </a:p>
          <a:p>
            <a:endParaRPr lang="en-US" altLang="zh-CN" dirty="0"/>
          </a:p>
          <a:p>
            <a:r>
              <a:rPr lang="zh-CN" altLang="en-US" dirty="0"/>
              <a:t>电磁波传播速率：</a:t>
            </a:r>
            <a:endParaRPr lang="en-US" altLang="zh-CN" dirty="0"/>
          </a:p>
          <a:p>
            <a:pPr lvl="1"/>
            <a:r>
              <a:rPr lang="zh-CN" altLang="en-US" dirty="0"/>
              <a:t>自由空间的传播速率是光速 </a:t>
            </a:r>
            <a:r>
              <a:rPr lang="en-US" altLang="zh-CN" dirty="0"/>
              <a:t>= 3.0 </a:t>
            </a:r>
            <a:r>
              <a:rPr lang="zh-CN" altLang="en-US" dirty="0"/>
              <a:t>ⅹ</a:t>
            </a:r>
            <a:r>
              <a:rPr lang="en-US" altLang="zh-CN" dirty="0"/>
              <a:t> 10</a:t>
            </a:r>
            <a:r>
              <a:rPr lang="en-US" altLang="zh-CN" baseline="30000" dirty="0"/>
              <a:t>5</a:t>
            </a:r>
            <a:r>
              <a:rPr lang="en-US" altLang="zh-CN" dirty="0"/>
              <a:t> km/s</a:t>
            </a:r>
          </a:p>
          <a:p>
            <a:pPr lvl="1"/>
            <a:r>
              <a:rPr lang="zh-CN" altLang="en-US" dirty="0"/>
              <a:t>在铜线电缆中的传播速率约 </a:t>
            </a:r>
            <a:r>
              <a:rPr lang="en-US" altLang="zh-CN" dirty="0"/>
              <a:t>= 2.3 </a:t>
            </a:r>
            <a:r>
              <a:rPr lang="zh-CN" altLang="en-US" dirty="0"/>
              <a:t>ⅹ</a:t>
            </a:r>
            <a:r>
              <a:rPr lang="en-US" altLang="zh-CN" dirty="0"/>
              <a:t> 10</a:t>
            </a:r>
            <a:r>
              <a:rPr lang="en-US" altLang="zh-CN" baseline="30000" dirty="0"/>
              <a:t>5</a:t>
            </a:r>
            <a:r>
              <a:rPr lang="en-US" altLang="zh-CN" dirty="0"/>
              <a:t> km/s</a:t>
            </a:r>
          </a:p>
          <a:p>
            <a:pPr lvl="1"/>
            <a:r>
              <a:rPr lang="zh-CN" altLang="en-US" dirty="0"/>
              <a:t>在光纤中的传播速率约 </a:t>
            </a:r>
            <a:r>
              <a:rPr lang="en-US" altLang="zh-CN" dirty="0"/>
              <a:t>=</a:t>
            </a:r>
            <a:r>
              <a:rPr lang="zh-CN" altLang="en-US" dirty="0"/>
              <a:t> </a:t>
            </a:r>
            <a:r>
              <a:rPr lang="en-US" altLang="zh-CN" dirty="0"/>
              <a:t>2.0 </a:t>
            </a:r>
            <a:r>
              <a:rPr lang="zh-CN" altLang="en-US" dirty="0"/>
              <a:t>ⅹ </a:t>
            </a:r>
            <a:r>
              <a:rPr lang="en-US" altLang="zh-CN" dirty="0"/>
              <a:t>10</a:t>
            </a:r>
            <a:r>
              <a:rPr lang="en-US" altLang="zh-CN" baseline="30000" dirty="0"/>
              <a:t>5</a:t>
            </a:r>
            <a:r>
              <a:rPr lang="en-US" altLang="zh-CN" dirty="0"/>
              <a:t> km/s</a:t>
            </a:r>
          </a:p>
        </p:txBody>
      </p:sp>
      <p:sp>
        <p:nvSpPr>
          <p:cNvPr id="3" name="文本占位符 2"/>
          <p:cNvSpPr>
            <a:spLocks noGrp="1"/>
          </p:cNvSpPr>
          <p:nvPr>
            <p:ph type="body" sz="quarter" idx="11"/>
          </p:nvPr>
        </p:nvSpPr>
        <p:spPr/>
        <p:txBody>
          <a:bodyPr/>
          <a:lstStyle/>
          <a:p>
            <a:r>
              <a:rPr lang="zh-CN" altLang="en-US" dirty="0">
                <a:solidFill>
                  <a:srgbClr val="FFFF00"/>
                </a:solidFill>
              </a:rPr>
              <a:t>（</a:t>
            </a:r>
            <a:r>
              <a:rPr lang="en-US" altLang="zh-CN" dirty="0">
                <a:solidFill>
                  <a:srgbClr val="FFFF00"/>
                </a:solidFill>
              </a:rPr>
              <a:t>2</a:t>
            </a:r>
            <a:r>
              <a:rPr lang="zh-CN" altLang="en-US" dirty="0">
                <a:solidFill>
                  <a:srgbClr val="FFFF00"/>
                </a:solidFill>
              </a:rPr>
              <a:t>）传播时延</a:t>
            </a:r>
          </a:p>
        </p:txBody>
      </p:sp>
      <p:sp>
        <p:nvSpPr>
          <p:cNvPr id="12" name="Rectangle 14"/>
          <p:cNvSpPr>
            <a:spLocks noChangeArrowheads="1"/>
          </p:cNvSpPr>
          <p:nvPr/>
        </p:nvSpPr>
        <p:spPr bwMode="auto">
          <a:xfrm>
            <a:off x="1012844" y="1515743"/>
            <a:ext cx="7103543" cy="1225550"/>
          </a:xfrm>
          <a:prstGeom prst="rect">
            <a:avLst/>
          </a:prstGeom>
          <a:solidFill>
            <a:srgbClr val="FFFF99"/>
          </a:solidFill>
          <a:ln w="12700">
            <a:solidFill>
              <a:srgbClr val="00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fontAlgn="auto">
              <a:spcBef>
                <a:spcPts val="0"/>
              </a:spcBef>
              <a:spcAft>
                <a:spcPts val="0"/>
              </a:spcAft>
              <a:defRPr/>
            </a:pPr>
            <a:endParaRPr lang="zh-CN" altLang="en-US" sz="2000" b="1">
              <a:latin typeface="+mn-lt"/>
              <a:ea typeface="黑体" pitchFamily="2" charset="-122"/>
            </a:endParaRPr>
          </a:p>
        </p:txBody>
      </p:sp>
      <p:grpSp>
        <p:nvGrpSpPr>
          <p:cNvPr id="13" name="组合 13"/>
          <p:cNvGrpSpPr>
            <a:grpSpLocks/>
          </p:cNvGrpSpPr>
          <p:nvPr/>
        </p:nvGrpSpPr>
        <p:grpSpPr bwMode="auto">
          <a:xfrm>
            <a:off x="1443748" y="1677408"/>
            <a:ext cx="6399421" cy="857019"/>
            <a:chOff x="2196085" y="4343452"/>
            <a:chExt cx="5374557" cy="857019"/>
          </a:xfrm>
        </p:grpSpPr>
        <p:sp>
          <p:nvSpPr>
            <p:cNvPr id="14" name="Text Box 9"/>
            <p:cNvSpPr txBox="1">
              <a:spLocks noChangeArrowheads="1"/>
            </p:cNvSpPr>
            <p:nvPr/>
          </p:nvSpPr>
          <p:spPr bwMode="auto">
            <a:xfrm>
              <a:off x="2196085" y="4554685"/>
              <a:ext cx="131020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66"/>
                  </a:solidFill>
                  <a:latin typeface="微软雅黑" pitchFamily="34" charset="-122"/>
                  <a:ea typeface="微软雅黑" pitchFamily="34" charset="-122"/>
                </a:rPr>
                <a:t>传播时延 </a:t>
              </a:r>
              <a:r>
                <a:rPr lang="en-US" altLang="zh-CN" sz="2000" b="1" dirty="0">
                  <a:solidFill>
                    <a:srgbClr val="000066"/>
                  </a:solidFill>
                  <a:latin typeface="微软雅黑" pitchFamily="34" charset="-122"/>
                  <a:ea typeface="微软雅黑" pitchFamily="34" charset="-122"/>
                </a:rPr>
                <a:t>= </a:t>
              </a:r>
            </a:p>
          </p:txBody>
        </p:sp>
        <p:sp>
          <p:nvSpPr>
            <p:cNvPr id="15" name="Text Box 10"/>
            <p:cNvSpPr txBox="1">
              <a:spLocks noChangeArrowheads="1"/>
            </p:cNvSpPr>
            <p:nvPr/>
          </p:nvSpPr>
          <p:spPr bwMode="auto">
            <a:xfrm>
              <a:off x="4527837" y="4343452"/>
              <a:ext cx="166292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a:solidFill>
                    <a:srgbClr val="000066"/>
                  </a:solidFill>
                  <a:latin typeface="微软雅黑" pitchFamily="34" charset="-122"/>
                  <a:ea typeface="微软雅黑" pitchFamily="34" charset="-122"/>
                </a:rPr>
                <a:t>信道长度（米）</a:t>
              </a:r>
            </a:p>
          </p:txBody>
        </p:sp>
        <p:sp>
          <p:nvSpPr>
            <p:cNvPr id="16" name="Text Box 11"/>
            <p:cNvSpPr txBox="1">
              <a:spLocks noChangeArrowheads="1"/>
            </p:cNvSpPr>
            <p:nvPr/>
          </p:nvSpPr>
          <p:spPr bwMode="auto">
            <a:xfrm>
              <a:off x="3429460" y="4800361"/>
              <a:ext cx="414118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a:solidFill>
                    <a:srgbClr val="000066"/>
                  </a:solidFill>
                  <a:latin typeface="微软雅黑" pitchFamily="34" charset="-122"/>
                  <a:ea typeface="微软雅黑" pitchFamily="34" charset="-122"/>
                </a:rPr>
                <a:t>信号在信道上的传播速率（米</a:t>
              </a:r>
              <a:r>
                <a:rPr lang="en-US" altLang="zh-CN" sz="2000" b="1">
                  <a:solidFill>
                    <a:srgbClr val="000066"/>
                  </a:solidFill>
                  <a:latin typeface="微软雅黑" pitchFamily="34" charset="-122"/>
                  <a:ea typeface="微软雅黑" pitchFamily="34" charset="-122"/>
                </a:rPr>
                <a:t>/</a:t>
              </a:r>
              <a:r>
                <a:rPr lang="zh-CN" altLang="en-US" sz="2000" b="1">
                  <a:solidFill>
                    <a:srgbClr val="000066"/>
                  </a:solidFill>
                  <a:latin typeface="微软雅黑" pitchFamily="34" charset="-122"/>
                  <a:ea typeface="微软雅黑" pitchFamily="34" charset="-122"/>
                </a:rPr>
                <a:t>秒）</a:t>
              </a:r>
            </a:p>
          </p:txBody>
        </p:sp>
        <p:sp>
          <p:nvSpPr>
            <p:cNvPr id="17" name="Line 12"/>
            <p:cNvSpPr>
              <a:spLocks noChangeShapeType="1"/>
            </p:cNvSpPr>
            <p:nvPr/>
          </p:nvSpPr>
          <p:spPr bwMode="auto">
            <a:xfrm>
              <a:off x="3429459" y="4759955"/>
              <a:ext cx="384241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grpSp>
    </p:spTree>
    <p:extLst>
      <p:ext uri="{BB962C8B-B14F-4D97-AF65-F5344CB8AC3E}">
        <p14:creationId xmlns:p14="http://schemas.microsoft.com/office/powerpoint/2010/main" val="59751834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342900" lvl="1" indent="-342900">
              <a:buClr>
                <a:srgbClr val="0066CC"/>
              </a:buClr>
              <a:buFont typeface="Wingdings" panose="05000000000000000000" pitchFamily="2" charset="2"/>
              <a:buChar char="l"/>
            </a:pPr>
            <a:r>
              <a:rPr lang="zh-CN" altLang="en-US" sz="2000" dirty="0">
                <a:solidFill>
                  <a:srgbClr val="C00000"/>
                </a:solidFill>
              </a:rPr>
              <a:t>注意：</a:t>
            </a:r>
            <a:r>
              <a:rPr lang="zh-CN" altLang="en-US" sz="2000" dirty="0">
                <a:solidFill>
                  <a:srgbClr val="0000CC"/>
                </a:solidFill>
              </a:rPr>
              <a:t>发送时延</a:t>
            </a:r>
            <a:r>
              <a:rPr lang="zh-CN" altLang="en-US" sz="2000" dirty="0">
                <a:solidFill>
                  <a:srgbClr val="C00000"/>
                </a:solidFill>
              </a:rPr>
              <a:t>与</a:t>
            </a:r>
            <a:r>
              <a:rPr lang="zh-CN" altLang="en-US" sz="2000" dirty="0">
                <a:solidFill>
                  <a:srgbClr val="0000CC"/>
                </a:solidFill>
              </a:rPr>
              <a:t>传播时延</a:t>
            </a:r>
            <a:r>
              <a:rPr lang="zh-CN" altLang="zh-CN" sz="2000" dirty="0">
                <a:solidFill>
                  <a:srgbClr val="C00000"/>
                </a:solidFill>
              </a:rPr>
              <a:t>有本质上的不同</a:t>
            </a:r>
            <a:r>
              <a:rPr lang="zh-CN" altLang="en-US" sz="2000" dirty="0">
                <a:solidFill>
                  <a:srgbClr val="C00000"/>
                </a:solidFill>
              </a:rPr>
              <a:t>。</a:t>
            </a:r>
            <a:endParaRPr lang="en-US" altLang="zh-CN" sz="2000" dirty="0">
              <a:solidFill>
                <a:srgbClr val="C00000"/>
              </a:solidFill>
            </a:endParaRPr>
          </a:p>
          <a:p>
            <a:pPr lvl="1"/>
            <a:r>
              <a:rPr lang="zh-CN" altLang="en-US" dirty="0">
                <a:solidFill>
                  <a:srgbClr val="0000CC"/>
                </a:solidFill>
              </a:rPr>
              <a:t>发送时延</a:t>
            </a:r>
            <a:r>
              <a:rPr lang="zh-CN" altLang="en-US" dirty="0"/>
              <a:t>发生在机器内部的发送器中，与传输信道的长度（或信号传送的距离）没有任何关系。</a:t>
            </a:r>
            <a:endParaRPr lang="en-US" altLang="zh-CN" dirty="0"/>
          </a:p>
          <a:p>
            <a:pPr lvl="1"/>
            <a:r>
              <a:rPr lang="zh-CN" altLang="en-US" dirty="0">
                <a:solidFill>
                  <a:srgbClr val="0000CC"/>
                </a:solidFill>
              </a:rPr>
              <a:t>传播时延</a:t>
            </a:r>
            <a:r>
              <a:rPr lang="zh-CN" altLang="en-US" dirty="0"/>
              <a:t>则发生在机器外部的传输信道媒体上，而与信号的发送速率无关。信号传送的距离越远，传播时延就越大。</a:t>
            </a:r>
          </a:p>
        </p:txBody>
      </p:sp>
      <p:sp>
        <p:nvSpPr>
          <p:cNvPr id="3" name="文本占位符 2"/>
          <p:cNvSpPr>
            <a:spLocks noGrp="1"/>
          </p:cNvSpPr>
          <p:nvPr>
            <p:ph type="body" sz="quarter" idx="11"/>
          </p:nvPr>
        </p:nvSpPr>
        <p:spPr/>
        <p:txBody>
          <a:bodyPr/>
          <a:lstStyle/>
          <a:p>
            <a:r>
              <a:rPr lang="zh-CN" altLang="en-US" dirty="0">
                <a:solidFill>
                  <a:srgbClr val="FFFF00"/>
                </a:solidFill>
              </a:rPr>
              <a:t>（</a:t>
            </a:r>
            <a:r>
              <a:rPr lang="en-US" altLang="zh-CN" dirty="0">
                <a:solidFill>
                  <a:srgbClr val="FFFF00"/>
                </a:solidFill>
              </a:rPr>
              <a:t>2</a:t>
            </a:r>
            <a:r>
              <a:rPr lang="zh-CN" altLang="en-US" dirty="0">
                <a:solidFill>
                  <a:srgbClr val="FFFF00"/>
                </a:solidFill>
              </a:rPr>
              <a:t>）传播时延</a:t>
            </a:r>
          </a:p>
        </p:txBody>
      </p:sp>
    </p:spTree>
    <p:extLst>
      <p:ext uri="{BB962C8B-B14F-4D97-AF65-F5344CB8AC3E}">
        <p14:creationId xmlns:p14="http://schemas.microsoft.com/office/powerpoint/2010/main" val="183324277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zh-CN" altLang="en-US" dirty="0">
                <a:solidFill>
                  <a:srgbClr val="0000FF"/>
                </a:solidFill>
              </a:rPr>
              <a:t>（</a:t>
            </a:r>
            <a:r>
              <a:rPr lang="en-US" altLang="zh-CN" dirty="0">
                <a:solidFill>
                  <a:srgbClr val="0000FF"/>
                </a:solidFill>
              </a:rPr>
              <a:t>3</a:t>
            </a:r>
            <a:r>
              <a:rPr lang="zh-CN" altLang="en-US" dirty="0">
                <a:solidFill>
                  <a:srgbClr val="0000FF"/>
                </a:solidFill>
              </a:rPr>
              <a:t>）处理时延</a:t>
            </a:r>
            <a:endParaRPr lang="en-US" altLang="zh-CN" dirty="0">
              <a:solidFill>
                <a:srgbClr val="0000FF"/>
              </a:solidFill>
            </a:endParaRPr>
          </a:p>
          <a:p>
            <a:pPr lvl="1"/>
            <a:r>
              <a:rPr lang="zh-CN" altLang="en-US" dirty="0"/>
              <a:t>主机或路由器在收到分组时，为</a:t>
            </a:r>
            <a:r>
              <a:rPr lang="zh-CN" altLang="en-US" dirty="0">
                <a:solidFill>
                  <a:srgbClr val="C00000"/>
                </a:solidFill>
              </a:rPr>
              <a:t>处理</a:t>
            </a:r>
            <a:r>
              <a:rPr lang="zh-CN" altLang="en-US" dirty="0"/>
              <a:t>分组（例如分析首部、提取数据、差错检验或查找路由）所花费的时间。 </a:t>
            </a:r>
          </a:p>
          <a:p>
            <a:r>
              <a:rPr lang="zh-CN" altLang="en-US" dirty="0">
                <a:solidFill>
                  <a:srgbClr val="0000FF"/>
                </a:solidFill>
              </a:rPr>
              <a:t>（</a:t>
            </a:r>
            <a:r>
              <a:rPr lang="en-US" altLang="zh-CN" dirty="0">
                <a:solidFill>
                  <a:srgbClr val="0000FF"/>
                </a:solidFill>
              </a:rPr>
              <a:t>4</a:t>
            </a:r>
            <a:r>
              <a:rPr lang="zh-CN" altLang="en-US" dirty="0">
                <a:solidFill>
                  <a:srgbClr val="0000FF"/>
                </a:solidFill>
              </a:rPr>
              <a:t>）排队时延</a:t>
            </a:r>
            <a:endParaRPr lang="en-US" altLang="zh-CN" dirty="0">
              <a:solidFill>
                <a:srgbClr val="0000FF"/>
              </a:solidFill>
            </a:endParaRPr>
          </a:p>
          <a:p>
            <a:pPr lvl="1"/>
            <a:r>
              <a:rPr lang="zh-CN" altLang="en-US" dirty="0"/>
              <a:t>分组在路由器输入输出队列中</a:t>
            </a:r>
            <a:r>
              <a:rPr lang="zh-CN" altLang="en-US" dirty="0">
                <a:solidFill>
                  <a:srgbClr val="C00000"/>
                </a:solidFill>
              </a:rPr>
              <a:t>排队等待</a:t>
            </a:r>
            <a:r>
              <a:rPr lang="zh-CN" altLang="en-US" dirty="0"/>
              <a:t>处理和转发所经历的时延。</a:t>
            </a:r>
          </a:p>
          <a:p>
            <a:pPr lvl="1"/>
            <a:r>
              <a:rPr lang="zh-CN" altLang="en-US" dirty="0"/>
              <a:t>排队时延的长短往往取决于网络中当时的通信量。当网络的通信量很大时会发生队列溢出，使分组丢失，这相当于排队时延为无穷大。</a:t>
            </a:r>
            <a:endParaRPr lang="en-US" altLang="zh-CN" dirty="0"/>
          </a:p>
          <a:p>
            <a:pPr lvl="1"/>
            <a:endParaRPr lang="zh-CN" altLang="en-US" dirty="0"/>
          </a:p>
        </p:txBody>
      </p:sp>
      <p:sp>
        <p:nvSpPr>
          <p:cNvPr id="3" name="文本占位符 2"/>
          <p:cNvSpPr>
            <a:spLocks noGrp="1"/>
          </p:cNvSpPr>
          <p:nvPr>
            <p:ph type="body" sz="quarter" idx="11"/>
          </p:nvPr>
        </p:nvSpPr>
        <p:spPr/>
        <p:txBody>
          <a:bodyPr/>
          <a:lstStyle/>
          <a:p>
            <a:r>
              <a:rPr lang="zh-CN" altLang="en-US" dirty="0">
                <a:solidFill>
                  <a:srgbClr val="FFFF00"/>
                </a:solidFill>
              </a:rPr>
              <a:t>（</a:t>
            </a:r>
            <a:r>
              <a:rPr lang="en-US" altLang="zh-CN" dirty="0">
                <a:solidFill>
                  <a:srgbClr val="FFFF00"/>
                </a:solidFill>
              </a:rPr>
              <a:t>3</a:t>
            </a:r>
            <a:r>
              <a:rPr lang="zh-CN" altLang="en-US" dirty="0">
                <a:solidFill>
                  <a:srgbClr val="FFFF00"/>
                </a:solidFill>
              </a:rPr>
              <a:t>）处理时延 和（</a:t>
            </a:r>
            <a:r>
              <a:rPr lang="en-US" altLang="zh-CN" dirty="0">
                <a:solidFill>
                  <a:srgbClr val="FFFF00"/>
                </a:solidFill>
              </a:rPr>
              <a:t>4</a:t>
            </a:r>
            <a:r>
              <a:rPr lang="zh-CN" altLang="en-US" dirty="0">
                <a:solidFill>
                  <a:srgbClr val="FFFF00"/>
                </a:solidFill>
              </a:rPr>
              <a:t>）排队时延</a:t>
            </a:r>
          </a:p>
        </p:txBody>
      </p:sp>
    </p:spTree>
    <p:extLst>
      <p:ext uri="{BB962C8B-B14F-4D97-AF65-F5344CB8AC3E}">
        <p14:creationId xmlns:p14="http://schemas.microsoft.com/office/powerpoint/2010/main" val="104160222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en-US" altLang="zh-CN" dirty="0"/>
          </a:p>
          <a:p>
            <a:endParaRPr lang="en-US" altLang="zh-CN" dirty="0"/>
          </a:p>
          <a:p>
            <a:endParaRPr lang="en-US" altLang="zh-CN" dirty="0"/>
          </a:p>
          <a:p>
            <a:r>
              <a:rPr lang="zh-CN" altLang="en-US" dirty="0"/>
              <a:t>一般说来，小时延的网络要</a:t>
            </a:r>
            <a:r>
              <a:rPr lang="zh-CN" altLang="en-US" dirty="0">
                <a:solidFill>
                  <a:srgbClr val="C00000"/>
                </a:solidFill>
              </a:rPr>
              <a:t>优于</a:t>
            </a:r>
            <a:r>
              <a:rPr lang="zh-CN" altLang="en-US" dirty="0"/>
              <a:t>大时延的网络。</a:t>
            </a:r>
            <a:endParaRPr lang="en-US" altLang="zh-CN" dirty="0"/>
          </a:p>
          <a:p>
            <a:r>
              <a:rPr lang="zh-CN" altLang="en-US" dirty="0"/>
              <a:t>在某些情况下，一个低速率、小时延的网络很可能要</a:t>
            </a:r>
            <a:r>
              <a:rPr lang="zh-CN" altLang="en-US" dirty="0">
                <a:solidFill>
                  <a:srgbClr val="C00000"/>
                </a:solidFill>
              </a:rPr>
              <a:t>优于</a:t>
            </a:r>
            <a:r>
              <a:rPr lang="zh-CN" altLang="en-US" dirty="0"/>
              <a:t>一个高速率但大时延的网络。</a:t>
            </a:r>
            <a:endParaRPr lang="en-US" altLang="zh-CN" dirty="0"/>
          </a:p>
          <a:p>
            <a:endParaRPr lang="en-US" altLang="zh-CN" dirty="0"/>
          </a:p>
          <a:p>
            <a:endParaRPr lang="en-US" altLang="zh-CN" dirty="0"/>
          </a:p>
          <a:p>
            <a:endParaRPr lang="zh-CN" altLang="en-US" dirty="0"/>
          </a:p>
        </p:txBody>
      </p:sp>
      <p:sp>
        <p:nvSpPr>
          <p:cNvPr id="3" name="文本占位符 2"/>
          <p:cNvSpPr>
            <a:spLocks noGrp="1"/>
          </p:cNvSpPr>
          <p:nvPr>
            <p:ph type="body" sz="quarter" idx="11"/>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5" name="Rectangle 14"/>
          <p:cNvSpPr>
            <a:spLocks noChangeArrowheads="1"/>
          </p:cNvSpPr>
          <p:nvPr/>
        </p:nvSpPr>
        <p:spPr bwMode="auto">
          <a:xfrm>
            <a:off x="1116558" y="1239333"/>
            <a:ext cx="7147875" cy="815892"/>
          </a:xfrm>
          <a:prstGeom prst="rect">
            <a:avLst/>
          </a:prstGeom>
          <a:solidFill>
            <a:srgbClr val="FFFF99"/>
          </a:solidFill>
          <a:ln w="12700">
            <a:solidFill>
              <a:srgbClr val="000066"/>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fontAlgn="auto">
              <a:spcBef>
                <a:spcPts val="0"/>
              </a:spcBef>
              <a:spcAft>
                <a:spcPts val="0"/>
              </a:spcAft>
              <a:defRPr/>
            </a:pPr>
            <a:endParaRPr lang="zh-CN" altLang="en-US" sz="2000" b="1">
              <a:solidFill>
                <a:schemeClr val="tx1"/>
              </a:solidFill>
              <a:latin typeface="+mn-lt"/>
              <a:ea typeface="黑体" pitchFamily="2" charset="-122"/>
            </a:endParaRPr>
          </a:p>
        </p:txBody>
      </p:sp>
      <p:sp>
        <p:nvSpPr>
          <p:cNvPr id="6" name="矩形 13"/>
          <p:cNvSpPr>
            <a:spLocks noChangeArrowheads="1"/>
          </p:cNvSpPr>
          <p:nvPr/>
        </p:nvSpPr>
        <p:spPr bwMode="auto">
          <a:xfrm>
            <a:off x="1410578" y="1454755"/>
            <a:ext cx="6572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zh-CN" altLang="en-US" sz="2000" b="1" dirty="0">
                <a:latin typeface="微软雅黑" pitchFamily="34" charset="-122"/>
                <a:ea typeface="微软雅黑" pitchFamily="34" charset="-122"/>
              </a:rPr>
              <a:t>总时延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发送时延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传播时延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处理时延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排队时延</a:t>
            </a:r>
          </a:p>
        </p:txBody>
      </p:sp>
      <p:sp>
        <p:nvSpPr>
          <p:cNvPr id="4" name="矩形 3"/>
          <p:cNvSpPr/>
          <p:nvPr/>
        </p:nvSpPr>
        <p:spPr>
          <a:xfrm>
            <a:off x="2062069" y="3426545"/>
            <a:ext cx="4727219" cy="7591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ts val="2600"/>
              </a:lnSpc>
            </a:pPr>
            <a:r>
              <a:rPr lang="zh-CN" altLang="zh-CN" b="1" dirty="0">
                <a:latin typeface="微软雅黑" pitchFamily="34" charset="-122"/>
                <a:ea typeface="微软雅黑" pitchFamily="34" charset="-122"/>
              </a:rPr>
              <a:t>必须指出，在总时延中，究竟是哪一种时延</a:t>
            </a:r>
            <a:r>
              <a:rPr lang="zh-CN" altLang="zh-CN" b="1" dirty="0">
                <a:solidFill>
                  <a:srgbClr val="0000CC"/>
                </a:solidFill>
                <a:latin typeface="微软雅黑" pitchFamily="34" charset="-122"/>
                <a:ea typeface="微软雅黑" pitchFamily="34" charset="-122"/>
              </a:rPr>
              <a:t>占主导地位</a:t>
            </a:r>
            <a:r>
              <a:rPr lang="zh-CN" altLang="zh-CN" b="1" dirty="0">
                <a:latin typeface="微软雅黑" pitchFamily="34" charset="-122"/>
                <a:ea typeface="微软雅黑" pitchFamily="34" charset="-122"/>
              </a:rPr>
              <a:t>，必须具体分析</a:t>
            </a:r>
            <a:r>
              <a:rPr lang="zh-CN" altLang="en-US" b="1" dirty="0">
                <a:latin typeface="微软雅黑" pitchFamily="34" charset="-122"/>
                <a:ea typeface="微软雅黑" pitchFamily="34" charset="-122"/>
              </a:rPr>
              <a:t>。</a:t>
            </a:r>
          </a:p>
        </p:txBody>
      </p:sp>
    </p:spTree>
    <p:extLst>
      <p:ext uri="{BB962C8B-B14F-4D97-AF65-F5344CB8AC3E}">
        <p14:creationId xmlns:p14="http://schemas.microsoft.com/office/powerpoint/2010/main" val="395093131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75063" y="1008593"/>
            <a:ext cx="7323908" cy="29835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8551" name="Rectangle 7"/>
          <p:cNvSpPr>
            <a:spLocks noChangeArrowheads="1"/>
          </p:cNvSpPr>
          <p:nvPr/>
        </p:nvSpPr>
        <p:spPr bwMode="auto">
          <a:xfrm>
            <a:off x="3006696" y="3030623"/>
            <a:ext cx="3849687" cy="169862"/>
          </a:xfrm>
          <a:prstGeom prst="rect">
            <a:avLst/>
          </a:prstGeom>
          <a:gradFill rotWithShape="1">
            <a:gsLst>
              <a:gs pos="0">
                <a:srgbClr val="339933"/>
              </a:gs>
              <a:gs pos="50000">
                <a:srgbClr val="CDF3CD"/>
              </a:gs>
              <a:gs pos="100000">
                <a:srgbClr val="339933"/>
              </a:gs>
            </a:gsLst>
            <a:lin ang="5400000" scaled="1"/>
          </a:gradFill>
          <a:ln w="9525">
            <a:solidFill>
              <a:schemeClr val="folHlink"/>
            </a:solidFill>
            <a:miter lim="800000"/>
            <a:headEnd/>
            <a:tailEnd/>
          </a:ln>
        </p:spPr>
        <p:txBody>
          <a:bodyPr wrap="none" anchor="ctr"/>
          <a:lstStyle/>
          <a:p>
            <a:endParaRPr lang="zh-CN" altLang="en-US" sz="1200" b="1">
              <a:ea typeface="黑体" pitchFamily="49" charset="-122"/>
            </a:endParaRPr>
          </a:p>
        </p:txBody>
      </p:sp>
      <p:sp>
        <p:nvSpPr>
          <p:cNvPr id="8" name="Oval 9"/>
          <p:cNvSpPr>
            <a:spLocks noChangeArrowheads="1"/>
          </p:cNvSpPr>
          <p:nvPr/>
        </p:nvSpPr>
        <p:spPr bwMode="auto">
          <a:xfrm>
            <a:off x="2122882" y="2686973"/>
            <a:ext cx="947043" cy="856832"/>
          </a:xfrm>
          <a:prstGeom prst="ellipse">
            <a:avLst/>
          </a:prstGeom>
          <a:gradFill flip="none" rotWithShape="1">
            <a:gsLst>
              <a:gs pos="2000">
                <a:srgbClr val="CDF3CD"/>
              </a:gs>
              <a:gs pos="100000">
                <a:srgbClr val="339933"/>
              </a:gs>
            </a:gsLst>
            <a:path path="circle">
              <a:fillToRect l="50000" t="50000" r="50000" b="50000"/>
            </a:path>
            <a:tileRect/>
          </a:gradFill>
          <a:ln w="9525">
            <a:noFill/>
            <a:round/>
            <a:headEnd/>
            <a:tailEnd/>
          </a:ln>
          <a:effectLst/>
        </p:spPr>
        <p:txBody>
          <a:bodyPr wrap="none" anchor="ctr"/>
          <a:lstStyle/>
          <a:p>
            <a:pPr fontAlgn="auto">
              <a:spcBef>
                <a:spcPts val="0"/>
              </a:spcBef>
              <a:spcAft>
                <a:spcPts val="0"/>
              </a:spcAft>
              <a:defRPr/>
            </a:pPr>
            <a:endParaRPr lang="zh-CN" altLang="en-US" sz="1200" b="1">
              <a:latin typeface="+mn-lt"/>
              <a:ea typeface="黑体" pitchFamily="2" charset="-122"/>
            </a:endParaRPr>
          </a:p>
        </p:txBody>
      </p:sp>
      <p:sp>
        <p:nvSpPr>
          <p:cNvPr id="108555" name="Oval 10"/>
          <p:cNvSpPr>
            <a:spLocks noChangeArrowheads="1"/>
          </p:cNvSpPr>
          <p:nvPr/>
        </p:nvSpPr>
        <p:spPr bwMode="auto">
          <a:xfrm>
            <a:off x="6792883" y="2687723"/>
            <a:ext cx="947738" cy="855662"/>
          </a:xfrm>
          <a:prstGeom prst="ellipse">
            <a:avLst/>
          </a:prstGeom>
          <a:gradFill rotWithShape="1">
            <a:gsLst>
              <a:gs pos="0">
                <a:srgbClr val="85D1F7"/>
              </a:gs>
              <a:gs pos="100000">
                <a:srgbClr val="0070C0"/>
              </a:gs>
            </a:gsLst>
            <a:path path="shape">
              <a:fillToRect l="50000" t="50000" r="50000" b="50000"/>
            </a:path>
          </a:gradFill>
          <a:ln w="9525">
            <a:solidFill>
              <a:schemeClr val="folHlink"/>
            </a:solidFill>
            <a:round/>
            <a:headEnd/>
            <a:tailEnd/>
          </a:ln>
        </p:spPr>
        <p:txBody>
          <a:bodyPr wrap="none" anchor="ctr"/>
          <a:lstStyle/>
          <a:p>
            <a:endParaRPr lang="zh-CN" altLang="en-US" sz="1200" b="1">
              <a:ea typeface="黑体" pitchFamily="49" charset="-122"/>
            </a:endParaRPr>
          </a:p>
        </p:txBody>
      </p:sp>
      <p:grpSp>
        <p:nvGrpSpPr>
          <p:cNvPr id="108556" name="Group 11"/>
          <p:cNvGrpSpPr>
            <a:grpSpLocks/>
          </p:cNvGrpSpPr>
          <p:nvPr/>
        </p:nvGrpSpPr>
        <p:grpSpPr bwMode="auto">
          <a:xfrm>
            <a:off x="2374871" y="2949660"/>
            <a:ext cx="504825" cy="295275"/>
            <a:chOff x="1567" y="1056"/>
            <a:chExt cx="384" cy="336"/>
          </a:xfrm>
        </p:grpSpPr>
        <p:sp>
          <p:nvSpPr>
            <p:cNvPr id="11" name="Rectangle 12"/>
            <p:cNvSpPr>
              <a:spLocks noChangeArrowheads="1"/>
            </p:cNvSpPr>
            <p:nvPr/>
          </p:nvSpPr>
          <p:spPr bwMode="auto">
            <a:xfrm>
              <a:off x="1664" y="1056"/>
              <a:ext cx="287" cy="336"/>
            </a:xfrm>
            <a:prstGeom prst="rect">
              <a:avLst/>
            </a:prstGeom>
            <a:solidFill>
              <a:srgbClr val="85D1F7"/>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黑体" pitchFamily="2" charset="-122"/>
              </a:endParaRPr>
            </a:p>
          </p:txBody>
        </p:sp>
        <p:sp>
          <p:nvSpPr>
            <p:cNvPr id="108579"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0"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1"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2"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8557" name="Line 17"/>
          <p:cNvSpPr>
            <a:spLocks noChangeShapeType="1"/>
          </p:cNvSpPr>
          <p:nvPr/>
        </p:nvSpPr>
        <p:spPr bwMode="auto">
          <a:xfrm>
            <a:off x="2876521" y="3108410"/>
            <a:ext cx="188912"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58" name="Rectangle 18"/>
          <p:cNvSpPr>
            <a:spLocks noChangeArrowheads="1"/>
          </p:cNvSpPr>
          <p:nvPr/>
        </p:nvSpPr>
        <p:spPr bwMode="auto">
          <a:xfrm>
            <a:off x="2927321" y="3048085"/>
            <a:ext cx="119062" cy="123825"/>
          </a:xfrm>
          <a:prstGeom prst="rect">
            <a:avLst/>
          </a:prstGeom>
          <a:solidFill>
            <a:srgbClr val="9AFEA6"/>
          </a:solidFill>
          <a:ln w="19050">
            <a:solidFill>
              <a:srgbClr val="0000FF"/>
            </a:solidFill>
            <a:miter lim="800000"/>
            <a:headEnd/>
            <a:tailEnd/>
          </a:ln>
        </p:spPr>
        <p:txBody>
          <a:bodyPr wrap="none" anchor="ctr"/>
          <a:lstStyle/>
          <a:p>
            <a:endParaRPr lang="zh-CN" altLang="en-US" sz="1200" b="1">
              <a:ea typeface="黑体" pitchFamily="49" charset="-122"/>
            </a:endParaRPr>
          </a:p>
        </p:txBody>
      </p:sp>
      <p:sp>
        <p:nvSpPr>
          <p:cNvPr id="108559" name="AutoShape 21"/>
          <p:cNvSpPr>
            <a:spLocks noChangeArrowheads="1"/>
          </p:cNvSpPr>
          <p:nvPr/>
        </p:nvSpPr>
        <p:spPr bwMode="auto">
          <a:xfrm>
            <a:off x="3448021" y="3063960"/>
            <a:ext cx="882650" cy="114300"/>
          </a:xfrm>
          <a:prstGeom prst="rightArrow">
            <a:avLst>
              <a:gd name="adj1" fmla="val 50000"/>
              <a:gd name="adj2" fmla="val 178219"/>
            </a:avLst>
          </a:prstGeom>
          <a:solidFill>
            <a:srgbClr val="FFCC00"/>
          </a:solidFill>
          <a:ln>
            <a:solidFill>
              <a:srgbClr val="000066"/>
            </a:solidFill>
          </a:ln>
        </p:spPr>
        <p:txBody>
          <a:bodyPr wrap="none" anchor="ctr"/>
          <a:lstStyle/>
          <a:p>
            <a:endParaRPr lang="zh-CN" altLang="en-US" sz="1200" b="1">
              <a:ea typeface="黑体" pitchFamily="49" charset="-122"/>
            </a:endParaRPr>
          </a:p>
        </p:txBody>
      </p:sp>
      <p:sp>
        <p:nvSpPr>
          <p:cNvPr id="108560" name="AutoShape 26"/>
          <p:cNvSpPr>
            <a:spLocks noChangeArrowheads="1"/>
          </p:cNvSpPr>
          <p:nvPr/>
        </p:nvSpPr>
        <p:spPr bwMode="auto">
          <a:xfrm>
            <a:off x="1703358" y="3063960"/>
            <a:ext cx="795338" cy="114300"/>
          </a:xfrm>
          <a:prstGeom prst="rightArrow">
            <a:avLst>
              <a:gd name="adj1" fmla="val 50000"/>
              <a:gd name="adj2" fmla="val 178436"/>
            </a:avLst>
          </a:prstGeom>
          <a:solidFill>
            <a:srgbClr val="FFCC00"/>
          </a:solidFill>
          <a:ln>
            <a:solidFill>
              <a:srgbClr val="000066"/>
            </a:solidFill>
          </a:ln>
        </p:spPr>
        <p:txBody>
          <a:bodyPr wrap="none" anchor="ctr"/>
          <a:lstStyle/>
          <a:p>
            <a:endParaRPr lang="zh-CN" altLang="en-US" sz="1200" b="1">
              <a:ea typeface="黑体" pitchFamily="49" charset="-122"/>
            </a:endParaRPr>
          </a:p>
        </p:txBody>
      </p:sp>
      <p:sp>
        <p:nvSpPr>
          <p:cNvPr id="108561" name="AutoShape 27"/>
          <p:cNvSpPr>
            <a:spLocks noChangeArrowheads="1"/>
          </p:cNvSpPr>
          <p:nvPr/>
        </p:nvSpPr>
        <p:spPr bwMode="auto">
          <a:xfrm>
            <a:off x="6313458" y="3059198"/>
            <a:ext cx="882650" cy="112712"/>
          </a:xfrm>
          <a:prstGeom prst="rightArrow">
            <a:avLst>
              <a:gd name="adj1" fmla="val 50000"/>
              <a:gd name="adj2" fmla="val 180730"/>
            </a:avLst>
          </a:prstGeom>
          <a:solidFill>
            <a:srgbClr val="FFCC00"/>
          </a:solidFill>
          <a:ln>
            <a:solidFill>
              <a:srgbClr val="000066"/>
            </a:solidFill>
          </a:ln>
        </p:spPr>
        <p:txBody>
          <a:bodyPr wrap="none" anchor="ctr"/>
          <a:lstStyle/>
          <a:p>
            <a:endParaRPr lang="zh-CN" altLang="en-US" sz="1200" b="1">
              <a:ea typeface="黑体" pitchFamily="49" charset="-122"/>
            </a:endParaRPr>
          </a:p>
        </p:txBody>
      </p:sp>
      <p:sp>
        <p:nvSpPr>
          <p:cNvPr id="108563" name="Text Box 29"/>
          <p:cNvSpPr txBox="1">
            <a:spLocks noChangeArrowheads="1"/>
          </p:cNvSpPr>
          <p:nvPr/>
        </p:nvSpPr>
        <p:spPr bwMode="auto">
          <a:xfrm>
            <a:off x="5473671" y="2882985"/>
            <a:ext cx="379412"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2000" b="1">
                <a:ea typeface="黑体" pitchFamily="49" charset="-122"/>
              </a:rPr>
              <a:t>…</a:t>
            </a:r>
          </a:p>
        </p:txBody>
      </p:sp>
      <p:sp>
        <p:nvSpPr>
          <p:cNvPr id="108564" name="Text Box 32"/>
          <p:cNvSpPr txBox="1">
            <a:spLocks noChangeArrowheads="1"/>
          </p:cNvSpPr>
          <p:nvPr/>
        </p:nvSpPr>
        <p:spPr bwMode="auto">
          <a:xfrm>
            <a:off x="3273396" y="3371935"/>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a:latin typeface="微软雅黑" pitchFamily="34" charset="-122"/>
                <a:ea typeface="微软雅黑" pitchFamily="34" charset="-122"/>
              </a:rPr>
              <a:t>发送器</a:t>
            </a:r>
          </a:p>
        </p:txBody>
      </p:sp>
      <p:sp>
        <p:nvSpPr>
          <p:cNvPr id="108565" name="Text Box 34"/>
          <p:cNvSpPr txBox="1">
            <a:spLocks noChangeArrowheads="1"/>
          </p:cNvSpPr>
          <p:nvPr/>
        </p:nvSpPr>
        <p:spPr bwMode="auto">
          <a:xfrm>
            <a:off x="2389158" y="3217992"/>
            <a:ext cx="5588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ea typeface="黑体" pitchFamily="49" charset="-122"/>
              </a:rPr>
              <a:t>队列</a:t>
            </a:r>
          </a:p>
        </p:txBody>
      </p:sp>
      <p:grpSp>
        <p:nvGrpSpPr>
          <p:cNvPr id="25" name="Group 45"/>
          <p:cNvGrpSpPr>
            <a:grpSpLocks/>
          </p:cNvGrpSpPr>
          <p:nvPr/>
        </p:nvGrpSpPr>
        <p:grpSpPr bwMode="auto">
          <a:xfrm>
            <a:off x="5110637" y="1883843"/>
            <a:ext cx="1644048" cy="1037594"/>
            <a:chOff x="3363" y="1933"/>
            <a:chExt cx="1486" cy="1016"/>
          </a:xfrm>
          <a:solidFill>
            <a:srgbClr val="0070C0"/>
          </a:solidFill>
        </p:grpSpPr>
        <p:sp>
          <p:nvSpPr>
            <p:cNvPr id="26" name="Line 33"/>
            <p:cNvSpPr>
              <a:spLocks noChangeShapeType="1"/>
            </p:cNvSpPr>
            <p:nvPr/>
          </p:nvSpPr>
          <p:spPr bwMode="auto">
            <a:xfrm flipH="1">
              <a:off x="3363" y="2369"/>
              <a:ext cx="322" cy="580"/>
            </a:xfrm>
            <a:prstGeom prst="line">
              <a:avLst/>
            </a:prstGeom>
            <a:grpFill/>
            <a:ln w="28575">
              <a:solidFill>
                <a:srgbClr val="9933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600" b="1">
                <a:ln>
                  <a:solidFill>
                    <a:srgbClr val="993300"/>
                  </a:solidFill>
                </a:ln>
                <a:solidFill>
                  <a:schemeClr val="accent3"/>
                </a:solidFill>
                <a:latin typeface="微软雅黑" pitchFamily="34" charset="-122"/>
                <a:ea typeface="微软雅黑" pitchFamily="34" charset="-122"/>
              </a:endParaRPr>
            </a:p>
          </p:txBody>
        </p:sp>
        <p:sp>
          <p:nvSpPr>
            <p:cNvPr id="27" name="Text Box 36"/>
            <p:cNvSpPr txBox="1">
              <a:spLocks noChangeArrowheads="1"/>
            </p:cNvSpPr>
            <p:nvPr/>
          </p:nvSpPr>
          <p:spPr bwMode="auto">
            <a:xfrm>
              <a:off x="3506" y="1933"/>
              <a:ext cx="1343" cy="512"/>
            </a:xfrm>
            <a:prstGeom prst="rect">
              <a:avLst/>
            </a:prstGeom>
            <a:solidFill>
              <a:srgbClr val="663300"/>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在链路上产生</a:t>
              </a:r>
            </a:p>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传播时延</a:t>
              </a:r>
            </a:p>
          </p:txBody>
        </p:sp>
      </p:grpSp>
      <p:sp>
        <p:nvSpPr>
          <p:cNvPr id="108567" name="Text Box 37"/>
          <p:cNvSpPr txBox="1">
            <a:spLocks noChangeArrowheads="1"/>
          </p:cNvSpPr>
          <p:nvPr/>
        </p:nvSpPr>
        <p:spPr bwMode="auto">
          <a:xfrm>
            <a:off x="6891308" y="3560076"/>
            <a:ext cx="796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B</a:t>
            </a:r>
          </a:p>
        </p:txBody>
      </p:sp>
      <p:sp>
        <p:nvSpPr>
          <p:cNvPr id="108568" name="Text Box 38"/>
          <p:cNvSpPr txBox="1">
            <a:spLocks noChangeArrowheads="1"/>
          </p:cNvSpPr>
          <p:nvPr/>
        </p:nvSpPr>
        <p:spPr bwMode="auto">
          <a:xfrm>
            <a:off x="2208866" y="3555536"/>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A</a:t>
            </a:r>
          </a:p>
        </p:txBody>
      </p:sp>
      <p:grpSp>
        <p:nvGrpSpPr>
          <p:cNvPr id="30" name="Group 44"/>
          <p:cNvGrpSpPr>
            <a:grpSpLocks/>
          </p:cNvGrpSpPr>
          <p:nvPr/>
        </p:nvGrpSpPr>
        <p:grpSpPr bwMode="auto">
          <a:xfrm>
            <a:off x="2987414" y="1728274"/>
            <a:ext cx="2027954" cy="1379714"/>
            <a:chOff x="1118" y="1781"/>
            <a:chExt cx="1833" cy="1351"/>
          </a:xfrm>
          <a:solidFill>
            <a:srgbClr val="0070C0"/>
          </a:solidFill>
        </p:grpSpPr>
        <p:sp>
          <p:nvSpPr>
            <p:cNvPr id="32" name="Line 40"/>
            <p:cNvSpPr>
              <a:spLocks noChangeShapeType="1"/>
            </p:cNvSpPr>
            <p:nvPr/>
          </p:nvSpPr>
          <p:spPr bwMode="auto">
            <a:xfrm flipH="1">
              <a:off x="1118" y="2195"/>
              <a:ext cx="122" cy="937"/>
            </a:xfrm>
            <a:prstGeom prst="line">
              <a:avLst/>
            </a:prstGeom>
            <a:grpFill/>
            <a:ln w="28575">
              <a:solidFill>
                <a:srgbClr val="9933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600" b="1">
                <a:solidFill>
                  <a:schemeClr val="accent3"/>
                </a:solidFill>
                <a:latin typeface="微软雅黑" pitchFamily="34" charset="-122"/>
                <a:ea typeface="微软雅黑" pitchFamily="34" charset="-122"/>
              </a:endParaRPr>
            </a:p>
          </p:txBody>
        </p:sp>
        <p:sp>
          <p:nvSpPr>
            <p:cNvPr id="31" name="Text Box 24"/>
            <p:cNvSpPr txBox="1">
              <a:spLocks noChangeArrowheads="1"/>
            </p:cNvSpPr>
            <p:nvPr/>
          </p:nvSpPr>
          <p:spPr bwMode="auto">
            <a:xfrm>
              <a:off x="1161" y="1781"/>
              <a:ext cx="1790" cy="512"/>
            </a:xfrm>
            <a:prstGeom prst="rect">
              <a:avLst/>
            </a:prstGeom>
            <a:solidFill>
              <a:srgbClr val="006600"/>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在发送器产生发送时延</a:t>
              </a:r>
            </a:p>
            <a:p>
              <a:pPr algn="ctr" fontAlgn="auto">
                <a:spcBef>
                  <a:spcPts val="0"/>
                </a:spcBef>
                <a:spcAft>
                  <a:spcPts val="0"/>
                </a:spcAft>
                <a:defRPr/>
              </a:pPr>
              <a:r>
                <a:rPr kumimoji="1" lang="en-US" altLang="zh-CN" sz="1400" b="1" dirty="0">
                  <a:solidFill>
                    <a:schemeClr val="bg1"/>
                  </a:solidFill>
                  <a:latin typeface="微软雅黑" pitchFamily="34" charset="-122"/>
                  <a:ea typeface="微软雅黑" pitchFamily="34" charset="-122"/>
                </a:rPr>
                <a:t>(</a:t>
              </a:r>
              <a:r>
                <a:rPr kumimoji="1" lang="zh-CN" altLang="en-US" sz="1400" b="1" dirty="0">
                  <a:solidFill>
                    <a:schemeClr val="bg1"/>
                  </a:solidFill>
                  <a:latin typeface="微软雅黑" pitchFamily="34" charset="-122"/>
                  <a:ea typeface="微软雅黑" pitchFamily="34" charset="-122"/>
                </a:rPr>
                <a:t>即传输时延</a:t>
              </a:r>
              <a:r>
                <a:rPr kumimoji="1" lang="en-US" altLang="zh-CN" sz="1400" b="1" dirty="0">
                  <a:solidFill>
                    <a:schemeClr val="bg1"/>
                  </a:solidFill>
                  <a:latin typeface="微软雅黑" pitchFamily="34" charset="-122"/>
                  <a:ea typeface="微软雅黑" pitchFamily="34" charset="-122"/>
                </a:rPr>
                <a:t>)</a:t>
              </a:r>
            </a:p>
          </p:txBody>
        </p:sp>
      </p:grpSp>
      <p:sp>
        <p:nvSpPr>
          <p:cNvPr id="108570" name="Line 41"/>
          <p:cNvSpPr>
            <a:spLocks noChangeShapeType="1"/>
          </p:cNvSpPr>
          <p:nvPr/>
        </p:nvSpPr>
        <p:spPr bwMode="auto">
          <a:xfrm flipH="1" flipV="1">
            <a:off x="3027332" y="3178260"/>
            <a:ext cx="280986" cy="365123"/>
          </a:xfrm>
          <a:prstGeom prst="line">
            <a:avLst/>
          </a:prstGeom>
          <a:noFill/>
          <a:ln w="28575">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8571" name="组合 40"/>
          <p:cNvGrpSpPr>
            <a:grpSpLocks/>
          </p:cNvGrpSpPr>
          <p:nvPr/>
        </p:nvGrpSpPr>
        <p:grpSpPr bwMode="auto">
          <a:xfrm>
            <a:off x="944534" y="1676855"/>
            <a:ext cx="1800225" cy="1384349"/>
            <a:chOff x="923708" y="1819146"/>
            <a:chExt cx="1800494" cy="1384449"/>
          </a:xfrm>
        </p:grpSpPr>
        <p:sp>
          <p:nvSpPr>
            <p:cNvPr id="108576" name="Line 39"/>
            <p:cNvSpPr>
              <a:spLocks noChangeShapeType="1"/>
            </p:cNvSpPr>
            <p:nvPr/>
          </p:nvSpPr>
          <p:spPr bwMode="auto">
            <a:xfrm>
              <a:off x="2011307" y="2293868"/>
              <a:ext cx="673995" cy="909727"/>
            </a:xfrm>
            <a:prstGeom prst="line">
              <a:avLst/>
            </a:prstGeom>
            <a:noFill/>
            <a:ln w="28575">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7" name="Text Box 42"/>
            <p:cNvSpPr txBox="1">
              <a:spLocks noChangeArrowheads="1"/>
            </p:cNvSpPr>
            <p:nvPr/>
          </p:nvSpPr>
          <p:spPr bwMode="auto">
            <a:xfrm>
              <a:off x="923708" y="1819146"/>
              <a:ext cx="1800494" cy="523220"/>
            </a:xfrm>
            <a:prstGeom prst="rect">
              <a:avLst/>
            </a:prstGeom>
            <a:solidFill>
              <a:srgbClr val="000099"/>
            </a:solidFill>
            <a:ln>
              <a:noFill/>
            </a:ln>
            <a:extLst>
              <a:ext uri="{91240B29-F687-4F45-9708-019B960494DF}">
                <a14:hiddenLine xmlns:a14="http://schemas.microsoft.com/office/drawing/2010/main" w="76200" cmpd="tri">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solidFill>
                    <a:schemeClr val="bg1"/>
                  </a:solidFill>
                  <a:latin typeface="微软雅黑" pitchFamily="34" charset="-122"/>
                  <a:ea typeface="微软雅黑" pitchFamily="34" charset="-122"/>
                </a:rPr>
                <a:t>在这里产生</a:t>
              </a:r>
            </a:p>
            <a:p>
              <a:pPr algn="ctr"/>
              <a:r>
                <a:rPr kumimoji="1" lang="zh-CN" altLang="en-US" sz="1400" b="1" dirty="0">
                  <a:solidFill>
                    <a:schemeClr val="bg1"/>
                  </a:solidFill>
                  <a:latin typeface="微软雅黑" pitchFamily="34" charset="-122"/>
                  <a:ea typeface="微软雅黑" pitchFamily="34" charset="-122"/>
                </a:rPr>
                <a:t>处理时延和排队时延</a:t>
              </a:r>
            </a:p>
          </p:txBody>
        </p:sp>
      </p:grpSp>
      <p:sp>
        <p:nvSpPr>
          <p:cNvPr id="108572" name="Text Box 46"/>
          <p:cNvSpPr txBox="1">
            <a:spLocks noChangeArrowheads="1"/>
          </p:cNvSpPr>
          <p:nvPr/>
        </p:nvSpPr>
        <p:spPr bwMode="auto">
          <a:xfrm>
            <a:off x="1665258" y="3244935"/>
            <a:ext cx="55562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a:latin typeface="微软雅黑" pitchFamily="34" charset="-122"/>
                <a:ea typeface="微软雅黑" pitchFamily="34" charset="-122"/>
              </a:rPr>
              <a:t>数据</a:t>
            </a:r>
          </a:p>
        </p:txBody>
      </p:sp>
      <p:sp>
        <p:nvSpPr>
          <p:cNvPr id="108573" name="Text Box 47"/>
          <p:cNvSpPr txBox="1">
            <a:spLocks noChangeArrowheads="1"/>
          </p:cNvSpPr>
          <p:nvPr/>
        </p:nvSpPr>
        <p:spPr bwMode="auto">
          <a:xfrm>
            <a:off x="2266589" y="1002436"/>
            <a:ext cx="4343217"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lnSpc>
                <a:spcPts val="2700"/>
              </a:lnSpc>
              <a:spcBef>
                <a:spcPts val="600"/>
              </a:spcBef>
            </a:pPr>
            <a:r>
              <a:rPr kumimoji="1" lang="zh-CN" altLang="en-US" b="1" dirty="0">
                <a:solidFill>
                  <a:srgbClr val="0000FF"/>
                </a:solidFill>
                <a:latin typeface="微软雅黑" pitchFamily="34" charset="-122"/>
                <a:ea typeface="微软雅黑" pitchFamily="34" charset="-122"/>
              </a:rPr>
              <a:t>假设从结点 </a:t>
            </a:r>
            <a:r>
              <a:rPr kumimoji="1" lang="en-US" altLang="zh-CN" b="1" dirty="0">
                <a:solidFill>
                  <a:srgbClr val="0000FF"/>
                </a:solidFill>
                <a:latin typeface="微软雅黑" pitchFamily="34" charset="-122"/>
                <a:ea typeface="微软雅黑" pitchFamily="34" charset="-122"/>
              </a:rPr>
              <a:t>A </a:t>
            </a:r>
            <a:r>
              <a:rPr kumimoji="1" lang="zh-CN" altLang="en-US" b="1" dirty="0">
                <a:solidFill>
                  <a:srgbClr val="0000FF"/>
                </a:solidFill>
                <a:latin typeface="微软雅黑" pitchFamily="34" charset="-122"/>
                <a:ea typeface="微软雅黑" pitchFamily="34" charset="-122"/>
              </a:rPr>
              <a:t>向结点 </a:t>
            </a:r>
            <a:r>
              <a:rPr kumimoji="1" lang="en-US" altLang="zh-CN" b="1" dirty="0">
                <a:solidFill>
                  <a:srgbClr val="0000FF"/>
                </a:solidFill>
                <a:latin typeface="微软雅黑" pitchFamily="34" charset="-122"/>
                <a:ea typeface="微软雅黑" pitchFamily="34" charset="-122"/>
              </a:rPr>
              <a:t>B </a:t>
            </a:r>
            <a:r>
              <a:rPr kumimoji="1" lang="zh-CN" altLang="en-US" b="1" dirty="0">
                <a:solidFill>
                  <a:srgbClr val="0000FF"/>
                </a:solidFill>
                <a:latin typeface="微软雅黑" pitchFamily="34" charset="-122"/>
                <a:ea typeface="微软雅黑" pitchFamily="34" charset="-122"/>
              </a:rPr>
              <a:t>发送数据</a:t>
            </a:r>
          </a:p>
        </p:txBody>
      </p:sp>
      <p:sp>
        <p:nvSpPr>
          <p:cNvPr id="108574" name="Text Box 48"/>
          <p:cNvSpPr txBox="1">
            <a:spLocks noChangeArrowheads="1"/>
          </p:cNvSpPr>
          <p:nvPr/>
        </p:nvSpPr>
        <p:spPr bwMode="auto">
          <a:xfrm>
            <a:off x="4552921" y="3230648"/>
            <a:ext cx="557212"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a:latin typeface="微软雅黑" pitchFamily="34" charset="-122"/>
                <a:ea typeface="微软雅黑" pitchFamily="34" charset="-122"/>
              </a:rPr>
              <a:t>链路</a:t>
            </a:r>
          </a:p>
        </p:txBody>
      </p:sp>
      <p:sp>
        <p:nvSpPr>
          <p:cNvPr id="108575" name="矩形 38"/>
          <p:cNvSpPr>
            <a:spLocks noChangeArrowheads="1"/>
          </p:cNvSpPr>
          <p:nvPr/>
        </p:nvSpPr>
        <p:spPr bwMode="auto">
          <a:xfrm>
            <a:off x="2266589" y="4028885"/>
            <a:ext cx="45726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dirty="0">
                <a:latin typeface="微软雅黑" pitchFamily="34" charset="-122"/>
                <a:ea typeface="微软雅黑" pitchFamily="34" charset="-122"/>
              </a:rPr>
              <a:t>四</a:t>
            </a:r>
            <a:r>
              <a:rPr lang="zh-CN" altLang="zh-CN" b="1" dirty="0">
                <a:latin typeface="微软雅黑" pitchFamily="34" charset="-122"/>
                <a:ea typeface="微软雅黑" pitchFamily="34" charset="-122"/>
              </a:rPr>
              <a:t>种时延产生的地方不一样</a:t>
            </a:r>
            <a:endParaRPr lang="zh-CN" altLang="en-US" b="1" dirty="0">
              <a:latin typeface="微软雅黑" pitchFamily="34" charset="-122"/>
              <a:ea typeface="微软雅黑" pitchFamily="34" charset="-122"/>
            </a:endParaRPr>
          </a:p>
        </p:txBody>
      </p:sp>
      <p:cxnSp>
        <p:nvCxnSpPr>
          <p:cNvPr id="5" name="直接连接符 4"/>
          <p:cNvCxnSpPr/>
          <p:nvPr/>
        </p:nvCxnSpPr>
        <p:spPr>
          <a:xfrm>
            <a:off x="3069925" y="2781657"/>
            <a:ext cx="0" cy="287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6792883" y="2781657"/>
            <a:ext cx="0" cy="287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3069925" y="2921437"/>
            <a:ext cx="368485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Freeform 119"/>
          <p:cNvSpPr>
            <a:spLocks/>
          </p:cNvSpPr>
          <p:nvPr/>
        </p:nvSpPr>
        <p:spPr bwMode="auto">
          <a:xfrm>
            <a:off x="4372342" y="3065349"/>
            <a:ext cx="1006222" cy="96385"/>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80"/>
              <a:gd name="T79" fmla="*/ 0 h 90"/>
              <a:gd name="T80" fmla="*/ 680 w 680"/>
              <a:gd name="T81" fmla="*/ 90 h 9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a:t>四种时延产生的地方</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endParaRPr lang="en-US" altLang="zh-CN" dirty="0"/>
          </a:p>
          <a:p>
            <a:endParaRPr lang="en-US" altLang="zh-CN" dirty="0"/>
          </a:p>
          <a:p>
            <a:endParaRPr lang="en-US" altLang="zh-CN" dirty="0"/>
          </a:p>
          <a:p>
            <a:r>
              <a:rPr lang="zh-CN" altLang="en-US" dirty="0"/>
              <a:t>对于高速网络链路，我们</a:t>
            </a:r>
            <a:r>
              <a:rPr lang="zh-CN" altLang="en-US" dirty="0">
                <a:solidFill>
                  <a:srgbClr val="CC0000"/>
                </a:solidFill>
              </a:rPr>
              <a:t>提高的仅仅是数据的发送速率，</a:t>
            </a:r>
            <a:r>
              <a:rPr lang="zh-CN" altLang="en-US" dirty="0"/>
              <a:t>而不是比特在链路上的传播速率。</a:t>
            </a:r>
            <a:endParaRPr lang="en-US" altLang="zh-CN" dirty="0"/>
          </a:p>
          <a:p>
            <a:r>
              <a:rPr lang="zh-CN" altLang="en-US" dirty="0"/>
              <a:t>提高数据的发送速率</a:t>
            </a:r>
            <a:r>
              <a:rPr lang="zh-CN" altLang="en-US" dirty="0">
                <a:solidFill>
                  <a:srgbClr val="CC0000"/>
                </a:solidFill>
              </a:rPr>
              <a:t>只是减小了数据的发送时延。</a:t>
            </a:r>
          </a:p>
        </p:txBody>
      </p:sp>
      <p:sp>
        <p:nvSpPr>
          <p:cNvPr id="4" name="文本占位符 3"/>
          <p:cNvSpPr>
            <a:spLocks noGrp="1"/>
          </p:cNvSpPr>
          <p:nvPr>
            <p:ph type="body" sz="quarter" idx="11"/>
          </p:nvPr>
        </p:nvSpPr>
        <p:spPr/>
        <p:txBody>
          <a:bodyPr/>
          <a:lstStyle/>
          <a:p>
            <a:r>
              <a:rPr lang="zh-CN" altLang="en-US" dirty="0">
                <a:solidFill>
                  <a:srgbClr val="FFFF00"/>
                </a:solidFill>
              </a:rPr>
              <a:t>容易产生的错误概念</a:t>
            </a:r>
          </a:p>
        </p:txBody>
      </p:sp>
      <p:sp>
        <p:nvSpPr>
          <p:cNvPr id="2" name="矩形 1"/>
          <p:cNvSpPr/>
          <p:nvPr/>
        </p:nvSpPr>
        <p:spPr>
          <a:xfrm>
            <a:off x="1249590" y="1142351"/>
            <a:ext cx="6632575" cy="86177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ts val="2700"/>
              </a:lnSpc>
              <a:spcBef>
                <a:spcPts val="600"/>
              </a:spcBef>
            </a:pPr>
            <a:r>
              <a:rPr lang="zh-CN" altLang="en-US" b="1" dirty="0">
                <a:latin typeface="微软雅黑" pitchFamily="34" charset="-122"/>
                <a:ea typeface="微软雅黑" pitchFamily="34" charset="-122"/>
              </a:rPr>
              <a:t>以下说法是</a:t>
            </a:r>
            <a:r>
              <a:rPr lang="zh-CN" altLang="en-US" b="1" dirty="0">
                <a:solidFill>
                  <a:srgbClr val="C00000"/>
                </a:solidFill>
                <a:latin typeface="微软雅黑" pitchFamily="34" charset="-122"/>
                <a:ea typeface="微软雅黑" pitchFamily="34" charset="-122"/>
              </a:rPr>
              <a:t>错误</a:t>
            </a:r>
            <a:r>
              <a:rPr lang="zh-CN" altLang="en-US" b="1" dirty="0">
                <a:latin typeface="微软雅黑" pitchFamily="34" charset="-122"/>
                <a:ea typeface="微软雅黑" pitchFamily="34" charset="-122"/>
              </a:rPr>
              <a:t>的：</a:t>
            </a:r>
            <a:endParaRPr lang="en-US" altLang="zh-CN" b="1" dirty="0">
              <a:latin typeface="微软雅黑" pitchFamily="34" charset="-122"/>
              <a:ea typeface="微软雅黑" pitchFamily="34" charset="-122"/>
            </a:endParaRPr>
          </a:p>
          <a:p>
            <a:pPr>
              <a:lnSpc>
                <a:spcPts val="2700"/>
              </a:lnSpc>
              <a:spcBef>
                <a:spcPts val="600"/>
              </a:spcBef>
            </a:pPr>
            <a:r>
              <a:rPr lang="zh-CN" altLang="zh-CN" b="1" dirty="0">
                <a:latin typeface="微软雅黑" pitchFamily="34" charset="-122"/>
                <a:ea typeface="微软雅黑" pitchFamily="34" charset="-122"/>
              </a:rPr>
              <a:t>“在高速链路（或高带宽链路）上，比特会传送得更快些”。</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08658834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en-US" altLang="zh-CN" sz="1800" dirty="0"/>
          </a:p>
          <a:p>
            <a:endParaRPr lang="en-US" altLang="zh-CN" sz="1800" dirty="0"/>
          </a:p>
          <a:p>
            <a:endParaRPr lang="en-US" altLang="zh-CN" sz="1800" dirty="0"/>
          </a:p>
          <a:p>
            <a:pPr>
              <a:lnSpc>
                <a:spcPts val="2800"/>
              </a:lnSpc>
            </a:pPr>
            <a:r>
              <a:rPr lang="zh-CN" altLang="en-US" sz="1800" dirty="0"/>
              <a:t>结点 </a:t>
            </a:r>
            <a:r>
              <a:rPr lang="en-US" altLang="zh-CN" sz="1800" dirty="0"/>
              <a:t>A </a:t>
            </a:r>
            <a:r>
              <a:rPr lang="zh-CN" altLang="en-US" sz="1800" dirty="0"/>
              <a:t>要将一个数据块通过 </a:t>
            </a:r>
            <a:r>
              <a:rPr lang="en-US" altLang="zh-CN" sz="1800" dirty="0"/>
              <a:t>1000 km </a:t>
            </a:r>
            <a:r>
              <a:rPr lang="zh-CN" altLang="en-US" sz="1800" dirty="0"/>
              <a:t>的光纤链路发送给结点 </a:t>
            </a:r>
            <a:r>
              <a:rPr lang="en-US" altLang="zh-CN" sz="1800" dirty="0"/>
              <a:t>B</a:t>
            </a:r>
            <a:r>
              <a:rPr lang="zh-CN" altLang="en-US" sz="1800" dirty="0"/>
              <a:t>。假设忽略处理时延和排队时延。请分别计算下列情况时的总时延，并验证“数据的发送速率越高，其传送的总时延就越小”的说法是否正确。</a:t>
            </a:r>
            <a:endParaRPr lang="en-US" altLang="zh-CN" sz="1800" dirty="0"/>
          </a:p>
          <a:p>
            <a:pPr lvl="1">
              <a:lnSpc>
                <a:spcPts val="2800"/>
              </a:lnSpc>
            </a:pPr>
            <a:r>
              <a:rPr lang="zh-CN" altLang="en-US" sz="1600" dirty="0"/>
              <a:t>（</a:t>
            </a:r>
            <a:r>
              <a:rPr lang="en-US" altLang="zh-CN" sz="1600" dirty="0"/>
              <a:t>1</a:t>
            </a:r>
            <a:r>
              <a:rPr lang="zh-CN" altLang="en-US" sz="1600" dirty="0"/>
              <a:t>）数据块大小为 </a:t>
            </a:r>
            <a:r>
              <a:rPr lang="en-US" altLang="zh-CN" sz="1600" dirty="0"/>
              <a:t>100 MB</a:t>
            </a:r>
            <a:r>
              <a:rPr lang="zh-CN" altLang="en-US" sz="1600" dirty="0"/>
              <a:t>，信道带宽为 </a:t>
            </a:r>
            <a:r>
              <a:rPr lang="en-US" altLang="zh-CN" sz="1600" dirty="0"/>
              <a:t>1 Mbit/s </a:t>
            </a:r>
          </a:p>
          <a:p>
            <a:pPr lvl="1">
              <a:lnSpc>
                <a:spcPts val="2800"/>
              </a:lnSpc>
            </a:pPr>
            <a:r>
              <a:rPr lang="zh-CN" altLang="en-US" sz="1600" dirty="0"/>
              <a:t>（</a:t>
            </a:r>
            <a:r>
              <a:rPr lang="en-US" altLang="zh-CN" sz="1600" dirty="0"/>
              <a:t>2</a:t>
            </a:r>
            <a:r>
              <a:rPr lang="zh-CN" altLang="en-US" sz="1600" dirty="0"/>
              <a:t>）数据块大小为 </a:t>
            </a:r>
            <a:r>
              <a:rPr lang="en-US" altLang="zh-CN" sz="1600" dirty="0"/>
              <a:t>100 MB</a:t>
            </a:r>
            <a:r>
              <a:rPr lang="zh-CN" altLang="en-US" sz="1600" dirty="0"/>
              <a:t>，信道带宽为 </a:t>
            </a:r>
            <a:r>
              <a:rPr lang="en-US" altLang="zh-CN" sz="1600" dirty="0"/>
              <a:t>100 Mbit/s</a:t>
            </a:r>
          </a:p>
          <a:p>
            <a:pPr lvl="1">
              <a:lnSpc>
                <a:spcPts val="2800"/>
              </a:lnSpc>
            </a:pPr>
            <a:r>
              <a:rPr lang="zh-CN" altLang="en-US" sz="1600" dirty="0"/>
              <a:t>（</a:t>
            </a:r>
            <a:r>
              <a:rPr lang="en-US" altLang="zh-CN" sz="1600" dirty="0"/>
              <a:t>3</a:t>
            </a:r>
            <a:r>
              <a:rPr lang="zh-CN" altLang="en-US" sz="1600" dirty="0"/>
              <a:t>）数据块大小为 </a:t>
            </a:r>
            <a:r>
              <a:rPr lang="en-US" altLang="zh-CN" sz="1600" dirty="0"/>
              <a:t>1 B</a:t>
            </a:r>
            <a:r>
              <a:rPr lang="zh-CN" altLang="en-US" sz="1600" dirty="0"/>
              <a:t>，信道带宽为 </a:t>
            </a:r>
            <a:r>
              <a:rPr lang="en-US" altLang="zh-CN" sz="1600" dirty="0"/>
              <a:t>1 Mbit/s </a:t>
            </a:r>
          </a:p>
          <a:p>
            <a:pPr lvl="1">
              <a:lnSpc>
                <a:spcPts val="2800"/>
              </a:lnSpc>
            </a:pPr>
            <a:r>
              <a:rPr lang="zh-CN" altLang="en-US" sz="1600" dirty="0"/>
              <a:t>（</a:t>
            </a:r>
            <a:r>
              <a:rPr lang="en-US" altLang="zh-CN" sz="1600" dirty="0"/>
              <a:t>4</a:t>
            </a:r>
            <a:r>
              <a:rPr lang="zh-CN" altLang="en-US" sz="1600" dirty="0"/>
              <a:t>）数据块大小为 </a:t>
            </a:r>
            <a:r>
              <a:rPr lang="en-US" altLang="zh-CN" sz="1600" dirty="0"/>
              <a:t>1 B</a:t>
            </a:r>
            <a:r>
              <a:rPr lang="zh-CN" altLang="en-US" sz="1600" dirty="0"/>
              <a:t>，信道带宽为 </a:t>
            </a:r>
            <a:r>
              <a:rPr lang="en-US" altLang="zh-CN" sz="1600" dirty="0"/>
              <a:t>1 </a:t>
            </a:r>
            <a:r>
              <a:rPr lang="en-US" altLang="zh-CN" sz="1600" dirty="0" err="1"/>
              <a:t>Gbit</a:t>
            </a:r>
            <a:r>
              <a:rPr lang="en-US" altLang="zh-CN" sz="1600" dirty="0"/>
              <a:t>/s</a:t>
            </a:r>
          </a:p>
          <a:p>
            <a:pPr>
              <a:lnSpc>
                <a:spcPts val="2800"/>
              </a:lnSpc>
            </a:pPr>
            <a:endParaRPr lang="zh-CN" altLang="en-US" sz="1800" dirty="0"/>
          </a:p>
        </p:txBody>
      </p:sp>
      <p:sp>
        <p:nvSpPr>
          <p:cNvPr id="3" name="文本占位符 2"/>
          <p:cNvSpPr>
            <a:spLocks noGrp="1"/>
          </p:cNvSpPr>
          <p:nvPr>
            <p:ph type="body" sz="quarter" idx="11"/>
          </p:nvPr>
        </p:nvSpPr>
        <p:spPr/>
        <p:txBody>
          <a:bodyPr/>
          <a:lstStyle/>
          <a:p>
            <a:r>
              <a:rPr lang="zh-CN" altLang="en-US" dirty="0"/>
              <a:t>分析举例</a:t>
            </a:r>
          </a:p>
        </p:txBody>
      </p:sp>
      <p:grpSp>
        <p:nvGrpSpPr>
          <p:cNvPr id="14" name="组合 13"/>
          <p:cNvGrpSpPr/>
          <p:nvPr/>
        </p:nvGrpSpPr>
        <p:grpSpPr>
          <a:xfrm>
            <a:off x="2192277" y="1087097"/>
            <a:ext cx="4747202" cy="895466"/>
            <a:chOff x="2163416" y="1246399"/>
            <a:chExt cx="4747202" cy="895466"/>
          </a:xfrm>
        </p:grpSpPr>
        <p:sp>
          <p:nvSpPr>
            <p:cNvPr id="4" name="椭圆 3"/>
            <p:cNvSpPr/>
            <p:nvPr/>
          </p:nvSpPr>
          <p:spPr>
            <a:xfrm>
              <a:off x="2360014" y="1375948"/>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287580" y="1375948"/>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4" idx="6"/>
              <a:endCxn id="5" idx="2"/>
            </p:cNvCxnSpPr>
            <p:nvPr/>
          </p:nvCxnSpPr>
          <p:spPr>
            <a:xfrm>
              <a:off x="2778022" y="1584953"/>
              <a:ext cx="35095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8544" y="1246399"/>
              <a:ext cx="2020105"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光纤链路 </a:t>
              </a:r>
              <a:r>
                <a:rPr lang="en-US" altLang="zh-CN" sz="1600" b="1" dirty="0">
                  <a:latin typeface="微软雅黑" panose="020B0503020204020204" pitchFamily="34" charset="-122"/>
                  <a:ea typeface="微软雅黑" panose="020B0503020204020204" pitchFamily="34" charset="-122"/>
                </a:rPr>
                <a:t>1000 km</a:t>
              </a:r>
              <a:endParaRPr lang="zh-CN" altLang="en-US" sz="1600" b="1" dirty="0">
                <a:latin typeface="微软雅黑" panose="020B0503020204020204" pitchFamily="34" charset="-122"/>
                <a:ea typeface="微软雅黑" panose="020B0503020204020204" pitchFamily="34" charset="-122"/>
              </a:endParaRPr>
            </a:p>
          </p:txBody>
        </p:sp>
        <p:sp>
          <p:nvSpPr>
            <p:cNvPr id="11" name="Text Box 37"/>
            <p:cNvSpPr txBox="1">
              <a:spLocks noChangeArrowheads="1"/>
            </p:cNvSpPr>
            <p:nvPr/>
          </p:nvSpPr>
          <p:spPr bwMode="auto">
            <a:xfrm>
              <a:off x="6113693" y="1803727"/>
              <a:ext cx="796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B</a:t>
              </a:r>
            </a:p>
          </p:txBody>
        </p:sp>
        <p:sp>
          <p:nvSpPr>
            <p:cNvPr id="12" name="Text Box 38"/>
            <p:cNvSpPr txBox="1">
              <a:spLocks noChangeArrowheads="1"/>
            </p:cNvSpPr>
            <p:nvPr/>
          </p:nvSpPr>
          <p:spPr bwMode="auto">
            <a:xfrm>
              <a:off x="2163416" y="1803727"/>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A</a:t>
              </a:r>
            </a:p>
          </p:txBody>
        </p:sp>
      </p:grpSp>
    </p:spTree>
    <p:extLst>
      <p:ext uri="{BB962C8B-B14F-4D97-AF65-F5344CB8AC3E}">
        <p14:creationId xmlns:p14="http://schemas.microsoft.com/office/powerpoint/2010/main" val="4792755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分析举例</a:t>
            </a:r>
          </a:p>
        </p:txBody>
      </p:sp>
      <p:sp>
        <p:nvSpPr>
          <p:cNvPr id="6" name="内容占位符 5"/>
          <p:cNvSpPr>
            <a:spLocks noGrp="1"/>
          </p:cNvSpPr>
          <p:nvPr>
            <p:ph sz="quarter" idx="10"/>
          </p:nvPr>
        </p:nvSpPr>
        <p:spPr/>
        <p:txBody>
          <a:bodyPr/>
          <a:lstStyle/>
          <a:p>
            <a:pPr>
              <a:lnSpc>
                <a:spcPts val="2600"/>
              </a:lnSpc>
            </a:pPr>
            <a:r>
              <a:rPr lang="zh-CN" altLang="en-US" sz="1800" dirty="0"/>
              <a:t>解：</a:t>
            </a:r>
            <a:endParaRPr lang="en-US" altLang="zh-CN" sz="1800" dirty="0"/>
          </a:p>
          <a:p>
            <a:pPr marL="0" lvl="1" indent="0">
              <a:lnSpc>
                <a:spcPts val="2600"/>
              </a:lnSpc>
              <a:buClr>
                <a:srgbClr val="0066CC"/>
              </a:buClr>
              <a:buNone/>
            </a:pPr>
            <a:r>
              <a:rPr lang="zh-CN" altLang="en-US" sz="1700" dirty="0"/>
              <a:t>     </a:t>
            </a:r>
            <a:r>
              <a:rPr lang="zh-CN" altLang="en-US" sz="1700" dirty="0">
                <a:solidFill>
                  <a:srgbClr val="0000FF"/>
                </a:solidFill>
              </a:rPr>
              <a:t>传播时延 </a:t>
            </a:r>
            <a:r>
              <a:rPr lang="en-US" altLang="zh-CN" sz="1700" dirty="0"/>
              <a:t>= 1000 km / 2.0 </a:t>
            </a:r>
            <a:r>
              <a:rPr lang="zh-CN" altLang="en-US" sz="1700" dirty="0"/>
              <a:t>ⅹ </a:t>
            </a:r>
            <a:r>
              <a:rPr lang="en-US" altLang="zh-CN" sz="1700" dirty="0"/>
              <a:t>10</a:t>
            </a:r>
            <a:r>
              <a:rPr lang="en-US" altLang="zh-CN" sz="1700" baseline="30000" dirty="0"/>
              <a:t>5</a:t>
            </a:r>
            <a:r>
              <a:rPr lang="en-US" altLang="zh-CN" sz="1700" dirty="0"/>
              <a:t> km/s =</a:t>
            </a:r>
            <a:r>
              <a:rPr lang="zh-CN" altLang="en-US" sz="1700" dirty="0"/>
              <a:t> </a:t>
            </a:r>
            <a:r>
              <a:rPr lang="en-US" altLang="zh-CN" sz="1700" dirty="0"/>
              <a:t>5 </a:t>
            </a:r>
            <a:r>
              <a:rPr lang="en-US" altLang="zh-CN" sz="1700" dirty="0" err="1"/>
              <a:t>ms</a:t>
            </a:r>
            <a:r>
              <a:rPr lang="zh-CN" altLang="en-US" sz="1700" dirty="0"/>
              <a:t>。</a:t>
            </a:r>
            <a:endParaRPr lang="en-US" altLang="zh-CN" sz="1700" dirty="0"/>
          </a:p>
          <a:p>
            <a:pPr marL="0" indent="0">
              <a:lnSpc>
                <a:spcPts val="2600"/>
              </a:lnSpc>
              <a:buNone/>
            </a:pPr>
            <a:r>
              <a:rPr lang="zh-CN" altLang="en-US" sz="1700" dirty="0"/>
              <a:t>（</a:t>
            </a:r>
            <a:r>
              <a:rPr lang="en-US" altLang="zh-CN" sz="1700" dirty="0"/>
              <a:t>1</a:t>
            </a:r>
            <a:r>
              <a:rPr lang="zh-CN" altLang="en-US" sz="1700" dirty="0"/>
              <a:t>）</a:t>
            </a:r>
            <a:r>
              <a:rPr lang="zh-CN" altLang="zh-CN" sz="1700" dirty="0"/>
              <a:t>发送时延</a:t>
            </a:r>
            <a:r>
              <a:rPr lang="en-US" altLang="zh-CN" sz="1700" dirty="0"/>
              <a:t> = 100 </a:t>
            </a:r>
            <a:r>
              <a:rPr lang="en-US" altLang="zh-CN" sz="1700" dirty="0">
                <a:sym typeface="Symbol" panose="05050102010706020507" pitchFamily="18" charset="2"/>
              </a:rPr>
              <a:t></a:t>
            </a:r>
            <a:r>
              <a:rPr lang="en-US" altLang="zh-CN" sz="1700" dirty="0"/>
              <a:t> 2</a:t>
            </a:r>
            <a:r>
              <a:rPr lang="en-US" altLang="zh-CN" sz="1700" baseline="30000" dirty="0"/>
              <a:t>20</a:t>
            </a:r>
            <a:r>
              <a:rPr lang="en-US" altLang="zh-CN" sz="1700" dirty="0"/>
              <a:t> </a:t>
            </a:r>
            <a:r>
              <a:rPr lang="en-US" altLang="zh-CN" sz="1700" dirty="0">
                <a:sym typeface="Symbol" panose="05050102010706020507" pitchFamily="18" charset="2"/>
              </a:rPr>
              <a:t></a:t>
            </a:r>
            <a:r>
              <a:rPr lang="en-US" altLang="zh-CN" sz="1700" dirty="0"/>
              <a:t> 8 </a:t>
            </a:r>
            <a:r>
              <a:rPr lang="en-US" altLang="zh-CN" sz="1700" dirty="0">
                <a:sym typeface="Symbol" panose="05050102010706020507" pitchFamily="18" charset="2"/>
              </a:rPr>
              <a:t></a:t>
            </a:r>
            <a:r>
              <a:rPr lang="en-US" altLang="zh-CN" sz="1700" dirty="0"/>
              <a:t> 10</a:t>
            </a:r>
            <a:r>
              <a:rPr lang="en-US" altLang="zh-CN" sz="1700" baseline="30000" dirty="0"/>
              <a:t>6</a:t>
            </a:r>
            <a:r>
              <a:rPr lang="en-US" altLang="zh-CN" sz="1700" dirty="0"/>
              <a:t> = 838.9 s</a:t>
            </a:r>
            <a:r>
              <a:rPr lang="zh-CN" altLang="en-US" sz="1700" dirty="0"/>
              <a:t>，</a:t>
            </a:r>
            <a:endParaRPr lang="en-US" altLang="zh-CN" sz="1700" dirty="0"/>
          </a:p>
          <a:p>
            <a:pPr marL="0" indent="0">
              <a:lnSpc>
                <a:spcPts val="2600"/>
              </a:lnSpc>
              <a:buNone/>
            </a:pPr>
            <a:r>
              <a:rPr lang="en-US" altLang="zh-CN" sz="1700" dirty="0"/>
              <a:t>        </a:t>
            </a:r>
            <a:r>
              <a:rPr lang="zh-CN" altLang="en-US" sz="1700" dirty="0">
                <a:solidFill>
                  <a:srgbClr val="C00000"/>
                </a:solidFill>
              </a:rPr>
              <a:t>总时延 </a:t>
            </a:r>
            <a:r>
              <a:rPr lang="en-US" altLang="zh-CN" sz="1700" dirty="0"/>
              <a:t>= 838.9 + 0.005 ≈ 838.9 s</a:t>
            </a:r>
            <a:r>
              <a:rPr lang="zh-CN" altLang="en-US" sz="1700" dirty="0"/>
              <a:t>。</a:t>
            </a:r>
            <a:endParaRPr lang="zh-CN" altLang="zh-CN" sz="1700" dirty="0"/>
          </a:p>
          <a:p>
            <a:pPr marL="0" indent="0">
              <a:lnSpc>
                <a:spcPts val="2600"/>
              </a:lnSpc>
              <a:buNone/>
            </a:pPr>
            <a:r>
              <a:rPr lang="zh-CN" altLang="en-US" sz="1700" dirty="0"/>
              <a:t>（</a:t>
            </a:r>
            <a:r>
              <a:rPr lang="en-US" altLang="zh-CN" sz="1700" dirty="0"/>
              <a:t>2</a:t>
            </a:r>
            <a:r>
              <a:rPr lang="zh-CN" altLang="en-US" sz="1700" dirty="0"/>
              <a:t>）</a:t>
            </a:r>
            <a:r>
              <a:rPr lang="zh-CN" altLang="zh-CN" sz="1700" dirty="0"/>
              <a:t>发送时延</a:t>
            </a:r>
            <a:r>
              <a:rPr lang="en-US" altLang="zh-CN" sz="1700" dirty="0"/>
              <a:t> = 100 </a:t>
            </a:r>
            <a:r>
              <a:rPr lang="en-US" altLang="zh-CN" sz="1700" dirty="0">
                <a:sym typeface="Symbol" panose="05050102010706020507" pitchFamily="18" charset="2"/>
              </a:rPr>
              <a:t></a:t>
            </a:r>
            <a:r>
              <a:rPr lang="en-US" altLang="zh-CN" sz="1700" dirty="0"/>
              <a:t> 2</a:t>
            </a:r>
            <a:r>
              <a:rPr lang="en-US" altLang="zh-CN" sz="1700" baseline="30000" dirty="0"/>
              <a:t>20</a:t>
            </a:r>
            <a:r>
              <a:rPr lang="en-US" altLang="zh-CN" sz="1700" dirty="0"/>
              <a:t> </a:t>
            </a:r>
            <a:r>
              <a:rPr lang="en-US" altLang="zh-CN" sz="1700" dirty="0">
                <a:sym typeface="Symbol" panose="05050102010706020507" pitchFamily="18" charset="2"/>
              </a:rPr>
              <a:t></a:t>
            </a:r>
            <a:r>
              <a:rPr lang="en-US" altLang="zh-CN" sz="1700" dirty="0"/>
              <a:t> 8 </a:t>
            </a:r>
            <a:r>
              <a:rPr lang="en-US" altLang="zh-CN" sz="1700" dirty="0">
                <a:sym typeface="Symbol" panose="05050102010706020507" pitchFamily="18" charset="2"/>
              </a:rPr>
              <a:t></a:t>
            </a:r>
            <a:r>
              <a:rPr lang="en-US" altLang="zh-CN" sz="1700" dirty="0"/>
              <a:t> 10</a:t>
            </a:r>
            <a:r>
              <a:rPr lang="en-US" altLang="zh-CN" sz="1700" baseline="30000" dirty="0"/>
              <a:t>8</a:t>
            </a:r>
            <a:r>
              <a:rPr lang="en-US" altLang="zh-CN" sz="1700" dirty="0"/>
              <a:t> = 8.389 s</a:t>
            </a:r>
          </a:p>
          <a:p>
            <a:pPr marL="0" indent="0">
              <a:lnSpc>
                <a:spcPts val="2600"/>
              </a:lnSpc>
              <a:buNone/>
            </a:pPr>
            <a:r>
              <a:rPr lang="en-US" altLang="zh-CN" sz="1700" dirty="0"/>
              <a:t>        </a:t>
            </a:r>
            <a:r>
              <a:rPr lang="zh-CN" altLang="en-US" sz="1700" dirty="0">
                <a:solidFill>
                  <a:srgbClr val="C00000"/>
                </a:solidFill>
              </a:rPr>
              <a:t>总时延 </a:t>
            </a:r>
            <a:r>
              <a:rPr lang="en-US" altLang="zh-CN" sz="1700" dirty="0"/>
              <a:t>= 8.389 + 0.005</a:t>
            </a:r>
            <a:r>
              <a:rPr lang="zh-CN" altLang="en-US" sz="1700" dirty="0"/>
              <a:t> </a:t>
            </a:r>
            <a:r>
              <a:rPr lang="en-US" altLang="zh-CN" sz="1700" dirty="0"/>
              <a:t>= 8.394 s</a:t>
            </a:r>
            <a:r>
              <a:rPr lang="zh-CN" altLang="en-US" sz="1700" dirty="0"/>
              <a:t>。</a:t>
            </a:r>
            <a:r>
              <a:rPr lang="zh-CN" altLang="en-US" sz="1700" dirty="0">
                <a:solidFill>
                  <a:srgbClr val="0000FF"/>
                </a:solidFill>
              </a:rPr>
              <a:t>缩小到（</a:t>
            </a:r>
            <a:r>
              <a:rPr lang="en-US" altLang="zh-CN" sz="1700" dirty="0">
                <a:solidFill>
                  <a:srgbClr val="0000FF"/>
                </a:solidFill>
              </a:rPr>
              <a:t>1</a:t>
            </a:r>
            <a:r>
              <a:rPr lang="zh-CN" altLang="en-US" sz="1700" dirty="0">
                <a:solidFill>
                  <a:srgbClr val="0000FF"/>
                </a:solidFill>
              </a:rPr>
              <a:t>）的近 </a:t>
            </a:r>
            <a:r>
              <a:rPr lang="en-US" altLang="zh-CN" sz="1700" dirty="0">
                <a:solidFill>
                  <a:srgbClr val="0000FF"/>
                </a:solidFill>
              </a:rPr>
              <a:t>1/100</a:t>
            </a:r>
            <a:r>
              <a:rPr lang="zh-CN" altLang="en-US" sz="1700" dirty="0">
                <a:solidFill>
                  <a:srgbClr val="0000FF"/>
                </a:solidFill>
              </a:rPr>
              <a:t>。</a:t>
            </a:r>
            <a:endParaRPr lang="en-US" altLang="zh-CN" sz="1700" dirty="0">
              <a:solidFill>
                <a:srgbClr val="0000FF"/>
              </a:solidFill>
            </a:endParaRPr>
          </a:p>
          <a:p>
            <a:pPr marL="0" indent="0">
              <a:lnSpc>
                <a:spcPts val="2600"/>
              </a:lnSpc>
              <a:buNone/>
            </a:pPr>
            <a:r>
              <a:rPr lang="zh-CN" altLang="en-US" sz="1700" dirty="0"/>
              <a:t>（</a:t>
            </a:r>
            <a:r>
              <a:rPr lang="en-US" altLang="zh-CN" sz="1700" dirty="0"/>
              <a:t>3</a:t>
            </a:r>
            <a:r>
              <a:rPr lang="zh-CN" altLang="en-US" sz="1700" dirty="0"/>
              <a:t>）</a:t>
            </a:r>
            <a:r>
              <a:rPr lang="zh-CN" altLang="zh-CN" sz="1700" dirty="0"/>
              <a:t>发送时延</a:t>
            </a:r>
            <a:r>
              <a:rPr lang="en-US" altLang="zh-CN" sz="1700" dirty="0"/>
              <a:t> = 1 </a:t>
            </a:r>
            <a:r>
              <a:rPr lang="en-US" altLang="zh-CN" sz="1700" dirty="0">
                <a:sym typeface="Symbol" panose="05050102010706020507" pitchFamily="18" charset="2"/>
              </a:rPr>
              <a:t></a:t>
            </a:r>
            <a:r>
              <a:rPr lang="en-US" altLang="zh-CN" sz="1700" dirty="0"/>
              <a:t> 8 </a:t>
            </a:r>
            <a:r>
              <a:rPr lang="en-US" altLang="zh-CN" sz="1700" dirty="0">
                <a:sym typeface="Symbol" panose="05050102010706020507" pitchFamily="18" charset="2"/>
              </a:rPr>
              <a:t></a:t>
            </a:r>
            <a:r>
              <a:rPr lang="en-US" altLang="zh-CN" sz="1700" dirty="0"/>
              <a:t> 10</a:t>
            </a:r>
            <a:r>
              <a:rPr lang="en-US" altLang="zh-CN" sz="1700" baseline="30000" dirty="0"/>
              <a:t>6</a:t>
            </a:r>
            <a:r>
              <a:rPr lang="en-US" altLang="zh-CN" sz="1700" dirty="0"/>
              <a:t> = 8 </a:t>
            </a:r>
            <a:r>
              <a:rPr lang="en-US" altLang="zh-CN" sz="1700" dirty="0">
                <a:sym typeface="Symbol" panose="05050102010706020507" pitchFamily="18" charset="2"/>
              </a:rPr>
              <a:t></a:t>
            </a:r>
            <a:r>
              <a:rPr lang="en-US" altLang="zh-CN" sz="1700" dirty="0"/>
              <a:t> 10</a:t>
            </a:r>
            <a:r>
              <a:rPr lang="en-US" altLang="zh-CN" sz="1700" baseline="30000" dirty="0"/>
              <a:t>–6 </a:t>
            </a:r>
            <a:r>
              <a:rPr lang="en-US" altLang="zh-CN" sz="1700" dirty="0"/>
              <a:t>s = 8 </a:t>
            </a:r>
            <a:r>
              <a:rPr lang="en-US" altLang="zh-CN" sz="1700" dirty="0">
                <a:sym typeface="Symbol" panose="05050102010706020507" pitchFamily="18" charset="2"/>
              </a:rPr>
              <a:t></a:t>
            </a:r>
            <a:r>
              <a:rPr lang="en-US" altLang="zh-CN" sz="1700" dirty="0"/>
              <a:t>s, </a:t>
            </a:r>
            <a:r>
              <a:rPr lang="zh-CN" altLang="en-US" sz="1700" dirty="0"/>
              <a:t> </a:t>
            </a:r>
            <a:endParaRPr lang="en-US" altLang="zh-CN" sz="1700" dirty="0"/>
          </a:p>
          <a:p>
            <a:pPr marL="0" indent="0">
              <a:lnSpc>
                <a:spcPts val="2600"/>
              </a:lnSpc>
              <a:buNone/>
            </a:pPr>
            <a:r>
              <a:rPr lang="en-US" altLang="zh-CN" sz="1700" dirty="0">
                <a:solidFill>
                  <a:srgbClr val="C00000"/>
                </a:solidFill>
              </a:rPr>
              <a:t>        </a:t>
            </a:r>
            <a:r>
              <a:rPr lang="zh-CN" altLang="en-US" sz="1700" dirty="0">
                <a:solidFill>
                  <a:srgbClr val="C00000"/>
                </a:solidFill>
              </a:rPr>
              <a:t>总时延 </a:t>
            </a:r>
            <a:r>
              <a:rPr lang="en-US" altLang="zh-CN" sz="1700" dirty="0"/>
              <a:t>= 0.008 + 5 = 5.008 </a:t>
            </a:r>
            <a:r>
              <a:rPr lang="en-US" altLang="zh-CN" sz="1700" dirty="0" err="1"/>
              <a:t>ms</a:t>
            </a:r>
            <a:r>
              <a:rPr lang="zh-CN" altLang="en-US" sz="1700" dirty="0"/>
              <a:t>。</a:t>
            </a:r>
            <a:endParaRPr lang="en-US" altLang="zh-CN" sz="1700" dirty="0"/>
          </a:p>
          <a:p>
            <a:pPr marL="0" indent="0">
              <a:lnSpc>
                <a:spcPts val="2600"/>
              </a:lnSpc>
              <a:buNone/>
            </a:pPr>
            <a:r>
              <a:rPr lang="zh-CN" altLang="en-US" sz="1700" dirty="0"/>
              <a:t>（</a:t>
            </a:r>
            <a:r>
              <a:rPr lang="en-US" altLang="zh-CN" sz="1700" dirty="0"/>
              <a:t>4</a:t>
            </a:r>
            <a:r>
              <a:rPr lang="zh-CN" altLang="en-US" sz="1700" dirty="0"/>
              <a:t>）</a:t>
            </a:r>
            <a:r>
              <a:rPr lang="zh-CN" altLang="zh-CN" sz="1700" dirty="0"/>
              <a:t>发送时延</a:t>
            </a:r>
            <a:r>
              <a:rPr lang="en-US" altLang="zh-CN" sz="1700" dirty="0"/>
              <a:t> = 1 </a:t>
            </a:r>
            <a:r>
              <a:rPr lang="en-US" altLang="zh-CN" sz="1700" dirty="0">
                <a:sym typeface="Symbol" panose="05050102010706020507" pitchFamily="18" charset="2"/>
              </a:rPr>
              <a:t></a:t>
            </a:r>
            <a:r>
              <a:rPr lang="en-US" altLang="zh-CN" sz="1700" dirty="0"/>
              <a:t> 8 </a:t>
            </a:r>
            <a:r>
              <a:rPr lang="en-US" altLang="zh-CN" sz="1700" dirty="0">
                <a:sym typeface="Symbol" panose="05050102010706020507" pitchFamily="18" charset="2"/>
              </a:rPr>
              <a:t></a:t>
            </a:r>
            <a:r>
              <a:rPr lang="en-US" altLang="zh-CN" sz="1700" dirty="0"/>
              <a:t> 10</a:t>
            </a:r>
            <a:r>
              <a:rPr lang="en-US" altLang="zh-CN" sz="1700" baseline="30000" dirty="0"/>
              <a:t>9</a:t>
            </a:r>
            <a:r>
              <a:rPr lang="en-US" altLang="zh-CN" sz="1700" dirty="0"/>
              <a:t> = 8 </a:t>
            </a:r>
            <a:r>
              <a:rPr lang="en-US" altLang="zh-CN" sz="1700" dirty="0">
                <a:sym typeface="Symbol" panose="05050102010706020507" pitchFamily="18" charset="2"/>
              </a:rPr>
              <a:t></a:t>
            </a:r>
            <a:r>
              <a:rPr lang="en-US" altLang="zh-CN" sz="1700" dirty="0"/>
              <a:t> 10</a:t>
            </a:r>
            <a:r>
              <a:rPr lang="en-US" altLang="zh-CN" sz="1700" baseline="30000" dirty="0"/>
              <a:t>–9 </a:t>
            </a:r>
            <a:r>
              <a:rPr lang="en-US" altLang="zh-CN" sz="1700" dirty="0"/>
              <a:t>s = 0.008 </a:t>
            </a:r>
            <a:r>
              <a:rPr lang="en-US" altLang="zh-CN" sz="1700" dirty="0">
                <a:sym typeface="Symbol" panose="05050102010706020507" pitchFamily="18" charset="2"/>
              </a:rPr>
              <a:t></a:t>
            </a:r>
            <a:r>
              <a:rPr lang="en-US" altLang="zh-CN" sz="1700" dirty="0"/>
              <a:t>s</a:t>
            </a:r>
            <a:endParaRPr lang="zh-CN" altLang="zh-CN" sz="1700" dirty="0"/>
          </a:p>
          <a:p>
            <a:pPr marL="0" indent="0">
              <a:lnSpc>
                <a:spcPts val="2600"/>
              </a:lnSpc>
              <a:buNone/>
            </a:pPr>
            <a:r>
              <a:rPr lang="en-US" altLang="zh-CN" sz="1700" dirty="0">
                <a:solidFill>
                  <a:srgbClr val="C00000"/>
                </a:solidFill>
              </a:rPr>
              <a:t>        </a:t>
            </a:r>
            <a:r>
              <a:rPr lang="zh-CN" altLang="en-US" sz="1700" dirty="0">
                <a:solidFill>
                  <a:srgbClr val="C00000"/>
                </a:solidFill>
              </a:rPr>
              <a:t>总时延 </a:t>
            </a:r>
            <a:r>
              <a:rPr lang="en-US" altLang="zh-CN" sz="1700" dirty="0"/>
              <a:t>= 0.000008 + 5 = 5.000008 </a:t>
            </a:r>
            <a:r>
              <a:rPr lang="en-US" altLang="zh-CN" sz="1700" dirty="0" err="1"/>
              <a:t>ms</a:t>
            </a:r>
            <a:r>
              <a:rPr lang="zh-CN" altLang="en-US" sz="1700" dirty="0"/>
              <a:t>。</a:t>
            </a:r>
            <a:r>
              <a:rPr lang="zh-CN" altLang="en-US" sz="1700" dirty="0">
                <a:solidFill>
                  <a:srgbClr val="0000FF"/>
                </a:solidFill>
              </a:rPr>
              <a:t>与（</a:t>
            </a:r>
            <a:r>
              <a:rPr lang="en-US" altLang="zh-CN" sz="1700" dirty="0">
                <a:solidFill>
                  <a:srgbClr val="0000FF"/>
                </a:solidFill>
              </a:rPr>
              <a:t>3</a:t>
            </a:r>
            <a:r>
              <a:rPr lang="zh-CN" altLang="en-US" sz="1700" dirty="0">
                <a:solidFill>
                  <a:srgbClr val="0000FF"/>
                </a:solidFill>
              </a:rPr>
              <a:t>）相比没有明显减小。</a:t>
            </a:r>
          </a:p>
        </p:txBody>
      </p:sp>
      <p:sp>
        <p:nvSpPr>
          <p:cNvPr id="8" name="矩形 7"/>
          <p:cNvSpPr/>
          <p:nvPr/>
        </p:nvSpPr>
        <p:spPr>
          <a:xfrm>
            <a:off x="6009830" y="1366501"/>
            <a:ext cx="2730137" cy="1134734"/>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800"/>
              </a:lnSpc>
            </a:pPr>
            <a:r>
              <a:rPr lang="zh-CN" altLang="en-US" b="1" dirty="0">
                <a:latin typeface="微软雅黑" panose="020B0503020204020204" pitchFamily="34" charset="-122"/>
                <a:ea typeface="微软雅黑" panose="020B0503020204020204" pitchFamily="34" charset="-122"/>
              </a:rPr>
              <a:t>不能笼统地认为：“数据的发送速率越高，其传送的总时延就越小”。</a:t>
            </a:r>
          </a:p>
        </p:txBody>
      </p:sp>
    </p:spTree>
    <p:extLst>
      <p:ext uri="{BB962C8B-B14F-4D97-AF65-F5344CB8AC3E}">
        <p14:creationId xmlns:p14="http://schemas.microsoft.com/office/powerpoint/2010/main" val="146454260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10193" y="1016082"/>
            <a:ext cx="6749144" cy="226319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37"/>
          <p:cNvSpPr>
            <a:spLocks noChangeArrowheads="1"/>
          </p:cNvSpPr>
          <p:nvPr/>
        </p:nvSpPr>
        <p:spPr bwMode="auto">
          <a:xfrm rot="-5400000">
            <a:off x="4449423" y="84209"/>
            <a:ext cx="564106" cy="4572000"/>
          </a:xfrm>
          <a:prstGeom prst="can">
            <a:avLst>
              <a:gd name="adj" fmla="val 49784"/>
            </a:avLst>
          </a:prstGeom>
          <a:gradFill rotWithShape="1">
            <a:gsLst>
              <a:gs pos="0">
                <a:srgbClr val="004776"/>
              </a:gs>
              <a:gs pos="50000">
                <a:srgbClr val="0099FF"/>
              </a:gs>
              <a:gs pos="100000">
                <a:srgbClr val="0047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6" name="Line 38"/>
          <p:cNvSpPr>
            <a:spLocks noChangeShapeType="1"/>
          </p:cNvSpPr>
          <p:nvPr/>
        </p:nvSpPr>
        <p:spPr bwMode="auto">
          <a:xfrm>
            <a:off x="2594701" y="1935755"/>
            <a:ext cx="4273550" cy="0"/>
          </a:xfrm>
          <a:prstGeom prst="line">
            <a:avLst/>
          </a:prstGeom>
          <a:noFill/>
          <a:ln w="254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200" b="1">
              <a:ln>
                <a:solidFill>
                  <a:schemeClr val="accent3"/>
                </a:solidFill>
              </a:ln>
              <a:solidFill>
                <a:srgbClr val="1956B9"/>
              </a:solidFill>
              <a:latin typeface="微软雅黑" pitchFamily="34" charset="-122"/>
              <a:ea typeface="微软雅黑" pitchFamily="34" charset="-122"/>
            </a:endParaRPr>
          </a:p>
        </p:txBody>
      </p:sp>
      <p:sp>
        <p:nvSpPr>
          <p:cNvPr id="7" name="Text Box 39"/>
          <p:cNvSpPr txBox="1">
            <a:spLocks noChangeArrowheads="1"/>
          </p:cNvSpPr>
          <p:nvPr/>
        </p:nvSpPr>
        <p:spPr bwMode="auto">
          <a:xfrm>
            <a:off x="3779520" y="1591267"/>
            <a:ext cx="2527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400" b="1" dirty="0">
                <a:latin typeface="微软雅黑" pitchFamily="34" charset="-122"/>
                <a:ea typeface="微软雅黑" pitchFamily="34" charset="-122"/>
              </a:rPr>
              <a:t>（传播）时延（管道长度）</a:t>
            </a:r>
          </a:p>
        </p:txBody>
      </p:sp>
      <p:sp>
        <p:nvSpPr>
          <p:cNvPr id="8" name="Text Box 40"/>
          <p:cNvSpPr txBox="1">
            <a:spLocks noChangeArrowheads="1"/>
          </p:cNvSpPr>
          <p:nvPr/>
        </p:nvSpPr>
        <p:spPr bwMode="auto">
          <a:xfrm>
            <a:off x="4433026" y="2243730"/>
            <a:ext cx="655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600" b="1">
                <a:solidFill>
                  <a:schemeClr val="bg1"/>
                </a:solidFill>
                <a:latin typeface="微软雅黑" pitchFamily="34" charset="-122"/>
                <a:ea typeface="微软雅黑" pitchFamily="34" charset="-122"/>
              </a:rPr>
              <a:t>链 路</a:t>
            </a:r>
          </a:p>
        </p:txBody>
      </p:sp>
      <p:sp>
        <p:nvSpPr>
          <p:cNvPr id="9" name="Text Box 41"/>
          <p:cNvSpPr txBox="1">
            <a:spLocks noChangeArrowheads="1"/>
          </p:cNvSpPr>
          <p:nvPr/>
        </p:nvSpPr>
        <p:spPr bwMode="auto">
          <a:xfrm>
            <a:off x="1249591" y="1674145"/>
            <a:ext cx="13451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1400" b="1" dirty="0">
                <a:latin typeface="微软雅黑" pitchFamily="34" charset="-122"/>
                <a:ea typeface="微软雅黑" pitchFamily="34" charset="-122"/>
              </a:rPr>
              <a:t>带宽</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（管道截面积）</a:t>
            </a:r>
          </a:p>
        </p:txBody>
      </p:sp>
      <p:sp>
        <p:nvSpPr>
          <p:cNvPr id="10" name="Line 42"/>
          <p:cNvSpPr>
            <a:spLocks noChangeShapeType="1"/>
          </p:cNvSpPr>
          <p:nvPr/>
        </p:nvSpPr>
        <p:spPr bwMode="auto">
          <a:xfrm>
            <a:off x="2229394" y="2197365"/>
            <a:ext cx="365307" cy="213052"/>
          </a:xfrm>
          <a:prstGeom prst="line">
            <a:avLst/>
          </a:prstGeom>
          <a:noFill/>
          <a:ln w="254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200" b="1">
              <a:ln>
                <a:solidFill>
                  <a:schemeClr val="accent3"/>
                </a:solidFill>
              </a:ln>
              <a:solidFill>
                <a:srgbClr val="1956B9"/>
              </a:solidFill>
              <a:latin typeface="微软雅黑" pitchFamily="34" charset="-122"/>
              <a:ea typeface="微软雅黑" pitchFamily="34" charset="-122"/>
            </a:endParaRPr>
          </a:p>
        </p:txBody>
      </p:sp>
      <p:sp>
        <p:nvSpPr>
          <p:cNvPr id="11" name="Text Box 43"/>
          <p:cNvSpPr txBox="1">
            <a:spLocks noChangeArrowheads="1"/>
          </p:cNvSpPr>
          <p:nvPr/>
        </p:nvSpPr>
        <p:spPr bwMode="auto">
          <a:xfrm>
            <a:off x="2695031" y="1099190"/>
            <a:ext cx="3650358" cy="400110"/>
          </a:xfrm>
          <a:prstGeom prst="rect">
            <a:avLst/>
          </a:prstGeom>
          <a:solidFill>
            <a:srgbClr val="FFCC66"/>
          </a:solidFill>
          <a:ln>
            <a:noFill/>
          </a:ln>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99"/>
                </a:solidFill>
                <a:latin typeface="微软雅黑" pitchFamily="34" charset="-122"/>
                <a:ea typeface="微软雅黑" pitchFamily="34" charset="-122"/>
              </a:rPr>
              <a:t>时延带宽积 </a:t>
            </a:r>
            <a:r>
              <a:rPr lang="en-US" altLang="zh-CN" sz="2000" b="1" dirty="0">
                <a:solidFill>
                  <a:srgbClr val="000099"/>
                </a:solidFill>
                <a:latin typeface="微软雅黑" pitchFamily="34" charset="-122"/>
                <a:ea typeface="微软雅黑" pitchFamily="34" charset="-122"/>
              </a:rPr>
              <a:t>= </a:t>
            </a:r>
            <a:r>
              <a:rPr lang="zh-CN" altLang="en-US" sz="2000" b="1" dirty="0">
                <a:solidFill>
                  <a:srgbClr val="000099"/>
                </a:solidFill>
                <a:latin typeface="微软雅黑" pitchFamily="34" charset="-122"/>
                <a:ea typeface="微软雅黑" pitchFamily="34" charset="-122"/>
              </a:rPr>
              <a:t>传播时延 </a:t>
            </a:r>
            <a:r>
              <a:rPr lang="zh-CN" altLang="en-US" sz="2000" b="1" dirty="0">
                <a:solidFill>
                  <a:srgbClr val="000099"/>
                </a:solidFill>
                <a:latin typeface="微软雅黑" pitchFamily="34" charset="-122"/>
                <a:ea typeface="微软雅黑" pitchFamily="34" charset="-122"/>
                <a:sym typeface="Symbol" pitchFamily="18" charset="2"/>
              </a:rPr>
              <a:t> 带宽</a:t>
            </a:r>
          </a:p>
        </p:txBody>
      </p:sp>
      <p:sp>
        <p:nvSpPr>
          <p:cNvPr id="12" name="矩形 12"/>
          <p:cNvSpPr>
            <a:spLocks noChangeArrowheads="1"/>
          </p:cNvSpPr>
          <p:nvPr/>
        </p:nvSpPr>
        <p:spPr bwMode="auto">
          <a:xfrm>
            <a:off x="1116738" y="3362387"/>
            <a:ext cx="6632575" cy="1092607"/>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a:lnSpc>
                <a:spcPts val="2600"/>
              </a:lnSpc>
            </a:pPr>
            <a:r>
              <a:rPr lang="zh-CN" altLang="en-US" b="1" dirty="0">
                <a:solidFill>
                  <a:schemeClr val="tx1"/>
                </a:solidFill>
                <a:latin typeface="微软雅黑" pitchFamily="34" charset="-122"/>
                <a:ea typeface="微软雅黑" pitchFamily="34" charset="-122"/>
              </a:rPr>
              <a:t>链路的</a:t>
            </a:r>
            <a:r>
              <a:rPr lang="zh-CN" altLang="en-US" b="1" dirty="0">
                <a:solidFill>
                  <a:srgbClr val="C00000"/>
                </a:solidFill>
                <a:latin typeface="微软雅黑" pitchFamily="34" charset="-122"/>
                <a:ea typeface="微软雅黑" pitchFamily="34" charset="-122"/>
              </a:rPr>
              <a:t>时延带宽积</a:t>
            </a:r>
            <a:r>
              <a:rPr lang="zh-CN" altLang="en-US" b="1" dirty="0">
                <a:solidFill>
                  <a:schemeClr val="tx1"/>
                </a:solidFill>
                <a:latin typeface="微软雅黑" pitchFamily="34" charset="-122"/>
                <a:ea typeface="微软雅黑" pitchFamily="34" charset="-122"/>
              </a:rPr>
              <a:t>又称为以比特为单位的</a:t>
            </a:r>
            <a:r>
              <a:rPr lang="zh-CN" altLang="en-US" b="1" dirty="0">
                <a:solidFill>
                  <a:srgbClr val="C00000"/>
                </a:solidFill>
                <a:latin typeface="微软雅黑" pitchFamily="34" charset="-122"/>
                <a:ea typeface="微软雅黑" pitchFamily="34" charset="-122"/>
              </a:rPr>
              <a:t>链路长度。</a:t>
            </a:r>
            <a:endParaRPr lang="en-US" altLang="zh-CN" b="1" dirty="0">
              <a:solidFill>
                <a:srgbClr val="C00000"/>
              </a:solidFill>
              <a:latin typeface="微软雅黑" pitchFamily="34" charset="-122"/>
              <a:ea typeface="微软雅黑" pitchFamily="34" charset="-122"/>
            </a:endParaRPr>
          </a:p>
          <a:p>
            <a:pPr>
              <a:lnSpc>
                <a:spcPts val="2600"/>
              </a:lnSpc>
            </a:pPr>
            <a:r>
              <a:rPr lang="zh-CN" altLang="en-US" b="1" dirty="0">
                <a:solidFill>
                  <a:schemeClr val="tx1"/>
                </a:solidFill>
                <a:latin typeface="微软雅黑" pitchFamily="34" charset="-122"/>
                <a:ea typeface="微软雅黑" pitchFamily="34" charset="-122"/>
              </a:rPr>
              <a:t>管道中的比特数表示从发送端发出</a:t>
            </a:r>
            <a:r>
              <a:rPr lang="zh-CN" altLang="en-US" b="1" dirty="0">
                <a:solidFill>
                  <a:srgbClr val="0000CC"/>
                </a:solidFill>
                <a:latin typeface="微软雅黑" pitchFamily="34" charset="-122"/>
                <a:ea typeface="微软雅黑" pitchFamily="34" charset="-122"/>
              </a:rPr>
              <a:t>但尚未</a:t>
            </a:r>
            <a:r>
              <a:rPr lang="zh-CN" altLang="en-US" b="1" dirty="0">
                <a:solidFill>
                  <a:schemeClr val="tx1"/>
                </a:solidFill>
                <a:latin typeface="微软雅黑" pitchFamily="34" charset="-122"/>
                <a:ea typeface="微软雅黑" pitchFamily="34" charset="-122"/>
              </a:rPr>
              <a:t>到达接收端的比特数。</a:t>
            </a:r>
            <a:endParaRPr lang="en-US" altLang="zh-CN" b="1" dirty="0">
              <a:solidFill>
                <a:schemeClr val="tx1"/>
              </a:solidFill>
              <a:latin typeface="微软雅黑" pitchFamily="34" charset="-122"/>
              <a:ea typeface="微软雅黑" pitchFamily="34" charset="-122"/>
            </a:endParaRPr>
          </a:p>
          <a:p>
            <a:pPr>
              <a:lnSpc>
                <a:spcPts val="2600"/>
              </a:lnSpc>
            </a:pPr>
            <a:r>
              <a:rPr lang="zh-CN" altLang="zh-CN" b="1" dirty="0">
                <a:solidFill>
                  <a:schemeClr val="tx1"/>
                </a:solidFill>
                <a:latin typeface="微软雅黑" pitchFamily="34" charset="-122"/>
                <a:ea typeface="微软雅黑" pitchFamily="34" charset="-122"/>
              </a:rPr>
              <a:t>只有在代表链路的管道都充满比特时，链路才得到</a:t>
            </a:r>
            <a:r>
              <a:rPr lang="zh-CN" altLang="en-US" b="1" dirty="0">
                <a:solidFill>
                  <a:schemeClr val="tx1"/>
                </a:solidFill>
                <a:latin typeface="微软雅黑" pitchFamily="34" charset="-122"/>
                <a:ea typeface="微软雅黑" pitchFamily="34" charset="-122"/>
              </a:rPr>
              <a:t>了</a:t>
            </a:r>
            <a:r>
              <a:rPr lang="zh-CN" altLang="zh-CN" b="1" dirty="0">
                <a:solidFill>
                  <a:schemeClr val="tx1"/>
                </a:solidFill>
                <a:latin typeface="微软雅黑" pitchFamily="34" charset="-122"/>
                <a:ea typeface="微软雅黑" pitchFamily="34" charset="-122"/>
              </a:rPr>
              <a:t>充分利用</a:t>
            </a:r>
            <a:r>
              <a:rPr lang="zh-CN" altLang="en-US" b="1" dirty="0">
                <a:solidFill>
                  <a:schemeClr val="tx1"/>
                </a:solidFill>
                <a:latin typeface="微软雅黑" pitchFamily="34" charset="-122"/>
                <a:ea typeface="微软雅黑" pitchFamily="34" charset="-122"/>
              </a:rPr>
              <a:t>。</a:t>
            </a:r>
            <a:endParaRPr lang="en-US" altLang="zh-CN" b="1" dirty="0">
              <a:solidFill>
                <a:schemeClr val="tx1"/>
              </a:solidFill>
              <a:latin typeface="微软雅黑" pitchFamily="34" charset="-122"/>
              <a:ea typeface="微软雅黑" pitchFamily="34" charset="-122"/>
            </a:endParaRPr>
          </a:p>
        </p:txBody>
      </p:sp>
      <p:sp>
        <p:nvSpPr>
          <p:cNvPr id="13" name="矩形 13"/>
          <p:cNvSpPr>
            <a:spLocks noChangeArrowheads="1"/>
          </p:cNvSpPr>
          <p:nvPr/>
        </p:nvSpPr>
        <p:spPr bwMode="auto">
          <a:xfrm>
            <a:off x="3256689" y="2743110"/>
            <a:ext cx="3008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b="1" dirty="0">
                <a:latin typeface="微软雅黑" pitchFamily="34" charset="-122"/>
                <a:ea typeface="微软雅黑" pitchFamily="34" charset="-122"/>
              </a:rPr>
              <a:t>链路像一条空心管道</a:t>
            </a:r>
            <a:endParaRPr lang="zh-CN" altLang="en-US" b="1" dirty="0">
              <a:latin typeface="微软雅黑" pitchFamily="34" charset="-122"/>
              <a:ea typeface="微软雅黑" pitchFamily="34" charset="-122"/>
            </a:endParaRPr>
          </a:p>
        </p:txBody>
      </p:sp>
      <p:sp>
        <p:nvSpPr>
          <p:cNvPr id="2" name="文本占位符 1"/>
          <p:cNvSpPr>
            <a:spLocks noGrp="1"/>
          </p:cNvSpPr>
          <p:nvPr>
            <p:ph type="body" sz="quarter" idx="11"/>
          </p:nvPr>
        </p:nvSpPr>
        <p:spPr/>
        <p:txBody>
          <a:bodyPr/>
          <a:lstStyle/>
          <a:p>
            <a:r>
              <a:rPr lang="en-US" altLang="zh-CN" dirty="0"/>
              <a:t>5. </a:t>
            </a:r>
            <a:r>
              <a:rPr lang="zh-CN" altLang="en-US" dirty="0"/>
              <a:t>时延带宽积</a:t>
            </a:r>
          </a:p>
        </p:txBody>
      </p:sp>
    </p:spTree>
    <p:extLst>
      <p:ext uri="{BB962C8B-B14F-4D97-AF65-F5344CB8AC3E}">
        <p14:creationId xmlns:p14="http://schemas.microsoft.com/office/powerpoint/2010/main" val="171687119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59150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万物联网</a:t>
            </a:r>
          </a:p>
        </p:txBody>
      </p:sp>
      <p:sp>
        <p:nvSpPr>
          <p:cNvPr id="6" name="矩形 5"/>
          <p:cNvSpPr/>
          <p:nvPr/>
        </p:nvSpPr>
        <p:spPr>
          <a:xfrm>
            <a:off x="5908327" y="591502"/>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人人用网</a:t>
            </a:r>
          </a:p>
        </p:txBody>
      </p:sp>
      <p:grpSp>
        <p:nvGrpSpPr>
          <p:cNvPr id="7" name="组合 6"/>
          <p:cNvGrpSpPr/>
          <p:nvPr/>
        </p:nvGrpSpPr>
        <p:grpSpPr>
          <a:xfrm>
            <a:off x="466344" y="577739"/>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841" y="1151890"/>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互联网是什么？</a:t>
              </a:r>
              <a:endParaRPr lang="fr-FR" altLang="zh-CN" sz="2000" b="1" dirty="0">
                <a:solidFill>
                  <a:schemeClr val="bg1"/>
                </a:solidFill>
                <a:latin typeface="微软雅黑" pitchFamily="34" charset="-122"/>
                <a:ea typeface="微软雅黑" pitchFamily="34" charset="-122"/>
              </a:endParaRPr>
            </a:p>
          </p:txBody>
        </p:sp>
      </p:grpSp>
      <p:graphicFrame>
        <p:nvGraphicFramePr>
          <p:cNvPr id="3" name="图示 2"/>
          <p:cNvGraphicFramePr/>
          <p:nvPr>
            <p:extLst>
              <p:ext uri="{D42A27DB-BD31-4B8C-83A1-F6EECF244321}">
                <p14:modId xmlns:p14="http://schemas.microsoft.com/office/powerpoint/2010/main" val="1512883145"/>
              </p:ext>
            </p:extLst>
          </p:nvPr>
        </p:nvGraphicFramePr>
        <p:xfrm>
          <a:off x="304796" y="1067257"/>
          <a:ext cx="8464736" cy="2720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07605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6344" y="968691"/>
            <a:ext cx="4062113" cy="3172691"/>
          </a:xfrm>
        </p:spPr>
        <p:txBody>
          <a:bodyPr/>
          <a:lstStyle/>
          <a:p>
            <a:r>
              <a:rPr lang="zh-CN" altLang="en-US" dirty="0"/>
              <a:t>表示从发送方</a:t>
            </a:r>
            <a:r>
              <a:rPr lang="zh-CN" altLang="en-US" dirty="0">
                <a:solidFill>
                  <a:srgbClr val="C00000"/>
                </a:solidFill>
              </a:rPr>
              <a:t>发送完数据</a:t>
            </a:r>
            <a:r>
              <a:rPr lang="zh-CN" altLang="en-US" dirty="0"/>
              <a:t>，到发送方</a:t>
            </a:r>
            <a:r>
              <a:rPr lang="zh-CN" altLang="en-US" dirty="0">
                <a:solidFill>
                  <a:srgbClr val="C00000"/>
                </a:solidFill>
              </a:rPr>
              <a:t>收到来自接收方的确认</a:t>
            </a:r>
            <a:r>
              <a:rPr lang="zh-CN" altLang="en-US" dirty="0"/>
              <a:t>总共经历的时间。</a:t>
            </a:r>
            <a:r>
              <a:rPr lang="en-US" altLang="zh-CN" dirty="0"/>
              <a:t> </a:t>
            </a:r>
          </a:p>
          <a:p>
            <a:endParaRPr lang="zh-CN" altLang="en-US" dirty="0"/>
          </a:p>
          <a:p>
            <a:endParaRPr lang="zh-CN" altLang="en-US" dirty="0"/>
          </a:p>
        </p:txBody>
      </p:sp>
      <p:sp>
        <p:nvSpPr>
          <p:cNvPr id="2" name="文本占位符 1"/>
          <p:cNvSpPr>
            <a:spLocks noGrp="1"/>
          </p:cNvSpPr>
          <p:nvPr>
            <p:ph type="body" sz="quarter" idx="11"/>
          </p:nvPr>
        </p:nvSpPr>
        <p:spPr/>
        <p:txBody>
          <a:bodyPr/>
          <a:lstStyle/>
          <a:p>
            <a:r>
              <a:rPr lang="en-US" altLang="zh-CN" dirty="0"/>
              <a:t>6. </a:t>
            </a:r>
            <a:r>
              <a:rPr lang="zh-CN" altLang="en-US" dirty="0"/>
              <a:t>往返时间 </a:t>
            </a:r>
            <a:r>
              <a:rPr lang="en-US" altLang="zh-CN" dirty="0"/>
              <a:t>RTT (Round-Trip Time)</a:t>
            </a:r>
            <a:endParaRPr lang="zh-CN" altLang="en-US" dirty="0"/>
          </a:p>
        </p:txBody>
      </p:sp>
      <p:sp>
        <p:nvSpPr>
          <p:cNvPr id="50" name="矩形 49"/>
          <p:cNvSpPr/>
          <p:nvPr/>
        </p:nvSpPr>
        <p:spPr>
          <a:xfrm>
            <a:off x="533945" y="2207531"/>
            <a:ext cx="4535216" cy="224676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往返时间 </a:t>
            </a:r>
            <a:r>
              <a:rPr lang="en-US" altLang="zh-CN" sz="1600" b="1" dirty="0">
                <a:latin typeface="微软雅黑" panose="020B0503020204020204" pitchFamily="34" charset="-122"/>
                <a:ea typeface="微软雅黑" panose="020B0503020204020204" pitchFamily="34" charset="-122"/>
              </a:rPr>
              <a:t>RTT =    </a:t>
            </a:r>
            <a:r>
              <a:rPr lang="zh-CN" altLang="en-US" sz="1600" b="1" dirty="0">
                <a:latin typeface="微软雅黑" panose="020B0503020204020204" pitchFamily="34" charset="-122"/>
                <a:ea typeface="微软雅黑" panose="020B0503020204020204" pitchFamily="34" charset="-122"/>
              </a:rPr>
              <a:t>结点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到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的传播时延 </a:t>
            </a:r>
            <a:r>
              <a:rPr lang="en-US" altLang="zh-CN" sz="1600" b="1" dirty="0" err="1">
                <a:latin typeface="微软雅黑" panose="020B0503020204020204" pitchFamily="34" charset="-122"/>
                <a:ea typeface="微软雅黑" panose="020B0503020204020204" pitchFamily="34" charset="-122"/>
              </a:rPr>
              <a:t>t</a:t>
            </a:r>
            <a:r>
              <a:rPr lang="en-US" altLang="zh-CN" sz="1600" b="1" baseline="-25000" dirty="0" err="1">
                <a:latin typeface="微软雅黑" panose="020B0503020204020204" pitchFamily="34" charset="-122"/>
                <a:ea typeface="微软雅黑" panose="020B0503020204020204" pitchFamily="34" charset="-122"/>
              </a:rPr>
              <a:t>P</a:t>
            </a:r>
            <a:r>
              <a:rPr lang="en-US" altLang="zh-CN" sz="1600" b="1" dirty="0">
                <a:latin typeface="微软雅黑" panose="020B0503020204020204" pitchFamily="34" charset="-122"/>
                <a:ea typeface="微软雅黑" panose="020B0503020204020204" pitchFamily="34" charset="-122"/>
              </a:rPr>
              <a:t> </a:t>
            </a:r>
          </a:p>
          <a:p>
            <a:pPr>
              <a:lnSpc>
                <a:spcPts val="2400"/>
              </a:lnSpc>
            </a:pP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结点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处理和排队时延 </a:t>
            </a:r>
            <a:r>
              <a:rPr lang="en-US" altLang="zh-CN" sz="1600" b="1" dirty="0" err="1">
                <a:latin typeface="微软雅黑" panose="020B0503020204020204" pitchFamily="34" charset="-122"/>
                <a:ea typeface="微软雅黑" panose="020B0503020204020204" pitchFamily="34" charset="-122"/>
              </a:rPr>
              <a:t>t</a:t>
            </a:r>
            <a:r>
              <a:rPr lang="en-US" altLang="zh-CN" sz="1600" b="1" baseline="-25000" dirty="0" err="1">
                <a:latin typeface="微软雅黑" panose="020B0503020204020204" pitchFamily="34" charset="-122"/>
                <a:ea typeface="微软雅黑" panose="020B0503020204020204" pitchFamily="34" charset="-122"/>
              </a:rPr>
              <a:t>PQB</a:t>
            </a:r>
            <a:r>
              <a:rPr lang="en-US" altLang="zh-CN" sz="1600" b="1" dirty="0">
                <a:latin typeface="微软雅黑" panose="020B0503020204020204" pitchFamily="34" charset="-122"/>
                <a:ea typeface="微软雅黑" panose="020B0503020204020204" pitchFamily="34" charset="-122"/>
              </a:rPr>
              <a:t> </a:t>
            </a:r>
          </a:p>
          <a:p>
            <a:pPr>
              <a:lnSpc>
                <a:spcPts val="2400"/>
              </a:lnSpc>
            </a:pP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结点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发送时延 </a:t>
            </a:r>
            <a:r>
              <a:rPr lang="en-US" altLang="zh-CN" sz="1600" b="1" dirty="0" err="1">
                <a:latin typeface="微软雅黑" panose="020B0503020204020204" pitchFamily="34" charset="-122"/>
                <a:ea typeface="微软雅黑" panose="020B0503020204020204" pitchFamily="34" charset="-122"/>
              </a:rPr>
              <a:t>t</a:t>
            </a:r>
            <a:r>
              <a:rPr lang="en-US" altLang="zh-CN" sz="1600" b="1" baseline="-25000" dirty="0" err="1">
                <a:latin typeface="微软雅黑" panose="020B0503020204020204" pitchFamily="34" charset="-122"/>
                <a:ea typeface="微软雅黑" panose="020B0503020204020204" pitchFamily="34" charset="-122"/>
              </a:rPr>
              <a:t>TB</a:t>
            </a:r>
            <a:r>
              <a:rPr lang="en-US" altLang="zh-CN" sz="1600" b="1" dirty="0">
                <a:latin typeface="微软雅黑" panose="020B0503020204020204" pitchFamily="34" charset="-122"/>
                <a:ea typeface="微软雅黑" panose="020B0503020204020204" pitchFamily="34" charset="-122"/>
              </a:rPr>
              <a:t> </a:t>
            </a:r>
          </a:p>
          <a:p>
            <a:pPr>
              <a:lnSpc>
                <a:spcPts val="2400"/>
              </a:lnSpc>
            </a:pP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结点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到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的传播时延 </a:t>
            </a:r>
            <a:r>
              <a:rPr lang="en-US" altLang="zh-CN" sz="1600" b="1" dirty="0" err="1">
                <a:latin typeface="微软雅黑" panose="020B0503020204020204" pitchFamily="34" charset="-122"/>
                <a:ea typeface="微软雅黑" panose="020B0503020204020204" pitchFamily="34" charset="-122"/>
              </a:rPr>
              <a:t>t</a:t>
            </a:r>
            <a:r>
              <a:rPr lang="en-US" altLang="zh-CN" sz="1600" b="1" baseline="-25000" dirty="0" err="1">
                <a:latin typeface="微软雅黑" panose="020B0503020204020204" pitchFamily="34" charset="-122"/>
                <a:ea typeface="微软雅黑" panose="020B0503020204020204" pitchFamily="34" charset="-122"/>
              </a:rPr>
              <a:t>P</a:t>
            </a:r>
            <a:r>
              <a:rPr lang="en-US" altLang="zh-CN" sz="1600" b="1" dirty="0">
                <a:latin typeface="微软雅黑" panose="020B0503020204020204" pitchFamily="34" charset="-122"/>
                <a:ea typeface="微软雅黑" panose="020B0503020204020204" pitchFamily="34" charset="-122"/>
              </a:rPr>
              <a:t> </a:t>
            </a:r>
          </a:p>
          <a:p>
            <a:pPr>
              <a:lnSpc>
                <a:spcPts val="2400"/>
              </a:lnSpc>
            </a:pPr>
            <a:r>
              <a:rPr lang="en-US" altLang="zh-CN" sz="1600" b="1" dirty="0">
                <a:latin typeface="微软雅黑" panose="020B0503020204020204" pitchFamily="34" charset="-122"/>
                <a:ea typeface="微软雅黑" panose="020B0503020204020204" pitchFamily="34" charset="-122"/>
              </a:rPr>
              <a:t>                      =    2 x </a:t>
            </a:r>
            <a:r>
              <a:rPr lang="zh-CN" altLang="en-US" sz="1600" b="1" dirty="0">
                <a:latin typeface="微软雅黑" panose="020B0503020204020204" pitchFamily="34" charset="-122"/>
                <a:ea typeface="微软雅黑" panose="020B0503020204020204" pitchFamily="34" charset="-122"/>
              </a:rPr>
              <a:t>传播时延 </a:t>
            </a:r>
            <a:r>
              <a:rPr lang="en-US" altLang="zh-CN" sz="1600" b="1" dirty="0" err="1">
                <a:latin typeface="微软雅黑" panose="020B0503020204020204" pitchFamily="34" charset="-122"/>
                <a:ea typeface="微软雅黑" panose="020B0503020204020204" pitchFamily="34" charset="-122"/>
              </a:rPr>
              <a:t>t</a:t>
            </a:r>
            <a:r>
              <a:rPr lang="en-US" altLang="zh-CN" sz="1600" b="1" baseline="-25000" dirty="0" err="1">
                <a:latin typeface="微软雅黑" panose="020B0503020204020204" pitchFamily="34" charset="-122"/>
                <a:ea typeface="微软雅黑" panose="020B0503020204020204" pitchFamily="34" charset="-122"/>
              </a:rPr>
              <a:t>P</a:t>
            </a:r>
            <a:r>
              <a:rPr lang="en-US" altLang="zh-CN" sz="1600" b="1" dirty="0">
                <a:latin typeface="微软雅黑" panose="020B0503020204020204" pitchFamily="34" charset="-122"/>
                <a:ea typeface="微软雅黑" panose="020B0503020204020204" pitchFamily="34" charset="-122"/>
              </a:rPr>
              <a:t> </a:t>
            </a:r>
          </a:p>
          <a:p>
            <a:pPr>
              <a:lnSpc>
                <a:spcPts val="2400"/>
              </a:lnSpc>
            </a:pP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结点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处理和排队时延 </a:t>
            </a:r>
            <a:r>
              <a:rPr lang="en-US" altLang="zh-CN" sz="1600" b="1" dirty="0" err="1">
                <a:latin typeface="微软雅黑" panose="020B0503020204020204" pitchFamily="34" charset="-122"/>
                <a:ea typeface="微软雅黑" panose="020B0503020204020204" pitchFamily="34" charset="-122"/>
              </a:rPr>
              <a:t>t</a:t>
            </a:r>
            <a:r>
              <a:rPr lang="en-US" altLang="zh-CN" sz="1600" b="1" baseline="-25000" dirty="0" err="1">
                <a:latin typeface="微软雅黑" panose="020B0503020204020204" pitchFamily="34" charset="-122"/>
                <a:ea typeface="微软雅黑" panose="020B0503020204020204" pitchFamily="34" charset="-122"/>
              </a:rPr>
              <a:t>PQB</a:t>
            </a:r>
            <a:r>
              <a:rPr lang="en-US" altLang="zh-CN" sz="1600" b="1" dirty="0">
                <a:latin typeface="微软雅黑" panose="020B0503020204020204" pitchFamily="34" charset="-122"/>
                <a:ea typeface="微软雅黑" panose="020B0503020204020204" pitchFamily="34" charset="-122"/>
              </a:rPr>
              <a:t> </a:t>
            </a:r>
          </a:p>
          <a:p>
            <a:pPr>
              <a:lnSpc>
                <a:spcPts val="2400"/>
              </a:lnSpc>
            </a:pP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结点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发送时延 </a:t>
            </a:r>
            <a:r>
              <a:rPr lang="en-US" altLang="zh-CN" sz="1600" b="1" dirty="0" err="1">
                <a:latin typeface="微软雅黑" panose="020B0503020204020204" pitchFamily="34" charset="-122"/>
                <a:ea typeface="微软雅黑" panose="020B0503020204020204" pitchFamily="34" charset="-122"/>
              </a:rPr>
              <a:t>t</a:t>
            </a:r>
            <a:r>
              <a:rPr lang="en-US" altLang="zh-CN" sz="1600" b="1" baseline="-25000" dirty="0" err="1">
                <a:latin typeface="微软雅黑" panose="020B0503020204020204" pitchFamily="34" charset="-122"/>
                <a:ea typeface="微软雅黑" panose="020B0503020204020204" pitchFamily="34" charset="-122"/>
              </a:rPr>
              <a:t>TB</a:t>
            </a:r>
            <a:r>
              <a:rPr lang="en-US" altLang="zh-CN" sz="1600" b="1" dirty="0">
                <a:latin typeface="微软雅黑" panose="020B0503020204020204" pitchFamily="34" charset="-122"/>
                <a:ea typeface="微软雅黑" panose="020B0503020204020204" pitchFamily="34" charset="-122"/>
              </a:rPr>
              <a:t> </a:t>
            </a:r>
          </a:p>
        </p:txBody>
      </p:sp>
      <p:grpSp>
        <p:nvGrpSpPr>
          <p:cNvPr id="66" name="组合 65"/>
          <p:cNvGrpSpPr/>
          <p:nvPr/>
        </p:nvGrpSpPr>
        <p:grpSpPr>
          <a:xfrm>
            <a:off x="5217132" y="1241434"/>
            <a:ext cx="4057502" cy="2781927"/>
            <a:chOff x="5217132" y="1241434"/>
            <a:chExt cx="4057502" cy="2781927"/>
          </a:xfrm>
        </p:grpSpPr>
        <p:cxnSp>
          <p:nvCxnSpPr>
            <p:cNvPr id="13" name="直接连接符 12"/>
            <p:cNvCxnSpPr/>
            <p:nvPr/>
          </p:nvCxnSpPr>
          <p:spPr>
            <a:xfrm flipH="1">
              <a:off x="6339846" y="2760145"/>
              <a:ext cx="249065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783982" y="2980344"/>
              <a:ext cx="2046517"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427623" y="3595848"/>
              <a:ext cx="3402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8386361" y="3169710"/>
              <a:ext cx="444137"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427623" y="1863424"/>
              <a:ext cx="295874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026342" y="2324978"/>
              <a:ext cx="757636"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383389" y="1241434"/>
              <a:ext cx="731290" cy="307777"/>
            </a:xfrm>
            <a:prstGeom prst="rect">
              <a:avLst/>
            </a:prstGeom>
          </p:spPr>
          <p:txBody>
            <a:bodyPr wrap="none">
              <a:spAutoFit/>
            </a:bodyPr>
            <a:lstStyle/>
            <a:p>
              <a:r>
                <a:rPr kumimoji="1" lang="zh-CN" altLang="en-US" sz="1400" b="1" dirty="0">
                  <a:solidFill>
                    <a:srgbClr val="0000FF"/>
                  </a:solidFill>
                  <a:latin typeface="微软雅黑" pitchFamily="34" charset="-122"/>
                  <a:ea typeface="微软雅黑" pitchFamily="34" charset="-122"/>
                </a:rPr>
                <a:t>结点 </a:t>
              </a:r>
              <a:r>
                <a:rPr kumimoji="1" lang="en-US" altLang="zh-CN" sz="1400" b="1" dirty="0">
                  <a:solidFill>
                    <a:srgbClr val="0000FF"/>
                  </a:solidFill>
                  <a:latin typeface="微软雅黑" pitchFamily="34" charset="-122"/>
                  <a:ea typeface="微软雅黑" pitchFamily="34" charset="-122"/>
                </a:rPr>
                <a:t>A</a:t>
              </a:r>
            </a:p>
          </p:txBody>
        </p:sp>
        <p:sp>
          <p:nvSpPr>
            <p:cNvPr id="24" name="矩形 23"/>
            <p:cNvSpPr/>
            <p:nvPr/>
          </p:nvSpPr>
          <p:spPr>
            <a:xfrm>
              <a:off x="8020716" y="1241434"/>
              <a:ext cx="720069" cy="307777"/>
            </a:xfrm>
            <a:prstGeom prst="rect">
              <a:avLst/>
            </a:prstGeom>
          </p:spPr>
          <p:txBody>
            <a:bodyPr wrap="none">
              <a:spAutoFit/>
            </a:bodyPr>
            <a:lstStyle/>
            <a:p>
              <a:r>
                <a:rPr kumimoji="1" lang="zh-CN" altLang="en-US" sz="1400" b="1" dirty="0">
                  <a:solidFill>
                    <a:srgbClr val="0000FF"/>
                  </a:solidFill>
                  <a:latin typeface="微软雅黑" pitchFamily="34" charset="-122"/>
                  <a:ea typeface="微软雅黑" pitchFamily="34" charset="-122"/>
                </a:rPr>
                <a:t>结点 </a:t>
              </a:r>
              <a:r>
                <a:rPr kumimoji="1" lang="en-US" altLang="zh-CN" sz="1400" b="1" dirty="0">
                  <a:solidFill>
                    <a:srgbClr val="0000FF"/>
                  </a:solidFill>
                  <a:latin typeface="微软雅黑" pitchFamily="34" charset="-122"/>
                  <a:ea typeface="微软雅黑" pitchFamily="34" charset="-122"/>
                </a:rPr>
                <a:t>B</a:t>
              </a:r>
            </a:p>
          </p:txBody>
        </p:sp>
        <p:grpSp>
          <p:nvGrpSpPr>
            <p:cNvPr id="65" name="组合 64"/>
            <p:cNvGrpSpPr/>
            <p:nvPr/>
          </p:nvGrpSpPr>
          <p:grpSpPr>
            <a:xfrm>
              <a:off x="6698428" y="1628504"/>
              <a:ext cx="1774282" cy="2394857"/>
              <a:chOff x="6698428" y="1628504"/>
              <a:chExt cx="1774282" cy="2394857"/>
            </a:xfrm>
          </p:grpSpPr>
          <p:sp>
            <p:nvSpPr>
              <p:cNvPr id="7" name="平行四边形 6"/>
              <p:cNvSpPr/>
              <p:nvPr/>
            </p:nvSpPr>
            <p:spPr>
              <a:xfrm rot="900000" flipV="1">
                <a:off x="6698428" y="2085467"/>
                <a:ext cx="1774282" cy="444137"/>
              </a:xfrm>
              <a:prstGeom prst="parallelogram">
                <a:avLst>
                  <a:gd name="adj" fmla="val 26894"/>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6783978" y="1628504"/>
                <a:ext cx="0" cy="2394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386357" y="1628504"/>
                <a:ext cx="0" cy="2394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平行四边形 7"/>
              <p:cNvSpPr/>
              <p:nvPr/>
            </p:nvSpPr>
            <p:spPr>
              <a:xfrm rot="20700000" flipH="1" flipV="1">
                <a:off x="6731852" y="3197906"/>
                <a:ext cx="1704669" cy="178367"/>
              </a:xfrm>
              <a:prstGeom prst="parallelogram">
                <a:avLst>
                  <a:gd name="adj" fmla="val 26894"/>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911734">
                <a:off x="7271892" y="2153091"/>
                <a:ext cx="543739" cy="307777"/>
              </a:xfrm>
              <a:prstGeom prst="rect">
                <a:avLst/>
              </a:prstGeom>
            </p:spPr>
            <p:txBody>
              <a:bodyPr wrap="none">
                <a:spAutoFit/>
              </a:bodyPr>
              <a:lstStyle/>
              <a:p>
                <a:r>
                  <a:rPr kumimoji="1" lang="zh-CN" altLang="en-US" sz="1400" b="1" dirty="0">
                    <a:latin typeface="微软雅黑" pitchFamily="34" charset="-122"/>
                    <a:ea typeface="微软雅黑" pitchFamily="34" charset="-122"/>
                  </a:rPr>
                  <a:t>数据</a:t>
                </a:r>
                <a:endParaRPr kumimoji="1" lang="en-US" altLang="zh-CN" sz="1400" b="1" dirty="0">
                  <a:latin typeface="微软雅黑" pitchFamily="34" charset="-122"/>
                  <a:ea typeface="微软雅黑" pitchFamily="34" charset="-122"/>
                </a:endParaRPr>
              </a:p>
            </p:txBody>
          </p:sp>
          <p:sp>
            <p:nvSpPr>
              <p:cNvPr id="27" name="矩形 26"/>
              <p:cNvSpPr/>
              <p:nvPr/>
            </p:nvSpPr>
            <p:spPr>
              <a:xfrm rot="20641677">
                <a:off x="7315436" y="3156193"/>
                <a:ext cx="492443" cy="276999"/>
              </a:xfrm>
              <a:prstGeom prst="rect">
                <a:avLst/>
              </a:prstGeom>
            </p:spPr>
            <p:txBody>
              <a:bodyPr wrap="none">
                <a:spAutoFit/>
              </a:bodyPr>
              <a:lstStyle/>
              <a:p>
                <a:r>
                  <a:rPr kumimoji="1" lang="zh-CN" altLang="en-US" sz="1200" b="1" dirty="0">
                    <a:latin typeface="微软雅黑" pitchFamily="34" charset="-122"/>
                    <a:ea typeface="微软雅黑" pitchFamily="34" charset="-122"/>
                  </a:rPr>
                  <a:t>确认</a:t>
                </a:r>
                <a:endParaRPr kumimoji="1" lang="en-US" altLang="zh-CN" sz="1200" b="1" dirty="0">
                  <a:latin typeface="微软雅黑" pitchFamily="34" charset="-122"/>
                  <a:ea typeface="微软雅黑" pitchFamily="34" charset="-122"/>
                </a:endParaRPr>
              </a:p>
            </p:txBody>
          </p:sp>
        </p:grpSp>
        <p:cxnSp>
          <p:nvCxnSpPr>
            <p:cNvPr id="29" name="直接箭头连接符 28"/>
            <p:cNvCxnSpPr/>
            <p:nvPr/>
          </p:nvCxnSpPr>
          <p:spPr>
            <a:xfrm>
              <a:off x="6561913" y="1863424"/>
              <a:ext cx="0" cy="443555"/>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6561913" y="2308092"/>
              <a:ext cx="0" cy="443555"/>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6561913" y="2771659"/>
              <a:ext cx="0" cy="82217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6213573" y="2324978"/>
              <a:ext cx="0" cy="1268857"/>
            </a:xfrm>
            <a:prstGeom prst="straightConnector1">
              <a:avLst/>
            </a:prstGeom>
            <a:ln w="19050">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8621492" y="3169710"/>
              <a:ext cx="0" cy="424125"/>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a:off x="8621492" y="2760145"/>
              <a:ext cx="0" cy="220199"/>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a:off x="8621492" y="2980344"/>
              <a:ext cx="0" cy="1893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6100273" y="1898490"/>
              <a:ext cx="461554" cy="338554"/>
            </a:xfrm>
            <a:prstGeom prst="rect">
              <a:avLst/>
            </a:prstGeom>
            <a:noFill/>
          </p:spPr>
          <p:txBody>
            <a:bodyPr wrap="square" rtlCol="0">
              <a:spAutoFit/>
            </a:bodyPr>
            <a:lstStyle/>
            <a:p>
              <a:pPr algn="r"/>
              <a:r>
                <a:rPr lang="en-US" altLang="zh-CN" sz="1600" dirty="0" err="1"/>
                <a:t>t</a:t>
              </a:r>
              <a:r>
                <a:rPr lang="en-US" altLang="zh-CN" sz="1400" b="1" baseline="-25000" dirty="0" err="1"/>
                <a:t>TA</a:t>
              </a:r>
              <a:endParaRPr lang="zh-CN" altLang="en-US" sz="1400" b="1" baseline="-25000" dirty="0"/>
            </a:p>
          </p:txBody>
        </p:sp>
        <p:sp>
          <p:nvSpPr>
            <p:cNvPr id="44" name="文本框 43"/>
            <p:cNvSpPr txBox="1"/>
            <p:nvPr/>
          </p:nvSpPr>
          <p:spPr>
            <a:xfrm>
              <a:off x="6100273" y="2360573"/>
              <a:ext cx="461554" cy="338554"/>
            </a:xfrm>
            <a:prstGeom prst="rect">
              <a:avLst/>
            </a:prstGeom>
            <a:noFill/>
          </p:spPr>
          <p:txBody>
            <a:bodyPr wrap="square" rtlCol="0">
              <a:spAutoFit/>
            </a:bodyPr>
            <a:lstStyle/>
            <a:p>
              <a:pPr algn="r"/>
              <a:r>
                <a:rPr lang="en-US" altLang="zh-CN" sz="1600" dirty="0" err="1"/>
                <a:t>t</a:t>
              </a:r>
              <a:r>
                <a:rPr lang="en-US" altLang="zh-CN" sz="1400" b="1" baseline="-25000" dirty="0" err="1"/>
                <a:t>P</a:t>
              </a:r>
              <a:endParaRPr lang="zh-CN" altLang="en-US" sz="1400" b="1" baseline="-25000" dirty="0"/>
            </a:p>
          </p:txBody>
        </p:sp>
        <p:sp>
          <p:nvSpPr>
            <p:cNvPr id="45" name="文本框 44"/>
            <p:cNvSpPr txBox="1"/>
            <p:nvPr/>
          </p:nvSpPr>
          <p:spPr>
            <a:xfrm>
              <a:off x="8626506" y="3203786"/>
              <a:ext cx="461554" cy="338554"/>
            </a:xfrm>
            <a:prstGeom prst="rect">
              <a:avLst/>
            </a:prstGeom>
            <a:noFill/>
          </p:spPr>
          <p:txBody>
            <a:bodyPr wrap="square" rtlCol="0">
              <a:spAutoFit/>
            </a:bodyPr>
            <a:lstStyle/>
            <a:p>
              <a:r>
                <a:rPr lang="en-US" altLang="zh-CN" sz="1600" dirty="0" err="1"/>
                <a:t>t</a:t>
              </a:r>
              <a:r>
                <a:rPr lang="en-US" altLang="zh-CN" sz="1400" b="1" baseline="-25000" dirty="0" err="1"/>
                <a:t>P</a:t>
              </a:r>
              <a:endParaRPr lang="zh-CN" altLang="en-US" sz="1400" b="1" baseline="-25000" dirty="0"/>
            </a:p>
          </p:txBody>
        </p:sp>
        <p:sp>
          <p:nvSpPr>
            <p:cNvPr id="46" name="文本框 45"/>
            <p:cNvSpPr txBox="1"/>
            <p:nvPr/>
          </p:nvSpPr>
          <p:spPr>
            <a:xfrm>
              <a:off x="8626506" y="2687627"/>
              <a:ext cx="648128" cy="338554"/>
            </a:xfrm>
            <a:prstGeom prst="rect">
              <a:avLst/>
            </a:prstGeom>
            <a:noFill/>
          </p:spPr>
          <p:txBody>
            <a:bodyPr wrap="square" rtlCol="0">
              <a:spAutoFit/>
            </a:bodyPr>
            <a:lstStyle/>
            <a:p>
              <a:r>
                <a:rPr lang="en-US" altLang="zh-CN" sz="1600" dirty="0" err="1"/>
                <a:t>t</a:t>
              </a:r>
              <a:r>
                <a:rPr lang="en-US" altLang="zh-CN" sz="1600" baseline="-25000" dirty="0" err="1"/>
                <a:t>P</a:t>
              </a:r>
              <a:r>
                <a:rPr lang="en-US" altLang="zh-CN" sz="1400" b="1" baseline="-25000" dirty="0" err="1"/>
                <a:t>QB</a:t>
              </a:r>
              <a:endParaRPr lang="zh-CN" altLang="en-US" sz="1400" b="1" baseline="-25000" dirty="0"/>
            </a:p>
          </p:txBody>
        </p:sp>
        <p:sp>
          <p:nvSpPr>
            <p:cNvPr id="47" name="矩形 46"/>
            <p:cNvSpPr/>
            <p:nvPr/>
          </p:nvSpPr>
          <p:spPr>
            <a:xfrm>
              <a:off x="5747338" y="2592252"/>
              <a:ext cx="543739" cy="738664"/>
            </a:xfrm>
            <a:prstGeom prst="rect">
              <a:avLst/>
            </a:prstGeom>
          </p:spPr>
          <p:txBody>
            <a:bodyPr wrap="none">
              <a:spAutoFit/>
            </a:bodyPr>
            <a:lstStyle/>
            <a:p>
              <a:r>
                <a:rPr kumimoji="1" lang="zh-CN" altLang="en-US" sz="1400" b="1" dirty="0">
                  <a:latin typeface="微软雅黑" pitchFamily="34" charset="-122"/>
                  <a:ea typeface="微软雅黑" pitchFamily="34" charset="-122"/>
                </a:rPr>
                <a:t>往返</a:t>
              </a:r>
              <a:endParaRPr kumimoji="1" lang="en-US" altLang="zh-CN"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时间</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RTT</a:t>
              </a:r>
            </a:p>
          </p:txBody>
        </p:sp>
        <p:sp>
          <p:nvSpPr>
            <p:cNvPr id="49" name="文本框 48"/>
            <p:cNvSpPr txBox="1"/>
            <p:nvPr/>
          </p:nvSpPr>
          <p:spPr>
            <a:xfrm>
              <a:off x="8626504" y="2881624"/>
              <a:ext cx="461554" cy="338554"/>
            </a:xfrm>
            <a:prstGeom prst="rect">
              <a:avLst/>
            </a:prstGeom>
            <a:noFill/>
          </p:spPr>
          <p:txBody>
            <a:bodyPr wrap="square" rtlCol="0">
              <a:spAutoFit/>
            </a:bodyPr>
            <a:lstStyle/>
            <a:p>
              <a:r>
                <a:rPr lang="en-US" altLang="zh-CN" sz="1600" dirty="0" err="1"/>
                <a:t>t</a:t>
              </a:r>
              <a:r>
                <a:rPr lang="en-US" altLang="zh-CN" sz="1400" b="1" baseline="-25000" dirty="0" err="1"/>
                <a:t>TB</a:t>
              </a:r>
              <a:endParaRPr lang="zh-CN" altLang="en-US" sz="1400" b="1" baseline="-25000" dirty="0"/>
            </a:p>
          </p:txBody>
        </p:sp>
        <p:cxnSp>
          <p:nvCxnSpPr>
            <p:cNvPr id="59" name="直接箭头连接符 58"/>
            <p:cNvCxnSpPr/>
            <p:nvPr/>
          </p:nvCxnSpPr>
          <p:spPr>
            <a:xfrm>
              <a:off x="5687628" y="1863424"/>
              <a:ext cx="0" cy="1730411"/>
            </a:xfrm>
            <a:prstGeom prst="straightConnector1">
              <a:avLst/>
            </a:prstGeom>
            <a:ln w="19050">
              <a:solidFill>
                <a:srgbClr val="0000CC"/>
              </a:solidFill>
              <a:headEnd type="triangle"/>
              <a:tailEnd type="triangle"/>
            </a:ln>
          </p:spPr>
          <p:style>
            <a:lnRef idx="1">
              <a:schemeClr val="dk1"/>
            </a:lnRef>
            <a:fillRef idx="0">
              <a:schemeClr val="dk1"/>
            </a:fillRef>
            <a:effectRef idx="0">
              <a:schemeClr val="dk1"/>
            </a:effectRef>
            <a:fontRef idx="minor">
              <a:schemeClr val="tx1"/>
            </a:fontRef>
          </p:style>
        </p:cxnSp>
        <p:sp>
          <p:nvSpPr>
            <p:cNvPr id="60" name="矩形 59"/>
            <p:cNvSpPr/>
            <p:nvPr/>
          </p:nvSpPr>
          <p:spPr>
            <a:xfrm>
              <a:off x="5217132" y="2272997"/>
              <a:ext cx="560425" cy="954107"/>
            </a:xfrm>
            <a:prstGeom prst="rect">
              <a:avLst/>
            </a:prstGeom>
          </p:spPr>
          <p:txBody>
            <a:bodyPr wrap="square">
              <a:spAutoFit/>
            </a:bodyPr>
            <a:lstStyle/>
            <a:p>
              <a:r>
                <a:rPr kumimoji="1" lang="zh-CN" altLang="en-US" sz="1400" b="1" dirty="0">
                  <a:latin typeface="微软雅黑" pitchFamily="34" charset="-122"/>
                  <a:ea typeface="微软雅黑" pitchFamily="34" charset="-122"/>
                </a:rPr>
                <a:t>成功发送的总时延</a:t>
              </a:r>
              <a:endParaRPr kumimoji="1" lang="en-US" altLang="zh-CN" sz="14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85801897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endParaRPr lang="en-US" altLang="zh-CN" dirty="0"/>
          </a:p>
          <a:p>
            <a:endParaRPr lang="en-US" altLang="zh-CN" dirty="0"/>
          </a:p>
          <a:p>
            <a:endParaRPr lang="en-US" altLang="zh-CN" dirty="0"/>
          </a:p>
          <a:p>
            <a:r>
              <a:rPr lang="zh-CN" altLang="en-US" dirty="0"/>
              <a:t>结点 </a:t>
            </a:r>
            <a:r>
              <a:rPr lang="en-US" altLang="zh-CN" dirty="0"/>
              <a:t>A </a:t>
            </a:r>
            <a:r>
              <a:rPr lang="zh-CN" altLang="en-US" dirty="0"/>
              <a:t>要将一个 </a:t>
            </a:r>
            <a:r>
              <a:rPr lang="en-US" altLang="zh-CN" dirty="0"/>
              <a:t>100 MB </a:t>
            </a:r>
            <a:r>
              <a:rPr lang="zh-CN" altLang="en-US" dirty="0"/>
              <a:t>数据以 </a:t>
            </a:r>
            <a:r>
              <a:rPr lang="en-US" altLang="zh-CN" dirty="0"/>
              <a:t>100 Mbit/s </a:t>
            </a:r>
            <a:r>
              <a:rPr lang="zh-CN" altLang="en-US" dirty="0"/>
              <a:t>的速率发送给结点 </a:t>
            </a:r>
            <a:r>
              <a:rPr lang="en-US" altLang="zh-CN" dirty="0"/>
              <a:t>B</a:t>
            </a:r>
            <a:r>
              <a:rPr lang="zh-CN" altLang="en-US" dirty="0"/>
              <a:t>，</a:t>
            </a:r>
            <a:r>
              <a:rPr lang="en-US" altLang="zh-CN" dirty="0"/>
              <a:t>B </a:t>
            </a:r>
            <a:r>
              <a:rPr lang="zh-CN" altLang="en-US" dirty="0"/>
              <a:t>正确收完该数据后，就立即向 </a:t>
            </a:r>
            <a:r>
              <a:rPr lang="en-US" altLang="zh-CN" dirty="0"/>
              <a:t>A </a:t>
            </a:r>
            <a:r>
              <a:rPr lang="zh-CN" altLang="en-US" dirty="0"/>
              <a:t>发送确认。假定 </a:t>
            </a:r>
            <a:r>
              <a:rPr lang="en-US" altLang="zh-CN" dirty="0"/>
              <a:t>A </a:t>
            </a:r>
            <a:r>
              <a:rPr lang="zh-CN" altLang="en-US" dirty="0"/>
              <a:t>只有在收到 </a:t>
            </a:r>
            <a:r>
              <a:rPr lang="en-US" altLang="zh-CN" dirty="0"/>
              <a:t>B </a:t>
            </a:r>
            <a:r>
              <a:rPr lang="zh-CN" altLang="en-US" dirty="0"/>
              <a:t>的确认信息后，才能继续向 </a:t>
            </a:r>
            <a:r>
              <a:rPr lang="en-US" altLang="zh-CN" dirty="0"/>
              <a:t>B </a:t>
            </a:r>
            <a:r>
              <a:rPr lang="zh-CN" altLang="en-US" dirty="0"/>
              <a:t>发送数据，且确认信息很短。计算 </a:t>
            </a:r>
            <a:r>
              <a:rPr lang="en-US" altLang="zh-CN" dirty="0"/>
              <a:t>A </a:t>
            </a:r>
            <a:r>
              <a:rPr lang="zh-CN" altLang="en-US" dirty="0"/>
              <a:t>向 </a:t>
            </a:r>
            <a:r>
              <a:rPr lang="en-US" altLang="zh-CN" dirty="0"/>
              <a:t>B </a:t>
            </a:r>
            <a:r>
              <a:rPr lang="zh-CN" altLang="en-US" dirty="0"/>
              <a:t>发送数据的有效数据率。</a:t>
            </a:r>
          </a:p>
        </p:txBody>
      </p:sp>
      <p:sp>
        <p:nvSpPr>
          <p:cNvPr id="2" name="文本占位符 1"/>
          <p:cNvSpPr>
            <a:spLocks noGrp="1"/>
          </p:cNvSpPr>
          <p:nvPr>
            <p:ph type="body" sz="quarter" idx="11"/>
          </p:nvPr>
        </p:nvSpPr>
        <p:spPr/>
        <p:txBody>
          <a:bodyPr/>
          <a:lstStyle/>
          <a:p>
            <a:r>
              <a:rPr lang="zh-CN" altLang="en-US" dirty="0"/>
              <a:t>分析举例</a:t>
            </a:r>
          </a:p>
        </p:txBody>
      </p:sp>
      <p:grpSp>
        <p:nvGrpSpPr>
          <p:cNvPr id="4" name="组合 3"/>
          <p:cNvGrpSpPr/>
          <p:nvPr/>
        </p:nvGrpSpPr>
        <p:grpSpPr>
          <a:xfrm>
            <a:off x="2163416" y="1098586"/>
            <a:ext cx="4747202" cy="895466"/>
            <a:chOff x="2163416" y="1139776"/>
            <a:chExt cx="4747202" cy="895466"/>
          </a:xfrm>
        </p:grpSpPr>
        <p:sp>
          <p:nvSpPr>
            <p:cNvPr id="17" name="椭圆 16"/>
            <p:cNvSpPr/>
            <p:nvPr/>
          </p:nvSpPr>
          <p:spPr>
            <a:xfrm>
              <a:off x="2360014" y="1269325"/>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287580" y="1269325"/>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7" idx="6"/>
              <a:endCxn id="18" idx="2"/>
            </p:cNvCxnSpPr>
            <p:nvPr/>
          </p:nvCxnSpPr>
          <p:spPr>
            <a:xfrm>
              <a:off x="2778022" y="1478330"/>
              <a:ext cx="35095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932056" y="1139776"/>
              <a:ext cx="1317990"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100 Mbit/s</a:t>
              </a:r>
              <a:endParaRPr lang="zh-CN" altLang="en-US" sz="1600" b="1" dirty="0">
                <a:latin typeface="微软雅黑" panose="020B0503020204020204" pitchFamily="34" charset="-122"/>
                <a:ea typeface="微软雅黑" panose="020B0503020204020204" pitchFamily="34" charset="-122"/>
              </a:endParaRPr>
            </a:p>
          </p:txBody>
        </p:sp>
        <p:sp>
          <p:nvSpPr>
            <p:cNvPr id="21" name="Text Box 37"/>
            <p:cNvSpPr txBox="1">
              <a:spLocks noChangeArrowheads="1"/>
            </p:cNvSpPr>
            <p:nvPr/>
          </p:nvSpPr>
          <p:spPr bwMode="auto">
            <a:xfrm>
              <a:off x="6113693" y="1697104"/>
              <a:ext cx="796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B</a:t>
              </a:r>
            </a:p>
          </p:txBody>
        </p:sp>
        <p:sp>
          <p:nvSpPr>
            <p:cNvPr id="22" name="Text Box 38"/>
            <p:cNvSpPr txBox="1">
              <a:spLocks noChangeArrowheads="1"/>
            </p:cNvSpPr>
            <p:nvPr/>
          </p:nvSpPr>
          <p:spPr bwMode="auto">
            <a:xfrm>
              <a:off x="2163416" y="1697104"/>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A</a:t>
              </a:r>
            </a:p>
          </p:txBody>
        </p:sp>
        <p:sp>
          <p:nvSpPr>
            <p:cNvPr id="23" name="文本框 22"/>
            <p:cNvSpPr txBox="1"/>
            <p:nvPr/>
          </p:nvSpPr>
          <p:spPr>
            <a:xfrm>
              <a:off x="3932056" y="1518057"/>
              <a:ext cx="1149482"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RTT = 2 s</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415816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endParaRPr lang="en-US" altLang="zh-CN" dirty="0"/>
          </a:p>
          <a:p>
            <a:endParaRPr lang="en-US" altLang="zh-CN" dirty="0"/>
          </a:p>
          <a:p>
            <a:endParaRPr lang="en-US" altLang="zh-CN" dirty="0"/>
          </a:p>
          <a:p>
            <a:r>
              <a:rPr lang="zh-CN" altLang="en-US" dirty="0"/>
              <a:t>解：</a:t>
            </a:r>
            <a:endParaRPr lang="en-US" altLang="zh-CN" dirty="0"/>
          </a:p>
          <a:p>
            <a:endParaRPr lang="en-US" altLang="zh-CN" dirty="0"/>
          </a:p>
        </p:txBody>
      </p:sp>
      <p:sp>
        <p:nvSpPr>
          <p:cNvPr id="2" name="文本占位符 1"/>
          <p:cNvSpPr>
            <a:spLocks noGrp="1"/>
          </p:cNvSpPr>
          <p:nvPr>
            <p:ph type="body" sz="quarter" idx="11"/>
          </p:nvPr>
        </p:nvSpPr>
        <p:spPr/>
        <p:txBody>
          <a:bodyPr/>
          <a:lstStyle/>
          <a:p>
            <a:r>
              <a:rPr lang="zh-CN" altLang="en-US" dirty="0"/>
              <a:t>分析举例</a:t>
            </a:r>
          </a:p>
        </p:txBody>
      </p:sp>
      <p:grpSp>
        <p:nvGrpSpPr>
          <p:cNvPr id="9" name="组合 8"/>
          <p:cNvGrpSpPr/>
          <p:nvPr/>
        </p:nvGrpSpPr>
        <p:grpSpPr>
          <a:xfrm>
            <a:off x="809892" y="2673889"/>
            <a:ext cx="5537741" cy="738664"/>
            <a:chOff x="940526" y="2682598"/>
            <a:chExt cx="5537741" cy="738664"/>
          </a:xfrm>
        </p:grpSpPr>
        <p:sp>
          <p:nvSpPr>
            <p:cNvPr id="4" name="文本框 3"/>
            <p:cNvSpPr txBox="1"/>
            <p:nvPr/>
          </p:nvSpPr>
          <p:spPr>
            <a:xfrm>
              <a:off x="940526" y="2867264"/>
              <a:ext cx="1422184"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发送时延 </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360014" y="2682598"/>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数据长度</a:t>
              </a:r>
            </a:p>
          </p:txBody>
        </p:sp>
        <p:sp>
          <p:nvSpPr>
            <p:cNvPr id="14" name="文本框 13"/>
            <p:cNvSpPr txBox="1"/>
            <p:nvPr/>
          </p:nvSpPr>
          <p:spPr>
            <a:xfrm>
              <a:off x="2360014" y="3051930"/>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发送速率</a:t>
              </a:r>
            </a:p>
          </p:txBody>
        </p:sp>
        <p:cxnSp>
          <p:nvCxnSpPr>
            <p:cNvPr id="6" name="直接连接符 5"/>
            <p:cNvCxnSpPr/>
            <p:nvPr/>
          </p:nvCxnSpPr>
          <p:spPr>
            <a:xfrm>
              <a:off x="2266911" y="3051930"/>
              <a:ext cx="1233930" cy="0"/>
            </a:xfrm>
            <a:prstGeom prst="line">
              <a:avLst/>
            </a:prstGeom>
            <a:ln w="19050"/>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3468010" y="2867264"/>
              <a:ext cx="360996"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838954" y="2682598"/>
              <a:ext cx="1522726"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100×2</a:t>
              </a:r>
              <a:r>
                <a:rPr lang="en-US" altLang="zh-CN" b="1" baseline="30000" dirty="0">
                  <a:latin typeface="微软雅黑" panose="020B0503020204020204" pitchFamily="34" charset="-122"/>
                  <a:ea typeface="微软雅黑" panose="020B0503020204020204" pitchFamily="34" charset="-122"/>
                </a:rPr>
                <a:t>20</a:t>
              </a:r>
              <a:r>
                <a:rPr lang="en-US" altLang="zh-CN" b="1" dirty="0">
                  <a:latin typeface="微软雅黑" panose="020B0503020204020204" pitchFamily="34" charset="-122"/>
                  <a:ea typeface="微软雅黑" panose="020B0503020204020204" pitchFamily="34" charset="-122"/>
                </a:rPr>
                <a:t>×8</a:t>
              </a:r>
              <a:endParaRPr lang="zh-CN" altLang="en-US"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3871785" y="3051930"/>
              <a:ext cx="1489895"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100×10</a:t>
              </a:r>
              <a:r>
                <a:rPr lang="en-US" altLang="zh-CN" b="1" baseline="30000" dirty="0">
                  <a:latin typeface="微软雅黑" panose="020B0503020204020204" pitchFamily="34" charset="-122"/>
                  <a:ea typeface="微软雅黑" panose="020B0503020204020204" pitchFamily="34" charset="-122"/>
                </a:rPr>
                <a:t>6</a:t>
              </a:r>
              <a:endParaRPr lang="zh-CN" altLang="en-US" b="1" baseline="30000" dirty="0">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3838953" y="3051930"/>
              <a:ext cx="1532921" cy="0"/>
            </a:xfrm>
            <a:prstGeom prst="line">
              <a:avLst/>
            </a:prstGeom>
            <a:ln w="19050"/>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5371874" y="2867264"/>
              <a:ext cx="1106393"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 8.39 s</a:t>
              </a:r>
              <a:endParaRPr lang="zh-CN" altLang="en-US" b="1"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09892" y="3532535"/>
            <a:ext cx="7351788" cy="738664"/>
            <a:chOff x="940526" y="3549953"/>
            <a:chExt cx="7351788" cy="738664"/>
          </a:xfrm>
        </p:grpSpPr>
        <p:sp>
          <p:nvSpPr>
            <p:cNvPr id="31" name="文本框 30"/>
            <p:cNvSpPr txBox="1"/>
            <p:nvPr/>
          </p:nvSpPr>
          <p:spPr>
            <a:xfrm>
              <a:off x="940526" y="3734619"/>
              <a:ext cx="1653017"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有效数据率 </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2560318" y="3549953"/>
              <a:ext cx="181138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数据长度</a:t>
              </a:r>
            </a:p>
          </p:txBody>
        </p:sp>
        <p:sp>
          <p:nvSpPr>
            <p:cNvPr id="33" name="文本框 32"/>
            <p:cNvSpPr txBox="1"/>
            <p:nvPr/>
          </p:nvSpPr>
          <p:spPr>
            <a:xfrm>
              <a:off x="2560319" y="3919285"/>
              <a:ext cx="187243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发送时间 </a:t>
              </a:r>
              <a:r>
                <a:rPr lang="en-US" altLang="zh-CN" b="1" dirty="0">
                  <a:latin typeface="微软雅黑" panose="020B0503020204020204" pitchFamily="34" charset="-122"/>
                  <a:ea typeface="微软雅黑" panose="020B0503020204020204" pitchFamily="34" charset="-122"/>
                </a:rPr>
                <a:t>+ RTT</a:t>
              </a:r>
              <a:endParaRPr lang="zh-CN" altLang="en-US" b="1" dirty="0">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2467216" y="3919285"/>
              <a:ext cx="1965539" cy="0"/>
            </a:xfrm>
            <a:prstGeom prst="line">
              <a:avLst/>
            </a:prstGeom>
            <a:ln w="19050"/>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4547882" y="3734619"/>
              <a:ext cx="360996"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4918826" y="3549953"/>
              <a:ext cx="1522726"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100×2</a:t>
              </a:r>
              <a:r>
                <a:rPr lang="en-US" altLang="zh-CN" b="1" baseline="30000" dirty="0">
                  <a:latin typeface="微软雅黑" panose="020B0503020204020204" pitchFamily="34" charset="-122"/>
                  <a:ea typeface="微软雅黑" panose="020B0503020204020204" pitchFamily="34" charset="-122"/>
                </a:rPr>
                <a:t>20</a:t>
              </a:r>
              <a:r>
                <a:rPr lang="en-US" altLang="zh-CN" b="1" dirty="0">
                  <a:latin typeface="微软雅黑" panose="020B0503020204020204" pitchFamily="34" charset="-122"/>
                  <a:ea typeface="微软雅黑" panose="020B0503020204020204" pitchFamily="34" charset="-122"/>
                </a:rPr>
                <a:t>×8</a:t>
              </a:r>
              <a:endParaRPr lang="zh-CN" altLang="en-US"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4951657" y="3919285"/>
              <a:ext cx="1489895"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8.39 + 2</a:t>
              </a:r>
              <a:endParaRPr lang="zh-CN" altLang="en-US" b="1" baseline="30000" dirty="0">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4918825" y="3919285"/>
              <a:ext cx="1532921" cy="0"/>
            </a:xfrm>
            <a:prstGeom prst="line">
              <a:avLst/>
            </a:prstGeom>
            <a:ln w="19050"/>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6451746" y="3734619"/>
              <a:ext cx="1840568"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 80.7 Mbit/s</a:t>
              </a:r>
              <a:endParaRPr lang="zh-CN" altLang="en-US" b="1" dirty="0">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163416" y="1098586"/>
            <a:ext cx="4747202" cy="895466"/>
            <a:chOff x="2163416" y="1139776"/>
            <a:chExt cx="4747202" cy="895466"/>
          </a:xfrm>
        </p:grpSpPr>
        <p:sp>
          <p:nvSpPr>
            <p:cNvPr id="41" name="椭圆 40"/>
            <p:cNvSpPr/>
            <p:nvPr/>
          </p:nvSpPr>
          <p:spPr>
            <a:xfrm>
              <a:off x="2360014" y="1269325"/>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287580" y="1269325"/>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1" idx="6"/>
              <a:endCxn id="42" idx="2"/>
            </p:cNvCxnSpPr>
            <p:nvPr/>
          </p:nvCxnSpPr>
          <p:spPr>
            <a:xfrm>
              <a:off x="2778022" y="1478330"/>
              <a:ext cx="350955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932056" y="1139776"/>
              <a:ext cx="1317990"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100 Mbit/s</a:t>
              </a:r>
              <a:endParaRPr lang="zh-CN" altLang="en-US" sz="1600" b="1" dirty="0">
                <a:latin typeface="微软雅黑" panose="020B0503020204020204" pitchFamily="34" charset="-122"/>
                <a:ea typeface="微软雅黑" panose="020B0503020204020204" pitchFamily="34" charset="-122"/>
              </a:endParaRPr>
            </a:p>
          </p:txBody>
        </p:sp>
        <p:sp>
          <p:nvSpPr>
            <p:cNvPr id="45" name="Text Box 37"/>
            <p:cNvSpPr txBox="1">
              <a:spLocks noChangeArrowheads="1"/>
            </p:cNvSpPr>
            <p:nvPr/>
          </p:nvSpPr>
          <p:spPr bwMode="auto">
            <a:xfrm>
              <a:off x="6113693" y="1697104"/>
              <a:ext cx="796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B</a:t>
              </a:r>
            </a:p>
          </p:txBody>
        </p:sp>
        <p:sp>
          <p:nvSpPr>
            <p:cNvPr id="46" name="Text Box 38"/>
            <p:cNvSpPr txBox="1">
              <a:spLocks noChangeArrowheads="1"/>
            </p:cNvSpPr>
            <p:nvPr/>
          </p:nvSpPr>
          <p:spPr bwMode="auto">
            <a:xfrm>
              <a:off x="2163416" y="1697104"/>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A</a:t>
              </a:r>
            </a:p>
          </p:txBody>
        </p:sp>
        <p:sp>
          <p:nvSpPr>
            <p:cNvPr id="47" name="文本框 46"/>
            <p:cNvSpPr txBox="1"/>
            <p:nvPr/>
          </p:nvSpPr>
          <p:spPr>
            <a:xfrm>
              <a:off x="3932056" y="1518057"/>
              <a:ext cx="1149482"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RTT = 2 s</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9903236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endParaRPr lang="en-US" altLang="zh-CN" dirty="0"/>
          </a:p>
          <a:p>
            <a:endParaRPr lang="en-US" altLang="zh-CN" dirty="0"/>
          </a:p>
          <a:p>
            <a:endParaRPr lang="en-US" altLang="zh-CN" dirty="0"/>
          </a:p>
          <a:p>
            <a:r>
              <a:rPr lang="zh-CN" altLang="en-US" dirty="0"/>
              <a:t>在互联网中，往返时间</a:t>
            </a:r>
            <a:r>
              <a:rPr lang="zh-CN" altLang="en-US" dirty="0">
                <a:solidFill>
                  <a:srgbClr val="C00000"/>
                </a:solidFill>
              </a:rPr>
              <a:t>还包括各中间结点</a:t>
            </a:r>
            <a:r>
              <a:rPr lang="zh-CN" altLang="en-US" dirty="0"/>
              <a:t>的处理时延、排队时延以及转发数据时的发送时延。</a:t>
            </a:r>
          </a:p>
          <a:p>
            <a:r>
              <a:rPr lang="zh-CN" altLang="en-US" dirty="0"/>
              <a:t>当使用卫星通信时，往返时间 </a:t>
            </a:r>
            <a:r>
              <a:rPr lang="en-US" altLang="zh-CN" dirty="0"/>
              <a:t>RTT </a:t>
            </a:r>
            <a:r>
              <a:rPr lang="zh-CN" altLang="en-US" dirty="0"/>
              <a:t>相对较长，此时，</a:t>
            </a:r>
            <a:r>
              <a:rPr lang="en-US" altLang="zh-CN" dirty="0"/>
              <a:t>RTT </a:t>
            </a:r>
            <a:r>
              <a:rPr lang="zh-CN" altLang="en-US" dirty="0"/>
              <a:t>是很重要的一个性能指标。</a:t>
            </a:r>
          </a:p>
          <a:p>
            <a:endParaRPr lang="zh-CN" altLang="en-US" dirty="0"/>
          </a:p>
        </p:txBody>
      </p:sp>
      <p:sp>
        <p:nvSpPr>
          <p:cNvPr id="2" name="文本占位符 1"/>
          <p:cNvSpPr>
            <a:spLocks noGrp="1"/>
          </p:cNvSpPr>
          <p:nvPr>
            <p:ph type="body" sz="quarter" idx="11"/>
          </p:nvPr>
        </p:nvSpPr>
        <p:spPr/>
        <p:txBody>
          <a:bodyPr/>
          <a:lstStyle/>
          <a:p>
            <a:r>
              <a:rPr lang="en-US" altLang="zh-CN" dirty="0"/>
              <a:t>6. </a:t>
            </a:r>
            <a:r>
              <a:rPr lang="zh-CN" altLang="en-US" dirty="0"/>
              <a:t>往返时间 </a:t>
            </a:r>
            <a:r>
              <a:rPr lang="en-US" altLang="zh-CN" dirty="0"/>
              <a:t>RTT (Round-Trip Time)</a:t>
            </a:r>
            <a:endParaRPr lang="zh-CN" altLang="en-US" dirty="0"/>
          </a:p>
        </p:txBody>
      </p:sp>
      <p:grpSp>
        <p:nvGrpSpPr>
          <p:cNvPr id="15" name="组合 14"/>
          <p:cNvGrpSpPr/>
          <p:nvPr/>
        </p:nvGrpSpPr>
        <p:grpSpPr>
          <a:xfrm>
            <a:off x="1597353" y="1252099"/>
            <a:ext cx="6192832" cy="765917"/>
            <a:chOff x="1597353" y="1219186"/>
            <a:chExt cx="6192832" cy="765917"/>
          </a:xfrm>
        </p:grpSpPr>
        <p:sp>
          <p:nvSpPr>
            <p:cNvPr id="5" name="椭圆 4"/>
            <p:cNvSpPr/>
            <p:nvPr/>
          </p:nvSpPr>
          <p:spPr>
            <a:xfrm>
              <a:off x="1793951" y="1219186"/>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167147" y="1219186"/>
              <a:ext cx="418008" cy="418009"/>
            </a:xfrm>
            <a:prstGeom prst="ellipse">
              <a:avLst/>
            </a:prstGeom>
            <a:solidFill>
              <a:srgbClr val="9933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6"/>
              <a:endCxn id="6" idx="2"/>
            </p:cNvCxnSpPr>
            <p:nvPr/>
          </p:nvCxnSpPr>
          <p:spPr>
            <a:xfrm>
              <a:off x="2211959" y="1428191"/>
              <a:ext cx="495518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Box 37"/>
            <p:cNvSpPr txBox="1">
              <a:spLocks noChangeArrowheads="1"/>
            </p:cNvSpPr>
            <p:nvPr/>
          </p:nvSpPr>
          <p:spPr bwMode="auto">
            <a:xfrm>
              <a:off x="6993260" y="1646965"/>
              <a:ext cx="796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B</a:t>
              </a:r>
            </a:p>
          </p:txBody>
        </p:sp>
        <p:sp>
          <p:nvSpPr>
            <p:cNvPr id="10" name="Text Box 38"/>
            <p:cNvSpPr txBox="1">
              <a:spLocks noChangeArrowheads="1"/>
            </p:cNvSpPr>
            <p:nvPr/>
          </p:nvSpPr>
          <p:spPr bwMode="auto">
            <a:xfrm>
              <a:off x="1597353" y="1646965"/>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A</a:t>
              </a:r>
            </a:p>
          </p:txBody>
        </p:sp>
        <p:sp>
          <p:nvSpPr>
            <p:cNvPr id="12" name="椭圆 11"/>
            <p:cNvSpPr/>
            <p:nvPr/>
          </p:nvSpPr>
          <p:spPr>
            <a:xfrm>
              <a:off x="3265700" y="1271441"/>
              <a:ext cx="304813" cy="304814"/>
            </a:xfrm>
            <a:prstGeom prst="ellipse">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567642" y="1271441"/>
              <a:ext cx="304813" cy="304814"/>
            </a:xfrm>
            <a:prstGeom prst="ellipse">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808556" y="1271441"/>
              <a:ext cx="304813" cy="304814"/>
            </a:xfrm>
            <a:prstGeom prst="ellipse">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0740659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2921566290"/>
              </p:ext>
            </p:extLst>
          </p:nvPr>
        </p:nvGraphicFramePr>
        <p:xfrm>
          <a:off x="1663337" y="1051733"/>
          <a:ext cx="6096000" cy="2621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2542902" y="3816799"/>
            <a:ext cx="4336869" cy="400110"/>
          </a:xfrm>
          <a:prstGeom prst="rect">
            <a:avLst/>
          </a:prstGeom>
          <a:solidFill>
            <a:srgbClr val="FFFF99"/>
          </a:solidFill>
          <a:ln>
            <a:solidFill>
              <a:srgbClr val="000066"/>
            </a:solidFill>
          </a:ln>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zh-CN" altLang="en-US" sz="2000" b="1" dirty="0">
                <a:solidFill>
                  <a:srgbClr val="0000CC"/>
                </a:solidFill>
                <a:latin typeface="微软雅黑" panose="020B0503020204020204" pitchFamily="34" charset="-122"/>
                <a:ea typeface="微软雅黑" panose="020B0503020204020204" pitchFamily="34" charset="-122"/>
              </a:rPr>
              <a:t>问题：信道利用率越高越好吗？</a:t>
            </a:r>
          </a:p>
        </p:txBody>
      </p:sp>
      <p:sp>
        <p:nvSpPr>
          <p:cNvPr id="2" name="文本占位符 1"/>
          <p:cNvSpPr>
            <a:spLocks noGrp="1"/>
          </p:cNvSpPr>
          <p:nvPr>
            <p:ph type="body" sz="quarter" idx="11"/>
          </p:nvPr>
        </p:nvSpPr>
        <p:spPr/>
        <p:txBody>
          <a:bodyPr/>
          <a:lstStyle/>
          <a:p>
            <a:r>
              <a:rPr lang="en-US" altLang="zh-CN" dirty="0"/>
              <a:t>7. </a:t>
            </a:r>
            <a:r>
              <a:rPr lang="zh-CN" altLang="en-US" dirty="0"/>
              <a:t>利用率</a:t>
            </a:r>
          </a:p>
        </p:txBody>
      </p:sp>
    </p:spTree>
    <p:extLst>
      <p:ext uri="{BB962C8B-B14F-4D97-AF65-F5344CB8AC3E}">
        <p14:creationId xmlns:p14="http://schemas.microsoft.com/office/powerpoint/2010/main" val="253121721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根据排队论，当某信道的利用率增大时，时延会迅速增加。</a:t>
            </a:r>
          </a:p>
        </p:txBody>
      </p:sp>
      <p:sp>
        <p:nvSpPr>
          <p:cNvPr id="4" name="文本占位符 3"/>
          <p:cNvSpPr>
            <a:spLocks noGrp="1"/>
          </p:cNvSpPr>
          <p:nvPr>
            <p:ph type="body" sz="quarter" idx="11"/>
          </p:nvPr>
        </p:nvSpPr>
        <p:spPr/>
        <p:txBody>
          <a:bodyPr/>
          <a:lstStyle/>
          <a:p>
            <a:r>
              <a:rPr lang="zh-CN" altLang="en-US" dirty="0"/>
              <a:t>时延与网络利用率的关系</a:t>
            </a:r>
          </a:p>
        </p:txBody>
      </p:sp>
      <p:sp>
        <p:nvSpPr>
          <p:cNvPr id="5" name="矩形 5"/>
          <p:cNvSpPr>
            <a:spLocks noChangeArrowheads="1"/>
          </p:cNvSpPr>
          <p:nvPr/>
        </p:nvSpPr>
        <p:spPr bwMode="auto">
          <a:xfrm>
            <a:off x="987288" y="2644395"/>
            <a:ext cx="3088101" cy="1631216"/>
          </a:xfrm>
          <a:prstGeom prst="rect">
            <a:avLst/>
          </a:prstGeom>
          <a:noFill/>
          <a:ln>
            <a:noFill/>
          </a:ln>
        </p:spPr>
        <p:txBody>
          <a:bodyPr wrap="square">
            <a:spAutoFit/>
          </a:bodyPr>
          <a:lstStyle/>
          <a:p>
            <a:pPr>
              <a:lnSpc>
                <a:spcPts val="2400"/>
              </a:lnSpc>
            </a:pPr>
            <a:r>
              <a:rPr lang="zh-CN" altLang="en-US" sz="1600" b="1" dirty="0">
                <a:latin typeface="微软雅黑" pitchFamily="34" charset="-122"/>
                <a:ea typeface="微软雅黑" pitchFamily="34" charset="-122"/>
              </a:rPr>
              <a:t>其中：</a:t>
            </a:r>
            <a:endParaRPr lang="en-US" altLang="zh-CN" sz="1600" b="1" dirty="0">
              <a:latin typeface="微软雅黑" pitchFamily="34" charset="-122"/>
              <a:ea typeface="微软雅黑" pitchFamily="34" charset="-122"/>
            </a:endParaRPr>
          </a:p>
          <a:p>
            <a:pPr>
              <a:lnSpc>
                <a:spcPts val="2400"/>
              </a:lnSpc>
            </a:pPr>
            <a:r>
              <a:rPr lang="en-US" altLang="zh-CN" sz="1600" b="1" dirty="0">
                <a:latin typeface="微软雅黑" pitchFamily="34" charset="-122"/>
                <a:ea typeface="微软雅黑" pitchFamily="34" charset="-122"/>
              </a:rPr>
              <a:t>D</a:t>
            </a:r>
            <a:r>
              <a:rPr lang="en-US" altLang="zh-CN" sz="1600" b="1" baseline="-25000" dirty="0">
                <a:latin typeface="微软雅黑" pitchFamily="34" charset="-122"/>
                <a:ea typeface="微软雅黑" pitchFamily="34" charset="-122"/>
              </a:rPr>
              <a:t>0</a:t>
            </a:r>
            <a:r>
              <a:rPr lang="zh-CN" altLang="en-US" sz="1600" b="1" dirty="0">
                <a:latin typeface="微软雅黑" pitchFamily="34" charset="-122"/>
                <a:ea typeface="微软雅黑" pitchFamily="34" charset="-122"/>
              </a:rPr>
              <a:t>：网络空闲时的时延。</a:t>
            </a:r>
            <a:endParaRPr lang="en-US" altLang="zh-CN" sz="1600" b="1" dirty="0">
              <a:latin typeface="微软雅黑" pitchFamily="34" charset="-122"/>
              <a:ea typeface="微软雅黑" pitchFamily="34" charset="-122"/>
            </a:endParaRPr>
          </a:p>
          <a:p>
            <a:pPr>
              <a:lnSpc>
                <a:spcPts val="2400"/>
              </a:lnSpc>
            </a:pPr>
            <a:r>
              <a:rPr lang="en-US" altLang="zh-CN" sz="1600" b="1" dirty="0">
                <a:latin typeface="微软雅黑" pitchFamily="34" charset="-122"/>
                <a:ea typeface="微软雅黑" pitchFamily="34" charset="-122"/>
              </a:rPr>
              <a:t>D</a:t>
            </a:r>
            <a:r>
              <a:rPr lang="zh-CN" altLang="en-US" sz="1600" b="1" dirty="0">
                <a:latin typeface="微软雅黑" pitchFamily="34" charset="-122"/>
                <a:ea typeface="微软雅黑" pitchFamily="34" charset="-122"/>
              </a:rPr>
              <a:t>：网络在当前的时延。</a:t>
            </a:r>
            <a:endParaRPr lang="en-US" altLang="zh-CN" sz="1600" b="1" dirty="0">
              <a:latin typeface="微软雅黑" pitchFamily="34" charset="-122"/>
              <a:ea typeface="微软雅黑" pitchFamily="34" charset="-122"/>
            </a:endParaRPr>
          </a:p>
          <a:p>
            <a:pPr marL="357188" indent="-357188">
              <a:lnSpc>
                <a:spcPts val="2400"/>
              </a:lnSpc>
            </a:pPr>
            <a:r>
              <a:rPr lang="en-US" altLang="zh-CN" sz="1600" b="1" dirty="0">
                <a:latin typeface="微软雅黑" pitchFamily="34" charset="-122"/>
                <a:ea typeface="微软雅黑" pitchFamily="34" charset="-122"/>
              </a:rPr>
              <a:t>U</a:t>
            </a:r>
            <a:r>
              <a:rPr lang="zh-CN" altLang="en-US" sz="1600" b="1" dirty="0">
                <a:latin typeface="微软雅黑" pitchFamily="34" charset="-122"/>
                <a:ea typeface="微软雅黑" pitchFamily="34" charset="-122"/>
              </a:rPr>
              <a:t>：网络当前的利用率，数值在 </a:t>
            </a:r>
            <a:r>
              <a:rPr lang="en-US" altLang="zh-CN" sz="1600" b="1" dirty="0">
                <a:latin typeface="微软雅黑" pitchFamily="34" charset="-122"/>
                <a:ea typeface="微软雅黑" pitchFamily="34" charset="-122"/>
              </a:rPr>
              <a:t>0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之间。</a:t>
            </a:r>
            <a:endParaRPr lang="en-US" altLang="zh-CN" sz="1600" b="1" dirty="0">
              <a:latin typeface="微软雅黑" pitchFamily="34" charset="-122"/>
              <a:ea typeface="微软雅黑" pitchFamily="34" charset="-122"/>
            </a:endParaRPr>
          </a:p>
        </p:txBody>
      </p:sp>
      <p:grpSp>
        <p:nvGrpSpPr>
          <p:cNvPr id="20" name="组合 19"/>
          <p:cNvGrpSpPr/>
          <p:nvPr/>
        </p:nvGrpSpPr>
        <p:grpSpPr>
          <a:xfrm>
            <a:off x="1448819" y="1557064"/>
            <a:ext cx="1611086" cy="894481"/>
            <a:chOff x="2760617" y="1739421"/>
            <a:chExt cx="1611086" cy="894481"/>
          </a:xfrm>
          <a:solidFill>
            <a:srgbClr val="FFCC66"/>
          </a:solidFill>
        </p:grpSpPr>
        <p:sp>
          <p:nvSpPr>
            <p:cNvPr id="19" name="圆角矩形 18"/>
            <p:cNvSpPr/>
            <p:nvPr/>
          </p:nvSpPr>
          <p:spPr>
            <a:xfrm>
              <a:off x="2760617" y="1739421"/>
              <a:ext cx="1611086" cy="894481"/>
            </a:xfrm>
            <a:prstGeom prst="round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grpSp>
          <p:nvGrpSpPr>
            <p:cNvPr id="18" name="组合 17"/>
            <p:cNvGrpSpPr/>
            <p:nvPr/>
          </p:nvGrpSpPr>
          <p:grpSpPr>
            <a:xfrm>
              <a:off x="2830280" y="1827192"/>
              <a:ext cx="1419505" cy="769442"/>
              <a:chOff x="801181" y="1895238"/>
              <a:chExt cx="1419505" cy="769442"/>
            </a:xfrm>
            <a:grpFill/>
          </p:grpSpPr>
          <p:sp>
            <p:nvSpPr>
              <p:cNvPr id="8" name="文本框 7"/>
              <p:cNvSpPr txBox="1"/>
              <p:nvPr/>
            </p:nvSpPr>
            <p:spPr>
              <a:xfrm>
                <a:off x="801181" y="2079904"/>
                <a:ext cx="737702" cy="400110"/>
              </a:xfrm>
              <a:prstGeom prst="rect">
                <a:avLst/>
              </a:prstGeom>
              <a:grp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D = </a:t>
                </a:r>
                <a:endParaRPr lang="zh-CN" altLang="en-US" sz="20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489152" y="1895238"/>
                <a:ext cx="618323" cy="400110"/>
              </a:xfrm>
              <a:prstGeom prst="rect">
                <a:avLst/>
              </a:prstGeom>
              <a:grp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361216" y="2264570"/>
                <a:ext cx="859470" cy="400110"/>
              </a:xfrm>
              <a:prstGeom prst="rect">
                <a:avLst/>
              </a:prstGeom>
              <a:grp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1 - U</a:t>
                </a:r>
                <a:endParaRPr lang="zh-CN" altLang="en-US" sz="2000" b="1"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361215" y="2264570"/>
                <a:ext cx="859471" cy="0"/>
              </a:xfrm>
              <a:prstGeom prst="line">
                <a:avLst/>
              </a:prstGeom>
              <a:grpFill/>
              <a:ln w="19050"/>
            </p:spPr>
            <p:style>
              <a:lnRef idx="1">
                <a:schemeClr val="dk1"/>
              </a:lnRef>
              <a:fillRef idx="0">
                <a:schemeClr val="dk1"/>
              </a:fillRef>
              <a:effectRef idx="0">
                <a:schemeClr val="dk1"/>
              </a:effectRef>
              <a:fontRef idx="minor">
                <a:schemeClr val="tx1"/>
              </a:fontRef>
            </p:style>
          </p:cxnSp>
        </p:grpSp>
      </p:grpSp>
      <p:grpSp>
        <p:nvGrpSpPr>
          <p:cNvPr id="35" name="组合 34"/>
          <p:cNvGrpSpPr/>
          <p:nvPr/>
        </p:nvGrpSpPr>
        <p:grpSpPr>
          <a:xfrm>
            <a:off x="4342338" y="1495850"/>
            <a:ext cx="3986073" cy="2297090"/>
            <a:chOff x="4580707" y="1670485"/>
            <a:chExt cx="3724192" cy="2086103"/>
          </a:xfrm>
        </p:grpSpPr>
        <p:sp>
          <p:nvSpPr>
            <p:cNvPr id="21" name="圆角矩形 20"/>
            <p:cNvSpPr/>
            <p:nvPr/>
          </p:nvSpPr>
          <p:spPr>
            <a:xfrm>
              <a:off x="4580707" y="1670485"/>
              <a:ext cx="3724192" cy="2086103"/>
            </a:xfrm>
            <a:prstGeom prst="roundRect">
              <a:avLst>
                <a:gd name="adj" fmla="val 10067"/>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2" name="组合 4"/>
            <p:cNvGrpSpPr>
              <a:grpSpLocks/>
            </p:cNvGrpSpPr>
            <p:nvPr/>
          </p:nvGrpSpPr>
          <p:grpSpPr bwMode="auto">
            <a:xfrm>
              <a:off x="4695973" y="1783699"/>
              <a:ext cx="3400366" cy="1894737"/>
              <a:chOff x="2135973" y="2446456"/>
              <a:chExt cx="4890755" cy="2671462"/>
            </a:xfrm>
          </p:grpSpPr>
          <p:sp>
            <p:nvSpPr>
              <p:cNvPr id="23" name="Rectangle 4"/>
              <p:cNvSpPr>
                <a:spLocks noChangeArrowheads="1"/>
              </p:cNvSpPr>
              <p:nvPr/>
            </p:nvSpPr>
            <p:spPr bwMode="auto">
              <a:xfrm>
                <a:off x="4631067" y="2641057"/>
                <a:ext cx="921221" cy="208602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050" b="1">
                  <a:solidFill>
                    <a:srgbClr val="1956B9"/>
                  </a:solidFill>
                  <a:latin typeface="微软雅黑" pitchFamily="34" charset="-122"/>
                  <a:ea typeface="微软雅黑" pitchFamily="34" charset="-122"/>
                </a:endParaRPr>
              </a:p>
            </p:txBody>
          </p:sp>
          <p:sp>
            <p:nvSpPr>
              <p:cNvPr id="24" name="Text Box 5"/>
              <p:cNvSpPr txBox="1">
                <a:spLocks noChangeArrowheads="1"/>
              </p:cNvSpPr>
              <p:nvPr/>
            </p:nvSpPr>
            <p:spPr bwMode="auto">
              <a:xfrm>
                <a:off x="2135973" y="2446456"/>
                <a:ext cx="887931" cy="35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200" b="1" dirty="0">
                    <a:solidFill>
                      <a:srgbClr val="000066"/>
                    </a:solidFill>
                    <a:latin typeface="微软雅黑" pitchFamily="34" charset="-122"/>
                    <a:ea typeface="微软雅黑" pitchFamily="34" charset="-122"/>
                  </a:rPr>
                  <a:t>时延 </a:t>
                </a:r>
                <a:r>
                  <a:rPr lang="en-US" altLang="zh-CN" sz="1200" b="1" i="1" dirty="0">
                    <a:solidFill>
                      <a:srgbClr val="000066"/>
                    </a:solidFill>
                    <a:latin typeface="微软雅黑" pitchFamily="34" charset="-122"/>
                    <a:ea typeface="微软雅黑" pitchFamily="34" charset="-122"/>
                  </a:rPr>
                  <a:t>D</a:t>
                </a:r>
              </a:p>
            </p:txBody>
          </p:sp>
          <p:sp>
            <p:nvSpPr>
              <p:cNvPr id="25" name="Line 6"/>
              <p:cNvSpPr>
                <a:spLocks noChangeShapeType="1"/>
              </p:cNvSpPr>
              <p:nvPr/>
            </p:nvSpPr>
            <p:spPr bwMode="auto">
              <a:xfrm flipV="1">
                <a:off x="3029805" y="2543654"/>
                <a:ext cx="0" cy="2183427"/>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6" name="Line 7"/>
              <p:cNvSpPr>
                <a:spLocks noChangeShapeType="1"/>
              </p:cNvSpPr>
              <p:nvPr/>
            </p:nvSpPr>
            <p:spPr bwMode="auto">
              <a:xfrm rot="5400000" flipV="1">
                <a:off x="4836015" y="2920871"/>
                <a:ext cx="0" cy="3612419"/>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7" name="Line 8"/>
              <p:cNvSpPr>
                <a:spLocks noChangeShapeType="1"/>
              </p:cNvSpPr>
              <p:nvPr/>
            </p:nvSpPr>
            <p:spPr bwMode="auto">
              <a:xfrm>
                <a:off x="5552286" y="2568280"/>
                <a:ext cx="0" cy="2158801"/>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8" name="Arc 9"/>
              <p:cNvSpPr>
                <a:spLocks/>
              </p:cNvSpPr>
              <p:nvPr/>
            </p:nvSpPr>
            <p:spPr bwMode="auto">
              <a:xfrm flipV="1">
                <a:off x="3029804" y="2641057"/>
                <a:ext cx="2510540" cy="1942842"/>
              </a:xfrm>
              <a:custGeom>
                <a:avLst/>
                <a:gdLst>
                  <a:gd name="T0" fmla="*/ 0 w 21600"/>
                  <a:gd name="T1" fmla="*/ 0 h 21612"/>
                  <a:gd name="T2" fmla="*/ 2510540 w 21600"/>
                  <a:gd name="T3" fmla="*/ 1942842 h 21612"/>
                  <a:gd name="T4" fmla="*/ 0 w 21600"/>
                  <a:gd name="T5" fmla="*/ 1941763 h 21612"/>
                  <a:gd name="T6" fmla="*/ 0 60000 65536"/>
                  <a:gd name="T7" fmla="*/ 0 60000 65536"/>
                  <a:gd name="T8" fmla="*/ 0 60000 65536"/>
                </a:gdLst>
                <a:ahLst/>
                <a:cxnLst>
                  <a:cxn ang="T6">
                    <a:pos x="T0" y="T1"/>
                  </a:cxn>
                  <a:cxn ang="T7">
                    <a:pos x="T2" y="T3"/>
                  </a:cxn>
                  <a:cxn ang="T8">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lnTo>
                      <a:pt x="-1" y="0"/>
                    </a:lnTo>
                    <a:close/>
                  </a:path>
                </a:pathLst>
              </a:custGeom>
              <a:noFill/>
              <a:ln w="381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9" name="Text Box 10"/>
              <p:cNvSpPr txBox="1">
                <a:spLocks noChangeArrowheads="1"/>
              </p:cNvSpPr>
              <p:nvPr/>
            </p:nvSpPr>
            <p:spPr bwMode="auto">
              <a:xfrm>
                <a:off x="5934155" y="4763239"/>
                <a:ext cx="1092573" cy="35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200" b="1">
                    <a:solidFill>
                      <a:srgbClr val="000066"/>
                    </a:solidFill>
                    <a:latin typeface="微软雅黑" pitchFamily="34" charset="-122"/>
                    <a:ea typeface="微软雅黑" pitchFamily="34" charset="-122"/>
                  </a:rPr>
                  <a:t>利用率 </a:t>
                </a:r>
                <a:r>
                  <a:rPr lang="en-US" altLang="zh-CN" sz="1200" b="1" i="1">
                    <a:solidFill>
                      <a:srgbClr val="000066"/>
                    </a:solidFill>
                    <a:latin typeface="微软雅黑" pitchFamily="34" charset="-122"/>
                    <a:ea typeface="微软雅黑" pitchFamily="34" charset="-122"/>
                  </a:rPr>
                  <a:t>U</a:t>
                </a:r>
              </a:p>
            </p:txBody>
          </p:sp>
          <p:sp>
            <p:nvSpPr>
              <p:cNvPr id="30" name="Text Box 11"/>
              <p:cNvSpPr txBox="1">
                <a:spLocks noChangeArrowheads="1"/>
              </p:cNvSpPr>
              <p:nvPr/>
            </p:nvSpPr>
            <p:spPr bwMode="auto">
              <a:xfrm>
                <a:off x="5400721" y="4719961"/>
                <a:ext cx="375250" cy="35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200" b="1">
                    <a:solidFill>
                      <a:srgbClr val="000066"/>
                    </a:solidFill>
                    <a:latin typeface="微软雅黑" pitchFamily="34" charset="-122"/>
                    <a:ea typeface="微软雅黑" pitchFamily="34" charset="-122"/>
                  </a:rPr>
                  <a:t>1</a:t>
                </a:r>
                <a:endParaRPr lang="en-US" altLang="zh-CN" sz="1200" b="1" i="1">
                  <a:solidFill>
                    <a:srgbClr val="000066"/>
                  </a:solidFill>
                  <a:latin typeface="微软雅黑" pitchFamily="34" charset="-122"/>
                  <a:ea typeface="微软雅黑" pitchFamily="34" charset="-122"/>
                </a:endParaRPr>
              </a:p>
            </p:txBody>
          </p:sp>
          <p:sp>
            <p:nvSpPr>
              <p:cNvPr id="31" name="Text Box 12"/>
              <p:cNvSpPr txBox="1">
                <a:spLocks noChangeArrowheads="1"/>
              </p:cNvSpPr>
              <p:nvPr/>
            </p:nvSpPr>
            <p:spPr bwMode="auto">
              <a:xfrm>
                <a:off x="2828045" y="4685155"/>
                <a:ext cx="375250" cy="35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200" b="1">
                    <a:solidFill>
                      <a:srgbClr val="000066"/>
                    </a:solidFill>
                    <a:latin typeface="微软雅黑" pitchFamily="34" charset="-122"/>
                    <a:ea typeface="微软雅黑" pitchFamily="34" charset="-122"/>
                  </a:rPr>
                  <a:t>0</a:t>
                </a:r>
                <a:endParaRPr lang="en-US" altLang="zh-CN" sz="1200" b="1" i="1">
                  <a:solidFill>
                    <a:srgbClr val="000066"/>
                  </a:solidFill>
                  <a:latin typeface="微软雅黑" pitchFamily="34" charset="-122"/>
                  <a:ea typeface="微软雅黑" pitchFamily="34" charset="-122"/>
                </a:endParaRPr>
              </a:p>
            </p:txBody>
          </p:sp>
          <p:sp>
            <p:nvSpPr>
              <p:cNvPr id="32" name="Text Box 13"/>
              <p:cNvSpPr txBox="1">
                <a:spLocks noChangeArrowheads="1"/>
              </p:cNvSpPr>
              <p:nvPr/>
            </p:nvSpPr>
            <p:spPr bwMode="auto">
              <a:xfrm>
                <a:off x="2585254" y="4385342"/>
                <a:ext cx="495881" cy="35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200" b="1" i="1">
                    <a:solidFill>
                      <a:srgbClr val="000066"/>
                    </a:solidFill>
                    <a:latin typeface="微软雅黑" pitchFamily="34" charset="-122"/>
                    <a:ea typeface="微软雅黑" pitchFamily="34" charset="-122"/>
                  </a:rPr>
                  <a:t>D</a:t>
                </a:r>
                <a:r>
                  <a:rPr lang="en-US" altLang="zh-CN" sz="1200" b="1" baseline="-25000">
                    <a:solidFill>
                      <a:srgbClr val="000066"/>
                    </a:solidFill>
                    <a:latin typeface="微软雅黑" pitchFamily="34" charset="-122"/>
                    <a:ea typeface="微软雅黑" pitchFamily="34" charset="-122"/>
                  </a:rPr>
                  <a:t>0</a:t>
                </a:r>
                <a:endParaRPr lang="en-US" altLang="zh-CN" sz="1200" b="1" i="1" baseline="-25000">
                  <a:solidFill>
                    <a:srgbClr val="000066"/>
                  </a:solidFill>
                  <a:latin typeface="微软雅黑" pitchFamily="34" charset="-122"/>
                  <a:ea typeface="微软雅黑" pitchFamily="34" charset="-122"/>
                </a:endParaRPr>
              </a:p>
            </p:txBody>
          </p:sp>
          <p:sp>
            <p:nvSpPr>
              <p:cNvPr id="33" name="Text Box 14"/>
              <p:cNvSpPr txBox="1">
                <a:spLocks noChangeArrowheads="1"/>
              </p:cNvSpPr>
              <p:nvPr/>
            </p:nvSpPr>
            <p:spPr bwMode="auto">
              <a:xfrm>
                <a:off x="4656119" y="2647003"/>
                <a:ext cx="704682" cy="81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200" b="1" dirty="0">
                    <a:solidFill>
                      <a:schemeClr val="bg1"/>
                    </a:solidFill>
                    <a:latin typeface="微软雅黑" pitchFamily="34" charset="-122"/>
                    <a:ea typeface="微软雅黑" pitchFamily="34" charset="-122"/>
                  </a:rPr>
                  <a:t>时延急剧增大</a:t>
                </a:r>
                <a:endParaRPr lang="zh-CN" altLang="en-US" sz="1200" b="1" i="1" dirty="0">
                  <a:solidFill>
                    <a:schemeClr val="bg1"/>
                  </a:solidFill>
                  <a:latin typeface="微软雅黑" pitchFamily="34" charset="-122"/>
                  <a:ea typeface="微软雅黑" pitchFamily="34" charset="-122"/>
                </a:endParaRPr>
              </a:p>
            </p:txBody>
          </p:sp>
        </p:grpSp>
      </p:grpSp>
      <p:sp>
        <p:nvSpPr>
          <p:cNvPr id="34" name="矩形 16"/>
          <p:cNvSpPr>
            <a:spLocks noChangeArrowheads="1"/>
          </p:cNvSpPr>
          <p:nvPr/>
        </p:nvSpPr>
        <p:spPr bwMode="auto">
          <a:xfrm>
            <a:off x="4461804" y="3792939"/>
            <a:ext cx="37969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ts val="2400"/>
              </a:lnSpc>
            </a:pPr>
            <a:r>
              <a:rPr lang="zh-CN" altLang="en-US" sz="1600" b="1" dirty="0">
                <a:latin typeface="微软雅黑" pitchFamily="34" charset="-122"/>
                <a:ea typeface="微软雅黑" pitchFamily="34" charset="-122"/>
              </a:rPr>
              <a:t>当信道的利用率增大时，</a:t>
            </a:r>
            <a:endParaRPr lang="en-US" altLang="zh-CN" sz="1600" b="1" dirty="0">
              <a:latin typeface="微软雅黑" pitchFamily="34" charset="-122"/>
              <a:ea typeface="微软雅黑" pitchFamily="34" charset="-122"/>
            </a:endParaRPr>
          </a:p>
          <a:p>
            <a:pPr algn="ctr">
              <a:lnSpc>
                <a:spcPts val="2400"/>
              </a:lnSpc>
            </a:pPr>
            <a:r>
              <a:rPr lang="zh-CN" altLang="en-US" sz="1600" b="1" dirty="0">
                <a:latin typeface="微软雅黑" pitchFamily="34" charset="-122"/>
                <a:ea typeface="微软雅黑" pitchFamily="34" charset="-122"/>
              </a:rPr>
              <a:t>该信道引起的时延迅速增加。</a:t>
            </a:r>
          </a:p>
        </p:txBody>
      </p:sp>
    </p:spTree>
    <p:extLst>
      <p:ext uri="{BB962C8B-B14F-4D97-AF65-F5344CB8AC3E}">
        <p14:creationId xmlns:p14="http://schemas.microsoft.com/office/powerpoint/2010/main" val="159509745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1.6.2  </a:t>
            </a:r>
            <a:r>
              <a:rPr lang="zh-CN" altLang="en-US" dirty="0"/>
              <a:t>计算机网络的非性能特征</a:t>
            </a:r>
          </a:p>
        </p:txBody>
      </p:sp>
      <p:graphicFrame>
        <p:nvGraphicFramePr>
          <p:cNvPr id="5" name="图示 4"/>
          <p:cNvGraphicFramePr/>
          <p:nvPr>
            <p:extLst>
              <p:ext uri="{D42A27DB-BD31-4B8C-83A1-F6EECF244321}">
                <p14:modId xmlns:p14="http://schemas.microsoft.com/office/powerpoint/2010/main" val="2490804546"/>
              </p:ext>
            </p:extLst>
          </p:nvPr>
        </p:nvGraphicFramePr>
        <p:xfrm>
          <a:off x="141512" y="1184365"/>
          <a:ext cx="6792688" cy="3117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5878162" y="2178862"/>
            <a:ext cx="2294793" cy="707886"/>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vert="horz" wrap="square" anchor="ctr" anchorCtr="0">
            <a:spAutoFit/>
          </a:bodyPr>
          <a:lstStyle/>
          <a:p>
            <a:pPr>
              <a:lnSpc>
                <a:spcPts val="2400"/>
              </a:lnSpc>
            </a:pPr>
            <a:r>
              <a:rPr lang="zh-CN" altLang="en-US" b="1" dirty="0">
                <a:solidFill>
                  <a:schemeClr val="tx1"/>
                </a:solidFill>
                <a:latin typeface="微软雅黑" panose="020B0503020204020204" pitchFamily="34" charset="-122"/>
                <a:ea typeface="微软雅黑" panose="020B0503020204020204" pitchFamily="34" charset="-122"/>
              </a:rPr>
              <a:t>这些非性能特征与性能指标有很大的关系。</a:t>
            </a:r>
          </a:p>
        </p:txBody>
      </p:sp>
    </p:spTree>
    <p:extLst>
      <p:ext uri="{BB962C8B-B14F-4D97-AF65-F5344CB8AC3E}">
        <p14:creationId xmlns:p14="http://schemas.microsoft.com/office/powerpoint/2010/main" val="251840755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auto">
          <a:xfrm>
            <a:off x="2628900" y="2925763"/>
            <a:ext cx="5775325"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panose="02010600030101010101" pitchFamily="2" charset="-122"/>
              <a:ea typeface="+mn-ea"/>
            </a:endParaRPr>
          </a:p>
        </p:txBody>
      </p:sp>
      <p:sp>
        <p:nvSpPr>
          <p:cNvPr id="10" name="Rectangle 11"/>
          <p:cNvSpPr>
            <a:spLocks noChangeArrowheads="1"/>
          </p:cNvSpPr>
          <p:nvPr/>
        </p:nvSpPr>
        <p:spPr bwMode="auto">
          <a:xfrm>
            <a:off x="2628900" y="3543300"/>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dirty="0">
              <a:solidFill>
                <a:srgbClr val="FFFFFF"/>
              </a:solidFill>
              <a:latin typeface="宋体" panose="02010600030101010101" pitchFamily="2" charset="-122"/>
              <a:ea typeface="+mn-ea"/>
            </a:endParaRPr>
          </a:p>
        </p:txBody>
      </p:sp>
      <p:sp>
        <p:nvSpPr>
          <p:cNvPr id="2" name="Rectangle 9"/>
          <p:cNvSpPr>
            <a:spLocks noChangeArrowheads="1"/>
          </p:cNvSpPr>
          <p:nvPr/>
        </p:nvSpPr>
        <p:spPr bwMode="auto">
          <a:xfrm>
            <a:off x="2628900" y="1108075"/>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panose="02010600030101010101" pitchFamily="2" charset="-122"/>
              <a:ea typeface="+mn-ea"/>
            </a:endParaRPr>
          </a:p>
        </p:txBody>
      </p:sp>
      <p:sp>
        <p:nvSpPr>
          <p:cNvPr id="3" name="Rectangle 10"/>
          <p:cNvSpPr>
            <a:spLocks noChangeArrowheads="1"/>
          </p:cNvSpPr>
          <p:nvPr/>
        </p:nvSpPr>
        <p:spPr bwMode="auto">
          <a:xfrm>
            <a:off x="2628900" y="1714500"/>
            <a:ext cx="5775325"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a:solidFill>
                <a:srgbClr val="FFFFFF"/>
              </a:solidFill>
              <a:latin typeface="宋体" panose="02010600030101010101" pitchFamily="2" charset="-122"/>
              <a:ea typeface="+mn-ea"/>
            </a:endParaRPr>
          </a:p>
        </p:txBody>
      </p:sp>
      <p:sp>
        <p:nvSpPr>
          <p:cNvPr id="4" name="Rectangle 11"/>
          <p:cNvSpPr>
            <a:spLocks noChangeArrowheads="1"/>
          </p:cNvSpPr>
          <p:nvPr/>
        </p:nvSpPr>
        <p:spPr bwMode="auto">
          <a:xfrm>
            <a:off x="2628900" y="2332038"/>
            <a:ext cx="5775325"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fontAlgn="auto" hangingPunct="0">
              <a:spcBef>
                <a:spcPts val="0"/>
              </a:spcBef>
              <a:spcAft>
                <a:spcPts val="0"/>
              </a:spcAft>
              <a:defRPr/>
            </a:pPr>
            <a:endParaRPr lang="fr-FR" dirty="0">
              <a:solidFill>
                <a:srgbClr val="FFFFFF"/>
              </a:solidFill>
              <a:latin typeface="宋体" panose="02010600030101010101" pitchFamily="2" charset="-122"/>
              <a:ea typeface="+mn-ea"/>
            </a:endParaRPr>
          </a:p>
        </p:txBody>
      </p:sp>
      <p:sp>
        <p:nvSpPr>
          <p:cNvPr id="116743" name="Line 16"/>
          <p:cNvSpPr>
            <a:spLocks noChangeShapeType="1"/>
          </p:cNvSpPr>
          <p:nvPr/>
        </p:nvSpPr>
        <p:spPr bwMode="auto">
          <a:xfrm>
            <a:off x="3636963" y="1036638"/>
            <a:ext cx="0" cy="289877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44" name="Rectangle 8"/>
          <p:cNvSpPr>
            <a:spLocks noChangeArrowheads="1"/>
          </p:cNvSpPr>
          <p:nvPr/>
        </p:nvSpPr>
        <p:spPr bwMode="auto">
          <a:xfrm>
            <a:off x="2700338" y="1073150"/>
            <a:ext cx="54721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1.7.1                     </a:t>
            </a:r>
            <a:r>
              <a:rPr lang="zh-CN" altLang="zh-CN" sz="2000" b="1" dirty="0">
                <a:solidFill>
                  <a:schemeClr val="bg1"/>
                </a:solidFill>
                <a:latin typeface="微软雅黑" panose="020B0503020204020204" pitchFamily="34" charset="-122"/>
                <a:ea typeface="微软雅黑" panose="020B0503020204020204" pitchFamily="34" charset="-122"/>
              </a:rPr>
              <a:t>计算机网络体系结构的形成</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zh-CN"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1.7.2                                     </a:t>
            </a:r>
            <a:r>
              <a:rPr lang="zh-CN" altLang="zh-CN" sz="2000" b="1" dirty="0">
                <a:solidFill>
                  <a:schemeClr val="bg1"/>
                </a:solidFill>
                <a:latin typeface="微软雅黑" panose="020B0503020204020204" pitchFamily="34" charset="-122"/>
                <a:ea typeface="微软雅黑" panose="020B0503020204020204" pitchFamily="34" charset="-122"/>
              </a:rPr>
              <a:t>协议与划分层次</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1.7.3                        </a:t>
            </a:r>
            <a:r>
              <a:rPr lang="zh-CN" altLang="zh-CN" sz="2000" b="1" dirty="0">
                <a:solidFill>
                  <a:schemeClr val="bg1"/>
                </a:solidFill>
                <a:latin typeface="微软雅黑" panose="020B0503020204020204" pitchFamily="34" charset="-122"/>
                <a:ea typeface="微软雅黑" panose="020B0503020204020204" pitchFamily="34" charset="-122"/>
              </a:rPr>
              <a:t>具有五层协议的体系结构</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1.7.4              </a:t>
            </a:r>
            <a:r>
              <a:rPr lang="zh-CN" altLang="zh-CN" sz="2000" b="1" dirty="0">
                <a:solidFill>
                  <a:schemeClr val="bg1"/>
                </a:solidFill>
                <a:latin typeface="微软雅黑" panose="020B0503020204020204" pitchFamily="34" charset="-122"/>
                <a:ea typeface="微软雅黑" panose="020B0503020204020204" pitchFamily="34" charset="-122"/>
              </a:rPr>
              <a:t>实体、协议、服务和服务访问点</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1.7.5                                TCP/IP </a:t>
            </a:r>
            <a:r>
              <a:rPr lang="zh-CN" altLang="zh-CN" sz="2000" b="1" dirty="0">
                <a:solidFill>
                  <a:schemeClr val="bg1"/>
                </a:solidFill>
                <a:latin typeface="微软雅黑" panose="020B0503020204020204" pitchFamily="34" charset="-122"/>
                <a:ea typeface="微软雅黑" panose="020B0503020204020204" pitchFamily="34" charset="-122"/>
              </a:rPr>
              <a:t>的体系结构</a:t>
            </a:r>
          </a:p>
        </p:txBody>
      </p:sp>
      <p:sp>
        <p:nvSpPr>
          <p:cNvPr id="7" name="Rectangle 27"/>
          <p:cNvSpPr>
            <a:spLocks noChangeArrowheads="1"/>
          </p:cNvSpPr>
          <p:nvPr/>
        </p:nvSpPr>
        <p:spPr bwMode="auto">
          <a:xfrm>
            <a:off x="639730" y="110822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lang="fr-FR">
              <a:latin typeface="宋体" panose="02010600030101010101" pitchFamily="2" charset="-122"/>
              <a:ea typeface="+mn-ea"/>
            </a:endParaRPr>
          </a:p>
        </p:txBody>
      </p:sp>
      <p:sp>
        <p:nvSpPr>
          <p:cNvPr id="116748" name="Rectangle 29"/>
          <p:cNvSpPr>
            <a:spLocks noChangeArrowheads="1"/>
          </p:cNvSpPr>
          <p:nvPr/>
        </p:nvSpPr>
        <p:spPr bwMode="auto">
          <a:xfrm>
            <a:off x="649288" y="1203325"/>
            <a:ext cx="1627187"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1.7</a:t>
            </a:r>
          </a:p>
          <a:p>
            <a:r>
              <a:rPr lang="zh-CN" altLang="zh-CN" sz="2000" b="1" dirty="0">
                <a:solidFill>
                  <a:schemeClr val="bg1"/>
                </a:solidFill>
                <a:latin typeface="微软雅黑" panose="020B0503020204020204" pitchFamily="34" charset="-122"/>
                <a:ea typeface="微软雅黑" panose="020B0503020204020204" pitchFamily="34" charset="-122"/>
              </a:rPr>
              <a:t>计算机网络体系结构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1.7.1  </a:t>
            </a:r>
            <a:r>
              <a:rPr lang="zh-CN" altLang="zh-CN" dirty="0"/>
              <a:t>计算机网络体系结构的形成</a:t>
            </a:r>
            <a:endParaRPr lang="zh-CN" altLang="en-US" dirty="0"/>
          </a:p>
        </p:txBody>
      </p:sp>
      <p:sp>
        <p:nvSpPr>
          <p:cNvPr id="6" name="Line 1453"/>
          <p:cNvSpPr>
            <a:spLocks noChangeShapeType="1"/>
          </p:cNvSpPr>
          <p:nvPr/>
        </p:nvSpPr>
        <p:spPr bwMode="auto">
          <a:xfrm flipH="1">
            <a:off x="1069517" y="2980716"/>
            <a:ext cx="1381272" cy="0"/>
          </a:xfrm>
          <a:prstGeom prst="line">
            <a:avLst/>
          </a:prstGeom>
          <a:noFill/>
          <a:ln w="3810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pic>
        <p:nvPicPr>
          <p:cNvPr id="159"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08" y="2684537"/>
            <a:ext cx="661039" cy="66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Line 1453"/>
          <p:cNvSpPr>
            <a:spLocks noChangeShapeType="1"/>
          </p:cNvSpPr>
          <p:nvPr/>
        </p:nvSpPr>
        <p:spPr bwMode="auto">
          <a:xfrm flipH="1">
            <a:off x="7257944" y="2980716"/>
            <a:ext cx="907434" cy="0"/>
          </a:xfrm>
          <a:prstGeom prst="line">
            <a:avLst/>
          </a:prstGeom>
          <a:noFill/>
          <a:ln w="3810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pic>
        <p:nvPicPr>
          <p:cNvPr id="161"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253" y="2684537"/>
            <a:ext cx="661039" cy="66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858607" y="1555624"/>
            <a:ext cx="5964008" cy="3126378"/>
            <a:chOff x="2002985" y="1193073"/>
            <a:chExt cx="5964008" cy="3370217"/>
          </a:xfrm>
        </p:grpSpPr>
        <p:grpSp>
          <p:nvGrpSpPr>
            <p:cNvPr id="4" name="组合 3"/>
            <p:cNvGrpSpPr/>
            <p:nvPr/>
          </p:nvGrpSpPr>
          <p:grpSpPr>
            <a:xfrm>
              <a:off x="2002985" y="1193073"/>
              <a:ext cx="5964008" cy="3370217"/>
              <a:chOff x="2002985" y="1193073"/>
              <a:chExt cx="5964008" cy="3370217"/>
            </a:xfrm>
          </p:grpSpPr>
          <p:sp>
            <p:nvSpPr>
              <p:cNvPr id="152" name="Oval 1507"/>
              <p:cNvSpPr>
                <a:spLocks noChangeArrowheads="1"/>
              </p:cNvSpPr>
              <p:nvPr/>
            </p:nvSpPr>
            <p:spPr bwMode="auto">
              <a:xfrm rot="21341795">
                <a:off x="5839397" y="2482362"/>
                <a:ext cx="2127596" cy="1867215"/>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3" name="Oval 1508"/>
              <p:cNvSpPr>
                <a:spLocks noChangeArrowheads="1"/>
              </p:cNvSpPr>
              <p:nvPr/>
            </p:nvSpPr>
            <p:spPr bwMode="auto">
              <a:xfrm rot="21341795">
                <a:off x="2002985" y="2096229"/>
                <a:ext cx="1967142" cy="1681512"/>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4" name="Oval 1509"/>
              <p:cNvSpPr>
                <a:spLocks noChangeArrowheads="1"/>
              </p:cNvSpPr>
              <p:nvPr/>
            </p:nvSpPr>
            <p:spPr bwMode="auto">
              <a:xfrm rot="21341795">
                <a:off x="5449660" y="1367840"/>
                <a:ext cx="2295437" cy="1886844"/>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5" name="Oval 1510"/>
              <p:cNvSpPr>
                <a:spLocks noChangeArrowheads="1"/>
              </p:cNvSpPr>
              <p:nvPr/>
            </p:nvSpPr>
            <p:spPr bwMode="auto">
              <a:xfrm rot="21341795">
                <a:off x="4391764" y="2851426"/>
                <a:ext cx="2298063" cy="1711864"/>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6" name="Oval 1511"/>
              <p:cNvSpPr>
                <a:spLocks noChangeArrowheads="1"/>
              </p:cNvSpPr>
              <p:nvPr/>
            </p:nvSpPr>
            <p:spPr bwMode="auto">
              <a:xfrm rot="21341795">
                <a:off x="2405455" y="2831144"/>
                <a:ext cx="2295437" cy="1622830"/>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7" name="Oval 1512"/>
              <p:cNvSpPr>
                <a:spLocks noChangeArrowheads="1"/>
              </p:cNvSpPr>
              <p:nvPr/>
            </p:nvSpPr>
            <p:spPr bwMode="auto">
              <a:xfrm rot="21341795">
                <a:off x="4041542" y="1193073"/>
                <a:ext cx="2256042" cy="1677465"/>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8" name="Oval 1513"/>
              <p:cNvSpPr>
                <a:spLocks noChangeArrowheads="1"/>
              </p:cNvSpPr>
              <p:nvPr/>
            </p:nvSpPr>
            <p:spPr bwMode="auto">
              <a:xfrm rot="21341795">
                <a:off x="2366784" y="1286239"/>
                <a:ext cx="2256042" cy="1616760"/>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51" name="Oval 1514"/>
              <p:cNvSpPr>
                <a:spLocks noChangeArrowheads="1"/>
              </p:cNvSpPr>
              <p:nvPr/>
            </p:nvSpPr>
            <p:spPr bwMode="auto">
              <a:xfrm rot="21341795">
                <a:off x="2175632" y="1600537"/>
                <a:ext cx="5289099" cy="2415001"/>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163" name="文本框 162"/>
            <p:cNvSpPr txBox="1"/>
            <p:nvPr/>
          </p:nvSpPr>
          <p:spPr>
            <a:xfrm>
              <a:off x="2566179" y="1538206"/>
              <a:ext cx="5035719" cy="2391809"/>
            </a:xfrm>
            <a:prstGeom prst="rect">
              <a:avLst/>
            </a:prstGeom>
            <a:noFill/>
            <a:ln>
              <a:noFill/>
            </a:ln>
          </p:spPr>
          <p:txBody>
            <a:bodyPr wrap="square" rtlCol="0">
              <a:spAutoFit/>
            </a:bodyPr>
            <a:lstStyle/>
            <a:p>
              <a:pPr>
                <a:lnSpc>
                  <a:spcPts val="2600"/>
                </a:lnSpc>
              </a:pPr>
              <a:r>
                <a:rPr lang="en-US" altLang="zh-CN" sz="1600" b="1" dirty="0">
                  <a:solidFill>
                    <a:srgbClr val="000066"/>
                  </a:solidFill>
                  <a:latin typeface="微软雅黑" panose="020B0503020204020204" pitchFamily="34" charset="-122"/>
                  <a:ea typeface="微软雅黑" panose="020B0503020204020204" pitchFamily="34" charset="-122"/>
                </a:rPr>
                <a:t>(1) </a:t>
              </a:r>
              <a:r>
                <a:rPr lang="zh-CN" altLang="en-US" sz="1600" b="1" dirty="0">
                  <a:solidFill>
                    <a:srgbClr val="000066"/>
                  </a:solidFill>
                  <a:latin typeface="微软雅黑" panose="020B0503020204020204" pitchFamily="34" charset="-122"/>
                  <a:ea typeface="微软雅黑" panose="020B0503020204020204" pitchFamily="34" charset="-122"/>
                </a:rPr>
                <a:t>必须有一条传送数据的通路。</a:t>
              </a:r>
              <a:endParaRPr lang="en-US" altLang="zh-CN" sz="1600" b="1" dirty="0">
                <a:solidFill>
                  <a:srgbClr val="000066"/>
                </a:solidFill>
                <a:latin typeface="微软雅黑" panose="020B0503020204020204" pitchFamily="34" charset="-122"/>
                <a:ea typeface="微软雅黑" panose="020B0503020204020204" pitchFamily="34" charset="-122"/>
              </a:endParaRPr>
            </a:p>
            <a:p>
              <a:pPr>
                <a:lnSpc>
                  <a:spcPts val="2600"/>
                </a:lnSpc>
              </a:pPr>
              <a:r>
                <a:rPr lang="en-US" altLang="zh-CN" sz="1600" b="1" dirty="0">
                  <a:solidFill>
                    <a:srgbClr val="000066"/>
                  </a:solidFill>
                  <a:latin typeface="微软雅黑" panose="020B0503020204020204" pitchFamily="34" charset="-122"/>
                  <a:ea typeface="微软雅黑" panose="020B0503020204020204" pitchFamily="34" charset="-122"/>
                </a:rPr>
                <a:t>(2) </a:t>
              </a:r>
              <a:r>
                <a:rPr lang="zh-CN" altLang="en-US" sz="1600" b="1" dirty="0">
                  <a:solidFill>
                    <a:srgbClr val="000066"/>
                  </a:solidFill>
                  <a:latin typeface="微软雅黑" panose="020B0503020204020204" pitchFamily="34" charset="-122"/>
                  <a:ea typeface="微软雅黑" panose="020B0503020204020204" pitchFamily="34" charset="-122"/>
                </a:rPr>
                <a:t>发起方必须激活通路。</a:t>
              </a:r>
            </a:p>
            <a:p>
              <a:pPr>
                <a:lnSpc>
                  <a:spcPts val="2600"/>
                </a:lnSpc>
              </a:pPr>
              <a:r>
                <a:rPr lang="en-US" altLang="zh-CN" sz="1600" b="1" dirty="0">
                  <a:solidFill>
                    <a:srgbClr val="000066"/>
                  </a:solidFill>
                  <a:latin typeface="微软雅黑" panose="020B0503020204020204" pitchFamily="34" charset="-122"/>
                  <a:ea typeface="微软雅黑" panose="020B0503020204020204" pitchFamily="34" charset="-122"/>
                </a:rPr>
                <a:t>(3) </a:t>
              </a:r>
              <a:r>
                <a:rPr lang="zh-CN" altLang="en-US" sz="1600" b="1" dirty="0">
                  <a:solidFill>
                    <a:srgbClr val="000066"/>
                  </a:solidFill>
                  <a:latin typeface="微软雅黑" panose="020B0503020204020204" pitchFamily="34" charset="-122"/>
                  <a:ea typeface="微软雅黑" panose="020B0503020204020204" pitchFamily="34" charset="-122"/>
                </a:rPr>
                <a:t>要告诉网络如何识别接收方。</a:t>
              </a:r>
            </a:p>
            <a:p>
              <a:pPr>
                <a:lnSpc>
                  <a:spcPts val="2600"/>
                </a:lnSpc>
              </a:pPr>
              <a:r>
                <a:rPr lang="en-US" altLang="zh-CN" sz="1600" b="1" dirty="0">
                  <a:solidFill>
                    <a:srgbClr val="000066"/>
                  </a:solidFill>
                  <a:latin typeface="微软雅黑" panose="020B0503020204020204" pitchFamily="34" charset="-122"/>
                  <a:ea typeface="微软雅黑" panose="020B0503020204020204" pitchFamily="34" charset="-122"/>
                </a:rPr>
                <a:t>(4) </a:t>
              </a:r>
              <a:r>
                <a:rPr lang="zh-CN" altLang="en-US" sz="1600" b="1" dirty="0">
                  <a:solidFill>
                    <a:srgbClr val="000066"/>
                  </a:solidFill>
                  <a:latin typeface="微软雅黑" panose="020B0503020204020204" pitchFamily="34" charset="-122"/>
                  <a:ea typeface="微软雅黑" panose="020B0503020204020204" pitchFamily="34" charset="-122"/>
                </a:rPr>
                <a:t>发起方要清楚对方是否已开机，且与网络连接正常。</a:t>
              </a:r>
            </a:p>
            <a:p>
              <a:pPr>
                <a:lnSpc>
                  <a:spcPts val="2600"/>
                </a:lnSpc>
              </a:pPr>
              <a:r>
                <a:rPr lang="en-US" altLang="zh-CN" sz="1600" b="1" dirty="0">
                  <a:solidFill>
                    <a:srgbClr val="000066"/>
                  </a:solidFill>
                  <a:latin typeface="微软雅黑" panose="020B0503020204020204" pitchFamily="34" charset="-122"/>
                  <a:ea typeface="微软雅黑" panose="020B0503020204020204" pitchFamily="34" charset="-122"/>
                </a:rPr>
                <a:t>(5) </a:t>
              </a:r>
              <a:r>
                <a:rPr lang="zh-CN" altLang="en-US" sz="1600" b="1" dirty="0">
                  <a:solidFill>
                    <a:srgbClr val="000066"/>
                  </a:solidFill>
                  <a:latin typeface="微软雅黑" panose="020B0503020204020204" pitchFamily="34" charset="-122"/>
                  <a:ea typeface="微软雅黑" panose="020B0503020204020204" pitchFamily="34" charset="-122"/>
                </a:rPr>
                <a:t>发起方要清楚对方是否准备好接收和存储文件。</a:t>
              </a:r>
            </a:p>
            <a:p>
              <a:pPr>
                <a:lnSpc>
                  <a:spcPts val="2600"/>
                </a:lnSpc>
              </a:pPr>
              <a:r>
                <a:rPr lang="en-US" altLang="zh-CN" sz="1600" b="1" dirty="0">
                  <a:solidFill>
                    <a:srgbClr val="000066"/>
                  </a:solidFill>
                  <a:latin typeface="微软雅黑" panose="020B0503020204020204" pitchFamily="34" charset="-122"/>
                  <a:ea typeface="微软雅黑" panose="020B0503020204020204" pitchFamily="34" charset="-122"/>
                </a:rPr>
                <a:t>(6) </a:t>
              </a:r>
              <a:r>
                <a:rPr lang="zh-CN" altLang="en-US" sz="1600" b="1" dirty="0">
                  <a:solidFill>
                    <a:srgbClr val="000066"/>
                  </a:solidFill>
                  <a:latin typeface="微软雅黑" panose="020B0503020204020204" pitchFamily="34" charset="-122"/>
                  <a:ea typeface="微软雅黑" panose="020B0503020204020204" pitchFamily="34" charset="-122"/>
                </a:rPr>
                <a:t>若文件格式不兼容，要完成格式的转换。</a:t>
              </a:r>
            </a:p>
            <a:p>
              <a:pPr>
                <a:lnSpc>
                  <a:spcPts val="2600"/>
                </a:lnSpc>
              </a:pPr>
              <a:r>
                <a:rPr lang="en-US" altLang="zh-CN" sz="1600" b="1" dirty="0">
                  <a:solidFill>
                    <a:srgbClr val="000066"/>
                  </a:solidFill>
                  <a:latin typeface="微软雅黑" panose="020B0503020204020204" pitchFamily="34" charset="-122"/>
                  <a:ea typeface="微软雅黑" panose="020B0503020204020204" pitchFamily="34" charset="-122"/>
                </a:rPr>
                <a:t>(7) </a:t>
              </a:r>
              <a:r>
                <a:rPr lang="zh-CN" altLang="en-US" sz="1600" b="1" dirty="0">
                  <a:solidFill>
                    <a:srgbClr val="000066"/>
                  </a:solidFill>
                  <a:latin typeface="微软雅黑" panose="020B0503020204020204" pitchFamily="34" charset="-122"/>
                  <a:ea typeface="微软雅黑" panose="020B0503020204020204" pitchFamily="34" charset="-122"/>
                </a:rPr>
                <a:t>要处理各种差错和意外事故，保证收到正确的文件。</a:t>
              </a:r>
            </a:p>
          </p:txBody>
        </p:sp>
      </p:grpSp>
      <p:sp>
        <p:nvSpPr>
          <p:cNvPr id="165" name="矩形 164"/>
          <p:cNvSpPr/>
          <p:nvPr/>
        </p:nvSpPr>
        <p:spPr>
          <a:xfrm>
            <a:off x="510870" y="1223188"/>
            <a:ext cx="2097536" cy="646331"/>
          </a:xfrm>
          <a:prstGeom prst="rect">
            <a:avLst/>
          </a:prstGeom>
          <a:ln w="19050">
            <a:solidFill>
              <a:srgbClr val="C00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计算机网络是</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一</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个非常复杂的系统。</a:t>
            </a:r>
            <a:endParaRPr lang="zh-CN" altLang="en-US" b="1" dirty="0">
              <a:latin typeface="微软雅黑" panose="020B0503020204020204" pitchFamily="34" charset="-122"/>
              <a:ea typeface="微软雅黑" panose="020B0503020204020204" pitchFamily="34" charset="-122"/>
            </a:endParaRPr>
          </a:p>
        </p:txBody>
      </p:sp>
      <p:sp>
        <p:nvSpPr>
          <p:cNvPr id="3" name="矩形 2"/>
          <p:cNvSpPr/>
          <p:nvPr/>
        </p:nvSpPr>
        <p:spPr>
          <a:xfrm>
            <a:off x="2673626" y="1200719"/>
            <a:ext cx="4570482" cy="369332"/>
          </a:xfrm>
          <a:prstGeom prst="rect">
            <a:avLst/>
          </a:prstGeom>
        </p:spPr>
        <p:txBody>
          <a:bodyPr wrap="none">
            <a:spAutoFit/>
          </a:bodyPr>
          <a:lstStyle/>
          <a:p>
            <a:r>
              <a:rPr lang="zh-CN" altLang="en-US" b="1" dirty="0">
                <a:solidFill>
                  <a:srgbClr val="0000CC"/>
                </a:solidFill>
                <a:latin typeface="微软雅黑" panose="020B0503020204020204" pitchFamily="34" charset="-122"/>
                <a:ea typeface="微软雅黑" panose="020B0503020204020204" pitchFamily="34" charset="-122"/>
              </a:rPr>
              <a:t>两台计算机要互相传送文件需解决很多问题</a:t>
            </a:r>
          </a:p>
        </p:txBody>
      </p:sp>
      <p:sp>
        <p:nvSpPr>
          <p:cNvPr id="19" name="Text Box 38"/>
          <p:cNvSpPr txBox="1">
            <a:spLocks noChangeArrowheads="1"/>
          </p:cNvSpPr>
          <p:nvPr/>
        </p:nvSpPr>
        <p:spPr bwMode="auto">
          <a:xfrm>
            <a:off x="714176" y="3341650"/>
            <a:ext cx="10150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计算机 </a:t>
            </a:r>
            <a:r>
              <a:rPr kumimoji="1" lang="en-US" altLang="zh-CN" sz="1600" b="1" dirty="0">
                <a:solidFill>
                  <a:srgbClr val="0000FF"/>
                </a:solidFill>
                <a:latin typeface="微软雅黑" pitchFamily="34" charset="-122"/>
                <a:ea typeface="微软雅黑" pitchFamily="34" charset="-122"/>
              </a:rPr>
              <a:t>A</a:t>
            </a:r>
          </a:p>
        </p:txBody>
      </p:sp>
      <p:sp>
        <p:nvSpPr>
          <p:cNvPr id="20" name="Text Box 38"/>
          <p:cNvSpPr txBox="1">
            <a:spLocks noChangeArrowheads="1"/>
          </p:cNvSpPr>
          <p:nvPr/>
        </p:nvSpPr>
        <p:spPr bwMode="auto">
          <a:xfrm>
            <a:off x="7780404" y="3341650"/>
            <a:ext cx="10150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计算机 </a:t>
            </a:r>
            <a:r>
              <a:rPr kumimoji="1" lang="en-US" altLang="zh-CN" sz="1600" b="1" dirty="0">
                <a:solidFill>
                  <a:srgbClr val="0000FF"/>
                </a:solidFill>
                <a:latin typeface="微软雅黑" pitchFamily="34" charset="-122"/>
                <a:ea typeface="微软雅黑" pitchFamily="34" charset="-122"/>
              </a:rPr>
              <a:t>B</a:t>
            </a:r>
          </a:p>
        </p:txBody>
      </p:sp>
    </p:spTree>
    <p:extLst>
      <p:ext uri="{BB962C8B-B14F-4D97-AF65-F5344CB8AC3E}">
        <p14:creationId xmlns:p14="http://schemas.microsoft.com/office/powerpoint/2010/main" val="170511812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最初的 </a:t>
            </a:r>
            <a:r>
              <a:rPr lang="en-US" altLang="zh-CN" dirty="0">
                <a:solidFill>
                  <a:srgbClr val="C00000"/>
                </a:solidFill>
              </a:rPr>
              <a:t>ARPANET</a:t>
            </a:r>
            <a:r>
              <a:rPr lang="en-US" altLang="zh-CN" dirty="0"/>
              <a:t> </a:t>
            </a:r>
            <a:r>
              <a:rPr lang="zh-CN" altLang="en-US" dirty="0"/>
              <a:t>设计时提出了</a:t>
            </a:r>
            <a:r>
              <a:rPr lang="zh-CN" altLang="en-US" dirty="0">
                <a:solidFill>
                  <a:srgbClr val="0000FF"/>
                </a:solidFill>
              </a:rPr>
              <a:t>分层</a:t>
            </a:r>
            <a:r>
              <a:rPr lang="zh-CN" altLang="en-US" dirty="0"/>
              <a:t>的设计方法。</a:t>
            </a:r>
          </a:p>
          <a:p>
            <a:r>
              <a:rPr lang="zh-CN" altLang="en-US" dirty="0">
                <a:solidFill>
                  <a:srgbClr val="C00000"/>
                </a:solidFill>
              </a:rPr>
              <a:t>分层：</a:t>
            </a:r>
            <a:r>
              <a:rPr lang="zh-CN" altLang="en-US" dirty="0"/>
              <a:t>将庞大而复杂的问题，转化为若干较小的局部问题。</a:t>
            </a:r>
            <a:endParaRPr lang="en-US" altLang="zh-CN" dirty="0"/>
          </a:p>
          <a:p>
            <a:r>
              <a:rPr lang="en-US" altLang="zh-CN" dirty="0"/>
              <a:t>1974 </a:t>
            </a:r>
            <a:r>
              <a:rPr lang="zh-CN" altLang="en-US" dirty="0"/>
              <a:t>年，</a:t>
            </a:r>
            <a:r>
              <a:rPr lang="en-US" altLang="zh-CN" dirty="0"/>
              <a:t>IBM </a:t>
            </a:r>
            <a:r>
              <a:rPr lang="zh-CN" altLang="en-US" dirty="0"/>
              <a:t>按照分层的方法制定并提出了</a:t>
            </a:r>
            <a:r>
              <a:rPr lang="zh-CN" altLang="en-US" dirty="0">
                <a:solidFill>
                  <a:srgbClr val="C00000"/>
                </a:solidFill>
              </a:rPr>
              <a:t>系统网络体系结构 </a:t>
            </a:r>
            <a:r>
              <a:rPr lang="en-US" altLang="zh-CN" dirty="0">
                <a:solidFill>
                  <a:srgbClr val="C00000"/>
                </a:solidFill>
              </a:rPr>
              <a:t>SNA </a:t>
            </a:r>
            <a:r>
              <a:rPr lang="en-US" altLang="zh-CN" dirty="0"/>
              <a:t>(System Network Architecture)</a:t>
            </a:r>
            <a:r>
              <a:rPr lang="zh-CN" altLang="en-US" dirty="0"/>
              <a:t> 。</a:t>
            </a:r>
          </a:p>
          <a:p>
            <a:r>
              <a:rPr lang="zh-CN" altLang="en-US" dirty="0"/>
              <a:t>此后，其他一些公司也相继推出了具有不同名称的体系结构。</a:t>
            </a:r>
          </a:p>
          <a:p>
            <a:endParaRPr lang="en-US" altLang="zh-CN" dirty="0"/>
          </a:p>
        </p:txBody>
      </p:sp>
      <p:sp>
        <p:nvSpPr>
          <p:cNvPr id="2" name="文本占位符 1"/>
          <p:cNvSpPr>
            <a:spLocks noGrp="1"/>
          </p:cNvSpPr>
          <p:nvPr>
            <p:ph type="body" sz="quarter" idx="11"/>
          </p:nvPr>
        </p:nvSpPr>
        <p:spPr/>
        <p:txBody>
          <a:bodyPr/>
          <a:lstStyle/>
          <a:p>
            <a:r>
              <a:rPr lang="zh-CN" altLang="en-US" dirty="0"/>
              <a:t>提出了不同体系结构</a:t>
            </a:r>
          </a:p>
        </p:txBody>
      </p:sp>
      <p:sp>
        <p:nvSpPr>
          <p:cNvPr id="4" name="矩形 3"/>
          <p:cNvSpPr/>
          <p:nvPr/>
        </p:nvSpPr>
        <p:spPr>
          <a:xfrm>
            <a:off x="773103" y="3094935"/>
            <a:ext cx="7515497"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但由于网络体系结构的不同，不同公司的设备很难互相连通。</a:t>
            </a:r>
          </a:p>
        </p:txBody>
      </p:sp>
    </p:spTree>
    <p:extLst>
      <p:ext uri="{BB962C8B-B14F-4D97-AF65-F5344CB8AC3E}">
        <p14:creationId xmlns:p14="http://schemas.microsoft.com/office/powerpoint/2010/main" val="126606725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8056</TotalTime>
  <Words>9760</Words>
  <Application>Microsoft Office PowerPoint</Application>
  <PresentationFormat>全屏显示(16:9)</PresentationFormat>
  <Paragraphs>2160</Paragraphs>
  <Slides>151</Slides>
  <Notes>40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151</vt:i4>
      </vt:variant>
    </vt:vector>
  </HeadingPairs>
  <TitlesOfParts>
    <vt:vector size="162" baseType="lpstr">
      <vt:lpstr>Wingdings</vt:lpstr>
      <vt:lpstr>Arial</vt:lpstr>
      <vt:lpstr>微软雅黑</vt:lpstr>
      <vt:lpstr>Symbol</vt:lpstr>
      <vt:lpstr>宋体</vt:lpstr>
      <vt:lpstr>Times New Roman</vt:lpstr>
      <vt:lpstr>Calibri</vt:lpstr>
      <vt:lpstr>黑体</vt:lpstr>
      <vt:lpstr>Office 主题​​</vt: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TF</cp:lastModifiedBy>
  <cp:revision>660</cp:revision>
  <dcterms:created xsi:type="dcterms:W3CDTF">2018-07-18T08:51:30Z</dcterms:created>
  <dcterms:modified xsi:type="dcterms:W3CDTF">2025-04-08T04:26:32Z</dcterms:modified>
</cp:coreProperties>
</file>