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9628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5C226-8E3C-4611-9F9B-BB8800539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B3A966-C254-410A-92C3-EC3C47BAA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60314B-3E9A-4C24-8B26-0A037913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ACCE-8F9F-4259-829A-A695A8555BAF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6C8E92-BA19-4D18-9D44-F79BE145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5C0344-8D17-489D-BE07-62723362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6232-AC07-4465-9653-2603F90CC9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0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9BDA66-533E-49C3-BCF2-69259C0E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E7D1B2-F9B2-4A2E-A939-25CF3834C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E79C43-50EC-4652-BF83-7E15D58F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ACCE-8F9F-4259-829A-A695A8555BAF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81CEBF-13F8-49F9-81DC-2312901A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A0652F-30B7-4E75-9B77-A413E2D3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6232-AC07-4465-9653-2603F90CC9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4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FF7FE85-EEA4-4F78-BF62-0FCED9729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D68AC2-17F8-4970-9FDD-2814275B9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361B29-D0D7-4DAF-BBC5-547D5C96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ACCE-8F9F-4259-829A-A695A8555BAF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7EE8D6-3474-4AB9-8F8A-B08AFD99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62FF65-B28E-4EA8-86C5-A173AB84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6232-AC07-4465-9653-2603F90CC9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4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4A0F5-EB50-4A8B-B504-5F7F8E79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B3424-41AB-4D86-A10A-1917371E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482D5B-55EB-4FF2-A940-81981E8B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ACCE-8F9F-4259-829A-A695A8555BAF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31FA8B-3368-4D7A-8604-75D6A2B4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F5FC86-D899-49DC-9041-520F6EB7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6232-AC07-4465-9653-2603F90CC9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23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E9636-AD27-4C1A-8ACB-10F32E13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18297E-7E13-4FE7-833C-3825D75FD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73D21E-6B16-406C-B067-89364BA6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ACCE-8F9F-4259-829A-A695A8555BAF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52CBCC-5B35-43FB-86AE-F2B46EAE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F0AF80-0A55-4AA6-B57E-C3F67A08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6232-AC07-4465-9653-2603F90CC9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54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C9ACC-BDA4-4D22-9CB4-800ACF6F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9AEEFA-CF71-4E91-A9ED-586717DE5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BA52D0-81E2-4BDB-96B9-3C3E36AA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B0923B-44CD-45BC-9EC7-6662546B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ACCE-8F9F-4259-829A-A695A8555BAF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889586-9FEA-41E2-B966-4FE882CA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5B582-41C8-4FE6-87B2-E0666793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6232-AC07-4465-9653-2603F90CC9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8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30336-5FD3-4ABD-9723-3CEB7AF5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AD329F-FB4B-4060-B514-35267A64B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8D626D-5FB1-46D9-A288-2A8D173A9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41572E-51D5-48B7-B3A1-FC05F56B7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864775-B1C9-4893-BCF2-8CE216B6B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B6B4E0-D6C9-4A11-9A92-B9EB6EBD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ACCE-8F9F-4259-829A-A695A8555BAF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9C4921-4674-4B0D-9A85-FF777CBB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37F49D-1506-4720-953F-FC31285A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6232-AC07-4465-9653-2603F90CC9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6B96C-966E-418E-836D-97D075CD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E610B6-5CCA-4F36-8257-781BFA61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ACCE-8F9F-4259-829A-A695A8555BAF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5A9F01-2167-4049-81A6-4B3F0515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E11635-5501-4896-8401-6775D411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6232-AC07-4465-9653-2603F90CC9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51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6B50A8-9700-45D0-86B4-AB1A1E24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ACCE-8F9F-4259-829A-A695A8555BAF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785DAC-8A61-40BB-BA42-0246D0FB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46611F-3A48-402D-9B4E-37CD9BCB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6232-AC07-4465-9653-2603F90CC9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66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58885-DFA6-4687-A4A1-137A19B0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E26F71-AD7A-40D5-A708-FE2948692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6415C7-D2A5-492E-8AAA-CA9BA6B08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6BE7BC-50D2-4892-BCE4-CA4A4B12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ACCE-8F9F-4259-829A-A695A8555BAF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1C1E35-C273-4147-A9A3-7736615B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DD3879-EB6F-4D8D-A402-9A1A2757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6232-AC07-4465-9653-2603F90CC9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68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901C7-D07F-4A36-A253-1B020812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CA97C9-D00E-41ED-B41C-D59054321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25A349-C027-4DF2-901C-442E53F3B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20970B-5328-4C38-9A3B-8ED9597C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ACCE-8F9F-4259-829A-A695A8555BAF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E9FB81-C3DF-4FC1-9428-9C89748D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1772F2-D305-432B-A782-7A8BB3EF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6232-AC07-4465-9653-2603F90CC9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53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52C90A-B150-465F-AAEE-DDF94298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EA7EBF-AF3C-46D1-8A78-33A52F41B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5D1C57-B8FF-424E-89B4-9E6153E63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CACCE-8F9F-4259-829A-A695A8555BAF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71EDA-F58E-452B-BA74-CDB30480F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7D6725-36C4-4FB1-87A4-FD2AF2401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96232-AC07-4465-9653-2603F90CC9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85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FFE0626-F857-457C-A935-6E47AAD6F63B}"/>
              </a:ext>
            </a:extLst>
          </p:cNvPr>
          <p:cNvSpPr/>
          <p:nvPr/>
        </p:nvSpPr>
        <p:spPr>
          <a:xfrm>
            <a:off x="1268730" y="525780"/>
            <a:ext cx="9601200" cy="5840730"/>
          </a:xfrm>
          <a:prstGeom prst="roundRect">
            <a:avLst/>
          </a:prstGeom>
          <a:solidFill>
            <a:srgbClr val="C09628"/>
          </a:solidFill>
          <a:ln>
            <a:solidFill>
              <a:srgbClr val="C096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24C58F-3DBB-4B93-80D5-DE3D7C100DDD}"/>
              </a:ext>
            </a:extLst>
          </p:cNvPr>
          <p:cNvSpPr/>
          <p:nvPr/>
        </p:nvSpPr>
        <p:spPr>
          <a:xfrm>
            <a:off x="1447801" y="640081"/>
            <a:ext cx="9296400" cy="557784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7D31A1-C910-4E24-9298-64C278C0A98A}"/>
              </a:ext>
            </a:extLst>
          </p:cNvPr>
          <p:cNvSpPr/>
          <p:nvPr/>
        </p:nvSpPr>
        <p:spPr>
          <a:xfrm>
            <a:off x="6096000" y="742507"/>
            <a:ext cx="4541875" cy="2686493"/>
          </a:xfrm>
          <a:prstGeom prst="rect">
            <a:avLst/>
          </a:prstGeom>
          <a:noFill/>
          <a:ln w="9525" cap="flat" cmpd="sng" algn="ctr">
            <a:solidFill>
              <a:srgbClr val="C0962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Adobe Garamond Pro Bold" panose="020207020605060204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AB810D-4C33-4AC7-AE01-E3F9995EC176}"/>
              </a:ext>
            </a:extLst>
          </p:cNvPr>
          <p:cNvSpPr/>
          <p:nvPr/>
        </p:nvSpPr>
        <p:spPr>
          <a:xfrm>
            <a:off x="1554125" y="742507"/>
            <a:ext cx="4541876" cy="2686493"/>
          </a:xfrm>
          <a:prstGeom prst="rect">
            <a:avLst/>
          </a:prstGeom>
          <a:noFill/>
          <a:ln w="9525" cap="flat" cmpd="sng" algn="ctr">
            <a:solidFill>
              <a:srgbClr val="C0962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Adobe Garamond Pro Bold" panose="02020702060506020403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75E1F4-0E33-4213-AA8A-C63091AF36F2}"/>
              </a:ext>
            </a:extLst>
          </p:cNvPr>
          <p:cNvSpPr/>
          <p:nvPr/>
        </p:nvSpPr>
        <p:spPr>
          <a:xfrm>
            <a:off x="6096000" y="3429000"/>
            <a:ext cx="4541875" cy="2686493"/>
          </a:xfrm>
          <a:prstGeom prst="rect">
            <a:avLst/>
          </a:prstGeom>
          <a:noFill/>
          <a:ln w="9525" cap="flat" cmpd="sng" algn="ctr">
            <a:solidFill>
              <a:srgbClr val="C0962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Adobe Garamond Pro Bold" panose="02020702060506020403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D4EBFB-A82C-4B47-B3A0-BFC213C1B74A}"/>
              </a:ext>
            </a:extLst>
          </p:cNvPr>
          <p:cNvSpPr/>
          <p:nvPr/>
        </p:nvSpPr>
        <p:spPr>
          <a:xfrm>
            <a:off x="1554125" y="3429000"/>
            <a:ext cx="4541875" cy="2686493"/>
          </a:xfrm>
          <a:prstGeom prst="rect">
            <a:avLst/>
          </a:prstGeom>
          <a:noFill/>
          <a:ln w="9525" cap="flat" cmpd="sng" algn="ctr">
            <a:solidFill>
              <a:srgbClr val="C0962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Adobe Garamond Pro Bold" panose="02020702060506020403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EBA54F-A390-4763-BBBB-F07DE6A3CBC2}"/>
              </a:ext>
            </a:extLst>
          </p:cNvPr>
          <p:cNvSpPr/>
          <p:nvPr/>
        </p:nvSpPr>
        <p:spPr>
          <a:xfrm>
            <a:off x="1554125" y="742507"/>
            <a:ext cx="4541875" cy="585839"/>
          </a:xfrm>
          <a:prstGeom prst="rect">
            <a:avLst/>
          </a:prstGeom>
          <a:ln>
            <a:solidFill>
              <a:srgbClr val="C0962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dobe Garamond Pro Bold" panose="02020702060506020403" pitchFamily="18" charset="0"/>
              </a:rPr>
              <a:t>Forces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4D9038-3D9C-4203-A455-31CD0ABD5FB3}"/>
              </a:ext>
            </a:extLst>
          </p:cNvPr>
          <p:cNvSpPr/>
          <p:nvPr/>
        </p:nvSpPr>
        <p:spPr>
          <a:xfrm>
            <a:off x="6095998" y="742507"/>
            <a:ext cx="4541875" cy="585839"/>
          </a:xfrm>
          <a:prstGeom prst="rect">
            <a:avLst/>
          </a:prstGeom>
          <a:ln>
            <a:solidFill>
              <a:srgbClr val="C0962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dobe Garamond Pro Bold" panose="02020702060506020403" pitchFamily="18" charset="0"/>
              </a:rPr>
              <a:t>Opportunités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1C030-0A5A-461B-8B18-CB110939F458}"/>
              </a:ext>
            </a:extLst>
          </p:cNvPr>
          <p:cNvSpPr/>
          <p:nvPr/>
        </p:nvSpPr>
        <p:spPr>
          <a:xfrm>
            <a:off x="1554125" y="3429000"/>
            <a:ext cx="4541875" cy="585839"/>
          </a:xfrm>
          <a:prstGeom prst="rect">
            <a:avLst/>
          </a:prstGeom>
          <a:ln>
            <a:solidFill>
              <a:srgbClr val="C0962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dobe Garamond Pro Bold" panose="02020702060506020403" pitchFamily="18" charset="0"/>
              </a:rPr>
              <a:t>Faiblesses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6192FA-FCA7-482D-A8FD-EC2B79C7A556}"/>
              </a:ext>
            </a:extLst>
          </p:cNvPr>
          <p:cNvSpPr/>
          <p:nvPr/>
        </p:nvSpPr>
        <p:spPr>
          <a:xfrm>
            <a:off x="6095998" y="3429000"/>
            <a:ext cx="4541875" cy="585839"/>
          </a:xfrm>
          <a:prstGeom prst="rect">
            <a:avLst/>
          </a:prstGeom>
          <a:ln>
            <a:solidFill>
              <a:srgbClr val="C0962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dobe Garamond Pro Bold" panose="02020702060506020403" pitchFamily="18" charset="0"/>
              </a:rPr>
              <a:t>Menaces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63AE0FB-219B-4E61-BDDA-541054486000}"/>
              </a:ext>
            </a:extLst>
          </p:cNvPr>
          <p:cNvSpPr txBox="1"/>
          <p:nvPr/>
        </p:nvSpPr>
        <p:spPr>
          <a:xfrm>
            <a:off x="1554125" y="1403498"/>
            <a:ext cx="4541873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100" dirty="0"/>
              <a:t>Peu d’entreprises positionnées spécifiquement sur ce cœur de cible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100" dirty="0"/>
              <a:t> Une dimension possiblement plus humaine dans la relation client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100" dirty="0"/>
              <a:t>Commercialisation d’un produit standardisé (site vitrine et/ou e-commerce pour artisan)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1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8C0047C-7E71-4C8E-892C-2DD7432644EB}"/>
              </a:ext>
            </a:extLst>
          </p:cNvPr>
          <p:cNvSpPr txBox="1"/>
          <p:nvPr/>
        </p:nvSpPr>
        <p:spPr>
          <a:xfrm>
            <a:off x="6095998" y="1439422"/>
            <a:ext cx="4541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100" dirty="0"/>
              <a:t>Opportunités importantes en matière de bouche à oreille entre cibles potentielles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100" dirty="0"/>
              <a:t>Possibilité d’assister les clients dans le montage d’un dossier de bourse</a:t>
            </a:r>
          </a:p>
          <a:p>
            <a:r>
              <a:rPr lang="fr-FR" sz="1100" dirty="0"/>
              <a:t>          auprès des institutions locales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B1C04C9-6C15-4210-80E5-DED1B342ECC4}"/>
              </a:ext>
            </a:extLst>
          </p:cNvPr>
          <p:cNvSpPr txBox="1"/>
          <p:nvPr/>
        </p:nvSpPr>
        <p:spPr>
          <a:xfrm>
            <a:off x="6227133" y="4125915"/>
            <a:ext cx="47320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fr-FR" sz="11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5D44CA6-4A20-40B4-A753-4A80AE3A2D46}"/>
              </a:ext>
            </a:extLst>
          </p:cNvPr>
          <p:cNvSpPr txBox="1"/>
          <p:nvPr/>
        </p:nvSpPr>
        <p:spPr>
          <a:xfrm>
            <a:off x="1554125" y="4089991"/>
            <a:ext cx="4541873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100" dirty="0"/>
              <a:t>Moins de clients potentiels car segment de clientèle plus restreint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100" dirty="0"/>
              <a:t>Difficulté pour être identifié comme spécialisé pour les artisans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1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1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1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1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1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4D8274B-58D9-46D6-B8EE-69D31597A225}"/>
              </a:ext>
            </a:extLst>
          </p:cNvPr>
          <p:cNvSpPr txBox="1"/>
          <p:nvPr/>
        </p:nvSpPr>
        <p:spPr>
          <a:xfrm>
            <a:off x="6227133" y="4079749"/>
            <a:ext cx="4234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200" dirty="0"/>
              <a:t>Une densité concurrentielle importante qui ne cesse d’augmenter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200" dirty="0"/>
              <a:t>Tributaire et dépendant de la densité d’artisans et d’indépendants dans le secteur géographique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200" dirty="0"/>
              <a:t>Des agences concurrentes implantées dans le secteur depuis des années (Linkeo – 20 ans)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1200" dirty="0"/>
              <a:t>Des offres concurrentes spécialisées et sur-mesure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7761925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126</Words>
  <Application>Microsoft Office PowerPoint</Application>
  <PresentationFormat>Grand écran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Adobe Garamond Pro Bold</vt:lpstr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18</cp:revision>
  <dcterms:created xsi:type="dcterms:W3CDTF">2021-07-08T12:39:34Z</dcterms:created>
  <dcterms:modified xsi:type="dcterms:W3CDTF">2021-07-13T12:51:34Z</dcterms:modified>
</cp:coreProperties>
</file>