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679" r:id="rId2"/>
    <p:sldId id="682" r:id="rId3"/>
    <p:sldId id="683" r:id="rId4"/>
    <p:sldId id="684" r:id="rId5"/>
    <p:sldId id="685" r:id="rId6"/>
    <p:sldId id="686" r:id="rId7"/>
    <p:sldId id="688"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4650"/>
  </p:normalViewPr>
  <p:slideViewPr>
    <p:cSldViewPr snapToGrid="0" snapToObjects="1">
      <p:cViewPr varScale="1">
        <p:scale>
          <a:sx n="138" d="100"/>
          <a:sy n="138" d="100"/>
        </p:scale>
        <p:origin x="17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FCA29-50A9-C349-ABEE-C364D732CA97}" type="datetimeFigureOut">
              <a:rPr lang="es-ES" smtClean="0"/>
              <a:t>13/5/19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F803B-1346-FA47-B41D-6101D1B4D22C}" type="slidenum">
              <a:rPr lang="es-ES" smtClean="0"/>
              <a:t>‹Nº›</a:t>
            </a:fld>
            <a:endParaRPr lang="es-ES"/>
          </a:p>
        </p:txBody>
      </p:sp>
    </p:spTree>
    <p:extLst>
      <p:ext uri="{BB962C8B-B14F-4D97-AF65-F5344CB8AC3E}">
        <p14:creationId xmlns:p14="http://schemas.microsoft.com/office/powerpoint/2010/main" val="322887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err="1"/>
              <a:t>Buenas</a:t>
            </a:r>
            <a:r>
              <a:rPr lang="en-GB"/>
              <a:t> </a:t>
            </a:r>
            <a:r>
              <a:rPr lang="en-GB" err="1"/>
              <a:t>tardes</a:t>
            </a:r>
            <a:r>
              <a:rPr lang="en-GB"/>
              <a:t>,</a:t>
            </a:r>
          </a:p>
          <a:p>
            <a:endParaRPr lang="en-GB"/>
          </a:p>
          <a:p>
            <a:r>
              <a:rPr lang="en-GB"/>
              <a:t>Me </a:t>
            </a:r>
            <a:r>
              <a:rPr lang="en-GB" err="1"/>
              <a:t>hace</a:t>
            </a:r>
            <a:r>
              <a:rPr lang="en-GB"/>
              <a:t> </a:t>
            </a:r>
            <a:r>
              <a:rPr lang="en-GB" err="1"/>
              <a:t>especialemente</a:t>
            </a:r>
            <a:r>
              <a:rPr lang="en-GB"/>
              <a:t> </a:t>
            </a:r>
            <a:r>
              <a:rPr lang="en-GB" err="1"/>
              <a:t>ilusión</a:t>
            </a:r>
            <a:r>
              <a:rPr lang="en-GB"/>
              <a:t> </a:t>
            </a:r>
            <a:r>
              <a:rPr lang="en-GB" err="1"/>
              <a:t>daros</a:t>
            </a:r>
            <a:r>
              <a:rPr lang="en-GB"/>
              <a:t> la </a:t>
            </a:r>
            <a:r>
              <a:rPr lang="en-GB" err="1"/>
              <a:t>bienvenida</a:t>
            </a:r>
            <a:r>
              <a:rPr lang="en-GB"/>
              <a:t> a </a:t>
            </a:r>
            <a:r>
              <a:rPr lang="en-GB" err="1"/>
              <a:t>esta</a:t>
            </a:r>
            <a:r>
              <a:rPr lang="en-GB"/>
              <a:t> </a:t>
            </a:r>
            <a:r>
              <a:rPr lang="en-GB" err="1"/>
              <a:t>charla</a:t>
            </a:r>
            <a:r>
              <a:rPr lang="en-GB"/>
              <a:t>, </a:t>
            </a:r>
            <a:r>
              <a:rPr lang="en-GB" err="1"/>
              <a:t>porque</a:t>
            </a:r>
            <a:r>
              <a:rPr lang="en-GB"/>
              <a:t> </a:t>
            </a:r>
            <a:r>
              <a:rPr lang="en-GB" err="1"/>
              <a:t>en</a:t>
            </a:r>
            <a:r>
              <a:rPr lang="en-GB"/>
              <a:t> </a:t>
            </a:r>
            <a:r>
              <a:rPr lang="en-GB" err="1"/>
              <a:t>este</a:t>
            </a:r>
            <a:r>
              <a:rPr lang="en-GB"/>
              <a:t> </a:t>
            </a:r>
            <a:r>
              <a:rPr lang="en-GB" err="1"/>
              <a:t>mismo</a:t>
            </a:r>
            <a:r>
              <a:rPr lang="en-GB"/>
              <a:t> </a:t>
            </a:r>
            <a:r>
              <a:rPr lang="en-GB" err="1"/>
              <a:t>edificio</a:t>
            </a:r>
            <a:r>
              <a:rPr lang="en-GB"/>
              <a:t> me he </a:t>
            </a:r>
            <a:r>
              <a:rPr lang="en-GB" err="1"/>
              <a:t>pegado</a:t>
            </a:r>
            <a:r>
              <a:rPr lang="en-GB"/>
              <a:t> </a:t>
            </a:r>
            <a:r>
              <a:rPr lang="en-GB" err="1"/>
              <a:t>unos</a:t>
            </a:r>
            <a:r>
              <a:rPr lang="en-GB"/>
              <a:t> 10 </a:t>
            </a:r>
            <a:r>
              <a:rPr lang="en-GB" err="1"/>
              <a:t>años</a:t>
            </a:r>
            <a:r>
              <a:rPr lang="en-GB"/>
              <a:t> </a:t>
            </a:r>
            <a:r>
              <a:rPr lang="en-GB" err="1"/>
              <a:t>estudiando</a:t>
            </a:r>
            <a:r>
              <a:rPr lang="en-GB"/>
              <a:t>.</a:t>
            </a:r>
          </a:p>
          <a:p>
            <a:endParaRPr lang="en-GB"/>
          </a:p>
          <a:p>
            <a:r>
              <a:rPr lang="en-GB"/>
              <a:t>Primero </a:t>
            </a:r>
            <a:r>
              <a:rPr lang="en-GB" err="1"/>
              <a:t>estudié</a:t>
            </a:r>
            <a:r>
              <a:rPr lang="en-GB"/>
              <a:t> </a:t>
            </a:r>
            <a:r>
              <a:rPr lang="en-GB" err="1"/>
              <a:t>ingeniería</a:t>
            </a:r>
            <a:r>
              <a:rPr lang="en-GB"/>
              <a:t> </a:t>
            </a:r>
            <a:r>
              <a:rPr lang="en-GB" err="1"/>
              <a:t>informática</a:t>
            </a:r>
            <a:r>
              <a:rPr lang="en-GB"/>
              <a:t>, </a:t>
            </a:r>
            <a:r>
              <a:rPr lang="en-GB" err="1"/>
              <a:t>luego</a:t>
            </a:r>
            <a:r>
              <a:rPr lang="en-GB"/>
              <a:t> </a:t>
            </a:r>
            <a:r>
              <a:rPr lang="en-GB" err="1"/>
              <a:t>estuve</a:t>
            </a:r>
            <a:r>
              <a:rPr lang="en-GB"/>
              <a:t> un </a:t>
            </a:r>
            <a:r>
              <a:rPr lang="en-GB" err="1"/>
              <a:t>tiempo</a:t>
            </a:r>
            <a:r>
              <a:rPr lang="en-GB"/>
              <a:t> </a:t>
            </a:r>
            <a:r>
              <a:rPr lang="en-GB" err="1"/>
              <a:t>trabajando</a:t>
            </a:r>
            <a:r>
              <a:rPr lang="en-GB"/>
              <a:t> y </a:t>
            </a:r>
            <a:r>
              <a:rPr lang="en-GB" err="1"/>
              <a:t>más</a:t>
            </a:r>
            <a:r>
              <a:rPr lang="en-GB"/>
              <a:t> </a:t>
            </a:r>
            <a:r>
              <a:rPr lang="en-GB" err="1"/>
              <a:t>tarde</a:t>
            </a:r>
            <a:r>
              <a:rPr lang="en-GB"/>
              <a:t> me </a:t>
            </a:r>
            <a:r>
              <a:rPr lang="en-GB" err="1"/>
              <a:t>engañaron</a:t>
            </a:r>
            <a:r>
              <a:rPr lang="en-GB"/>
              <a:t> para que </a:t>
            </a:r>
            <a:r>
              <a:rPr lang="en-GB" err="1"/>
              <a:t>hiciese</a:t>
            </a:r>
            <a:r>
              <a:rPr lang="en-GB"/>
              <a:t> el </a:t>
            </a:r>
            <a:r>
              <a:rPr lang="en-GB" err="1"/>
              <a:t>doctorado</a:t>
            </a:r>
            <a:r>
              <a:rPr lang="en-GB"/>
              <a:t> </a:t>
            </a:r>
            <a:r>
              <a:rPr lang="en-GB" err="1"/>
              <a:t>sobre</a:t>
            </a:r>
            <a:r>
              <a:rPr lang="en-GB"/>
              <a:t> </a:t>
            </a:r>
          </a:p>
          <a:p>
            <a:r>
              <a:rPr lang="en-GB" err="1"/>
              <a:t>computación</a:t>
            </a:r>
            <a:r>
              <a:rPr lang="en-GB"/>
              <a:t> </a:t>
            </a:r>
            <a:r>
              <a:rPr lang="en-GB" err="1"/>
              <a:t>paralela</a:t>
            </a:r>
            <a:r>
              <a:rPr lang="en-GB"/>
              <a:t> con GPUs. Y Bueno </a:t>
            </a:r>
            <a:r>
              <a:rPr lang="en-GB" err="1"/>
              <a:t>pensé</a:t>
            </a:r>
            <a:r>
              <a:rPr lang="en-GB"/>
              <a:t> que </a:t>
            </a:r>
            <a:r>
              <a:rPr lang="en-GB" err="1"/>
              <a:t>si</a:t>
            </a:r>
            <a:r>
              <a:rPr lang="en-GB"/>
              <a:t> la </a:t>
            </a:r>
            <a:r>
              <a:rPr lang="en-GB" err="1"/>
              <a:t>PyCon</a:t>
            </a:r>
            <a:r>
              <a:rPr lang="en-GB"/>
              <a:t> </a:t>
            </a:r>
            <a:r>
              <a:rPr lang="en-GB" err="1"/>
              <a:t>viene</a:t>
            </a:r>
            <a:r>
              <a:rPr lang="en-GB"/>
              <a:t> a mi casa </a:t>
            </a:r>
            <a:r>
              <a:rPr lang="en-GB" err="1"/>
              <a:t>aqui</a:t>
            </a:r>
            <a:r>
              <a:rPr lang="en-GB"/>
              <a:t> no </a:t>
            </a:r>
            <a:r>
              <a:rPr lang="en-GB" err="1"/>
              <a:t>puedo</a:t>
            </a:r>
            <a:r>
              <a:rPr lang="en-GB"/>
              <a:t> </a:t>
            </a:r>
            <a:r>
              <a:rPr lang="en-GB" err="1"/>
              <a:t>faltar</a:t>
            </a:r>
            <a:r>
              <a:rPr lang="en-GB"/>
              <a:t> </a:t>
            </a:r>
            <a:r>
              <a:rPr lang="en-GB" err="1"/>
              <a:t>yo</a:t>
            </a:r>
            <a:r>
              <a:rPr lang="en-GB"/>
              <a:t>.</a:t>
            </a:r>
          </a:p>
          <a:p>
            <a:endParaRPr lang="en-GB"/>
          </a:p>
          <a:p>
            <a:r>
              <a:rPr lang="en-GB" err="1"/>
              <a:t>Estaréis</a:t>
            </a:r>
            <a:r>
              <a:rPr lang="en-GB"/>
              <a:t> </a:t>
            </a:r>
            <a:r>
              <a:rPr lang="en-GB" err="1"/>
              <a:t>pensando</a:t>
            </a:r>
            <a:r>
              <a:rPr lang="en-GB"/>
              <a:t> que </a:t>
            </a:r>
            <a:r>
              <a:rPr lang="en-GB" err="1"/>
              <a:t>viene</a:t>
            </a:r>
            <a:r>
              <a:rPr lang="en-GB"/>
              <a:t> a </a:t>
            </a:r>
            <a:r>
              <a:rPr lang="en-GB" err="1"/>
              <a:t>contarnos</a:t>
            </a:r>
            <a:r>
              <a:rPr lang="en-GB"/>
              <a:t> el Loco </a:t>
            </a:r>
            <a:r>
              <a:rPr lang="en-GB" err="1"/>
              <a:t>este</a:t>
            </a:r>
            <a:r>
              <a:rPr lang="en-GB"/>
              <a:t> no?, </a:t>
            </a:r>
            <a:r>
              <a:rPr lang="en-GB" err="1"/>
              <a:t>pues</a:t>
            </a:r>
            <a:r>
              <a:rPr lang="en-GB"/>
              <a:t> </a:t>
            </a:r>
            <a:r>
              <a:rPr lang="en-GB" err="1"/>
              <a:t>bien</a:t>
            </a:r>
            <a:r>
              <a:rPr lang="en-GB"/>
              <a:t> </a:t>
            </a:r>
            <a:r>
              <a:rPr lang="en-GB" err="1"/>
              <a:t>ni</a:t>
            </a:r>
            <a:r>
              <a:rPr lang="en-GB"/>
              <a:t> </a:t>
            </a:r>
            <a:r>
              <a:rPr lang="en-GB" err="1"/>
              <a:t>más</a:t>
            </a:r>
            <a:r>
              <a:rPr lang="en-GB"/>
              <a:t> </a:t>
            </a:r>
            <a:r>
              <a:rPr lang="en-GB" err="1"/>
              <a:t>ni</a:t>
            </a:r>
            <a:r>
              <a:rPr lang="en-GB"/>
              <a:t> </a:t>
            </a:r>
            <a:r>
              <a:rPr lang="en-GB" err="1"/>
              <a:t>menos</a:t>
            </a:r>
            <a:r>
              <a:rPr lang="en-GB"/>
              <a:t> que de time series y de </a:t>
            </a:r>
            <a:r>
              <a:rPr lang="en-GB" err="1"/>
              <a:t>como</a:t>
            </a:r>
            <a:r>
              <a:rPr lang="en-GB"/>
              <a:t> </a:t>
            </a:r>
            <a:r>
              <a:rPr lang="en-GB" err="1"/>
              <a:t>podemos</a:t>
            </a:r>
            <a:r>
              <a:rPr lang="en-GB"/>
              <a:t> </a:t>
            </a:r>
            <a:r>
              <a:rPr lang="en-GB" err="1"/>
              <a:t>usar</a:t>
            </a:r>
            <a:r>
              <a:rPr lang="en-GB"/>
              <a:t> </a:t>
            </a:r>
          </a:p>
          <a:p>
            <a:r>
              <a:rPr lang="en-GB"/>
              <a:t>las GPUs para </a:t>
            </a:r>
            <a:r>
              <a:rPr lang="en-GB" err="1"/>
              <a:t>acelerar</a:t>
            </a:r>
            <a:r>
              <a:rPr lang="en-GB"/>
              <a:t> la </a:t>
            </a:r>
            <a:r>
              <a:rPr lang="en-GB" err="1"/>
              <a:t>ejecución</a:t>
            </a:r>
            <a:r>
              <a:rPr lang="en-GB"/>
              <a:t> de </a:t>
            </a:r>
            <a:r>
              <a:rPr lang="en-GB" err="1"/>
              <a:t>algoritmos</a:t>
            </a:r>
            <a:r>
              <a:rPr lang="en-GB"/>
              <a:t> que </a:t>
            </a:r>
            <a:r>
              <a:rPr lang="en-GB" err="1"/>
              <a:t>operan</a:t>
            </a:r>
            <a:r>
              <a:rPr lang="en-GB"/>
              <a:t> con </a:t>
            </a:r>
            <a:r>
              <a:rPr lang="en-GB" err="1"/>
              <a:t>ellas</a:t>
            </a:r>
            <a:endParaRPr lang="en-GB"/>
          </a:p>
          <a:p>
            <a:endParaRPr lang="es-ES_tradnl"/>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a:t>
            </a:fld>
            <a:endParaRPr lang="es-ES_tradnl"/>
          </a:p>
        </p:txBody>
      </p:sp>
    </p:spTree>
    <p:extLst>
      <p:ext uri="{BB962C8B-B14F-4D97-AF65-F5344CB8AC3E}">
        <p14:creationId xmlns:p14="http://schemas.microsoft.com/office/powerpoint/2010/main" val="22904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32AAF-4376-C54D-AB13-60320EB699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193387E-5AB3-A447-98CE-EAE58ECA13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A2A083C-E970-3E4E-AD57-9358B4A98EFB}"/>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5" name="Marcador de pie de página 4">
            <a:extLst>
              <a:ext uri="{FF2B5EF4-FFF2-40B4-BE49-F238E27FC236}">
                <a16:creationId xmlns:a16="http://schemas.microsoft.com/office/drawing/2014/main" id="{A2D7DA15-4FCC-CB44-8D7E-40FDC4B2D9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10FAD5-3529-A440-B473-C8B130088770}"/>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298094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AE737-FBEB-EB46-9725-654ADAB6254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0EF7DF1-5590-6846-9E8D-149EBE3FD1D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F49B2F1-0D5A-3C46-87B3-40B7A117C79D}"/>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5" name="Marcador de pie de página 4">
            <a:extLst>
              <a:ext uri="{FF2B5EF4-FFF2-40B4-BE49-F238E27FC236}">
                <a16:creationId xmlns:a16="http://schemas.microsoft.com/office/drawing/2014/main" id="{869E5CD1-1362-5C49-9D3E-FEE9D284502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0D68403-1A6F-BD43-AE4B-217228E52454}"/>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388567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A214F0-98DE-7D49-B734-69FAFFF362F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469BCB4-095C-5942-8D1E-22894416FE4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5A7B45-5DD5-3E4E-B5C3-84DCCE2F7060}"/>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5" name="Marcador de pie de página 4">
            <a:extLst>
              <a:ext uri="{FF2B5EF4-FFF2-40B4-BE49-F238E27FC236}">
                <a16:creationId xmlns:a16="http://schemas.microsoft.com/office/drawing/2014/main" id="{C237AC9D-DCD1-4E4E-99AF-5A86B6ECF3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4DCDEE0-C25D-534B-956E-0952883C386F}"/>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320794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bg>
      <p:bgPr>
        <a:solidFill>
          <a:srgbClr val="20145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14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6AF82-18A7-B94A-84CD-90CFBE88FFE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2C45755-E673-2B46-9FD3-FBF80D4CAC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47A118B-F1BF-A646-A3F0-33FA0EA8CB11}"/>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5" name="Marcador de pie de página 4">
            <a:extLst>
              <a:ext uri="{FF2B5EF4-FFF2-40B4-BE49-F238E27FC236}">
                <a16:creationId xmlns:a16="http://schemas.microsoft.com/office/drawing/2014/main" id="{2E5874DE-121C-7E4F-BAEB-4EC1F7D8450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8A199C2-1AC1-B345-8FF9-5B207D17AC75}"/>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18182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D59AA-9392-D94C-94CF-2EE0B1AE40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84124FB-1A54-9E40-B257-9F0C72840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F33CC7-CA70-C648-9486-F42052A5B3CA}"/>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5" name="Marcador de pie de página 4">
            <a:extLst>
              <a:ext uri="{FF2B5EF4-FFF2-40B4-BE49-F238E27FC236}">
                <a16:creationId xmlns:a16="http://schemas.microsoft.com/office/drawing/2014/main" id="{C4665E02-7E7A-A04E-8922-3F65405BBC4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C91D405-2EBC-1749-8074-AB8D7A149F5D}"/>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327330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E4CFE-3E70-F048-B962-6C36D8149B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88D3B2-42DD-254D-BF95-492C5957629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DD0FEC-E7A0-2042-B104-DF1EB97671C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74459C-7E4E-8B44-B44D-A0AEF44ADBF2}"/>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6" name="Marcador de pie de página 5">
            <a:extLst>
              <a:ext uri="{FF2B5EF4-FFF2-40B4-BE49-F238E27FC236}">
                <a16:creationId xmlns:a16="http://schemas.microsoft.com/office/drawing/2014/main" id="{BAF8356B-7F91-6244-A27B-8F1F590DBB4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27659AF-E000-8F4C-A7F0-D10367404316}"/>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293599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7EC10-284E-874A-9339-51853DDF656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B89227D-8DE2-1641-9C0A-271828BF3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FF8829-3E05-0A4A-A226-2A8256FEFC1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A1186F2-D0D8-1346-98F2-944C1D67E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CE55862-318F-7442-8A95-FD9FA3A99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C2807A9-FC83-814C-A204-75FC37D93CC0}"/>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8" name="Marcador de pie de página 7">
            <a:extLst>
              <a:ext uri="{FF2B5EF4-FFF2-40B4-BE49-F238E27FC236}">
                <a16:creationId xmlns:a16="http://schemas.microsoft.com/office/drawing/2014/main" id="{DFBDA8ED-E3F0-A242-A6BA-B412403CE4C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528AB01-F2CD-7D42-8251-B884661A86E9}"/>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302066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8A2BC-51DA-6149-99F4-E575BCFC20A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829D189-7BEE-2B42-884E-6B606B38C82E}"/>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4" name="Marcador de pie de página 3">
            <a:extLst>
              <a:ext uri="{FF2B5EF4-FFF2-40B4-BE49-F238E27FC236}">
                <a16:creationId xmlns:a16="http://schemas.microsoft.com/office/drawing/2014/main" id="{5079BED3-0713-B542-97FD-A3920DAE260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DFCCD3F-0A21-9440-8748-07B61B3CBF14}"/>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370687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C835E0F-97AD-0444-B200-871655349547}"/>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3" name="Marcador de pie de página 2">
            <a:extLst>
              <a:ext uri="{FF2B5EF4-FFF2-40B4-BE49-F238E27FC236}">
                <a16:creationId xmlns:a16="http://schemas.microsoft.com/office/drawing/2014/main" id="{87FA4A35-3080-0242-BEFF-95608C22072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39BB381-BF2B-D642-816F-1FDA9E6A9E46}"/>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313511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72FD-52FC-C84E-A24B-47F97528AE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76D01B0-07E0-DD4C-9809-B4941884E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F7918EC-39A0-B84F-BADC-69DC0C2E4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2F53193-6F48-794C-9B55-944E346C0B54}"/>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6" name="Marcador de pie de página 5">
            <a:extLst>
              <a:ext uri="{FF2B5EF4-FFF2-40B4-BE49-F238E27FC236}">
                <a16:creationId xmlns:a16="http://schemas.microsoft.com/office/drawing/2014/main" id="{EC826DF6-3CCF-6B47-9A02-0DE0555B171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E76827F-24C9-6646-ABAA-B8C44748CE5B}"/>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257566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AC1BC-E081-A545-AD67-2C79300CA3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030EE61-BE23-CA4B-967B-368EA7288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494EBEC-5898-674E-B9CD-4A0BF0F8B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BA9C99-E985-B145-8A5B-FA8A56E7C9F8}"/>
              </a:ext>
            </a:extLst>
          </p:cNvPr>
          <p:cNvSpPr>
            <a:spLocks noGrp="1"/>
          </p:cNvSpPr>
          <p:nvPr>
            <p:ph type="dt" sz="half" idx="10"/>
          </p:nvPr>
        </p:nvSpPr>
        <p:spPr/>
        <p:txBody>
          <a:bodyPr/>
          <a:lstStyle/>
          <a:p>
            <a:fld id="{9FFB0414-75D6-8D41-8ED7-F126D2ECCDC9}" type="datetimeFigureOut">
              <a:rPr lang="es-ES" smtClean="0"/>
              <a:t>13/5/19</a:t>
            </a:fld>
            <a:endParaRPr lang="es-ES"/>
          </a:p>
        </p:txBody>
      </p:sp>
      <p:sp>
        <p:nvSpPr>
          <p:cNvPr id="6" name="Marcador de pie de página 5">
            <a:extLst>
              <a:ext uri="{FF2B5EF4-FFF2-40B4-BE49-F238E27FC236}">
                <a16:creationId xmlns:a16="http://schemas.microsoft.com/office/drawing/2014/main" id="{0290777C-4C46-BA44-889D-FD21C9E0A8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1E66C6-712A-2541-9A50-CD43F128D101}"/>
              </a:ext>
            </a:extLst>
          </p:cNvPr>
          <p:cNvSpPr>
            <a:spLocks noGrp="1"/>
          </p:cNvSpPr>
          <p:nvPr>
            <p:ph type="sldNum" sz="quarter" idx="12"/>
          </p:nvPr>
        </p:nvSpPr>
        <p:spPr/>
        <p:txBody>
          <a:bodyPr/>
          <a:lstStyle/>
          <a:p>
            <a:fld id="{D9A52D24-2E8F-5C45-8567-03D6034D6C3A}" type="slidenum">
              <a:rPr lang="es-ES" smtClean="0"/>
              <a:t>‹Nº›</a:t>
            </a:fld>
            <a:endParaRPr lang="es-ES"/>
          </a:p>
        </p:txBody>
      </p:sp>
    </p:spTree>
    <p:extLst>
      <p:ext uri="{BB962C8B-B14F-4D97-AF65-F5344CB8AC3E}">
        <p14:creationId xmlns:p14="http://schemas.microsoft.com/office/powerpoint/2010/main" val="217551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5AA0DF7-0913-4A4C-BAB3-8A5C115EC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982B92C-69B3-5644-BBE2-622D03E2FE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30DCF3C-758F-994C-BD04-DCF9B5926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B0414-75D6-8D41-8ED7-F126D2ECCDC9}" type="datetimeFigureOut">
              <a:rPr lang="es-ES" smtClean="0"/>
              <a:t>13/5/19</a:t>
            </a:fld>
            <a:endParaRPr lang="es-ES"/>
          </a:p>
        </p:txBody>
      </p:sp>
      <p:sp>
        <p:nvSpPr>
          <p:cNvPr id="5" name="Marcador de pie de página 4">
            <a:extLst>
              <a:ext uri="{FF2B5EF4-FFF2-40B4-BE49-F238E27FC236}">
                <a16:creationId xmlns:a16="http://schemas.microsoft.com/office/drawing/2014/main" id="{900FFDF1-8F36-3E41-A77F-95DF8EE17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0A6C07C-11A1-5D43-B568-B8E33ADB0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52D24-2E8F-5C45-8567-03D6034D6C3A}" type="slidenum">
              <a:rPr lang="es-ES" smtClean="0"/>
              <a:t>‹Nº›</a:t>
            </a:fld>
            <a:endParaRPr lang="es-ES"/>
          </a:p>
        </p:txBody>
      </p:sp>
    </p:spTree>
    <p:extLst>
      <p:ext uri="{BB962C8B-B14F-4D97-AF65-F5344CB8AC3E}">
        <p14:creationId xmlns:p14="http://schemas.microsoft.com/office/powerpoint/2010/main" val="257833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78B6787-F13D-4E9B-ADF5-6260CA2B3B40}"/>
              </a:ext>
            </a:extLst>
          </p:cNvPr>
          <p:cNvSpPr txBox="1">
            <a:spLocks/>
          </p:cNvSpPr>
          <p:nvPr/>
        </p:nvSpPr>
        <p:spPr>
          <a:xfrm>
            <a:off x="201603" y="5827777"/>
            <a:ext cx="11517086" cy="743712"/>
          </a:xfrm>
          <a:prstGeom prst="rect">
            <a:avLst/>
          </a:prstGeom>
        </p:spPr>
        <p:txBody>
          <a:bodyPr vert="horz" lIns="121920" tIns="60960" rIns="121920" bIns="6096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667" dirty="0"/>
          </a:p>
        </p:txBody>
      </p:sp>
      <p:pic>
        <p:nvPicPr>
          <p:cNvPr id="10" name="Picture 4">
            <a:extLst>
              <a:ext uri="{FF2B5EF4-FFF2-40B4-BE49-F238E27FC236}">
                <a16:creationId xmlns:a16="http://schemas.microsoft.com/office/drawing/2014/main" id="{0FD086EE-F078-4D34-938D-10C35F3E59CC}"/>
              </a:ext>
            </a:extLst>
          </p:cNvPr>
          <p:cNvPicPr>
            <a:picLocks noChangeAspect="1"/>
          </p:cNvPicPr>
          <p:nvPr/>
        </p:nvPicPr>
        <p:blipFill>
          <a:blip r:embed="rId3"/>
          <a:stretch>
            <a:fillRect/>
          </a:stretch>
        </p:blipFill>
        <p:spPr>
          <a:xfrm>
            <a:off x="9731845" y="151777"/>
            <a:ext cx="2265084" cy="1689215"/>
          </a:xfrm>
          <a:prstGeom prst="rect">
            <a:avLst/>
          </a:prstGeom>
        </p:spPr>
      </p:pic>
      <p:sp>
        <p:nvSpPr>
          <p:cNvPr id="11" name="Content Placeholder 2">
            <a:extLst>
              <a:ext uri="{FF2B5EF4-FFF2-40B4-BE49-F238E27FC236}">
                <a16:creationId xmlns:a16="http://schemas.microsoft.com/office/drawing/2014/main" id="{3F823457-A887-47D0-909C-0479ADF9F371}"/>
              </a:ext>
            </a:extLst>
          </p:cNvPr>
          <p:cNvSpPr txBox="1">
            <a:spLocks/>
          </p:cNvSpPr>
          <p:nvPr/>
        </p:nvSpPr>
        <p:spPr>
          <a:xfrm>
            <a:off x="869364" y="2065062"/>
            <a:ext cx="10181564" cy="1975183"/>
          </a:xfrm>
          <a:prstGeom prst="rect">
            <a:avLst/>
          </a:prstGeom>
        </p:spPr>
        <p:txBody>
          <a:bodyPr vert="horz" lIns="121920" tIns="60960" rIns="121920" bIns="609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sz="4000" dirty="0"/>
            </a:br>
            <a:r>
              <a:rPr lang="en-US" sz="4000" dirty="0"/>
              <a:t>Statistical features and identification tests for time series analysis</a:t>
            </a:r>
          </a:p>
          <a:p>
            <a:endParaRPr lang="en-US" sz="4000" dirty="0"/>
          </a:p>
        </p:txBody>
      </p:sp>
    </p:spTree>
    <p:extLst>
      <p:ext uri="{BB962C8B-B14F-4D97-AF65-F5344CB8AC3E}">
        <p14:creationId xmlns:p14="http://schemas.microsoft.com/office/powerpoint/2010/main" val="30794025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8F0D3-6EA8-984A-82FF-972496F3F052}"/>
              </a:ext>
            </a:extLst>
          </p:cNvPr>
          <p:cNvSpPr>
            <a:spLocks noGrp="1"/>
          </p:cNvSpPr>
          <p:nvPr>
            <p:ph type="title"/>
          </p:nvPr>
        </p:nvSpPr>
        <p:spPr/>
        <p:txBody>
          <a:bodyPr/>
          <a:lstStyle/>
          <a:p>
            <a:r>
              <a:rPr lang="es-ES" dirty="0"/>
              <a:t>Introduction</a:t>
            </a:r>
          </a:p>
        </p:txBody>
      </p:sp>
      <p:sp>
        <p:nvSpPr>
          <p:cNvPr id="3" name="Marcador de contenido 2">
            <a:extLst>
              <a:ext uri="{FF2B5EF4-FFF2-40B4-BE49-F238E27FC236}">
                <a16:creationId xmlns:a16="http://schemas.microsoft.com/office/drawing/2014/main" id="{B96AB7B0-4C47-1E47-B760-49A958DC1C6E}"/>
              </a:ext>
            </a:extLst>
          </p:cNvPr>
          <p:cNvSpPr>
            <a:spLocks noGrp="1"/>
          </p:cNvSpPr>
          <p:nvPr>
            <p:ph idx="1"/>
          </p:nvPr>
        </p:nvSpPr>
        <p:spPr>
          <a:xfrm>
            <a:off x="838200" y="1400752"/>
            <a:ext cx="10515600" cy="4351338"/>
          </a:xfrm>
        </p:spPr>
        <p:txBody>
          <a:bodyPr/>
          <a:lstStyle/>
          <a:p>
            <a:r>
              <a:rPr lang="en-GB" dirty="0"/>
              <a:t>Statistical time series features extraction and discrimination tests are very useful in order to apply analytical algorithms over those time series because it solves lot of problems related with time series analysis by giving us a summarization of the time series itself:</a:t>
            </a:r>
          </a:p>
          <a:p>
            <a:pPr lvl="1"/>
            <a:r>
              <a:rPr lang="en-GB" dirty="0"/>
              <a:t>How to apply classical machine learning algorithms?</a:t>
            </a:r>
          </a:p>
          <a:p>
            <a:pPr lvl="1"/>
            <a:r>
              <a:rPr lang="en-GB" dirty="0"/>
              <a:t>How to choose the most suitable algorithm in order to satisfy a determined problem? </a:t>
            </a:r>
          </a:p>
          <a:p>
            <a:pPr lvl="1"/>
            <a:r>
              <a:rPr lang="en-GB" dirty="0"/>
              <a:t>It makes sense to use this algorithm for analysing this time series?</a:t>
            </a:r>
            <a:endParaRPr lang="es-ES" dirty="0"/>
          </a:p>
        </p:txBody>
      </p:sp>
      <p:pic>
        <p:nvPicPr>
          <p:cNvPr id="4" name="Imagen 3">
            <a:extLst>
              <a:ext uri="{FF2B5EF4-FFF2-40B4-BE49-F238E27FC236}">
                <a16:creationId xmlns:a16="http://schemas.microsoft.com/office/drawing/2014/main" id="{FBC2AC91-F4D0-EE4C-941B-B873FE7EC3F6}"/>
              </a:ext>
            </a:extLst>
          </p:cNvPr>
          <p:cNvPicPr>
            <a:picLocks noChangeAspect="1"/>
          </p:cNvPicPr>
          <p:nvPr/>
        </p:nvPicPr>
        <p:blipFill>
          <a:blip r:embed="rId2"/>
          <a:stretch>
            <a:fillRect/>
          </a:stretch>
        </p:blipFill>
        <p:spPr>
          <a:xfrm>
            <a:off x="3164034" y="4505325"/>
            <a:ext cx="2921000" cy="2190750"/>
          </a:xfrm>
          <a:prstGeom prst="rect">
            <a:avLst/>
          </a:prstGeom>
        </p:spPr>
      </p:pic>
      <p:cxnSp>
        <p:nvCxnSpPr>
          <p:cNvPr id="5" name="Conector recto de flecha 4">
            <a:extLst>
              <a:ext uri="{FF2B5EF4-FFF2-40B4-BE49-F238E27FC236}">
                <a16:creationId xmlns:a16="http://schemas.microsoft.com/office/drawing/2014/main" id="{61DBB954-CBC2-154D-BBD9-A974D74953F3}"/>
              </a:ext>
            </a:extLst>
          </p:cNvPr>
          <p:cNvCxnSpPr/>
          <p:nvPr/>
        </p:nvCxnSpPr>
        <p:spPr>
          <a:xfrm>
            <a:off x="5969979" y="5425209"/>
            <a:ext cx="1317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Abrir llave 5">
            <a:extLst>
              <a:ext uri="{FF2B5EF4-FFF2-40B4-BE49-F238E27FC236}">
                <a16:creationId xmlns:a16="http://schemas.microsoft.com/office/drawing/2014/main" id="{6C878005-3AB3-CB40-88BE-7D3945210B4E}"/>
              </a:ext>
            </a:extLst>
          </p:cNvPr>
          <p:cNvSpPr/>
          <p:nvPr/>
        </p:nvSpPr>
        <p:spPr>
          <a:xfrm>
            <a:off x="7418523" y="4710570"/>
            <a:ext cx="402956" cy="1782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Cerrar llave 6">
            <a:extLst>
              <a:ext uri="{FF2B5EF4-FFF2-40B4-BE49-F238E27FC236}">
                <a16:creationId xmlns:a16="http://schemas.microsoft.com/office/drawing/2014/main" id="{C41865F9-027B-0E40-BC1E-D9C91BA1DB3A}"/>
              </a:ext>
            </a:extLst>
          </p:cNvPr>
          <p:cNvSpPr/>
          <p:nvPr/>
        </p:nvSpPr>
        <p:spPr>
          <a:xfrm>
            <a:off x="9469621" y="4710570"/>
            <a:ext cx="619932" cy="1782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7">
            <a:extLst>
              <a:ext uri="{FF2B5EF4-FFF2-40B4-BE49-F238E27FC236}">
                <a16:creationId xmlns:a16="http://schemas.microsoft.com/office/drawing/2014/main" id="{F293CEAA-684E-7E46-8527-867EBF832681}"/>
              </a:ext>
            </a:extLst>
          </p:cNvPr>
          <p:cNvSpPr txBox="1"/>
          <p:nvPr/>
        </p:nvSpPr>
        <p:spPr>
          <a:xfrm>
            <a:off x="7913841" y="4772565"/>
            <a:ext cx="1658319" cy="369332"/>
          </a:xfrm>
          <a:prstGeom prst="rect">
            <a:avLst/>
          </a:prstGeom>
          <a:noFill/>
        </p:spPr>
        <p:txBody>
          <a:bodyPr wrap="square" rtlCol="0">
            <a:spAutoFit/>
          </a:bodyPr>
          <a:lstStyle/>
          <a:p>
            <a:r>
              <a:rPr lang="es-ES" dirty="0"/>
              <a:t>A        B       C</a:t>
            </a:r>
          </a:p>
        </p:txBody>
      </p:sp>
      <p:sp>
        <p:nvSpPr>
          <p:cNvPr id="9" name="CuadroTexto 8">
            <a:extLst>
              <a:ext uri="{FF2B5EF4-FFF2-40B4-BE49-F238E27FC236}">
                <a16:creationId xmlns:a16="http://schemas.microsoft.com/office/drawing/2014/main" id="{20250E05-444C-6D42-9B42-5F91F57E50AB}"/>
              </a:ext>
            </a:extLst>
          </p:cNvPr>
          <p:cNvSpPr txBox="1"/>
          <p:nvPr/>
        </p:nvSpPr>
        <p:spPr>
          <a:xfrm>
            <a:off x="7895368" y="5265651"/>
            <a:ext cx="1658319" cy="369332"/>
          </a:xfrm>
          <a:prstGeom prst="rect">
            <a:avLst/>
          </a:prstGeom>
          <a:noFill/>
        </p:spPr>
        <p:txBody>
          <a:bodyPr wrap="square" rtlCol="0">
            <a:spAutoFit/>
          </a:bodyPr>
          <a:lstStyle/>
          <a:p>
            <a:r>
              <a:rPr lang="es-ES" dirty="0"/>
              <a:t>A        D       C</a:t>
            </a:r>
          </a:p>
        </p:txBody>
      </p:sp>
      <p:sp>
        <p:nvSpPr>
          <p:cNvPr id="10" name="CuadroTexto 9">
            <a:extLst>
              <a:ext uri="{FF2B5EF4-FFF2-40B4-BE49-F238E27FC236}">
                <a16:creationId xmlns:a16="http://schemas.microsoft.com/office/drawing/2014/main" id="{B198F8D1-C707-6842-9E20-85DCF3656174}"/>
              </a:ext>
            </a:extLst>
          </p:cNvPr>
          <p:cNvSpPr txBox="1"/>
          <p:nvPr/>
        </p:nvSpPr>
        <p:spPr>
          <a:xfrm>
            <a:off x="7913835" y="5712243"/>
            <a:ext cx="1658319" cy="369332"/>
          </a:xfrm>
          <a:prstGeom prst="rect">
            <a:avLst/>
          </a:prstGeom>
          <a:noFill/>
        </p:spPr>
        <p:txBody>
          <a:bodyPr wrap="square" rtlCol="0">
            <a:spAutoFit/>
          </a:bodyPr>
          <a:lstStyle/>
          <a:p>
            <a:r>
              <a:rPr lang="es-ES" dirty="0"/>
              <a:t>.          .         .</a:t>
            </a:r>
          </a:p>
        </p:txBody>
      </p:sp>
      <p:sp>
        <p:nvSpPr>
          <p:cNvPr id="11" name="CuadroTexto 10">
            <a:extLst>
              <a:ext uri="{FF2B5EF4-FFF2-40B4-BE49-F238E27FC236}">
                <a16:creationId xmlns:a16="http://schemas.microsoft.com/office/drawing/2014/main" id="{2D33B2AD-7A6B-C742-833B-CC3D8A416F0C}"/>
              </a:ext>
            </a:extLst>
          </p:cNvPr>
          <p:cNvSpPr txBox="1"/>
          <p:nvPr/>
        </p:nvSpPr>
        <p:spPr>
          <a:xfrm>
            <a:off x="7904606" y="6098386"/>
            <a:ext cx="1658319" cy="369332"/>
          </a:xfrm>
          <a:prstGeom prst="rect">
            <a:avLst/>
          </a:prstGeom>
          <a:noFill/>
        </p:spPr>
        <p:txBody>
          <a:bodyPr wrap="square" rtlCol="0">
            <a:spAutoFit/>
          </a:bodyPr>
          <a:lstStyle/>
          <a:p>
            <a:r>
              <a:rPr lang="es-ES"/>
              <a:t>.          .         .</a:t>
            </a:r>
          </a:p>
        </p:txBody>
      </p:sp>
      <p:pic>
        <p:nvPicPr>
          <p:cNvPr id="13" name="Imagen 12">
            <a:extLst>
              <a:ext uri="{FF2B5EF4-FFF2-40B4-BE49-F238E27FC236}">
                <a16:creationId xmlns:a16="http://schemas.microsoft.com/office/drawing/2014/main" id="{C34B8C14-CDF3-9C46-8400-FBB15A26B5E5}"/>
              </a:ext>
            </a:extLst>
          </p:cNvPr>
          <p:cNvPicPr>
            <a:picLocks noChangeAspect="1"/>
          </p:cNvPicPr>
          <p:nvPr/>
        </p:nvPicPr>
        <p:blipFill>
          <a:blip r:embed="rId3"/>
          <a:stretch>
            <a:fillRect/>
          </a:stretch>
        </p:blipFill>
        <p:spPr>
          <a:xfrm>
            <a:off x="0" y="5959796"/>
            <a:ext cx="3306007" cy="916228"/>
          </a:xfrm>
          <a:prstGeom prst="rect">
            <a:avLst/>
          </a:prstGeom>
        </p:spPr>
      </p:pic>
    </p:spTree>
    <p:extLst>
      <p:ext uri="{BB962C8B-B14F-4D97-AF65-F5344CB8AC3E}">
        <p14:creationId xmlns:p14="http://schemas.microsoft.com/office/powerpoint/2010/main" val="322770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8F0D3-6EA8-984A-82FF-972496F3F052}"/>
              </a:ext>
            </a:extLst>
          </p:cNvPr>
          <p:cNvSpPr>
            <a:spLocks noGrp="1"/>
          </p:cNvSpPr>
          <p:nvPr>
            <p:ph type="title"/>
          </p:nvPr>
        </p:nvSpPr>
        <p:spPr/>
        <p:txBody>
          <a:bodyPr/>
          <a:lstStyle/>
          <a:p>
            <a:r>
              <a:rPr lang="en-GB" dirty="0"/>
              <a:t>Features extraction</a:t>
            </a:r>
            <a:endParaRPr lang="es-ES" dirty="0"/>
          </a:p>
        </p:txBody>
      </p:sp>
      <p:sp>
        <p:nvSpPr>
          <p:cNvPr id="3" name="Marcador de contenido 2">
            <a:extLst>
              <a:ext uri="{FF2B5EF4-FFF2-40B4-BE49-F238E27FC236}">
                <a16:creationId xmlns:a16="http://schemas.microsoft.com/office/drawing/2014/main" id="{B96AB7B0-4C47-1E47-B760-49A958DC1C6E}"/>
              </a:ext>
            </a:extLst>
          </p:cNvPr>
          <p:cNvSpPr>
            <a:spLocks noGrp="1"/>
          </p:cNvSpPr>
          <p:nvPr>
            <p:ph idx="1"/>
          </p:nvPr>
        </p:nvSpPr>
        <p:spPr>
          <a:xfrm>
            <a:off x="838200" y="1400752"/>
            <a:ext cx="10515600" cy="4351338"/>
          </a:xfrm>
        </p:spPr>
        <p:txBody>
          <a:bodyPr>
            <a:normAutofit lnSpcReduction="10000"/>
          </a:bodyPr>
          <a:lstStyle/>
          <a:p>
            <a:r>
              <a:rPr lang="en-GB" dirty="0"/>
              <a:t>The features of some time series are just statistical values or associated concepts that summarizes a determined time series in order to manage all the candidates of an application in a standard way without dealing with the typical time series analysis problems.</a:t>
            </a:r>
          </a:p>
          <a:p>
            <a:endParaRPr lang="en-GB" dirty="0"/>
          </a:p>
          <a:p>
            <a:r>
              <a:rPr lang="en-GB" dirty="0"/>
              <a:t>Those features are usually statistical values obtained from the data of the time series itself. </a:t>
            </a:r>
          </a:p>
          <a:p>
            <a:r>
              <a:rPr lang="en-GB" dirty="0"/>
              <a:t>Examples: mean, maximum, minimum, median, kurtosis, number of points above the mean, etc. </a:t>
            </a:r>
          </a:p>
          <a:p>
            <a:r>
              <a:rPr lang="en-GB" dirty="0"/>
              <a:t>Libraries: Khiva, tsfresh, etc.</a:t>
            </a:r>
          </a:p>
        </p:txBody>
      </p:sp>
      <p:pic>
        <p:nvPicPr>
          <p:cNvPr id="13" name="Imagen 12">
            <a:extLst>
              <a:ext uri="{FF2B5EF4-FFF2-40B4-BE49-F238E27FC236}">
                <a16:creationId xmlns:a16="http://schemas.microsoft.com/office/drawing/2014/main" id="{CC5CB1C6-5BE6-BB4D-ADE7-B2A9C5C8C70A}"/>
              </a:ext>
            </a:extLst>
          </p:cNvPr>
          <p:cNvPicPr>
            <a:picLocks noChangeAspect="1"/>
          </p:cNvPicPr>
          <p:nvPr/>
        </p:nvPicPr>
        <p:blipFill>
          <a:blip r:embed="rId2"/>
          <a:stretch>
            <a:fillRect/>
          </a:stretch>
        </p:blipFill>
        <p:spPr>
          <a:xfrm>
            <a:off x="8155708" y="4519827"/>
            <a:ext cx="1992601" cy="1992601"/>
          </a:xfrm>
          <a:prstGeom prst="rect">
            <a:avLst/>
          </a:prstGeom>
        </p:spPr>
      </p:pic>
      <p:pic>
        <p:nvPicPr>
          <p:cNvPr id="14" name="Imagen 13">
            <a:extLst>
              <a:ext uri="{FF2B5EF4-FFF2-40B4-BE49-F238E27FC236}">
                <a16:creationId xmlns:a16="http://schemas.microsoft.com/office/drawing/2014/main" id="{06BB03C2-D2D5-214F-9CA0-0DC2C73D650C}"/>
              </a:ext>
            </a:extLst>
          </p:cNvPr>
          <p:cNvPicPr>
            <a:picLocks noChangeAspect="1"/>
          </p:cNvPicPr>
          <p:nvPr/>
        </p:nvPicPr>
        <p:blipFill>
          <a:blip r:embed="rId3"/>
          <a:stretch>
            <a:fillRect/>
          </a:stretch>
        </p:blipFill>
        <p:spPr>
          <a:xfrm>
            <a:off x="0" y="5959796"/>
            <a:ext cx="3306007" cy="916228"/>
          </a:xfrm>
          <a:prstGeom prst="rect">
            <a:avLst/>
          </a:prstGeom>
        </p:spPr>
      </p:pic>
    </p:spTree>
    <p:extLst>
      <p:ext uri="{BB962C8B-B14F-4D97-AF65-F5344CB8AC3E}">
        <p14:creationId xmlns:p14="http://schemas.microsoft.com/office/powerpoint/2010/main" val="429417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8F0D3-6EA8-984A-82FF-972496F3F052}"/>
              </a:ext>
            </a:extLst>
          </p:cNvPr>
          <p:cNvSpPr>
            <a:spLocks noGrp="1"/>
          </p:cNvSpPr>
          <p:nvPr>
            <p:ph type="title"/>
          </p:nvPr>
        </p:nvSpPr>
        <p:spPr/>
        <p:txBody>
          <a:bodyPr/>
          <a:lstStyle/>
          <a:p>
            <a:r>
              <a:rPr lang="es-ES" dirty="0"/>
              <a:t>Features extraction. Use cases</a:t>
            </a:r>
          </a:p>
        </p:txBody>
      </p:sp>
      <p:sp>
        <p:nvSpPr>
          <p:cNvPr id="3" name="Marcador de contenido 2">
            <a:extLst>
              <a:ext uri="{FF2B5EF4-FFF2-40B4-BE49-F238E27FC236}">
                <a16:creationId xmlns:a16="http://schemas.microsoft.com/office/drawing/2014/main" id="{B96AB7B0-4C47-1E47-B760-49A958DC1C6E}"/>
              </a:ext>
            </a:extLst>
          </p:cNvPr>
          <p:cNvSpPr>
            <a:spLocks noGrp="1"/>
          </p:cNvSpPr>
          <p:nvPr>
            <p:ph idx="1"/>
          </p:nvPr>
        </p:nvSpPr>
        <p:spPr>
          <a:xfrm>
            <a:off x="838200" y="1400752"/>
            <a:ext cx="10515600" cy="4351338"/>
          </a:xfrm>
        </p:spPr>
        <p:txBody>
          <a:bodyPr/>
          <a:lstStyle/>
          <a:p>
            <a:r>
              <a:rPr lang="en-GB" dirty="0"/>
              <a:t>Once all the time series which are candidates to analyse are standardized, those can be processed by classic machine learning techniques and then clusterize or classify the time series in order to get insights, as simple as that. </a:t>
            </a:r>
          </a:p>
          <a:p>
            <a:r>
              <a:rPr lang="en-GB" dirty="0"/>
              <a:t>Some recommended techniques are the pre-processing of the resulting summarizations of the time series in order to remove unneeded features.</a:t>
            </a:r>
          </a:p>
          <a:p>
            <a:pPr marL="0" indent="0">
              <a:buNone/>
            </a:pPr>
            <a:endParaRPr lang="es-ES" dirty="0"/>
          </a:p>
        </p:txBody>
      </p:sp>
      <p:pic>
        <p:nvPicPr>
          <p:cNvPr id="13" name="Imagen 12">
            <a:extLst>
              <a:ext uri="{FF2B5EF4-FFF2-40B4-BE49-F238E27FC236}">
                <a16:creationId xmlns:a16="http://schemas.microsoft.com/office/drawing/2014/main" id="{94CF49EF-EE57-ED41-AF09-C8A042DEF00E}"/>
              </a:ext>
            </a:extLst>
          </p:cNvPr>
          <p:cNvPicPr>
            <a:picLocks noChangeAspect="1"/>
          </p:cNvPicPr>
          <p:nvPr/>
        </p:nvPicPr>
        <p:blipFill rotWithShape="1">
          <a:blip r:embed="rId2"/>
          <a:srcRect l="1799" t="2204"/>
          <a:stretch/>
        </p:blipFill>
        <p:spPr>
          <a:xfrm>
            <a:off x="5754255" y="3990109"/>
            <a:ext cx="5261884" cy="2867890"/>
          </a:xfrm>
          <a:prstGeom prst="rect">
            <a:avLst/>
          </a:prstGeom>
        </p:spPr>
      </p:pic>
      <p:pic>
        <p:nvPicPr>
          <p:cNvPr id="14" name="Imagen 13">
            <a:extLst>
              <a:ext uri="{FF2B5EF4-FFF2-40B4-BE49-F238E27FC236}">
                <a16:creationId xmlns:a16="http://schemas.microsoft.com/office/drawing/2014/main" id="{40EE000E-7150-5D4E-A0DF-0461C6E286E0}"/>
              </a:ext>
            </a:extLst>
          </p:cNvPr>
          <p:cNvPicPr>
            <a:picLocks noChangeAspect="1"/>
          </p:cNvPicPr>
          <p:nvPr/>
        </p:nvPicPr>
        <p:blipFill>
          <a:blip r:embed="rId3"/>
          <a:stretch>
            <a:fillRect/>
          </a:stretch>
        </p:blipFill>
        <p:spPr>
          <a:xfrm>
            <a:off x="0" y="5959796"/>
            <a:ext cx="3306007" cy="916228"/>
          </a:xfrm>
          <a:prstGeom prst="rect">
            <a:avLst/>
          </a:prstGeom>
        </p:spPr>
      </p:pic>
    </p:spTree>
    <p:extLst>
      <p:ext uri="{BB962C8B-B14F-4D97-AF65-F5344CB8AC3E}">
        <p14:creationId xmlns:p14="http://schemas.microsoft.com/office/powerpoint/2010/main" val="246277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8F0D3-6EA8-984A-82FF-972496F3F052}"/>
              </a:ext>
            </a:extLst>
          </p:cNvPr>
          <p:cNvSpPr>
            <a:spLocks noGrp="1"/>
          </p:cNvSpPr>
          <p:nvPr>
            <p:ph type="title"/>
          </p:nvPr>
        </p:nvSpPr>
        <p:spPr/>
        <p:txBody>
          <a:bodyPr/>
          <a:lstStyle/>
          <a:p>
            <a:r>
              <a:rPr lang="en-GB" dirty="0"/>
              <a:t>Statistical tests</a:t>
            </a:r>
            <a:endParaRPr lang="es-ES" dirty="0"/>
          </a:p>
        </p:txBody>
      </p:sp>
      <p:sp>
        <p:nvSpPr>
          <p:cNvPr id="3" name="Marcador de contenido 2">
            <a:extLst>
              <a:ext uri="{FF2B5EF4-FFF2-40B4-BE49-F238E27FC236}">
                <a16:creationId xmlns:a16="http://schemas.microsoft.com/office/drawing/2014/main" id="{B96AB7B0-4C47-1E47-B760-49A958DC1C6E}"/>
              </a:ext>
            </a:extLst>
          </p:cNvPr>
          <p:cNvSpPr>
            <a:spLocks noGrp="1"/>
          </p:cNvSpPr>
          <p:nvPr>
            <p:ph idx="1"/>
          </p:nvPr>
        </p:nvSpPr>
        <p:spPr>
          <a:xfrm>
            <a:off x="838200" y="1400752"/>
            <a:ext cx="10515600" cy="4351338"/>
          </a:xfrm>
        </p:spPr>
        <p:txBody>
          <a:bodyPr/>
          <a:lstStyle/>
          <a:p>
            <a:r>
              <a:rPr lang="en-GB" dirty="0"/>
              <a:t>Statistical tests are another statistical feature that could be used in the features extraction part, but it bring as more properties.</a:t>
            </a:r>
          </a:p>
          <a:p>
            <a:pPr marL="457200" lvl="1" indent="0">
              <a:buNone/>
            </a:pPr>
            <a:endParaRPr lang="en-GB" dirty="0"/>
          </a:p>
        </p:txBody>
      </p:sp>
      <p:graphicFrame>
        <p:nvGraphicFramePr>
          <p:cNvPr id="12" name="Tabla 11">
            <a:extLst>
              <a:ext uri="{FF2B5EF4-FFF2-40B4-BE49-F238E27FC236}">
                <a16:creationId xmlns:a16="http://schemas.microsoft.com/office/drawing/2014/main" id="{DA30D351-EFF0-2445-A519-C8F88055AF2A}"/>
              </a:ext>
            </a:extLst>
          </p:cNvPr>
          <p:cNvGraphicFramePr>
            <a:graphicFrameLocks noGrp="1"/>
          </p:cNvGraphicFramePr>
          <p:nvPr>
            <p:extLst>
              <p:ext uri="{D42A27DB-BD31-4B8C-83A1-F6EECF244321}">
                <p14:modId xmlns:p14="http://schemas.microsoft.com/office/powerpoint/2010/main" val="1624379039"/>
              </p:ext>
            </p:extLst>
          </p:nvPr>
        </p:nvGraphicFramePr>
        <p:xfrm>
          <a:off x="3301637" y="2286635"/>
          <a:ext cx="7425856" cy="4206240"/>
        </p:xfrm>
        <a:graphic>
          <a:graphicData uri="http://schemas.openxmlformats.org/drawingml/2006/table">
            <a:tbl>
              <a:tblPr firstRow="1" bandRow="1">
                <a:tableStyleId>{5C22544A-7EE6-4342-B048-85BDC9FD1C3A}</a:tableStyleId>
              </a:tblPr>
              <a:tblGrid>
                <a:gridCol w="2821793">
                  <a:extLst>
                    <a:ext uri="{9D8B030D-6E8A-4147-A177-3AD203B41FA5}">
                      <a16:colId xmlns:a16="http://schemas.microsoft.com/office/drawing/2014/main" val="834760930"/>
                    </a:ext>
                  </a:extLst>
                </a:gridCol>
                <a:gridCol w="4604063">
                  <a:extLst>
                    <a:ext uri="{9D8B030D-6E8A-4147-A177-3AD203B41FA5}">
                      <a16:colId xmlns:a16="http://schemas.microsoft.com/office/drawing/2014/main" val="3117013186"/>
                    </a:ext>
                  </a:extLst>
                </a:gridCol>
              </a:tblGrid>
              <a:tr h="351326">
                <a:tc>
                  <a:txBody>
                    <a:bodyPr/>
                    <a:lstStyle/>
                    <a:p>
                      <a:r>
                        <a:rPr lang="es-ES" dirty="0"/>
                        <a:t>TIME SERIES TYPE</a:t>
                      </a:r>
                    </a:p>
                  </a:txBody>
                  <a:tcPr/>
                </a:tc>
                <a:tc>
                  <a:txBody>
                    <a:bodyPr/>
                    <a:lstStyle/>
                    <a:p>
                      <a:r>
                        <a:rPr lang="es-ES"/>
                        <a:t>STATISTICAL TEST</a:t>
                      </a:r>
                    </a:p>
                  </a:txBody>
                  <a:tcPr/>
                </a:tc>
                <a:extLst>
                  <a:ext uri="{0D108BD9-81ED-4DB2-BD59-A6C34878D82A}">
                    <a16:rowId xmlns:a16="http://schemas.microsoft.com/office/drawing/2014/main" val="905293006"/>
                  </a:ext>
                </a:extLst>
              </a:tr>
              <a:tr h="351326">
                <a:tc>
                  <a:txBody>
                    <a:bodyPr/>
                    <a:lstStyle/>
                    <a:p>
                      <a:r>
                        <a:rPr lang="en-GB" noProof="0" dirty="0"/>
                        <a:t>Regular/Irregular</a:t>
                      </a:r>
                    </a:p>
                  </a:txBody>
                  <a:tcPr/>
                </a:tc>
                <a:tc>
                  <a:txBody>
                    <a:bodyPr/>
                    <a:lstStyle/>
                    <a:p>
                      <a:r>
                        <a:rPr lang="en-GB" noProof="0"/>
                        <a:t>Time axis comprobation.</a:t>
                      </a:r>
                    </a:p>
                  </a:txBody>
                  <a:tcPr/>
                </a:tc>
                <a:extLst>
                  <a:ext uri="{0D108BD9-81ED-4DB2-BD59-A6C34878D82A}">
                    <a16:rowId xmlns:a16="http://schemas.microsoft.com/office/drawing/2014/main" val="3323917562"/>
                  </a:ext>
                </a:extLst>
              </a:tr>
              <a:tr h="351326">
                <a:tc rowSpan="3">
                  <a:txBody>
                    <a:bodyPr/>
                    <a:lstStyle/>
                    <a:p>
                      <a:r>
                        <a:rPr lang="en-GB" noProof="0" dirty="0"/>
                        <a:t>Trend/Non-Trend</a:t>
                      </a:r>
                    </a:p>
                  </a:txBody>
                  <a:tcPr/>
                </a:tc>
                <a:tc>
                  <a:txBody>
                    <a:bodyPr/>
                    <a:lstStyle/>
                    <a:p>
                      <a:r>
                        <a:rPr lang="en-GB" noProof="0" dirty="0"/>
                        <a:t>Person correlation trend test and its p-value.</a:t>
                      </a:r>
                    </a:p>
                  </a:txBody>
                  <a:tcPr/>
                </a:tc>
                <a:extLst>
                  <a:ext uri="{0D108BD9-81ED-4DB2-BD59-A6C34878D82A}">
                    <a16:rowId xmlns:a16="http://schemas.microsoft.com/office/drawing/2014/main" val="3942927462"/>
                  </a:ext>
                </a:extLst>
              </a:tr>
              <a:tr h="351326">
                <a:tc vMerge="1">
                  <a:txBody>
                    <a:bodyPr/>
                    <a:lstStyle/>
                    <a:p>
                      <a:endParaRPr lang="es-ES" dirty="0"/>
                    </a:p>
                  </a:txBody>
                  <a:tcPr/>
                </a:tc>
                <a:tc>
                  <a:txBody>
                    <a:bodyPr/>
                    <a:lstStyle/>
                    <a:p>
                      <a:r>
                        <a:rPr lang="en-GB" noProof="0"/>
                        <a:t>Daniels trend and its p-value. </a:t>
                      </a:r>
                    </a:p>
                  </a:txBody>
                  <a:tcPr/>
                </a:tc>
                <a:extLst>
                  <a:ext uri="{0D108BD9-81ED-4DB2-BD59-A6C34878D82A}">
                    <a16:rowId xmlns:a16="http://schemas.microsoft.com/office/drawing/2014/main" val="1274248313"/>
                  </a:ext>
                </a:extLst>
              </a:tr>
              <a:tr h="351326">
                <a:tc vMerge="1">
                  <a:txBody>
                    <a:bodyPr/>
                    <a:lstStyle/>
                    <a:p>
                      <a:endParaRPr lang="es-ES" dirty="0"/>
                    </a:p>
                  </a:txBody>
                  <a:tcPr/>
                </a:tc>
                <a:tc>
                  <a:txBody>
                    <a:bodyPr/>
                    <a:lstStyle/>
                    <a:p>
                      <a:r>
                        <a:rPr lang="en-GB" noProof="0"/>
                        <a:t>Mann-Kendall trend test and its p-value.</a:t>
                      </a:r>
                    </a:p>
                  </a:txBody>
                  <a:tcPr/>
                </a:tc>
                <a:extLst>
                  <a:ext uri="{0D108BD9-81ED-4DB2-BD59-A6C34878D82A}">
                    <a16:rowId xmlns:a16="http://schemas.microsoft.com/office/drawing/2014/main" val="739293590"/>
                  </a:ext>
                </a:extLst>
              </a:tr>
              <a:tr h="614820">
                <a:tc>
                  <a:txBody>
                    <a:bodyPr/>
                    <a:lstStyle/>
                    <a:p>
                      <a:r>
                        <a:rPr lang="en-GB" noProof="0"/>
                        <a:t>Ergodic/Non-Ergodic</a:t>
                      </a:r>
                    </a:p>
                  </a:txBody>
                  <a:tcPr/>
                </a:tc>
                <a:tc>
                  <a:txBody>
                    <a:bodyPr/>
                    <a:lstStyle/>
                    <a:p>
                      <a:r>
                        <a:rPr lang="en-GB" noProof="0" dirty="0"/>
                        <a:t>Means of autocorrelation function evaluation.</a:t>
                      </a:r>
                    </a:p>
                    <a:p>
                      <a:r>
                        <a:rPr lang="en-GB" noProof="0" dirty="0"/>
                        <a:t>Augmented Dickey Fuller test.</a:t>
                      </a:r>
                    </a:p>
                  </a:txBody>
                  <a:tcPr/>
                </a:tc>
                <a:extLst>
                  <a:ext uri="{0D108BD9-81ED-4DB2-BD59-A6C34878D82A}">
                    <a16:rowId xmlns:a16="http://schemas.microsoft.com/office/drawing/2014/main" val="1185617051"/>
                  </a:ext>
                </a:extLst>
              </a:tr>
              <a:tr h="351326">
                <a:tc>
                  <a:txBody>
                    <a:bodyPr/>
                    <a:lstStyle/>
                    <a:p>
                      <a:r>
                        <a:rPr lang="en-GB" noProof="0"/>
                        <a:t>Periodic/Non-Periodic</a:t>
                      </a:r>
                    </a:p>
                  </a:txBody>
                  <a:tcPr/>
                </a:tc>
                <a:tc>
                  <a:txBody>
                    <a:bodyPr/>
                    <a:lstStyle/>
                    <a:p>
                      <a:r>
                        <a:rPr lang="en-GB" noProof="0" dirty="0"/>
                        <a:t>Fisher’s test for periodicity.</a:t>
                      </a:r>
                    </a:p>
                  </a:txBody>
                  <a:tcPr/>
                </a:tc>
                <a:extLst>
                  <a:ext uri="{0D108BD9-81ED-4DB2-BD59-A6C34878D82A}">
                    <a16:rowId xmlns:a16="http://schemas.microsoft.com/office/drawing/2014/main" val="437291568"/>
                  </a:ext>
                </a:extLst>
              </a:tr>
              <a:tr h="351326">
                <a:tc rowSpan="3">
                  <a:txBody>
                    <a:bodyPr/>
                    <a:lstStyle/>
                    <a:p>
                      <a:r>
                        <a:rPr lang="en-GB" noProof="0" dirty="0"/>
                        <a:t>Seasonal/Non-Seasonal</a:t>
                      </a:r>
                    </a:p>
                  </a:txBody>
                  <a:tcPr/>
                </a:tc>
                <a:tc>
                  <a:txBody>
                    <a:bodyPr/>
                    <a:lstStyle/>
                    <a:p>
                      <a:r>
                        <a:rPr lang="en-GB" noProof="0" dirty="0"/>
                        <a:t>Chi-Square Goodness-of-fit test. </a:t>
                      </a:r>
                    </a:p>
                  </a:txBody>
                  <a:tcPr/>
                </a:tc>
                <a:extLst>
                  <a:ext uri="{0D108BD9-81ED-4DB2-BD59-A6C34878D82A}">
                    <a16:rowId xmlns:a16="http://schemas.microsoft.com/office/drawing/2014/main" val="577583839"/>
                  </a:ext>
                </a:extLst>
              </a:tr>
              <a:tr h="351326">
                <a:tc vMerge="1">
                  <a:txBody>
                    <a:bodyPr/>
                    <a:lstStyle/>
                    <a:p>
                      <a:endParaRPr lang="es-ES" dirty="0"/>
                    </a:p>
                  </a:txBody>
                  <a:tcPr/>
                </a:tc>
                <a:tc>
                  <a:txBody>
                    <a:bodyPr/>
                    <a:lstStyle/>
                    <a:p>
                      <a:r>
                        <a:rPr lang="en-GB" noProof="0"/>
                        <a:t>Kolmorov Simrnov type statistic.</a:t>
                      </a:r>
                    </a:p>
                  </a:txBody>
                  <a:tcPr/>
                </a:tc>
                <a:extLst>
                  <a:ext uri="{0D108BD9-81ED-4DB2-BD59-A6C34878D82A}">
                    <a16:rowId xmlns:a16="http://schemas.microsoft.com/office/drawing/2014/main" val="2271126614"/>
                  </a:ext>
                </a:extLst>
              </a:tr>
              <a:tr h="614820">
                <a:tc vMerge="1">
                  <a:txBody>
                    <a:bodyPr/>
                    <a:lstStyle/>
                    <a:p>
                      <a:endParaRPr lang="es-ES" dirty="0"/>
                    </a:p>
                  </a:txBody>
                  <a:tcPr/>
                </a:tc>
                <a:tc>
                  <a:txBody>
                    <a:bodyPr/>
                    <a:lstStyle/>
                    <a:p>
                      <a:r>
                        <a:rPr lang="en-GB" noProof="0" dirty="0"/>
                        <a:t>Harmonic analyses based on the Edward type statistics.</a:t>
                      </a:r>
                    </a:p>
                  </a:txBody>
                  <a:tcPr/>
                </a:tc>
                <a:extLst>
                  <a:ext uri="{0D108BD9-81ED-4DB2-BD59-A6C34878D82A}">
                    <a16:rowId xmlns:a16="http://schemas.microsoft.com/office/drawing/2014/main" val="231549590"/>
                  </a:ext>
                </a:extLst>
              </a:tr>
            </a:tbl>
          </a:graphicData>
        </a:graphic>
      </p:graphicFrame>
      <p:pic>
        <p:nvPicPr>
          <p:cNvPr id="13" name="Imagen 12">
            <a:extLst>
              <a:ext uri="{FF2B5EF4-FFF2-40B4-BE49-F238E27FC236}">
                <a16:creationId xmlns:a16="http://schemas.microsoft.com/office/drawing/2014/main" id="{65AFD108-C74E-5F42-96DC-EEA9C935F111}"/>
              </a:ext>
            </a:extLst>
          </p:cNvPr>
          <p:cNvPicPr>
            <a:picLocks noChangeAspect="1"/>
          </p:cNvPicPr>
          <p:nvPr/>
        </p:nvPicPr>
        <p:blipFill>
          <a:blip r:embed="rId2"/>
          <a:stretch>
            <a:fillRect/>
          </a:stretch>
        </p:blipFill>
        <p:spPr>
          <a:xfrm>
            <a:off x="0" y="5959796"/>
            <a:ext cx="3306007" cy="916228"/>
          </a:xfrm>
          <a:prstGeom prst="rect">
            <a:avLst/>
          </a:prstGeom>
        </p:spPr>
      </p:pic>
    </p:spTree>
    <p:extLst>
      <p:ext uri="{BB962C8B-B14F-4D97-AF65-F5344CB8AC3E}">
        <p14:creationId xmlns:p14="http://schemas.microsoft.com/office/powerpoint/2010/main" val="172594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8F0D3-6EA8-984A-82FF-972496F3F052}"/>
              </a:ext>
            </a:extLst>
          </p:cNvPr>
          <p:cNvSpPr>
            <a:spLocks noGrp="1"/>
          </p:cNvSpPr>
          <p:nvPr>
            <p:ph type="title"/>
          </p:nvPr>
        </p:nvSpPr>
        <p:spPr/>
        <p:txBody>
          <a:bodyPr/>
          <a:lstStyle/>
          <a:p>
            <a:r>
              <a:rPr lang="en-GB" dirty="0"/>
              <a:t>Statistical tests. Use Cases.</a:t>
            </a:r>
            <a:endParaRPr lang="es-ES" dirty="0"/>
          </a:p>
        </p:txBody>
      </p:sp>
      <p:sp>
        <p:nvSpPr>
          <p:cNvPr id="3" name="Marcador de contenido 2">
            <a:extLst>
              <a:ext uri="{FF2B5EF4-FFF2-40B4-BE49-F238E27FC236}">
                <a16:creationId xmlns:a16="http://schemas.microsoft.com/office/drawing/2014/main" id="{B96AB7B0-4C47-1E47-B760-49A958DC1C6E}"/>
              </a:ext>
            </a:extLst>
          </p:cNvPr>
          <p:cNvSpPr>
            <a:spLocks noGrp="1"/>
          </p:cNvSpPr>
          <p:nvPr>
            <p:ph idx="1"/>
          </p:nvPr>
        </p:nvSpPr>
        <p:spPr>
          <a:xfrm>
            <a:off x="838200" y="1400752"/>
            <a:ext cx="10515600" cy="4351338"/>
          </a:xfrm>
        </p:spPr>
        <p:txBody>
          <a:bodyPr/>
          <a:lstStyle/>
          <a:p>
            <a:r>
              <a:rPr lang="en-GB" dirty="0"/>
              <a:t>Discriminate non applicable time series algorithms</a:t>
            </a:r>
          </a:p>
          <a:p>
            <a:r>
              <a:rPr lang="en-GB" dirty="0"/>
              <a:t>More suitable selection of algorithms: filtering, distances, forecasting, clustering, segmentation, motif and discord discovery, anomaly detection, query by content, rule discovery, causality…</a:t>
            </a:r>
          </a:p>
          <a:p>
            <a:r>
              <a:rPr lang="en-GB" dirty="0"/>
              <a:t>Examples: </a:t>
            </a:r>
          </a:p>
        </p:txBody>
      </p:sp>
      <p:graphicFrame>
        <p:nvGraphicFramePr>
          <p:cNvPr id="12" name="Tabla 11">
            <a:extLst>
              <a:ext uri="{FF2B5EF4-FFF2-40B4-BE49-F238E27FC236}">
                <a16:creationId xmlns:a16="http://schemas.microsoft.com/office/drawing/2014/main" id="{140D90FD-732D-2742-97C6-B3B17D2423E2}"/>
              </a:ext>
            </a:extLst>
          </p:cNvPr>
          <p:cNvGraphicFramePr>
            <a:graphicFrameLocks noGrp="1"/>
          </p:cNvGraphicFramePr>
          <p:nvPr>
            <p:extLst>
              <p:ext uri="{D42A27DB-BD31-4B8C-83A1-F6EECF244321}">
                <p14:modId xmlns:p14="http://schemas.microsoft.com/office/powerpoint/2010/main" val="1406069343"/>
              </p:ext>
            </p:extLst>
          </p:nvPr>
        </p:nvGraphicFramePr>
        <p:xfrm>
          <a:off x="3355450" y="3205011"/>
          <a:ext cx="8674873" cy="3478744"/>
        </p:xfrm>
        <a:graphic>
          <a:graphicData uri="http://schemas.openxmlformats.org/drawingml/2006/table">
            <a:tbl>
              <a:tblPr firstRow="1" bandRow="1">
                <a:tableStyleId>{5C22544A-7EE6-4342-B048-85BDC9FD1C3A}</a:tableStyleId>
              </a:tblPr>
              <a:tblGrid>
                <a:gridCol w="3296414">
                  <a:extLst>
                    <a:ext uri="{9D8B030D-6E8A-4147-A177-3AD203B41FA5}">
                      <a16:colId xmlns:a16="http://schemas.microsoft.com/office/drawing/2014/main" val="834760930"/>
                    </a:ext>
                  </a:extLst>
                </a:gridCol>
                <a:gridCol w="5378459">
                  <a:extLst>
                    <a:ext uri="{9D8B030D-6E8A-4147-A177-3AD203B41FA5}">
                      <a16:colId xmlns:a16="http://schemas.microsoft.com/office/drawing/2014/main" val="3117013186"/>
                    </a:ext>
                  </a:extLst>
                </a:gridCol>
              </a:tblGrid>
              <a:tr h="343653">
                <a:tc>
                  <a:txBody>
                    <a:bodyPr/>
                    <a:lstStyle/>
                    <a:p>
                      <a:r>
                        <a:rPr lang="es-ES" dirty="0"/>
                        <a:t>ALGORIHTM</a:t>
                      </a:r>
                    </a:p>
                  </a:txBody>
                  <a:tcPr/>
                </a:tc>
                <a:tc>
                  <a:txBody>
                    <a:bodyPr/>
                    <a:lstStyle/>
                    <a:p>
                      <a:r>
                        <a:rPr lang="es-ES" dirty="0"/>
                        <a:t>EXPLANATION</a:t>
                      </a:r>
                    </a:p>
                  </a:txBody>
                  <a:tcPr/>
                </a:tc>
                <a:extLst>
                  <a:ext uri="{0D108BD9-81ED-4DB2-BD59-A6C34878D82A}">
                    <a16:rowId xmlns:a16="http://schemas.microsoft.com/office/drawing/2014/main" val="905293006"/>
                  </a:ext>
                </a:extLst>
              </a:tr>
              <a:tr h="343653">
                <a:tc>
                  <a:txBody>
                    <a:bodyPr/>
                    <a:lstStyle/>
                    <a:p>
                      <a:r>
                        <a:rPr lang="en-GB" noProof="0" dirty="0"/>
                        <a:t>ARIMA - FORECASTING</a:t>
                      </a:r>
                    </a:p>
                  </a:txBody>
                  <a:tcPr/>
                </a:tc>
                <a:tc>
                  <a:txBody>
                    <a:bodyPr/>
                    <a:lstStyle/>
                    <a:p>
                      <a:r>
                        <a:rPr lang="en-GB" dirty="0"/>
                        <a:t>Most suitable for stationary time series. </a:t>
                      </a:r>
                      <a:endParaRPr lang="en-GB" noProof="0" dirty="0"/>
                    </a:p>
                  </a:txBody>
                  <a:tcPr/>
                </a:tc>
                <a:extLst>
                  <a:ext uri="{0D108BD9-81ED-4DB2-BD59-A6C34878D82A}">
                    <a16:rowId xmlns:a16="http://schemas.microsoft.com/office/drawing/2014/main" val="3323917562"/>
                  </a:ext>
                </a:extLst>
              </a:tr>
              <a:tr h="990273">
                <a:tc>
                  <a:txBody>
                    <a:bodyPr/>
                    <a:lstStyle/>
                    <a:p>
                      <a:r>
                        <a:rPr lang="en-GB" noProof="0" dirty="0"/>
                        <a:t>SIMPLE EXPONENTIAL SMOOTHING - FORECASTING</a:t>
                      </a:r>
                    </a:p>
                  </a:txBody>
                  <a:tcPr/>
                </a:tc>
                <a:tc>
                  <a:txBody>
                    <a:bodyPr/>
                    <a:lstStyle/>
                    <a:p>
                      <a:r>
                        <a:rPr lang="en-GB" dirty="0"/>
                        <a:t>Most suitable for time series which have no trend with and are no seasonal.</a:t>
                      </a:r>
                      <a:endParaRPr lang="en-GB" noProof="0" dirty="0"/>
                    </a:p>
                  </a:txBody>
                  <a:tcPr/>
                </a:tc>
                <a:extLst>
                  <a:ext uri="{0D108BD9-81ED-4DB2-BD59-A6C34878D82A}">
                    <a16:rowId xmlns:a16="http://schemas.microsoft.com/office/drawing/2014/main" val="3942927462"/>
                  </a:ext>
                </a:extLst>
              </a:tr>
              <a:tr h="601392">
                <a:tc>
                  <a:txBody>
                    <a:bodyPr/>
                    <a:lstStyle/>
                    <a:p>
                      <a:r>
                        <a:rPr lang="en-GB" noProof="0" dirty="0"/>
                        <a:t>SELF-ORGANIZING MAPS - CLUSTERING</a:t>
                      </a:r>
                    </a:p>
                  </a:txBody>
                  <a:tcPr/>
                </a:tc>
                <a:tc>
                  <a:txBody>
                    <a:bodyPr/>
                    <a:lstStyle/>
                    <a:p>
                      <a:r>
                        <a:rPr lang="en-GB" dirty="0"/>
                        <a:t>Most suitable for periodic time series</a:t>
                      </a:r>
                      <a:endParaRPr lang="en-GB" noProof="0" dirty="0"/>
                    </a:p>
                  </a:txBody>
                  <a:tcPr/>
                </a:tc>
                <a:extLst>
                  <a:ext uri="{0D108BD9-81ED-4DB2-BD59-A6C34878D82A}">
                    <a16:rowId xmlns:a16="http://schemas.microsoft.com/office/drawing/2014/main" val="1185617051"/>
                  </a:ext>
                </a:extLst>
              </a:tr>
              <a:tr h="1116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ROBUST ANOMALY DETECTION – ANOMALY DETECTION</a:t>
                      </a:r>
                    </a:p>
                    <a:p>
                      <a:endParaRPr lang="en-GB" noProof="0" dirty="0"/>
                    </a:p>
                  </a:txBody>
                  <a:tcPr/>
                </a:tc>
                <a:tc>
                  <a:txBody>
                    <a:bodyPr/>
                    <a:lstStyle/>
                    <a:p>
                      <a:r>
                        <a:rPr lang="en-GB" noProof="0" dirty="0"/>
                        <a:t>Most suitable for stationary time series.</a:t>
                      </a:r>
                    </a:p>
                  </a:txBody>
                  <a:tcPr/>
                </a:tc>
                <a:extLst>
                  <a:ext uri="{0D108BD9-81ED-4DB2-BD59-A6C34878D82A}">
                    <a16:rowId xmlns:a16="http://schemas.microsoft.com/office/drawing/2014/main" val="3724370030"/>
                  </a:ext>
                </a:extLst>
              </a:tr>
            </a:tbl>
          </a:graphicData>
        </a:graphic>
      </p:graphicFrame>
      <p:pic>
        <p:nvPicPr>
          <p:cNvPr id="13" name="Imagen 12">
            <a:extLst>
              <a:ext uri="{FF2B5EF4-FFF2-40B4-BE49-F238E27FC236}">
                <a16:creationId xmlns:a16="http://schemas.microsoft.com/office/drawing/2014/main" id="{0A47AB94-7832-4B4C-891A-03815F433D61}"/>
              </a:ext>
            </a:extLst>
          </p:cNvPr>
          <p:cNvPicPr>
            <a:picLocks noChangeAspect="1"/>
          </p:cNvPicPr>
          <p:nvPr/>
        </p:nvPicPr>
        <p:blipFill>
          <a:blip r:embed="rId2"/>
          <a:stretch>
            <a:fillRect/>
          </a:stretch>
        </p:blipFill>
        <p:spPr>
          <a:xfrm>
            <a:off x="0" y="5959796"/>
            <a:ext cx="3306007" cy="916228"/>
          </a:xfrm>
          <a:prstGeom prst="rect">
            <a:avLst/>
          </a:prstGeom>
        </p:spPr>
      </p:pic>
    </p:spTree>
    <p:extLst>
      <p:ext uri="{BB962C8B-B14F-4D97-AF65-F5344CB8AC3E}">
        <p14:creationId xmlns:p14="http://schemas.microsoft.com/office/powerpoint/2010/main" val="273200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8F0D3-6EA8-984A-82FF-972496F3F052}"/>
              </a:ext>
            </a:extLst>
          </p:cNvPr>
          <p:cNvSpPr>
            <a:spLocks noGrp="1"/>
          </p:cNvSpPr>
          <p:nvPr>
            <p:ph type="title"/>
          </p:nvPr>
        </p:nvSpPr>
        <p:spPr/>
        <p:txBody>
          <a:bodyPr/>
          <a:lstStyle/>
          <a:p>
            <a:r>
              <a:rPr lang="en-GB" dirty="0"/>
              <a:t>Exercise</a:t>
            </a:r>
            <a:endParaRPr lang="es-ES" dirty="0"/>
          </a:p>
        </p:txBody>
      </p:sp>
      <p:sp>
        <p:nvSpPr>
          <p:cNvPr id="3" name="Marcador de contenido 2">
            <a:extLst>
              <a:ext uri="{FF2B5EF4-FFF2-40B4-BE49-F238E27FC236}">
                <a16:creationId xmlns:a16="http://schemas.microsoft.com/office/drawing/2014/main" id="{B96AB7B0-4C47-1E47-B760-49A958DC1C6E}"/>
              </a:ext>
            </a:extLst>
          </p:cNvPr>
          <p:cNvSpPr>
            <a:spLocks noGrp="1"/>
          </p:cNvSpPr>
          <p:nvPr>
            <p:ph idx="1"/>
          </p:nvPr>
        </p:nvSpPr>
        <p:spPr>
          <a:xfrm>
            <a:off x="838200" y="1400752"/>
            <a:ext cx="10515600" cy="4351338"/>
          </a:xfrm>
        </p:spPr>
        <p:txBody>
          <a:bodyPr/>
          <a:lstStyle/>
          <a:p>
            <a:r>
              <a:rPr lang="en-GB" b="1" u="sng" dirty="0"/>
              <a:t>Dataset: </a:t>
            </a:r>
            <a:r>
              <a:rPr lang="en" dirty="0"/>
              <a:t>100 time-series related with energy consumption provided by commercial sites during 2012, which are tagged by subindustry. The dataset has in excess of 10,000,000 points. </a:t>
            </a:r>
          </a:p>
          <a:p>
            <a:r>
              <a:rPr lang="en-GB" b="1" u="sng" dirty="0"/>
              <a:t>Target: </a:t>
            </a:r>
            <a:r>
              <a:rPr lang="en-GB" dirty="0"/>
              <a:t>Apply classical machine learning algorithms in order to predict the tag of the time series.</a:t>
            </a:r>
          </a:p>
          <a:p>
            <a:r>
              <a:rPr lang="en-GB" b="1" u="sng" dirty="0"/>
              <a:t>Work to do: </a:t>
            </a:r>
            <a:r>
              <a:rPr lang="en-GB" dirty="0"/>
              <a:t>Explore the khiva’s features documentation in order to vary the features used to summarize the time series.</a:t>
            </a:r>
          </a:p>
        </p:txBody>
      </p:sp>
      <p:pic>
        <p:nvPicPr>
          <p:cNvPr id="5" name="Imagen 4">
            <a:extLst>
              <a:ext uri="{FF2B5EF4-FFF2-40B4-BE49-F238E27FC236}">
                <a16:creationId xmlns:a16="http://schemas.microsoft.com/office/drawing/2014/main" id="{3F04B866-813A-4F48-9446-B8255474390B}"/>
              </a:ext>
            </a:extLst>
          </p:cNvPr>
          <p:cNvPicPr>
            <a:picLocks noChangeAspect="1"/>
          </p:cNvPicPr>
          <p:nvPr/>
        </p:nvPicPr>
        <p:blipFill>
          <a:blip r:embed="rId2"/>
          <a:stretch>
            <a:fillRect/>
          </a:stretch>
        </p:blipFill>
        <p:spPr>
          <a:xfrm>
            <a:off x="0" y="5959796"/>
            <a:ext cx="3306007" cy="916228"/>
          </a:xfrm>
          <a:prstGeom prst="rect">
            <a:avLst/>
          </a:prstGeom>
        </p:spPr>
      </p:pic>
    </p:spTree>
    <p:extLst>
      <p:ext uri="{BB962C8B-B14F-4D97-AF65-F5344CB8AC3E}">
        <p14:creationId xmlns:p14="http://schemas.microsoft.com/office/powerpoint/2010/main" val="38086102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635</Words>
  <Application>Microsoft Macintosh PowerPoint</Application>
  <PresentationFormat>Panorámica</PresentationFormat>
  <Paragraphs>66</Paragraphs>
  <Slides>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Open Sans</vt:lpstr>
      <vt:lpstr>Tema de Office</vt:lpstr>
      <vt:lpstr>Presentación de PowerPoint</vt:lpstr>
      <vt:lpstr>Introduction</vt:lpstr>
      <vt:lpstr>Features extraction</vt:lpstr>
      <vt:lpstr>Features extraction. Use cases</vt:lpstr>
      <vt:lpstr>Statistical tests</vt:lpstr>
      <vt:lpstr>Statistical tests. Use Cases.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Cuesta</dc:creator>
  <cp:lastModifiedBy>David Cuesta</cp:lastModifiedBy>
  <cp:revision>4</cp:revision>
  <dcterms:created xsi:type="dcterms:W3CDTF">2019-05-13T07:16:23Z</dcterms:created>
  <dcterms:modified xsi:type="dcterms:W3CDTF">2019-05-13T07:55:29Z</dcterms:modified>
</cp:coreProperties>
</file>