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0" r:id="rId2"/>
    <p:sldId id="307" r:id="rId3"/>
    <p:sldId id="319" r:id="rId4"/>
    <p:sldId id="320" r:id="rId5"/>
    <p:sldId id="324" r:id="rId6"/>
    <p:sldId id="321" r:id="rId7"/>
    <p:sldId id="322" r:id="rId8"/>
    <p:sldId id="308" r:id="rId9"/>
    <p:sldId id="310" r:id="rId10"/>
    <p:sldId id="326" r:id="rId11"/>
    <p:sldId id="311" r:id="rId12"/>
    <p:sldId id="327" r:id="rId13"/>
    <p:sldId id="328" r:id="rId14"/>
    <p:sldId id="312" r:id="rId15"/>
    <p:sldId id="335" r:id="rId16"/>
    <p:sldId id="329" r:id="rId17"/>
    <p:sldId id="330" r:id="rId18"/>
    <p:sldId id="331" r:id="rId19"/>
    <p:sldId id="332" r:id="rId20"/>
    <p:sldId id="333" r:id="rId21"/>
    <p:sldId id="334" r:id="rId22"/>
    <p:sldId id="336" r:id="rId23"/>
    <p:sldId id="337" r:id="rId24"/>
    <p:sldId id="309" r:id="rId25"/>
    <p:sldId id="306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3949"/>
  </p:normalViewPr>
  <p:slideViewPr>
    <p:cSldViewPr snapToGrid="0" snapToObjects="1">
      <p:cViewPr>
        <p:scale>
          <a:sx n="120" d="100"/>
          <a:sy n="120" d="100"/>
        </p:scale>
        <p:origin x="8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0BF9-D0CD-CB4B-9C4E-6B855D7D3ED4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8CDAE-9BCC-8A4A-B8B8-C9CDE56F8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224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CDAE-9BCC-8A4A-B8B8-C9CDE56F8F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75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CDAE-9BCC-8A4A-B8B8-C9CDE56F8F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4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CDAE-9BCC-8A4A-B8B8-C9CDE56F8F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7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71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A10E-5EE9-2545-86F4-24BF88C1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9478-B7F6-8344-88F9-7576CCBF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2CE5-6256-C84B-BF32-5C9C1444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46B-7F04-8847-BD62-E7B16CAD4817}" type="datetime1">
              <a:rPr lang="es-ES_tradnl" smtClean="0"/>
              <a:t>10/5/19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C6AA-F659-674E-B8B2-32393B1C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7A25-75EF-F449-BB43-9A2D9532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5DEC-D09F-684D-A016-8891575B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4547-51A6-374D-B961-FF454436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95AB-02D1-9C4C-918B-4757BEEC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61C-D8A8-4C4F-9416-796DE5402AE5}" type="datetime1">
              <a:rPr lang="es-ES_tradnl" smtClean="0"/>
              <a:t>10/5/19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2B7F-75A7-AA4F-92B1-79F166AB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3C86-F3F7-BF49-846A-C6913D4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16C20-2BC6-C642-89A8-E6024B131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E6A2C-18E1-F247-B3F2-50835CA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AD83-23D5-D840-B5FB-B1E64B5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4074-6D77-C84D-A69A-2F6CD604FD72}" type="datetime1">
              <a:rPr lang="es-ES_tradnl" smtClean="0"/>
              <a:t>10/5/19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9DE5-89B7-0C44-8484-0B310A1E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1570-6225-7444-BF8D-E26C7ED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65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bg>
      <p:bgPr>
        <a:solidFill>
          <a:srgbClr val="201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0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17FE-60AF-7340-A4E0-8A2FA0C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5DB4-3E3B-6342-B72C-90F04CD5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5F49-D9A0-3041-9090-BC56902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2D64-3A10-BC45-BAFF-C87DA3BFF21C}" type="datetime1">
              <a:rPr lang="es-ES_tradnl" smtClean="0"/>
              <a:t>10/5/19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4F17-E1A0-4C4E-8D9B-A6EF52E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D756-4CB3-A146-92C8-C47C4989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894367" cy="365125"/>
          </a:xfrm>
        </p:spPr>
        <p:txBody>
          <a:bodyPr/>
          <a:lstStyle/>
          <a:p>
            <a:fld id="{2DA69F38-0FEF-A84B-AAF8-555E83B3F2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27A2A-426A-764B-91E1-8C39C8A54E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64" y="6240648"/>
            <a:ext cx="2259568" cy="626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0C815-02EA-AF49-9A19-CDFBEF4DBF2D}"/>
              </a:ext>
            </a:extLst>
          </p:cNvPr>
          <p:cNvSpPr txBox="1"/>
          <p:nvPr userDrawn="1"/>
        </p:nvSpPr>
        <p:spPr>
          <a:xfrm>
            <a:off x="10585153" y="6384756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1D0A61"/>
                </a:solidFill>
                <a:latin typeface="PT Sans" panose="020B0503020203020204" pitchFamily="34" charset="77"/>
              </a:rPr>
              <a:t>@</a:t>
            </a:r>
            <a:r>
              <a:rPr lang="en-GB" sz="1600" dirty="0" err="1">
                <a:solidFill>
                  <a:srgbClr val="1D0A61"/>
                </a:solidFill>
                <a:latin typeface="PT Sans" panose="020B0503020203020204" pitchFamily="34" charset="77"/>
              </a:rPr>
              <a:t>oscartorreno</a:t>
            </a:r>
            <a:endParaRPr lang="en-GB" sz="1600" dirty="0">
              <a:solidFill>
                <a:srgbClr val="1D0A6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91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D00-BFAB-FE4B-9BE9-9C914F65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B4AF-08E3-4E42-A7C4-6313A229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2AD4-EDC8-0D4E-9714-B77FEEE1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503-C18F-0148-BED5-54B417841181}" type="datetime1">
              <a:rPr lang="es-ES_tradnl" smtClean="0"/>
              <a:t>10/5/19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2EE5-0E3E-C043-98A9-CA53B80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0801-8D36-EF44-8AAF-AD8ACE6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7768-115D-0C43-A695-A0191D0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5690-8B3A-794B-A623-082CE20EB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8961-2D28-0744-9B46-EDAA76D2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2F234-A1E4-A040-AE58-4E1AF2B5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D80-6151-524D-8D11-83D76D4957EB}" type="datetime1">
              <a:rPr lang="es-ES_tradnl" smtClean="0"/>
              <a:t>10/5/19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285D-0BD1-8949-A6CA-7A4CA961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B090F-B2B0-8045-8AAE-2C43E5E6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7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6F2-002B-6A48-A870-BD618B3F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759B-BD34-DC40-80BC-B7A0F7A3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0833-C5ED-9F44-B1A8-8B0109D5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A010D-913F-7141-BC99-B1C42E9F5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08490-FFAE-7748-B1CB-3FCC6DA1D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FAE16-B9C5-CE4F-B502-35B1A3E5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A3-5714-F042-A1A6-9C204AED9222}" type="datetime1">
              <a:rPr lang="es-ES_tradnl" smtClean="0"/>
              <a:t>10/5/19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6E9C1-5FF5-6F40-AF78-60EF111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D75B5-BEAE-0841-AC01-F7F07830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6798-2CCA-994B-91BD-6D658DB3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A74DB-1FC7-8746-BA0E-809FE806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91D8-33B3-5D43-931B-A616163B2BA8}" type="datetime1">
              <a:rPr lang="es-ES_tradnl" smtClean="0"/>
              <a:t>10/5/19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7873-48A7-A048-B27C-61B0F89B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665C4-7885-E34D-9485-DB41C7B3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279B8-6E54-8647-A39E-76FEF56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9C2-E19A-1E45-9360-060377820106}" type="datetime1">
              <a:rPr lang="es-ES_tradnl" smtClean="0"/>
              <a:t>10/5/19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6863E-9E20-4549-A41A-785FD90E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5FFC-57EA-4547-A2D9-07798328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A0B7-E3A8-3344-AA55-C5484055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79A7-8C15-1445-A420-98D7C7E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A63F-98FE-404E-980F-9C545C17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B8E2-9C7B-B744-849C-3EA8B5AE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43A0-2096-A84B-B925-3B6105C1FE8F}" type="datetime1">
              <a:rPr lang="es-ES_tradnl" smtClean="0"/>
              <a:t>10/5/19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036A-00DA-E646-B011-09F81D9A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5568-785B-764E-935A-02A760EA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6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7D24-3FB9-AF45-8476-3E9B8AA6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42EC9-57BC-504F-8E82-09EF47229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16A4-A19F-8D47-BCAF-797FBD23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8124-E961-6547-80E9-E350DD42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650-4F75-AD47-9DA6-7ECBEFA5E7FF}" type="datetime1">
              <a:rPr lang="es-ES_tradnl" smtClean="0"/>
              <a:t>10/5/19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AC62-88DE-294E-A420-35D9ABC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55EC-BCF0-D744-A53E-59D08287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5FEAF-E61E-C747-975A-33C3CE20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D5D0-399B-8741-916E-4A29A3C8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2250-24FB-FA47-BD81-E91B102C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3F6-A902-354B-9EA6-37D9E442D657}" type="datetime1">
              <a:rPr lang="es-ES_tradnl" smtClean="0"/>
              <a:t>10/5/19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4ADA-3B26-2445-950D-9E2F699E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6411-371A-E144-A3FD-852EAF7B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E592-6C66-704B-9B70-8B410830C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pelet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8B6787-F13D-4E9B-ADF5-6260CA2B3B40}"/>
              </a:ext>
            </a:extLst>
          </p:cNvPr>
          <p:cNvSpPr txBox="1">
            <a:spLocks/>
          </p:cNvSpPr>
          <p:nvPr/>
        </p:nvSpPr>
        <p:spPr>
          <a:xfrm>
            <a:off x="201603" y="5827777"/>
            <a:ext cx="11517086" cy="74371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Oscar </a:t>
            </a:r>
            <a:r>
              <a:rPr lang="en-US" sz="2667" dirty="0" err="1"/>
              <a:t>Torreno</a:t>
            </a:r>
            <a:r>
              <a:rPr lang="en-US" sz="2667" dirty="0"/>
              <a:t> - @</a:t>
            </a:r>
            <a:r>
              <a:rPr lang="en-US" sz="2667" dirty="0" err="1"/>
              <a:t>oscartorreno</a:t>
            </a:r>
            <a:endParaRPr lang="en-US" sz="2667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FD086EE-F078-4D34-938D-10C35F3E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45" y="151777"/>
            <a:ext cx="2265084" cy="168921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823457-A887-47D0-909C-0479ADF9F371}"/>
              </a:ext>
            </a:extLst>
          </p:cNvPr>
          <p:cNvSpPr txBox="1">
            <a:spLocks/>
          </p:cNvSpPr>
          <p:nvPr/>
        </p:nvSpPr>
        <p:spPr>
          <a:xfrm>
            <a:off x="869364" y="2065062"/>
            <a:ext cx="10181564" cy="197518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Antartida Light" panose="02000000000000000000" pitchFamily="2" charset="77"/>
              </a:rPr>
              <a:t>Time Series</a:t>
            </a:r>
            <a:br>
              <a:rPr lang="en-US" sz="4000" dirty="0"/>
            </a:br>
            <a:r>
              <a:rPr lang="en-US" sz="4000" dirty="0"/>
              <a:t>Distance Metrics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50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Euclidean, Manhattan, Hamming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463F-4C09-F44F-87D3-F01E597F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but…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4B67363-56DB-8648-90B8-86EA3046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8" y="2345058"/>
            <a:ext cx="4955363" cy="3716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B94E1E-1ED1-1E47-843E-D689AAE8A23C}"/>
              </a:ext>
            </a:extLst>
          </p:cNvPr>
          <p:cNvSpPr txBox="1"/>
          <p:nvPr/>
        </p:nvSpPr>
        <p:spPr>
          <a:xfrm>
            <a:off x="6318991" y="3356933"/>
            <a:ext cx="45401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Euclidean: 5.0283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Manhattan: 20.0203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Hamming: 20.0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7D764D-92D3-BD44-8065-3188DEBED6A5}"/>
              </a:ext>
            </a:extLst>
          </p:cNvPr>
          <p:cNvCxnSpPr>
            <a:cxnSpLocks/>
          </p:cNvCxnSpPr>
          <p:nvPr/>
        </p:nvCxnSpPr>
        <p:spPr>
          <a:xfrm>
            <a:off x="1699721" y="4212462"/>
            <a:ext cx="0" cy="99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6F50D-7D22-0B48-81DA-667DA5D3D5C7}"/>
              </a:ext>
            </a:extLst>
          </p:cNvPr>
          <p:cNvCxnSpPr>
            <a:cxnSpLocks/>
          </p:cNvCxnSpPr>
          <p:nvPr/>
        </p:nvCxnSpPr>
        <p:spPr>
          <a:xfrm>
            <a:off x="1888697" y="3108960"/>
            <a:ext cx="0" cy="908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9CC2B-0D11-0649-A5C1-99B11190086C}"/>
              </a:ext>
            </a:extLst>
          </p:cNvPr>
          <p:cNvCxnSpPr>
            <a:cxnSpLocks/>
          </p:cNvCxnSpPr>
          <p:nvPr/>
        </p:nvCxnSpPr>
        <p:spPr>
          <a:xfrm>
            <a:off x="2077673" y="3028464"/>
            <a:ext cx="0" cy="11839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463F-4C09-F44F-87D3-F01E597F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Slower, but…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5169E3E-0355-4847-B90D-DDD38012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8" y="2345058"/>
            <a:ext cx="4955363" cy="37165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E46F40-B008-8F49-87FB-70E6984E8783}"/>
              </a:ext>
            </a:extLst>
          </p:cNvPr>
          <p:cNvSpPr/>
          <p:nvPr/>
        </p:nvSpPr>
        <p:spPr>
          <a:xfrm>
            <a:off x="1682496" y="2898648"/>
            <a:ext cx="1124712" cy="2670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1092B-AADF-6B4A-8E3E-63A31253FAFE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2244852" y="2898648"/>
            <a:ext cx="24846" cy="26700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0B6CC8-4124-6445-A116-A5CF47AA3700}"/>
              </a:ext>
            </a:extLst>
          </p:cNvPr>
          <p:cNvCxnSpPr>
            <a:cxnSpLocks/>
          </p:cNvCxnSpPr>
          <p:nvPr/>
        </p:nvCxnSpPr>
        <p:spPr>
          <a:xfrm>
            <a:off x="2059686" y="4203319"/>
            <a:ext cx="210012" cy="30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0C91C1-9BEE-7143-9559-22B60A968226}"/>
              </a:ext>
            </a:extLst>
          </p:cNvPr>
          <p:cNvCxnSpPr>
            <a:cxnSpLocks/>
          </p:cNvCxnSpPr>
          <p:nvPr/>
        </p:nvCxnSpPr>
        <p:spPr>
          <a:xfrm>
            <a:off x="1883664" y="4001294"/>
            <a:ext cx="361188" cy="952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088275-E03A-6F4B-9A19-FD69A266C01E}"/>
              </a:ext>
            </a:extLst>
          </p:cNvPr>
          <p:cNvCxnSpPr>
            <a:cxnSpLocks/>
          </p:cNvCxnSpPr>
          <p:nvPr/>
        </p:nvCxnSpPr>
        <p:spPr>
          <a:xfrm flipV="1">
            <a:off x="1682496" y="4106594"/>
            <a:ext cx="587202" cy="10925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FB212-A235-FE4F-B135-709EAAF67F9F}"/>
              </a:ext>
            </a:extLst>
          </p:cNvPr>
          <p:cNvCxnSpPr>
            <a:cxnSpLocks/>
          </p:cNvCxnSpPr>
          <p:nvPr/>
        </p:nvCxnSpPr>
        <p:spPr>
          <a:xfrm flipV="1">
            <a:off x="2269698" y="3026664"/>
            <a:ext cx="171750" cy="10799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43DAA3-09F8-3A41-BC23-541CD55EFB47}"/>
              </a:ext>
            </a:extLst>
          </p:cNvPr>
          <p:cNvCxnSpPr>
            <a:cxnSpLocks/>
          </p:cNvCxnSpPr>
          <p:nvPr/>
        </p:nvCxnSpPr>
        <p:spPr>
          <a:xfrm>
            <a:off x="2244852" y="4106594"/>
            <a:ext cx="3886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C3BE9A-5AB0-B040-8A91-70FF1D7CA3D1}"/>
              </a:ext>
            </a:extLst>
          </p:cNvPr>
          <p:cNvCxnSpPr>
            <a:cxnSpLocks/>
          </p:cNvCxnSpPr>
          <p:nvPr/>
        </p:nvCxnSpPr>
        <p:spPr>
          <a:xfrm>
            <a:off x="2269698" y="4106594"/>
            <a:ext cx="473502" cy="7214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8A4004-F268-3441-A030-E1D650D57A9F}"/>
              </a:ext>
            </a:extLst>
          </p:cNvPr>
          <p:cNvSpPr txBox="1"/>
          <p:nvPr/>
        </p:nvSpPr>
        <p:spPr>
          <a:xfrm>
            <a:off x="6318991" y="3844984"/>
            <a:ext cx="454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DTW: 2.2225</a:t>
            </a:r>
          </a:p>
        </p:txBody>
      </p:sp>
    </p:spTree>
    <p:extLst>
      <p:ext uri="{BB962C8B-B14F-4D97-AF65-F5344CB8AC3E}">
        <p14:creationId xmlns:p14="http://schemas.microsoft.com/office/powerpoint/2010/main" val="31308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DTW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9CFFE2-DE1E-174D-BADE-E1FA666F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11290"/>
              </p:ext>
            </p:extLst>
          </p:nvPr>
        </p:nvGraphicFramePr>
        <p:xfrm>
          <a:off x="3997960" y="2219282"/>
          <a:ext cx="3744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00">
                  <a:extLst>
                    <a:ext uri="{9D8B030D-6E8A-4147-A177-3AD203B41FA5}">
                      <a16:colId xmlns:a16="http://schemas.microsoft.com/office/drawing/2014/main" val="285029368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809974139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3766666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9266356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09786687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984883645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026148131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13336604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12368422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85505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8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6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19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9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6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5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0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89842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0439897C-6AE7-5344-9E93-C23A6D49AB1F}"/>
              </a:ext>
            </a:extLst>
          </p:cNvPr>
          <p:cNvSpPr/>
          <p:nvPr/>
        </p:nvSpPr>
        <p:spPr>
          <a:xfrm>
            <a:off x="3977640" y="1444738"/>
            <a:ext cx="3767328" cy="614103"/>
          </a:xfrm>
          <a:custGeom>
            <a:avLst/>
            <a:gdLst>
              <a:gd name="connsiteX0" fmla="*/ 0 w 3767328"/>
              <a:gd name="connsiteY0" fmla="*/ 557798 h 614103"/>
              <a:gd name="connsiteX1" fmla="*/ 777240 w 3767328"/>
              <a:gd name="connsiteY1" fmla="*/ 14 h 614103"/>
              <a:gd name="connsiteX2" fmla="*/ 1307592 w 3767328"/>
              <a:gd name="connsiteY2" fmla="*/ 539510 h 614103"/>
              <a:gd name="connsiteX3" fmla="*/ 1956816 w 3767328"/>
              <a:gd name="connsiteY3" fmla="*/ 347486 h 614103"/>
              <a:gd name="connsiteX4" fmla="*/ 2404872 w 3767328"/>
              <a:gd name="connsiteY4" fmla="*/ 512078 h 614103"/>
              <a:gd name="connsiteX5" fmla="*/ 2953512 w 3767328"/>
              <a:gd name="connsiteY5" fmla="*/ 320054 h 614103"/>
              <a:gd name="connsiteX6" fmla="*/ 3538728 w 3767328"/>
              <a:gd name="connsiteY6" fmla="*/ 612662 h 614103"/>
              <a:gd name="connsiteX7" fmla="*/ 3767328 w 3767328"/>
              <a:gd name="connsiteY7" fmla="*/ 411494 h 6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7328" h="614103">
                <a:moveTo>
                  <a:pt x="0" y="557798"/>
                </a:moveTo>
                <a:cubicBezTo>
                  <a:pt x="279654" y="280430"/>
                  <a:pt x="559308" y="3062"/>
                  <a:pt x="777240" y="14"/>
                </a:cubicBezTo>
                <a:cubicBezTo>
                  <a:pt x="995172" y="-3034"/>
                  <a:pt x="1110996" y="481598"/>
                  <a:pt x="1307592" y="539510"/>
                </a:cubicBezTo>
                <a:cubicBezTo>
                  <a:pt x="1504188" y="597422"/>
                  <a:pt x="1773936" y="352058"/>
                  <a:pt x="1956816" y="347486"/>
                </a:cubicBezTo>
                <a:cubicBezTo>
                  <a:pt x="2139696" y="342914"/>
                  <a:pt x="2238756" y="516650"/>
                  <a:pt x="2404872" y="512078"/>
                </a:cubicBezTo>
                <a:cubicBezTo>
                  <a:pt x="2570988" y="507506"/>
                  <a:pt x="2764536" y="303290"/>
                  <a:pt x="2953512" y="320054"/>
                </a:cubicBezTo>
                <a:cubicBezTo>
                  <a:pt x="3142488" y="336818"/>
                  <a:pt x="3403092" y="597422"/>
                  <a:pt x="3538728" y="612662"/>
                </a:cubicBezTo>
                <a:cubicBezTo>
                  <a:pt x="3674364" y="627902"/>
                  <a:pt x="3720846" y="519698"/>
                  <a:pt x="3767328" y="411494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7B59079-9F78-1E4C-8D58-5D56D2DC4AF3}"/>
              </a:ext>
            </a:extLst>
          </p:cNvPr>
          <p:cNvSpPr/>
          <p:nvPr/>
        </p:nvSpPr>
        <p:spPr>
          <a:xfrm>
            <a:off x="3483864" y="2231136"/>
            <a:ext cx="411983" cy="3696546"/>
          </a:xfrm>
          <a:custGeom>
            <a:avLst/>
            <a:gdLst>
              <a:gd name="connsiteX0" fmla="*/ 0 w 411983"/>
              <a:gd name="connsiteY0" fmla="*/ 2944368 h 2944368"/>
              <a:gd name="connsiteX1" fmla="*/ 411480 w 411983"/>
              <a:gd name="connsiteY1" fmla="*/ 2551176 h 2944368"/>
              <a:gd name="connsiteX2" fmla="*/ 73152 w 411983"/>
              <a:gd name="connsiteY2" fmla="*/ 2194560 h 2944368"/>
              <a:gd name="connsiteX3" fmla="*/ 393192 w 411983"/>
              <a:gd name="connsiteY3" fmla="*/ 1700784 h 2944368"/>
              <a:gd name="connsiteX4" fmla="*/ 36576 w 411983"/>
              <a:gd name="connsiteY4" fmla="*/ 932688 h 2944368"/>
              <a:gd name="connsiteX5" fmla="*/ 411480 w 411983"/>
              <a:gd name="connsiteY5" fmla="*/ 539496 h 2944368"/>
              <a:gd name="connsiteX6" fmla="*/ 100584 w 411983"/>
              <a:gd name="connsiteY6" fmla="*/ 0 h 294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983" h="2944368">
                <a:moveTo>
                  <a:pt x="0" y="2944368"/>
                </a:moveTo>
                <a:cubicBezTo>
                  <a:pt x="199644" y="2810256"/>
                  <a:pt x="399288" y="2676144"/>
                  <a:pt x="411480" y="2551176"/>
                </a:cubicBezTo>
                <a:cubicBezTo>
                  <a:pt x="423672" y="2426208"/>
                  <a:pt x="76200" y="2336292"/>
                  <a:pt x="73152" y="2194560"/>
                </a:cubicBezTo>
                <a:cubicBezTo>
                  <a:pt x="70104" y="2052828"/>
                  <a:pt x="399288" y="1911096"/>
                  <a:pt x="393192" y="1700784"/>
                </a:cubicBezTo>
                <a:cubicBezTo>
                  <a:pt x="387096" y="1490472"/>
                  <a:pt x="33528" y="1126236"/>
                  <a:pt x="36576" y="932688"/>
                </a:cubicBezTo>
                <a:cubicBezTo>
                  <a:pt x="39624" y="739140"/>
                  <a:pt x="400812" y="694944"/>
                  <a:pt x="411480" y="539496"/>
                </a:cubicBezTo>
                <a:cubicBezTo>
                  <a:pt x="422148" y="384048"/>
                  <a:pt x="261366" y="192024"/>
                  <a:pt x="100584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0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DTW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9CFFE2-DE1E-174D-BADE-E1FA666F685E}"/>
              </a:ext>
            </a:extLst>
          </p:cNvPr>
          <p:cNvGraphicFramePr>
            <a:graphicFrameLocks noGrp="1"/>
          </p:cNvGraphicFramePr>
          <p:nvPr/>
        </p:nvGraphicFramePr>
        <p:xfrm>
          <a:off x="3997960" y="2219282"/>
          <a:ext cx="3744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00">
                  <a:extLst>
                    <a:ext uri="{9D8B030D-6E8A-4147-A177-3AD203B41FA5}">
                      <a16:colId xmlns:a16="http://schemas.microsoft.com/office/drawing/2014/main" val="285029368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809974139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3766666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9266356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097866877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984883645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3026148131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133366048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123684223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85505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8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6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19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9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6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5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0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89842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0439897C-6AE7-5344-9E93-C23A6D49AB1F}"/>
              </a:ext>
            </a:extLst>
          </p:cNvPr>
          <p:cNvSpPr/>
          <p:nvPr/>
        </p:nvSpPr>
        <p:spPr>
          <a:xfrm>
            <a:off x="3977640" y="1444738"/>
            <a:ext cx="3767328" cy="614103"/>
          </a:xfrm>
          <a:custGeom>
            <a:avLst/>
            <a:gdLst>
              <a:gd name="connsiteX0" fmla="*/ 0 w 3767328"/>
              <a:gd name="connsiteY0" fmla="*/ 557798 h 614103"/>
              <a:gd name="connsiteX1" fmla="*/ 777240 w 3767328"/>
              <a:gd name="connsiteY1" fmla="*/ 14 h 614103"/>
              <a:gd name="connsiteX2" fmla="*/ 1307592 w 3767328"/>
              <a:gd name="connsiteY2" fmla="*/ 539510 h 614103"/>
              <a:gd name="connsiteX3" fmla="*/ 1956816 w 3767328"/>
              <a:gd name="connsiteY3" fmla="*/ 347486 h 614103"/>
              <a:gd name="connsiteX4" fmla="*/ 2404872 w 3767328"/>
              <a:gd name="connsiteY4" fmla="*/ 512078 h 614103"/>
              <a:gd name="connsiteX5" fmla="*/ 2953512 w 3767328"/>
              <a:gd name="connsiteY5" fmla="*/ 320054 h 614103"/>
              <a:gd name="connsiteX6" fmla="*/ 3538728 w 3767328"/>
              <a:gd name="connsiteY6" fmla="*/ 612662 h 614103"/>
              <a:gd name="connsiteX7" fmla="*/ 3767328 w 3767328"/>
              <a:gd name="connsiteY7" fmla="*/ 411494 h 6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7328" h="614103">
                <a:moveTo>
                  <a:pt x="0" y="557798"/>
                </a:moveTo>
                <a:cubicBezTo>
                  <a:pt x="279654" y="280430"/>
                  <a:pt x="559308" y="3062"/>
                  <a:pt x="777240" y="14"/>
                </a:cubicBezTo>
                <a:cubicBezTo>
                  <a:pt x="995172" y="-3034"/>
                  <a:pt x="1110996" y="481598"/>
                  <a:pt x="1307592" y="539510"/>
                </a:cubicBezTo>
                <a:cubicBezTo>
                  <a:pt x="1504188" y="597422"/>
                  <a:pt x="1773936" y="352058"/>
                  <a:pt x="1956816" y="347486"/>
                </a:cubicBezTo>
                <a:cubicBezTo>
                  <a:pt x="2139696" y="342914"/>
                  <a:pt x="2238756" y="516650"/>
                  <a:pt x="2404872" y="512078"/>
                </a:cubicBezTo>
                <a:cubicBezTo>
                  <a:pt x="2570988" y="507506"/>
                  <a:pt x="2764536" y="303290"/>
                  <a:pt x="2953512" y="320054"/>
                </a:cubicBezTo>
                <a:cubicBezTo>
                  <a:pt x="3142488" y="336818"/>
                  <a:pt x="3403092" y="597422"/>
                  <a:pt x="3538728" y="612662"/>
                </a:cubicBezTo>
                <a:cubicBezTo>
                  <a:pt x="3674364" y="627902"/>
                  <a:pt x="3720846" y="519698"/>
                  <a:pt x="3767328" y="411494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7B59079-9F78-1E4C-8D58-5D56D2DC4AF3}"/>
              </a:ext>
            </a:extLst>
          </p:cNvPr>
          <p:cNvSpPr/>
          <p:nvPr/>
        </p:nvSpPr>
        <p:spPr>
          <a:xfrm>
            <a:off x="3483864" y="2231136"/>
            <a:ext cx="411983" cy="3696546"/>
          </a:xfrm>
          <a:custGeom>
            <a:avLst/>
            <a:gdLst>
              <a:gd name="connsiteX0" fmla="*/ 0 w 411983"/>
              <a:gd name="connsiteY0" fmla="*/ 2944368 h 2944368"/>
              <a:gd name="connsiteX1" fmla="*/ 411480 w 411983"/>
              <a:gd name="connsiteY1" fmla="*/ 2551176 h 2944368"/>
              <a:gd name="connsiteX2" fmla="*/ 73152 w 411983"/>
              <a:gd name="connsiteY2" fmla="*/ 2194560 h 2944368"/>
              <a:gd name="connsiteX3" fmla="*/ 393192 w 411983"/>
              <a:gd name="connsiteY3" fmla="*/ 1700784 h 2944368"/>
              <a:gd name="connsiteX4" fmla="*/ 36576 w 411983"/>
              <a:gd name="connsiteY4" fmla="*/ 932688 h 2944368"/>
              <a:gd name="connsiteX5" fmla="*/ 411480 w 411983"/>
              <a:gd name="connsiteY5" fmla="*/ 539496 h 2944368"/>
              <a:gd name="connsiteX6" fmla="*/ 100584 w 411983"/>
              <a:gd name="connsiteY6" fmla="*/ 0 h 294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983" h="2944368">
                <a:moveTo>
                  <a:pt x="0" y="2944368"/>
                </a:moveTo>
                <a:cubicBezTo>
                  <a:pt x="199644" y="2810256"/>
                  <a:pt x="399288" y="2676144"/>
                  <a:pt x="411480" y="2551176"/>
                </a:cubicBezTo>
                <a:cubicBezTo>
                  <a:pt x="423672" y="2426208"/>
                  <a:pt x="76200" y="2336292"/>
                  <a:pt x="73152" y="2194560"/>
                </a:cubicBezTo>
                <a:cubicBezTo>
                  <a:pt x="70104" y="2052828"/>
                  <a:pt x="399288" y="1911096"/>
                  <a:pt x="393192" y="1700784"/>
                </a:cubicBezTo>
                <a:cubicBezTo>
                  <a:pt x="387096" y="1490472"/>
                  <a:pt x="33528" y="1126236"/>
                  <a:pt x="36576" y="932688"/>
                </a:cubicBezTo>
                <a:cubicBezTo>
                  <a:pt x="39624" y="739140"/>
                  <a:pt x="400812" y="694944"/>
                  <a:pt x="411480" y="539496"/>
                </a:cubicBezTo>
                <a:cubicBezTo>
                  <a:pt x="422148" y="384048"/>
                  <a:pt x="261366" y="192024"/>
                  <a:pt x="100584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9D2C9-E1CC-1349-9972-0417BF4F9990}"/>
              </a:ext>
            </a:extLst>
          </p:cNvPr>
          <p:cNvSpPr txBox="1"/>
          <p:nvPr/>
        </p:nvSpPr>
        <p:spPr>
          <a:xfrm>
            <a:off x="838200" y="152095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218528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463F-4C09-F44F-87D3-F01E597F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Normalizes the input data</a:t>
            </a:r>
          </a:p>
          <a:p>
            <a:r>
              <a:rPr lang="en-GB" dirty="0"/>
              <a:t>Calculates the max value of the cross correlation between the input sequences. The result is 1 – such max value</a:t>
            </a:r>
          </a:p>
        </p:txBody>
      </p:sp>
    </p:spTree>
    <p:extLst>
      <p:ext uri="{BB962C8B-B14F-4D97-AF65-F5344CB8AC3E}">
        <p14:creationId xmlns:p14="http://schemas.microsoft.com/office/powerpoint/2010/main" val="317354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B9AEB7C-DC32-1B41-917F-1240263B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4E9E02-62EE-E54F-AFAE-227950701A69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7" name="Picture 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142FD20D-DC2C-2846-A36B-6A9D8DB9C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67DD9D-3E9B-A34D-BFC9-F7FB702C8F61}"/>
                </a:ext>
              </a:extLst>
            </p:cNvPr>
            <p:cNvSpPr/>
            <p:nvPr/>
          </p:nvSpPr>
          <p:spPr>
            <a:xfrm>
              <a:off x="7038753" y="1818167"/>
              <a:ext cx="4167963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C5CE8-1849-2748-965D-64F11749B383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C7974A-2FA9-AC47-A942-5EFF358A1F59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138677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FBCDF9-A8D2-C84E-AC7F-C3772049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6FC2C-AD0C-2746-B63D-4952DAB99597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10" name="Picture 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8CD12884-B197-4240-B918-1FF1F7C02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66C34E-43AC-3B49-92F7-43A3EFBE3D55}"/>
                </a:ext>
              </a:extLst>
            </p:cNvPr>
            <p:cNvSpPr/>
            <p:nvPr/>
          </p:nvSpPr>
          <p:spPr>
            <a:xfrm>
              <a:off x="7180521" y="1818167"/>
              <a:ext cx="4026195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C90DF4-AA4F-EC4A-8255-DE1D4DCFF9E9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042A4A-E444-CF47-BCE9-FE2C1617A9A6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405636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D80654-19BE-9F4E-8121-B4D7C1E5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70F77-2157-6C43-AEC6-C7830017DCCE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14" name="Picture 13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BFF17D85-D01B-CA48-A0F6-267E9EA1F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AF7FA-FD94-EB42-AEE5-B71A76E9AFA3}"/>
                </a:ext>
              </a:extLst>
            </p:cNvPr>
            <p:cNvSpPr/>
            <p:nvPr/>
          </p:nvSpPr>
          <p:spPr>
            <a:xfrm>
              <a:off x="7325833" y="1818167"/>
              <a:ext cx="3880883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79EEF5-B82E-3D41-AB6E-E3457872BF0E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04225E-EF83-2F4E-BEC2-8D7D0AAC63DF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378774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B723A9-7122-664A-B7A4-812B45F6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5C874-D247-044C-95FE-E895B746059A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10" name="Picture 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10852264-95D4-8843-8289-EDE7E9C2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7E4D36-A182-C647-B7E0-B0E11D794F9E}"/>
                </a:ext>
              </a:extLst>
            </p:cNvPr>
            <p:cNvSpPr/>
            <p:nvPr/>
          </p:nvSpPr>
          <p:spPr>
            <a:xfrm>
              <a:off x="7400260" y="1828800"/>
              <a:ext cx="3806456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B3807A-76A6-E74F-BC68-C27B7E781528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E325DC-DF84-3149-BC86-4ABFEBF09AE3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197078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ECB9502-7BD3-7340-9902-23DD783B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736FB-B89D-D941-BB67-07FB01509658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10" name="Picture 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21379A89-75AA-6342-9B99-DDF158C6D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AFA55C-B7C1-F846-B255-93B2172A829F}"/>
                </a:ext>
              </a:extLst>
            </p:cNvPr>
            <p:cNvSpPr/>
            <p:nvPr/>
          </p:nvSpPr>
          <p:spPr>
            <a:xfrm>
              <a:off x="7474688" y="1818167"/>
              <a:ext cx="3732028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0958C-51FD-6240-9DE3-C7122FC6F696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2CF431-B7E0-F044-90A3-44F08B845983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18547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40C8-0B4B-DE47-95BB-4D927521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distance metrics?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E1DADE7-0711-E64B-BF6C-8398A353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00" y="1258745"/>
            <a:ext cx="3534211" cy="265065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5A3D1-482E-8749-891E-DFE5614C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700" y="3795509"/>
            <a:ext cx="3534211" cy="2650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A805C-020A-B440-AD7E-4CF5735D1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097" y="2470180"/>
            <a:ext cx="3534211" cy="2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AFF8-306C-A440-8C16-36026189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F8F50B-A96B-E446-A8FD-745A9828C7BB}"/>
              </a:ext>
            </a:extLst>
          </p:cNvPr>
          <p:cNvGrpSpPr/>
          <p:nvPr/>
        </p:nvGrpSpPr>
        <p:grpSpPr>
          <a:xfrm>
            <a:off x="6110177" y="1238250"/>
            <a:ext cx="5842000" cy="4381500"/>
            <a:chOff x="6110177" y="1238250"/>
            <a:chExt cx="5842000" cy="4381500"/>
          </a:xfrm>
        </p:grpSpPr>
        <p:pic>
          <p:nvPicPr>
            <p:cNvPr id="10" name="Picture 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CA5D14DE-535A-F44A-988D-2AE6BF63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E9BDCD-AAA0-E448-9AFF-74EC7A9A14B8}"/>
                </a:ext>
              </a:extLst>
            </p:cNvPr>
            <p:cNvSpPr/>
            <p:nvPr/>
          </p:nvSpPr>
          <p:spPr>
            <a:xfrm>
              <a:off x="7602279" y="1818167"/>
              <a:ext cx="3604437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92A0F-16DC-EA43-B89E-347C0AFC2D58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4CEF18-39E3-B647-A94D-67CEC19CD365}"/>
              </a:ext>
            </a:extLst>
          </p:cNvPr>
          <p:cNvSpPr txBox="1"/>
          <p:nvPr/>
        </p:nvSpPr>
        <p:spPr>
          <a:xfrm>
            <a:off x="2689618" y="13850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22042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0AC8ED-E07E-B347-B027-4CBEBA7E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 – cross-correlation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BE95CD-BFC7-4B43-BCA4-0F04E0C5510B}"/>
              </a:ext>
            </a:extLst>
          </p:cNvPr>
          <p:cNvGrpSpPr/>
          <p:nvPr/>
        </p:nvGrpSpPr>
        <p:grpSpPr>
          <a:xfrm>
            <a:off x="6110177" y="1259516"/>
            <a:ext cx="5842000" cy="4381500"/>
            <a:chOff x="6110177" y="1238250"/>
            <a:chExt cx="5842000" cy="4381500"/>
          </a:xfrm>
        </p:grpSpPr>
        <p:pic>
          <p:nvPicPr>
            <p:cNvPr id="10" name="Picture 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5D45B86F-7B1F-EF4B-8E63-D4DE4890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177" y="1238250"/>
              <a:ext cx="5842000" cy="43815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19CF57-A8DA-2345-8897-2073DAC33091}"/>
                </a:ext>
              </a:extLst>
            </p:cNvPr>
            <p:cNvSpPr/>
            <p:nvPr/>
          </p:nvSpPr>
          <p:spPr>
            <a:xfrm>
              <a:off x="7740502" y="1818167"/>
              <a:ext cx="3466214" cy="3211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04609-5314-2944-AC5C-EC2392F24244}"/>
                </a:ext>
              </a:extLst>
            </p:cNvPr>
            <p:cNvSpPr txBox="1"/>
            <p:nvPr/>
          </p:nvSpPr>
          <p:spPr>
            <a:xfrm>
              <a:off x="8412418" y="1385096"/>
              <a:ext cx="12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Correlation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933969-8E12-3D49-9713-6B69D95FC9E5}"/>
              </a:ext>
            </a:extLst>
          </p:cNvPr>
          <p:cNvSpPr txBox="1"/>
          <p:nvPr/>
        </p:nvSpPr>
        <p:spPr>
          <a:xfrm>
            <a:off x="2689618" y="140636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3465973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463F-4C09-F44F-87D3-F01E597F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Slower, but…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5169E3E-0355-4847-B90D-DDD38012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8" y="2345058"/>
            <a:ext cx="4955363" cy="37165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8A4004-F268-3441-A030-E1D650D57A9F}"/>
              </a:ext>
            </a:extLst>
          </p:cNvPr>
          <p:cNvSpPr txBox="1"/>
          <p:nvPr/>
        </p:nvSpPr>
        <p:spPr>
          <a:xfrm>
            <a:off x="6318991" y="3844984"/>
            <a:ext cx="454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SBD: 0.0625</a:t>
            </a:r>
          </a:p>
        </p:txBody>
      </p:sp>
    </p:spTree>
    <p:extLst>
      <p:ext uri="{BB962C8B-B14F-4D97-AF65-F5344CB8AC3E}">
        <p14:creationId xmlns:p14="http://schemas.microsoft.com/office/powerpoint/2010/main" val="27796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 – same data &amp; different metrics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5169E3E-0355-4847-B90D-DDD38012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7" y="1986723"/>
            <a:ext cx="4955363" cy="37165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8A4004-F268-3441-A030-E1D650D57A9F}"/>
              </a:ext>
            </a:extLst>
          </p:cNvPr>
          <p:cNvSpPr txBox="1"/>
          <p:nvPr/>
        </p:nvSpPr>
        <p:spPr>
          <a:xfrm>
            <a:off x="6096000" y="2413823"/>
            <a:ext cx="4540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Euclidean: 5.0283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Manhattan: 20.0203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Hamming: 20.0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DTW: 2.2225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SBD: 0.0625</a:t>
            </a:r>
          </a:p>
        </p:txBody>
      </p:sp>
    </p:spTree>
    <p:extLst>
      <p:ext uri="{BB962C8B-B14F-4D97-AF65-F5344CB8AC3E}">
        <p14:creationId xmlns:p14="http://schemas.microsoft.com/office/powerpoint/2010/main" val="392622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8A31-3350-A845-B5AD-88C98114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&amp; cons of existing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EC7-8877-0F4D-A5E9-06CB94A2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Euclidean, Manhattan, Hamming</a:t>
            </a:r>
          </a:p>
          <a:p>
            <a:pPr lvl="1"/>
            <a:r>
              <a:rPr lang="en-GB" dirty="0"/>
              <a:t>Fast</a:t>
            </a:r>
          </a:p>
          <a:p>
            <a:pPr lvl="1"/>
            <a:r>
              <a:rPr lang="en-GB" dirty="0"/>
              <a:t>Not so accurate</a:t>
            </a:r>
          </a:p>
          <a:p>
            <a:r>
              <a:rPr lang="en-GB" dirty="0"/>
              <a:t>DTW</a:t>
            </a:r>
          </a:p>
          <a:p>
            <a:pPr lvl="1"/>
            <a:r>
              <a:rPr lang="en-GB" dirty="0"/>
              <a:t>Slow</a:t>
            </a:r>
          </a:p>
          <a:p>
            <a:pPr lvl="1"/>
            <a:r>
              <a:rPr lang="en-GB" dirty="0"/>
              <a:t>Accurate</a:t>
            </a:r>
          </a:p>
          <a:p>
            <a:r>
              <a:rPr lang="en-GB" dirty="0"/>
              <a:t>SBD</a:t>
            </a:r>
          </a:p>
          <a:p>
            <a:pPr lvl="1"/>
            <a:r>
              <a:rPr lang="en-GB" dirty="0"/>
              <a:t>Slower than Euclidean, </a:t>
            </a:r>
            <a:r>
              <a:rPr lang="en-GB" dirty="0" err="1"/>
              <a:t>manhattan</a:t>
            </a:r>
            <a:r>
              <a:rPr lang="en-GB" dirty="0"/>
              <a:t> and hamming</a:t>
            </a:r>
          </a:p>
          <a:p>
            <a:pPr lvl="1"/>
            <a:r>
              <a:rPr lang="en-GB" dirty="0"/>
              <a:t>Better accuracy than DTW</a:t>
            </a:r>
          </a:p>
        </p:txBody>
      </p:sp>
    </p:spTree>
    <p:extLst>
      <p:ext uri="{BB962C8B-B14F-4D97-AF65-F5344CB8AC3E}">
        <p14:creationId xmlns:p14="http://schemas.microsoft.com/office/powerpoint/2010/main" val="329151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8B6787-F13D-4E9B-ADF5-6260CA2B3B40}"/>
              </a:ext>
            </a:extLst>
          </p:cNvPr>
          <p:cNvSpPr txBox="1">
            <a:spLocks/>
          </p:cNvSpPr>
          <p:nvPr/>
        </p:nvSpPr>
        <p:spPr>
          <a:xfrm>
            <a:off x="250371" y="5105400"/>
            <a:ext cx="11517086" cy="1232521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Oscar </a:t>
            </a:r>
            <a:r>
              <a:rPr lang="en-US" sz="2667" dirty="0" err="1"/>
              <a:t>Torreno</a:t>
            </a:r>
            <a:r>
              <a:rPr lang="en-US" sz="2667" dirty="0"/>
              <a:t> - @</a:t>
            </a:r>
            <a:r>
              <a:rPr lang="en-US" sz="2667" dirty="0" err="1"/>
              <a:t>oscartorreno</a:t>
            </a:r>
            <a:endParaRPr lang="en-US" sz="2667" dirty="0"/>
          </a:p>
          <a:p>
            <a:r>
              <a:rPr lang="en-GB" sz="2800" dirty="0" err="1"/>
              <a:t>oscar.torreno@shapelets.io</a:t>
            </a:r>
            <a:endParaRPr lang="en-GB" sz="2800" dirty="0"/>
          </a:p>
          <a:p>
            <a:r>
              <a:rPr lang="en-GB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https://shapelets.io</a:t>
            </a:r>
            <a:endParaRPr lang="en-GB" sz="2800" dirty="0"/>
          </a:p>
          <a:p>
            <a:endParaRPr lang="en-US" sz="2667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FD086EE-F078-4D34-938D-10C35F3E5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75" y="268758"/>
            <a:ext cx="2708761" cy="20200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823457-A887-47D0-909C-0479ADF9F371}"/>
              </a:ext>
            </a:extLst>
          </p:cNvPr>
          <p:cNvSpPr txBox="1">
            <a:spLocks/>
          </p:cNvSpPr>
          <p:nvPr/>
        </p:nvSpPr>
        <p:spPr>
          <a:xfrm>
            <a:off x="728523" y="2767505"/>
            <a:ext cx="10181564" cy="11661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Thanks for your attention</a:t>
            </a:r>
          </a:p>
          <a:p>
            <a:r>
              <a:rPr lang="en-US" sz="4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886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40C8-0B4B-DE47-95BB-4D927521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Why do we need distance metrics?</a:t>
            </a:r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7DAD8-8803-5347-BECF-81B13239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80" y="2294414"/>
            <a:ext cx="3537599" cy="265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E2F7F-106C-E04C-A1B1-3820C6E2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590" y="3750223"/>
            <a:ext cx="3537600" cy="26532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08FFA8-A54C-9441-B75E-5F5F88C34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590" y="1247634"/>
            <a:ext cx="3537600" cy="26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40C8-0B4B-DE47-95BB-4D927521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Why do we need distance metrics?</a:t>
            </a:r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7DAD8-8803-5347-BECF-81B13239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65" y="1821547"/>
            <a:ext cx="2427181" cy="1820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E2F7F-106C-E04C-A1B1-3820C6E2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46" y="1821547"/>
            <a:ext cx="2427181" cy="182038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08FFA8-A54C-9441-B75E-5F5F88C34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7" y="1821547"/>
            <a:ext cx="2427181" cy="1820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357FA-1040-364D-822B-308FF714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285" y="1869718"/>
            <a:ext cx="2427181" cy="182038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ACACFB-AE98-334E-B493-215519164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404" y="1821547"/>
            <a:ext cx="2427181" cy="1820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4FE8B-49CE-3C4C-8870-CAEF6CBD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46" y="3738275"/>
            <a:ext cx="2427181" cy="182038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AD2D483-8441-1846-A4A2-05D8EDAA9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165" y="3749738"/>
            <a:ext cx="2427181" cy="182038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0C6C39-EB51-B441-89DC-1FDD2CC25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6" y="3738275"/>
            <a:ext cx="2427181" cy="182038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6C8BD-1507-E943-A48C-D18464A2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84" y="3758153"/>
            <a:ext cx="2427181" cy="182038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39C5D-235A-C24A-B7E2-6CD3EACD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03" y="3783398"/>
            <a:ext cx="2427181" cy="18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239F1C-8EF2-4F47-828F-5D515788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75" y="1693899"/>
            <a:ext cx="4626936" cy="3470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60F2E-990F-1A4B-B1EC-E9A0A9EB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consideration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4DFDA-F277-5E47-A3C8-680709AE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712" y="1747462"/>
            <a:ext cx="4626935" cy="34702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D4C08-CBDE-074D-A5DC-3BC4BBA25358}"/>
              </a:ext>
            </a:extLst>
          </p:cNvPr>
          <p:cNvSpPr txBox="1"/>
          <p:nvPr/>
        </p:nvSpPr>
        <p:spPr>
          <a:xfrm>
            <a:off x="3089941" y="5540263"/>
            <a:ext cx="620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Normalize your data! </a:t>
            </a:r>
            <a:r>
              <a:rPr lang="en-GB" dirty="0"/>
              <a:t>(if you are interested in the shape)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AFD295-BB11-7D46-8FF4-12E6233A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796" y="1640336"/>
            <a:ext cx="4927009" cy="3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A1C3-3395-B844-8458-D6437D24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D990B-5C23-1C4A-BEF5-B15D5ACCA807}"/>
              </a:ext>
            </a:extLst>
          </p:cNvPr>
          <p:cNvGrpSpPr/>
          <p:nvPr/>
        </p:nvGrpSpPr>
        <p:grpSpPr>
          <a:xfrm>
            <a:off x="2276522" y="1287001"/>
            <a:ext cx="7051473" cy="4569815"/>
            <a:chOff x="2000076" y="1712303"/>
            <a:chExt cx="7051473" cy="456981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B1A292-59B8-5144-9083-B4F07A621B02}"/>
                </a:ext>
              </a:extLst>
            </p:cNvPr>
            <p:cNvCxnSpPr/>
            <p:nvPr/>
          </p:nvCxnSpPr>
          <p:spPr>
            <a:xfrm>
              <a:off x="4177747" y="2398797"/>
              <a:ext cx="38365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474287-AD69-2149-8411-2B116EDB6C0D}"/>
                </a:ext>
              </a:extLst>
            </p:cNvPr>
            <p:cNvCxnSpPr/>
            <p:nvPr/>
          </p:nvCxnSpPr>
          <p:spPr>
            <a:xfrm>
              <a:off x="6096000" y="1712303"/>
              <a:ext cx="0" cy="6957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186A337A-450A-A844-921F-665142834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076" y="4720864"/>
              <a:ext cx="2081671" cy="15612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D4F1CB-9FD7-D841-9C1E-41F7837CA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2116" y="4720865"/>
              <a:ext cx="2081671" cy="156125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DBFA25-7107-6C4D-BC8C-BE98BBA7DF81}"/>
                </a:ext>
              </a:extLst>
            </p:cNvPr>
            <p:cNvCxnSpPr/>
            <p:nvPr/>
          </p:nvCxnSpPr>
          <p:spPr>
            <a:xfrm>
              <a:off x="4174203" y="2408042"/>
              <a:ext cx="0" cy="6957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ED2585C-39FE-6343-BE3B-A56FB084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9866" y="4720856"/>
              <a:ext cx="2081683" cy="156126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F0B6B5-D4B6-C949-B0D1-0200AACB989F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08" y="2398797"/>
              <a:ext cx="0" cy="2502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55EAAD-2DE0-A14A-BB42-2FD39764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040912" y="3103781"/>
              <a:ext cx="22647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DF182-4428-7144-8253-8A59AA66017F}"/>
                </a:ext>
              </a:extLst>
            </p:cNvPr>
            <p:cNvCxnSpPr>
              <a:cxnSpLocks/>
            </p:cNvCxnSpPr>
            <p:nvPr/>
          </p:nvCxnSpPr>
          <p:spPr>
            <a:xfrm>
              <a:off x="5302952" y="3105005"/>
              <a:ext cx="0" cy="17966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A3ABCD-9A3E-1E43-9F57-78E550AA6FA9}"/>
                </a:ext>
              </a:extLst>
            </p:cNvPr>
            <p:cNvCxnSpPr>
              <a:cxnSpLocks/>
            </p:cNvCxnSpPr>
            <p:nvPr/>
          </p:nvCxnSpPr>
          <p:spPr>
            <a:xfrm>
              <a:off x="3040912" y="3105005"/>
              <a:ext cx="0" cy="17966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83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A1C3-3395-B844-8458-D6437D24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68488-480B-0F40-B5DA-305A16F6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91" y="3501557"/>
            <a:ext cx="1786281" cy="1339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31F39C-0DE0-494B-9A18-42899B25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21" y="2196070"/>
            <a:ext cx="1790400" cy="13428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9C43BC2-4FC4-0648-B2A8-0DF19F65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36" y="2196070"/>
            <a:ext cx="1790400" cy="134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746A4F-EE87-E748-8583-D8049BC5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87" y="2196070"/>
            <a:ext cx="1790400" cy="13428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D95B04EC-A842-D048-9B2F-2FC8EEFFF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277" y="2196070"/>
            <a:ext cx="1790400" cy="134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85A5CA-C1D5-D14E-A5E9-22CFA464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0" y="3508799"/>
            <a:ext cx="1790400" cy="134280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9CEF2506-B6EA-D24E-866C-84063C59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497" y="3508799"/>
            <a:ext cx="1790400" cy="134280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AA888-E814-B641-AEC1-F11E7860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3" y="3490866"/>
            <a:ext cx="1786281" cy="1339711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548FE9-948E-3E45-A6F4-6F5D563D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93" y="2169088"/>
            <a:ext cx="1786281" cy="1339711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20FA0-763E-AA44-90B8-DA079457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5" y="2151156"/>
            <a:ext cx="1786281" cy="13397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A76C40-8301-604D-8836-E19A09BC54EC}"/>
              </a:ext>
            </a:extLst>
          </p:cNvPr>
          <p:cNvSpPr/>
          <p:nvPr/>
        </p:nvSpPr>
        <p:spPr>
          <a:xfrm>
            <a:off x="530742" y="1945758"/>
            <a:ext cx="3575130" cy="30515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F080D-85AC-694D-8469-295C19B3FF39}"/>
              </a:ext>
            </a:extLst>
          </p:cNvPr>
          <p:cNvSpPr txBox="1"/>
          <p:nvPr/>
        </p:nvSpPr>
        <p:spPr>
          <a:xfrm>
            <a:off x="530742" y="5128160"/>
            <a:ext cx="22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D3753-AEB8-3542-9D49-3CC64F6C9B38}"/>
              </a:ext>
            </a:extLst>
          </p:cNvPr>
          <p:cNvSpPr/>
          <p:nvPr/>
        </p:nvSpPr>
        <p:spPr>
          <a:xfrm>
            <a:off x="4308435" y="1945758"/>
            <a:ext cx="3575130" cy="30515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80F113-57BF-0C46-A0C8-80C02C5E132D}"/>
              </a:ext>
            </a:extLst>
          </p:cNvPr>
          <p:cNvSpPr txBox="1"/>
          <p:nvPr/>
        </p:nvSpPr>
        <p:spPr>
          <a:xfrm>
            <a:off x="4308435" y="5128160"/>
            <a:ext cx="22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C3EE3-922B-614F-BA50-E8FCADEC982D}"/>
              </a:ext>
            </a:extLst>
          </p:cNvPr>
          <p:cNvSpPr/>
          <p:nvPr/>
        </p:nvSpPr>
        <p:spPr>
          <a:xfrm>
            <a:off x="8091712" y="1941826"/>
            <a:ext cx="3575130" cy="30515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B9E397-3A56-2D49-ADD0-5701F6A2BB18}"/>
              </a:ext>
            </a:extLst>
          </p:cNvPr>
          <p:cNvSpPr txBox="1"/>
          <p:nvPr/>
        </p:nvSpPr>
        <p:spPr>
          <a:xfrm>
            <a:off x="8091712" y="5124228"/>
            <a:ext cx="22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38789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D86F-B463-8C4B-B5B8-A3C4BCE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(Some) Existing 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128B-41A5-B442-822B-DEED205E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800"/>
              </a:spcBef>
            </a:pPr>
            <a:r>
              <a:rPr lang="en-GB" dirty="0"/>
              <a:t>Euclidean</a:t>
            </a:r>
          </a:p>
          <a:p>
            <a:pPr>
              <a:spcBef>
                <a:spcPts val="2800"/>
              </a:spcBef>
            </a:pPr>
            <a:r>
              <a:rPr lang="en-GB" dirty="0"/>
              <a:t>Manhattan</a:t>
            </a:r>
          </a:p>
          <a:p>
            <a:pPr>
              <a:spcBef>
                <a:spcPts val="2800"/>
              </a:spcBef>
            </a:pPr>
            <a:r>
              <a:rPr lang="en-GB" dirty="0"/>
              <a:t>Hamming</a:t>
            </a:r>
          </a:p>
          <a:p>
            <a:pPr>
              <a:spcBef>
                <a:spcPts val="2800"/>
              </a:spcBef>
            </a:pPr>
            <a:r>
              <a:rPr lang="en-GB" dirty="0"/>
              <a:t>DTW (Dynamic Time Warping)</a:t>
            </a:r>
          </a:p>
          <a:p>
            <a:pPr>
              <a:spcBef>
                <a:spcPts val="2800"/>
              </a:spcBef>
            </a:pPr>
            <a:r>
              <a:rPr lang="en-GB" dirty="0"/>
              <a:t>SBD (Shape-Based Distance)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B4213E-77E3-3A44-A256-9C0F0A71785B}"/>
                  </a:ext>
                </a:extLst>
              </p:cNvPr>
              <p:cNvSpPr txBox="1"/>
              <p:nvPr/>
            </p:nvSpPr>
            <p:spPr>
              <a:xfrm>
                <a:off x="2716618" y="1626698"/>
                <a:ext cx="1858779" cy="63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B4213E-77E3-3A44-A256-9C0F0A71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18" y="1626698"/>
                <a:ext cx="1858779" cy="636521"/>
              </a:xfrm>
              <a:prstGeom prst="rect">
                <a:avLst/>
              </a:prstGeom>
              <a:blipFill>
                <a:blip r:embed="rId2"/>
                <a:stretch>
                  <a:fillRect l="-16327" t="-107843" b="-16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7E8CC-93B8-0C4A-99B6-0A23D525F8EF}"/>
                  </a:ext>
                </a:extLst>
              </p:cNvPr>
              <p:cNvSpPr txBox="1"/>
              <p:nvPr/>
            </p:nvSpPr>
            <p:spPr>
              <a:xfrm>
                <a:off x="2957118" y="2407609"/>
                <a:ext cx="132164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nary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7E8CC-93B8-0C4A-99B6-0A23D52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18" y="2407609"/>
                <a:ext cx="1321644" cy="636521"/>
              </a:xfrm>
              <a:prstGeom prst="rect">
                <a:avLst/>
              </a:prstGeom>
              <a:blipFill>
                <a:blip r:embed="rId3"/>
                <a:stretch>
                  <a:fillRect l="-39048" t="-107843" b="-16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A1CB3-11C0-B94E-9FE5-97040633FD26}"/>
                  </a:ext>
                </a:extLst>
              </p:cNvPr>
              <p:cNvSpPr txBox="1"/>
              <p:nvPr/>
            </p:nvSpPr>
            <p:spPr>
              <a:xfrm>
                <a:off x="2957118" y="3177350"/>
                <a:ext cx="127810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 </m:t>
                              </m:r>
                            </m:e>
                          </m:nary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A1CB3-11C0-B94E-9FE5-97040633F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18" y="3177350"/>
                <a:ext cx="1278106" cy="636521"/>
              </a:xfrm>
              <a:prstGeom prst="rect">
                <a:avLst/>
              </a:prstGeom>
              <a:blipFill>
                <a:blip r:embed="rId4"/>
                <a:stretch>
                  <a:fillRect l="-40594" t="-107843" r="-4950" b="-16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FE78-9348-A44B-9AD0-F0F03EF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Euclidean, Manhattan, Hamming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463F-4C09-F44F-87D3-F01E597F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but…</a:t>
            </a:r>
          </a:p>
        </p:txBody>
      </p:sp>
      <p:pic>
        <p:nvPicPr>
          <p:cNvPr id="5" name="Picture 4" descr="A person with collar shirt&#10;&#10;Description automatically generated">
            <a:extLst>
              <a:ext uri="{FF2B5EF4-FFF2-40B4-BE49-F238E27FC236}">
                <a16:creationId xmlns:a16="http://schemas.microsoft.com/office/drawing/2014/main" id="{C2C26CCC-372D-9646-9FEE-6AFEB23C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65" y="2217461"/>
            <a:ext cx="4756888" cy="3567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B8986-91A6-A547-A51B-5DFCF53B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17461"/>
            <a:ext cx="4756888" cy="35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18395</TotalTime>
  <Words>265</Words>
  <Application>Microsoft Macintosh PowerPoint</Application>
  <PresentationFormat>Widescreen</PresentationFormat>
  <Paragraphs>87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Antartida Light</vt:lpstr>
      <vt:lpstr>Arial</vt:lpstr>
      <vt:lpstr>Calibri</vt:lpstr>
      <vt:lpstr>Calibri Light</vt:lpstr>
      <vt:lpstr>Cambria Math</vt:lpstr>
      <vt:lpstr>Open Sans</vt:lpstr>
      <vt:lpstr>PT Sans</vt:lpstr>
      <vt:lpstr>Office Theme</vt:lpstr>
      <vt:lpstr>PowerPoint Presentation</vt:lpstr>
      <vt:lpstr>Why do we need distance metrics?</vt:lpstr>
      <vt:lpstr>Why do we need distance metrics?</vt:lpstr>
      <vt:lpstr>Why do we need distance metrics?</vt:lpstr>
      <vt:lpstr>Important consideration</vt:lpstr>
      <vt:lpstr>Hierarchies</vt:lpstr>
      <vt:lpstr>Clustering</vt:lpstr>
      <vt:lpstr>(Some) Existing distance metrics</vt:lpstr>
      <vt:lpstr>Euclidean, Manhattan, Hamming</vt:lpstr>
      <vt:lpstr>Euclidean, Manhattan, Hamming</vt:lpstr>
      <vt:lpstr>DTW</vt:lpstr>
      <vt:lpstr>DTW</vt:lpstr>
      <vt:lpstr>DTW</vt:lpstr>
      <vt:lpstr>SBD</vt:lpstr>
      <vt:lpstr>SBD – cross-correlation</vt:lpstr>
      <vt:lpstr>SBD – cross-correlation</vt:lpstr>
      <vt:lpstr>SBD – cross-correlation</vt:lpstr>
      <vt:lpstr>SBD – cross-correlation</vt:lpstr>
      <vt:lpstr>SBD – cross-correlation</vt:lpstr>
      <vt:lpstr>SBD – cross-correlation</vt:lpstr>
      <vt:lpstr>SBD – cross-correlation</vt:lpstr>
      <vt:lpstr>SBD</vt:lpstr>
      <vt:lpstr>In summary – same data &amp; different metrics</vt:lpstr>
      <vt:lpstr>Pros &amp; cons of existing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KHIVA De cómo Al Juarismi reventaba GPUs para analizar Time-Series </dc:title>
  <dc:creator>Antonio Vilches</dc:creator>
  <cp:lastModifiedBy>Oscar Torreno</cp:lastModifiedBy>
  <cp:revision>216</cp:revision>
  <dcterms:created xsi:type="dcterms:W3CDTF">2018-10-01T05:39:01Z</dcterms:created>
  <dcterms:modified xsi:type="dcterms:W3CDTF">2019-05-11T17:07:09Z</dcterms:modified>
</cp:coreProperties>
</file>