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666" y="-58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1626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算法"/>
          <p:cNvSpPr>
            <a:spLocks noGrp="1"/>
          </p:cNvSpPr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120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247" name="Line"/>
          <p:cNvSpPr/>
          <p:nvPr/>
        </p:nvSpPr>
        <p:spPr>
          <a:xfrm>
            <a:off x="77368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77488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" name="Line"/>
          <p:cNvSpPr/>
          <p:nvPr/>
        </p:nvSpPr>
        <p:spPr>
          <a:xfrm flipH="1" flipV="1">
            <a:off x="118025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145564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1" name="Line"/>
          <p:cNvSpPr/>
          <p:nvPr/>
        </p:nvSpPr>
        <p:spPr>
          <a:xfrm flipH="1">
            <a:off x="79549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118870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3" name="Line"/>
          <p:cNvSpPr/>
          <p:nvPr/>
        </p:nvSpPr>
        <p:spPr>
          <a:xfrm>
            <a:off x="97982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" name="Line"/>
          <p:cNvSpPr/>
          <p:nvPr/>
        </p:nvSpPr>
        <p:spPr>
          <a:xfrm flipH="1">
            <a:off x="145573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" name="Line"/>
          <p:cNvSpPr/>
          <p:nvPr/>
        </p:nvSpPr>
        <p:spPr>
          <a:xfrm flipV="1">
            <a:off x="101179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6" name="Line"/>
          <p:cNvSpPr/>
          <p:nvPr/>
        </p:nvSpPr>
        <p:spPr>
          <a:xfrm flipH="1" flipV="1">
            <a:off x="101216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7" name="Line"/>
          <p:cNvSpPr/>
          <p:nvPr/>
        </p:nvSpPr>
        <p:spPr>
          <a:xfrm>
            <a:off x="116439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8" name="Line"/>
          <p:cNvSpPr/>
          <p:nvPr/>
        </p:nvSpPr>
        <p:spPr>
          <a:xfrm>
            <a:off x="158984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" name="Line"/>
          <p:cNvSpPr/>
          <p:nvPr/>
        </p:nvSpPr>
        <p:spPr>
          <a:xfrm flipH="1">
            <a:off x="76942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80371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119879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2" name="Line"/>
          <p:cNvSpPr/>
          <p:nvPr/>
        </p:nvSpPr>
        <p:spPr>
          <a:xfrm>
            <a:off x="78974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" name="5"/>
          <p:cNvSpPr/>
          <p:nvPr/>
        </p:nvSpPr>
        <p:spPr>
          <a:xfrm>
            <a:off x="67417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64" name="1"/>
          <p:cNvSpPr/>
          <p:nvPr/>
        </p:nvSpPr>
        <p:spPr>
          <a:xfrm>
            <a:off x="108438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65" name="7"/>
          <p:cNvSpPr/>
          <p:nvPr/>
        </p:nvSpPr>
        <p:spPr>
          <a:xfrm>
            <a:off x="90531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66" name="2"/>
          <p:cNvSpPr/>
          <p:nvPr/>
        </p:nvSpPr>
        <p:spPr>
          <a:xfrm>
            <a:off x="135743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67" name="4"/>
          <p:cNvSpPr/>
          <p:nvPr/>
        </p:nvSpPr>
        <p:spPr>
          <a:xfrm>
            <a:off x="6741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68" name="0"/>
          <p:cNvSpPr/>
          <p:nvPr/>
        </p:nvSpPr>
        <p:spPr>
          <a:xfrm>
            <a:off x="108438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69" name="3"/>
          <p:cNvSpPr/>
          <p:nvPr/>
        </p:nvSpPr>
        <p:spPr>
          <a:xfrm>
            <a:off x="149205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70" name="6"/>
          <p:cNvSpPr/>
          <p:nvPr/>
        </p:nvSpPr>
        <p:spPr>
          <a:xfrm>
            <a:off x="158603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6618658" y="4419148"/>
            <a:ext cx="10822027" cy="8783485"/>
            <a:chOff x="0" y="0"/>
            <a:chExt cx="10822026" cy="8783484"/>
          </a:xfrm>
        </p:grpSpPr>
        <p:sp>
          <p:nvSpPr>
            <p:cNvPr id="27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27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27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27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27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27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27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27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27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28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28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28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28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28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28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28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96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6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6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6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6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7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8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8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8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98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8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98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98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98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98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98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99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99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99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99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99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99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99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99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99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99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00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00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00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00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00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00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0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07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00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01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1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2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02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02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03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03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03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03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03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03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03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03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03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03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04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04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04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04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04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04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04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04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04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04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05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05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5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53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05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0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0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0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0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0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0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0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0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0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0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0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0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0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0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0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0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0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0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0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0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0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0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0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0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0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09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09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099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10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410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0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1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2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12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12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12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12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12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12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12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12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12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13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13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13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13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13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13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13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13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13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13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14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14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14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14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14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4145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14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8" name="Prim 的时间复杂度O(ElogV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 的时间复杂度O(ElogV)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操作：实现Prim算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操作：实现Prim算法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2" name="操作：比较 Lazy Prim 和 Prim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操作：比较 Lazy Prim 和 Prim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Kruskal 算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 算法</a:t>
            </a:r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1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1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1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1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1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1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1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1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1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1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1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1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1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1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1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1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1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1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1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1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1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1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1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1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197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198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2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2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2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2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2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2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2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2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2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2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2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2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2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2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2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2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2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2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2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2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2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2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2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241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242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331" name="Group"/>
          <p:cNvGrpSpPr/>
          <p:nvPr/>
        </p:nvGrpSpPr>
        <p:grpSpPr>
          <a:xfrm>
            <a:off x="6618658" y="4038600"/>
            <a:ext cx="11146684" cy="9164033"/>
            <a:chOff x="0" y="0"/>
            <a:chExt cx="11146683" cy="9164032"/>
          </a:xfrm>
        </p:grpSpPr>
        <p:sp>
          <p:nvSpPr>
            <p:cNvPr id="290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06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7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08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09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10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11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12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13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330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314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0.16</a:t>
                </a:r>
              </a:p>
            </p:txBody>
          </p:sp>
          <p:sp>
            <p:nvSpPr>
              <p:cNvPr id="315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0.38</a:t>
                </a:r>
              </a:p>
            </p:txBody>
          </p:sp>
          <p:sp>
            <p:nvSpPr>
              <p:cNvPr id="316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0.26</a:t>
                </a:r>
              </a:p>
            </p:txBody>
          </p:sp>
          <p:sp>
            <p:nvSpPr>
              <p:cNvPr id="317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0.58</a:t>
                </a:r>
              </a:p>
            </p:txBody>
          </p:sp>
          <p:sp>
            <p:nvSpPr>
              <p:cNvPr id="318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0.32</a:t>
                </a:r>
              </a:p>
            </p:txBody>
          </p:sp>
          <p:sp>
            <p:nvSpPr>
              <p:cNvPr id="319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0.19</a:t>
                </a:r>
              </a:p>
            </p:txBody>
          </p:sp>
          <p:sp>
            <p:nvSpPr>
              <p:cNvPr id="320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0.36</a:t>
                </a:r>
              </a:p>
            </p:txBody>
          </p:sp>
          <p:sp>
            <p:nvSpPr>
              <p:cNvPr id="321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  <p:sp>
            <p:nvSpPr>
              <p:cNvPr id="322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0.17</a:t>
                </a:r>
              </a:p>
            </p:txBody>
          </p:sp>
          <p:sp>
            <p:nvSpPr>
              <p:cNvPr id="323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0.40</a:t>
                </a:r>
              </a:p>
            </p:txBody>
          </p:sp>
          <p:sp>
            <p:nvSpPr>
              <p:cNvPr id="324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0.52</a:t>
                </a:r>
              </a:p>
            </p:txBody>
          </p:sp>
          <p:sp>
            <p:nvSpPr>
              <p:cNvPr id="325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0.37</a:t>
                </a:r>
              </a:p>
            </p:txBody>
          </p:sp>
          <p:sp>
            <p:nvSpPr>
              <p:cNvPr id="326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0.28</a:t>
                </a:r>
              </a:p>
            </p:txBody>
          </p:sp>
          <p:sp>
            <p:nvSpPr>
              <p:cNvPr id="327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0.35</a:t>
                </a:r>
              </a:p>
            </p:txBody>
          </p:sp>
          <p:sp>
            <p:nvSpPr>
              <p:cNvPr id="328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0.34</a:t>
                </a:r>
              </a:p>
            </p:txBody>
          </p:sp>
          <p:sp>
            <p:nvSpPr>
              <p:cNvPr id="329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2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2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2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2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2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2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2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2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2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2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2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2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2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2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2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2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2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2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2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2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2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2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2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285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286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2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2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3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3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3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3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3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3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3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3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3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3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3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3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3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3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3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3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3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3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329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330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33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3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4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5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5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5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5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35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35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35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35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35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35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36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36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36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36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36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36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36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36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36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36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37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37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37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373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374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3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3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3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3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3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3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3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3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4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4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4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4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4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4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4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4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4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4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4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4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4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4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4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4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417" name="0 - 2 : 0.2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4418" name="2 - 3 : 0.17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4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4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4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4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4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4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4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4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4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4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4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4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4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4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4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4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4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4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4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4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4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4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4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46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46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46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6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7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48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48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48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48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48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48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48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48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48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49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49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49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49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49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49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49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49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49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49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50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50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50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50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50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50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0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0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1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2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2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52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2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52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53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53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53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53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53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53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53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53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53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53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54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54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54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54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54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54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54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54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54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54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5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5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5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6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57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57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57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57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57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57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57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57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57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57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58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58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58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58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58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58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58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58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58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58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59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59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59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59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59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59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9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59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0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1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61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61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61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61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61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61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62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2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62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62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62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62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62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62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62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62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63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63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63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63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63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63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63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63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63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64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4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5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65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65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66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66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66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66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66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66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66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66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66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66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67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67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67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67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67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67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67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67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67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67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68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68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68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334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3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4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50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51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52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53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54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55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56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57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358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0.16</a:t>
                </a:r>
              </a:p>
            </p:txBody>
          </p:sp>
          <p:sp>
            <p:nvSpPr>
              <p:cNvPr id="359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0.38</a:t>
                </a:r>
              </a:p>
            </p:txBody>
          </p:sp>
          <p:sp>
            <p:nvSpPr>
              <p:cNvPr id="360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0.26</a:t>
                </a:r>
              </a:p>
            </p:txBody>
          </p:sp>
          <p:sp>
            <p:nvSpPr>
              <p:cNvPr id="361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0.58</a:t>
                </a:r>
              </a:p>
            </p:txBody>
          </p:sp>
          <p:sp>
            <p:nvSpPr>
              <p:cNvPr id="362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0.32</a:t>
                </a:r>
              </a:p>
            </p:txBody>
          </p:sp>
          <p:sp>
            <p:nvSpPr>
              <p:cNvPr id="363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0.19</a:t>
                </a:r>
              </a:p>
            </p:txBody>
          </p:sp>
          <p:sp>
            <p:nvSpPr>
              <p:cNvPr id="364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0.36</a:t>
                </a:r>
              </a:p>
            </p:txBody>
          </p:sp>
          <p:sp>
            <p:nvSpPr>
              <p:cNvPr id="365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  <p:sp>
            <p:nvSpPr>
              <p:cNvPr id="366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0.17</a:t>
                </a:r>
              </a:p>
            </p:txBody>
          </p:sp>
          <p:sp>
            <p:nvSpPr>
              <p:cNvPr id="367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0.40</a:t>
                </a:r>
              </a:p>
            </p:txBody>
          </p:sp>
          <p:sp>
            <p:nvSpPr>
              <p:cNvPr id="368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0.52</a:t>
                </a:r>
              </a:p>
            </p:txBody>
          </p:sp>
          <p:sp>
            <p:nvSpPr>
              <p:cNvPr id="369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0.37</a:t>
                </a:r>
              </a:p>
            </p:txBody>
          </p:sp>
          <p:sp>
            <p:nvSpPr>
              <p:cNvPr id="370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0.28</a:t>
                </a:r>
              </a:p>
            </p:txBody>
          </p:sp>
          <p:sp>
            <p:nvSpPr>
              <p:cNvPr id="371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0.35</a:t>
                </a:r>
              </a:p>
            </p:txBody>
          </p:sp>
          <p:sp>
            <p:nvSpPr>
              <p:cNvPr id="372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0.34</a:t>
                </a:r>
              </a:p>
            </p:txBody>
          </p:sp>
          <p:sp>
            <p:nvSpPr>
              <p:cNvPr id="373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</p:grpSp>
      </p:grpSp>
      <p:sp>
        <p:nvSpPr>
          <p:cNvPr id="376" name="电缆布线设计…"/>
          <p:cNvSpPr/>
          <p:nvPr/>
        </p:nvSpPr>
        <p:spPr>
          <a:xfrm>
            <a:off x="14041516" y="5689599"/>
            <a:ext cx="81119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电缆布线设计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网络设计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1" build="p" bldLvl="5" animBg="1" advAuto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68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8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69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0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0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70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0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70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70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70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70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70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70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71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71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71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71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71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71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71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71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71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71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72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72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72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72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72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72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72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72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74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4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74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74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75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75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75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75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75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75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75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75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75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75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76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76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76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76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76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76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76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76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76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76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77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77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79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79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79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79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79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79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79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79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79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79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80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80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80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80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80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80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80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80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80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80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81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81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81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81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81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81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1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1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3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3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3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83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83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83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84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4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84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84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84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84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84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84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84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84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85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85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85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85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85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85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85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85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85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86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6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7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7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7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8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88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88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88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88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88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88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88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88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88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89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89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89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89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89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89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89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89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89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89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90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90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0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0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0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1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2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2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92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92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92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92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92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92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2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92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93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93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93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93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93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93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93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93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93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93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94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94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94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94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94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94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4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4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5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6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96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96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96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96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97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97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7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497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497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497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497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497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497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497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498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498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498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498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498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498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498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498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498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498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499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499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99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0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1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01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1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01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01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01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01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1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01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01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02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02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02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02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02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02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02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02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02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02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03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03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03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03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03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03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3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3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4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5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5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5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5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5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05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05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05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05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05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06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06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06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06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06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06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06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06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06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06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07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07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07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07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07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07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07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07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07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08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8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09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09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09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10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10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10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10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10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10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10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10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10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10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11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11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11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11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11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11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11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11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11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11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12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12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12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379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2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0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1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2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3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4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395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96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97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398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99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00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01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02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9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403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0.16</a:t>
                </a:r>
              </a:p>
            </p:txBody>
          </p:sp>
          <p:sp>
            <p:nvSpPr>
              <p:cNvPr id="404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0.38</a:t>
                </a:r>
              </a:p>
            </p:txBody>
          </p:sp>
          <p:sp>
            <p:nvSpPr>
              <p:cNvPr id="405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0.26</a:t>
                </a:r>
              </a:p>
            </p:txBody>
          </p:sp>
          <p:sp>
            <p:nvSpPr>
              <p:cNvPr id="406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0.58</a:t>
                </a:r>
              </a:p>
            </p:txBody>
          </p:sp>
          <p:sp>
            <p:nvSpPr>
              <p:cNvPr id="407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0.32</a:t>
                </a:r>
              </a:p>
            </p:txBody>
          </p:sp>
          <p:sp>
            <p:nvSpPr>
              <p:cNvPr id="408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0.19</a:t>
                </a:r>
              </a:p>
            </p:txBody>
          </p:sp>
          <p:sp>
            <p:nvSpPr>
              <p:cNvPr id="409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0.36</a:t>
                </a:r>
              </a:p>
            </p:txBody>
          </p:sp>
          <p:sp>
            <p:nvSpPr>
              <p:cNvPr id="410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  <p:sp>
            <p:nvSpPr>
              <p:cNvPr id="411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0.17</a:t>
                </a:r>
              </a:p>
            </p:txBody>
          </p:sp>
          <p:sp>
            <p:nvSpPr>
              <p:cNvPr id="412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0.40</a:t>
                </a:r>
              </a:p>
            </p:txBody>
          </p:sp>
          <p:sp>
            <p:nvSpPr>
              <p:cNvPr id="413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0.52</a:t>
                </a:r>
              </a:p>
            </p:txBody>
          </p:sp>
          <p:sp>
            <p:nvSpPr>
              <p:cNvPr id="414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0.37</a:t>
                </a:r>
              </a:p>
            </p:txBody>
          </p:sp>
          <p:sp>
            <p:nvSpPr>
              <p:cNvPr id="415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0.28</a:t>
                </a:r>
              </a:p>
            </p:txBody>
          </p:sp>
          <p:sp>
            <p:nvSpPr>
              <p:cNvPr id="416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0.35</a:t>
                </a:r>
              </a:p>
            </p:txBody>
          </p:sp>
          <p:sp>
            <p:nvSpPr>
              <p:cNvPr id="417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0.34</a:t>
                </a:r>
              </a:p>
            </p:txBody>
          </p:sp>
          <p:sp>
            <p:nvSpPr>
              <p:cNvPr id="418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</p:grpSp>
      </p:grpSp>
      <p:sp>
        <p:nvSpPr>
          <p:cNvPr id="421" name="针对带权无向图…"/>
          <p:cNvSpPr/>
          <p:nvPr/>
        </p:nvSpPr>
        <p:spPr>
          <a:xfrm>
            <a:off x="14041516" y="6489699"/>
            <a:ext cx="81119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针对带权无向图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针对连通图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1" build="p" bldLvl="5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12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2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3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4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4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14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14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14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14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14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14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14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14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15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15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15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15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15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15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15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15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15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15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16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16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16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16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16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16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16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16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18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18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18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18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19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19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19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19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19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19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19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19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19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19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20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20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20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20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20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20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20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20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20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20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1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21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3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23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23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23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23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23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23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23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23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23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24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24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24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24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24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24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24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24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24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24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25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25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25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25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5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25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5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5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7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7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7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7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27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27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27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27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27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27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28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28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28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28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28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28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28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28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28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28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29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29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29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29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29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29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29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29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29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3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3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3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3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3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3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3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3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3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3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3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3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3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3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3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3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3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3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3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3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3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3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34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34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4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3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3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3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3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3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3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3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3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3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3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3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3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3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3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3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3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3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3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3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3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3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3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385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386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8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3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3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4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4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4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4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4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4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4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4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4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4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4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4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4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4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4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4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4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4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4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4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4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4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429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430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43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3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4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45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45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45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5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45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45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45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45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45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45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46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46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46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46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46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46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46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46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46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46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47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47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47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473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474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6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4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4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4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4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4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4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4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4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5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5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5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5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5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5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5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5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5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5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5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5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5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5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5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5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5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517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518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0" name="Kruskal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</a:t>
            </a:r>
          </a:p>
        </p:txBody>
      </p:sp>
      <p:sp>
        <p:nvSpPr>
          <p:cNvPr id="55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5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5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5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5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5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5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55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55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55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55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55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55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55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55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55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55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55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55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55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55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55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55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5561" name="0 - 7 : 0.16…"/>
          <p:cNvSpPr/>
          <p:nvPr/>
        </p:nvSpPr>
        <p:spPr>
          <a:xfrm>
            <a:off x="14823490" y="47718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</p:txBody>
      </p:sp>
      <p:sp>
        <p:nvSpPr>
          <p:cNvPr id="5562" name="4 - 5 : 0.35…"/>
          <p:cNvSpPr/>
          <p:nvPr/>
        </p:nvSpPr>
        <p:spPr>
          <a:xfrm>
            <a:off x="19467141" y="4771848"/>
            <a:ext cx="3758567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grpSp>
        <p:nvGrpSpPr>
          <p:cNvPr id="465" name="Group"/>
          <p:cNvGrpSpPr/>
          <p:nvPr/>
        </p:nvGrpSpPr>
        <p:grpSpPr>
          <a:xfrm>
            <a:off x="1614858" y="4013200"/>
            <a:ext cx="11146684" cy="9164033"/>
            <a:chOff x="0" y="0"/>
            <a:chExt cx="11146683" cy="9164032"/>
          </a:xfrm>
        </p:grpSpPr>
        <p:sp>
          <p:nvSpPr>
            <p:cNvPr id="424" name="Line"/>
            <p:cNvSpPr/>
            <p:nvPr/>
          </p:nvSpPr>
          <p:spPr>
            <a:xfrm>
              <a:off x="1118168" y="8390811"/>
              <a:ext cx="9077571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1130200" y="6795147"/>
              <a:ext cx="3912981" cy="1490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 flipH="1" flipV="1">
              <a:off x="5183859" y="6624147"/>
              <a:ext cx="5017262" cy="183283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7" name="Line"/>
            <p:cNvSpPr/>
            <p:nvPr/>
          </p:nvSpPr>
          <p:spPr>
            <a:xfrm>
              <a:off x="7937751" y="4822838"/>
              <a:ext cx="2235245" cy="3594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8" name="Line"/>
            <p:cNvSpPr/>
            <p:nvPr/>
          </p:nvSpPr>
          <p:spPr>
            <a:xfrm flipH="1">
              <a:off x="1336268" y="3875916"/>
              <a:ext cx="1925148" cy="443771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29" name="Line"/>
            <p:cNvSpPr/>
            <p:nvPr/>
          </p:nvSpPr>
          <p:spPr>
            <a:xfrm flipV="1">
              <a:off x="5268377" y="4983026"/>
              <a:ext cx="2434814" cy="184249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0" name="Line"/>
            <p:cNvSpPr/>
            <p:nvPr/>
          </p:nvSpPr>
          <p:spPr>
            <a:xfrm>
              <a:off x="3179573" y="3965751"/>
              <a:ext cx="2144845" cy="2832156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1" name="Line"/>
            <p:cNvSpPr/>
            <p:nvPr/>
          </p:nvSpPr>
          <p:spPr>
            <a:xfrm flipH="1">
              <a:off x="7938660" y="889673"/>
              <a:ext cx="1183963" cy="4056712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2" name="Line"/>
            <p:cNvSpPr/>
            <p:nvPr/>
          </p:nvSpPr>
          <p:spPr>
            <a:xfrm flipV="1">
              <a:off x="3499247" y="937312"/>
              <a:ext cx="1704817" cy="2887379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3" name="Line"/>
            <p:cNvSpPr/>
            <p:nvPr/>
          </p:nvSpPr>
          <p:spPr>
            <a:xfrm flipH="1" flipV="1">
              <a:off x="3503030" y="3880947"/>
              <a:ext cx="4307848" cy="969003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4" name="Line"/>
            <p:cNvSpPr/>
            <p:nvPr/>
          </p:nvSpPr>
          <p:spPr>
            <a:xfrm>
              <a:off x="5025261" y="1120951"/>
              <a:ext cx="2921045" cy="3594156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>
              <a:off x="9279784" y="999684"/>
              <a:ext cx="990600" cy="7151262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6" name="Line"/>
            <p:cNvSpPr/>
            <p:nvPr/>
          </p:nvSpPr>
          <p:spPr>
            <a:xfrm flipH="1">
              <a:off x="1075583" y="942410"/>
              <a:ext cx="1" cy="7161628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7" name="Line"/>
            <p:cNvSpPr/>
            <p:nvPr/>
          </p:nvSpPr>
          <p:spPr>
            <a:xfrm>
              <a:off x="1418462" y="1040595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>
              <a:off x="5369261" y="996596"/>
              <a:ext cx="3937044" cy="1"/>
            </a:xfrm>
            <a:prstGeom prst="line">
              <a:avLst/>
            </a:prstGeom>
            <a:noFill/>
            <a:ln w="76200" cap="flat">
              <a:solidFill>
                <a:srgbClr val="C0C0C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>
              <a:off x="1278783" y="1329425"/>
              <a:ext cx="2040118" cy="2827550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440" name="5"/>
            <p:cNvSpPr/>
            <p:nvPr/>
          </p:nvSpPr>
          <p:spPr>
            <a:xfrm>
              <a:off x="123083" y="8809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441" name="1"/>
            <p:cNvSpPr/>
            <p:nvPr/>
          </p:nvSpPr>
          <p:spPr>
            <a:xfrm>
              <a:off x="42251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42" name="7"/>
            <p:cNvSpPr/>
            <p:nvPr/>
          </p:nvSpPr>
          <p:spPr>
            <a:xfrm>
              <a:off x="2434483" y="2833708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443" name="2"/>
            <p:cNvSpPr/>
            <p:nvPr/>
          </p:nvSpPr>
          <p:spPr>
            <a:xfrm>
              <a:off x="6955683" y="3843385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44" name="4"/>
            <p:cNvSpPr/>
            <p:nvPr/>
          </p:nvSpPr>
          <p:spPr>
            <a:xfrm>
              <a:off x="1230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45" name="0"/>
            <p:cNvSpPr/>
            <p:nvPr/>
          </p:nvSpPr>
          <p:spPr>
            <a:xfrm>
              <a:off x="4225183" y="5667416"/>
              <a:ext cx="1905001" cy="1905001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446" name="3"/>
            <p:cNvSpPr/>
            <p:nvPr/>
          </p:nvSpPr>
          <p:spPr>
            <a:xfrm>
              <a:off x="8301883" y="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47" name="6"/>
            <p:cNvSpPr/>
            <p:nvPr/>
          </p:nvSpPr>
          <p:spPr>
            <a:xfrm>
              <a:off x="9241683" y="7162800"/>
              <a:ext cx="1905001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64" name="Group"/>
            <p:cNvGrpSpPr/>
            <p:nvPr/>
          </p:nvGrpSpPr>
          <p:grpSpPr>
            <a:xfrm>
              <a:off x="0" y="380548"/>
              <a:ext cx="10822027" cy="8783485"/>
              <a:chOff x="0" y="0"/>
              <a:chExt cx="10822026" cy="8783484"/>
            </a:xfrm>
          </p:grpSpPr>
          <p:sp>
            <p:nvSpPr>
              <p:cNvPr id="448" name="0.16"/>
              <p:cNvSpPr/>
              <p:nvPr/>
            </p:nvSpPr>
            <p:spPr>
              <a:xfrm>
                <a:off x="3719369" y="4541120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0.16</a:t>
                </a:r>
              </a:p>
            </p:txBody>
          </p:sp>
          <p:sp>
            <p:nvSpPr>
              <p:cNvPr id="449" name="0.38"/>
              <p:cNvSpPr/>
              <p:nvPr/>
            </p:nvSpPr>
            <p:spPr>
              <a:xfrm>
                <a:off x="2835476" y="680441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0.38</a:t>
                </a:r>
              </a:p>
            </p:txBody>
          </p:sp>
          <p:sp>
            <p:nvSpPr>
              <p:cNvPr id="450" name="0.26"/>
              <p:cNvSpPr/>
              <p:nvPr/>
            </p:nvSpPr>
            <p:spPr>
              <a:xfrm>
                <a:off x="6078587" y="5283199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0.26</a:t>
                </a:r>
              </a:p>
            </p:txBody>
          </p:sp>
          <p:sp>
            <p:nvSpPr>
              <p:cNvPr id="451" name="0.58"/>
              <p:cNvSpPr/>
              <p:nvPr/>
            </p:nvSpPr>
            <p:spPr>
              <a:xfrm>
                <a:off x="7059000" y="6627681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0.58</a:t>
                </a:r>
              </a:p>
            </p:txBody>
          </p:sp>
          <p:sp>
            <p:nvSpPr>
              <p:cNvPr id="452" name="0.32"/>
              <p:cNvSpPr/>
              <p:nvPr/>
            </p:nvSpPr>
            <p:spPr>
              <a:xfrm>
                <a:off x="2689965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0.32</a:t>
                </a:r>
              </a:p>
            </p:txBody>
          </p:sp>
          <p:sp>
            <p:nvSpPr>
              <p:cNvPr id="453" name="0.19"/>
              <p:cNvSpPr/>
              <p:nvPr/>
            </p:nvSpPr>
            <p:spPr>
              <a:xfrm>
                <a:off x="3958032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0.19</a:t>
                </a:r>
              </a:p>
            </p:txBody>
          </p:sp>
          <p:sp>
            <p:nvSpPr>
              <p:cNvPr id="454" name="0.36"/>
              <p:cNvSpPr/>
              <p:nvPr/>
            </p:nvSpPr>
            <p:spPr>
              <a:xfrm>
                <a:off x="6239256" y="177457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0.36</a:t>
                </a:r>
              </a:p>
            </p:txBody>
          </p:sp>
          <p:sp>
            <p:nvSpPr>
              <p:cNvPr id="455" name="0.29"/>
              <p:cNvSpPr/>
              <p:nvPr/>
            </p:nvSpPr>
            <p:spPr>
              <a:xfrm>
                <a:off x="6712774" y="-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  <p:sp>
            <p:nvSpPr>
              <p:cNvPr id="456" name="0.17"/>
              <p:cNvSpPr/>
              <p:nvPr/>
            </p:nvSpPr>
            <p:spPr>
              <a:xfrm>
                <a:off x="8057450" y="2303612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0.17</a:t>
                </a:r>
              </a:p>
            </p:txBody>
          </p:sp>
          <p:sp>
            <p:nvSpPr>
              <p:cNvPr id="457" name="0.40"/>
              <p:cNvSpPr/>
              <p:nvPr/>
            </p:nvSpPr>
            <p:spPr>
              <a:xfrm>
                <a:off x="8327283" y="543222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0.40</a:t>
                </a:r>
              </a:p>
            </p:txBody>
          </p:sp>
          <p:sp>
            <p:nvSpPr>
              <p:cNvPr id="458" name="0.52"/>
              <p:cNvSpPr/>
              <p:nvPr/>
            </p:nvSpPr>
            <p:spPr>
              <a:xfrm>
                <a:off x="9719011" y="378707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0.52</a:t>
                </a:r>
              </a:p>
            </p:txBody>
          </p:sp>
          <p:sp>
            <p:nvSpPr>
              <p:cNvPr id="459" name="0.37"/>
              <p:cNvSpPr/>
              <p:nvPr/>
            </p:nvSpPr>
            <p:spPr>
              <a:xfrm>
                <a:off x="2193352" y="5529841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0.37</a:t>
                </a:r>
              </a:p>
            </p:txBody>
          </p:sp>
          <p:sp>
            <p:nvSpPr>
              <p:cNvPr id="460" name="0.28"/>
              <p:cNvSpPr/>
              <p:nvPr/>
            </p:nvSpPr>
            <p:spPr>
              <a:xfrm>
                <a:off x="1984350" y="1558999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0.28</a:t>
                </a:r>
              </a:p>
            </p:txBody>
          </p:sp>
          <p:sp>
            <p:nvSpPr>
              <p:cNvPr id="461" name="0.35"/>
              <p:cNvSpPr/>
              <p:nvPr/>
            </p:nvSpPr>
            <p:spPr>
              <a:xfrm>
                <a:off x="0" y="3629300"/>
                <a:ext cx="1103015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0.35</a:t>
                </a:r>
              </a:p>
            </p:txBody>
          </p:sp>
          <p:sp>
            <p:nvSpPr>
              <p:cNvPr id="462" name="0.34"/>
              <p:cNvSpPr/>
              <p:nvPr/>
            </p:nvSpPr>
            <p:spPr>
              <a:xfrm>
                <a:off x="5105446" y="3173335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0.34</a:t>
                </a:r>
              </a:p>
            </p:txBody>
          </p:sp>
          <p:sp>
            <p:nvSpPr>
              <p:cNvPr id="463" name="0.29"/>
              <p:cNvSpPr/>
              <p:nvPr/>
            </p:nvSpPr>
            <p:spPr>
              <a:xfrm>
                <a:off x="4626176" y="8072284"/>
                <a:ext cx="1103016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0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t>0.29</a:t>
                </a:r>
              </a:p>
            </p:txBody>
          </p:sp>
        </p:grpSp>
      </p:grpSp>
      <p:sp>
        <p:nvSpPr>
          <p:cNvPr id="466" name="找 V-1 条边…"/>
          <p:cNvSpPr/>
          <p:nvPr/>
        </p:nvSpPr>
        <p:spPr>
          <a:xfrm>
            <a:off x="14143116" y="6410816"/>
            <a:ext cx="81119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找 V-1 条边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连接V个顶点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总权值最小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1" build="p" bldLvl="5" animBg="1" advAuto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使用Union Find快速判断环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使用Union Find快速判断环</a:t>
            </a:r>
          </a:p>
        </p:txBody>
      </p:sp>
    </p:spTree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6" name="操作：实现Kruskal算法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操作：实现Kruskal算法 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8" name="Kruskal算法的时间复杂度 O(ElogE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Kruskal算法的时间复杂度 O(ElogE)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" name="操作：Prim和Kruskal算法 性能比较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操作：Prim和Kruskal算法 性能比较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2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5573" name="Lazy Prim      O( ElogE )…"/>
          <p:cNvSpPr/>
          <p:nvPr/>
        </p:nvSpPr>
        <p:spPr>
          <a:xfrm>
            <a:off x="6624716" y="6175424"/>
            <a:ext cx="11134568" cy="339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Lazy Prim      O( ElogE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Prim           O( ElogV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Kruskal        O( ElogE 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3" grpId="1" build="p" bldLvl="5" animBg="1" advAuto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5" name="如果横切边有相等的边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如果横切边有相等的边</a:t>
            </a:r>
          </a:p>
        </p:txBody>
      </p:sp>
      <p:sp>
        <p:nvSpPr>
          <p:cNvPr id="5576" name="根据算法的具体实现，每次选择一个边…"/>
          <p:cNvSpPr/>
          <p:nvPr/>
        </p:nvSpPr>
        <p:spPr>
          <a:xfrm>
            <a:off x="5443616" y="6299199"/>
            <a:ext cx="1349676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根据算法的具体实现，每次选择一个边</a:t>
            </a: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此时，图存在多个最小生成树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6" grpId="1" build="p" bldLvl="5" animBg="1" advAuto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8" name="Vyssotsky’s Algorith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Vyssotsky’s Algorithm</a:t>
            </a:r>
          </a:p>
        </p:txBody>
      </p:sp>
      <p:sp>
        <p:nvSpPr>
          <p:cNvPr id="5579" name="将边逐渐地添加到生成树中…"/>
          <p:cNvSpPr/>
          <p:nvPr/>
        </p:nvSpPr>
        <p:spPr>
          <a:xfrm>
            <a:off x="5443616" y="6299199"/>
            <a:ext cx="13496768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将边逐渐地添加到生成树中</a:t>
            </a:r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lvl="1" algn="l"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一旦形成环，删除环中权值最大的边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9" grpId="1" build="p" bldLvl="5" animBg="1" advAuto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  <p:sp>
        <p:nvSpPr>
          <p:cNvPr id="5582" name="Lazy Prim      O( ElogE )…"/>
          <p:cNvSpPr/>
          <p:nvPr/>
        </p:nvSpPr>
        <p:spPr>
          <a:xfrm>
            <a:off x="6624716" y="5541230"/>
            <a:ext cx="11134568" cy="466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Lazy Prim      O( ElogE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Prim           O( ElogV )</a:t>
            </a:r>
          </a:p>
          <a:p>
            <a:pPr algn="l">
              <a:lnSpc>
                <a:spcPct val="150000"/>
              </a:lnSpc>
              <a:defRPr sz="6000">
                <a:latin typeface="Consolas"/>
                <a:ea typeface="Consolas"/>
                <a:cs typeface="Consolas"/>
                <a:sym typeface="Consolas"/>
              </a:defRPr>
            </a:pPr>
            <a:r>
              <a:t>Kruskal        O( ElogE ) </a:t>
            </a:r>
          </a:p>
          <a:p>
            <a:pPr algn="l">
              <a:lnSpc>
                <a:spcPct val="150000"/>
              </a:lnSpc>
              <a:defRPr sz="6000">
                <a:solidFill>
                  <a:srgbClr val="CA495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???????        O( E )????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2" grpId="1" build="p" bldLvl="5" animBg="1" advAuto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算法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</a:t>
            </a:r>
          </a:p>
        </p:txBody>
      </p:sp>
      <p:sp>
        <p:nvSpPr>
          <p:cNvPr id="5585" name="liuyubobobo"/>
          <p:cNvSpPr>
            <a:spLocks noGrp="1"/>
          </p:cNvSpPr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liuyubobobo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469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0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1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2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3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4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5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6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7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8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79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0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1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2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3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4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85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486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487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488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489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490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491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492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509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493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494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495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496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497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498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499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500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501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502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503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504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505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506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507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508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510" name="把图中的结点分为两部分，成为一个切分(Cut)。"/>
          <p:cNvSpPr/>
          <p:nvPr/>
        </p:nvSpPr>
        <p:spPr>
          <a:xfrm>
            <a:off x="14143116" y="7210916"/>
            <a:ext cx="94581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把图中的结点分为两部分，成为一个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513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4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5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7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8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19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0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1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2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3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4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5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6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7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8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29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30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31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32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33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34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35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36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553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537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538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539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540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541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542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543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544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545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546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547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548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549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550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551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552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554" name="把图中的结点分为两部分，成为一个切分(Cut)。"/>
          <p:cNvSpPr/>
          <p:nvPr/>
        </p:nvSpPr>
        <p:spPr>
          <a:xfrm>
            <a:off x="14143116" y="7210916"/>
            <a:ext cx="945816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把图中的结点分为两部分，成为一个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557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8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59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0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1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2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3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4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5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6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7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8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69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0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1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2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573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74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75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576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77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8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9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80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597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58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58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58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58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58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58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58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58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58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59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59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59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59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59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59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59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598" name="如果一个边的两个端点，属于切分(Cut)不同的两边，这个边称为横切边(Crossing Edge)。"/>
          <p:cNvSpPr/>
          <p:nvPr/>
        </p:nvSpPr>
        <p:spPr>
          <a:xfrm>
            <a:off x="14143116" y="5610716"/>
            <a:ext cx="945816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如果一个边的两个端点，属于</a:t>
            </a:r>
            <a:r>
              <a:rPr>
                <a:solidFill>
                  <a:srgbClr val="CA495A"/>
                </a:solidFill>
              </a:rPr>
              <a:t>切分(Cut)</a:t>
            </a:r>
            <a:r>
              <a:t>不同的两边，这个边称为</a:t>
            </a:r>
            <a:r>
              <a:rPr>
                <a:solidFill>
                  <a:srgbClr val="CA495A"/>
                </a:solidFill>
              </a:rPr>
              <a:t>横切边(Crossing Edge)</a:t>
            </a:r>
            <a: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01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2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3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4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5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6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7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8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09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0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1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2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3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4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5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6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17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18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19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20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21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22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23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24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625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626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627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628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629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630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631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632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633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634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635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636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637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638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639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640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642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给定任意切分，横切边中权值最小的边必然属于最小生成树。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45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7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8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49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1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4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6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8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59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61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662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663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664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665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666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67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668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685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669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670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671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672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673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674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675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676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677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678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679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680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681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682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683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684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686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给定任意切分，横切边中全值最小的边必然属于最小生成树。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带权图 Weighted Graph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带权图 Weighted Graph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89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90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91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92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4" animBg="1" advAuto="0"/>
      <p:bldP spid="689" grpId="5" animBg="1" advAuto="0"/>
      <p:bldP spid="690" grpId="3" animBg="1" advAuto="0"/>
      <p:bldP spid="692" grpId="2" animBg="1" advAuto="0"/>
      <p:bldP spid="693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96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97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698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699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0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3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4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05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06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7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Line"/>
          <p:cNvSpPr/>
          <p:nvPr/>
        </p:nvSpPr>
        <p:spPr>
          <a:xfrm>
            <a:off x="10223478" y="7874000"/>
            <a:ext cx="3937044" cy="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10223477" y="9067800"/>
            <a:ext cx="3937045" cy="88900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11" name="Line"/>
          <p:cNvSpPr/>
          <p:nvPr/>
        </p:nvSpPr>
        <p:spPr>
          <a:xfrm flipV="1">
            <a:off x="10223478" y="4900434"/>
            <a:ext cx="5029244" cy="195756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12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13" name="Oval"/>
          <p:cNvSpPr/>
          <p:nvPr/>
        </p:nvSpPr>
        <p:spPr>
          <a:xfrm>
            <a:off x="5943600" y="3834854"/>
            <a:ext cx="4673600" cy="807829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4" name="Oval"/>
          <p:cNvSpPr/>
          <p:nvPr/>
        </p:nvSpPr>
        <p:spPr>
          <a:xfrm>
            <a:off x="13766800" y="3834854"/>
            <a:ext cx="4673600" cy="80782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17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18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19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0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1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2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3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4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6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7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8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29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30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31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32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33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34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735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36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37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38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39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740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757" name="Group"/>
          <p:cNvGrpSpPr/>
          <p:nvPr/>
        </p:nvGrpSpPr>
        <p:grpSpPr>
          <a:xfrm>
            <a:off x="1614858" y="4393748"/>
            <a:ext cx="10822027" cy="8783485"/>
            <a:chOff x="0" y="0"/>
            <a:chExt cx="10822026" cy="8783484"/>
          </a:xfrm>
        </p:grpSpPr>
        <p:sp>
          <p:nvSpPr>
            <p:cNvPr id="741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742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743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744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745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746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747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748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749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750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751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752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753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754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755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756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  <p:sp>
        <p:nvSpPr>
          <p:cNvPr id="758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761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2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3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5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6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7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8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69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0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3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4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5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6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777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778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779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780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781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782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783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784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785" name="0.16"/>
          <p:cNvSpPr/>
          <p:nvPr/>
        </p:nvSpPr>
        <p:spPr>
          <a:xfrm>
            <a:off x="5334227" y="89348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786" name="0.38"/>
          <p:cNvSpPr/>
          <p:nvPr/>
        </p:nvSpPr>
        <p:spPr>
          <a:xfrm>
            <a:off x="4450334" y="111981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787" name="0.26"/>
          <p:cNvSpPr/>
          <p:nvPr/>
        </p:nvSpPr>
        <p:spPr>
          <a:xfrm>
            <a:off x="7693445" y="96769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788" name="0.58"/>
          <p:cNvSpPr/>
          <p:nvPr/>
        </p:nvSpPr>
        <p:spPr>
          <a:xfrm>
            <a:off x="8673858" y="110214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789" name="0.32"/>
          <p:cNvSpPr/>
          <p:nvPr/>
        </p:nvSpPr>
        <p:spPr>
          <a:xfrm>
            <a:off x="4304823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790" name="0.19"/>
          <p:cNvSpPr/>
          <p:nvPr/>
        </p:nvSpPr>
        <p:spPr>
          <a:xfrm>
            <a:off x="5572890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791" name="0.36"/>
          <p:cNvSpPr/>
          <p:nvPr/>
        </p:nvSpPr>
        <p:spPr>
          <a:xfrm>
            <a:off x="7854114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792" name="0.29"/>
          <p:cNvSpPr/>
          <p:nvPr/>
        </p:nvSpPr>
        <p:spPr>
          <a:xfrm>
            <a:off x="8327632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793" name="0.17"/>
          <p:cNvSpPr/>
          <p:nvPr/>
        </p:nvSpPr>
        <p:spPr>
          <a:xfrm>
            <a:off x="9672308" y="66973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794" name="0.40"/>
          <p:cNvSpPr/>
          <p:nvPr/>
        </p:nvSpPr>
        <p:spPr>
          <a:xfrm>
            <a:off x="9942141" y="98259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795" name="0.52"/>
          <p:cNvSpPr/>
          <p:nvPr/>
        </p:nvSpPr>
        <p:spPr>
          <a:xfrm>
            <a:off x="11333869" y="81808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796" name="0.37"/>
          <p:cNvSpPr/>
          <p:nvPr/>
        </p:nvSpPr>
        <p:spPr>
          <a:xfrm>
            <a:off x="3808210" y="99235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797" name="0.28"/>
          <p:cNvSpPr/>
          <p:nvPr/>
        </p:nvSpPr>
        <p:spPr>
          <a:xfrm>
            <a:off x="3599208" y="59527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798" name="0.35"/>
          <p:cNvSpPr/>
          <p:nvPr/>
        </p:nvSpPr>
        <p:spPr>
          <a:xfrm>
            <a:off x="1614858" y="80230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799" name="0.34"/>
          <p:cNvSpPr/>
          <p:nvPr/>
        </p:nvSpPr>
        <p:spPr>
          <a:xfrm>
            <a:off x="6720304" y="75670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800" name="0.93"/>
          <p:cNvSpPr/>
          <p:nvPr/>
        </p:nvSpPr>
        <p:spPr>
          <a:xfrm>
            <a:off x="6241034" y="124660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801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切分定理 Cut Property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 Cut Property</a:t>
            </a:r>
          </a:p>
        </p:txBody>
      </p:sp>
      <p:sp>
        <p:nvSpPr>
          <p:cNvPr id="804" name="Line"/>
          <p:cNvSpPr/>
          <p:nvPr/>
        </p:nvSpPr>
        <p:spPr>
          <a:xfrm>
            <a:off x="2733026" y="124040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5" name="Line"/>
          <p:cNvSpPr/>
          <p:nvPr/>
        </p:nvSpPr>
        <p:spPr>
          <a:xfrm flipV="1">
            <a:off x="2745058" y="108083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6" name="Line"/>
          <p:cNvSpPr/>
          <p:nvPr/>
        </p:nvSpPr>
        <p:spPr>
          <a:xfrm flipH="1" flipV="1">
            <a:off x="6798717" y="106373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7" name="Line"/>
          <p:cNvSpPr/>
          <p:nvPr/>
        </p:nvSpPr>
        <p:spPr>
          <a:xfrm>
            <a:off x="9552609" y="8836038"/>
            <a:ext cx="2235245" cy="3594156"/>
          </a:xfrm>
          <a:prstGeom prst="line">
            <a:avLst/>
          </a:prstGeom>
          <a:ln w="1270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8" name="Line"/>
          <p:cNvSpPr/>
          <p:nvPr/>
        </p:nvSpPr>
        <p:spPr>
          <a:xfrm flipH="1">
            <a:off x="2951126" y="78891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09" name="Line"/>
          <p:cNvSpPr/>
          <p:nvPr/>
        </p:nvSpPr>
        <p:spPr>
          <a:xfrm flipV="1">
            <a:off x="6883235" y="89962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0" name="Line"/>
          <p:cNvSpPr/>
          <p:nvPr/>
        </p:nvSpPr>
        <p:spPr>
          <a:xfrm>
            <a:off x="4794431" y="79789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1" name="Line"/>
          <p:cNvSpPr/>
          <p:nvPr/>
        </p:nvSpPr>
        <p:spPr>
          <a:xfrm flipH="1">
            <a:off x="9553518" y="49028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2" name="Line"/>
          <p:cNvSpPr/>
          <p:nvPr/>
        </p:nvSpPr>
        <p:spPr>
          <a:xfrm flipV="1">
            <a:off x="5114105" y="49505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3" name="Line"/>
          <p:cNvSpPr/>
          <p:nvPr/>
        </p:nvSpPr>
        <p:spPr>
          <a:xfrm flipH="1" flipV="1">
            <a:off x="5117888" y="78941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6640119" y="51341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10894642" y="50128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6" name="Line"/>
          <p:cNvSpPr/>
          <p:nvPr/>
        </p:nvSpPr>
        <p:spPr>
          <a:xfrm flipH="1">
            <a:off x="2690441" y="49556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7" name="Line"/>
          <p:cNvSpPr/>
          <p:nvPr/>
        </p:nvSpPr>
        <p:spPr>
          <a:xfrm>
            <a:off x="3033320" y="50537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8" name="Line"/>
          <p:cNvSpPr/>
          <p:nvPr/>
        </p:nvSpPr>
        <p:spPr>
          <a:xfrm>
            <a:off x="6984119" y="50097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19" name="Line"/>
          <p:cNvSpPr/>
          <p:nvPr/>
        </p:nvSpPr>
        <p:spPr>
          <a:xfrm>
            <a:off x="2893641" y="53426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20" name="5"/>
          <p:cNvSpPr/>
          <p:nvPr/>
        </p:nvSpPr>
        <p:spPr>
          <a:xfrm>
            <a:off x="1737941" y="41012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821" name="1"/>
          <p:cNvSpPr/>
          <p:nvPr/>
        </p:nvSpPr>
        <p:spPr>
          <a:xfrm>
            <a:off x="58400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822" name="7"/>
          <p:cNvSpPr/>
          <p:nvPr/>
        </p:nvSpPr>
        <p:spPr>
          <a:xfrm>
            <a:off x="4049341" y="68469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23" name="2"/>
          <p:cNvSpPr/>
          <p:nvPr/>
        </p:nvSpPr>
        <p:spPr>
          <a:xfrm>
            <a:off x="8570541" y="78565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824" name="4"/>
          <p:cNvSpPr/>
          <p:nvPr/>
        </p:nvSpPr>
        <p:spPr>
          <a:xfrm>
            <a:off x="1737941" y="111760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25" name="0"/>
          <p:cNvSpPr/>
          <p:nvPr/>
        </p:nvSpPr>
        <p:spPr>
          <a:xfrm>
            <a:off x="5840041" y="96806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26" name="3"/>
          <p:cNvSpPr/>
          <p:nvPr/>
        </p:nvSpPr>
        <p:spPr>
          <a:xfrm>
            <a:off x="9916741" y="40132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827" name="6"/>
          <p:cNvSpPr/>
          <p:nvPr/>
        </p:nvSpPr>
        <p:spPr>
          <a:xfrm>
            <a:off x="10856541" y="111760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828" name="0.16"/>
          <p:cNvSpPr/>
          <p:nvPr/>
        </p:nvSpPr>
        <p:spPr>
          <a:xfrm>
            <a:off x="5334227" y="89348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829" name="0.38"/>
          <p:cNvSpPr/>
          <p:nvPr/>
        </p:nvSpPr>
        <p:spPr>
          <a:xfrm>
            <a:off x="4450334" y="111981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830" name="0.26"/>
          <p:cNvSpPr/>
          <p:nvPr/>
        </p:nvSpPr>
        <p:spPr>
          <a:xfrm>
            <a:off x="7693445" y="96769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831" name="0.58"/>
          <p:cNvSpPr/>
          <p:nvPr/>
        </p:nvSpPr>
        <p:spPr>
          <a:xfrm>
            <a:off x="8673858" y="110214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832" name="0.32"/>
          <p:cNvSpPr/>
          <p:nvPr/>
        </p:nvSpPr>
        <p:spPr>
          <a:xfrm>
            <a:off x="4304823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833" name="0.19"/>
          <p:cNvSpPr/>
          <p:nvPr/>
        </p:nvSpPr>
        <p:spPr>
          <a:xfrm>
            <a:off x="5572890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834" name="0.36"/>
          <p:cNvSpPr/>
          <p:nvPr/>
        </p:nvSpPr>
        <p:spPr>
          <a:xfrm>
            <a:off x="7854114" y="61683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835" name="0.29"/>
          <p:cNvSpPr/>
          <p:nvPr/>
        </p:nvSpPr>
        <p:spPr>
          <a:xfrm>
            <a:off x="8327632" y="43937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836" name="0.17"/>
          <p:cNvSpPr/>
          <p:nvPr/>
        </p:nvSpPr>
        <p:spPr>
          <a:xfrm>
            <a:off x="9672308" y="66973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837" name="0.40"/>
          <p:cNvSpPr/>
          <p:nvPr/>
        </p:nvSpPr>
        <p:spPr>
          <a:xfrm>
            <a:off x="9942141" y="98259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838" name="0.52"/>
          <p:cNvSpPr/>
          <p:nvPr/>
        </p:nvSpPr>
        <p:spPr>
          <a:xfrm>
            <a:off x="11333869" y="81808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839" name="0.37"/>
          <p:cNvSpPr/>
          <p:nvPr/>
        </p:nvSpPr>
        <p:spPr>
          <a:xfrm>
            <a:off x="3808210" y="99235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840" name="0.28"/>
          <p:cNvSpPr/>
          <p:nvPr/>
        </p:nvSpPr>
        <p:spPr>
          <a:xfrm>
            <a:off x="3599208" y="59527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841" name="0.35"/>
          <p:cNvSpPr/>
          <p:nvPr/>
        </p:nvSpPr>
        <p:spPr>
          <a:xfrm>
            <a:off x="1614858" y="80230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842" name="0.34"/>
          <p:cNvSpPr/>
          <p:nvPr/>
        </p:nvSpPr>
        <p:spPr>
          <a:xfrm>
            <a:off x="6720304" y="75670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843" name="0.93"/>
          <p:cNvSpPr/>
          <p:nvPr/>
        </p:nvSpPr>
        <p:spPr>
          <a:xfrm>
            <a:off x="6241034" y="124660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844" name="切分定理：…"/>
          <p:cNvSpPr/>
          <p:nvPr/>
        </p:nvSpPr>
        <p:spPr>
          <a:xfrm>
            <a:off x="14143116" y="6410816"/>
            <a:ext cx="1009316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切分定理：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</a:t>
            </a:r>
            <a:r>
              <a:rPr b="1">
                <a:solidFill>
                  <a:srgbClr val="CA495A"/>
                </a:solidFill>
              </a:rPr>
              <a:t>任意</a:t>
            </a:r>
            <a:r>
              <a:t>切分，横切边中全值最小的边必然属于最小生成树。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Lazy Prim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84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5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6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86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86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86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86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87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87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87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87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87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87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87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87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87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87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88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88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88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88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88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88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88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88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88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88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89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89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89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0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1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91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1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1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1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1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91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91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91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91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92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92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92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92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92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92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92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92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92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92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93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93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93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93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93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带权图 Weighted Graph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带权图 Weighted Graph</a:t>
            </a:r>
          </a:p>
        </p:txBody>
      </p:sp>
      <p:sp>
        <p:nvSpPr>
          <p:cNvPr id="125" name="Line"/>
          <p:cNvSpPr/>
          <p:nvPr/>
        </p:nvSpPr>
        <p:spPr>
          <a:xfrm>
            <a:off x="77368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6" name="Line"/>
          <p:cNvSpPr/>
          <p:nvPr/>
        </p:nvSpPr>
        <p:spPr>
          <a:xfrm flipV="1">
            <a:off x="77488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7" name="Line"/>
          <p:cNvSpPr/>
          <p:nvPr/>
        </p:nvSpPr>
        <p:spPr>
          <a:xfrm flipH="1" flipV="1">
            <a:off x="118025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145564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" name="Line"/>
          <p:cNvSpPr/>
          <p:nvPr/>
        </p:nvSpPr>
        <p:spPr>
          <a:xfrm flipH="1">
            <a:off x="79549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" name="Line"/>
          <p:cNvSpPr/>
          <p:nvPr/>
        </p:nvSpPr>
        <p:spPr>
          <a:xfrm flipV="1">
            <a:off x="118870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1" name="Line"/>
          <p:cNvSpPr/>
          <p:nvPr/>
        </p:nvSpPr>
        <p:spPr>
          <a:xfrm>
            <a:off x="97982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2" name="Line"/>
          <p:cNvSpPr/>
          <p:nvPr/>
        </p:nvSpPr>
        <p:spPr>
          <a:xfrm flipH="1">
            <a:off x="145573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" name="Line"/>
          <p:cNvSpPr/>
          <p:nvPr/>
        </p:nvSpPr>
        <p:spPr>
          <a:xfrm flipV="1">
            <a:off x="101179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" name="Line"/>
          <p:cNvSpPr/>
          <p:nvPr/>
        </p:nvSpPr>
        <p:spPr>
          <a:xfrm flipH="1" flipV="1">
            <a:off x="101216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16439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58984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7" name="Line"/>
          <p:cNvSpPr/>
          <p:nvPr/>
        </p:nvSpPr>
        <p:spPr>
          <a:xfrm flipH="1">
            <a:off x="76942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80371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119879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0" name="Line"/>
          <p:cNvSpPr/>
          <p:nvPr/>
        </p:nvSpPr>
        <p:spPr>
          <a:xfrm>
            <a:off x="78974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1" name="5"/>
          <p:cNvSpPr/>
          <p:nvPr/>
        </p:nvSpPr>
        <p:spPr>
          <a:xfrm>
            <a:off x="67417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2" name="1"/>
          <p:cNvSpPr/>
          <p:nvPr/>
        </p:nvSpPr>
        <p:spPr>
          <a:xfrm>
            <a:off x="108438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3" name="7"/>
          <p:cNvSpPr/>
          <p:nvPr/>
        </p:nvSpPr>
        <p:spPr>
          <a:xfrm>
            <a:off x="90531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4" name="2"/>
          <p:cNvSpPr/>
          <p:nvPr/>
        </p:nvSpPr>
        <p:spPr>
          <a:xfrm>
            <a:off x="135743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5" name="4"/>
          <p:cNvSpPr/>
          <p:nvPr/>
        </p:nvSpPr>
        <p:spPr>
          <a:xfrm>
            <a:off x="6741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6" name="0"/>
          <p:cNvSpPr/>
          <p:nvPr/>
        </p:nvSpPr>
        <p:spPr>
          <a:xfrm>
            <a:off x="108438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47" name="3"/>
          <p:cNvSpPr/>
          <p:nvPr/>
        </p:nvSpPr>
        <p:spPr>
          <a:xfrm>
            <a:off x="149205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8" name="6"/>
          <p:cNvSpPr/>
          <p:nvPr/>
        </p:nvSpPr>
        <p:spPr>
          <a:xfrm>
            <a:off x="158603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6618658" y="4419148"/>
            <a:ext cx="10822027" cy="8783485"/>
            <a:chOff x="0" y="0"/>
            <a:chExt cx="10822026" cy="8783484"/>
          </a:xfrm>
        </p:grpSpPr>
        <p:sp>
          <p:nvSpPr>
            <p:cNvPr id="149" name="0.16"/>
            <p:cNvSpPr/>
            <p:nvPr/>
          </p:nvSpPr>
          <p:spPr>
            <a:xfrm>
              <a:off x="3719369" y="4541120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0.16</a:t>
              </a:r>
            </a:p>
          </p:txBody>
        </p:sp>
        <p:sp>
          <p:nvSpPr>
            <p:cNvPr id="150" name="0.38"/>
            <p:cNvSpPr/>
            <p:nvPr/>
          </p:nvSpPr>
          <p:spPr>
            <a:xfrm>
              <a:off x="2835476" y="680441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0.38</a:t>
              </a:r>
            </a:p>
          </p:txBody>
        </p:sp>
        <p:sp>
          <p:nvSpPr>
            <p:cNvPr id="151" name="0.26"/>
            <p:cNvSpPr/>
            <p:nvPr/>
          </p:nvSpPr>
          <p:spPr>
            <a:xfrm>
              <a:off x="6078587" y="5283199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0.26</a:t>
              </a:r>
            </a:p>
          </p:txBody>
        </p:sp>
        <p:sp>
          <p:nvSpPr>
            <p:cNvPr id="152" name="0.58"/>
            <p:cNvSpPr/>
            <p:nvPr/>
          </p:nvSpPr>
          <p:spPr>
            <a:xfrm>
              <a:off x="7059000" y="6627681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0.58</a:t>
              </a:r>
            </a:p>
          </p:txBody>
        </p:sp>
        <p:sp>
          <p:nvSpPr>
            <p:cNvPr id="153" name="0.32"/>
            <p:cNvSpPr/>
            <p:nvPr/>
          </p:nvSpPr>
          <p:spPr>
            <a:xfrm>
              <a:off x="2689965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0.32</a:t>
              </a:r>
            </a:p>
          </p:txBody>
        </p:sp>
        <p:sp>
          <p:nvSpPr>
            <p:cNvPr id="154" name="0.19"/>
            <p:cNvSpPr/>
            <p:nvPr/>
          </p:nvSpPr>
          <p:spPr>
            <a:xfrm>
              <a:off x="3958032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0.19</a:t>
              </a:r>
            </a:p>
          </p:txBody>
        </p:sp>
        <p:sp>
          <p:nvSpPr>
            <p:cNvPr id="155" name="0.36"/>
            <p:cNvSpPr/>
            <p:nvPr/>
          </p:nvSpPr>
          <p:spPr>
            <a:xfrm>
              <a:off x="6239256" y="177457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0.36</a:t>
              </a:r>
            </a:p>
          </p:txBody>
        </p:sp>
        <p:sp>
          <p:nvSpPr>
            <p:cNvPr id="156" name="0.29"/>
            <p:cNvSpPr/>
            <p:nvPr/>
          </p:nvSpPr>
          <p:spPr>
            <a:xfrm>
              <a:off x="6712774" y="-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  <p:sp>
          <p:nvSpPr>
            <p:cNvPr id="157" name="0.17"/>
            <p:cNvSpPr/>
            <p:nvPr/>
          </p:nvSpPr>
          <p:spPr>
            <a:xfrm>
              <a:off x="8057450" y="2303612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0.17</a:t>
              </a:r>
            </a:p>
          </p:txBody>
        </p:sp>
        <p:sp>
          <p:nvSpPr>
            <p:cNvPr id="158" name="0.40"/>
            <p:cNvSpPr/>
            <p:nvPr/>
          </p:nvSpPr>
          <p:spPr>
            <a:xfrm>
              <a:off x="8327283" y="543222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0.40</a:t>
              </a:r>
            </a:p>
          </p:txBody>
        </p:sp>
        <p:sp>
          <p:nvSpPr>
            <p:cNvPr id="159" name="0.52"/>
            <p:cNvSpPr/>
            <p:nvPr/>
          </p:nvSpPr>
          <p:spPr>
            <a:xfrm>
              <a:off x="9719011" y="378707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0.52</a:t>
              </a:r>
            </a:p>
          </p:txBody>
        </p:sp>
        <p:sp>
          <p:nvSpPr>
            <p:cNvPr id="160" name="0.37"/>
            <p:cNvSpPr/>
            <p:nvPr/>
          </p:nvSpPr>
          <p:spPr>
            <a:xfrm>
              <a:off x="2193352" y="5529841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0.37</a:t>
              </a:r>
            </a:p>
          </p:txBody>
        </p:sp>
        <p:sp>
          <p:nvSpPr>
            <p:cNvPr id="161" name="0.28"/>
            <p:cNvSpPr/>
            <p:nvPr/>
          </p:nvSpPr>
          <p:spPr>
            <a:xfrm>
              <a:off x="1984350" y="1558999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0.28</a:t>
              </a:r>
            </a:p>
          </p:txBody>
        </p:sp>
        <p:sp>
          <p:nvSpPr>
            <p:cNvPr id="162" name="0.35"/>
            <p:cNvSpPr/>
            <p:nvPr/>
          </p:nvSpPr>
          <p:spPr>
            <a:xfrm>
              <a:off x="0" y="3629300"/>
              <a:ext cx="1103015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0.35</a:t>
              </a:r>
            </a:p>
          </p:txBody>
        </p:sp>
        <p:sp>
          <p:nvSpPr>
            <p:cNvPr id="163" name="0.34"/>
            <p:cNvSpPr/>
            <p:nvPr/>
          </p:nvSpPr>
          <p:spPr>
            <a:xfrm>
              <a:off x="5105446" y="3173335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0.34</a:t>
              </a:r>
            </a:p>
          </p:txBody>
        </p:sp>
        <p:sp>
          <p:nvSpPr>
            <p:cNvPr id="164" name="0.29"/>
            <p:cNvSpPr/>
            <p:nvPr/>
          </p:nvSpPr>
          <p:spPr>
            <a:xfrm>
              <a:off x="4626176" y="8072284"/>
              <a:ext cx="1103016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0.29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93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3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3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4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5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5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95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95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95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95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95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96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96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96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96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96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96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96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96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96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96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97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97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97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97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97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97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97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97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97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98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8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9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99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99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00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0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0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00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00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00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00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00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00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00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01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01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01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01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01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01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01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01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01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01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02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02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02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02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2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2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2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2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3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4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4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04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04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04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4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4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04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04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04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05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05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05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05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05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05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05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05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05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05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06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06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06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06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06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06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06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06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8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08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08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08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08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09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09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09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09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09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09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09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09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09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09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10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10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10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10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10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10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10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10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10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10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1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11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1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2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13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13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13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13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13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13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13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13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13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13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14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14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14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14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14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14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14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14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14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14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15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15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15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15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5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15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5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5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6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7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7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7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7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17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17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17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17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17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17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18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18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18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18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18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18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18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18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18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18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19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19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19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19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19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19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19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19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19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0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0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1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21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21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22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22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22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22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22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22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22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22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22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22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23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23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23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23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23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23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23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23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23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23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24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24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24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4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4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4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4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4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6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6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26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26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26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26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26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26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26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26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27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27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27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27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27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27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27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27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27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27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28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28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28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28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28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28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28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28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9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0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0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0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0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0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1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31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1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1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31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31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31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31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31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31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32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32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32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32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32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32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32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32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32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32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33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33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3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4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5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5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5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5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5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35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35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35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35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35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36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36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36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36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36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36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36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36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36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36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37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37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37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37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37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邻接矩阵 (Adjacency Matrix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邻接矩阵 (Adjacency Matrix)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168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69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0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71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3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4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5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77" name="0        1        2        3…"/>
          <p:cNvSpPr/>
          <p:nvPr/>
        </p:nvSpPr>
        <p:spPr>
          <a:xfrm>
            <a:off x="12492118" y="4089400"/>
            <a:ext cx="115663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</a:t>
            </a:r>
            <a:r>
              <a:rPr b="1">
                <a:solidFill>
                  <a:srgbClr val="CA495A"/>
                </a:solidFill>
              </a:rPr>
              <a:t>0        1        2        3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  0     0.12      0        0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0.12     0      0.34    0.52 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  0      0.34     0       0.28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  0      0.52   0.28     0  </a:t>
            </a:r>
          </a:p>
        </p:txBody>
      </p:sp>
      <p:sp>
        <p:nvSpPr>
          <p:cNvPr id="178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0.12</a:t>
            </a:r>
          </a:p>
        </p:txBody>
      </p:sp>
      <p:sp>
        <p:nvSpPr>
          <p:cNvPr id="179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80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81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37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7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7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8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39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39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39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39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39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39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0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0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40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40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40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40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40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40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40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40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41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41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41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41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41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41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41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41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41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42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2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3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3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3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4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4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4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44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4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4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44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44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44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44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45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45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45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45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45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45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45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45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45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45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46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46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46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46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6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7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8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48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48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48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48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48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48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48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48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48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49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49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49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49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49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49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49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49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49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49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50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50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50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50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50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50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0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0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1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2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52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52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52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52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3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53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53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53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53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53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53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53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53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53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54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54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54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54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54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54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54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54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54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54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5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5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5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6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57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57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57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57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57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57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57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57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57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57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58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58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58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58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58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58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58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58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58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58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59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59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59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59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59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59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9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59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0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1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1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1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1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61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61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61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61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61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61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62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62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62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62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62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62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62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62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62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62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63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63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63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63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63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63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63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63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63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64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4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5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65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65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66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66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66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66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66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66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66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66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66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66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67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67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67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67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67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67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67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67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67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67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68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68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68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68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8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8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8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8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69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0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0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70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70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70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70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70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70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70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70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71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71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71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71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71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71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71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71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71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71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72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72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72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72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72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72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72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72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3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4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74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74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74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74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75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75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75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75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75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75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75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75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75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75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76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76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76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76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76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76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76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76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76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76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77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77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7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78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79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79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79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79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79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79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79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79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79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79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80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80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80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80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80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80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80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80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80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80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81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81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81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81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81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邻接表 (Adjacency Lists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邻接表 (Adjacency Lists)</a:t>
            </a:r>
          </a:p>
        </p:txBody>
      </p:sp>
      <p:grpSp>
        <p:nvGrpSpPr>
          <p:cNvPr id="192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184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85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86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7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3" name="0   {to:1, w:0.12}…"/>
          <p:cNvSpPr/>
          <p:nvPr/>
        </p:nvSpPr>
        <p:spPr>
          <a:xfrm>
            <a:off x="11298318" y="4699000"/>
            <a:ext cx="128109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{to:1, w:0.12}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{to:0, w:0.12} , {to:2, w:0.34}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{to:3, w:0.52}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{to:1, w:0.34} , {to:3, w:0.28}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{to:1, w:0.52} , {to:2, w:0.28} </a:t>
            </a:r>
          </a:p>
        </p:txBody>
      </p:sp>
      <p:sp>
        <p:nvSpPr>
          <p:cNvPr id="194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0.12</a:t>
            </a:r>
          </a:p>
        </p:txBody>
      </p:sp>
      <p:sp>
        <p:nvSpPr>
          <p:cNvPr id="195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96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97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8084800" y="3688546"/>
            <a:ext cx="3887949" cy="1578348"/>
            <a:chOff x="0" y="0"/>
            <a:chExt cx="3887948" cy="1578346"/>
          </a:xfrm>
        </p:grpSpPr>
        <p:sp>
          <p:nvSpPr>
            <p:cNvPr id="198" name="Edge"/>
            <p:cNvSpPr/>
            <p:nvPr/>
          </p:nvSpPr>
          <p:spPr>
            <a:xfrm>
              <a:off x="1600199" y="-1"/>
              <a:ext cx="2287750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7000" b="1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Edge</a:t>
              </a:r>
            </a:p>
          </p:txBody>
        </p:sp>
        <p:sp>
          <p:nvSpPr>
            <p:cNvPr id="199" name="Line"/>
            <p:cNvSpPr/>
            <p:nvPr/>
          </p:nvSpPr>
          <p:spPr>
            <a:xfrm flipH="1">
              <a:off x="0" y="881420"/>
              <a:ext cx="1498600" cy="69692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animBg="1" advAuto="0"/>
      <p:bldP spid="200" grpId="2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81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1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1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2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3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3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3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3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83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83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83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83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83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83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84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84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84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84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84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84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84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84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84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84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85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85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85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85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85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85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85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85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85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86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7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87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87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88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88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88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88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88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88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88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88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88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88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89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89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89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89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89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89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89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89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89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89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90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90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0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0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1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2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2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92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92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92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92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2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92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92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92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93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93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93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93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93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93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93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93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93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93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94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94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94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94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94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94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4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4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5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6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196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196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196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196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197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197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197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197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197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197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197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197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197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197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198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198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198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198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198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198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198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198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198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198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199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199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9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0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1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01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1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01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01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01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01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01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01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01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02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02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02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02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02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02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02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02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02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02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03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03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03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03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03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037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38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39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0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1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2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3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4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5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6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7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8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49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50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51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52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53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54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055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056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057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058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059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060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061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062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063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064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065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066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067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068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069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070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071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072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073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074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075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076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077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078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081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2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3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4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5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6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7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8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89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0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1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2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3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4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5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6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97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098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099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100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101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102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103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104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105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106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107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108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109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110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111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112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113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114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115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116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117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118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119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120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121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122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125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6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7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8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9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0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1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2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3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4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5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6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7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8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39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40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41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142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143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144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145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146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147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148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149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150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151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152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153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154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155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156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157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158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159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160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161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162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163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164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165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166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169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0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1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2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3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4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5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6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7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8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79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0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1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2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3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4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85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186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187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188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189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190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191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192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193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194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195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196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197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198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199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200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201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202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203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204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205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206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207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208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209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210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00919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Lazy 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</a:t>
            </a:r>
          </a:p>
        </p:txBody>
      </p:sp>
      <p:sp>
        <p:nvSpPr>
          <p:cNvPr id="2213" name="Line"/>
          <p:cNvSpPr/>
          <p:nvPr/>
        </p:nvSpPr>
        <p:spPr>
          <a:xfrm>
            <a:off x="3825226" y="123786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4" name="Line"/>
          <p:cNvSpPr/>
          <p:nvPr/>
        </p:nvSpPr>
        <p:spPr>
          <a:xfrm flipV="1">
            <a:off x="3837258" y="107829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5" name="Line"/>
          <p:cNvSpPr/>
          <p:nvPr/>
        </p:nvSpPr>
        <p:spPr>
          <a:xfrm flipH="1" flipV="1">
            <a:off x="7890917" y="106119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6" name="Line"/>
          <p:cNvSpPr/>
          <p:nvPr/>
        </p:nvSpPr>
        <p:spPr>
          <a:xfrm>
            <a:off x="10644809" y="8810638"/>
            <a:ext cx="2235245" cy="3594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7" name="Line"/>
          <p:cNvSpPr/>
          <p:nvPr/>
        </p:nvSpPr>
        <p:spPr>
          <a:xfrm flipH="1">
            <a:off x="4043326" y="78637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8" name="Line"/>
          <p:cNvSpPr/>
          <p:nvPr/>
        </p:nvSpPr>
        <p:spPr>
          <a:xfrm flipV="1">
            <a:off x="7975435" y="89708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19" name="Line"/>
          <p:cNvSpPr/>
          <p:nvPr/>
        </p:nvSpPr>
        <p:spPr>
          <a:xfrm>
            <a:off x="5886631" y="79535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0" name="Line"/>
          <p:cNvSpPr/>
          <p:nvPr/>
        </p:nvSpPr>
        <p:spPr>
          <a:xfrm flipH="1">
            <a:off x="10645718" y="48774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1" name="Line"/>
          <p:cNvSpPr/>
          <p:nvPr/>
        </p:nvSpPr>
        <p:spPr>
          <a:xfrm flipV="1">
            <a:off x="6206305" y="49251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2" name="Line"/>
          <p:cNvSpPr/>
          <p:nvPr/>
        </p:nvSpPr>
        <p:spPr>
          <a:xfrm flipH="1" flipV="1">
            <a:off x="6210088" y="78687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3" name="Line"/>
          <p:cNvSpPr/>
          <p:nvPr/>
        </p:nvSpPr>
        <p:spPr>
          <a:xfrm>
            <a:off x="7732319" y="51087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4" name="Line"/>
          <p:cNvSpPr/>
          <p:nvPr/>
        </p:nvSpPr>
        <p:spPr>
          <a:xfrm>
            <a:off x="11986842" y="49874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5" name="Line"/>
          <p:cNvSpPr/>
          <p:nvPr/>
        </p:nvSpPr>
        <p:spPr>
          <a:xfrm flipH="1">
            <a:off x="3782641" y="49302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6" name="Line"/>
          <p:cNvSpPr/>
          <p:nvPr/>
        </p:nvSpPr>
        <p:spPr>
          <a:xfrm>
            <a:off x="4125520" y="50283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7" name="Line"/>
          <p:cNvSpPr/>
          <p:nvPr/>
        </p:nvSpPr>
        <p:spPr>
          <a:xfrm>
            <a:off x="8076319" y="49843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8" name="Line"/>
          <p:cNvSpPr/>
          <p:nvPr/>
        </p:nvSpPr>
        <p:spPr>
          <a:xfrm>
            <a:off x="3985841" y="53172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29" name="5"/>
          <p:cNvSpPr/>
          <p:nvPr/>
        </p:nvSpPr>
        <p:spPr>
          <a:xfrm>
            <a:off x="2830141" y="40758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230" name="1"/>
          <p:cNvSpPr/>
          <p:nvPr/>
        </p:nvSpPr>
        <p:spPr>
          <a:xfrm>
            <a:off x="69322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231" name="7"/>
          <p:cNvSpPr/>
          <p:nvPr/>
        </p:nvSpPr>
        <p:spPr>
          <a:xfrm>
            <a:off x="5141541" y="68215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232" name="2"/>
          <p:cNvSpPr/>
          <p:nvPr/>
        </p:nvSpPr>
        <p:spPr>
          <a:xfrm>
            <a:off x="9662741" y="78311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233" name="4"/>
          <p:cNvSpPr/>
          <p:nvPr/>
        </p:nvSpPr>
        <p:spPr>
          <a:xfrm>
            <a:off x="28301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234" name="0"/>
          <p:cNvSpPr/>
          <p:nvPr/>
        </p:nvSpPr>
        <p:spPr>
          <a:xfrm>
            <a:off x="6932241" y="96552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235" name="3"/>
          <p:cNvSpPr/>
          <p:nvPr/>
        </p:nvSpPr>
        <p:spPr>
          <a:xfrm>
            <a:off x="11008941" y="39878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236" name="6"/>
          <p:cNvSpPr/>
          <p:nvPr/>
        </p:nvSpPr>
        <p:spPr>
          <a:xfrm>
            <a:off x="11948741" y="11150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237" name="0.16"/>
          <p:cNvSpPr/>
          <p:nvPr/>
        </p:nvSpPr>
        <p:spPr>
          <a:xfrm>
            <a:off x="6426427" y="89094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238" name="0.38"/>
          <p:cNvSpPr/>
          <p:nvPr/>
        </p:nvSpPr>
        <p:spPr>
          <a:xfrm>
            <a:off x="5542534" y="111727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239" name="0.26"/>
          <p:cNvSpPr/>
          <p:nvPr/>
        </p:nvSpPr>
        <p:spPr>
          <a:xfrm>
            <a:off x="8785645" y="96515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240" name="0.58"/>
          <p:cNvSpPr/>
          <p:nvPr/>
        </p:nvSpPr>
        <p:spPr>
          <a:xfrm>
            <a:off x="9766058" y="109960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241" name="0.32"/>
          <p:cNvSpPr/>
          <p:nvPr/>
        </p:nvSpPr>
        <p:spPr>
          <a:xfrm>
            <a:off x="5397023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242" name="0.19"/>
          <p:cNvSpPr/>
          <p:nvPr/>
        </p:nvSpPr>
        <p:spPr>
          <a:xfrm>
            <a:off x="6665090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243" name="0.36"/>
          <p:cNvSpPr/>
          <p:nvPr/>
        </p:nvSpPr>
        <p:spPr>
          <a:xfrm>
            <a:off x="8946314" y="61429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244" name="0.29"/>
          <p:cNvSpPr/>
          <p:nvPr/>
        </p:nvSpPr>
        <p:spPr>
          <a:xfrm>
            <a:off x="9419832" y="43683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245" name="0.17"/>
          <p:cNvSpPr/>
          <p:nvPr/>
        </p:nvSpPr>
        <p:spPr>
          <a:xfrm>
            <a:off x="10764508" y="66719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246" name="0.40"/>
          <p:cNvSpPr/>
          <p:nvPr/>
        </p:nvSpPr>
        <p:spPr>
          <a:xfrm>
            <a:off x="11034341" y="98005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247" name="0.52"/>
          <p:cNvSpPr/>
          <p:nvPr/>
        </p:nvSpPr>
        <p:spPr>
          <a:xfrm>
            <a:off x="12426069" y="81554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248" name="0.37"/>
          <p:cNvSpPr/>
          <p:nvPr/>
        </p:nvSpPr>
        <p:spPr>
          <a:xfrm>
            <a:off x="4900410" y="98981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249" name="0.28"/>
          <p:cNvSpPr/>
          <p:nvPr/>
        </p:nvSpPr>
        <p:spPr>
          <a:xfrm>
            <a:off x="4691408" y="59273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250" name="0.35"/>
          <p:cNvSpPr/>
          <p:nvPr/>
        </p:nvSpPr>
        <p:spPr>
          <a:xfrm>
            <a:off x="2707058" y="79976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251" name="0.34"/>
          <p:cNvSpPr/>
          <p:nvPr/>
        </p:nvSpPr>
        <p:spPr>
          <a:xfrm>
            <a:off x="7812504" y="75416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252" name="0.93"/>
          <p:cNvSpPr/>
          <p:nvPr/>
        </p:nvSpPr>
        <p:spPr>
          <a:xfrm>
            <a:off x="7333234" y="124406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253" name="0 - 2 : 0.26…"/>
          <p:cNvSpPr/>
          <p:nvPr/>
        </p:nvSpPr>
        <p:spPr>
          <a:xfrm>
            <a:off x="15585490" y="4721048"/>
            <a:ext cx="3758566" cy="726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254" name="2 - 3 : 0.17…"/>
          <p:cNvSpPr/>
          <p:nvPr/>
        </p:nvSpPr>
        <p:spPr>
          <a:xfrm>
            <a:off x="19951727" y="4723947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solidFill>
                  <a:srgbClr val="A9A9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邻接矩阵 (Adjacency Matrix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邻接矩阵 (Adjacency Matrix)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203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04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05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06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07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09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10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212" name="0        1        2        3…"/>
          <p:cNvSpPr/>
          <p:nvPr/>
        </p:nvSpPr>
        <p:spPr>
          <a:xfrm>
            <a:off x="12492118" y="4089400"/>
            <a:ext cx="115663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       </a:t>
            </a:r>
            <a:r>
              <a:rPr b="1" dirty="0">
                <a:solidFill>
                  <a:srgbClr val="CA495A"/>
                </a:solidFill>
              </a:rPr>
              <a:t>0        1        2        3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CA495A"/>
                </a:solidFill>
              </a:rPr>
              <a:t>0</a:t>
            </a:r>
            <a:r>
              <a:rPr dirty="0"/>
              <a:t>     0     0.12      0        0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CA495A"/>
                </a:solidFill>
              </a:rPr>
              <a:t>1</a:t>
            </a:r>
            <a:r>
              <a:rPr b="1" dirty="0"/>
              <a:t> </a:t>
            </a:r>
            <a:r>
              <a:rPr dirty="0"/>
              <a:t>  0.12     0      0.34    0.52 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CA495A"/>
                </a:solidFill>
              </a:rPr>
              <a:t>2</a:t>
            </a:r>
            <a:r>
              <a:rPr dirty="0"/>
              <a:t>     0      0.34     0       0.28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dirty="0">
                <a:solidFill>
                  <a:srgbClr val="CA495A"/>
                </a:solidFill>
              </a:rPr>
              <a:t>3</a:t>
            </a:r>
            <a:r>
              <a:rPr dirty="0"/>
              <a:t>     0      0.52   0.28     0  </a:t>
            </a:r>
          </a:p>
        </p:txBody>
      </p:sp>
      <p:sp>
        <p:nvSpPr>
          <p:cNvPr id="213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0.12</a:t>
            </a:r>
          </a:p>
        </p:txBody>
      </p:sp>
      <p:sp>
        <p:nvSpPr>
          <p:cNvPr id="214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15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16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12492118" y="11313808"/>
            <a:ext cx="3333833" cy="1658800"/>
            <a:chOff x="274718" y="-404685"/>
            <a:chExt cx="3333832" cy="1658799"/>
          </a:xfrm>
        </p:grpSpPr>
        <p:sp>
          <p:nvSpPr>
            <p:cNvPr id="217" name="Edge"/>
            <p:cNvSpPr/>
            <p:nvPr/>
          </p:nvSpPr>
          <p:spPr>
            <a:xfrm>
              <a:off x="274718" y="85713"/>
              <a:ext cx="2287749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7000" b="1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dirty="0"/>
                <a:t>Edge</a:t>
              </a:r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2287749" y="-404685"/>
              <a:ext cx="1320801" cy="954075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220" name="*"/>
          <p:cNvSpPr/>
          <p:nvPr/>
        </p:nvSpPr>
        <p:spPr>
          <a:xfrm>
            <a:off x="12118864" y="11804206"/>
            <a:ext cx="460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7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操作：实现 Lazy Prim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操作：实现 Lazy Prim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Lazy Prim 的时间复杂度 O(ElogE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9455" defTabSz="792479">
              <a:defRPr sz="1075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Lazy Prim 的时间复杂度 O(ElogE)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rim O(ElogV)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 O(ElogV)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26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6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7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28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28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28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28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28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28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28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28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28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28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29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29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29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29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29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29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29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29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29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29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30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30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30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30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0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05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30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" grpId="2" animBg="1" advAuto="0"/>
      <p:bldP spid="2306" grpId="1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30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1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2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2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32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32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32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33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33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33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33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33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33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33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33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33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33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34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34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34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34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34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34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34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34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34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34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5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51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35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35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5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6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37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37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37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37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37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37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37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37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37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38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38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38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38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38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38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38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38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38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38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39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39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39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39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39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39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39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397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39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0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0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1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41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41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2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42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2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42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42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42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42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42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42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42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43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43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43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43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43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43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43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43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43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43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44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44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44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443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44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4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4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4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5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6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6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6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6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46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46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46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46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46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46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47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47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47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47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47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47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47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47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47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47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48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48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48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48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48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48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48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48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48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489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49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49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49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0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1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51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1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51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51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51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51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1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51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51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52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52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52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52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52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52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52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52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52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52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53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53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53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53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53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535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53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53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4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5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55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55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55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55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56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56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56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56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56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56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56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56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56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56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57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57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57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57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57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57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57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57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57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57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58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581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58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邻接表 (Adjacency Lists)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邻接表 (Adjacency Lists)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3175000" y="4851400"/>
            <a:ext cx="6578600" cy="6502400"/>
            <a:chOff x="0" y="0"/>
            <a:chExt cx="6578600" cy="6502400"/>
          </a:xfrm>
        </p:grpSpPr>
        <p:sp>
          <p:nvSpPr>
            <p:cNvPr id="223" name="0"/>
            <p:cNvSpPr/>
            <p:nvPr/>
          </p:nvSpPr>
          <p:spPr>
            <a:xfrm>
              <a:off x="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24" name="1"/>
            <p:cNvSpPr/>
            <p:nvPr/>
          </p:nvSpPr>
          <p:spPr>
            <a:xfrm>
              <a:off x="4673600" y="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25" name="2"/>
            <p:cNvSpPr/>
            <p:nvPr/>
          </p:nvSpPr>
          <p:spPr>
            <a:xfrm>
              <a:off x="467360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6" name="3"/>
            <p:cNvSpPr/>
            <p:nvPr/>
          </p:nvSpPr>
          <p:spPr>
            <a:xfrm>
              <a:off x="0" y="4597400"/>
              <a:ext cx="1905000" cy="1905000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27" name="Line"/>
            <p:cNvSpPr/>
            <p:nvPr/>
          </p:nvSpPr>
          <p:spPr>
            <a:xfrm>
              <a:off x="1879600" y="9525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 flipH="1">
              <a:off x="5613400" y="1904999"/>
              <a:ext cx="1" cy="26928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1879600" y="5549900"/>
              <a:ext cx="2819400" cy="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 flipH="1">
              <a:off x="1524000" y="1727199"/>
              <a:ext cx="3530601" cy="304848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232" name="0   {to:1, w:0.12}…"/>
          <p:cNvSpPr/>
          <p:nvPr/>
        </p:nvSpPr>
        <p:spPr>
          <a:xfrm>
            <a:off x="11298318" y="4699000"/>
            <a:ext cx="1281096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0</a:t>
            </a:r>
            <a:r>
              <a:t>   {to:1, w:0.12}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1</a:t>
            </a:r>
            <a:r>
              <a:rPr b="1"/>
              <a:t> </a:t>
            </a:r>
            <a:r>
              <a:t>  {to:0, w:0.12} , {to:2, w:0.34}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     {to:3, w:0.52}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2</a:t>
            </a:r>
            <a:r>
              <a:t>   {to:1, w:0.34} , {to:3, w:0.28}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solidFill>
                  <a:srgbClr val="CA495A"/>
                </a:solidFill>
              </a:rPr>
              <a:t>3</a:t>
            </a:r>
            <a:r>
              <a:t>   {to:1, w:0.52} , {to:2, w:0.28} </a:t>
            </a:r>
          </a:p>
        </p:txBody>
      </p:sp>
      <p:sp>
        <p:nvSpPr>
          <p:cNvPr id="233" name="0.12"/>
          <p:cNvSpPr/>
          <p:nvPr/>
        </p:nvSpPr>
        <p:spPr>
          <a:xfrm>
            <a:off x="5912792" y="490465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0.12</a:t>
            </a:r>
          </a:p>
        </p:txBody>
      </p:sp>
      <p:sp>
        <p:nvSpPr>
          <p:cNvPr id="234" name="0.52"/>
          <p:cNvSpPr/>
          <p:nvPr/>
        </p:nvSpPr>
        <p:spPr>
          <a:xfrm>
            <a:off x="5557192" y="73090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35" name="0.34"/>
          <p:cNvSpPr/>
          <p:nvPr/>
        </p:nvSpPr>
        <p:spPr>
          <a:xfrm>
            <a:off x="9011955" y="77469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36" name="0.28"/>
          <p:cNvSpPr/>
          <p:nvPr/>
        </p:nvSpPr>
        <p:spPr>
          <a:xfrm>
            <a:off x="5912792" y="1046479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18084800" y="3688546"/>
            <a:ext cx="3887949" cy="1578348"/>
            <a:chOff x="0" y="0"/>
            <a:chExt cx="3887948" cy="1578346"/>
          </a:xfrm>
        </p:grpSpPr>
        <p:sp>
          <p:nvSpPr>
            <p:cNvPr id="237" name="Edge"/>
            <p:cNvSpPr/>
            <p:nvPr/>
          </p:nvSpPr>
          <p:spPr>
            <a:xfrm>
              <a:off x="1600199" y="-1"/>
              <a:ext cx="2287750" cy="116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7000" b="1">
                  <a:solidFill>
                    <a:srgbClr val="CA495A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Edge</a:t>
              </a:r>
            </a:p>
          </p:txBody>
        </p:sp>
        <p:sp>
          <p:nvSpPr>
            <p:cNvPr id="238" name="Line"/>
            <p:cNvSpPr/>
            <p:nvPr/>
          </p:nvSpPr>
          <p:spPr>
            <a:xfrm flipH="1">
              <a:off x="0" y="881420"/>
              <a:ext cx="1498600" cy="696927"/>
            </a:xfrm>
            <a:prstGeom prst="line">
              <a:avLst/>
            </a:prstGeom>
            <a:noFill/>
            <a:ln w="762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240" name="*"/>
          <p:cNvSpPr/>
          <p:nvPr/>
        </p:nvSpPr>
        <p:spPr>
          <a:xfrm>
            <a:off x="19202400" y="3893520"/>
            <a:ext cx="4602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7000" b="1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39" grpId="2" animBg="1" advAuto="0"/>
      <p:bldP spid="240" grpId="3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58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8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8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8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8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59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0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0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60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60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60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60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60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60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60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60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61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61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61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61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61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61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61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61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61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61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62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62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62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62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62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62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62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627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62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63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3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4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64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64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65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65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65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65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65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65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65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65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65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65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66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66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66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66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66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66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66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66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66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66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67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67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67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673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67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67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7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7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8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69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69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69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69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69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69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69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70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70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70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70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70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70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70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70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70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70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71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71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71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71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71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71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71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71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71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719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72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72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2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3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74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74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74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74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74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74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74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74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74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74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75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75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75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75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75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75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75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75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75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75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76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76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76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76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76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765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76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76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7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78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78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78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78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78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79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79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79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79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79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79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79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79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79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79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80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80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80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80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80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80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80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80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80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80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81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811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81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81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1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1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1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1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2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3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3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83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83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83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83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83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83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83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83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84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84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84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84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84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84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84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84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84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84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85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85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85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85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85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85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85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857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85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86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6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87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87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87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88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88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88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88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88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88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88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88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88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88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89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89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89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89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89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89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89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89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89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89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90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90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0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03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90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0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0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0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1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2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2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92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2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92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2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92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93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93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93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93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93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93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93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93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93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93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94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94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94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94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94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94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94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94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4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49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95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5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5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6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297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297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297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297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297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297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297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297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297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297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298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298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298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298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298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298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298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298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298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298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299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299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299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299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299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2995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299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299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0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1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01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01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01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01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02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02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02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2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02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02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02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02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02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02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03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03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03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03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03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03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03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03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03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03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04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041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04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操作：带权图的实现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操作：带权图的实现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04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4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4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4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4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5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6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6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06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06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06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06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06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06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06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06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07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07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07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07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07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07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07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07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07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07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08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08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08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08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08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08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08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087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08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09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09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0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0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10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1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11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11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11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11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11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11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11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11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11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12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12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12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12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12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12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12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12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12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12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13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13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13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133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13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13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3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3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4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5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15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15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15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15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15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15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16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16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16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16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16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16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16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16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16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16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17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17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17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17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17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17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17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17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17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179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18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18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8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19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20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20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20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20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0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20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20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20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20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20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21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21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21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21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21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21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21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21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21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21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22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22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22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22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22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225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22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22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3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4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24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24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24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24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5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25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25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25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25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25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25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25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25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25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26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26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26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26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26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26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26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26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26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26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27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271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27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27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7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8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9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9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29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29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29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29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29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29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29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29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30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30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30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30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30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30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30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30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30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30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31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31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31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31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31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31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31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317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31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32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2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3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3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3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4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34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34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34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34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34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34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34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34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34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35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35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35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35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35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35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35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35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35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35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36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36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36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363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36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36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6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6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7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38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38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38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38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38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38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38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39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39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39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39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39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39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39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39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39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39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40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40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40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40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40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40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40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40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40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409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41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41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1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2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43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43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43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3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3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43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43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43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43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43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44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44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44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44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44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44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44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44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44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44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45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45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45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45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45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455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45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45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6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47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47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47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47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47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48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48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48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48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48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48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48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48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48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48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49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49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49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49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49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49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49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49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49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49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0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01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50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最小生成树问题 Minimum Span Tree"/>
          <p:cNvSpPr>
            <a:spLocks noGrp="1"/>
          </p:cNvSpPr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 indent="208026" defTabSz="751205">
              <a:defRPr sz="1019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最小生成树问题 Minimum Span Tree</a:t>
            </a: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0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0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0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0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0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1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2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2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52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52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52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52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52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52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52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53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53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53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53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53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53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53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53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53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53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54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54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54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54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54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54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4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47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54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5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5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6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56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56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57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57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57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57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57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57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57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57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57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57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58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58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58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58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58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58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58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58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58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58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59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59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59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593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59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59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9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59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0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1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61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61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61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61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61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61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62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62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62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62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62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62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62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62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62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62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63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63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63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63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63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63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63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63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63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639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64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64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4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5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66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66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66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66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66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66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66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66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66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66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67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67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67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67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67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67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67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67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67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67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68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68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68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68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68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685" name="Table"/>
          <p:cNvGraphicFramePr/>
          <p:nvPr/>
        </p:nvGraphicFramePr>
        <p:xfrm>
          <a:off x="13922308" y="11742404"/>
          <a:ext cx="10153440" cy="145102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68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68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69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0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0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70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70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70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71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71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71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71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71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71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71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71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71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71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72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72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72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72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72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72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72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72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72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72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73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731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73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735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6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7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8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39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0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1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2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3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4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5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6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7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8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49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50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51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52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753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754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755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756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757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758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759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760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761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762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763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764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765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766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767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768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769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770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771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772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773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774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775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776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777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778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781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2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3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4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5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6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7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8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89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0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1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2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3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4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5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6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797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798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799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800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801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802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803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804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805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806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807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808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809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810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811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812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813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814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815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816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817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818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819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820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821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822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823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00919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824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827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28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29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0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1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2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3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4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5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6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7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8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39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0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1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2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43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844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845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846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847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848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849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850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851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852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853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854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855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856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857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858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859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860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861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862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863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864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865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866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867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868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869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870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873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4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5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6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7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8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79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0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1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2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3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4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5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6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7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8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889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890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891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892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893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894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895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896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897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898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899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900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901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902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903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904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905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906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907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908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909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910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911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912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913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914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915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916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Prim"/>
          <p:cNvSpPr>
            <a:spLocks noGrp="1"/>
          </p:cNvSpPr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Prim</a:t>
            </a:r>
          </a:p>
        </p:txBody>
      </p:sp>
      <p:sp>
        <p:nvSpPr>
          <p:cNvPr id="3919" name="Line"/>
          <p:cNvSpPr/>
          <p:nvPr/>
        </p:nvSpPr>
        <p:spPr>
          <a:xfrm>
            <a:off x="3063226" y="12429411"/>
            <a:ext cx="9077571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0" name="Line"/>
          <p:cNvSpPr/>
          <p:nvPr/>
        </p:nvSpPr>
        <p:spPr>
          <a:xfrm flipV="1">
            <a:off x="3075258" y="10833747"/>
            <a:ext cx="3912981" cy="1490832"/>
          </a:xfrm>
          <a:prstGeom prst="line">
            <a:avLst/>
          </a:prstGeom>
          <a:ln w="762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1" name="Line"/>
          <p:cNvSpPr/>
          <p:nvPr/>
        </p:nvSpPr>
        <p:spPr>
          <a:xfrm flipH="1" flipV="1">
            <a:off x="7128917" y="10662747"/>
            <a:ext cx="5017262" cy="183283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2" name="Line"/>
          <p:cNvSpPr/>
          <p:nvPr/>
        </p:nvSpPr>
        <p:spPr>
          <a:xfrm>
            <a:off x="9882809" y="8861438"/>
            <a:ext cx="2235245" cy="3594156"/>
          </a:xfrm>
          <a:prstGeom prst="line">
            <a:avLst/>
          </a:prstGeom>
          <a:ln w="762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3" name="Line"/>
          <p:cNvSpPr/>
          <p:nvPr/>
        </p:nvSpPr>
        <p:spPr>
          <a:xfrm flipH="1">
            <a:off x="3281326" y="7914516"/>
            <a:ext cx="1925148" cy="443771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4" name="Line"/>
          <p:cNvSpPr/>
          <p:nvPr/>
        </p:nvSpPr>
        <p:spPr>
          <a:xfrm flipV="1">
            <a:off x="7213435" y="9021626"/>
            <a:ext cx="2434814" cy="184249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5" name="Line"/>
          <p:cNvSpPr/>
          <p:nvPr/>
        </p:nvSpPr>
        <p:spPr>
          <a:xfrm>
            <a:off x="5124631" y="8004351"/>
            <a:ext cx="2144845" cy="2832156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6" name="Line"/>
          <p:cNvSpPr/>
          <p:nvPr/>
        </p:nvSpPr>
        <p:spPr>
          <a:xfrm flipH="1">
            <a:off x="9883718" y="4928273"/>
            <a:ext cx="1183963" cy="4056712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7" name="Line"/>
          <p:cNvSpPr/>
          <p:nvPr/>
        </p:nvSpPr>
        <p:spPr>
          <a:xfrm flipV="1">
            <a:off x="5444305" y="4975912"/>
            <a:ext cx="1704817" cy="2887379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8" name="Line"/>
          <p:cNvSpPr/>
          <p:nvPr/>
        </p:nvSpPr>
        <p:spPr>
          <a:xfrm flipH="1" flipV="1">
            <a:off x="5448088" y="7919547"/>
            <a:ext cx="4307848" cy="969003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29" name="Line"/>
          <p:cNvSpPr/>
          <p:nvPr/>
        </p:nvSpPr>
        <p:spPr>
          <a:xfrm>
            <a:off x="6970319" y="5159551"/>
            <a:ext cx="2921045" cy="3594156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0" name="Line"/>
          <p:cNvSpPr/>
          <p:nvPr/>
        </p:nvSpPr>
        <p:spPr>
          <a:xfrm>
            <a:off x="11224842" y="5038284"/>
            <a:ext cx="990600" cy="7151262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1" name="Line"/>
          <p:cNvSpPr/>
          <p:nvPr/>
        </p:nvSpPr>
        <p:spPr>
          <a:xfrm flipH="1">
            <a:off x="3020641" y="4981010"/>
            <a:ext cx="1" cy="7161628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2" name="Line"/>
          <p:cNvSpPr/>
          <p:nvPr/>
        </p:nvSpPr>
        <p:spPr>
          <a:xfrm>
            <a:off x="3363520" y="5079195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3" name="Line"/>
          <p:cNvSpPr/>
          <p:nvPr/>
        </p:nvSpPr>
        <p:spPr>
          <a:xfrm>
            <a:off x="7314319" y="5035196"/>
            <a:ext cx="3937044" cy="1"/>
          </a:xfrm>
          <a:prstGeom prst="line">
            <a:avLst/>
          </a:prstGeom>
          <a:ln w="76200">
            <a:solidFill>
              <a:srgbClr val="C0C0C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4" name="Line"/>
          <p:cNvSpPr/>
          <p:nvPr/>
        </p:nvSpPr>
        <p:spPr>
          <a:xfrm>
            <a:off x="3223841" y="5368025"/>
            <a:ext cx="2040118" cy="2827550"/>
          </a:xfrm>
          <a:prstGeom prst="line">
            <a:avLst/>
          </a:prstGeom>
          <a:ln w="76200">
            <a:solidFill>
              <a:srgbClr val="CA49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935" name="5"/>
          <p:cNvSpPr/>
          <p:nvPr/>
        </p:nvSpPr>
        <p:spPr>
          <a:xfrm>
            <a:off x="2068141" y="412669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3936" name="1"/>
          <p:cNvSpPr/>
          <p:nvPr/>
        </p:nvSpPr>
        <p:spPr>
          <a:xfrm>
            <a:off x="61702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3937" name="7"/>
          <p:cNvSpPr/>
          <p:nvPr/>
        </p:nvSpPr>
        <p:spPr>
          <a:xfrm>
            <a:off x="4379541" y="6872308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7</a:t>
            </a:r>
          </a:p>
        </p:txBody>
      </p:sp>
      <p:sp>
        <p:nvSpPr>
          <p:cNvPr id="3938" name="2"/>
          <p:cNvSpPr/>
          <p:nvPr/>
        </p:nvSpPr>
        <p:spPr>
          <a:xfrm>
            <a:off x="8900741" y="7881985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3939" name="4"/>
          <p:cNvSpPr/>
          <p:nvPr/>
        </p:nvSpPr>
        <p:spPr>
          <a:xfrm>
            <a:off x="2068141" y="112014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3940" name="0"/>
          <p:cNvSpPr/>
          <p:nvPr/>
        </p:nvSpPr>
        <p:spPr>
          <a:xfrm>
            <a:off x="6170241" y="9706016"/>
            <a:ext cx="1905001" cy="1905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3941" name="3"/>
          <p:cNvSpPr/>
          <p:nvPr/>
        </p:nvSpPr>
        <p:spPr>
          <a:xfrm>
            <a:off x="10246941" y="4038600"/>
            <a:ext cx="1905001" cy="1905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3942" name="6"/>
          <p:cNvSpPr/>
          <p:nvPr/>
        </p:nvSpPr>
        <p:spPr>
          <a:xfrm>
            <a:off x="11186741" y="11201400"/>
            <a:ext cx="1905001" cy="1905000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6</a:t>
            </a:r>
          </a:p>
        </p:txBody>
      </p:sp>
      <p:sp>
        <p:nvSpPr>
          <p:cNvPr id="3943" name="0.16"/>
          <p:cNvSpPr/>
          <p:nvPr/>
        </p:nvSpPr>
        <p:spPr>
          <a:xfrm>
            <a:off x="5664427" y="896026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0.16</a:t>
            </a:r>
          </a:p>
        </p:txBody>
      </p:sp>
      <p:sp>
        <p:nvSpPr>
          <p:cNvPr id="3944" name="0.38"/>
          <p:cNvSpPr/>
          <p:nvPr/>
        </p:nvSpPr>
        <p:spPr>
          <a:xfrm>
            <a:off x="4780534" y="1122356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0.38</a:t>
            </a:r>
          </a:p>
        </p:txBody>
      </p:sp>
      <p:sp>
        <p:nvSpPr>
          <p:cNvPr id="3945" name="0.26"/>
          <p:cNvSpPr/>
          <p:nvPr/>
        </p:nvSpPr>
        <p:spPr>
          <a:xfrm>
            <a:off x="8023645" y="97023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0.26</a:t>
            </a:r>
          </a:p>
        </p:txBody>
      </p:sp>
      <p:sp>
        <p:nvSpPr>
          <p:cNvPr id="3946" name="0.58"/>
          <p:cNvSpPr/>
          <p:nvPr/>
        </p:nvSpPr>
        <p:spPr>
          <a:xfrm>
            <a:off x="9004058" y="1104682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0.58</a:t>
            </a:r>
          </a:p>
        </p:txBody>
      </p:sp>
      <p:sp>
        <p:nvSpPr>
          <p:cNvPr id="3947" name="0.32"/>
          <p:cNvSpPr/>
          <p:nvPr/>
        </p:nvSpPr>
        <p:spPr>
          <a:xfrm>
            <a:off x="4635023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0.32</a:t>
            </a:r>
          </a:p>
        </p:txBody>
      </p:sp>
      <p:sp>
        <p:nvSpPr>
          <p:cNvPr id="3948" name="0.19"/>
          <p:cNvSpPr/>
          <p:nvPr/>
        </p:nvSpPr>
        <p:spPr>
          <a:xfrm>
            <a:off x="5903090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0.19</a:t>
            </a:r>
          </a:p>
        </p:txBody>
      </p:sp>
      <p:sp>
        <p:nvSpPr>
          <p:cNvPr id="3949" name="0.36"/>
          <p:cNvSpPr/>
          <p:nvPr/>
        </p:nvSpPr>
        <p:spPr>
          <a:xfrm>
            <a:off x="8184314" y="619372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0.36</a:t>
            </a:r>
          </a:p>
        </p:txBody>
      </p:sp>
      <p:sp>
        <p:nvSpPr>
          <p:cNvPr id="3950" name="0.29"/>
          <p:cNvSpPr/>
          <p:nvPr/>
        </p:nvSpPr>
        <p:spPr>
          <a:xfrm>
            <a:off x="8657832" y="4419148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0.29</a:t>
            </a:r>
          </a:p>
        </p:txBody>
      </p:sp>
      <p:sp>
        <p:nvSpPr>
          <p:cNvPr id="3951" name="0.17"/>
          <p:cNvSpPr/>
          <p:nvPr/>
        </p:nvSpPr>
        <p:spPr>
          <a:xfrm>
            <a:off x="10002508" y="6722760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0.17</a:t>
            </a:r>
          </a:p>
        </p:txBody>
      </p:sp>
      <p:sp>
        <p:nvSpPr>
          <p:cNvPr id="3952" name="0.40"/>
          <p:cNvSpPr/>
          <p:nvPr/>
        </p:nvSpPr>
        <p:spPr>
          <a:xfrm>
            <a:off x="10272341" y="985137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0.40</a:t>
            </a:r>
          </a:p>
        </p:txBody>
      </p:sp>
      <p:sp>
        <p:nvSpPr>
          <p:cNvPr id="3953" name="0.52"/>
          <p:cNvSpPr/>
          <p:nvPr/>
        </p:nvSpPr>
        <p:spPr>
          <a:xfrm>
            <a:off x="11664069" y="820622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0.52</a:t>
            </a:r>
          </a:p>
        </p:txBody>
      </p:sp>
      <p:sp>
        <p:nvSpPr>
          <p:cNvPr id="3954" name="0.37"/>
          <p:cNvSpPr/>
          <p:nvPr/>
        </p:nvSpPr>
        <p:spPr>
          <a:xfrm>
            <a:off x="4138410" y="9948989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0.37</a:t>
            </a:r>
          </a:p>
        </p:txBody>
      </p:sp>
      <p:sp>
        <p:nvSpPr>
          <p:cNvPr id="3955" name="0.28"/>
          <p:cNvSpPr/>
          <p:nvPr/>
        </p:nvSpPr>
        <p:spPr>
          <a:xfrm>
            <a:off x="3929408" y="5978147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0.28</a:t>
            </a:r>
          </a:p>
        </p:txBody>
      </p:sp>
      <p:sp>
        <p:nvSpPr>
          <p:cNvPr id="3956" name="0.35"/>
          <p:cNvSpPr/>
          <p:nvPr/>
        </p:nvSpPr>
        <p:spPr>
          <a:xfrm>
            <a:off x="1945058" y="8048448"/>
            <a:ext cx="110301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0.35</a:t>
            </a:r>
          </a:p>
        </p:txBody>
      </p:sp>
      <p:sp>
        <p:nvSpPr>
          <p:cNvPr id="3957" name="0.34"/>
          <p:cNvSpPr/>
          <p:nvPr/>
        </p:nvSpPr>
        <p:spPr>
          <a:xfrm>
            <a:off x="7050504" y="7592483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0.34</a:t>
            </a:r>
          </a:p>
        </p:txBody>
      </p:sp>
      <p:sp>
        <p:nvSpPr>
          <p:cNvPr id="3958" name="0.93"/>
          <p:cNvSpPr/>
          <p:nvPr/>
        </p:nvSpPr>
        <p:spPr>
          <a:xfrm>
            <a:off x="6571234" y="12491432"/>
            <a:ext cx="11030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0.93</a:t>
            </a:r>
          </a:p>
        </p:txBody>
      </p:sp>
      <p:sp>
        <p:nvSpPr>
          <p:cNvPr id="3959" name="0 - 2 : 0.26…"/>
          <p:cNvSpPr/>
          <p:nvPr/>
        </p:nvSpPr>
        <p:spPr>
          <a:xfrm>
            <a:off x="14823490" y="3484260"/>
            <a:ext cx="3758566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0 - 2 : 0.26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0 - 4 : 0.38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0 - 6 : 0.58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0 - 7 : 0.16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1 - 2 : 0.36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1 - 3 : 0.29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1 - 5 : 0.32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1 - 7 : 0.19</a:t>
            </a:r>
          </a:p>
        </p:txBody>
      </p:sp>
      <p:sp>
        <p:nvSpPr>
          <p:cNvPr id="3960" name="2 - 3 : 0.17…"/>
          <p:cNvSpPr/>
          <p:nvPr/>
        </p:nvSpPr>
        <p:spPr>
          <a:xfrm>
            <a:off x="19467141" y="3484260"/>
            <a:ext cx="3758567" cy="726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2 - 3 : 0.17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2 - 6 : 0.40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2 - 7 : 0.34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3 - 6 : 0.52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4 - 5 : 0.35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4 - 6 : 0.93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4 - 7 : 0.37</a:t>
            </a:r>
          </a:p>
          <a:p>
            <a:pPr algn="l">
              <a:lnSpc>
                <a:spcPct val="12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5 - 7 : 0.28</a:t>
            </a:r>
          </a:p>
        </p:txBody>
      </p:sp>
      <p:graphicFrame>
        <p:nvGraphicFramePr>
          <p:cNvPr id="3961" name="Table"/>
          <p:cNvGraphicFramePr/>
          <p:nvPr/>
        </p:nvGraphicFramePr>
        <p:xfrm>
          <a:off x="13922308" y="11742404"/>
          <a:ext cx="10153446" cy="145102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  <a:gridCol w="1269180"/>
              </a:tblGrid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 b="1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</a:tr>
              <a:tr h="7255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21212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solidFill>
                            <a:srgbClr val="CA495A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0.16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3962" name="IndexMinHeap"/>
          <p:cNvSpPr/>
          <p:nvPr/>
        </p:nvSpPr>
        <p:spPr>
          <a:xfrm>
            <a:off x="13869705" y="11046829"/>
            <a:ext cx="35579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IndexMinHeap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12544</Words>
  <Application>Microsoft Office PowerPoint</Application>
  <PresentationFormat>自定义</PresentationFormat>
  <Paragraphs>5474</Paragraphs>
  <Slides>148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148</vt:i4>
      </vt:variant>
    </vt:vector>
  </HeadingPairs>
  <TitlesOfParts>
    <vt:vector size="149" baseType="lpstr">
      <vt:lpstr>White</vt:lpstr>
      <vt:lpstr>算法</vt:lpstr>
      <vt:lpstr>带权图 Weighted Graph</vt:lpstr>
      <vt:lpstr>带权图 Weighted Graph</vt:lpstr>
      <vt:lpstr>邻接矩阵 (Adjacency Matrix)</vt:lpstr>
      <vt:lpstr>邻接表 (Adjacency Lists)</vt:lpstr>
      <vt:lpstr>邻接矩阵 (Adjacency Matrix)</vt:lpstr>
      <vt:lpstr>邻接表 (Adjacency Lists)</vt:lpstr>
      <vt:lpstr>操作：带权图的实现</vt:lpstr>
      <vt:lpstr>最小生成树问题 Minimum Span Tree</vt:lpstr>
      <vt:lpstr>最小生成树问题 Minimum Span Tree</vt:lpstr>
      <vt:lpstr>最小生成树问题 Minimum Span Tree</vt:lpstr>
      <vt:lpstr>最小生成树问题 Minimum Span Tree</vt:lpstr>
      <vt:lpstr>最小生成树问题 Minimum Span Tree</vt:lpstr>
      <vt:lpstr>最小生成树问题 Minimum Span Tree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切分定理 Cut Property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Lazy Prim</vt:lpstr>
      <vt:lpstr>操作：实现 Lazy Prim</vt:lpstr>
      <vt:lpstr>Lazy Prim 的时间复杂度 O(ElogE)</vt:lpstr>
      <vt:lpstr>Prim O(ElogV)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</vt:lpstr>
      <vt:lpstr>Prim 的时间复杂度O(ElogV)</vt:lpstr>
      <vt:lpstr>操作：实现Prim算法</vt:lpstr>
      <vt:lpstr>操作：比较 Lazy Prim 和 Prim</vt:lpstr>
      <vt:lpstr>Kruskal 算法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Kruskal</vt:lpstr>
      <vt:lpstr>使用Union Find快速判断环</vt:lpstr>
      <vt:lpstr>操作：实现Kruskal算法 </vt:lpstr>
      <vt:lpstr>Kruskal算法的时间复杂度 O(ElogE)</vt:lpstr>
      <vt:lpstr>操作：Prim和Kruskal算法 性能比较</vt:lpstr>
      <vt:lpstr>最小生成树问题 Minimum Span Tree</vt:lpstr>
      <vt:lpstr>如果横切边有相等的边</vt:lpstr>
      <vt:lpstr>Vyssotsky’s Algorithm</vt:lpstr>
      <vt:lpstr>最小生成树问题 Minimum Span Tree</vt:lpstr>
      <vt:lpstr>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</dc:title>
  <cp:lastModifiedBy>yuyang</cp:lastModifiedBy>
  <cp:revision>1</cp:revision>
  <dcterms:modified xsi:type="dcterms:W3CDTF">2017-07-17T12:42:58Z</dcterms:modified>
</cp:coreProperties>
</file>