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71" r:id="rId14"/>
    <p:sldId id="267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3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68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31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38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9502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55704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4130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442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629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853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40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471185-1865-4E70-95E7-B11130F18962}" type="datetimeFigureOut">
              <a:rPr lang="uk-UA" smtClean="0"/>
              <a:t>30.01.2019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CBAA60-6371-4D3F-9066-1A668559367E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14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assemblycode.com/setup-webassembly-windows-pc/" TargetMode="External"/><Relationship Id="rId2" Type="http://schemas.openxmlformats.org/officeDocument/2006/relationships/hyperlink" Target="http://emscripte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asdk.github.io/WasmFiddle/?t35c8" TargetMode="External"/><Relationship Id="rId2" Type="http://schemas.openxmlformats.org/officeDocument/2006/relationships/hyperlink" Target="https://wasdk.github.io/WasmFidd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sdk.github.io/WasmFiddle/?l7d05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WeBAssembly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we have to use it</a:t>
            </a:r>
          </a:p>
          <a:p>
            <a:r>
              <a:rPr lang="en-US" dirty="0" smtClean="0"/>
              <a:t>Where it use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4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482084"/>
          </a:xfrm>
        </p:spPr>
        <p:txBody>
          <a:bodyPr>
            <a:normAutofit/>
          </a:bodyPr>
          <a:lstStyle/>
          <a:p>
            <a:r>
              <a:rPr lang="ru-RU" sz="4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Emscripten</a:t>
            </a: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4000" dirty="0">
                <a:hlinkClick r:id="rId2"/>
              </a:rPr>
              <a:t>http://emscripten.org</a:t>
            </a:r>
            <a:r>
              <a:rPr lang="en-US" sz="4000" dirty="0" smtClean="0">
                <a:hlinkClick r:id="rId2"/>
              </a:rPr>
              <a:t>/</a:t>
            </a:r>
            <a:r>
              <a:rPr lang="en-US" sz="4000" dirty="0" smtClean="0"/>
              <a:t>) – </a:t>
            </a:r>
            <a:r>
              <a:rPr lang="ru-RU" sz="4000" dirty="0" smtClean="0"/>
              <a:t>скачать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(</a:t>
            </a:r>
            <a:r>
              <a:rPr lang="en-US" sz="4000" dirty="0">
                <a:hlinkClick r:id="rId3"/>
              </a:rPr>
              <a:t>http://webassemblycode.com/setup-webassembly-windows-pc</a:t>
            </a:r>
            <a:r>
              <a:rPr lang="en-US" sz="4000" dirty="0" smtClean="0">
                <a:hlinkClick r:id="rId3"/>
              </a:rPr>
              <a:t>/</a:t>
            </a:r>
            <a:r>
              <a:rPr lang="en-US" sz="4000" dirty="0" smtClean="0"/>
              <a:t>) – </a:t>
            </a:r>
            <a:r>
              <a:rPr lang="ru-RU" sz="4000" dirty="0" smtClean="0"/>
              <a:t>шаги установки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ru-RU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Emscripten</a:t>
            </a:r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это основной компилятор для получения asm.js и </a:t>
            </a:r>
            <a:r>
              <a:rPr lang="ru-RU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WebAssembly</a:t>
            </a:r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из C/C++. (Существуют также компиляторы в WASM из других языков, например из </a:t>
            </a:r>
            <a:r>
              <a:rPr lang="ru-RU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Rust</a:t>
            </a:r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и </a:t>
            </a:r>
            <a:r>
              <a:rPr lang="ru-RU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TypeScript</a:t>
            </a:r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.) </a:t>
            </a:r>
            <a:b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uk-UA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0"/>
            <a:ext cx="10178322" cy="1492132"/>
          </a:xfrm>
        </p:spPr>
        <p:txBody>
          <a:bodyPr/>
          <a:lstStyle/>
          <a:p>
            <a:r>
              <a:rPr lang="ru-RU" dirty="0" smtClean="0"/>
              <a:t>Немного про саму работу компиляторов </a:t>
            </a:r>
            <a:r>
              <a:rPr lang="en-US" dirty="0" smtClean="0"/>
              <a:t>LLVM</a:t>
            </a:r>
            <a:endParaRPr lang="uk-UA" dirty="0"/>
          </a:p>
        </p:txBody>
      </p:sp>
      <p:pic>
        <p:nvPicPr>
          <p:cNvPr id="7170" name="Picture 2" descr="https://habrastorage.org/webt/zw/wn/dy/zwwndyeq27p46jl3wl47lnmdaq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6" y="1788974"/>
            <a:ext cx="5098263" cy="19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1676" y="3859822"/>
            <a:ext cx="10178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-apple-system"/>
              </a:rPr>
              <a:t>IR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это код для некоторой виртуальной машины.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Backend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-компилятор занимается уже преобразованием IR в код для конкретной платформы, например, часто используется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backend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для x86 и x86-64. Если нужен компилятор с другого языка программирования, то пишется только новый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frontend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Если нужна компиляция под новую платформу, то пишется новый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backend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err="1">
                <a:solidFill>
                  <a:srgbClr val="222222"/>
                </a:solidFill>
                <a:latin typeface="-apple-system"/>
              </a:rPr>
              <a:t>Emscripten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задействует LLVM для компиляции из C/C++, и предоставляет свои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backend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-компиляторы для сборки в asm.js и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WebAssembly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</a:t>
            </a: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9939" y="1788974"/>
            <a:ext cx="5335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LLVM это семейство компиляторов. Основная идея LLVM это разделение компиляции на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frontend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и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backend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Frontend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-компилятор занимается компиляцией из исходного кода во внутреннее представление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Intermediate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Representation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IR).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5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47" y="0"/>
            <a:ext cx="10178322" cy="1492132"/>
          </a:xfrm>
        </p:spPr>
        <p:txBody>
          <a:bodyPr/>
          <a:lstStyle/>
          <a:p>
            <a:r>
              <a:rPr lang="ru-RU" dirty="0" smtClean="0"/>
              <a:t>Компиляция программ маленький </a:t>
            </a:r>
            <a:r>
              <a:rPr lang="ru-RU" dirty="0" err="1" smtClean="0"/>
              <a:t>туториал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947" y="1492132"/>
            <a:ext cx="10178322" cy="5161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омпиляторы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параметры компиляции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Ключевыми утилитами 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emsdk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 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emcc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компилирует программу на C 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 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- компилирует программу на C++ 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 в зависимости от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применяего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языка программирования выбирается один из этих компиляторов. Эти утилиты фактически представляют скрипты на языке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вызывают компиляторы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пакета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emsdk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Фактически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производится с помощью команды в командной строке/консоли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комплятору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передать различные флаги:</a:t>
            </a:r>
          </a:p>
          <a:p>
            <a:pPr marL="0" indent="0"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путь_к_выходному_файлу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указывает путь к файлу, который надо сгенерировать, обычно это либо файл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либо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коорый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загружает скомпилированный модуль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либо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-страница, на которой загружается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генерирует отладочную информацию</a:t>
            </a:r>
          </a:p>
          <a:p>
            <a:pPr marL="0" indent="0">
              <a:buNone/>
            </a:pPr>
            <a:r>
              <a:rPr lang="ru-RU" b="1" dirty="0"/>
              <a:t>-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устанавливает настройки компиляции. Например, некоторые параметры компиляции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WASM=1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эта опция указывает компилятору сгенерировать файл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WebAssembly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ONLY_MY_CODE=1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указывает компилятору не включать код из стандартной библиотеки C/C++ в компилируемый модуль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он будет включать только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неспоредственно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тот код, который мы сами пишем</a:t>
            </a:r>
          </a:p>
          <a:p>
            <a:pPr lvl="1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EXPORTED_FUNCTIONS='[...]'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определяет набор функций, который должны быть экспортированы из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SIDE_MODULE=1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эта опция указывает компилятору, что надо создать только модуль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-O[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уровень_оптимизации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указывает, какой уровень оптимизации следует использовать при компиляции.</a:t>
            </a:r>
          </a:p>
          <a:p>
            <a:pPr marL="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24540" y="2753432"/>
            <a:ext cx="3381868" cy="23083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emcc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/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em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++ &lt;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флаги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&gt;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файлы_с_исходным_кодом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через </a:t>
            </a:r>
            <a:r>
              <a:rPr lang="en-US" dirty="0" smtClean="0"/>
              <a:t>http server</a:t>
            </a:r>
            <a:endParaRPr lang="uk-U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51678" y="1609725"/>
            <a:ext cx="4033838" cy="37782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emrun hello.html</a:t>
            </a:r>
            <a:r>
              <a:rPr kumimoji="0" lang="uk-UA" altLang="uk-UA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51678" y="2264205"/>
            <a:ext cx="4033838" cy="23083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emrun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--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browser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chrome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hello.html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06" y="1609725"/>
            <a:ext cx="4948541" cy="193010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8136818">
            <a:off x="4950069" y="3420208"/>
            <a:ext cx="641837" cy="1723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Rectangle 13"/>
          <p:cNvSpPr/>
          <p:nvPr/>
        </p:nvSpPr>
        <p:spPr>
          <a:xfrm>
            <a:off x="832338" y="5122101"/>
            <a:ext cx="6834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emrun</a:t>
            </a:r>
            <a:r>
              <a:rPr lang="uk-U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uk-UA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emrun_options</a:t>
            </a:r>
            <a:r>
              <a:rPr lang="uk-U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filename.html [</a:t>
            </a:r>
            <a:r>
              <a:rPr lang="uk-UA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html_cmdline_options</a:t>
            </a:r>
            <a:r>
              <a:rPr lang="uk-U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676" y="4824402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Общий вид: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17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 использование!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21071"/>
            <a:ext cx="10178322" cy="359359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WasmFiddle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://wasdk.github.io/WasmFiddle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Hello world</a:t>
            </a:r>
          </a:p>
          <a:p>
            <a:r>
              <a:rPr lang="en-US" dirty="0">
                <a:hlinkClick r:id="rId3"/>
              </a:rPr>
              <a:t>https://wasdk.github.io/WasmFiddle/?t35c8</a:t>
            </a:r>
            <a:r>
              <a:rPr lang="en-US" dirty="0"/>
              <a:t> – </a:t>
            </a:r>
            <a:r>
              <a:rPr lang="ru-RU" dirty="0"/>
              <a:t>числа Фибоначчи 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https://wasdk.github.io/WasmFiddle/?</a:t>
            </a:r>
            <a:r>
              <a:rPr lang="en-US" dirty="0" smtClean="0">
                <a:hlinkClick r:id="rId4"/>
              </a:rPr>
              <a:t>l7d05</a:t>
            </a:r>
            <a:r>
              <a:rPr lang="ru-RU" dirty="0" smtClean="0"/>
              <a:t> – </a:t>
            </a:r>
            <a:r>
              <a:rPr lang="ru-RU" dirty="0" err="1" smtClean="0"/>
              <a:t>исп</a:t>
            </a:r>
            <a:r>
              <a:rPr lang="ru-RU" dirty="0" smtClean="0"/>
              <a:t>- я </a:t>
            </a:r>
            <a:r>
              <a:rPr lang="en-US" dirty="0" err="1" smtClean="0"/>
              <a:t>js</a:t>
            </a:r>
            <a:r>
              <a:rPr lang="ru-RU" dirty="0" smtClean="0"/>
              <a:t> кода в </a:t>
            </a:r>
            <a:r>
              <a:rPr lang="en-US" dirty="0" err="1" smtClean="0"/>
              <a:t>Webassembly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Emscripten</a:t>
            </a:r>
            <a:endParaRPr lang="en-US" sz="2400" dirty="0" smtClean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Объяснить как поставить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emscripten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на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windows </a:t>
            </a:r>
          </a:p>
          <a:p>
            <a:pPr marL="457200" indent="-457200">
              <a:buAutoNum type="arabicPeriod"/>
            </a:pPr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Команда компиляции – флаги – старт веб-сервера – без разницы какой сервер</a:t>
            </a:r>
          </a:p>
          <a:p>
            <a:pPr marL="457200" indent="-457200">
              <a:buAutoNum type="arabicPeriod"/>
            </a:pPr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Примеры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Взаимодействие кода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wasm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Perfomance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74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	</a:t>
            </a:r>
            <a:endParaRPr lang="uk-U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339" y="1301261"/>
            <a:ext cx="6408876" cy="47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Совместимость с браузерами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316" y="1128451"/>
            <a:ext cx="4950069" cy="57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WebAssembly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WASM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 — новый бинарный формат, позволяющий запускать код в браузере.</a:t>
            </a:r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90" y="2387234"/>
            <a:ext cx="9236196" cy="92319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Проблема далеко не новая, фактически это — </a:t>
            </a:r>
            <a:r>
              <a:rPr lang="ru-RU" b="1" dirty="0"/>
              <a:t>быстро исполнять код в браузере</a:t>
            </a:r>
            <a:r>
              <a:rPr lang="ru-RU" dirty="0"/>
              <a:t>. Но не всё так просто, постепенно так сложилось, что помимо самой проблемы, у нас есть ещё несколько сопутствующих требований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77107" y="3393966"/>
            <a:ext cx="8926879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Быстрее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чем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JavaScript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 в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идеале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со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скоростью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света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родного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кода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нашего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процессора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Zero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configuration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решение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«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из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коробки», без установки,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нужен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только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браузер.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Безопасно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новая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технология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не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должна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создавать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новых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угроз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Кросс-платформенно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 у нас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есть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несколько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платформ,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включая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мобильные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несколько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операционных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систем.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Удобно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для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разработчиков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нужны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удобные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средства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разработки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и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отладки</a:t>
            </a:r>
            <a:endParaRPr kumimoji="0" lang="uk-UA" altLang="uk-UA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Ситуация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8315"/>
            <a:ext cx="4744676" cy="49676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6400" dirty="0"/>
              <a:t>В попытке решения этой проблемы у нас есть один победитель, и это </a:t>
            </a:r>
            <a:r>
              <a:rPr lang="ru-RU" sz="6400" dirty="0" err="1"/>
              <a:t>JavaScript</a:t>
            </a:r>
            <a:r>
              <a:rPr lang="ru-RU" sz="6400" dirty="0"/>
              <a:t>.</a:t>
            </a:r>
          </a:p>
          <a:p>
            <a:pPr marL="0" indent="0">
              <a:buNone/>
            </a:pPr>
            <a:r>
              <a:rPr lang="ru-RU" sz="6400" dirty="0"/>
              <a:t/>
            </a:r>
            <a:br>
              <a:rPr lang="ru-RU" sz="6400" dirty="0"/>
            </a:br>
            <a:r>
              <a:rPr lang="ru-RU" sz="6400" dirty="0"/>
              <a:t>Проигравшие (далеко не полный список):</a:t>
            </a:r>
          </a:p>
          <a:p>
            <a:r>
              <a:rPr lang="ru-RU" sz="6400" dirty="0" err="1" smtClean="0"/>
              <a:t>ActiveX</a:t>
            </a:r>
            <a:r>
              <a:rPr lang="ru-RU" sz="6400" dirty="0"/>
              <a:t> — технология позволяла делать вообще всё, безо всякого </a:t>
            </a:r>
            <a:r>
              <a:rPr lang="ru-RU" sz="6400" dirty="0" err="1"/>
              <a:t>sandbox</a:t>
            </a:r>
            <a:r>
              <a:rPr lang="ru-RU" sz="6400" dirty="0"/>
              <a:t>, соответственно представляла реальную угрозу безопасности.</a:t>
            </a:r>
          </a:p>
          <a:p>
            <a:r>
              <a:rPr lang="ru-RU" sz="6400" dirty="0" err="1"/>
              <a:t>Flash</a:t>
            </a:r>
            <a:r>
              <a:rPr lang="ru-RU" sz="6400" dirty="0"/>
              <a:t> — в 2017 году </a:t>
            </a:r>
            <a:r>
              <a:rPr lang="ru-RU" sz="6400" dirty="0" err="1"/>
              <a:t>Adobe</a:t>
            </a:r>
            <a:r>
              <a:rPr lang="ru-RU" sz="6400" dirty="0"/>
              <a:t> объявила о планах прекращения поддержки </a:t>
            </a:r>
            <a:r>
              <a:rPr lang="ru-RU" sz="6400" dirty="0" err="1"/>
              <a:t>Flash</a:t>
            </a:r>
            <a:r>
              <a:rPr lang="ru-RU" sz="6400" dirty="0"/>
              <a:t>.</a:t>
            </a:r>
          </a:p>
          <a:p>
            <a:r>
              <a:rPr lang="ru-RU" sz="6400" dirty="0" err="1"/>
              <a:t>Silverlight</a:t>
            </a:r>
            <a:r>
              <a:rPr lang="ru-RU" sz="6400" dirty="0"/>
              <a:t/>
            </a:r>
            <a:br>
              <a:rPr lang="ru-RU" sz="6400" dirty="0"/>
            </a:br>
            <a:r>
              <a:rPr lang="ru-RU" sz="6400" dirty="0"/>
              <a:t>и другие </a:t>
            </a:r>
            <a:r>
              <a:rPr lang="ru-RU" sz="6400" dirty="0" smtClean="0"/>
              <a:t>плагины</a:t>
            </a:r>
            <a:endParaRPr lang="en-US" sz="6400" dirty="0" smtClean="0"/>
          </a:p>
          <a:p>
            <a:pPr marL="0" indent="0">
              <a:buNone/>
            </a:pPr>
            <a:r>
              <a:rPr lang="ru-RU" sz="6400" dirty="0"/>
              <a:t/>
            </a:r>
            <a:br>
              <a:rPr lang="ru-RU" sz="6400" dirty="0"/>
            </a:br>
            <a:r>
              <a:rPr lang="ru-RU" sz="6400" dirty="0"/>
              <a:t>Другие попытки решения</a:t>
            </a:r>
            <a:r>
              <a:rPr lang="ru-RU" sz="6400" dirty="0" smtClean="0"/>
              <a:t>:</a:t>
            </a:r>
            <a:endParaRPr lang="ru-RU" sz="6400" dirty="0"/>
          </a:p>
          <a:p>
            <a:r>
              <a:rPr lang="ru-RU" sz="6400" dirty="0" err="1" smtClean="0"/>
              <a:t>NaCl</a:t>
            </a:r>
            <a:r>
              <a:rPr lang="ru-RU" sz="6400" dirty="0"/>
              <a:t> — </a:t>
            </a:r>
            <a:r>
              <a:rPr lang="ru-RU" sz="6400" dirty="0" err="1"/>
              <a:t>Native</a:t>
            </a:r>
            <a:r>
              <a:rPr lang="ru-RU" sz="6400" dirty="0"/>
              <a:t> </a:t>
            </a:r>
            <a:r>
              <a:rPr lang="ru-RU" sz="6400" dirty="0" err="1"/>
              <a:t>Client</a:t>
            </a:r>
            <a:r>
              <a:rPr lang="ru-RU" sz="6400" dirty="0"/>
              <a:t> — инициатива от </a:t>
            </a:r>
            <a:r>
              <a:rPr lang="ru-RU" sz="6400" dirty="0" err="1"/>
              <a:t>Google</a:t>
            </a:r>
            <a:r>
              <a:rPr lang="ru-RU" sz="6400" dirty="0"/>
              <a:t>, появилась в 2011 году; не нашла поддержки других браузеров кроме </a:t>
            </a:r>
            <a:r>
              <a:rPr lang="ru-RU" sz="6400" dirty="0" err="1"/>
              <a:t>Chrome</a:t>
            </a:r>
            <a:r>
              <a:rPr lang="ru-RU" sz="6400" dirty="0"/>
              <a:t>.</a:t>
            </a:r>
          </a:p>
          <a:p>
            <a:r>
              <a:rPr lang="ru-RU" sz="6400" dirty="0" err="1"/>
              <a:t>PNaCl</a:t>
            </a:r>
            <a:r>
              <a:rPr lang="ru-RU" sz="6400" dirty="0"/>
              <a:t> — </a:t>
            </a:r>
            <a:r>
              <a:rPr lang="ru-RU" sz="6400" dirty="0" err="1"/>
              <a:t>Portable</a:t>
            </a:r>
            <a:r>
              <a:rPr lang="ru-RU" sz="6400" dirty="0"/>
              <a:t> </a:t>
            </a:r>
            <a:r>
              <a:rPr lang="ru-RU" sz="6400" dirty="0" err="1"/>
              <a:t>Native</a:t>
            </a:r>
            <a:r>
              <a:rPr lang="ru-RU" sz="6400" dirty="0"/>
              <a:t> </a:t>
            </a:r>
            <a:r>
              <a:rPr lang="ru-RU" sz="6400" dirty="0" err="1"/>
              <a:t>Client</a:t>
            </a:r>
            <a:r>
              <a:rPr lang="ru-RU" sz="6400" dirty="0"/>
              <a:t> — LLVM IR </a:t>
            </a:r>
            <a:r>
              <a:rPr lang="ru-RU" sz="6400" dirty="0" err="1"/>
              <a:t>subset</a:t>
            </a:r>
            <a:r>
              <a:rPr lang="ru-RU" sz="6400" dirty="0"/>
              <a:t>.</a:t>
            </a:r>
          </a:p>
          <a:p>
            <a:r>
              <a:rPr lang="ru-RU" sz="6400" dirty="0"/>
              <a:t>asm.js — </a:t>
            </a:r>
            <a:r>
              <a:rPr lang="ru-RU" sz="6400" dirty="0" err="1"/>
              <a:t>Mozilla</a:t>
            </a:r>
            <a:r>
              <a:rPr lang="ru-RU" sz="6400" dirty="0"/>
              <a:t>, появилась в 2013 году — ниже рассмотрим подробнее.</a:t>
            </a:r>
          </a:p>
          <a:p>
            <a:endParaRPr lang="uk-UA" dirty="0"/>
          </a:p>
        </p:txBody>
      </p:sp>
      <p:sp>
        <p:nvSpPr>
          <p:cNvPr id="4" name="Right Arrow 3"/>
          <p:cNvSpPr/>
          <p:nvPr/>
        </p:nvSpPr>
        <p:spPr>
          <a:xfrm>
            <a:off x="5996354" y="2435469"/>
            <a:ext cx="465992" cy="1011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6462345" y="1468315"/>
            <a:ext cx="52988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222222"/>
                </a:solidFill>
                <a:latin typeface="Fira Sans"/>
              </a:rPr>
              <a:t>Решение 1</a:t>
            </a:r>
            <a:r>
              <a:rPr lang="ru-RU" dirty="0">
                <a:solidFill>
                  <a:srgbClr val="222222"/>
                </a:solidFill>
                <a:latin typeface="Fira Sans"/>
              </a:rPr>
              <a:t>: Родной код прямо в браузере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Примеры: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ActiveX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NaCl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/>
            </a:r>
            <a:br>
              <a:rPr lang="ru-RU" dirty="0">
                <a:solidFill>
                  <a:srgbClr val="222222"/>
                </a:solidFill>
                <a:latin typeface="-apple-system"/>
              </a:rPr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Что плохо: нет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портируемости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потенциальные или реальные проблемы с безопасностью.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u="sng" dirty="0">
                <a:solidFill>
                  <a:srgbClr val="222222"/>
                </a:solidFill>
                <a:latin typeface="Fira Sans"/>
              </a:rPr>
              <a:t>Решение 2: </a:t>
            </a:r>
            <a:r>
              <a:rPr lang="ru-RU" dirty="0">
                <a:solidFill>
                  <a:srgbClr val="222222"/>
                </a:solidFill>
                <a:latin typeface="Fira Sans"/>
              </a:rPr>
              <a:t>Код для виртуальной машины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Примеры: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Java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Applets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Silverlight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и др.</a:t>
            </a:r>
            <a:br>
              <a:rPr lang="ru-RU" dirty="0">
                <a:solidFill>
                  <a:srgbClr val="222222"/>
                </a:solidFill>
                <a:latin typeface="-apple-system"/>
              </a:rPr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Что плохо: нужен плагин и/или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runtime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⇒ нет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zero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configuration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/>
            </a:r>
            <a:br>
              <a:rPr lang="ru-RU" dirty="0">
                <a:solidFill>
                  <a:srgbClr val="222222"/>
                </a:solidFill>
                <a:latin typeface="-apple-system"/>
              </a:rPr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В целом, если вы хотите обеспечить кросс-платформенное выполнение вашего кода, то виртуальная машина это правильный подход.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01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17" y="134981"/>
            <a:ext cx="8498991" cy="699069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не так с </a:t>
            </a:r>
            <a:r>
              <a:rPr lang="ru-RU" dirty="0" err="1"/>
              <a:t>JavaScript</a:t>
            </a:r>
            <a:r>
              <a:rPr lang="ru-RU" dirty="0"/>
              <a:t>?</a:t>
            </a:r>
            <a:br>
              <a:rPr lang="ru-RU" dirty="0"/>
            </a:br>
            <a:endParaRPr lang="uk-UA" dirty="0"/>
          </a:p>
        </p:txBody>
      </p:sp>
      <p:pic>
        <p:nvPicPr>
          <p:cNvPr id="2056" name="Picture 8" descr="https://habrastorage.org/webt/ay/bm/ie/aybmietwx1tqocxpk_nnndcxkj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17" y="834050"/>
            <a:ext cx="45339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9117" y="3196250"/>
            <a:ext cx="4885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Сначала производительность была небольшой и росла постепенно, с появлением V8 мы увидели резкий скачок, который уже достаточно давно вновь перешёл в плавный рост.</a:t>
            </a:r>
            <a:endParaRPr lang="uk-UA" dirty="0"/>
          </a:p>
        </p:txBody>
      </p:sp>
      <p:sp>
        <p:nvSpPr>
          <p:cNvPr id="7" name="Right Arrow 6"/>
          <p:cNvSpPr/>
          <p:nvPr/>
        </p:nvSpPr>
        <p:spPr>
          <a:xfrm>
            <a:off x="5513017" y="5096853"/>
            <a:ext cx="1125415" cy="92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5074283" y="4542787"/>
            <a:ext cx="308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Почему?</a:t>
            </a:r>
            <a:endParaRPr lang="uk-UA" dirty="0"/>
          </a:p>
        </p:txBody>
      </p:sp>
      <p:pic>
        <p:nvPicPr>
          <p:cNvPr id="2058" name="Picture 10" descr="https://habrastorage.org/webt/g-/tv/yx/g-tvyxlxy0e3kc0c_quq_r0d9u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08" y="3739540"/>
            <a:ext cx="4572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53400" y="1077915"/>
            <a:ext cx="52871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всего, исходный код (текст на JS) проходит через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результате возникает внутреннее представление кода — абстрактное синтаксическое дерево. Дальше работает интерпретатор. Отдельные функции при исполнении преобразуются в байт-код — по сути, последовательность вызовов внутренних функций интерпретатора. При этом накапливается </a:t>
            </a: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использования JS-функций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Если для какой-то отдельной функции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преоделён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порог вызовов, то принимается решение о том, что её нужно оптимизировать и она </a:t>
            </a: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передаётся компилятору. Компилятор генерирует машинный код, который сильно завязан на типы входных значений.</a:t>
            </a:r>
            <a:endParaRPr lang="uk-UA" sz="14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63" y="53211"/>
            <a:ext cx="7007469" cy="132718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Так что же такое </a:t>
            </a:r>
            <a:r>
              <a:rPr lang="ru-RU" dirty="0" err="1"/>
              <a:t>WebAssembly</a:t>
            </a:r>
            <a:r>
              <a:rPr lang="ru-RU" dirty="0"/>
              <a:t>?</a:t>
            </a:r>
            <a:br>
              <a:rPr lang="ru-RU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80392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Бинарный формат</a:t>
            </a:r>
          </a:p>
          <a:p>
            <a:r>
              <a:rPr lang="ru-RU" dirty="0"/>
              <a:t>НЕ язык программирования, а байт-код</a:t>
            </a:r>
            <a:br>
              <a:rPr lang="ru-RU" dirty="0"/>
            </a:br>
            <a:r>
              <a:rPr lang="ru-RU" dirty="0"/>
              <a:t>Мы же не называем </a:t>
            </a:r>
            <a:r>
              <a:rPr lang="ru-RU" dirty="0" err="1"/>
              <a:t>Java-байткод</a:t>
            </a:r>
            <a:r>
              <a:rPr lang="ru-RU" dirty="0"/>
              <a:t> языком программирования.</a:t>
            </a:r>
          </a:p>
          <a:p>
            <a:r>
              <a:rPr lang="ru-RU" dirty="0"/>
              <a:t>Загружается в браузер и исполняется в браузере.</a:t>
            </a:r>
            <a:br>
              <a:rPr lang="ru-RU" dirty="0"/>
            </a:br>
            <a:r>
              <a:rPr lang="ru-RU" dirty="0"/>
              <a:t>Формально, </a:t>
            </a:r>
            <a:r>
              <a:rPr lang="ru-RU" dirty="0" err="1"/>
              <a:t>WebAssembly</a:t>
            </a:r>
            <a:r>
              <a:rPr lang="ru-RU" dirty="0"/>
              <a:t> исполняется </a:t>
            </a:r>
            <a:r>
              <a:rPr lang="ru-RU" dirty="0" err="1"/>
              <a:t>JavaScript</a:t>
            </a:r>
            <a:r>
              <a:rPr lang="ru-RU" dirty="0"/>
              <a:t>-движком, а не самим браузером, поэтому есть и другие варианты исполнения, например, под </a:t>
            </a:r>
            <a:r>
              <a:rPr lang="ru-RU" dirty="0" err="1"/>
              <a:t>NodeJS</a:t>
            </a:r>
            <a:r>
              <a:rPr lang="ru-RU" dirty="0"/>
              <a:t>.</a:t>
            </a:r>
          </a:p>
          <a:p>
            <a:r>
              <a:rPr lang="ru-RU" dirty="0"/>
              <a:t>Исполняется виртуальной машиной</a:t>
            </a:r>
            <a:br>
              <a:rPr lang="ru-RU" dirty="0"/>
            </a:br>
            <a:r>
              <a:rPr lang="ru-RU" dirty="0"/>
              <a:t>Это простая стековая машина с памятью, простота позволяет легко реализовать её для любого современного процессора.</a:t>
            </a:r>
          </a:p>
          <a:p>
            <a:r>
              <a:rPr lang="ru-RU" dirty="0"/>
              <a:t>НЕ имеет ничего общего с </a:t>
            </a:r>
            <a:r>
              <a:rPr lang="ru-RU" dirty="0" err="1"/>
              <a:t>Web</a:t>
            </a:r>
            <a:r>
              <a:rPr lang="ru-RU" dirty="0"/>
              <a:t>, кроме того что общается с внешним миром через </a:t>
            </a:r>
            <a:r>
              <a:rPr lang="ru-RU" dirty="0" err="1"/>
              <a:t>JavaScript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Действительно, </a:t>
            </a:r>
            <a:r>
              <a:rPr lang="ru-RU" dirty="0" err="1"/>
              <a:t>WebAssembly</a:t>
            </a:r>
            <a:r>
              <a:rPr lang="ru-RU" dirty="0"/>
              <a:t> это просто виртуальная машина, имеющая память и исполняющая инструкции.</a:t>
            </a:r>
          </a:p>
          <a:p>
            <a:endParaRPr lang="uk-UA" dirty="0"/>
          </a:p>
        </p:txBody>
      </p:sp>
      <p:pic>
        <p:nvPicPr>
          <p:cNvPr id="3074" name="Picture 2" descr="ÐÐ°ÑÑÐ¸Ð½ÐºÐ¸ Ð¿Ð¾ Ð·Ð°Ð¿ÑÐ¾ÑÑ Ð¿Ð¾Ð·Ð½Ð°Ð½Ð¸Ðµ ÐºÐ°ÑÑÐ¸Ð½ÐºÐ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39" y="53211"/>
            <a:ext cx="2057644" cy="13271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для онлайн компиляции бинарного кода 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https://wasdk.github.io/WasmFiddle/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47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</a:t>
            </a:r>
            <a:r>
              <a:rPr lang="en-US" dirty="0" err="1" smtClean="0"/>
              <a:t>Wasm</a:t>
            </a:r>
            <a:r>
              <a:rPr lang="en-US" dirty="0" smtClean="0"/>
              <a:t> </a:t>
            </a:r>
            <a:r>
              <a:rPr lang="ru-RU" dirty="0" smtClean="0"/>
              <a:t>в браузере</a:t>
            </a:r>
            <a:endParaRPr lang="uk-UA" dirty="0"/>
          </a:p>
        </p:txBody>
      </p:sp>
      <p:pic>
        <p:nvPicPr>
          <p:cNvPr id="4098" name="Picture 2" descr="https://habrastorage.org/webt/du/e7/z_/due7z_shugro9z4fr0a-viomoq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9" y="1128451"/>
            <a:ext cx="4202724" cy="26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71303" y="1128451"/>
            <a:ext cx="51894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spc="300" dirty="0">
                <a:solidFill>
                  <a:srgbClr val="222222"/>
                </a:solidFill>
                <a:latin typeface="-apple-system"/>
              </a:rPr>
              <a:t>Браузер как обычно загружает HTML-страницу, с которой выполняется </a:t>
            </a:r>
            <a:r>
              <a:rPr lang="ru-RU" sz="1400" spc="300" dirty="0" err="1">
                <a:solidFill>
                  <a:srgbClr val="222222"/>
                </a:solidFill>
                <a:latin typeface="-apple-system"/>
              </a:rPr>
              <a:t>JavaScript</a:t>
            </a:r>
            <a:r>
              <a:rPr lang="ru-RU" sz="1400" spc="300" dirty="0">
                <a:solidFill>
                  <a:srgbClr val="222222"/>
                </a:solidFill>
                <a:latin typeface="-apple-system"/>
              </a:rPr>
              <a:t>, который уже выполняет загрузку </a:t>
            </a:r>
            <a:r>
              <a:rPr lang="ru-RU" sz="1400" spc="300" dirty="0" err="1">
                <a:solidFill>
                  <a:srgbClr val="222222"/>
                </a:solidFill>
                <a:latin typeface="-apple-system"/>
              </a:rPr>
              <a:t>WebAssembly</a:t>
            </a:r>
            <a:r>
              <a:rPr lang="ru-RU" sz="1400" spc="300" dirty="0">
                <a:solidFill>
                  <a:srgbClr val="222222"/>
                </a:solidFill>
                <a:latin typeface="-apple-system"/>
              </a:rPr>
              <a:t> — получается «модуль» (</a:t>
            </a:r>
            <a:r>
              <a:rPr lang="ru-RU" sz="1400" spc="300" dirty="0" err="1">
                <a:solidFill>
                  <a:srgbClr val="222222"/>
                </a:solidFill>
                <a:latin typeface="-apple-system"/>
              </a:rPr>
              <a:t>WebAssembly</a:t>
            </a:r>
            <a:r>
              <a:rPr lang="ru-RU" sz="1400" spc="300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sz="1400" spc="300" dirty="0" err="1">
                <a:solidFill>
                  <a:srgbClr val="222222"/>
                </a:solidFill>
                <a:latin typeface="-apple-system"/>
              </a:rPr>
              <a:t>module</a:t>
            </a:r>
            <a:r>
              <a:rPr lang="ru-RU" sz="1400" spc="300" dirty="0">
                <a:solidFill>
                  <a:srgbClr val="222222"/>
                </a:solidFill>
                <a:latin typeface="-apple-system"/>
              </a:rPr>
              <a:t>), затем создаёт экземпляр модуля, после чего можно вызывать для этого экземпляра экспортируемые им функции.</a:t>
            </a:r>
            <a:endParaRPr lang="uk-UA" sz="1400" spc="300" dirty="0"/>
          </a:p>
        </p:txBody>
      </p:sp>
      <p:sp>
        <p:nvSpPr>
          <p:cNvPr id="8" name="Rectangle 7"/>
          <p:cNvSpPr/>
          <p:nvPr/>
        </p:nvSpPr>
        <p:spPr>
          <a:xfrm>
            <a:off x="5871303" y="4602705"/>
            <a:ext cx="4619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это подробнее на диаграмме последовательности</a:t>
            </a:r>
            <a:r>
              <a:rPr lang="ru-RU" dirty="0" smtClean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ru-RU" dirty="0">
              <a:solidFill>
                <a:srgbClr val="2222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Здесь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uk-U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вызываем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WebAssembly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затем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WebAssembly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вызываем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 descr="https://habrastorage.org/webt/lp/xu/gb/lpxugbydqbh7i03cltbbhxvb_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9" y="4086989"/>
            <a:ext cx="4202723" cy="27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5400000">
            <a:off x="3323491" y="3216180"/>
            <a:ext cx="369277" cy="147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Right Arrow 12"/>
          <p:cNvSpPr/>
          <p:nvPr/>
        </p:nvSpPr>
        <p:spPr>
          <a:xfrm rot="5400000">
            <a:off x="8176847" y="3216180"/>
            <a:ext cx="369277" cy="147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5871303" y="423253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WebAssembly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r>
              <a:rPr lang="uk-UA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пользуется</a:t>
            </a:r>
            <a:r>
              <a:rPr lang="uk-UA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r>
              <a:rPr lang="uk-UA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любыми</a:t>
            </a:r>
            <a:r>
              <a:rPr lang="uk-UA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API (</a:t>
            </a:r>
            <a:r>
              <a:rPr lang="uk-UA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например</a:t>
            </a:r>
            <a:r>
              <a:rPr lang="uk-UA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,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DOM / </a:t>
            </a:r>
            <a:r>
              <a:rPr lang="en-U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WebGL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r>
              <a:rPr lang="uk-UA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итд</a:t>
            </a:r>
            <a:r>
              <a:rPr lang="uk-UA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.).</a:t>
            </a:r>
            <a:endParaRPr lang="uk-UA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11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78" y="126160"/>
            <a:ext cx="10178322" cy="1492132"/>
          </a:xfrm>
        </p:spPr>
        <p:txBody>
          <a:bodyPr/>
          <a:lstStyle/>
          <a:p>
            <a:r>
              <a:rPr lang="ru-RU" dirty="0" smtClean="0"/>
              <a:t>Будь</a:t>
            </a:r>
            <a:br>
              <a:rPr lang="ru-RU" dirty="0" smtClean="0"/>
            </a:br>
            <a:r>
              <a:rPr lang="ru-RU" dirty="0" smtClean="0"/>
              <a:t>аккуратнее !!!</a:t>
            </a:r>
            <a:endParaRPr lang="uk-UA" dirty="0"/>
          </a:p>
        </p:txBody>
      </p:sp>
      <p:pic>
        <p:nvPicPr>
          <p:cNvPr id="6146" name="Picture 2" descr="ÐÐ°ÑÑÐ¸Ð½ÐºÐ¸ Ð¿Ð¾ Ð·Ð°Ð¿ÑÐ¾ÑÑ ÐºÐ°ÑÑÐ¸Ð½ÐºÐ° Ð°ÐºÐºÑÑÐ°ÑÐ½ÐµÐ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33" y="126160"/>
            <a:ext cx="2231659" cy="14850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23078" y="2224344"/>
            <a:ext cx="81209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вызовы 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тоже происходят только через </a:t>
            </a:r>
            <a:r>
              <a:rPr lang="ru-R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Очевидно, здесь возникает «бутылочное горлышко»: если мы будем интенсивно работать с API из WASM, то будем терять много времени на «</a:t>
            </a:r>
            <a:r>
              <a:rPr lang="ru-R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прокидывании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этих вызовов через </a:t>
            </a:r>
            <a:r>
              <a:rPr lang="ru-R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памяти </a:t>
            </a:r>
            <a:r>
              <a:rPr lang="en-US" dirty="0" err="1" smtClean="0"/>
              <a:t>WEbAssembly</a:t>
            </a:r>
            <a:endParaRPr lang="uk-UA" dirty="0"/>
          </a:p>
        </p:txBody>
      </p:sp>
      <p:pic>
        <p:nvPicPr>
          <p:cNvPr id="5122" name="Picture 2" descr="https://habrastorage.org/webt/8m/ek/0l/8mek0lpn5fwccixe72pspomcxa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580906"/>
            <a:ext cx="55816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1678" y="3329915"/>
            <a:ext cx="5581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Модель памяти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WebAssembly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очень проста. </a:t>
            </a:r>
            <a:endParaRPr lang="en-US" dirty="0" smtClean="0">
              <a:solidFill>
                <a:srgbClr val="222222"/>
              </a:solidFill>
              <a:latin typeface="-apple-system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-apple-system"/>
              </a:rPr>
              <a:t>Это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плоский «кусок» памяти, в котором находится код программы, глобальные переменные, стек и куча. </a:t>
            </a:r>
            <a:endParaRPr lang="en-US" dirty="0" smtClean="0">
              <a:solidFill>
                <a:srgbClr val="222222"/>
              </a:solidFill>
              <a:latin typeface="-apple-system"/>
            </a:endParaRPr>
          </a:p>
          <a:p>
            <a:endParaRPr lang="en-US" dirty="0">
              <a:solidFill>
                <a:srgbClr val="222222"/>
              </a:solidFill>
              <a:latin typeface="-apple-system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-apple-system"/>
              </a:rPr>
              <a:t>Есть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возможность сделать так, чтобы память была расширяемой, то если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если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при очередном выделении памяти нам не хватает места, то верхняя граница памяти автоматически увеличивается.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7004539" y="1575589"/>
            <a:ext cx="47771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Весь блок памяти доступен из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JavaScript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, просто как массив байтов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-apple-system"/>
            </a:endParaRP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(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и кроме того, как массив 16- и 32-разрядных слов, как массив 16- и 32-разрядных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float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-значений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).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-apple-system"/>
            </a:endParaRP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Причём, память из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JavaScript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 доступна как на чтение так и на запись.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dirty="0">
                <a:solidFill>
                  <a:schemeClr val="accent1">
                    <a:lumMod val="50000"/>
                  </a:schemeClr>
                </a:solidFill>
              </a:rPr>
            </a:b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6" name="Picture 6" descr="ÐÐ°ÑÑÐ¸Ð½ÐºÐ¸ Ð¿Ð¾ Ð·Ð°Ð¿ÑÐ¾ÑÑ ÐºÐ»Ð°ÑÑ ÐºÐ°ÑÑÐ¸Ð½Ðº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539" y="4160911"/>
            <a:ext cx="4425461" cy="25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2946</TotalTime>
  <Words>528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Corbel</vt:lpstr>
      <vt:lpstr>Fira Sans</vt:lpstr>
      <vt:lpstr>Gill Sans MT</vt:lpstr>
      <vt:lpstr>Impact</vt:lpstr>
      <vt:lpstr>Times New Roman</vt:lpstr>
      <vt:lpstr>Verdana</vt:lpstr>
      <vt:lpstr>Badge</vt:lpstr>
      <vt:lpstr>WeBAssembly</vt:lpstr>
      <vt:lpstr>WebAssembly (WASM) — новый бинарный формат, позволяющий запускать код в браузере.</vt:lpstr>
      <vt:lpstr>Ситуация </vt:lpstr>
      <vt:lpstr>Что не так с JavaScript? </vt:lpstr>
      <vt:lpstr>Так что же такое WebAssembly? </vt:lpstr>
      <vt:lpstr>Ссылки для онлайн компиляции бинарного кода </vt:lpstr>
      <vt:lpstr>Схема работы Wasm в браузере</vt:lpstr>
      <vt:lpstr>Будь аккуратнее !!!</vt:lpstr>
      <vt:lpstr>Модель памяти WEbAssembly</vt:lpstr>
      <vt:lpstr>Emscripten (http://emscripten.org/) – скачать (http://webassemblycode.com/setup-webassembly-windows-pc/) – шаги установки  Emscripten это основной компилятор для получения asm.js и WebAssembly из C/C++. (Существуют также компиляторы в WASM из других языков, например из Rust и TypeScript.)  </vt:lpstr>
      <vt:lpstr>Немного про саму работу компиляторов LLVM</vt:lpstr>
      <vt:lpstr>Компиляция программ маленький туториал</vt:lpstr>
      <vt:lpstr>Запуск через http server</vt:lpstr>
      <vt:lpstr>Примеры и использование!</vt:lpstr>
      <vt:lpstr>Особенности </vt:lpstr>
      <vt:lpstr>Совместимость с браузерами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</dc:title>
  <dc:creator>Danylo Shapovalov</dc:creator>
  <cp:lastModifiedBy>Danylo Shapovalov</cp:lastModifiedBy>
  <cp:revision>27</cp:revision>
  <dcterms:created xsi:type="dcterms:W3CDTF">2019-01-30T09:59:30Z</dcterms:created>
  <dcterms:modified xsi:type="dcterms:W3CDTF">2019-02-01T11:06:22Z</dcterms:modified>
</cp:coreProperties>
</file>