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8" r:id="rId3"/>
    <p:sldId id="263" r:id="rId4"/>
    <p:sldId id="262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228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6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8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0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2B-F841-4F12-B428-0AA55C470CCE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AC1A-268E-4CDE-8FE9-0363DED46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3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2B-F841-4F12-B428-0AA55C470CCE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AC1A-268E-4CDE-8FE9-0363DED46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9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2B-F841-4F12-B428-0AA55C470CCE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AC1A-268E-4CDE-8FE9-0363DED46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8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2B-F841-4F12-B428-0AA55C470CCE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AC1A-268E-4CDE-8FE9-0363DED46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08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2B-F841-4F12-B428-0AA55C470CCE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AC1A-268E-4CDE-8FE9-0363DED46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41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2B-F841-4F12-B428-0AA55C470CCE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AC1A-268E-4CDE-8FE9-0363DED46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24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2B-F841-4F12-B428-0AA55C470CCE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AC1A-268E-4CDE-8FE9-0363DED46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964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2B-F841-4F12-B428-0AA55C470CCE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AC1A-268E-4CDE-8FE9-0363DED46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22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2B-F841-4F12-B428-0AA55C470CCE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AC1A-268E-4CDE-8FE9-0363DED46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80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2B-F841-4F12-B428-0AA55C470CCE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AC1A-268E-4CDE-8FE9-0363DED46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37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2B-F841-4F12-B428-0AA55C470CCE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AC1A-268E-4CDE-8FE9-0363DED46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0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6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1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57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96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7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30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9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0A3CF6-66A2-42FE-9D32-6D6A55A1BB51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161615"/>
            <a:ext cx="12179565" cy="91346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D70647-CE90-4032-97D9-63FBD2472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6" y="691455"/>
            <a:ext cx="8443759" cy="561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10884" y="1873832"/>
            <a:ext cx="10928488" cy="2047247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 курсу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Science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9D7BF6-3F62-4889-97F0-07DE7A19119D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05" y="691455"/>
            <a:ext cx="3522006" cy="811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B2FD1F-F6FD-4E11-981A-E2AD1882D626}"/>
              </a:ext>
            </a:extLst>
          </p:cNvPr>
          <p:cNvSpPr txBox="1"/>
          <p:nvPr/>
        </p:nvSpPr>
        <p:spPr>
          <a:xfrm>
            <a:off x="487176" y="5539477"/>
            <a:ext cx="8029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Слушатель: </a:t>
            </a:r>
            <a:r>
              <a:rPr lang="ru-RU" sz="2800" noProof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Малакаев</a:t>
            </a:r>
            <a:r>
              <a:rPr lang="ru-RU" sz="2800" noProof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noProof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Шапи</a:t>
            </a:r>
            <a:r>
              <a:rPr lang="ru-RU" sz="2800" noProof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noProof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Жабраилович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4476" y="4151634"/>
            <a:ext cx="1038489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 algn="ctr">
              <a:lnSpc>
                <a:spcPct val="90000"/>
              </a:lnSpc>
              <a:spcBef>
                <a:spcPts val="750"/>
              </a:spcBef>
              <a:buClr>
                <a:srgbClr val="0E5DAB"/>
              </a:buClr>
              <a:buSzPts val="2800"/>
            </a:pPr>
            <a:r>
              <a:rPr lang="ru-RU" sz="2600" kern="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Тема: «</a:t>
            </a:r>
            <a:r>
              <a:rPr kumimoji="0" lang="ru-RU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Прогнозирование конечных свойств новых материалов</a:t>
            </a:r>
            <a:endParaRPr kumimoji="0" lang="ru-RU" sz="2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52494" y="4765059"/>
            <a:ext cx="563054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 algn="ctr">
              <a:lnSpc>
                <a:spcPct val="90000"/>
              </a:lnSpc>
              <a:spcBef>
                <a:spcPts val="750"/>
              </a:spcBef>
              <a:buClr>
                <a:srgbClr val="0E5DAB"/>
              </a:buClr>
              <a:buSzPts val="2800"/>
            </a:pPr>
            <a:r>
              <a:rPr kumimoji="0" lang="ru-RU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(композиционных материалов)»</a:t>
            </a:r>
            <a:endParaRPr kumimoji="0" lang="ru-RU" sz="2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401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7912" y="438912"/>
            <a:ext cx="7315200" cy="555040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sz="8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Итоги.</a:t>
            </a:r>
          </a:p>
          <a:p>
            <a:r>
              <a:rPr lang="ru-RU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Лучшие модели обучились предсказывать среднее значение целевых признаков.</a:t>
            </a:r>
          </a:p>
          <a:p>
            <a:r>
              <a:rPr lang="ru-RU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Отсутствие корреляции между признаками не дает оснований для генерации новых признаков с целью улучшения качества прогноза</a:t>
            </a:r>
            <a:r>
              <a:rPr lang="en-GB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ru-RU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ru-RU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Необходимо глубокое изучение природы данных для</a:t>
            </a:r>
            <a:r>
              <a:rPr lang="en-GB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поиска не выявленных взаимосвязей между признаками и надежного прогнозирования.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6032" y="975360"/>
            <a:ext cx="2834640" cy="4840806"/>
          </a:xfrm>
        </p:spPr>
        <p:txBody>
          <a:bodyPr/>
          <a:lstStyle/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ctr"/>
            <a:endParaRPr lang="ru-RU" b="1" dirty="0" smtClean="0"/>
          </a:p>
          <a:p>
            <a:pPr algn="ctr"/>
            <a:r>
              <a:rPr lang="ru-RU" sz="3600" b="1" dirty="0" smtClean="0"/>
              <a:t>СПАСИБО</a:t>
            </a:r>
            <a:endParaRPr lang="ru-RU" sz="3600" b="1" dirty="0"/>
          </a:p>
          <a:p>
            <a:pPr algn="ctr"/>
            <a:r>
              <a:rPr lang="ru-RU" sz="3600" b="1" dirty="0"/>
              <a:t> ЗА </a:t>
            </a:r>
            <a:endParaRPr lang="ru-RU" sz="3600" b="1" dirty="0" smtClean="0"/>
          </a:p>
          <a:p>
            <a:pPr algn="ctr"/>
            <a:r>
              <a:rPr lang="ru-RU" sz="3600" b="1" dirty="0" smtClean="0"/>
              <a:t>ВНИМАНИЕ</a:t>
            </a:r>
            <a:endParaRPr lang="ru-RU" sz="36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8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032" y="755904"/>
            <a:ext cx="2834640" cy="975360"/>
          </a:xfrm>
        </p:spPr>
        <p:txBody>
          <a:bodyPr>
            <a:normAutofit/>
          </a:bodyPr>
          <a:lstStyle/>
          <a:p>
            <a:r>
              <a:rPr lang="ru-RU" dirty="0"/>
              <a:t>Что </a:t>
            </a:r>
            <a:r>
              <a:rPr lang="ru-RU" dirty="0" smtClean="0"/>
              <a:t>было сделано:</a:t>
            </a:r>
            <a:endParaRPr lang="en-GB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143000"/>
            <a:ext cx="7315200" cy="45720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1731264"/>
            <a:ext cx="3413760" cy="4962144"/>
          </a:xfrm>
        </p:spPr>
        <p:txBody>
          <a:bodyPr>
            <a:normAutofit/>
          </a:bodyPr>
          <a:lstStyle/>
          <a:p>
            <a:r>
              <a:rPr lang="ru-RU" dirty="0"/>
              <a:t>1. Объединение двух датасетов в один</a:t>
            </a:r>
          </a:p>
          <a:p>
            <a:r>
              <a:rPr lang="ru-RU" dirty="0"/>
              <a:t>2. Разведочный анализ </a:t>
            </a:r>
            <a:endParaRPr lang="ru-RU" dirty="0" smtClean="0"/>
          </a:p>
          <a:p>
            <a:r>
              <a:rPr lang="ru-RU" dirty="0"/>
              <a:t>3</a:t>
            </a:r>
            <a:r>
              <a:rPr lang="ru-RU" dirty="0" smtClean="0"/>
              <a:t>. </a:t>
            </a:r>
            <a:r>
              <a:rPr lang="ru-RU" dirty="0"/>
              <a:t>Подбор метода нормализации</a:t>
            </a:r>
          </a:p>
          <a:p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ru-RU" dirty="0"/>
              <a:t>Подбор метода обработки выбросов</a:t>
            </a:r>
          </a:p>
          <a:p>
            <a:r>
              <a:rPr lang="ru-RU" dirty="0"/>
              <a:t>5</a:t>
            </a:r>
            <a:r>
              <a:rPr lang="ru-RU" dirty="0" smtClean="0"/>
              <a:t>. </a:t>
            </a:r>
            <a:r>
              <a:rPr lang="ru-RU" dirty="0"/>
              <a:t>Подбор метода масштабирования (стандартизации)</a:t>
            </a:r>
          </a:p>
          <a:p>
            <a:r>
              <a:rPr lang="ru-RU" dirty="0" smtClean="0"/>
              <a:t>6. </a:t>
            </a:r>
            <a:r>
              <a:rPr lang="ru-RU" dirty="0"/>
              <a:t>Подбор моделей и их гипперпараметров</a:t>
            </a:r>
          </a:p>
          <a:p>
            <a:r>
              <a:rPr lang="ru-RU" dirty="0"/>
              <a:t>7</a:t>
            </a:r>
            <a:r>
              <a:rPr lang="ru-RU" dirty="0" smtClean="0"/>
              <a:t>. </a:t>
            </a:r>
            <a:r>
              <a:rPr lang="ru-RU" dirty="0"/>
              <a:t>Реализация моделей машинного обучения </a:t>
            </a:r>
          </a:p>
          <a:p>
            <a:r>
              <a:rPr lang="ru-RU" dirty="0"/>
              <a:t>8</a:t>
            </a:r>
            <a:r>
              <a:rPr lang="ru-RU" dirty="0" smtClean="0"/>
              <a:t>. </a:t>
            </a:r>
            <a:r>
              <a:rPr lang="ru-RU" dirty="0"/>
              <a:t>Разработка приложения на </a:t>
            </a:r>
            <a:r>
              <a:rPr lang="en-GB" dirty="0" smtClean="0"/>
              <a:t>Flask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382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43712"/>
            <a:ext cx="3438144" cy="1097280"/>
          </a:xfrm>
        </p:spPr>
        <p:txBody>
          <a:bodyPr>
            <a:normAutofit/>
          </a:bodyPr>
          <a:lstStyle/>
          <a:p>
            <a:r>
              <a:rPr lang="ru-RU" dirty="0" smtClean="0"/>
              <a:t>Разведочный анализ выявил: </a:t>
            </a:r>
            <a:endParaRPr lang="en-GB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44" y="743712"/>
            <a:ext cx="8644128" cy="534009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1840992"/>
            <a:ext cx="3438144" cy="4242816"/>
          </a:xfrm>
        </p:spPr>
        <p:txBody>
          <a:bodyPr/>
          <a:lstStyle/>
          <a:p>
            <a:r>
              <a:rPr lang="ru-RU" dirty="0" smtClean="0"/>
              <a:t>1. Небольшой объем исходных данных</a:t>
            </a:r>
          </a:p>
          <a:p>
            <a:r>
              <a:rPr lang="ru-RU" dirty="0"/>
              <a:t>2</a:t>
            </a:r>
            <a:r>
              <a:rPr lang="ru-RU" dirty="0" smtClean="0"/>
              <a:t>. Отсутствие пропусков</a:t>
            </a:r>
          </a:p>
          <a:p>
            <a:r>
              <a:rPr lang="ru-RU" dirty="0"/>
              <a:t>3</a:t>
            </a:r>
            <a:r>
              <a:rPr lang="ru-RU" dirty="0" smtClean="0"/>
              <a:t>.  В признаке «Угол нашивки» всего два значения (0 и 90 град)</a:t>
            </a:r>
          </a:p>
          <a:p>
            <a:r>
              <a:rPr lang="ru-RU" dirty="0"/>
              <a:t>4</a:t>
            </a:r>
            <a:r>
              <a:rPr lang="ru-RU" dirty="0" smtClean="0"/>
              <a:t>. Возможное наличие выбросов</a:t>
            </a:r>
          </a:p>
          <a:p>
            <a:r>
              <a:rPr lang="ru-RU" dirty="0"/>
              <a:t>5</a:t>
            </a:r>
            <a:r>
              <a:rPr lang="ru-RU" dirty="0" smtClean="0"/>
              <a:t>. Отсутствие значимой корреляции между признаками</a:t>
            </a:r>
          </a:p>
          <a:p>
            <a:r>
              <a:rPr lang="ru-RU" dirty="0" smtClean="0"/>
              <a:t>На слайде представлена корреляционная матрица  Пирсона всех признаков.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24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8096"/>
            <a:ext cx="3477006" cy="17678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Выполнена нормализация признаков разными способами. </a:t>
            </a:r>
            <a:r>
              <a:rPr lang="ru-RU" sz="2400" dirty="0"/>
              <a:t>В</a:t>
            </a:r>
            <a:r>
              <a:rPr lang="ru-RU" sz="2400" dirty="0" smtClean="0"/>
              <a:t>ыбран метод </a:t>
            </a:r>
            <a:r>
              <a:rPr lang="ru-RU" sz="2400" dirty="0" err="1" smtClean="0"/>
              <a:t>Йео</a:t>
            </a:r>
            <a:r>
              <a:rPr lang="ru-RU" sz="2400" dirty="0" smtClean="0"/>
              <a:t>-Джонсона.</a:t>
            </a:r>
            <a:endParaRPr lang="en-GB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06" y="0"/>
            <a:ext cx="8714994" cy="224028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438400"/>
            <a:ext cx="3477006" cy="3377766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Как видно на данном слайде, методы Бокса-Кокса и </a:t>
            </a:r>
            <a:r>
              <a:rPr lang="ru-RU" dirty="0" err="1" smtClean="0"/>
              <a:t>Йео</a:t>
            </a:r>
            <a:r>
              <a:rPr lang="ru-RU" dirty="0" smtClean="0"/>
              <a:t>-Джонсона дают  одинаково лучшие результаты. в сравнении с классическими. Выбор сделан в пользу </a:t>
            </a:r>
            <a:r>
              <a:rPr lang="ru-RU" dirty="0" err="1" smtClean="0"/>
              <a:t>Йео</a:t>
            </a:r>
            <a:r>
              <a:rPr lang="ru-RU" dirty="0" smtClean="0"/>
              <a:t>-Джонсона ,т.к. этот метод позволяет работать с нулями, которые присутствуют в некоторых признаках. </a:t>
            </a:r>
            <a:endParaRPr lang="en-GB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06" y="2240281"/>
            <a:ext cx="8714994" cy="23317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06" y="4572000"/>
            <a:ext cx="871499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17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43712"/>
            <a:ext cx="3438144" cy="9631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Обработка выбросов. </a:t>
            </a:r>
            <a:endParaRPr lang="en-GB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45" y="743712"/>
            <a:ext cx="4389119" cy="534009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1706880"/>
            <a:ext cx="3438144" cy="410928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Наличие выбросов</a:t>
            </a:r>
            <a:r>
              <a:rPr lang="en-GB" dirty="0" smtClean="0"/>
              <a:t> </a:t>
            </a:r>
            <a:r>
              <a:rPr lang="ru-RU" dirty="0" smtClean="0"/>
              <a:t>в признаках с нормальным распределением определялось 2 способами: 1</a:t>
            </a:r>
            <a:r>
              <a:rPr lang="ru-RU" dirty="0"/>
              <a:t>)</a:t>
            </a:r>
            <a:r>
              <a:rPr lang="ru-RU" dirty="0" smtClean="0"/>
              <a:t> Методом «трех сигм»  , и 2) По квантилям (2.5 и 97.5 %);  В признаках со скошенным распределением  - </a:t>
            </a:r>
            <a:r>
              <a:rPr lang="ru-RU" dirty="0"/>
              <a:t>п</a:t>
            </a:r>
            <a:r>
              <a:rPr lang="ru-RU" dirty="0" smtClean="0"/>
              <a:t>о межквартильному размаху (</a:t>
            </a:r>
            <a:r>
              <a:rPr lang="en-GB" dirty="0" smtClean="0"/>
              <a:t>IQR</a:t>
            </a:r>
            <a:r>
              <a:rPr lang="ru-RU" dirty="0" smtClean="0"/>
              <a:t> с </a:t>
            </a:r>
            <a:r>
              <a:rPr lang="en-GB" dirty="0" smtClean="0"/>
              <a:t>K=1.5).</a:t>
            </a:r>
            <a:r>
              <a:rPr lang="ru-RU" dirty="0" smtClean="0"/>
              <a:t> </a:t>
            </a:r>
            <a:endParaRPr lang="en-GB" dirty="0" smtClean="0"/>
          </a:p>
          <a:p>
            <a:r>
              <a:rPr lang="ru-RU" dirty="0" smtClean="0"/>
              <a:t>Рассмотрено</a:t>
            </a:r>
            <a:r>
              <a:rPr lang="en-GB" dirty="0" smtClean="0"/>
              <a:t> (</a:t>
            </a:r>
            <a:r>
              <a:rPr lang="ru-RU" dirty="0" smtClean="0"/>
              <a:t>на 9 моделях</a:t>
            </a:r>
            <a:r>
              <a:rPr lang="en-GB" dirty="0" smtClean="0"/>
              <a:t>)</a:t>
            </a:r>
            <a:r>
              <a:rPr lang="ru-RU" dirty="0" smtClean="0"/>
              <a:t> влияние на качество моделей (по метрике МАЕ) удаления выбросов, их замены граничными значениями (хвостами распределений)  и их замены центрами распределений (по медиане и по моде).</a:t>
            </a:r>
          </a:p>
          <a:p>
            <a:r>
              <a:rPr lang="ru-RU" dirty="0" smtClean="0"/>
              <a:t>Результаты сведены в таблицу, приведенную на слайде (показаны лучшие 39 из всего 90).</a:t>
            </a:r>
            <a:endParaRPr lang="en-GB" dirty="0" smtClean="0"/>
          </a:p>
          <a:p>
            <a:r>
              <a:rPr lang="ru-RU" b="1" dirty="0" smtClean="0"/>
              <a:t>Вывод: </a:t>
            </a:r>
            <a:r>
              <a:rPr lang="en-GB" b="1" dirty="0" smtClean="0"/>
              <a:t> </a:t>
            </a:r>
            <a:r>
              <a:rPr lang="ru-RU" b="1" dirty="0" smtClean="0"/>
              <a:t>необработанные от выбросов данные с моделями </a:t>
            </a:r>
            <a:r>
              <a:rPr lang="en-GB" b="1" dirty="0" smtClean="0"/>
              <a:t>Ridge </a:t>
            </a:r>
            <a:r>
              <a:rPr lang="ru-RU" b="1" dirty="0" smtClean="0"/>
              <a:t>и </a:t>
            </a:r>
            <a:r>
              <a:rPr lang="en-GB" b="1" dirty="0" smtClean="0"/>
              <a:t>Linear </a:t>
            </a:r>
            <a:r>
              <a:rPr lang="en-GB" b="1" dirty="0" err="1" smtClean="0"/>
              <a:t>Regr</a:t>
            </a:r>
            <a:r>
              <a:rPr lang="en-GB" b="1" dirty="0" smtClean="0"/>
              <a:t> </a:t>
            </a:r>
            <a:r>
              <a:rPr lang="en-GB" b="1" dirty="0" err="1" smtClean="0"/>
              <a:t>es</a:t>
            </a:r>
            <a:r>
              <a:rPr lang="en-GB" b="1" dirty="0" smtClean="0"/>
              <a:t>- </a:t>
            </a:r>
            <a:r>
              <a:rPr lang="en-GB" b="1" dirty="0" err="1" smtClean="0"/>
              <a:t>sion</a:t>
            </a:r>
            <a:r>
              <a:rPr lang="en-GB" b="1" dirty="0" smtClean="0"/>
              <a:t> </a:t>
            </a:r>
            <a:r>
              <a:rPr lang="ru-RU" b="1" dirty="0" smtClean="0"/>
              <a:t>расположились </a:t>
            </a:r>
            <a:r>
              <a:rPr lang="ru-RU" b="1" dirty="0"/>
              <a:t>на </a:t>
            </a:r>
            <a:r>
              <a:rPr lang="ru-RU" b="1" dirty="0" smtClean="0"/>
              <a:t>2</a:t>
            </a:r>
            <a:r>
              <a:rPr lang="en-GB" b="1" dirty="0" smtClean="0"/>
              <a:t>1</a:t>
            </a:r>
            <a:r>
              <a:rPr lang="ru-RU" b="1" dirty="0" smtClean="0"/>
              <a:t>, 2</a:t>
            </a:r>
            <a:r>
              <a:rPr lang="en-GB" b="1" dirty="0" smtClean="0"/>
              <a:t>2</a:t>
            </a:r>
            <a:r>
              <a:rPr lang="ru-RU" b="1" dirty="0" smtClean="0"/>
              <a:t> </a:t>
            </a:r>
            <a:r>
              <a:rPr lang="ru-RU" b="1" dirty="0"/>
              <a:t>позициях с величинами МАЕ лишь на менее 0,01 хуже, чем первая позиция. Таким образом, рассмотренные методы обработки выбросов не существенно влияют на качество </a:t>
            </a:r>
            <a:r>
              <a:rPr lang="ru-RU" b="1" dirty="0" smtClean="0"/>
              <a:t>моделей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64" y="743712"/>
            <a:ext cx="4364736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1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43712"/>
            <a:ext cx="3450336" cy="12801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Выполнено масштабирование разными методами.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36" y="743712"/>
            <a:ext cx="4425696" cy="536448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023872"/>
            <a:ext cx="3450336" cy="379229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Использовались следующие методы: </a:t>
            </a:r>
            <a:r>
              <a:rPr lang="en-GB" dirty="0" err="1" smtClean="0"/>
              <a:t>StandardScaler</a:t>
            </a:r>
            <a:r>
              <a:rPr lang="en-GB" dirty="0" smtClean="0"/>
              <a:t>,  </a:t>
            </a:r>
            <a:r>
              <a:rPr lang="en-GB" dirty="0" err="1" smtClean="0"/>
              <a:t>RobustScaler</a:t>
            </a:r>
            <a:r>
              <a:rPr lang="en-GB" dirty="0" smtClean="0"/>
              <a:t>,  </a:t>
            </a:r>
            <a:r>
              <a:rPr lang="en-GB" dirty="0" err="1" smtClean="0"/>
              <a:t>MinMaxScaler</a:t>
            </a:r>
            <a:r>
              <a:rPr lang="en-GB" dirty="0" smtClean="0"/>
              <a:t>, </a:t>
            </a:r>
            <a:r>
              <a:rPr lang="en-GB" dirty="0" err="1" smtClean="0"/>
              <a:t>MaxAbsScaler</a:t>
            </a:r>
            <a:r>
              <a:rPr lang="en-GB" dirty="0" smtClean="0"/>
              <a:t>,  </a:t>
            </a:r>
            <a:r>
              <a:rPr lang="en-GB" dirty="0" err="1" smtClean="0"/>
              <a:t>MeanNormalization</a:t>
            </a:r>
            <a:r>
              <a:rPr lang="en-GB" dirty="0" smtClean="0"/>
              <a:t>. 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На 9 моделях рассмотрено</a:t>
            </a:r>
            <a:r>
              <a:rPr lang="en-GB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влияние </a:t>
            </a:r>
            <a:r>
              <a:rPr lang="ru-RU" dirty="0" smtClean="0"/>
              <a:t>на их </a:t>
            </a:r>
            <a:r>
              <a:rPr lang="ru-RU" dirty="0"/>
              <a:t>качество </a:t>
            </a:r>
            <a:r>
              <a:rPr lang="ru-RU" dirty="0" smtClean="0"/>
              <a:t>(по </a:t>
            </a:r>
            <a:r>
              <a:rPr lang="ru-RU" dirty="0"/>
              <a:t>метрике </a:t>
            </a:r>
            <a:r>
              <a:rPr lang="en-GB" dirty="0" smtClean="0"/>
              <a:t>R2</a:t>
            </a:r>
            <a:r>
              <a:rPr lang="ru-RU" dirty="0" smtClean="0"/>
              <a:t>) масштабирования данных указанными методами.</a:t>
            </a:r>
          </a:p>
          <a:p>
            <a:r>
              <a:rPr lang="ru-RU" dirty="0"/>
              <a:t>Результаты сведены в таблицу, приведенную на слайде (показаны лучшие 39 из всего </a:t>
            </a:r>
            <a:r>
              <a:rPr lang="ru-RU" dirty="0" smtClean="0"/>
              <a:t>54).</a:t>
            </a:r>
            <a:endParaRPr lang="ru-RU" b="1" dirty="0" smtClean="0"/>
          </a:p>
          <a:p>
            <a:r>
              <a:rPr lang="ru-RU" b="1" dirty="0" smtClean="0"/>
              <a:t>ВЫВОД</a:t>
            </a:r>
            <a:r>
              <a:rPr lang="ru-RU" b="1" dirty="0"/>
              <a:t>: Из таблицы видно, что произошла градация моделей по метрике R2 после масштабирования разными способами, а не самих методов масштабирования. </a:t>
            </a:r>
            <a:r>
              <a:rPr lang="ru-RU" b="1" dirty="0" smtClean="0"/>
              <a:t> Что говорит о пригодности  всех рассмотренных методов масштабирования. </a:t>
            </a:r>
            <a:endParaRPr lang="ru-RU" b="1" dirty="0"/>
          </a:p>
          <a:p>
            <a:endParaRPr lang="en-GB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32" y="743712"/>
            <a:ext cx="4315968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55904"/>
            <a:ext cx="3459226" cy="17434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Выполнен поиск гипперпараметров моделей </a:t>
            </a:r>
            <a:r>
              <a:rPr lang="ru-RU" dirty="0"/>
              <a:t>с </a:t>
            </a:r>
            <a:r>
              <a:rPr lang="ru-RU" dirty="0" smtClean="0"/>
              <a:t>помощью</a:t>
            </a:r>
            <a:r>
              <a:rPr lang="en-GB" dirty="0" smtClean="0"/>
              <a:t> </a:t>
            </a:r>
            <a:r>
              <a:rPr lang="en-GB" dirty="0" err="1" smtClean="0"/>
              <a:t>GridSearchCV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27" y="755904"/>
            <a:ext cx="4355845" cy="265785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499360"/>
            <a:ext cx="3459226" cy="3316806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ru-RU" dirty="0" smtClean="0"/>
              <a:t>Проведен для </a:t>
            </a:r>
            <a:r>
              <a:rPr lang="ru-RU" dirty="0"/>
              <a:t>целевых признаков «Модуль упругости при растяжении» и «Прочность при </a:t>
            </a:r>
            <a:r>
              <a:rPr lang="ru-RU" dirty="0" smtClean="0"/>
              <a:t>растяжении».</a:t>
            </a:r>
          </a:p>
          <a:p>
            <a:r>
              <a:rPr lang="ru-RU" dirty="0" smtClean="0"/>
              <a:t>Параметры подбирались для 9 моделей для «Модуля упругости при растяжении» и для 5 моделей для «Прочности при растяжении.</a:t>
            </a:r>
          </a:p>
          <a:p>
            <a:r>
              <a:rPr lang="ru-RU" dirty="0" smtClean="0"/>
              <a:t>Результаты сведены в таблицы по двум метрика: МАЕ и </a:t>
            </a:r>
            <a:r>
              <a:rPr lang="en-GB" dirty="0" smtClean="0"/>
              <a:t>R2</a:t>
            </a:r>
            <a:r>
              <a:rPr lang="ru-RU" dirty="0" smtClean="0"/>
              <a:t> как показано на слайде.  </a:t>
            </a:r>
            <a:endParaRPr lang="en-GB" dirty="0" smtClean="0"/>
          </a:p>
          <a:p>
            <a:r>
              <a:rPr lang="ru-RU" dirty="0" smtClean="0"/>
              <a:t> </a:t>
            </a:r>
            <a:endParaRPr lang="en-GB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27" y="3413760"/>
            <a:ext cx="4355845" cy="26944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72" y="755905"/>
            <a:ext cx="4376927" cy="26578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72" y="3413761"/>
            <a:ext cx="4376928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44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8096"/>
            <a:ext cx="3401568" cy="1816608"/>
          </a:xfrm>
        </p:spPr>
        <p:txBody>
          <a:bodyPr>
            <a:normAutofit fontScale="90000"/>
          </a:bodyPr>
          <a:lstStyle/>
          <a:p>
            <a:r>
              <a:rPr lang="ru-RU" dirty="0"/>
              <a:t>Выполнен поиск </a:t>
            </a:r>
            <a:r>
              <a:rPr lang="ru-RU" dirty="0" smtClean="0"/>
              <a:t>гип</a:t>
            </a:r>
            <a:r>
              <a:rPr lang="ru-RU" dirty="0"/>
              <a:t>п</a:t>
            </a:r>
            <a:r>
              <a:rPr lang="ru-RU" dirty="0" smtClean="0"/>
              <a:t>ерпараметров </a:t>
            </a:r>
            <a:r>
              <a:rPr lang="en-GB" dirty="0" smtClean="0"/>
              <a:t>MLP</a:t>
            </a:r>
            <a:r>
              <a:rPr lang="ru-RU" dirty="0" smtClean="0"/>
              <a:t> </a:t>
            </a:r>
            <a:r>
              <a:rPr lang="ru-RU" dirty="0"/>
              <a:t>с помощью</a:t>
            </a:r>
            <a:r>
              <a:rPr lang="en-GB" dirty="0"/>
              <a:t> </a:t>
            </a:r>
            <a:r>
              <a:rPr lang="en-GB" dirty="0" smtClean="0"/>
              <a:t>Keras Tuner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049977"/>
            <a:ext cx="7315200" cy="475804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499360"/>
            <a:ext cx="3401568" cy="3596640"/>
          </a:xfrm>
        </p:spPr>
        <p:txBody>
          <a:bodyPr>
            <a:normAutofit/>
          </a:bodyPr>
          <a:lstStyle/>
          <a:p>
            <a:r>
              <a:rPr lang="ru-RU" dirty="0" smtClean="0"/>
              <a:t>Проведен для целевого признака «Соотношение матрица-наполнитель».</a:t>
            </a:r>
          </a:p>
          <a:p>
            <a:r>
              <a:rPr lang="ru-RU" dirty="0" smtClean="0"/>
              <a:t>На слайде представлена архитектура многослойного персептрона с набором подбираемых гипперпараметров на каждом слое и в компиляторе ; такой набор подавался на </a:t>
            </a:r>
            <a:r>
              <a:rPr lang="en-GB" dirty="0" smtClean="0"/>
              <a:t>Keras Tuner </a:t>
            </a:r>
            <a:r>
              <a:rPr lang="ru-RU" dirty="0" smtClean="0"/>
              <a:t>для подбора оптимальной комбинации гипперпараметров. </a:t>
            </a:r>
          </a:p>
          <a:p>
            <a:r>
              <a:rPr lang="ru-RU" dirty="0" smtClean="0"/>
              <a:t>Подобрано:  нейроны: 56-44-28, функции: </a:t>
            </a:r>
            <a:r>
              <a:rPr lang="en-GB" dirty="0" smtClean="0"/>
              <a:t>selu</a:t>
            </a:r>
            <a:r>
              <a:rPr lang="ru-RU" dirty="0"/>
              <a:t>-</a:t>
            </a:r>
            <a:r>
              <a:rPr lang="en-GB" dirty="0" smtClean="0"/>
              <a:t>relu</a:t>
            </a:r>
            <a:r>
              <a:rPr lang="ru-RU" dirty="0" smtClean="0"/>
              <a:t>-</a:t>
            </a:r>
            <a:r>
              <a:rPr lang="en-GB" dirty="0" smtClean="0"/>
              <a:t>sigmoid,</a:t>
            </a:r>
            <a:r>
              <a:rPr lang="ru-RU" dirty="0" smtClean="0"/>
              <a:t> дропаут:     0.4- 0 - 0.4,</a:t>
            </a:r>
            <a:r>
              <a:rPr lang="en-GB" dirty="0" smtClean="0"/>
              <a:t> </a:t>
            </a:r>
            <a:r>
              <a:rPr lang="ru-RU" dirty="0" smtClean="0"/>
              <a:t>оптимизатор:</a:t>
            </a:r>
            <a:r>
              <a:rPr lang="en-GB" dirty="0" smtClean="0"/>
              <a:t> RMSprop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Результат: качество предсказания  по метрике </a:t>
            </a:r>
            <a:r>
              <a:rPr lang="en-GB" dirty="0" smtClean="0"/>
              <a:t>R2 </a:t>
            </a:r>
            <a:r>
              <a:rPr lang="ru-RU" dirty="0" smtClean="0"/>
              <a:t>не удовлетворительно.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2761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8686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Оценка точности моделей</a:t>
            </a:r>
            <a:endParaRPr lang="en-GB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58" y="731519"/>
            <a:ext cx="8745142" cy="535228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6032" y="2011680"/>
            <a:ext cx="2834640" cy="3804486"/>
          </a:xfrm>
        </p:spPr>
        <p:txBody>
          <a:bodyPr/>
          <a:lstStyle/>
          <a:p>
            <a:r>
              <a:rPr lang="ru-RU" dirty="0" smtClean="0"/>
              <a:t>На слайде приведена оценка точности модели </a:t>
            </a:r>
            <a:r>
              <a:rPr lang="en-GB" dirty="0" smtClean="0"/>
              <a:t>Ridge </a:t>
            </a:r>
            <a:r>
              <a:rPr lang="en-GB" dirty="0" err="1" smtClean="0"/>
              <a:t>Regressor</a:t>
            </a:r>
            <a:r>
              <a:rPr lang="en-GB" dirty="0" smtClean="0"/>
              <a:t> </a:t>
            </a:r>
            <a:r>
              <a:rPr lang="ru-RU" dirty="0" smtClean="0"/>
              <a:t>для целевого признака «Модуль упругости при растяжении». </a:t>
            </a:r>
          </a:p>
          <a:p>
            <a:r>
              <a:rPr lang="ru-RU" dirty="0" smtClean="0"/>
              <a:t>Как видно по коэффициенту  детерминации </a:t>
            </a:r>
            <a:r>
              <a:rPr lang="en-GB" dirty="0" smtClean="0"/>
              <a:t>R2</a:t>
            </a:r>
            <a:r>
              <a:rPr lang="ru-RU" dirty="0" smtClean="0"/>
              <a:t>,</a:t>
            </a:r>
            <a:r>
              <a:rPr lang="en-GB" dirty="0" smtClean="0"/>
              <a:t> </a:t>
            </a:r>
            <a:r>
              <a:rPr lang="ru-RU" dirty="0" smtClean="0"/>
              <a:t>модель научилась предсказывать среднее значение целевого признака .</a:t>
            </a:r>
          </a:p>
          <a:p>
            <a:r>
              <a:rPr lang="ru-RU" dirty="0" smtClean="0"/>
              <a:t>Для других целевых признаков оценки точности схожие. </a:t>
            </a:r>
            <a:r>
              <a:rPr lang="en-GB" dirty="0" smtClean="0"/>
              <a:t> </a:t>
            </a:r>
            <a:r>
              <a:rPr lang="ru-RU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650</Words>
  <Application>Microsoft Office PowerPoint</Application>
  <PresentationFormat>Широкоэкранный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Calibri</vt:lpstr>
      <vt:lpstr>Corbel</vt:lpstr>
      <vt:lpstr>Open Sans</vt:lpstr>
      <vt:lpstr>Tahoma</vt:lpstr>
      <vt:lpstr>Times New Roman</vt:lpstr>
      <vt:lpstr>Tw Cen MT</vt:lpstr>
      <vt:lpstr>Tw Cen MT Condensed</vt:lpstr>
      <vt:lpstr>Wingdings 2</vt:lpstr>
      <vt:lpstr>Wingdings 3</vt:lpstr>
      <vt:lpstr>Интеграл</vt:lpstr>
      <vt:lpstr>Рамка</vt:lpstr>
      <vt:lpstr>Презентация PowerPoint</vt:lpstr>
      <vt:lpstr>Что было сделано:</vt:lpstr>
      <vt:lpstr>Разведочный анализ выявил: </vt:lpstr>
      <vt:lpstr>Выполнена нормализация признаков разными способами. Выбран метод Йео-Джонсона.</vt:lpstr>
      <vt:lpstr>Обработка выбросов. </vt:lpstr>
      <vt:lpstr>Выполнено масштабирование разными методами.</vt:lpstr>
      <vt:lpstr>Выполнен поиск гипперпараметров моделей с помощью GridSearchCV</vt:lpstr>
      <vt:lpstr>Выполнен поиск гипперпараметров MLP с помощью Keras Tuner</vt:lpstr>
      <vt:lpstr>Оценка точности моделей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8.1</dc:creator>
  <cp:lastModifiedBy>Windows 8.1</cp:lastModifiedBy>
  <cp:revision>47</cp:revision>
  <dcterms:created xsi:type="dcterms:W3CDTF">2023-04-24T06:04:43Z</dcterms:created>
  <dcterms:modified xsi:type="dcterms:W3CDTF">2023-05-07T10:50:49Z</dcterms:modified>
</cp:coreProperties>
</file>