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95E08-58C4-4F72-A0B2-1B3EDEAB4EA5}" v="14" dt="2020-05-05T19:01:38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4bb35b567426f/Documents/FinalProject24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4bb35b567426f/Documents/FinalProject240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4bb35b567426f/Documents/FinalProject240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4bb35b567426f/Documents/FinalProject240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4bb35b567426f/Documents/FinalProject240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4bb35b567426f/Documents/FinalProject240Graph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4bb35b567426f/Documents/FinalProject240Graph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4bb35b567426f/Documents/FinalProject240Graph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164bb35b567426f/Documents/FinalProject240Graph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Naive (No Match), Size 50 Pattern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Sheet1!$E$23:$E$24</c:f>
              <c:strCache>
                <c:ptCount val="2"/>
                <c:pt idx="0">
                  <c:v>Naive (No Match), Size 50 Pattern</c:v>
                </c:pt>
                <c:pt idx="1">
                  <c:v>Time (µs)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0.13790769903762029"/>
                  <c:y val="-9.869969378827646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Sheet1!$D$25:$D$28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xVal>
          <c:yVal>
            <c:numRef>
              <c:f>Sheet1!$E$25:$E$28</c:f>
              <c:numCache>
                <c:formatCode>General</c:formatCode>
                <c:ptCount val="4"/>
                <c:pt idx="0">
                  <c:v>0</c:v>
                </c:pt>
                <c:pt idx="1">
                  <c:v>12</c:v>
                </c:pt>
                <c:pt idx="2">
                  <c:v>127</c:v>
                </c:pt>
                <c:pt idx="3">
                  <c:v>1254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3E2-47E6-8545-C208FFE56B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4576144"/>
        <c:axId val="1432637504"/>
      </c:scatterChart>
      <c:valAx>
        <c:axId val="1434576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Text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637504"/>
        <c:crosses val="autoZero"/>
        <c:crossBetween val="midCat"/>
      </c:valAx>
      <c:valAx>
        <c:axId val="143263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Time (µs)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576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Naive (Match), Size 50 Pattern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Sheet1!$B$23:$B$24</c:f>
              <c:strCache>
                <c:ptCount val="2"/>
                <c:pt idx="0">
                  <c:v>Naive (Match), Size 50 Pattern</c:v>
                </c:pt>
                <c:pt idx="1">
                  <c:v>Time (µs)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0.13232815173398293"/>
                  <c:y val="-0.1204304539966673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Sheet1!$A$25:$A$28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xVal>
          <c:yVal>
            <c:numRef>
              <c:f>Sheet1!$B$25:$B$28</c:f>
              <c:numCache>
                <c:formatCode>General</c:formatCode>
                <c:ptCount val="4"/>
                <c:pt idx="0">
                  <c:v>0</c:v>
                </c:pt>
                <c:pt idx="1">
                  <c:v>8</c:v>
                </c:pt>
                <c:pt idx="2">
                  <c:v>59</c:v>
                </c:pt>
                <c:pt idx="3">
                  <c:v>618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B1F-43B8-BE4A-1CFB8163F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3157632"/>
        <c:axId val="1432566368"/>
      </c:scatterChart>
      <c:valAx>
        <c:axId val="1353157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Text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566368"/>
        <c:crosses val="autoZero"/>
        <c:crossBetween val="midCat"/>
      </c:valAx>
      <c:valAx>
        <c:axId val="143256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Time (µs)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157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Boyer-Moore (No Match), Pattern Length 50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Sheet1!$K$1:$K$2</c:f>
              <c:strCache>
                <c:ptCount val="2"/>
                <c:pt idx="0">
                  <c:v>Boyer-Moore (No Match), Pattern Length 50</c:v>
                </c:pt>
                <c:pt idx="1">
                  <c:v>Time (µs)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9.9075623359580048E-2"/>
                  <c:y val="-0.1278619130941965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Sheet1!$J$3:$J$6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xVal>
          <c:yVal>
            <c:numRef>
              <c:f>Sheet1!$K$3:$K$6</c:f>
              <c:numCache>
                <c:formatCode>General</c:formatCode>
                <c:ptCount val="4"/>
                <c:pt idx="0">
                  <c:v>0</c:v>
                </c:pt>
                <c:pt idx="1">
                  <c:v>13</c:v>
                </c:pt>
                <c:pt idx="2">
                  <c:v>142</c:v>
                </c:pt>
                <c:pt idx="3">
                  <c:v>1387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E1C-4EC4-A650-EF346148BD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5085248"/>
        <c:axId val="1357132384"/>
      </c:scatterChart>
      <c:valAx>
        <c:axId val="135508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Text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132384"/>
        <c:crosses val="autoZero"/>
        <c:crossBetween val="midCat"/>
      </c:valAx>
      <c:valAx>
        <c:axId val="135713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Time (µs)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085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/>
              <a:t>Boyer-Moore (Match), Pattern Length 50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Sheet1!$H$1:$H$2</c:f>
              <c:strCache>
                <c:ptCount val="2"/>
                <c:pt idx="0">
                  <c:v>Boyer-Moore (Match), Pattern Length 50</c:v>
                </c:pt>
                <c:pt idx="1">
                  <c:v>Time (µs)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0.14049229002624672"/>
                  <c:y val="-8.579367162438028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Sheet1!$G$3:$G$6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xVal>
          <c:yVal>
            <c:numRef>
              <c:f>Sheet1!$H$3:$H$6</c:f>
              <c:numCache>
                <c:formatCode>General</c:formatCode>
                <c:ptCount val="4"/>
                <c:pt idx="0">
                  <c:v>0</c:v>
                </c:pt>
                <c:pt idx="1">
                  <c:v>7</c:v>
                </c:pt>
                <c:pt idx="2">
                  <c:v>64</c:v>
                </c:pt>
                <c:pt idx="3">
                  <c:v>643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7F5-4E6E-981D-D860A3C893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0513728"/>
        <c:axId val="1017287280"/>
      </c:scatterChart>
      <c:valAx>
        <c:axId val="1140513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Text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287280"/>
        <c:crosses val="autoZero"/>
        <c:crossBetween val="midCat"/>
      </c:valAx>
      <c:valAx>
        <c:axId val="101728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>
                    <a:effectLst/>
                  </a:rPr>
                  <a:t>Time (µs) </a:t>
                </a:r>
                <a:endParaRPr lang="en-US" sz="1000" baseline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513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Boyer-Moore (Match), Text Length 100000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Sheet1!$J$8:$J$9</c:f>
              <c:strCache>
                <c:ptCount val="2"/>
                <c:pt idx="0">
                  <c:v>Boyer-Moore (Match), Text Length 100000</c:v>
                </c:pt>
                <c:pt idx="1">
                  <c:v>Time (µs)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Sheet1!$I$10:$I$13</c:f>
              <c:numCache>
                <c:formatCode>General</c:formatCode>
                <c:ptCount val="4"/>
                <c:pt idx="0">
                  <c:v>5</c:v>
                </c:pt>
                <c:pt idx="1">
                  <c:v>50</c:v>
                </c:pt>
                <c:pt idx="2">
                  <c:v>500</c:v>
                </c:pt>
                <c:pt idx="3">
                  <c:v>5000</c:v>
                </c:pt>
              </c:numCache>
            </c:numRef>
          </c:xVal>
          <c:yVal>
            <c:numRef>
              <c:f>Sheet1!$J$10:$J$13</c:f>
              <c:numCache>
                <c:formatCode>General</c:formatCode>
                <c:ptCount val="4"/>
                <c:pt idx="0">
                  <c:v>2626</c:v>
                </c:pt>
                <c:pt idx="1">
                  <c:v>643</c:v>
                </c:pt>
                <c:pt idx="2">
                  <c:v>81</c:v>
                </c:pt>
                <c:pt idx="3">
                  <c:v>84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4E9-46FC-AB04-2A2CB918A6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7890944"/>
        <c:axId val="1357270912"/>
      </c:scatterChart>
      <c:valAx>
        <c:axId val="1147890944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Pattern</a:t>
                </a:r>
                <a:r>
                  <a:rPr lang="en-US" baseline="0"/>
                  <a:t> Length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270912"/>
        <c:crosses val="autoZero"/>
        <c:crossBetween val="midCat"/>
      </c:valAx>
      <c:valAx>
        <c:axId val="135727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Time (µs)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890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KMP (No Match), Size 50 Pattern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Sheet1!$E$16:$E$17</c:f>
              <c:strCache>
                <c:ptCount val="2"/>
                <c:pt idx="0">
                  <c:v>KMP (No Match), Size 50 Pattern</c:v>
                </c:pt>
                <c:pt idx="1">
                  <c:v>Time (µs)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Sheet1!$D$18:$D$21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xVal>
          <c:yVal>
            <c:numRef>
              <c:f>Sheet1!$E$18:$E$21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EA-41BE-82E8-B2392567F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6002496"/>
        <c:axId val="1432452384"/>
      </c:scatterChart>
      <c:valAx>
        <c:axId val="1426002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Text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452384"/>
        <c:crosses val="autoZero"/>
        <c:crossBetween val="midCat"/>
      </c:valAx>
      <c:valAx>
        <c:axId val="143245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Time (µs)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6002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KMP (Match), Size 50 Pattern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Sheet1!$B$16:$B$17</c:f>
              <c:strCache>
                <c:ptCount val="2"/>
                <c:pt idx="0">
                  <c:v>KMP (Match), Size 50 Pattern</c:v>
                </c:pt>
                <c:pt idx="1">
                  <c:v>Time (µs)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Sheet1!$A$18:$A$21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xVal>
          <c:yVal>
            <c:numRef>
              <c:f>Sheet1!$B$18:$B$21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13C-481D-8392-406AB32FB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7570592"/>
        <c:axId val="1432458208"/>
      </c:scatterChart>
      <c:valAx>
        <c:axId val="1007570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Text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458208"/>
        <c:crosses val="autoZero"/>
        <c:crossBetween val="midCat"/>
      </c:valAx>
      <c:valAx>
        <c:axId val="143245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Time (µs)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570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Rabin-Karp (No Match), Size 50 Pattern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Sheet1!$E$9:$E$10</c:f>
              <c:strCache>
                <c:ptCount val="2"/>
                <c:pt idx="0">
                  <c:v>Rabin-Karp (No Match), Size 50 Pattern</c:v>
                </c:pt>
                <c:pt idx="1">
                  <c:v>Time (µs)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0.10024103237095364"/>
                  <c:y val="-7.9120370370370369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Sheet1!$D$11:$D$14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xVal>
          <c:yVal>
            <c:numRef>
              <c:f>Sheet1!$E$11:$E$14</c:f>
              <c:numCache>
                <c:formatCode>General</c:formatCode>
                <c:ptCount val="4"/>
                <c:pt idx="0">
                  <c:v>5</c:v>
                </c:pt>
                <c:pt idx="1">
                  <c:v>39</c:v>
                </c:pt>
                <c:pt idx="2">
                  <c:v>332</c:v>
                </c:pt>
                <c:pt idx="3">
                  <c:v>3704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D05-4040-9F88-53E527C4F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5081648"/>
        <c:axId val="1387927632"/>
      </c:scatterChart>
      <c:valAx>
        <c:axId val="1355081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Text</a:t>
                </a:r>
                <a:r>
                  <a:rPr lang="en-US" baseline="0"/>
                  <a:t> Length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7927632"/>
        <c:crosses val="autoZero"/>
        <c:crossBetween val="midCat"/>
      </c:valAx>
      <c:valAx>
        <c:axId val="138792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</a:t>
                </a:r>
                <a:r>
                  <a:rPr lang="en-US" baseline="0">
                    <a:latin typeface="Calibri" panose="020F0502020204030204" pitchFamily="34" charset="0"/>
                    <a:cs typeface="Calibri" panose="020F0502020204030204" pitchFamily="34" charset="0"/>
                  </a:rPr>
                  <a:t>µs)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081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Rabin-Karp (Match), Size 50 Pattern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Sheet1!$B$9:$B$10</c:f>
              <c:strCache>
                <c:ptCount val="2"/>
                <c:pt idx="0">
                  <c:v>Rabin-Karp (Match), Size 50 Pattern</c:v>
                </c:pt>
                <c:pt idx="1">
                  <c:v>Time (µs)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0.12615895669291338"/>
                  <c:y val="-9.9778506853310009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Sheet1!$A$11:$A$14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xVal>
          <c:yVal>
            <c:numRef>
              <c:f>Sheet1!$B$11:$B$14</c:f>
              <c:numCache>
                <c:formatCode>General</c:formatCode>
                <c:ptCount val="4"/>
                <c:pt idx="0">
                  <c:v>5</c:v>
                </c:pt>
                <c:pt idx="1">
                  <c:v>43</c:v>
                </c:pt>
                <c:pt idx="2">
                  <c:v>328</c:v>
                </c:pt>
                <c:pt idx="3">
                  <c:v>4098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AF-4423-BEDB-133CFDF17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4225680"/>
        <c:axId val="1387905584"/>
      </c:scatterChart>
      <c:valAx>
        <c:axId val="1314225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Text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7905584"/>
        <c:crosses val="autoZero"/>
        <c:crossBetween val="midCat"/>
      </c:valAx>
      <c:valAx>
        <c:axId val="138790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>
                    <a:effectLst/>
                  </a:rPr>
                  <a:t>Time (µs) </a:t>
                </a:r>
                <a:endParaRPr lang="en-US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4225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4E7E-2269-4F46-94FB-ADC36F839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DF667-55A9-4FFA-9C6F-A7C2B0F4E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7EF70-0CB9-4DEA-9E44-FE608776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D6102-B2D3-4653-8D1C-1B57DD1C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7CBCA-7E22-4635-BED5-76A016C0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5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69DB-A689-4107-B3D3-18FA686A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CF474-9926-4394-AF81-A03A2FC69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870C9-96D4-436F-8A2B-09D51E89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EBEE2-91EC-4C62-B65A-D307DDE4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7767A-E063-43E6-81D7-5B533099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8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431AD-74DC-436B-BE6D-DC0220923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39832-35DB-4E76-ADA3-3E607CB5C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09DA-3DE9-486C-BB7F-4B6D1697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42432-F028-4C33-B904-2A3584EA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1AC4-FA71-4786-9B17-68C2659E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0CCD-1F15-4C7C-85D3-1D0FCE24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C029E-AB03-44A7-8547-65C0BD03B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CDE09-E9E9-4810-AD5A-73B29ACC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D3C4C-B3B6-4406-98B6-897B7A71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B29E5-CF4C-4254-BE3E-7AA222E1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4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0D69-1662-4BE1-8889-239EAEAE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96A6A-F2EA-4D7A-B77F-DEB76FCCD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2D40F-0F08-4D53-B581-61D56291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3F567-D934-4E6C-A107-737DA2C5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7C25-FD19-4EDE-B6F2-497D0AC1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1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D1F0-EC2D-4D44-B2BC-3806C652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7CD3F-A873-482C-8A88-29D559019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164AC-4965-4CE6-AF2A-71C5D0355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68B87-2241-4024-B0C6-B3847111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26C4A-DD98-4A72-AA8A-411FCA53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7D660-3815-437D-9949-ACA5C45E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2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AF3A-9C11-49A8-BA3D-321F508C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2DB15-4619-4ED3-AFF0-E6CE746DD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FB3F9-A5B3-44AB-A43F-8A55B802D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FA6EC-BEAC-4B63-B990-CE09F2CC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1EB35-6A6E-4C9F-9FB9-1B1CA9456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09DCB-1C21-48FC-877C-B5BC1BBE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8CB36-E665-49E5-9F3B-6DD9BA87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B8F18-1DE9-4D8E-A856-0F77547B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7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D5AF-9D15-48EB-BC63-224FB009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FCF12-D9D7-41A0-9D99-5990C939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8D9DF-6B80-4DE4-81C8-17D87601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24518-B039-4B77-97DB-68B631F9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4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F8403-CD7F-4193-B102-915A9866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DBEEA-89DB-4A89-BE89-E112C403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18B0C-CA59-40D4-8887-04F4573A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4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47F2-F390-4983-A086-A97B92DA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4E9D0-C3A1-4F21-8AFB-77F3E8AB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C33AC-C2A2-46B1-819B-8883F58AF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D801D-FC4C-45E3-9044-A961E609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A17D-A762-4EA2-8110-57D14533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D46A0-527C-4C64-AF79-10BC7B8C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3D95-2FB4-43A0-8E64-83AFE5E7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F16BB-3333-4233-B6B8-A924BACA7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DD659-724F-4FD8-924B-D31FF87B7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E5BBF-7EEF-4B27-947B-C439522A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F7E18-8E67-4E2F-AECF-153988F4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B1CEF-F1ED-495A-B666-5A3F6362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BE643-CF29-4503-BA1A-654DF11F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DA9B4-F87C-4BC7-80C3-4D76028D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A6FEC-D690-4573-AD97-549F9E9D1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E1EC-CDAD-4E8F-904E-4C56340E6E52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09E3-017C-45AB-B34D-8F736B424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6C259-52E2-4B63-A542-91998A04D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BF53F-10A8-41D0-92C5-4F25FBC1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7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55F5-F73B-47E0-B9A9-751F2683A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575DB-01F4-41AC-95D6-D238FEBED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56A8EC-858C-4311-8DDF-DE1DE04B98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412947"/>
              </p:ext>
            </p:extLst>
          </p:nvPr>
        </p:nvGraphicFramePr>
        <p:xfrm>
          <a:off x="91440" y="261257"/>
          <a:ext cx="11678194" cy="6283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853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B176-BA07-42D4-8AF8-7C895D9E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3AB96-2970-4A10-B672-D7D137492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DD334E-EA7B-4DEE-A6DF-3D6A7CAD1D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829055"/>
              </p:ext>
            </p:extLst>
          </p:nvPr>
        </p:nvGraphicFramePr>
        <p:xfrm>
          <a:off x="117566" y="130629"/>
          <a:ext cx="11861074" cy="662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837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9E8B-C5DF-4B60-92EB-6E9891B3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63C4-7F56-463D-9653-271BCD8B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4CD414-C5AB-493D-852B-A82309FB15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03934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323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35A1-F8CC-4138-BD64-07D4CB08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C0B0-83D0-42A6-8916-642F4AFC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7A140BD-6C8E-4357-A75B-C7C84C48D9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0092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727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244C-3983-4323-B168-88A489B8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A279A-2B3B-44C1-8CCA-7E54A97AD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F2DD175-FDE9-494C-9BA3-A68B079B83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6900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981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5E9C-2F26-4B5C-8680-423D7F88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01AD-B4F2-4C3D-8E8E-8D280A76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9B3E988-07A0-4EEC-B4DB-3B634631CC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40464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255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E8EC-2811-47A2-8B55-A6E8CC66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EC47-D917-4E43-88A3-491124AC2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E03DFDC-C9F9-46E8-A98C-3BF5F43FD3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44822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950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6E52-854F-4B65-8FE0-5B11311D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83927-0401-40A9-B0D1-9A2EDCB02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F6DF86C-407E-4F9D-BAE8-5C120CB581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027320"/>
              </p:ext>
            </p:extLst>
          </p:nvPr>
        </p:nvGraphicFramePr>
        <p:xfrm>
          <a:off x="0" y="1"/>
          <a:ext cx="12057016" cy="6766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743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6B63-12E0-48CE-B8D6-0E100EB8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CCF5D-D73A-46B2-9408-2C0932045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901874-5CAF-40AC-B8B0-AE4E60F7C1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6094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275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121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Shapiro</dc:creator>
  <cp:lastModifiedBy>Eric Shapiro</cp:lastModifiedBy>
  <cp:revision>4</cp:revision>
  <dcterms:created xsi:type="dcterms:W3CDTF">2020-05-05T18:55:31Z</dcterms:created>
  <dcterms:modified xsi:type="dcterms:W3CDTF">2020-05-05T20:43:10Z</dcterms:modified>
</cp:coreProperties>
</file>