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2310" y="11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50D2315-C8A3-4581-8AF3-8D5D56E34049}" type="datetimeFigureOut">
              <a:rPr lang="he-IL" smtClean="0"/>
              <a:t>ח'/תשרי/תשפ"א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1AB81A6-D6E9-4120-A076-212E5E80A36B}" type="slidenum">
              <a:rPr lang="he-IL" smtClean="0"/>
              <a:t>‹#›</a:t>
            </a:fld>
            <a:endParaRPr lang="he-IL"/>
          </a:p>
        </p:txBody>
      </p:sp>
    </p:spTree>
    <p:extLst>
      <p:ext uri="{BB962C8B-B14F-4D97-AF65-F5344CB8AC3E}">
        <p14:creationId xmlns:p14="http://schemas.microsoft.com/office/powerpoint/2010/main" val="2830553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0D2315-C8A3-4581-8AF3-8D5D56E34049}" type="datetimeFigureOut">
              <a:rPr lang="he-IL" smtClean="0"/>
              <a:t>ח'/תשרי/תשפ"א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1AB81A6-D6E9-4120-A076-212E5E80A36B}" type="slidenum">
              <a:rPr lang="he-IL" smtClean="0"/>
              <a:t>‹#›</a:t>
            </a:fld>
            <a:endParaRPr lang="he-IL"/>
          </a:p>
        </p:txBody>
      </p:sp>
    </p:spTree>
    <p:extLst>
      <p:ext uri="{BB962C8B-B14F-4D97-AF65-F5344CB8AC3E}">
        <p14:creationId xmlns:p14="http://schemas.microsoft.com/office/powerpoint/2010/main" val="1617301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50D2315-C8A3-4581-8AF3-8D5D56E34049}" type="datetimeFigureOut">
              <a:rPr lang="he-IL" smtClean="0"/>
              <a:t>ח'/תשרי/תשפ"א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1AB81A6-D6E9-4120-A076-212E5E80A36B}" type="slidenum">
              <a:rPr lang="he-IL" smtClean="0"/>
              <a:t>‹#›</a:t>
            </a:fld>
            <a:endParaRPr lang="he-IL"/>
          </a:p>
        </p:txBody>
      </p:sp>
    </p:spTree>
    <p:extLst>
      <p:ext uri="{BB962C8B-B14F-4D97-AF65-F5344CB8AC3E}">
        <p14:creationId xmlns:p14="http://schemas.microsoft.com/office/powerpoint/2010/main" val="31549178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50D2315-C8A3-4581-8AF3-8D5D56E34049}" type="datetimeFigureOut">
              <a:rPr lang="he-IL" smtClean="0"/>
              <a:t>ח'/תשרי/תשפ"א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1AB81A6-D6E9-4120-A076-212E5E80A36B}" type="slidenum">
              <a:rPr lang="he-IL" smtClean="0"/>
              <a:t>‹#›</a:t>
            </a:fld>
            <a:endParaRPr lang="he-IL"/>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700659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0D2315-C8A3-4581-8AF3-8D5D56E34049}" type="datetimeFigureOut">
              <a:rPr lang="he-IL" smtClean="0"/>
              <a:t>ח'/תשרי/תשפ"א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1AB81A6-D6E9-4120-A076-212E5E80A36B}" type="slidenum">
              <a:rPr lang="he-IL" smtClean="0"/>
              <a:t>‹#›</a:t>
            </a:fld>
            <a:endParaRPr lang="he-IL"/>
          </a:p>
        </p:txBody>
      </p:sp>
    </p:spTree>
    <p:extLst>
      <p:ext uri="{BB962C8B-B14F-4D97-AF65-F5344CB8AC3E}">
        <p14:creationId xmlns:p14="http://schemas.microsoft.com/office/powerpoint/2010/main" val="17533837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50D2315-C8A3-4581-8AF3-8D5D56E34049}" type="datetimeFigureOut">
              <a:rPr lang="he-IL" smtClean="0"/>
              <a:t>ח'/תשרי/תשפ"א</a:t>
            </a:fld>
            <a:endParaRPr lang="he-IL"/>
          </a:p>
        </p:txBody>
      </p:sp>
      <p:sp>
        <p:nvSpPr>
          <p:cNvPr id="4"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1AB81A6-D6E9-4120-A076-212E5E80A36B}" type="slidenum">
              <a:rPr lang="he-IL" smtClean="0"/>
              <a:t>‹#›</a:t>
            </a:fld>
            <a:endParaRPr lang="he-IL"/>
          </a:p>
        </p:txBody>
      </p:sp>
    </p:spTree>
    <p:extLst>
      <p:ext uri="{BB962C8B-B14F-4D97-AF65-F5344CB8AC3E}">
        <p14:creationId xmlns:p14="http://schemas.microsoft.com/office/powerpoint/2010/main" val="36435362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50D2315-C8A3-4581-8AF3-8D5D56E34049}" type="datetimeFigureOut">
              <a:rPr lang="he-IL" smtClean="0"/>
              <a:t>ח'/תשרי/תשפ"א</a:t>
            </a:fld>
            <a:endParaRPr lang="he-IL"/>
          </a:p>
        </p:txBody>
      </p:sp>
      <p:sp>
        <p:nvSpPr>
          <p:cNvPr id="4"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1AB81A6-D6E9-4120-A076-212E5E80A36B}" type="slidenum">
              <a:rPr lang="he-IL" smtClean="0"/>
              <a:t>‹#›</a:t>
            </a:fld>
            <a:endParaRPr lang="he-IL"/>
          </a:p>
        </p:txBody>
      </p:sp>
    </p:spTree>
    <p:extLst>
      <p:ext uri="{BB962C8B-B14F-4D97-AF65-F5344CB8AC3E}">
        <p14:creationId xmlns:p14="http://schemas.microsoft.com/office/powerpoint/2010/main" val="35389096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0D2315-C8A3-4581-8AF3-8D5D56E34049}" type="datetimeFigureOut">
              <a:rPr lang="he-IL" smtClean="0"/>
              <a:t>ח'/תשרי/תשפ"א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1AB81A6-D6E9-4120-A076-212E5E80A36B}" type="slidenum">
              <a:rPr lang="he-IL" smtClean="0"/>
              <a:t>‹#›</a:t>
            </a:fld>
            <a:endParaRPr lang="he-IL"/>
          </a:p>
        </p:txBody>
      </p:sp>
    </p:spTree>
    <p:extLst>
      <p:ext uri="{BB962C8B-B14F-4D97-AF65-F5344CB8AC3E}">
        <p14:creationId xmlns:p14="http://schemas.microsoft.com/office/powerpoint/2010/main" val="32856039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0D2315-C8A3-4581-8AF3-8D5D56E34049}" type="datetimeFigureOut">
              <a:rPr lang="he-IL" smtClean="0"/>
              <a:t>ח'/תשרי/תשפ"א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1AB81A6-D6E9-4120-A076-212E5E80A36B}" type="slidenum">
              <a:rPr lang="he-IL" smtClean="0"/>
              <a:t>‹#›</a:t>
            </a:fld>
            <a:endParaRPr lang="he-IL"/>
          </a:p>
        </p:txBody>
      </p:sp>
    </p:spTree>
    <p:extLst>
      <p:ext uri="{BB962C8B-B14F-4D97-AF65-F5344CB8AC3E}">
        <p14:creationId xmlns:p14="http://schemas.microsoft.com/office/powerpoint/2010/main" val="3757080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50D2315-C8A3-4581-8AF3-8D5D56E34049}" type="datetimeFigureOut">
              <a:rPr lang="he-IL" smtClean="0"/>
              <a:t>ח'/תשרי/תשפ"א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1AB81A6-D6E9-4120-A076-212E5E80A36B}" type="slidenum">
              <a:rPr lang="he-IL" smtClean="0"/>
              <a:t>‹#›</a:t>
            </a:fld>
            <a:endParaRPr lang="he-IL"/>
          </a:p>
        </p:txBody>
      </p:sp>
    </p:spTree>
    <p:extLst>
      <p:ext uri="{BB962C8B-B14F-4D97-AF65-F5344CB8AC3E}">
        <p14:creationId xmlns:p14="http://schemas.microsoft.com/office/powerpoint/2010/main" val="2779919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0D2315-C8A3-4581-8AF3-8D5D56E34049}" type="datetimeFigureOut">
              <a:rPr lang="he-IL" smtClean="0"/>
              <a:t>ח'/תשרי/תשפ"א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1AB81A6-D6E9-4120-A076-212E5E80A36B}" type="slidenum">
              <a:rPr lang="he-IL" smtClean="0"/>
              <a:t>‹#›</a:t>
            </a:fld>
            <a:endParaRPr lang="he-IL"/>
          </a:p>
        </p:txBody>
      </p:sp>
    </p:spTree>
    <p:extLst>
      <p:ext uri="{BB962C8B-B14F-4D97-AF65-F5344CB8AC3E}">
        <p14:creationId xmlns:p14="http://schemas.microsoft.com/office/powerpoint/2010/main" val="2792214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0D2315-C8A3-4581-8AF3-8D5D56E34049}" type="datetimeFigureOut">
              <a:rPr lang="he-IL" smtClean="0"/>
              <a:t>ח'/תשרי/תשפ"א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1AB81A6-D6E9-4120-A076-212E5E80A36B}" type="slidenum">
              <a:rPr lang="he-IL" smtClean="0"/>
              <a:t>‹#›</a:t>
            </a:fld>
            <a:endParaRPr lang="he-IL"/>
          </a:p>
        </p:txBody>
      </p:sp>
    </p:spTree>
    <p:extLst>
      <p:ext uri="{BB962C8B-B14F-4D97-AF65-F5344CB8AC3E}">
        <p14:creationId xmlns:p14="http://schemas.microsoft.com/office/powerpoint/2010/main" val="2945220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0D2315-C8A3-4581-8AF3-8D5D56E34049}" type="datetimeFigureOut">
              <a:rPr lang="he-IL" smtClean="0"/>
              <a:t>ח'/תשרי/תשפ"א</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F1AB81A6-D6E9-4120-A076-212E5E80A36B}" type="slidenum">
              <a:rPr lang="he-IL" smtClean="0"/>
              <a:t>‹#›</a:t>
            </a:fld>
            <a:endParaRPr lang="he-IL"/>
          </a:p>
        </p:txBody>
      </p:sp>
    </p:spTree>
    <p:extLst>
      <p:ext uri="{BB962C8B-B14F-4D97-AF65-F5344CB8AC3E}">
        <p14:creationId xmlns:p14="http://schemas.microsoft.com/office/powerpoint/2010/main" val="1000610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50D2315-C8A3-4581-8AF3-8D5D56E34049}" type="datetimeFigureOut">
              <a:rPr lang="he-IL" smtClean="0"/>
              <a:t>ח'/תשרי/תשפ"א</a:t>
            </a:fld>
            <a:endParaRPr lang="he-IL"/>
          </a:p>
        </p:txBody>
      </p:sp>
      <p:sp>
        <p:nvSpPr>
          <p:cNvPr id="5" name="Footer Placeholder 3"/>
          <p:cNvSpPr>
            <a:spLocks noGrp="1"/>
          </p:cNvSpPr>
          <p:nvPr>
            <p:ph type="ftr" sz="quarter" idx="11"/>
          </p:nvPr>
        </p:nvSpPr>
        <p:spPr/>
        <p:txBody>
          <a:bodyPr/>
          <a:lstStyle/>
          <a:p>
            <a:endParaRPr lang="he-IL"/>
          </a:p>
        </p:txBody>
      </p:sp>
      <p:sp>
        <p:nvSpPr>
          <p:cNvPr id="6" name="Slide Number Placeholder 4"/>
          <p:cNvSpPr>
            <a:spLocks noGrp="1"/>
          </p:cNvSpPr>
          <p:nvPr>
            <p:ph type="sldNum" sz="quarter" idx="12"/>
          </p:nvPr>
        </p:nvSpPr>
        <p:spPr/>
        <p:txBody>
          <a:bodyPr/>
          <a:lstStyle/>
          <a:p>
            <a:fld id="{F1AB81A6-D6E9-4120-A076-212E5E80A36B}" type="slidenum">
              <a:rPr lang="he-IL" smtClean="0"/>
              <a:t>‹#›</a:t>
            </a:fld>
            <a:endParaRPr lang="he-IL"/>
          </a:p>
        </p:txBody>
      </p:sp>
    </p:spTree>
    <p:extLst>
      <p:ext uri="{BB962C8B-B14F-4D97-AF65-F5344CB8AC3E}">
        <p14:creationId xmlns:p14="http://schemas.microsoft.com/office/powerpoint/2010/main" val="774176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50D2315-C8A3-4581-8AF3-8D5D56E34049}" type="datetimeFigureOut">
              <a:rPr lang="he-IL" smtClean="0"/>
              <a:t>ח'/תשרי/תשפ"א</a:t>
            </a:fld>
            <a:endParaRPr lang="he-IL"/>
          </a:p>
        </p:txBody>
      </p:sp>
      <p:sp>
        <p:nvSpPr>
          <p:cNvPr id="5" name="Footer Placeholder 2"/>
          <p:cNvSpPr>
            <a:spLocks noGrp="1"/>
          </p:cNvSpPr>
          <p:nvPr>
            <p:ph type="ftr" sz="quarter" idx="11"/>
          </p:nvPr>
        </p:nvSpPr>
        <p:spPr/>
        <p:txBody>
          <a:bodyPr/>
          <a:lstStyle/>
          <a:p>
            <a:endParaRPr lang="he-IL"/>
          </a:p>
        </p:txBody>
      </p:sp>
      <p:sp>
        <p:nvSpPr>
          <p:cNvPr id="6" name="Slide Number Placeholder 3"/>
          <p:cNvSpPr>
            <a:spLocks noGrp="1"/>
          </p:cNvSpPr>
          <p:nvPr>
            <p:ph type="sldNum" sz="quarter" idx="12"/>
          </p:nvPr>
        </p:nvSpPr>
        <p:spPr/>
        <p:txBody>
          <a:bodyPr/>
          <a:lstStyle/>
          <a:p>
            <a:fld id="{F1AB81A6-D6E9-4120-A076-212E5E80A36B}" type="slidenum">
              <a:rPr lang="he-IL" smtClean="0"/>
              <a:t>‹#›</a:t>
            </a:fld>
            <a:endParaRPr lang="he-IL"/>
          </a:p>
        </p:txBody>
      </p:sp>
    </p:spTree>
    <p:extLst>
      <p:ext uri="{BB962C8B-B14F-4D97-AF65-F5344CB8AC3E}">
        <p14:creationId xmlns:p14="http://schemas.microsoft.com/office/powerpoint/2010/main" val="600886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50D2315-C8A3-4581-8AF3-8D5D56E34049}" type="datetimeFigureOut">
              <a:rPr lang="he-IL" smtClean="0"/>
              <a:t>ח'/תשרי/תשפ"א</a:t>
            </a:fld>
            <a:endParaRPr lang="he-IL"/>
          </a:p>
        </p:txBody>
      </p:sp>
      <p:sp>
        <p:nvSpPr>
          <p:cNvPr id="5" name="Footer Placeholder 5"/>
          <p:cNvSpPr>
            <a:spLocks noGrp="1"/>
          </p:cNvSpPr>
          <p:nvPr>
            <p:ph type="ftr" sz="quarter" idx="11"/>
          </p:nvPr>
        </p:nvSpPr>
        <p:spPr/>
        <p:txBody>
          <a:bodyPr/>
          <a:lstStyle/>
          <a:p>
            <a:endParaRPr lang="he-IL"/>
          </a:p>
        </p:txBody>
      </p:sp>
      <p:sp>
        <p:nvSpPr>
          <p:cNvPr id="6" name="Slide Number Placeholder 6"/>
          <p:cNvSpPr>
            <a:spLocks noGrp="1"/>
          </p:cNvSpPr>
          <p:nvPr>
            <p:ph type="sldNum" sz="quarter" idx="12"/>
          </p:nvPr>
        </p:nvSpPr>
        <p:spPr/>
        <p:txBody>
          <a:bodyPr/>
          <a:lstStyle/>
          <a:p>
            <a:fld id="{F1AB81A6-D6E9-4120-A076-212E5E80A36B}" type="slidenum">
              <a:rPr lang="he-IL" smtClean="0"/>
              <a:t>‹#›</a:t>
            </a:fld>
            <a:endParaRPr lang="he-IL"/>
          </a:p>
        </p:txBody>
      </p:sp>
    </p:spTree>
    <p:extLst>
      <p:ext uri="{BB962C8B-B14F-4D97-AF65-F5344CB8AC3E}">
        <p14:creationId xmlns:p14="http://schemas.microsoft.com/office/powerpoint/2010/main" val="4124973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0D2315-C8A3-4581-8AF3-8D5D56E34049}" type="datetimeFigureOut">
              <a:rPr lang="he-IL" smtClean="0"/>
              <a:t>ח'/תשרי/תשפ"א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1AB81A6-D6E9-4120-A076-212E5E80A36B}" type="slidenum">
              <a:rPr lang="he-IL" smtClean="0"/>
              <a:t>‹#›</a:t>
            </a:fld>
            <a:endParaRPr lang="he-IL"/>
          </a:p>
        </p:txBody>
      </p:sp>
    </p:spTree>
    <p:extLst>
      <p:ext uri="{BB962C8B-B14F-4D97-AF65-F5344CB8AC3E}">
        <p14:creationId xmlns:p14="http://schemas.microsoft.com/office/powerpoint/2010/main" val="3972105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50D2315-C8A3-4581-8AF3-8D5D56E34049}" type="datetimeFigureOut">
              <a:rPr lang="he-IL" smtClean="0"/>
              <a:t>ח'/תשרי/תשפ"א</a:t>
            </a:fld>
            <a:endParaRPr lang="he-IL"/>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he-IL"/>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1AB81A6-D6E9-4120-A076-212E5E80A36B}" type="slidenum">
              <a:rPr lang="he-IL" smtClean="0"/>
              <a:t>‹#›</a:t>
            </a:fld>
            <a:endParaRPr lang="he-IL"/>
          </a:p>
        </p:txBody>
      </p:sp>
    </p:spTree>
    <p:extLst>
      <p:ext uri="{BB962C8B-B14F-4D97-AF65-F5344CB8AC3E}">
        <p14:creationId xmlns:p14="http://schemas.microsoft.com/office/powerpoint/2010/main" val="108315394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1" eaLnBrk="1" latinLnBrk="0" hangingPunct="1">
        <a:spcBef>
          <a:spcPct val="0"/>
        </a:spcBef>
        <a:buNone/>
        <a:defRPr sz="4200" b="0" i="0"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380DE-9B56-424A-9E36-84F33C954A84}"/>
              </a:ext>
            </a:extLst>
          </p:cNvPr>
          <p:cNvSpPr>
            <a:spLocks noGrp="1"/>
          </p:cNvSpPr>
          <p:nvPr>
            <p:ph type="ctrTitle"/>
          </p:nvPr>
        </p:nvSpPr>
        <p:spPr/>
        <p:txBody>
          <a:bodyPr/>
          <a:lstStyle/>
          <a:p>
            <a:r>
              <a:rPr lang="en-US" dirty="0"/>
              <a:t>Predicting Car Accidents Severity</a:t>
            </a:r>
            <a:endParaRPr lang="he-IL" dirty="0"/>
          </a:p>
        </p:txBody>
      </p:sp>
      <p:sp>
        <p:nvSpPr>
          <p:cNvPr id="3" name="Subtitle 2">
            <a:extLst>
              <a:ext uri="{FF2B5EF4-FFF2-40B4-BE49-F238E27FC236}">
                <a16:creationId xmlns:a16="http://schemas.microsoft.com/office/drawing/2014/main" id="{4DD5A08B-9683-4D8F-B68D-32BB28174D6E}"/>
              </a:ext>
            </a:extLst>
          </p:cNvPr>
          <p:cNvSpPr>
            <a:spLocks noGrp="1"/>
          </p:cNvSpPr>
          <p:nvPr>
            <p:ph type="subTitle" idx="1"/>
          </p:nvPr>
        </p:nvSpPr>
        <p:spPr/>
        <p:txBody>
          <a:bodyPr/>
          <a:lstStyle/>
          <a:p>
            <a:r>
              <a:rPr lang="en-US" cap="none" dirty="0"/>
              <a:t>Tal Shapira</a:t>
            </a:r>
          </a:p>
          <a:p>
            <a:r>
              <a:rPr lang="en-US" cap="none" dirty="0"/>
              <a:t>github.com/</a:t>
            </a:r>
            <a:r>
              <a:rPr lang="en-US" cap="none" dirty="0" err="1"/>
              <a:t>shapital</a:t>
            </a:r>
            <a:r>
              <a:rPr lang="en-US" cap="none" dirty="0"/>
              <a:t>/</a:t>
            </a:r>
            <a:r>
              <a:rPr lang="en-US" cap="none" dirty="0" err="1"/>
              <a:t>Coursera_Capstone</a:t>
            </a:r>
            <a:endParaRPr lang="he-IL" cap="none" dirty="0"/>
          </a:p>
        </p:txBody>
      </p:sp>
    </p:spTree>
    <p:extLst>
      <p:ext uri="{BB962C8B-B14F-4D97-AF65-F5344CB8AC3E}">
        <p14:creationId xmlns:p14="http://schemas.microsoft.com/office/powerpoint/2010/main" val="1592397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72558-ADE5-4B6D-AACE-392A3EECFB6E}"/>
              </a:ext>
            </a:extLst>
          </p:cNvPr>
          <p:cNvSpPr>
            <a:spLocks noGrp="1"/>
          </p:cNvSpPr>
          <p:nvPr>
            <p:ph type="title"/>
          </p:nvPr>
        </p:nvSpPr>
        <p:spPr/>
        <p:txBody>
          <a:bodyPr/>
          <a:lstStyle/>
          <a:p>
            <a:r>
              <a:rPr lang="en-US" dirty="0"/>
              <a:t>Introduction</a:t>
            </a:r>
            <a:endParaRPr lang="he-IL" dirty="0"/>
          </a:p>
        </p:txBody>
      </p:sp>
      <p:sp>
        <p:nvSpPr>
          <p:cNvPr id="3" name="Content Placeholder 2">
            <a:extLst>
              <a:ext uri="{FF2B5EF4-FFF2-40B4-BE49-F238E27FC236}">
                <a16:creationId xmlns:a16="http://schemas.microsoft.com/office/drawing/2014/main" id="{04C1D2C5-886C-4B26-8D8F-2233CF62B4B8}"/>
              </a:ext>
            </a:extLst>
          </p:cNvPr>
          <p:cNvSpPr>
            <a:spLocks noGrp="1"/>
          </p:cNvSpPr>
          <p:nvPr>
            <p:ph idx="1"/>
          </p:nvPr>
        </p:nvSpPr>
        <p:spPr/>
        <p:txBody>
          <a:bodyPr>
            <a:normAutofit/>
          </a:bodyPr>
          <a:lstStyle/>
          <a:p>
            <a:pPr algn="l" rtl="0"/>
            <a:r>
              <a:rPr lang="en-US" dirty="0"/>
              <a:t>Road traffic crashes result in the deaths of approximately 1.35 million people around the world each year and leave between 20 and 50 million people with non-fatal injuries. More than half of all road traffic deaths and injuries involve vulnerable road users, such as pedestrians, cyclists and motorcyclists and their passengers.</a:t>
            </a:r>
          </a:p>
          <a:p>
            <a:pPr algn="l" rtl="0"/>
            <a:r>
              <a:rPr lang="en-US" dirty="0"/>
              <a:t>The ability to predict the severity of car accidents, which describes their fatality, can help save lives, being able to determine the suitable medical staff to send to the car accident location.</a:t>
            </a:r>
          </a:p>
          <a:p>
            <a:pPr algn="l" rtl="0"/>
            <a:r>
              <a:rPr lang="en-US" dirty="0"/>
              <a:t>The audience for this work is governments and local authorities, which are responsible for road safety and treating car collision victims.</a:t>
            </a:r>
          </a:p>
        </p:txBody>
      </p:sp>
    </p:spTree>
    <p:extLst>
      <p:ext uri="{BB962C8B-B14F-4D97-AF65-F5344CB8AC3E}">
        <p14:creationId xmlns:p14="http://schemas.microsoft.com/office/powerpoint/2010/main" val="1925001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0A804-63D5-458F-903A-3F64E6B5377B}"/>
              </a:ext>
            </a:extLst>
          </p:cNvPr>
          <p:cNvSpPr>
            <a:spLocks noGrp="1"/>
          </p:cNvSpPr>
          <p:nvPr>
            <p:ph type="title"/>
          </p:nvPr>
        </p:nvSpPr>
        <p:spPr/>
        <p:txBody>
          <a:bodyPr/>
          <a:lstStyle/>
          <a:p>
            <a:r>
              <a:rPr lang="en-US" dirty="0"/>
              <a:t>Data</a:t>
            </a:r>
            <a:endParaRPr lang="he-IL" dirty="0"/>
          </a:p>
        </p:txBody>
      </p:sp>
      <p:sp>
        <p:nvSpPr>
          <p:cNvPr id="3" name="Content Placeholder 2">
            <a:extLst>
              <a:ext uri="{FF2B5EF4-FFF2-40B4-BE49-F238E27FC236}">
                <a16:creationId xmlns:a16="http://schemas.microsoft.com/office/drawing/2014/main" id="{1691199A-895D-4D3B-AF92-5BE4CB7BB964}"/>
              </a:ext>
            </a:extLst>
          </p:cNvPr>
          <p:cNvSpPr>
            <a:spLocks noGrp="1"/>
          </p:cNvSpPr>
          <p:nvPr>
            <p:ph idx="1"/>
          </p:nvPr>
        </p:nvSpPr>
        <p:spPr/>
        <p:txBody>
          <a:bodyPr>
            <a:normAutofit fontScale="92500" lnSpcReduction="20000"/>
          </a:bodyPr>
          <a:lstStyle/>
          <a:p>
            <a:pPr algn="l" rtl="0"/>
            <a:r>
              <a:rPr lang="en-US" dirty="0"/>
              <a:t>The data I will be using is car collision in Seattle city, which contains 194,673 cases from 2004 to 2020, each containing information regarding the location and address type, date, collision type, person/pedestrian/bicycle/vehicle count, whether the collision was due to inattention or not, whether a driver was under an influence of drugs and alcohol or not, the road/weather/light conditions, and the severity of the collision (1 - property damage or 2 - injury).</a:t>
            </a:r>
          </a:p>
          <a:p>
            <a:endParaRPr lang="en-US" dirty="0"/>
          </a:p>
          <a:p>
            <a:pPr algn="l" rtl="0"/>
            <a:r>
              <a:rPr lang="en-US" dirty="0"/>
              <a:t>For example, a collision that occurred at the intersection of 5TH AVE NE AND NE 103RD ST on March 27th 2013, in which a motor vehicle struck a motor vehicle, front end at angle, the light condition was daylight, the weather was overcast and the road was wet, no driver was under the influence of drugs or alcohol, the collision was not due to inattention, there were 2 persons involved and 2 vehicles (no pedestrians or bicycles), and the severity code was 2 - injury.</a:t>
            </a:r>
            <a:endParaRPr lang="he-IL" dirty="0"/>
          </a:p>
        </p:txBody>
      </p:sp>
    </p:spTree>
    <p:extLst>
      <p:ext uri="{BB962C8B-B14F-4D97-AF65-F5344CB8AC3E}">
        <p14:creationId xmlns:p14="http://schemas.microsoft.com/office/powerpoint/2010/main" val="378917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DE124-DCF0-4456-9DBD-1823207945D9}"/>
              </a:ext>
            </a:extLst>
          </p:cNvPr>
          <p:cNvSpPr>
            <a:spLocks noGrp="1"/>
          </p:cNvSpPr>
          <p:nvPr>
            <p:ph type="title"/>
          </p:nvPr>
        </p:nvSpPr>
        <p:spPr/>
        <p:txBody>
          <a:bodyPr/>
          <a:lstStyle/>
          <a:p>
            <a:r>
              <a:rPr lang="en-US" dirty="0"/>
              <a:t>Methodology – Data Exploration</a:t>
            </a:r>
            <a:endParaRPr lang="he-IL" dirty="0"/>
          </a:p>
        </p:txBody>
      </p:sp>
      <p:sp>
        <p:nvSpPr>
          <p:cNvPr id="3" name="Content Placeholder 2">
            <a:extLst>
              <a:ext uri="{FF2B5EF4-FFF2-40B4-BE49-F238E27FC236}">
                <a16:creationId xmlns:a16="http://schemas.microsoft.com/office/drawing/2014/main" id="{F5746377-E975-4BE4-BD8D-A4BAEEA024A5}"/>
              </a:ext>
            </a:extLst>
          </p:cNvPr>
          <p:cNvSpPr>
            <a:spLocks noGrp="1"/>
          </p:cNvSpPr>
          <p:nvPr>
            <p:ph idx="1"/>
          </p:nvPr>
        </p:nvSpPr>
        <p:spPr>
          <a:xfrm>
            <a:off x="717232" y="1341718"/>
            <a:ext cx="8946541" cy="5292762"/>
          </a:xfrm>
        </p:spPr>
        <p:txBody>
          <a:bodyPr>
            <a:normAutofit lnSpcReduction="10000"/>
          </a:bodyPr>
          <a:lstStyle/>
          <a:p>
            <a:pPr algn="l" rtl="0"/>
            <a:r>
              <a:rPr lang="en-US" dirty="0"/>
              <a:t>Let’s explore the data. The following graphs depict the distribution of the car accident severity for the entire data set:</a:t>
            </a:r>
          </a:p>
          <a:p>
            <a:pPr algn="l" rtl="0"/>
            <a:endParaRPr lang="en-US" dirty="0"/>
          </a:p>
          <a:p>
            <a:pPr algn="l" rtl="0"/>
            <a:endParaRPr lang="en-US" dirty="0"/>
          </a:p>
          <a:p>
            <a:pPr algn="l" rtl="0"/>
            <a:endParaRPr lang="en-US" dirty="0"/>
          </a:p>
          <a:p>
            <a:pPr algn="l" rtl="0"/>
            <a:endParaRPr lang="en-US" dirty="0"/>
          </a:p>
          <a:p>
            <a:pPr algn="l" rtl="0"/>
            <a:endParaRPr lang="en-US" dirty="0"/>
          </a:p>
          <a:p>
            <a:pPr algn="l" rtl="0"/>
            <a:endParaRPr lang="en-US" dirty="0"/>
          </a:p>
          <a:p>
            <a:pPr algn="l" rtl="0"/>
            <a:endParaRPr lang="en-US" dirty="0"/>
          </a:p>
          <a:p>
            <a:pPr algn="l" rtl="0"/>
            <a:endParaRPr lang="en-US" dirty="0"/>
          </a:p>
          <a:p>
            <a:pPr algn="l" rtl="0"/>
            <a:endParaRPr lang="en-US" dirty="0"/>
          </a:p>
          <a:p>
            <a:pPr algn="l" rtl="0"/>
            <a:r>
              <a:rPr lang="en-US" dirty="0"/>
              <a:t>There a more than twice as many accidents with severity 1 (property damage) than with severity 2 (injuries)</a:t>
            </a:r>
          </a:p>
        </p:txBody>
      </p:sp>
      <p:pic>
        <p:nvPicPr>
          <p:cNvPr id="1038" name="Picture 14">
            <a:extLst>
              <a:ext uri="{FF2B5EF4-FFF2-40B4-BE49-F238E27FC236}">
                <a16:creationId xmlns:a16="http://schemas.microsoft.com/office/drawing/2014/main" id="{CA148F3A-4261-4172-8D47-AB67005999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8227" y="2351557"/>
            <a:ext cx="4983533" cy="31647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8829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DE124-DCF0-4456-9DBD-1823207945D9}"/>
              </a:ext>
            </a:extLst>
          </p:cNvPr>
          <p:cNvSpPr>
            <a:spLocks noGrp="1"/>
          </p:cNvSpPr>
          <p:nvPr>
            <p:ph type="title"/>
          </p:nvPr>
        </p:nvSpPr>
        <p:spPr/>
        <p:txBody>
          <a:bodyPr/>
          <a:lstStyle/>
          <a:p>
            <a:r>
              <a:rPr lang="en-US" dirty="0"/>
              <a:t>Methodology – Data Exploration</a:t>
            </a:r>
            <a:endParaRPr lang="he-IL" dirty="0"/>
          </a:p>
        </p:txBody>
      </p:sp>
      <p:sp>
        <p:nvSpPr>
          <p:cNvPr id="3" name="Content Placeholder 2">
            <a:extLst>
              <a:ext uri="{FF2B5EF4-FFF2-40B4-BE49-F238E27FC236}">
                <a16:creationId xmlns:a16="http://schemas.microsoft.com/office/drawing/2014/main" id="{F5746377-E975-4BE4-BD8D-A4BAEEA024A5}"/>
              </a:ext>
            </a:extLst>
          </p:cNvPr>
          <p:cNvSpPr>
            <a:spLocks noGrp="1"/>
          </p:cNvSpPr>
          <p:nvPr>
            <p:ph idx="1"/>
          </p:nvPr>
        </p:nvSpPr>
        <p:spPr>
          <a:xfrm>
            <a:off x="646111" y="1331259"/>
            <a:ext cx="8946541" cy="4195481"/>
          </a:xfrm>
        </p:spPr>
        <p:txBody>
          <a:bodyPr/>
          <a:lstStyle/>
          <a:p>
            <a:pPr algn="l" rtl="0"/>
            <a:r>
              <a:rPr lang="en-US" dirty="0"/>
              <a:t>The following graphs depict the distribution of the car accident severity according to several features:</a:t>
            </a:r>
          </a:p>
        </p:txBody>
      </p:sp>
      <p:pic>
        <p:nvPicPr>
          <p:cNvPr id="1030" name="Picture 6">
            <a:extLst>
              <a:ext uri="{FF2B5EF4-FFF2-40B4-BE49-F238E27FC236}">
                <a16:creationId xmlns:a16="http://schemas.microsoft.com/office/drawing/2014/main" id="{3DA9405B-5021-487A-BB8A-8B477B6079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 y="2516840"/>
            <a:ext cx="3733800" cy="30099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9AF1B42A-4568-4CB8-8166-84351C19A8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5318" y="2516840"/>
            <a:ext cx="3790950" cy="3429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B890B2A4-C3C9-4626-9DAF-EF117DE4BA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60121" y="2516840"/>
            <a:ext cx="3781425" cy="31432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1900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DE124-DCF0-4456-9DBD-1823207945D9}"/>
              </a:ext>
            </a:extLst>
          </p:cNvPr>
          <p:cNvSpPr>
            <a:spLocks noGrp="1"/>
          </p:cNvSpPr>
          <p:nvPr>
            <p:ph type="title"/>
          </p:nvPr>
        </p:nvSpPr>
        <p:spPr/>
        <p:txBody>
          <a:bodyPr/>
          <a:lstStyle/>
          <a:p>
            <a:r>
              <a:rPr lang="en-US" dirty="0"/>
              <a:t>Methodology – Data Exploration</a:t>
            </a:r>
            <a:endParaRPr lang="he-IL" dirty="0"/>
          </a:p>
        </p:txBody>
      </p:sp>
      <p:pic>
        <p:nvPicPr>
          <p:cNvPr id="1036" name="Picture 12">
            <a:extLst>
              <a:ext uri="{FF2B5EF4-FFF2-40B4-BE49-F238E27FC236}">
                <a16:creationId xmlns:a16="http://schemas.microsoft.com/office/drawing/2014/main" id="{D478745C-9097-4BC0-AFFF-194DE47851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1" y="2229130"/>
            <a:ext cx="3781425" cy="34575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68BE71DD-2A2D-4BBE-A627-39B1457394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7188" y="2229130"/>
            <a:ext cx="3781425" cy="3019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06265BA-3C7F-4DB4-A472-E313934ED9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62925" y="2204757"/>
            <a:ext cx="3952875" cy="42005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2812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C3414-50B7-4B6B-8D30-F71B8FDD925A}"/>
              </a:ext>
            </a:extLst>
          </p:cNvPr>
          <p:cNvSpPr>
            <a:spLocks noGrp="1"/>
          </p:cNvSpPr>
          <p:nvPr>
            <p:ph type="title"/>
          </p:nvPr>
        </p:nvSpPr>
        <p:spPr/>
        <p:txBody>
          <a:bodyPr/>
          <a:lstStyle/>
          <a:p>
            <a:r>
              <a:rPr lang="en-US" dirty="0"/>
              <a:t>Methodology – Machine Learning Models</a:t>
            </a:r>
            <a:endParaRPr lang="he-IL" dirty="0"/>
          </a:p>
        </p:txBody>
      </p:sp>
      <p:sp>
        <p:nvSpPr>
          <p:cNvPr id="3" name="Content Placeholder 2">
            <a:extLst>
              <a:ext uri="{FF2B5EF4-FFF2-40B4-BE49-F238E27FC236}">
                <a16:creationId xmlns:a16="http://schemas.microsoft.com/office/drawing/2014/main" id="{0E15000E-9E61-45CF-A684-4A00647EFBF8}"/>
              </a:ext>
            </a:extLst>
          </p:cNvPr>
          <p:cNvSpPr>
            <a:spLocks noGrp="1"/>
          </p:cNvSpPr>
          <p:nvPr>
            <p:ph idx="1"/>
          </p:nvPr>
        </p:nvSpPr>
        <p:spPr/>
        <p:txBody>
          <a:bodyPr>
            <a:normAutofit fontScale="92500" lnSpcReduction="10000"/>
          </a:bodyPr>
          <a:lstStyle/>
          <a:p>
            <a:pPr algn="l" rtl="0"/>
            <a:r>
              <a:rPr lang="en-US" dirty="0"/>
              <a:t>I used 4 different machine learning models to try the predict the car accident severity:</a:t>
            </a:r>
          </a:p>
          <a:p>
            <a:pPr lvl="1" algn="l" rtl="0"/>
            <a:r>
              <a:rPr lang="en-US" dirty="0"/>
              <a:t>K Nearest Neighbor(KNN):</a:t>
            </a:r>
          </a:p>
          <a:p>
            <a:pPr lvl="2" algn="l" rtl="0"/>
            <a:r>
              <a:rPr lang="en-US" dirty="0"/>
              <a:t>the best K was chosen (with the highest accuracy).</a:t>
            </a:r>
          </a:p>
          <a:p>
            <a:pPr lvl="1" algn="l" rtl="0"/>
            <a:r>
              <a:rPr lang="en-US" dirty="0"/>
              <a:t>Decision Tree:</a:t>
            </a:r>
          </a:p>
          <a:p>
            <a:pPr lvl="2" algn="l" rtl="0"/>
            <a:r>
              <a:rPr lang="en-US" dirty="0"/>
              <a:t>criterion = "entropy“</a:t>
            </a:r>
          </a:p>
          <a:p>
            <a:pPr lvl="2" algn="l" rtl="0"/>
            <a:r>
              <a:rPr lang="en-US" dirty="0" err="1"/>
              <a:t>max_depth</a:t>
            </a:r>
            <a:r>
              <a:rPr lang="en-US" dirty="0"/>
              <a:t> = 10</a:t>
            </a:r>
          </a:p>
          <a:p>
            <a:pPr lvl="1" algn="l" rtl="0"/>
            <a:r>
              <a:rPr lang="en-US" dirty="0"/>
              <a:t>Support Vector Machine:</a:t>
            </a:r>
          </a:p>
          <a:p>
            <a:pPr lvl="2" algn="l" rtl="0"/>
            <a:r>
              <a:rPr lang="en-US" dirty="0"/>
              <a:t>kernel='</a:t>
            </a:r>
            <a:r>
              <a:rPr lang="en-US" dirty="0" err="1"/>
              <a:t>rbf</a:t>
            </a:r>
            <a:r>
              <a:rPr lang="en-US" dirty="0"/>
              <a:t>’</a:t>
            </a:r>
          </a:p>
          <a:p>
            <a:pPr lvl="1" algn="l" rtl="0"/>
            <a:r>
              <a:rPr lang="en-US" dirty="0"/>
              <a:t>Logistic Regression:</a:t>
            </a:r>
          </a:p>
          <a:p>
            <a:pPr lvl="2" algn="l" rtl="0"/>
            <a:r>
              <a:rPr lang="en-US" dirty="0"/>
              <a:t>C=0.01</a:t>
            </a:r>
          </a:p>
          <a:p>
            <a:pPr lvl="2" algn="l" rtl="0"/>
            <a:r>
              <a:rPr lang="en-US" dirty="0"/>
              <a:t>solver='</a:t>
            </a:r>
            <a:r>
              <a:rPr lang="en-US" dirty="0" err="1"/>
              <a:t>liblinear</a:t>
            </a:r>
            <a:r>
              <a:rPr lang="en-US" dirty="0"/>
              <a:t>'</a:t>
            </a:r>
            <a:endParaRPr lang="he-IL" dirty="0"/>
          </a:p>
        </p:txBody>
      </p:sp>
    </p:spTree>
    <p:extLst>
      <p:ext uri="{BB962C8B-B14F-4D97-AF65-F5344CB8AC3E}">
        <p14:creationId xmlns:p14="http://schemas.microsoft.com/office/powerpoint/2010/main" val="1138520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7F0C1-D550-44A0-8DB5-C3F0998F3D44}"/>
              </a:ext>
            </a:extLst>
          </p:cNvPr>
          <p:cNvSpPr>
            <a:spLocks noGrp="1"/>
          </p:cNvSpPr>
          <p:nvPr>
            <p:ph type="title"/>
          </p:nvPr>
        </p:nvSpPr>
        <p:spPr/>
        <p:txBody>
          <a:bodyPr/>
          <a:lstStyle/>
          <a:p>
            <a:r>
              <a:rPr lang="en-US" dirty="0"/>
              <a:t>Results</a:t>
            </a:r>
            <a:endParaRPr lang="he-IL" dirty="0"/>
          </a:p>
        </p:txBody>
      </p:sp>
      <p:sp>
        <p:nvSpPr>
          <p:cNvPr id="3" name="Content Placeholder 2">
            <a:extLst>
              <a:ext uri="{FF2B5EF4-FFF2-40B4-BE49-F238E27FC236}">
                <a16:creationId xmlns:a16="http://schemas.microsoft.com/office/drawing/2014/main" id="{05A9AEF7-2934-4E4E-BBCA-729C3A2D17E7}"/>
              </a:ext>
            </a:extLst>
          </p:cNvPr>
          <p:cNvSpPr>
            <a:spLocks noGrp="1"/>
          </p:cNvSpPr>
          <p:nvPr>
            <p:ph idx="1"/>
          </p:nvPr>
        </p:nvSpPr>
        <p:spPr/>
        <p:txBody>
          <a:bodyPr/>
          <a:lstStyle/>
          <a:p>
            <a:pPr algn="l" rtl="0"/>
            <a:r>
              <a:rPr lang="en-US" dirty="0"/>
              <a:t>The following table depicts the accuracy results of the 4 different Machine Learning models according to 3 accuracy metrics:</a:t>
            </a:r>
          </a:p>
          <a:p>
            <a:pPr algn="l" rtl="0"/>
            <a:endParaRPr lang="en-US" dirty="0"/>
          </a:p>
          <a:p>
            <a:pPr algn="l" rtl="0"/>
            <a:endParaRPr lang="en-US" dirty="0"/>
          </a:p>
          <a:p>
            <a:pPr algn="l" rtl="0"/>
            <a:endParaRPr lang="en-US" dirty="0"/>
          </a:p>
          <a:p>
            <a:pPr algn="l" rtl="0"/>
            <a:endParaRPr lang="en-US" dirty="0"/>
          </a:p>
          <a:p>
            <a:pPr algn="l" rtl="0"/>
            <a:endParaRPr lang="en-US" dirty="0"/>
          </a:p>
          <a:p>
            <a:pPr algn="l" rtl="0"/>
            <a:r>
              <a:rPr lang="en-US" sz="1800" dirty="0">
                <a:effectLst/>
                <a:latin typeface="Calibri" panose="020F0502020204030204" pitchFamily="34" charset="0"/>
                <a:ea typeface="Calibri" panose="020F0502020204030204" pitchFamily="34" charset="0"/>
                <a:cs typeface="Arial" panose="020B0604020202020204" pitchFamily="34" charset="0"/>
              </a:rPr>
              <a:t>All 4 methods have very similar accuracy scores, both according to Jaccard Index and according to F1-score. However, Decision Tree has the best score in both metrics, hence it is the best option for the prediction model</a:t>
            </a:r>
            <a:endParaRPr lang="en-US" dirty="0"/>
          </a:p>
          <a:p>
            <a:pPr algn="l" rtl="0"/>
            <a:endParaRPr lang="en-US" dirty="0"/>
          </a:p>
        </p:txBody>
      </p:sp>
      <p:graphicFrame>
        <p:nvGraphicFramePr>
          <p:cNvPr id="4" name="Table 4">
            <a:extLst>
              <a:ext uri="{FF2B5EF4-FFF2-40B4-BE49-F238E27FC236}">
                <a16:creationId xmlns:a16="http://schemas.microsoft.com/office/drawing/2014/main" id="{EC58166A-010E-4A3B-BCBD-0E5F9A6BABD2}"/>
              </a:ext>
            </a:extLst>
          </p:cNvPr>
          <p:cNvGraphicFramePr>
            <a:graphicFrameLocks noGrp="1"/>
          </p:cNvGraphicFramePr>
          <p:nvPr>
            <p:extLst>
              <p:ext uri="{D42A27DB-BD31-4B8C-83A1-F6EECF244321}">
                <p14:modId xmlns:p14="http://schemas.microsoft.com/office/powerpoint/2010/main" val="211894401"/>
              </p:ext>
            </p:extLst>
          </p:nvPr>
        </p:nvGraphicFramePr>
        <p:xfrm>
          <a:off x="1512582" y="2988226"/>
          <a:ext cx="8127999" cy="1854200"/>
        </p:xfrm>
        <a:graphic>
          <a:graphicData uri="http://schemas.openxmlformats.org/drawingml/2006/table">
            <a:tbl>
              <a:tblPr rtl="1" firstRow="1" bandRow="1">
                <a:tableStyleId>{7DF18680-E054-41AD-8BC1-D1AEF772440D}</a:tableStyleId>
              </a:tblPr>
              <a:tblGrid>
                <a:gridCol w="2709333">
                  <a:extLst>
                    <a:ext uri="{9D8B030D-6E8A-4147-A177-3AD203B41FA5}">
                      <a16:colId xmlns:a16="http://schemas.microsoft.com/office/drawing/2014/main" val="3080777150"/>
                    </a:ext>
                  </a:extLst>
                </a:gridCol>
                <a:gridCol w="2709333">
                  <a:extLst>
                    <a:ext uri="{9D8B030D-6E8A-4147-A177-3AD203B41FA5}">
                      <a16:colId xmlns:a16="http://schemas.microsoft.com/office/drawing/2014/main" val="746228081"/>
                    </a:ext>
                  </a:extLst>
                </a:gridCol>
                <a:gridCol w="2709333">
                  <a:extLst>
                    <a:ext uri="{9D8B030D-6E8A-4147-A177-3AD203B41FA5}">
                      <a16:colId xmlns:a16="http://schemas.microsoft.com/office/drawing/2014/main" val="3631228969"/>
                    </a:ext>
                  </a:extLst>
                </a:gridCol>
              </a:tblGrid>
              <a:tr h="370840">
                <a:tc>
                  <a:txBody>
                    <a:bodyPr/>
                    <a:lstStyle/>
                    <a:p>
                      <a:pPr algn="ctr" rtl="0"/>
                      <a:r>
                        <a:rPr lang="en-US" dirty="0"/>
                        <a:t>F1-score</a:t>
                      </a:r>
                      <a:endParaRPr lang="he-IL" dirty="0"/>
                    </a:p>
                  </a:txBody>
                  <a:tcPr/>
                </a:tc>
                <a:tc>
                  <a:txBody>
                    <a:bodyPr/>
                    <a:lstStyle/>
                    <a:p>
                      <a:pPr algn="ctr" rtl="0"/>
                      <a:r>
                        <a:rPr lang="en-US" dirty="0"/>
                        <a:t>Jaccard Index</a:t>
                      </a:r>
                      <a:endParaRPr lang="he-IL" dirty="0"/>
                    </a:p>
                  </a:txBody>
                  <a:tcPr/>
                </a:tc>
                <a:tc>
                  <a:txBody>
                    <a:bodyPr/>
                    <a:lstStyle/>
                    <a:p>
                      <a:pPr algn="l" rtl="0"/>
                      <a:r>
                        <a:rPr lang="en-US" dirty="0"/>
                        <a:t>Algorithm</a:t>
                      </a:r>
                      <a:endParaRPr lang="he-IL" dirty="0"/>
                    </a:p>
                  </a:txBody>
                  <a:tcPr/>
                </a:tc>
                <a:extLst>
                  <a:ext uri="{0D108BD9-81ED-4DB2-BD59-A6C34878D82A}">
                    <a16:rowId xmlns:a16="http://schemas.microsoft.com/office/drawing/2014/main" val="4209729359"/>
                  </a:ext>
                </a:extLst>
              </a:tr>
              <a:tr h="370840">
                <a:tc>
                  <a:txBody>
                    <a:bodyPr/>
                    <a:lstStyle/>
                    <a:p>
                      <a:pPr algn="ctr" rtl="0"/>
                      <a:r>
                        <a:rPr lang="en-US" dirty="0"/>
                        <a:t>0.673585</a:t>
                      </a:r>
                      <a:endParaRPr lang="he-IL" dirty="0"/>
                    </a:p>
                  </a:txBody>
                  <a:tcPr/>
                </a:tc>
                <a:tc>
                  <a:txBody>
                    <a:bodyPr/>
                    <a:lstStyle/>
                    <a:p>
                      <a:pPr algn="ctr" rtl="0"/>
                      <a:r>
                        <a:rPr lang="en-US" dirty="0"/>
                        <a:t>0.717105</a:t>
                      </a:r>
                      <a:endParaRPr lang="he-IL" dirty="0"/>
                    </a:p>
                  </a:txBody>
                  <a:tcPr/>
                </a:tc>
                <a:tc>
                  <a:txBody>
                    <a:bodyPr/>
                    <a:lstStyle/>
                    <a:p>
                      <a:pPr algn="l" rtl="0"/>
                      <a:r>
                        <a:rPr lang="en-US" dirty="0"/>
                        <a:t>KNN (K=8)</a:t>
                      </a:r>
                      <a:endParaRPr lang="he-IL" dirty="0"/>
                    </a:p>
                  </a:txBody>
                  <a:tcPr/>
                </a:tc>
                <a:extLst>
                  <a:ext uri="{0D108BD9-81ED-4DB2-BD59-A6C34878D82A}">
                    <a16:rowId xmlns:a16="http://schemas.microsoft.com/office/drawing/2014/main" val="2310658415"/>
                  </a:ext>
                </a:extLst>
              </a:tr>
              <a:tr h="370840">
                <a:tc>
                  <a:txBody>
                    <a:bodyPr/>
                    <a:lstStyle/>
                    <a:p>
                      <a:pPr algn="ctr" rtl="0"/>
                      <a:r>
                        <a:rPr lang="en-US" dirty="0"/>
                        <a:t>0.679298</a:t>
                      </a:r>
                      <a:endParaRPr lang="he-IL" dirty="0"/>
                    </a:p>
                  </a:txBody>
                  <a:tcPr/>
                </a:tc>
                <a:tc>
                  <a:txBody>
                    <a:bodyPr/>
                    <a:lstStyle/>
                    <a:p>
                      <a:pPr algn="ctr" rtl="0"/>
                      <a:r>
                        <a:rPr lang="en-US" dirty="0"/>
                        <a:t>0.728922</a:t>
                      </a:r>
                      <a:endParaRPr lang="he-IL" dirty="0"/>
                    </a:p>
                  </a:txBody>
                  <a:tcPr/>
                </a:tc>
                <a:tc>
                  <a:txBody>
                    <a:bodyPr/>
                    <a:lstStyle/>
                    <a:p>
                      <a:pPr algn="l" rtl="0"/>
                      <a:r>
                        <a:rPr lang="en-US" dirty="0"/>
                        <a:t>Decision Tree</a:t>
                      </a:r>
                      <a:endParaRPr lang="he-IL" dirty="0"/>
                    </a:p>
                  </a:txBody>
                  <a:tcPr/>
                </a:tc>
                <a:extLst>
                  <a:ext uri="{0D108BD9-81ED-4DB2-BD59-A6C34878D82A}">
                    <a16:rowId xmlns:a16="http://schemas.microsoft.com/office/drawing/2014/main" val="471510878"/>
                  </a:ext>
                </a:extLst>
              </a:tr>
              <a:tr h="370840">
                <a:tc>
                  <a:txBody>
                    <a:bodyPr/>
                    <a:lstStyle/>
                    <a:p>
                      <a:pPr algn="ctr" rtl="0"/>
                      <a:r>
                        <a:rPr lang="en-US" dirty="0"/>
                        <a:t>0.667747</a:t>
                      </a:r>
                      <a:endParaRPr lang="he-IL" dirty="0"/>
                    </a:p>
                  </a:txBody>
                  <a:tcPr/>
                </a:tc>
                <a:tc>
                  <a:txBody>
                    <a:bodyPr/>
                    <a:lstStyle/>
                    <a:p>
                      <a:pPr algn="ctr" rtl="0"/>
                      <a:r>
                        <a:rPr lang="en-US" dirty="0"/>
                        <a:t>0.727326</a:t>
                      </a:r>
                      <a:endParaRPr lang="he-IL" dirty="0"/>
                    </a:p>
                  </a:txBody>
                  <a:tcPr/>
                </a:tc>
                <a:tc>
                  <a:txBody>
                    <a:bodyPr/>
                    <a:lstStyle/>
                    <a:p>
                      <a:pPr algn="l" rtl="0"/>
                      <a:r>
                        <a:rPr lang="en-US" dirty="0"/>
                        <a:t>SVM</a:t>
                      </a:r>
                      <a:endParaRPr lang="he-IL" dirty="0"/>
                    </a:p>
                  </a:txBody>
                  <a:tcPr/>
                </a:tc>
                <a:extLst>
                  <a:ext uri="{0D108BD9-81ED-4DB2-BD59-A6C34878D82A}">
                    <a16:rowId xmlns:a16="http://schemas.microsoft.com/office/drawing/2014/main" val="41899585"/>
                  </a:ext>
                </a:extLst>
              </a:tr>
              <a:tr h="370840">
                <a:tc>
                  <a:txBody>
                    <a:bodyPr/>
                    <a:lstStyle/>
                    <a:p>
                      <a:pPr algn="ctr" rtl="0"/>
                      <a:r>
                        <a:rPr lang="en-US" dirty="0"/>
                        <a:t>0.670279</a:t>
                      </a:r>
                      <a:endParaRPr lang="he-IL" dirty="0"/>
                    </a:p>
                  </a:txBody>
                  <a:tcPr/>
                </a:tc>
                <a:tc>
                  <a:txBody>
                    <a:bodyPr/>
                    <a:lstStyle/>
                    <a:p>
                      <a:pPr algn="ctr" rtl="0"/>
                      <a:r>
                        <a:rPr lang="en-US" dirty="0"/>
                        <a:t>0.726056</a:t>
                      </a:r>
                      <a:endParaRPr lang="he-IL" dirty="0"/>
                    </a:p>
                  </a:txBody>
                  <a:tcPr/>
                </a:tc>
                <a:tc>
                  <a:txBody>
                    <a:bodyPr/>
                    <a:lstStyle/>
                    <a:p>
                      <a:pPr algn="l" rtl="0"/>
                      <a:r>
                        <a:rPr lang="en-US" dirty="0"/>
                        <a:t>Logistic Regression</a:t>
                      </a:r>
                      <a:endParaRPr lang="he-IL" dirty="0"/>
                    </a:p>
                  </a:txBody>
                  <a:tcPr/>
                </a:tc>
                <a:extLst>
                  <a:ext uri="{0D108BD9-81ED-4DB2-BD59-A6C34878D82A}">
                    <a16:rowId xmlns:a16="http://schemas.microsoft.com/office/drawing/2014/main" val="1834048994"/>
                  </a:ext>
                </a:extLst>
              </a:tr>
            </a:tbl>
          </a:graphicData>
        </a:graphic>
      </p:graphicFrame>
    </p:spTree>
    <p:extLst>
      <p:ext uri="{BB962C8B-B14F-4D97-AF65-F5344CB8AC3E}">
        <p14:creationId xmlns:p14="http://schemas.microsoft.com/office/powerpoint/2010/main" val="2681601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7F0C1-D550-44A0-8DB5-C3F0998F3D44}"/>
              </a:ext>
            </a:extLst>
          </p:cNvPr>
          <p:cNvSpPr>
            <a:spLocks noGrp="1"/>
          </p:cNvSpPr>
          <p:nvPr>
            <p:ph type="title"/>
          </p:nvPr>
        </p:nvSpPr>
        <p:spPr/>
        <p:txBody>
          <a:bodyPr/>
          <a:lstStyle/>
          <a:p>
            <a:r>
              <a:rPr lang="en-US" dirty="0"/>
              <a:t>Discussion</a:t>
            </a:r>
            <a:endParaRPr lang="he-IL" dirty="0"/>
          </a:p>
        </p:txBody>
      </p:sp>
      <p:sp>
        <p:nvSpPr>
          <p:cNvPr id="3" name="Content Placeholder 2">
            <a:extLst>
              <a:ext uri="{FF2B5EF4-FFF2-40B4-BE49-F238E27FC236}">
                <a16:creationId xmlns:a16="http://schemas.microsoft.com/office/drawing/2014/main" id="{05A9AEF7-2934-4E4E-BBCA-729C3A2D17E7}"/>
              </a:ext>
            </a:extLst>
          </p:cNvPr>
          <p:cNvSpPr>
            <a:spLocks noGrp="1"/>
          </p:cNvSpPr>
          <p:nvPr>
            <p:ph idx="1"/>
          </p:nvPr>
        </p:nvSpPr>
        <p:spPr/>
        <p:txBody>
          <a:bodyPr/>
          <a:lstStyle/>
          <a:p>
            <a:pPr algn="l" rtl="0"/>
            <a:r>
              <a:rPr lang="en-US" dirty="0"/>
              <a:t>According to the results of the accuracy measures of the different Machine Learning models, the best model is Decision Tree.</a:t>
            </a:r>
          </a:p>
          <a:p>
            <a:pPr algn="l" rtl="0"/>
            <a:r>
              <a:rPr lang="en-US" dirty="0"/>
              <a:t>There is of course room for improvement, by addressing features that were dropped, such as COLLISIONTYPE, JUNCTIONTYPE and HITPARKEDCAR.</a:t>
            </a:r>
            <a:endParaRPr lang="he-IL" dirty="0"/>
          </a:p>
        </p:txBody>
      </p:sp>
    </p:spTree>
    <p:extLst>
      <p:ext uri="{BB962C8B-B14F-4D97-AF65-F5344CB8AC3E}">
        <p14:creationId xmlns:p14="http://schemas.microsoft.com/office/powerpoint/2010/main" val="19789568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554</TotalTime>
  <Words>593</Words>
  <Application>Microsoft Office PowerPoint</Application>
  <PresentationFormat>Widescreen</PresentationFormat>
  <Paragraphs>64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Century Gothic</vt:lpstr>
      <vt:lpstr>Wingdings 3</vt:lpstr>
      <vt:lpstr>Ion</vt:lpstr>
      <vt:lpstr>Predicting Car Accidents Severity</vt:lpstr>
      <vt:lpstr>Introduction</vt:lpstr>
      <vt:lpstr>Data</vt:lpstr>
      <vt:lpstr>Methodology – Data Exploration</vt:lpstr>
      <vt:lpstr>Methodology – Data Exploration</vt:lpstr>
      <vt:lpstr>Methodology – Data Exploration</vt:lpstr>
      <vt:lpstr>Methodology – Machine Learning Models</vt:lpstr>
      <vt:lpstr>Results</vt:lpstr>
      <vt:lpstr>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Car Accidents Severity</dc:title>
  <dc:creator>Tal Shapira</dc:creator>
  <cp:lastModifiedBy>Tal Shapira</cp:lastModifiedBy>
  <cp:revision>15</cp:revision>
  <dcterms:created xsi:type="dcterms:W3CDTF">2020-09-26T06:51:54Z</dcterms:created>
  <dcterms:modified xsi:type="dcterms:W3CDTF">2020-09-26T16:06:51Z</dcterms:modified>
</cp:coreProperties>
</file>