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95" r:id="rId5"/>
    <p:sldId id="271" r:id="rId6"/>
    <p:sldId id="286" r:id="rId7"/>
    <p:sldId id="261" r:id="rId8"/>
    <p:sldId id="262" r:id="rId9"/>
    <p:sldId id="263" r:id="rId10"/>
    <p:sldId id="279" r:id="rId11"/>
    <p:sldId id="281" r:id="rId12"/>
    <p:sldId id="283" r:id="rId13"/>
    <p:sldId id="274" r:id="rId14"/>
    <p:sldId id="284" r:id="rId15"/>
    <p:sldId id="265" r:id="rId16"/>
    <p:sldId id="285" r:id="rId17"/>
    <p:sldId id="278" r:id="rId18"/>
    <p:sldId id="290" r:id="rId19"/>
    <p:sldId id="289" r:id="rId20"/>
    <p:sldId id="288" r:id="rId21"/>
    <p:sldId id="291" r:id="rId22"/>
    <p:sldId id="268" r:id="rId23"/>
    <p:sldId id="294"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42" y="585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C1753C-C8C7-483B-847A-D10CB354E5FC}" type="datetimeFigureOut">
              <a:rPr lang="ru-RU" smtClean="0"/>
              <a:pPr/>
              <a:t>10.05.2018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1F0404-5FEC-43E4-AD8F-EAF0536CF1B6}"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9D1F0404-5FEC-43E4-AD8F-EAF0536CF1B6}"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5" name="Скругленный прямоугольник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Скругленный прямоугольник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ru-RU" smtClean="0"/>
              <a:t>Образец заголовка</a:t>
            </a:r>
            <a:endParaRPr kumimoji="0" lang="en-US"/>
          </a:p>
        </p:txBody>
      </p:sp>
      <p:sp>
        <p:nvSpPr>
          <p:cNvPr id="20" name="Подзаголовок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9" name="Дата 18"/>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8" name="Нижний колонтитул 7"/>
          <p:cNvSpPr>
            <a:spLocks noGrp="1"/>
          </p:cNvSpPr>
          <p:nvPr>
            <p:ph type="ftr" sz="quarter" idx="11"/>
          </p:nvPr>
        </p:nvSpPr>
        <p:spPr/>
        <p:txBody>
          <a:bodyPr/>
          <a:lstStyle>
            <a:extLst/>
          </a:lstStyle>
          <a:p>
            <a:endParaRPr lang="en-US"/>
          </a:p>
        </p:txBody>
      </p:sp>
      <p:sp>
        <p:nvSpPr>
          <p:cNvPr id="11" name="Номер слайда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02920" y="530352"/>
            <a:ext cx="8183880" cy="4187952"/>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533404"/>
            <a:ext cx="1981200" cy="5257799"/>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33400" y="533402"/>
            <a:ext cx="5943600" cy="525780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a:xfrm>
            <a:off x="502920" y="530352"/>
            <a:ext cx="8183880" cy="4187952"/>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Скругленный прямоугольник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Скругленный прямоугольник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nchor="b"/>
          <a:lstStyle>
            <a:lvl1pPr>
              <a:defRPr b="1"/>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8" name="Нижний колонтитул 7"/>
          <p:cNvSpPr>
            <a:spLocks noGrp="1"/>
          </p:cNvSpPr>
          <p:nvPr>
            <p:ph type="ftr" sz="quarter" idx="11"/>
          </p:nvPr>
        </p:nvSpPr>
        <p:spPr/>
        <p:txBody>
          <a:bodyPr/>
          <a:lstStyle>
            <a:extLst/>
          </a:lstStyle>
          <a:p>
            <a:endParaRPr lang="en-US"/>
          </a:p>
        </p:txBody>
      </p:sp>
      <p:sp>
        <p:nvSpPr>
          <p:cNvPr id="9" name="Номер слайда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4" name="Нижний колонтитул 3"/>
          <p:cNvSpPr>
            <a:spLocks noGrp="1"/>
          </p:cNvSpPr>
          <p:nvPr>
            <p:ph type="ftr" sz="quarter" idx="11"/>
          </p:nvPr>
        </p:nvSpPr>
        <p:spPr/>
        <p:txBody>
          <a:bodyPr/>
          <a:lstStyle>
            <a:extLst/>
          </a:lstStyle>
          <a:p>
            <a:endParaRPr lang="en-US"/>
          </a:p>
        </p:txBody>
      </p:sp>
      <p:sp>
        <p:nvSpPr>
          <p:cNvPr id="5" name="Номер слайда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Скругленный прямоугольник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3" name="Нижний колонтитул 2"/>
          <p:cNvSpPr>
            <a:spLocks noGrp="1"/>
          </p:cNvSpPr>
          <p:nvPr>
            <p:ph type="ftr" sz="quarter" idx="11"/>
          </p:nvPr>
        </p:nvSpPr>
        <p:spPr/>
        <p:txBody>
          <a:bodyPr/>
          <a:lstStyle>
            <a:extLst/>
          </a:lstStyle>
          <a:p>
            <a:endParaRPr lang="en-US"/>
          </a:p>
        </p:txBody>
      </p:sp>
      <p:sp>
        <p:nvSpPr>
          <p:cNvPr id="4" name="Номер слайда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Скругленный прямоугольник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с одним скругленным углом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1D8BD707-D9CF-40AE-B4C6-C98DA3205C09}" type="datetimeFigureOut">
              <a:rPr lang="en-US" smtClean="0"/>
              <a:pPr/>
              <a:t>5/10/2018</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Рисунок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ru-RU" smtClean="0"/>
              <a:t>Вставка рисунка</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Скругленный прямоугольник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Скругленный прямоугольник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Заголовок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ru-RU" smtClean="0"/>
              <a:t>Образец заголовка</a:t>
            </a:r>
            <a:endParaRPr kumimoji="0" lang="en-US"/>
          </a:p>
        </p:txBody>
      </p:sp>
      <p:sp>
        <p:nvSpPr>
          <p:cNvPr id="4" name="Текст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5" name="Дата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5/10/2018</a:t>
            </a:fld>
            <a:endParaRPr lang="en-US"/>
          </a:p>
        </p:txBody>
      </p:sp>
      <p:sp>
        <p:nvSpPr>
          <p:cNvPr id="18" name="Нижний колонтитул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Номер слайда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de-DE" dirty="0" smtClean="0">
                <a:solidFill>
                  <a:schemeClr val="accent6">
                    <a:lumMod val="50000"/>
                  </a:schemeClr>
                </a:solidFill>
                <a:latin typeface="Times New Roman" pitchFamily="18" charset="0"/>
                <a:cs typeface="Times New Roman" pitchFamily="18" charset="0"/>
              </a:rPr>
              <a:t>Die Äquivalenzrelation </a:t>
            </a:r>
            <a:r>
              <a:rPr lang="de-DE" dirty="0" smtClean="0">
                <a:solidFill>
                  <a:schemeClr val="accent6">
                    <a:lumMod val="50000"/>
                  </a:schemeClr>
                </a:solidFill>
                <a:latin typeface="Times New Roman" pitchFamily="18" charset="0"/>
                <a:cs typeface="Times New Roman" pitchFamily="18" charset="0"/>
              </a:rPr>
              <a:t>der biblischen Phraseologismen</a:t>
            </a:r>
            <a:endParaRPr lang="en-US" dirty="0">
              <a:solidFill>
                <a:schemeClr val="accent6">
                  <a:lumMod val="50000"/>
                </a:schemeClr>
              </a:solidFill>
              <a:latin typeface="Times New Roman" pitchFamily="18" charset="0"/>
              <a:cs typeface="Times New Roman" pitchFamily="18" charset="0"/>
            </a:endParaRPr>
          </a:p>
        </p:txBody>
      </p:sp>
      <p:sp>
        <p:nvSpPr>
          <p:cNvPr id="3" name="Подзаголовок 2"/>
          <p:cNvSpPr>
            <a:spLocks noGrp="1"/>
          </p:cNvSpPr>
          <p:nvPr>
            <p:ph type="subTitle" idx="1"/>
          </p:nvPr>
        </p:nvSpPr>
        <p:spPr/>
        <p:txBody>
          <a:bodyPr>
            <a:normAutofit lnSpcReduction="10000"/>
          </a:bodyPr>
          <a:lstStyle/>
          <a:p>
            <a:endParaRPr lang="de-DE" dirty="0" smtClean="0"/>
          </a:p>
          <a:p>
            <a:endParaRPr lang="de-DE" dirty="0" smtClean="0"/>
          </a:p>
          <a:p>
            <a:r>
              <a:rPr lang="de-DE" dirty="0" smtClean="0">
                <a:latin typeface="Times New Roman" pitchFamily="18" charset="0"/>
                <a:cs typeface="Times New Roman" pitchFamily="18" charset="0"/>
              </a:rPr>
              <a:t>Taguhi Chakhoyan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09600" y="1066800"/>
            <a:ext cx="8183880" cy="1051560"/>
          </a:xfrm>
        </p:spPr>
        <p:txBody>
          <a:bodyPr>
            <a:normAutofit fontScale="90000"/>
          </a:bodyPr>
          <a:lstStyle/>
          <a:p>
            <a:r>
              <a:rPr lang="de-DE" dirty="0" smtClean="0"/>
              <a:t/>
            </a:r>
            <a:br>
              <a:rPr lang="de-DE" dirty="0" smtClean="0"/>
            </a:br>
            <a:r>
              <a:rPr lang="hy-AM" dirty="0" smtClean="0">
                <a:solidFill>
                  <a:schemeClr val="accent6">
                    <a:lumMod val="50000"/>
                  </a:schemeClr>
                </a:solidFill>
                <a:effectLst>
                  <a:outerShdw blurRad="38100" dist="38100" dir="2700000" algn="tl">
                    <a:srgbClr val="000000">
                      <a:alpha val="43137"/>
                    </a:srgbClr>
                  </a:outerShdw>
                </a:effectLst>
              </a:rPr>
              <a:t/>
            </a:r>
            <a:br>
              <a:rPr lang="hy-AM" dirty="0" smtClean="0">
                <a:solidFill>
                  <a:schemeClr val="accent6">
                    <a:lumMod val="50000"/>
                  </a:schemeClr>
                </a:solidFill>
                <a:effectLst>
                  <a:outerShdw blurRad="38100" dist="38100" dir="2700000" algn="tl">
                    <a:srgbClr val="000000">
                      <a:alpha val="43137"/>
                    </a:srgbClr>
                  </a:outerShdw>
                </a:effectLst>
              </a:rPr>
            </a:br>
            <a:r>
              <a:rPr lang="hy-AM" dirty="0" smtClean="0">
                <a:solidFill>
                  <a:schemeClr val="accent6">
                    <a:lumMod val="50000"/>
                  </a:schemeClr>
                </a:solidFill>
                <a:effectLst>
                  <a:outerShdw blurRad="38100" dist="38100" dir="2700000" algn="tl">
                    <a:srgbClr val="000000">
                      <a:alpha val="43137"/>
                    </a:srgbClr>
                  </a:outerShdw>
                </a:effectLst>
              </a:rPr>
              <a:t/>
            </a:r>
            <a:br>
              <a:rPr lang="hy-AM" dirty="0" smtClean="0">
                <a:solidFill>
                  <a:schemeClr val="accent6">
                    <a:lumMod val="50000"/>
                  </a:schemeClr>
                </a:solidFill>
                <a:effectLst>
                  <a:outerShdw blurRad="38100" dist="38100" dir="2700000" algn="tl">
                    <a:srgbClr val="000000">
                      <a:alpha val="43137"/>
                    </a:srgbClr>
                  </a:outerShdw>
                </a:effectLst>
              </a:rPr>
            </a:br>
            <a:r>
              <a:rPr lang="de-DE"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Im Dunkeln  tappen </a:t>
            </a:r>
            <a:br>
              <a:rPr lang="de-DE"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hy-AM"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Մթի մեջ խարխափել</a:t>
            </a:r>
            <a:br>
              <a:rPr lang="hy-AM"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 name="Содержимое 1"/>
          <p:cNvSpPr>
            <a:spLocks noGrp="1"/>
          </p:cNvSpPr>
          <p:nvPr>
            <p:ph idx="1"/>
          </p:nvPr>
        </p:nvSpPr>
        <p:spPr>
          <a:xfrm>
            <a:off x="381000" y="2057400"/>
            <a:ext cx="8183880" cy="4187952"/>
          </a:xfrm>
        </p:spPr>
        <p:txBody>
          <a:bodyPr/>
          <a:lstStyle/>
          <a:p>
            <a:pPr>
              <a:buNone/>
            </a:pPr>
            <a:r>
              <a:rPr lang="de-DE" dirty="0" smtClean="0"/>
              <a:t> </a:t>
            </a:r>
            <a:r>
              <a:rPr lang="de-DE" dirty="0" smtClean="0">
                <a:latin typeface="Times New Roman" pitchFamily="18" charset="0"/>
                <a:cs typeface="Times New Roman" pitchFamily="18" charset="0"/>
              </a:rPr>
              <a:t>in einer Sache, die aufgeklärt werden soll, noch nichts Genaues wissen</a:t>
            </a:r>
          </a:p>
          <a:p>
            <a:pPr>
              <a:buNone/>
            </a:pPr>
            <a:r>
              <a:rPr lang="de-DE" dirty="0" smtClean="0">
                <a:latin typeface="Times New Roman" pitchFamily="18" charset="0"/>
                <a:cs typeface="Times New Roman" pitchFamily="18" charset="0"/>
              </a:rPr>
              <a:t/>
            </a:r>
            <a:br>
              <a:rPr lang="de-DE" dirty="0" smtClean="0">
                <a:latin typeface="Times New Roman" pitchFamily="18" charset="0"/>
                <a:cs typeface="Times New Roman" pitchFamily="18" charset="0"/>
              </a:rPr>
            </a:br>
            <a:r>
              <a:rPr lang="de-DE" dirty="0" smtClean="0">
                <a:latin typeface="Times New Roman" pitchFamily="18" charset="0"/>
                <a:cs typeface="Times New Roman" pitchFamily="18" charset="0"/>
              </a:rPr>
              <a:t>„Der Herr wird dich schlagen mit Wahnsinn,Blindheit und Rasen des Herzens, und du wirst tappen am Mittag , wie ein Blinder tappt im Dunkeln…“(5.Mose 28,28f)</a:t>
            </a:r>
            <a:br>
              <a:rPr lang="de-DE" dirty="0" smtClean="0">
                <a:latin typeface="Times New Roman" pitchFamily="18" charset="0"/>
                <a:cs typeface="Times New Roman" pitchFamily="18" charset="0"/>
              </a:rPr>
            </a:br>
            <a:endParaRPr lang="de-DE"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33400" y="533400"/>
            <a:ext cx="8183880" cy="1051560"/>
          </a:xfrm>
        </p:spPr>
        <p:txBody>
          <a:bodyPr>
            <a:normAutofit/>
          </a:bodyPr>
          <a:lstStyle/>
          <a:p>
            <a:r>
              <a:rPr lang="de-DE" dirty="0" smtClean="0">
                <a:solidFill>
                  <a:schemeClr val="accent6">
                    <a:lumMod val="50000"/>
                  </a:schemeClr>
                </a:solidFill>
                <a:latin typeface="Times New Roman" pitchFamily="18" charset="0"/>
                <a:cs typeface="Times New Roman" pitchFamily="18" charset="0"/>
              </a:rPr>
              <a:t>Auf den Händen tragen</a:t>
            </a:r>
            <a:endParaRPr lang="en-US" dirty="0">
              <a:solidFill>
                <a:schemeClr val="accent6">
                  <a:lumMod val="50000"/>
                </a:schemeClr>
              </a:solidFill>
              <a:latin typeface="Times New Roman" pitchFamily="18" charset="0"/>
              <a:cs typeface="Times New Roman" pitchFamily="18" charset="0"/>
            </a:endParaRPr>
          </a:p>
        </p:txBody>
      </p:sp>
      <p:sp>
        <p:nvSpPr>
          <p:cNvPr id="2" name="Содержимое 1"/>
          <p:cNvSpPr>
            <a:spLocks noGrp="1"/>
          </p:cNvSpPr>
          <p:nvPr>
            <p:ph idx="1"/>
          </p:nvPr>
        </p:nvSpPr>
        <p:spPr>
          <a:xfrm>
            <a:off x="533400" y="1600200"/>
            <a:ext cx="8183880" cy="4187952"/>
          </a:xfrm>
        </p:spPr>
        <p:txBody>
          <a:bodyPr>
            <a:normAutofit/>
          </a:bodyPr>
          <a:lstStyle/>
          <a:p>
            <a:pPr>
              <a:buNone/>
            </a:pPr>
            <a:r>
              <a:rPr lang="hy-AM" dirty="0" smtClean="0">
                <a:latin typeface="Times New Roman" pitchFamily="18" charset="0"/>
                <a:cs typeface="Times New Roman" pitchFamily="18" charset="0"/>
              </a:rPr>
              <a:t>Ձեռքերի վրա պահել</a:t>
            </a:r>
            <a:endParaRPr lang="de-DE" dirty="0" smtClean="0">
              <a:latin typeface="Times New Roman" pitchFamily="18" charset="0"/>
              <a:cs typeface="Times New Roman" pitchFamily="18" charset="0"/>
            </a:endParaRPr>
          </a:p>
          <a:p>
            <a:pPr lvl="8"/>
            <a:endParaRPr lang="de-DE" dirty="0" smtClean="0">
              <a:solidFill>
                <a:schemeClr val="accent6">
                  <a:lumMod val="50000"/>
                </a:schemeClr>
              </a:solidFill>
              <a:latin typeface="Times New Roman" pitchFamily="18" charset="0"/>
              <a:cs typeface="Times New Roman" pitchFamily="18" charset="0"/>
            </a:endParaRPr>
          </a:p>
          <a:p>
            <a:pPr>
              <a:buNone/>
            </a:pPr>
            <a:r>
              <a:rPr lang="hy-AM" dirty="0" smtClean="0">
                <a:latin typeface="Times New Roman" pitchFamily="18" charset="0"/>
                <a:cs typeface="Times New Roman" pitchFamily="18" charset="0"/>
              </a:rPr>
              <a:t>յ</a:t>
            </a:r>
            <a:r>
              <a:rPr lang="de-DE" dirty="0" smtClean="0">
                <a:latin typeface="Times New Roman" pitchFamily="18" charset="0"/>
                <a:cs typeface="Times New Roman" pitchFamily="18" charset="0"/>
              </a:rPr>
              <a:t>mdn. liebevoll umsorgen / behandeln, jmdm. jeden Wunsch erfüllen</a:t>
            </a:r>
          </a:p>
          <a:p>
            <a:pPr>
              <a:buNone/>
            </a:pPr>
            <a:endParaRPr lang="en-US" dirty="0" smtClean="0">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Psalm 91,11-12 lautet ,,Denn er hat seinen Engel befohlen übr dir, dass sie dich behüten  auf allen deinen Wegen  auf Händen tragen und du deinen Fuss nicht an einen Stein stossest“.</a:t>
            </a:r>
            <a:endParaRPr lang="en-US"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dirty="0" smtClean="0"/>
              <a:t/>
            </a:r>
            <a:br>
              <a:rPr dirty="0" smtClean="0"/>
            </a:br>
            <a:endParaRPr lang="en-US" dirty="0"/>
          </a:p>
        </p:txBody>
      </p:sp>
      <p:sp>
        <p:nvSpPr>
          <p:cNvPr id="2" name="Содержимое 1"/>
          <p:cNvSpPr>
            <a:spLocks noGrp="1"/>
          </p:cNvSpPr>
          <p:nvPr>
            <p:ph idx="1"/>
          </p:nvPr>
        </p:nvSpPr>
        <p:spPr/>
        <p:txBody>
          <a:bodyPr/>
          <a:lstStyle/>
          <a:p>
            <a:pPr>
              <a:buNone/>
            </a:pPr>
            <a:r>
              <a:rPr lang="de-DE" dirty="0" smtClean="0">
                <a:effectLst>
                  <a:outerShdw blurRad="38100" dist="38100" dir="2700000" algn="tl">
                    <a:srgbClr val="000000">
                      <a:alpha val="43137"/>
                    </a:srgbClr>
                  </a:outerShdw>
                </a:effectLst>
                <a:latin typeface="Times New Roman" pitchFamily="18" charset="0"/>
                <a:cs typeface="Times New Roman" pitchFamily="18" charset="0"/>
              </a:rPr>
              <a:t>Lamm Gottes</a:t>
            </a:r>
            <a:endParaRPr lang="hy-AM"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hy-AM" dirty="0" smtClean="0">
                <a:effectLst>
                  <a:outerShdw blurRad="38100" dist="38100" dir="2700000" algn="tl">
                    <a:srgbClr val="000000">
                      <a:alpha val="43137"/>
                    </a:srgbClr>
                  </a:outerShdw>
                </a:effectLst>
                <a:latin typeface="Times New Roman" pitchFamily="18" charset="0"/>
                <a:cs typeface="Times New Roman" pitchFamily="18" charset="0"/>
              </a:rPr>
              <a:t>Աստծու գառ</a:t>
            </a:r>
            <a:endParaRPr lang="de-DE"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Sanfter, geduldiger Mensch</a:t>
            </a:r>
            <a:endParaRPr lang="hy-AM" dirty="0" smtClean="0">
              <a:latin typeface="Times New Roman" pitchFamily="18" charset="0"/>
              <a:cs typeface="Times New Roman" pitchFamily="18" charset="0"/>
            </a:endParaRPr>
          </a:p>
          <a:p>
            <a:pPr>
              <a:buNone/>
            </a:pPr>
            <a:endParaRPr lang="hy-AM" dirty="0" smtClean="0">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Nach dem Gruss , den Johannes der Täufer Jesus bei ihrem ersten Zusammentreffen entbietet(Johannes 1,29 “Siege, das ist Gottes Lamm,welches der Welt Sünde trägt)</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a:bodyPr>
          <a:lstStyle/>
          <a:p>
            <a:pPr>
              <a:buNone/>
            </a:pPr>
            <a:r>
              <a:rPr lang="de-DE" dirty="0" smtClean="0">
                <a:effectLst>
                  <a:outerShdw blurRad="38100" dist="38100" dir="2700000" algn="tl">
                    <a:srgbClr val="000000">
                      <a:alpha val="43137"/>
                    </a:srgbClr>
                  </a:outerShdw>
                </a:effectLst>
                <a:latin typeface="Times New Roman" pitchFamily="18" charset="0"/>
                <a:cs typeface="Times New Roman" pitchFamily="18" charset="0"/>
              </a:rPr>
              <a:t>Wer anderen eine Grube gräbt, fällt selbst hinein (Stillstische Syonymie)</a:t>
            </a:r>
            <a:endParaRPr lang="hy-AM"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hy-AM" dirty="0" smtClean="0">
                <a:effectLst>
                  <a:outerShdw blurRad="38100" dist="38100" dir="2700000" algn="tl">
                    <a:srgbClr val="000000">
                      <a:alpha val="43137"/>
                    </a:srgbClr>
                  </a:outerShdw>
                </a:effectLst>
                <a:latin typeface="Times New Roman" pitchFamily="18" charset="0"/>
                <a:cs typeface="Times New Roman" pitchFamily="18" charset="0"/>
              </a:rPr>
              <a:t>Փոս փորողը ինքն է ընկնում փոսը</a:t>
            </a: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 wer anderen zu schaden versucht, schadet sich dadurch oft nur selbst</a:t>
            </a:r>
          </a:p>
          <a:p>
            <a:pPr>
              <a:buNone/>
            </a:pPr>
            <a:endParaRPr lang="de-DE" dirty="0" smtClean="0">
              <a:latin typeface="Times New Roman" pitchFamily="18" charset="0"/>
              <a:cs typeface="Times New Roman" pitchFamily="18" charset="0"/>
            </a:endParaRPr>
          </a:p>
          <a:p>
            <a:r>
              <a:rPr lang="de-DE" sz="2200" cap="all" dirty="0" smtClean="0">
                <a:latin typeface="Times New Roman" pitchFamily="18" charset="0"/>
                <a:cs typeface="Times New Roman" pitchFamily="18" charset="0"/>
              </a:rPr>
              <a:t>DIE SPRÜCHE SALOMOS (PROVERBIA) (SPR 26,27)</a:t>
            </a:r>
          </a:p>
          <a:p>
            <a:r>
              <a:rPr lang="de-DE" sz="2200" dirty="0" smtClean="0">
                <a:latin typeface="Times New Roman" pitchFamily="18" charset="0"/>
                <a:cs typeface="Times New Roman" pitchFamily="18" charset="0"/>
              </a:rPr>
              <a:t>Wer eine Grube gräbt, der wird hineinfallen; und wer einen Stein wälzt, auf den wird er zurückkommen.</a:t>
            </a:r>
          </a:p>
          <a:p>
            <a:pPr>
              <a:buNone/>
            </a:pPr>
            <a:endParaRPr lang="de-DE" dirty="0" smtClean="0"/>
          </a:p>
          <a:p>
            <a:pPr>
              <a:buNone/>
            </a:pPr>
            <a:endParaRPr lang="de-DE"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a:bodyPr>
          <a:lstStyle/>
          <a:p>
            <a:pPr>
              <a:buNone/>
            </a:pPr>
            <a:r>
              <a:rPr lang="de-DE" b="1" dirty="0" smtClean="0">
                <a:solidFill>
                  <a:schemeClr val="accent6">
                    <a:lumMod val="50000"/>
                  </a:schemeClr>
                </a:solidFill>
                <a:latin typeface="Times New Roman" pitchFamily="18" charset="0"/>
                <a:cs typeface="Times New Roman" pitchFamily="18" charset="0"/>
              </a:rPr>
              <a:t>Der Glaube versetzt Berge </a:t>
            </a:r>
          </a:p>
          <a:p>
            <a:pPr>
              <a:buNone/>
            </a:pPr>
            <a:r>
              <a:rPr lang="hy-AM" b="1" dirty="0" smtClean="0">
                <a:solidFill>
                  <a:schemeClr val="accent6">
                    <a:lumMod val="50000"/>
                  </a:schemeClr>
                </a:solidFill>
                <a:latin typeface="Times New Roman" pitchFamily="18" charset="0"/>
                <a:cs typeface="Times New Roman" pitchFamily="18" charset="0"/>
              </a:rPr>
              <a:t>Հավատը սարեր է շարժում</a:t>
            </a:r>
            <a:endParaRPr lang="en-US" b="1" dirty="0" smtClean="0">
              <a:solidFill>
                <a:schemeClr val="accent6">
                  <a:lumMod val="50000"/>
                </a:schemeClr>
              </a:solidFill>
              <a:latin typeface="Times New Roman" pitchFamily="18" charset="0"/>
              <a:cs typeface="Times New Roman" pitchFamily="18" charset="0"/>
            </a:endParaRPr>
          </a:p>
          <a:p>
            <a:pPr>
              <a:buNone/>
            </a:pPr>
            <a:endParaRPr lang="de-DE" dirty="0" smtClean="0">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Wenn man sich sehr für das einsetzt,woran man glaubt,kann man oft unmöglich Scheinendes erreichen.</a:t>
            </a:r>
          </a:p>
          <a:p>
            <a:endParaRPr lang="en-US" dirty="0" smtClean="0">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Koronther(13,2)-„…und hätte allen Glauben,also dass ich Berge veretzte…“</a:t>
            </a:r>
            <a:endParaRPr lang="en-US"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685800"/>
            <a:ext cx="8183880" cy="1051560"/>
          </a:xfrm>
        </p:spPr>
        <p:txBody>
          <a:bodyPr/>
          <a:lstStyle/>
          <a:p>
            <a:r>
              <a:rPr lang="de-DE" dirty="0" smtClean="0">
                <a:solidFill>
                  <a:schemeClr val="accent6">
                    <a:lumMod val="50000"/>
                  </a:schemeClr>
                </a:solidFill>
                <a:latin typeface="Times New Roman" pitchFamily="18" charset="0"/>
                <a:cs typeface="Times New Roman" pitchFamily="18" charset="0"/>
              </a:rPr>
              <a:t>Teil(Partielle)Äquivalenz</a:t>
            </a:r>
            <a:endParaRPr lang="en-US" dirty="0">
              <a:solidFill>
                <a:schemeClr val="accent6">
                  <a:lumMod val="50000"/>
                </a:schemeClr>
              </a:solidFill>
              <a:latin typeface="Times New Roman" pitchFamily="18" charset="0"/>
              <a:cs typeface="Times New Roman" pitchFamily="18" charset="0"/>
            </a:endParaRPr>
          </a:p>
        </p:txBody>
      </p:sp>
      <p:sp>
        <p:nvSpPr>
          <p:cNvPr id="3" name="Содержимое 2"/>
          <p:cNvSpPr>
            <a:spLocks noGrp="1"/>
          </p:cNvSpPr>
          <p:nvPr>
            <p:ph idx="1"/>
          </p:nvPr>
        </p:nvSpPr>
        <p:spPr>
          <a:xfrm>
            <a:off x="685800" y="2057400"/>
            <a:ext cx="8229600" cy="3459163"/>
          </a:xfrm>
        </p:spPr>
        <p:txBody>
          <a:bodyPr>
            <a:normAutofit/>
          </a:bodyPr>
          <a:lstStyle/>
          <a:p>
            <a:pPr>
              <a:buNone/>
            </a:pPr>
            <a:r>
              <a:rPr lang="de-DE" sz="2400" dirty="0" smtClean="0">
                <a:latin typeface="Times New Roman" pitchFamily="18" charset="0"/>
                <a:cs typeface="Times New Roman" pitchFamily="18" charset="0"/>
              </a:rPr>
              <a:t>   Die Phrasempaare lassen sich nach Henschel als partielle Äquivalenz bezeichnen, die die gleiche Bedeutung haben, aber deutliche Unterschiede in der Struktur, Funktion, lexikalischen Entsprechung und in dem dargestellten Bild aufweisen. Gerade diese Phraseologismen bilden beim Fremdsprachenlernen große Schwierigkeiten.</a:t>
            </a: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33400" y="533400"/>
            <a:ext cx="8183880" cy="1051560"/>
          </a:xfrm>
        </p:spPr>
        <p:txBody>
          <a:bodyPr>
            <a:normAutofit fontScale="90000"/>
          </a:bodyPr>
          <a:lstStyle/>
          <a:p>
            <a:r>
              <a:rPr lang="hy-AM" dirty="0" smtClean="0">
                <a:solidFill>
                  <a:schemeClr val="accent6">
                    <a:lumMod val="50000"/>
                  </a:schemeClr>
                </a:solidFill>
              </a:rPr>
              <a:t/>
            </a:r>
            <a:br>
              <a:rPr lang="hy-AM" dirty="0" smtClean="0">
                <a:solidFill>
                  <a:schemeClr val="accent6">
                    <a:lumMod val="50000"/>
                  </a:schemeClr>
                </a:solidFill>
              </a:rPr>
            </a:br>
            <a:r>
              <a:rPr dirty="0" smtClean="0">
                <a:solidFill>
                  <a:schemeClr val="accent6">
                    <a:lumMod val="50000"/>
                  </a:schemeClr>
                </a:solidFill>
              </a:rPr>
              <a:t/>
            </a:r>
            <a:br>
              <a:rPr dirty="0" smtClean="0">
                <a:solidFill>
                  <a:schemeClr val="accent6">
                    <a:lumMod val="50000"/>
                  </a:schemeClr>
                </a:solidFill>
              </a:rPr>
            </a:br>
            <a:r>
              <a:rPr lang="de-DE" dirty="0" smtClean="0">
                <a:solidFill>
                  <a:schemeClr val="accent6">
                    <a:lumMod val="50000"/>
                  </a:schemeClr>
                </a:solidFill>
                <a:latin typeface="Times New Roman" pitchFamily="18" charset="0"/>
                <a:cs typeface="Times New Roman" pitchFamily="18" charset="0"/>
              </a:rPr>
              <a:t>Verbotene Früchte</a:t>
            </a:r>
            <a:r>
              <a:rPr lang="hy-AM" dirty="0" smtClean="0">
                <a:solidFill>
                  <a:schemeClr val="accent6">
                    <a:lumMod val="50000"/>
                  </a:schemeClr>
                </a:solidFill>
                <a:latin typeface="Times New Roman" pitchFamily="18" charset="0"/>
                <a:cs typeface="Times New Roman" pitchFamily="18" charset="0"/>
              </a:rPr>
              <a:t/>
            </a:r>
            <a:br>
              <a:rPr lang="hy-AM" dirty="0" smtClean="0">
                <a:solidFill>
                  <a:schemeClr val="accent6">
                    <a:lumMod val="50000"/>
                  </a:schemeClr>
                </a:solidFill>
                <a:latin typeface="Times New Roman" pitchFamily="18" charset="0"/>
                <a:cs typeface="Times New Roman" pitchFamily="18" charset="0"/>
              </a:rPr>
            </a:br>
            <a:r>
              <a:rPr lang="hy-AM" dirty="0" smtClean="0">
                <a:solidFill>
                  <a:schemeClr val="accent6">
                    <a:lumMod val="50000"/>
                  </a:schemeClr>
                </a:solidFill>
                <a:latin typeface="Times New Roman" pitchFamily="18" charset="0"/>
                <a:cs typeface="Times New Roman" pitchFamily="18" charset="0"/>
              </a:rPr>
              <a:t>Արգելված պտուղ</a:t>
            </a:r>
            <a:endParaRPr lang="en-US" dirty="0">
              <a:solidFill>
                <a:schemeClr val="accent6">
                  <a:lumMod val="50000"/>
                </a:schemeClr>
              </a:solidFill>
              <a:latin typeface="Times New Roman" pitchFamily="18" charset="0"/>
              <a:cs typeface="Times New Roman" pitchFamily="18" charset="0"/>
            </a:endParaRPr>
          </a:p>
        </p:txBody>
      </p:sp>
      <p:sp>
        <p:nvSpPr>
          <p:cNvPr id="2" name="Содержимое 1"/>
          <p:cNvSpPr>
            <a:spLocks noGrp="1"/>
          </p:cNvSpPr>
          <p:nvPr>
            <p:ph idx="1"/>
          </p:nvPr>
        </p:nvSpPr>
        <p:spPr>
          <a:xfrm>
            <a:off x="533400" y="1828800"/>
            <a:ext cx="8183880" cy="4187952"/>
          </a:xfrm>
        </p:spPr>
        <p:txBody>
          <a:bodyPr>
            <a:normAutofit lnSpcReduction="10000"/>
          </a:bodyPr>
          <a:lstStyle/>
          <a:p>
            <a:pPr>
              <a:buNone/>
            </a:pPr>
            <a:r>
              <a:rPr lang="de-DE" dirty="0" smtClean="0">
                <a:latin typeface="Times New Roman" pitchFamily="18" charset="0"/>
                <a:cs typeface="Times New Roman" pitchFamily="18" charset="0"/>
              </a:rPr>
              <a:t>Etwas Verbotenes ,Verlockendes</a:t>
            </a:r>
          </a:p>
          <a:p>
            <a:endParaRPr lang="de-DE" dirty="0" smtClean="0">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1. Mose 3, 2-3 – Im Paradies wurde ein Baum mit Früchten von Gott für Adam und Eva untergesagt. „Da sprach die Frau zu der Schlange: Wir essen von den Früchten der Bäume im Garten; aber von den Früchten des Baumes mitten im Garten hat Gott gesagt: Esset nicht davon, rühret sie auch nicht an, dass ihr nicht sterbet“  (Lutherbibel  1981,5 Altes Testament)</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609600"/>
            <a:ext cx="8229600" cy="1219200"/>
          </a:xfrm>
        </p:spPr>
        <p:txBody>
          <a:bodyPr>
            <a:normAutofit fontScale="90000"/>
          </a:bodyPr>
          <a:lstStyle/>
          <a:p>
            <a:r>
              <a:rPr dirty="0" smtClean="0"/>
              <a:t/>
            </a:r>
            <a:br>
              <a:rPr dirty="0" smtClean="0"/>
            </a:br>
            <a:r>
              <a:rPr lang="de-DE" sz="3100"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Der Sündenbock- </a:t>
            </a:r>
            <a:r>
              <a:rPr lang="hy-AM" sz="3100"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r>
            <a:br>
              <a:rPr lang="hy-AM" sz="3100"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hy-AM" sz="3100"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Քավության նոխազ</a:t>
            </a:r>
            <a:endParaRPr lang="en-US" sz="3100"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Содержимое 1"/>
          <p:cNvSpPr>
            <a:spLocks noGrp="1"/>
          </p:cNvSpPr>
          <p:nvPr>
            <p:ph idx="1"/>
          </p:nvPr>
        </p:nvSpPr>
        <p:spPr>
          <a:xfrm>
            <a:off x="609600" y="1752600"/>
            <a:ext cx="8183880" cy="4187952"/>
          </a:xfrm>
        </p:spPr>
        <p:txBody>
          <a:bodyPr>
            <a:normAutofit fontScale="85000" lnSpcReduction="20000"/>
          </a:bodyPr>
          <a:lstStyle/>
          <a:p>
            <a:endParaRPr lang="de-DE" dirty="0" smtClean="0"/>
          </a:p>
          <a:p>
            <a:pPr>
              <a:buNone/>
            </a:pPr>
            <a:r>
              <a:rPr lang="de-DE" dirty="0" smtClean="0">
                <a:latin typeface="Times New Roman" pitchFamily="18" charset="0"/>
                <a:cs typeface="Times New Roman" pitchFamily="18" charset="0"/>
              </a:rPr>
              <a:t>Als Bezeichnung für einen Unschuldigen, der die Schuld anderer trägt.</a:t>
            </a:r>
          </a:p>
          <a:p>
            <a:pPr>
              <a:buNone/>
            </a:pPr>
            <a:endParaRPr lang="de-DE" dirty="0" smtClean="0">
              <a:latin typeface="Times New Roman" pitchFamily="18" charset="0"/>
              <a:cs typeface="Times New Roman" pitchFamily="18" charset="0"/>
            </a:endParaRPr>
          </a:p>
          <a:p>
            <a:pPr>
              <a:buNone/>
            </a:pPr>
            <a:endParaRPr lang="hy-AM" dirty="0" smtClean="0">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Hier heisst-„Da soll denn Aaron seine beiden Hände auf sein Haupt legen und bekennen auf ihn alle Messetat der Kinder Israel und alle ihre Übertretung in allen ihren Sünden, und soll sie dem Bock auf das Haupt legen und ihn durch einen Mann , der bereit ist, in die Wüste laufen lassen, dass also der Bock alle ihre Missetat auf sich in eine Wildnis trage, und er lasse ihn in die Wüste“(3,Mose 16,21f.)</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pPr>
              <a:buNone/>
            </a:pPr>
            <a:r>
              <a:rPr lang="de-DE" sz="3900"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Wie seine Augeapfel behüten</a:t>
            </a:r>
            <a:r>
              <a:rPr lang="hy-AM" sz="3900"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t>
            </a:r>
          </a:p>
          <a:p>
            <a:pPr>
              <a:buNone/>
            </a:pPr>
            <a:r>
              <a:rPr lang="hy-AM" sz="3900" dirty="0" smtClean="0">
                <a:effectLst>
                  <a:outerShdw blurRad="38100" dist="38100" dir="2700000" algn="tl">
                    <a:srgbClr val="000000">
                      <a:alpha val="43137"/>
                    </a:srgbClr>
                  </a:outerShdw>
                </a:effectLst>
                <a:latin typeface="Times New Roman" pitchFamily="18" charset="0"/>
                <a:cs typeface="Times New Roman" pitchFamily="18" charset="0"/>
              </a:rPr>
              <a:t>Աչքի լույսի պես պահել</a:t>
            </a:r>
          </a:p>
          <a:p>
            <a:pPr>
              <a:buNone/>
            </a:pPr>
            <a:endParaRPr lang="en-US" dirty="0" smtClean="0">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etw. mit großer Sorgfalt / Pflege schützen</a:t>
            </a:r>
          </a:p>
          <a:p>
            <a:pPr>
              <a:buNone/>
            </a:pPr>
            <a:endParaRPr lang="de-DE" dirty="0" smtClean="0">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5,Mose 32,10-„Er fand ihn in der Wüste, in der dürren Einöde sah er ihn.Er umfing ihn und hatte Acht auf ihn.Er behütete ihn wie seinen Augeapfel…</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3400" y="685800"/>
            <a:ext cx="8183880" cy="4187952"/>
          </a:xfrm>
        </p:spPr>
        <p:txBody>
          <a:bodyPr>
            <a:normAutofit fontScale="92500" lnSpcReduction="10000"/>
          </a:bodyPr>
          <a:lstStyle/>
          <a:p>
            <a:pPr>
              <a:buNone/>
            </a:pPr>
            <a:r>
              <a:rPr lang="de-DE" dirty="0" smtClean="0"/>
              <a:t> </a:t>
            </a:r>
            <a:endParaRPr lang="en-US" dirty="0" smtClean="0"/>
          </a:p>
          <a:p>
            <a:pPr>
              <a:buNone/>
            </a:pPr>
            <a:r>
              <a:rPr lang="de-DE"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Die falsche Zunge(Lexemwahl+morpfologische Unterschiede)</a:t>
            </a:r>
            <a:endParaRPr lang="hy-AM"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hy-AM"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Չար լեզուներ</a:t>
            </a:r>
          </a:p>
          <a:p>
            <a:pPr>
              <a:buNone/>
            </a:pPr>
            <a:endParaRPr lang="en-US" dirty="0" smtClean="0">
              <a:solidFill>
                <a:schemeClr val="accent6">
                  <a:lumMod val="50000"/>
                </a:schemeClr>
              </a:solidFill>
              <a:latin typeface="Times New Roman" pitchFamily="18" charset="0"/>
              <a:cs typeface="Times New Roman" pitchFamily="18" charset="0"/>
            </a:endParaRPr>
          </a:p>
          <a:p>
            <a:pPr>
              <a:buNone/>
            </a:pPr>
            <a:r>
              <a:rPr lang="de-DE" sz="2600" b="1" dirty="0" smtClean="0">
                <a:latin typeface="Times New Roman" pitchFamily="18" charset="0"/>
                <a:cs typeface="Times New Roman" pitchFamily="18" charset="0"/>
              </a:rPr>
              <a:t>Als Umschreibung des Verleumders belegt.</a:t>
            </a:r>
            <a:endParaRPr lang="hy-AM" sz="2600" b="1" dirty="0" smtClean="0">
              <a:latin typeface="Times New Roman" pitchFamily="18" charset="0"/>
              <a:cs typeface="Times New Roman" pitchFamily="18" charset="0"/>
            </a:endParaRPr>
          </a:p>
          <a:p>
            <a:pPr>
              <a:buNone/>
            </a:pPr>
            <a:r>
              <a:rPr lang="de-DE" b="1" dirty="0" smtClean="0">
                <a:latin typeface="Times New Roman" pitchFamily="18" charset="0"/>
                <a:cs typeface="Times New Roman" pitchFamily="18" charset="0"/>
              </a:rPr>
              <a:t>“Herr, errete meine Seele von Lügenmäulern und von den falschen Zungen. Was kann die die falsche Zunge tun und was kann sie ausrichten _Sie ist wie scharfe Pfeile eines Starken , wie Feuer in Wacholdern.“</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de-DE" dirty="0" smtClean="0">
                <a:solidFill>
                  <a:schemeClr val="accent6">
                    <a:lumMod val="50000"/>
                  </a:schemeClr>
                </a:solidFill>
                <a:latin typeface="Times New Roman" pitchFamily="18" charset="0"/>
                <a:cs typeface="Times New Roman" pitchFamily="18" charset="0"/>
              </a:rPr>
              <a:t>Gliederung der Arbeit</a:t>
            </a:r>
            <a:endParaRPr lang="en-US" dirty="0">
              <a:solidFill>
                <a:schemeClr val="accent6">
                  <a:lumMod val="50000"/>
                </a:schemeClr>
              </a:solidFill>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a:bodyPr>
          <a:lstStyle/>
          <a:p>
            <a:pPr>
              <a:buNone/>
            </a:pPr>
            <a:endParaRPr lang="de-DE" dirty="0" smtClean="0">
              <a:latin typeface="Times New Roman" pitchFamily="18" charset="0"/>
              <a:cs typeface="Times New Roman" pitchFamily="18" charset="0"/>
            </a:endParaRPr>
          </a:p>
          <a:p>
            <a:r>
              <a:rPr lang="de-DE" dirty="0" smtClean="0">
                <a:latin typeface="Times New Roman" pitchFamily="18" charset="0"/>
                <a:cs typeface="Times New Roman" pitchFamily="18" charset="0"/>
              </a:rPr>
              <a:t>Übersetzung als interkulturelle Kommuniaktion</a:t>
            </a:r>
          </a:p>
          <a:p>
            <a:r>
              <a:rPr lang="de-DE" dirty="0" smtClean="0">
                <a:latin typeface="Times New Roman" pitchFamily="18" charset="0"/>
                <a:cs typeface="Times New Roman" pitchFamily="18" charset="0"/>
              </a:rPr>
              <a:t>Bibelüberstzung</a:t>
            </a:r>
          </a:p>
          <a:p>
            <a:r>
              <a:rPr lang="de-DE" dirty="0" smtClean="0">
                <a:latin typeface="Times New Roman" pitchFamily="18" charset="0"/>
                <a:cs typeface="Times New Roman" pitchFamily="18" charset="0"/>
              </a:rPr>
              <a:t>Was ist Phraseologismus</a:t>
            </a:r>
          </a:p>
          <a:p>
            <a:r>
              <a:rPr lang="de-DE" dirty="0" smtClean="0">
                <a:latin typeface="Times New Roman" pitchFamily="18" charset="0"/>
                <a:cs typeface="Times New Roman" pitchFamily="18" charset="0"/>
              </a:rPr>
              <a:t> Merkmale und Klassifikation der Phraseologismen</a:t>
            </a:r>
          </a:p>
          <a:p>
            <a:r>
              <a:rPr lang="de-DE" dirty="0" smtClean="0">
                <a:latin typeface="Times New Roman" pitchFamily="18" charset="0"/>
                <a:cs typeface="Times New Roman" pitchFamily="18" charset="0"/>
              </a:rPr>
              <a:t>Äquivalenz(Arten)</a:t>
            </a:r>
          </a:p>
          <a:p>
            <a:r>
              <a:rPr lang="de-DE" dirty="0" smtClean="0">
                <a:latin typeface="Times New Roman" pitchFamily="18" charset="0"/>
                <a:cs typeface="Times New Roman" pitchFamily="18" charset="0"/>
              </a:rPr>
              <a:t>Kontrastive Analyse</a:t>
            </a:r>
          </a:p>
          <a:p>
            <a:r>
              <a:rPr lang="de-DE" dirty="0" smtClean="0">
                <a:latin typeface="Times New Roman" pitchFamily="18" charset="0"/>
                <a:cs typeface="Times New Roman" pitchFamily="18" charset="0"/>
              </a:rPr>
              <a:t>Schlussfolgerungen</a:t>
            </a:r>
          </a:p>
          <a:p>
            <a:pPr lvl="0">
              <a:buNone/>
            </a:pPr>
            <a:endParaRPr lang="de-DE" dirty="0" smtClean="0">
              <a:latin typeface="Times New Roman" pitchFamily="18" charset="0"/>
              <a:cs typeface="Times New Roman" pitchFamily="18" charset="0"/>
            </a:endParaRPr>
          </a:p>
          <a:p>
            <a:pPr lvl="0">
              <a:buNone/>
            </a:pPr>
            <a:endParaRPr lang="de-DE" dirty="0"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pPr>
              <a:buNone/>
            </a:pPr>
            <a:r>
              <a:rPr lang="de-DE"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Wie du mir, so ich  dich </a:t>
            </a:r>
            <a:endParaRPr lang="hy-AM"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hy-AM"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Արա դիմացինի այն, ինչ որ կուզես քեզ անեն</a:t>
            </a:r>
            <a:endParaRPr lang="en-GB"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buNone/>
            </a:pPr>
            <a:endParaRPr lang="de-DE"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de-DE" dirty="0" smtClean="0">
                <a:latin typeface="Times New Roman" pitchFamily="18" charset="0"/>
                <a:cs typeface="Times New Roman" pitchFamily="18" charset="0"/>
              </a:rPr>
              <a:t>Kommentar zu einer Handlungsweise, mit der man dem anderen sein enttäuschendes Verhalten auf ähnliche Art vergelten will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pPr>
              <a:buNone/>
            </a:pPr>
            <a:r>
              <a:rPr lang="de-DE" dirty="0" smtClean="0">
                <a:latin typeface="Times New Roman" pitchFamily="18" charset="0"/>
                <a:cs typeface="Times New Roman" pitchFamily="18" charset="0"/>
              </a:rPr>
              <a:t>Gegen den Strom schwimmen </a:t>
            </a:r>
            <a:endParaRPr lang="hy-AM" dirty="0" smtClean="0">
              <a:latin typeface="Times New Roman" pitchFamily="18" charset="0"/>
              <a:cs typeface="Times New Roman" pitchFamily="18" charset="0"/>
            </a:endParaRPr>
          </a:p>
          <a:p>
            <a:pPr>
              <a:buNone/>
            </a:pPr>
            <a:r>
              <a:rPr lang="hy-AM" dirty="0" smtClean="0">
                <a:latin typeface="Times New Roman" pitchFamily="18" charset="0"/>
                <a:cs typeface="Times New Roman" pitchFamily="18" charset="0"/>
              </a:rPr>
              <a:t>Հոսանքին հակառակ գնալ</a:t>
            </a:r>
          </a:p>
          <a:p>
            <a:pPr>
              <a:buNone/>
            </a:pPr>
            <a:r>
              <a:rPr lang="de-DE" dirty="0" smtClean="0">
                <a:latin typeface="Times New Roman" pitchFamily="18" charset="0"/>
                <a:cs typeface="Times New Roman" pitchFamily="18" charset="0"/>
              </a:rPr>
              <a:t>sich gegen eine allgemein herrschende Meinung/ Tendenz stellen</a:t>
            </a:r>
          </a:p>
          <a:p>
            <a:pPr>
              <a:buNone/>
            </a:pPr>
            <a:r>
              <a:rPr lang="de-DE" dirty="0" smtClean="0">
                <a:latin typeface="Times New Roman" pitchFamily="18" charset="0"/>
                <a:cs typeface="Times New Roman" pitchFamily="18" charset="0"/>
              </a:rPr>
              <a:t> </a:t>
            </a:r>
            <a:endParaRPr lang="hy-AM" dirty="0" smtClean="0">
              <a:latin typeface="Times New Roman" pitchFamily="18" charset="0"/>
              <a:cs typeface="Times New Roman" pitchFamily="18" charset="0"/>
            </a:endParaRPr>
          </a:p>
          <a:p>
            <a:pPr>
              <a:buNone/>
            </a:pPr>
            <a:r>
              <a:rPr lang="de-DE" sz="2200" dirty="0" smtClean="0">
                <a:latin typeface="Times New Roman" pitchFamily="18" charset="0"/>
                <a:cs typeface="Times New Roman" pitchFamily="18" charset="0"/>
              </a:rPr>
              <a:t>Sirach 4, 31 – Der Prophet Jesus Sirach ermahnte in seinem Werk die Gläubigen zum Gehorsam, zum rechten Verhalten gegenüber den Eltern, zur Demut und zur Barmherzigkeit „Schäme dich nicht zu bekennen, wenn du gesündigt hast, sonst versuchst du vergeblich, den Lauf eines Stromes zu hemmen</a:t>
            </a:r>
            <a:r>
              <a:rPr lang="de-DE" sz="2200" dirty="0" smtClean="0"/>
              <a:t>“</a:t>
            </a:r>
            <a:endParaRPr lang="en-US"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09600"/>
            <a:ext cx="8183880" cy="1051560"/>
          </a:xfrm>
        </p:spPr>
        <p:txBody>
          <a:bodyPr>
            <a:normAutofit fontScale="90000"/>
          </a:bodyPr>
          <a:lstStyle/>
          <a:p>
            <a:r>
              <a:rPr lang="de-DE" dirty="0" smtClean="0">
                <a:solidFill>
                  <a:schemeClr val="accent6">
                    <a:lumMod val="50000"/>
                  </a:schemeClr>
                </a:solidFill>
                <a:latin typeface="Times New Roman" pitchFamily="18" charset="0"/>
                <a:cs typeface="Times New Roman" pitchFamily="18" charset="0"/>
              </a:rPr>
              <a:t>Nulläquivalenz</a:t>
            </a:r>
            <a:r>
              <a:rPr lang="en-US" dirty="0" smtClean="0">
                <a:solidFill>
                  <a:schemeClr val="accent6">
                    <a:lumMod val="50000"/>
                  </a:schemeClr>
                </a:solidFill>
                <a:latin typeface="Times New Roman" pitchFamily="18" charset="0"/>
                <a:cs typeface="Times New Roman" pitchFamily="18" charset="0"/>
              </a:rPr>
              <a:t/>
            </a:r>
            <a:br>
              <a:rPr lang="en-US" dirty="0" smtClean="0">
                <a:solidFill>
                  <a:schemeClr val="accent6">
                    <a:lumMod val="50000"/>
                  </a:schemeClr>
                </a:solidFill>
                <a:latin typeface="Times New Roman" pitchFamily="18" charset="0"/>
                <a:cs typeface="Times New Roman" pitchFamily="18" charset="0"/>
              </a:rPr>
            </a:br>
            <a:endParaRPr lang="en-US" dirty="0">
              <a:solidFill>
                <a:schemeClr val="accent6">
                  <a:lumMod val="50000"/>
                </a:schemeClr>
              </a:solidFill>
              <a:latin typeface="Times New Roman" pitchFamily="18" charset="0"/>
              <a:cs typeface="Times New Roman" pitchFamily="18" charset="0"/>
            </a:endParaRPr>
          </a:p>
        </p:txBody>
      </p:sp>
      <p:sp>
        <p:nvSpPr>
          <p:cNvPr id="3" name="Содержимое 2"/>
          <p:cNvSpPr>
            <a:spLocks noGrp="1"/>
          </p:cNvSpPr>
          <p:nvPr>
            <p:ph idx="1"/>
          </p:nvPr>
        </p:nvSpPr>
        <p:spPr>
          <a:xfrm>
            <a:off x="609600" y="1447800"/>
            <a:ext cx="7879080" cy="3429000"/>
          </a:xfrm>
        </p:spPr>
        <p:txBody>
          <a:bodyPr>
            <a:normAutofit fontScale="55000" lnSpcReduction="20000"/>
          </a:bodyPr>
          <a:lstStyle/>
          <a:p>
            <a:pPr>
              <a:buNone/>
            </a:pPr>
            <a:r>
              <a:rPr lang="de-DE" sz="7000" dirty="0" smtClean="0">
                <a:latin typeface="Times New Roman" pitchFamily="18" charset="0"/>
                <a:cs typeface="Times New Roman" pitchFamily="18" charset="0"/>
              </a:rPr>
              <a:t>Niemand kann zwei Herren dienen</a:t>
            </a:r>
          </a:p>
          <a:p>
            <a:pPr>
              <a:buNone/>
            </a:pPr>
            <a:r>
              <a:rPr lang="de-DE" sz="5100" dirty="0" smtClean="0">
                <a:latin typeface="Times New Roman" pitchFamily="18" charset="0"/>
                <a:cs typeface="Times New Roman" pitchFamily="18" charset="0"/>
              </a:rPr>
              <a:t>man kann nicht zwei völlig verschiedene Tätigkeiten zugleich ausüben</a:t>
            </a:r>
            <a:endParaRPr lang="en-US" sz="5100" dirty="0" smtClean="0">
              <a:latin typeface="Times New Roman" pitchFamily="18" charset="0"/>
              <a:cs typeface="Times New Roman" pitchFamily="18" charset="0"/>
            </a:endParaRPr>
          </a:p>
          <a:p>
            <a:pPr>
              <a:buNone/>
            </a:pPr>
            <a:endParaRPr lang="de-DE" sz="5100" dirty="0" smtClean="0">
              <a:latin typeface="Times New Roman" pitchFamily="18" charset="0"/>
              <a:cs typeface="Times New Roman" pitchFamily="18" charset="0"/>
            </a:endParaRPr>
          </a:p>
          <a:p>
            <a:pPr>
              <a:buNone/>
            </a:pPr>
            <a:r>
              <a:rPr lang="de-DE" sz="6000" dirty="0" smtClean="0">
                <a:latin typeface="Times New Roman" pitchFamily="18" charset="0"/>
                <a:cs typeface="Times New Roman" pitchFamily="18" charset="0"/>
              </a:rPr>
              <a:t>Von Ponitus zu Pilatus laufen</a:t>
            </a:r>
          </a:p>
          <a:p>
            <a:pPr>
              <a:buNone/>
            </a:pPr>
            <a:r>
              <a:rPr lang="de-DE" sz="5100" dirty="0" smtClean="0">
                <a:latin typeface="Times New Roman" pitchFamily="18" charset="0"/>
                <a:cs typeface="Times New Roman" pitchFamily="18" charset="0"/>
              </a:rPr>
              <a:t>von einer Stelle zur anderen laufen um etw. zu erreichen</a:t>
            </a:r>
          </a:p>
          <a:p>
            <a:endParaRPr lang="de-DE" sz="6000" dirty="0" smtClean="0">
              <a:latin typeface="Times New Roman" pitchFamily="18" charset="0"/>
              <a:cs typeface="Times New Roman" pitchFamily="18" charset="0"/>
            </a:endParaRPr>
          </a:p>
          <a:p>
            <a:pPr>
              <a:buNone/>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33600"/>
            <a:ext cx="8183880" cy="1051560"/>
          </a:xfrm>
        </p:spPr>
        <p:txBody>
          <a:bodyPr>
            <a:normAutofit fontScale="90000"/>
          </a:bodyPr>
          <a:lstStyle/>
          <a:p>
            <a:pPr algn="ctr"/>
            <a:r>
              <a:rPr lang="en-GB" sz="6000" dirty="0" err="1" smtClean="0">
                <a:latin typeface="Times New Roman" pitchFamily="18" charset="0"/>
                <a:cs typeface="Times New Roman" pitchFamily="18" charset="0"/>
              </a:rPr>
              <a:t>Schlussfolgerungen</a:t>
            </a:r>
            <a:r>
              <a:rPr lang="en-GB" sz="6000" dirty="0" smtClean="0">
                <a:latin typeface="Times New Roman" pitchFamily="18" charset="0"/>
                <a:cs typeface="Times New Roman" pitchFamily="18" charset="0"/>
              </a:rPr>
              <a:t/>
            </a:r>
            <a:br>
              <a:rPr lang="en-GB" sz="6000" dirty="0" smtClean="0">
                <a:latin typeface="Times New Roman" pitchFamily="18" charset="0"/>
                <a:cs typeface="Times New Roman" pitchFamily="18" charset="0"/>
              </a:rPr>
            </a:br>
            <a:r>
              <a:rPr lang="en-GB" sz="6000" dirty="0" smtClean="0">
                <a:latin typeface="Times New Roman" pitchFamily="18" charset="0"/>
                <a:cs typeface="Times New Roman" pitchFamily="18" charset="0"/>
              </a:rPr>
              <a:t/>
            </a:r>
            <a:br>
              <a:rPr lang="en-GB" sz="6000" dirty="0" smtClean="0">
                <a:latin typeface="Times New Roman" pitchFamily="18" charset="0"/>
                <a:cs typeface="Times New Roman" pitchFamily="18" charset="0"/>
              </a:rPr>
            </a:br>
            <a:endParaRPr lang="en-US" sz="6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81000" y="2667000"/>
            <a:ext cx="8229600" cy="4724400"/>
          </a:xfrm>
        </p:spPr>
        <p:txBody>
          <a:bodyPr/>
          <a:lstStyle/>
          <a:p>
            <a:pPr algn="ctr">
              <a:buNone/>
            </a:pPr>
            <a:r>
              <a:rPr lang="de-DE" sz="4400" dirty="0" smtClean="0">
                <a:latin typeface="Times New Roman" pitchFamily="18" charset="0"/>
                <a:cs typeface="Times New Roman" pitchFamily="18" charset="0"/>
              </a:rPr>
              <a:t>Danke schön</a:t>
            </a:r>
          </a:p>
          <a:p>
            <a:pPr algn="ctr">
              <a:buNone/>
            </a:pPr>
            <a:r>
              <a:rPr lang="de-DE" sz="4400" dirty="0" smtClean="0">
                <a:latin typeface="Times New Roman" pitchFamily="18" charset="0"/>
                <a:cs typeface="Times New Roman" pitchFamily="18" charset="0"/>
              </a:rPr>
              <a:t>Und Gott segne Euch!</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381000"/>
            <a:ext cx="8183880" cy="105156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 </a:t>
            </a:r>
            <a:r>
              <a:rPr lang="de-DE" dirty="0" smtClean="0">
                <a:latin typeface="Times New Roman" pitchFamily="18" charset="0"/>
                <a:cs typeface="Times New Roman" pitchFamily="18" charset="0"/>
              </a:rPr>
              <a:t>Übersetzung als interkulturelle Kommuniaktion</a:t>
            </a:r>
          </a:p>
        </p:txBody>
      </p:sp>
      <p:sp>
        <p:nvSpPr>
          <p:cNvPr id="3" name="Содержимое 2"/>
          <p:cNvSpPr>
            <a:spLocks noGrp="1"/>
          </p:cNvSpPr>
          <p:nvPr>
            <p:ph idx="1"/>
          </p:nvPr>
        </p:nvSpPr>
        <p:spPr>
          <a:xfrm>
            <a:off x="457200" y="1905000"/>
            <a:ext cx="8183880" cy="4187952"/>
          </a:xfrm>
        </p:spPr>
        <p:txBody>
          <a:bodyPr/>
          <a:lstStyle/>
          <a:p>
            <a:pPr>
              <a:buNone/>
            </a:pPr>
            <a:endParaRPr lang="de-DE" dirty="0" smtClean="0"/>
          </a:p>
          <a:p>
            <a:pPr>
              <a:buNone/>
            </a:pPr>
            <a:r>
              <a:rPr lang="de-DE" dirty="0" smtClean="0"/>
              <a:t>J.C.Sager: ”Übersetzen läßt sich als zweifacher Kommunikationsakt bezeichnen. Der Übersetzer ist Empfänger der ausgangssprachlichen Botschaft und zugleich ihr zielsprachlicher Sender.</a:t>
            </a:r>
            <a:endParaRPr lang="ru-RU" dirty="0" smtClean="0"/>
          </a:p>
          <a:p>
            <a:pPr>
              <a:buNone/>
            </a:pP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990600"/>
            <a:ext cx="8183880" cy="1051560"/>
          </a:xfrm>
        </p:spPr>
        <p:txBody>
          <a:bodyPr>
            <a:normAutofit/>
          </a:bodyPr>
          <a:lstStyle/>
          <a:p>
            <a:r>
              <a:rPr lang="en-GB" dirty="0" err="1" smtClean="0"/>
              <a:t>Bibel</a:t>
            </a:r>
            <a:r>
              <a:rPr lang="de-DE" dirty="0" smtClean="0"/>
              <a:t>übersetzung</a:t>
            </a:r>
            <a:endParaRPr lang="ru-RU" dirty="0"/>
          </a:p>
        </p:txBody>
      </p:sp>
      <p:sp>
        <p:nvSpPr>
          <p:cNvPr id="3" name="Содержимое 2"/>
          <p:cNvSpPr>
            <a:spLocks noGrp="1"/>
          </p:cNvSpPr>
          <p:nvPr>
            <p:ph idx="1"/>
          </p:nvPr>
        </p:nvSpPr>
        <p:spPr>
          <a:xfrm>
            <a:off x="1905000" y="2362200"/>
            <a:ext cx="6202680" cy="3276600"/>
          </a:xfrm>
        </p:spPr>
        <p:txBody>
          <a:bodyPr/>
          <a:lstStyle/>
          <a:p>
            <a:r>
              <a:rPr lang="de-DE" dirty="0" smtClean="0">
                <a:latin typeface="Times New Roman" pitchFamily="18" charset="0"/>
                <a:cs typeface="Times New Roman" pitchFamily="18" charset="0"/>
              </a:rPr>
              <a:t>Lutherbibel </a:t>
            </a:r>
          </a:p>
          <a:p>
            <a:r>
              <a:rPr lang="de-DE" dirty="0" smtClean="0">
                <a:latin typeface="Times New Roman" pitchFamily="18" charset="0"/>
                <a:cs typeface="Times New Roman" pitchFamily="18" charset="0"/>
              </a:rPr>
              <a:t>Astvatsaschunch </a:t>
            </a:r>
          </a:p>
          <a:p>
            <a:pPr>
              <a:buNone/>
            </a:pP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33400" y="990600"/>
            <a:ext cx="8183880" cy="1051560"/>
          </a:xfrm>
        </p:spPr>
        <p:txBody>
          <a:bodyPr>
            <a:normAutofit fontScale="90000"/>
          </a:bodyPr>
          <a:lstStyle/>
          <a:p>
            <a:r>
              <a:rPr lang="de-DE" sz="6600" dirty="0" smtClean="0">
                <a:latin typeface="Times New Roman" pitchFamily="18" charset="0"/>
                <a:cs typeface="Times New Roman" pitchFamily="18" charset="0"/>
              </a:rPr>
              <a:t>Phraseologismus</a:t>
            </a:r>
            <a:endParaRPr lang="en-US" sz="6600" dirty="0">
              <a:latin typeface="Times New Roman" pitchFamily="18" charset="0"/>
              <a:cs typeface="Times New Roman" pitchFamily="18" charset="0"/>
            </a:endParaRPr>
          </a:p>
        </p:txBody>
      </p:sp>
      <p:sp>
        <p:nvSpPr>
          <p:cNvPr id="2" name="Содержимое 1"/>
          <p:cNvSpPr>
            <a:spLocks noGrp="1"/>
          </p:cNvSpPr>
          <p:nvPr>
            <p:ph idx="1"/>
          </p:nvPr>
        </p:nvSpPr>
        <p:spPr>
          <a:xfrm>
            <a:off x="457200" y="2286000"/>
            <a:ext cx="8183880" cy="4187952"/>
          </a:xfrm>
        </p:spPr>
        <p:txBody>
          <a:bodyPr>
            <a:normAutofit/>
          </a:bodyPr>
          <a:lstStyle/>
          <a:p>
            <a:pPr>
              <a:buNone/>
            </a:pPr>
            <a:endParaRPr lang="de-DE" sz="3200" dirty="0" smtClean="0">
              <a:latin typeface="Times New Roman" pitchFamily="18" charset="0"/>
              <a:cs typeface="Times New Roman" pitchFamily="18" charset="0"/>
            </a:endParaRPr>
          </a:p>
          <a:p>
            <a:endParaRPr lang="de-DE" sz="3200" dirty="0" smtClean="0">
              <a:latin typeface="Times New Roman" pitchFamily="18" charset="0"/>
              <a:cs typeface="Times New Roman" pitchFamily="18" charset="0"/>
            </a:endParaRPr>
          </a:p>
          <a:p>
            <a:r>
              <a:rPr lang="de-DE" sz="5400" dirty="0" smtClean="0">
                <a:latin typeface="Times New Roman" pitchFamily="18" charset="0"/>
                <a:cs typeface="Times New Roman" pitchFamily="18" charset="0"/>
              </a:rPr>
              <a:t>Definition</a:t>
            </a:r>
          </a:p>
          <a:p>
            <a:r>
              <a:rPr lang="de-DE" sz="5400" dirty="0" smtClean="0">
                <a:latin typeface="Times New Roman" pitchFamily="18" charset="0"/>
                <a:cs typeface="Times New Roman" pitchFamily="18" charset="0"/>
              </a:rPr>
              <a:t>Merkmale</a:t>
            </a:r>
          </a:p>
          <a:p>
            <a:pPr>
              <a:buNone/>
            </a:pPr>
            <a:endParaRPr lang="de-DE"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962400"/>
            <a:ext cx="8183880" cy="1051560"/>
          </a:xfrm>
        </p:spPr>
        <p:txBody>
          <a:bodyPr/>
          <a:lstStyle/>
          <a:p>
            <a:r>
              <a:rPr lang="en-GB" dirty="0" err="1" smtClean="0">
                <a:latin typeface="Times New Roman" pitchFamily="18" charset="0"/>
                <a:cs typeface="Times New Roman" pitchFamily="18" charset="0"/>
              </a:rPr>
              <a:t>Merkmale</a:t>
            </a:r>
            <a:endParaRPr lang="en-US" dirty="0">
              <a:latin typeface="Times New Roman" pitchFamily="18" charset="0"/>
              <a:cs typeface="Times New Roman" pitchFamily="18" charset="0"/>
            </a:endParaRPr>
          </a:p>
        </p:txBody>
      </p:sp>
      <p:sp>
        <p:nvSpPr>
          <p:cNvPr id="3" name="Содержимое 2"/>
          <p:cNvSpPr>
            <a:spLocks noGrp="1"/>
          </p:cNvSpPr>
          <p:nvPr>
            <p:ph idx="1"/>
          </p:nvPr>
        </p:nvSpPr>
        <p:spPr/>
        <p:txBody>
          <a:bodyPr/>
          <a:lstStyle/>
          <a:p>
            <a:r>
              <a:rPr lang="en-GB" sz="3600" dirty="0" err="1" smtClean="0">
                <a:latin typeface="Times New Roman" pitchFamily="18" charset="0"/>
                <a:cs typeface="Times New Roman" pitchFamily="18" charset="0"/>
              </a:rPr>
              <a:t>Pol</a:t>
            </a:r>
            <a:r>
              <a:rPr lang="de-DE" sz="3600" dirty="0" smtClean="0">
                <a:latin typeface="Times New Roman" pitchFamily="18" charset="0"/>
                <a:cs typeface="Times New Roman" pitchFamily="18" charset="0"/>
              </a:rPr>
              <a:t>ylixikalität</a:t>
            </a:r>
          </a:p>
          <a:p>
            <a:r>
              <a:rPr lang="de-DE" sz="3600" dirty="0" smtClean="0">
                <a:latin typeface="Times New Roman" pitchFamily="18" charset="0"/>
                <a:cs typeface="Times New Roman" pitchFamily="18" charset="0"/>
              </a:rPr>
              <a:t>Festigkeit/Stabilität</a:t>
            </a:r>
          </a:p>
          <a:p>
            <a:r>
              <a:rPr lang="de-DE" sz="3600" dirty="0" smtClean="0">
                <a:latin typeface="Times New Roman" pitchFamily="18" charset="0"/>
                <a:cs typeface="Times New Roman" pitchFamily="18" charset="0"/>
              </a:rPr>
              <a:t>Idiomatizität</a:t>
            </a:r>
          </a:p>
          <a:p>
            <a:r>
              <a:rPr lang="de-DE" sz="3600" dirty="0" smtClean="0">
                <a:latin typeface="Times New Roman" pitchFamily="18" charset="0"/>
                <a:cs typeface="Times New Roman" pitchFamily="18" charset="0"/>
              </a:rPr>
              <a:t>Lexikalisierung/Repruduzierbarkeit</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457200"/>
            <a:ext cx="8183880" cy="1051560"/>
          </a:xfrm>
        </p:spPr>
        <p:txBody>
          <a:bodyPr>
            <a:normAutofit/>
          </a:bodyPr>
          <a:lstStyle/>
          <a:p>
            <a:r>
              <a:rPr lang="de-DE" dirty="0" smtClean="0"/>
              <a:t> </a:t>
            </a:r>
            <a:endParaRPr lang="en-US"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828800"/>
            <a:ext cx="8183880" cy="4187952"/>
          </a:xfrm>
        </p:spPr>
        <p:txBody>
          <a:bodyPr>
            <a:normAutofit/>
          </a:bodyPr>
          <a:lstStyle/>
          <a:p>
            <a:pPr algn="just">
              <a:buNone/>
            </a:pPr>
            <a:r>
              <a:rPr lang="de-DE" sz="2400" dirty="0" smtClean="0">
                <a:latin typeface="Times New Roman" pitchFamily="18" charset="0"/>
                <a:cs typeface="Times New Roman" pitchFamily="18" charset="0"/>
              </a:rPr>
              <a:t>Unter Äquivalenz verstehen wir die kommunikative</a:t>
            </a:r>
          </a:p>
          <a:p>
            <a:pPr>
              <a:buNone/>
            </a:pPr>
            <a:r>
              <a:rPr lang="de-DE" sz="2400" dirty="0" smtClean="0">
                <a:latin typeface="Times New Roman" pitchFamily="18" charset="0"/>
                <a:cs typeface="Times New Roman" pitchFamily="18" charset="0"/>
              </a:rPr>
              <a:t>Entsprechung zwischen Ausgangs- und Zielsprache einer</a:t>
            </a:r>
          </a:p>
          <a:p>
            <a:pPr>
              <a:buNone/>
            </a:pPr>
            <a:r>
              <a:rPr lang="de-DE" sz="2400" dirty="0" smtClean="0">
                <a:latin typeface="Times New Roman" pitchFamily="18" charset="0"/>
                <a:cs typeface="Times New Roman" pitchFamily="18" charset="0"/>
              </a:rPr>
              <a:t>Einheit. Diese ist erreichbar durch maximale Übereinstimmung von Denotat, Konnotat und Funktionalität, einschließlich formaler Struktur und Komponentenbestand (Henschel 1993: 137). </a:t>
            </a:r>
            <a:endParaRPr lang="en-US" sz="2400" dirty="0" smtClean="0">
              <a:latin typeface="Times New Roman" pitchFamily="18" charset="0"/>
              <a:cs typeface="Times New Roman" pitchFamily="18" charset="0"/>
            </a:endParaRPr>
          </a:p>
          <a:p>
            <a:pPr>
              <a:buNone/>
            </a:pPr>
            <a:endParaRPr lang="de-DE"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8183880" cy="1051560"/>
          </a:xfrm>
        </p:spPr>
        <p:txBody>
          <a:bodyPr>
            <a:normAutofit/>
          </a:bodyPr>
          <a:lstStyle/>
          <a:p>
            <a:r>
              <a:rPr lang="de-DE" dirty="0" smtClean="0">
                <a:latin typeface="Times New Roman" pitchFamily="18" charset="0"/>
                <a:cs typeface="Times New Roman" pitchFamily="18" charset="0"/>
              </a:rPr>
              <a:t>Volläquvalenz</a:t>
            </a:r>
            <a:endParaRPr lang="en-US" dirty="0">
              <a:latin typeface="Times New Roman" pitchFamily="18" charset="0"/>
              <a:cs typeface="Times New Roman" pitchFamily="18" charset="0"/>
            </a:endParaRPr>
          </a:p>
        </p:txBody>
      </p:sp>
      <p:sp>
        <p:nvSpPr>
          <p:cNvPr id="3" name="Содержимое 2"/>
          <p:cNvSpPr>
            <a:spLocks noGrp="1"/>
          </p:cNvSpPr>
          <p:nvPr>
            <p:ph idx="1"/>
          </p:nvPr>
        </p:nvSpPr>
        <p:spPr>
          <a:xfrm>
            <a:off x="304800" y="1752600"/>
            <a:ext cx="8183880" cy="4187952"/>
          </a:xfrm>
        </p:spPr>
        <p:txBody>
          <a:bodyPr>
            <a:normAutofit/>
          </a:bodyPr>
          <a:lstStyle/>
          <a:p>
            <a:pPr>
              <a:buNone/>
            </a:pPr>
            <a:r>
              <a:rPr lang="de-DE" dirty="0" smtClean="0">
                <a:latin typeface="Times New Roman" pitchFamily="18" charset="0"/>
                <a:cs typeface="Times New Roman" pitchFamily="18" charset="0"/>
              </a:rPr>
              <a:t>Die vollständige Äquivalenz bedeutet eine volle Übereinstimmung der Phraseologismen. Diese parallelen Phraseologismen stellen gleichzeitig eine semantische, strukturelle und lexikalische Entsprechung  sowie das gleiche Bild dar. Dazu gehören oft Phraseologismen, die aus den gleichen historischen und kulturellen Quellen stammen (vgl. Henschel 1993: 138).</a:t>
            </a:r>
            <a:endParaRPr lang="en-US" dirty="0" smtClean="0">
              <a:latin typeface="Times New Roman" pitchFamily="18" charset="0"/>
              <a:cs typeface="Times New Roman" pitchFamily="18" charset="0"/>
            </a:endParaRPr>
          </a:p>
          <a:p>
            <a:pPr>
              <a:buNone/>
            </a:pPr>
            <a:r>
              <a:rPr lang="de-DE"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de-DE" dirty="0" smtClean="0"/>
              <a:t>Beispiele</a:t>
            </a:r>
            <a:endParaRPr lang="en-US" dirty="0"/>
          </a:p>
        </p:txBody>
      </p:sp>
      <p:sp>
        <p:nvSpPr>
          <p:cNvPr id="3" name="Содержимое 2"/>
          <p:cNvSpPr>
            <a:spLocks noGrp="1"/>
          </p:cNvSpPr>
          <p:nvPr>
            <p:ph idx="1"/>
          </p:nvPr>
        </p:nvSpPr>
        <p:spPr/>
        <p:txBody>
          <a:bodyPr>
            <a:normAutofit fontScale="32500" lnSpcReduction="20000"/>
          </a:bodyPr>
          <a:lstStyle/>
          <a:p>
            <a:r>
              <a:rPr lang="de-DE" sz="11100" dirty="0" smtClean="0">
                <a:latin typeface="Times New Roman" pitchFamily="18" charset="0"/>
                <a:cs typeface="Times New Roman" pitchFamily="18" charset="0"/>
              </a:rPr>
              <a:t>Sodom und Gomorra</a:t>
            </a:r>
            <a:r>
              <a:rPr lang="hy-AM" sz="11100" dirty="0" smtClean="0">
                <a:latin typeface="Times New Roman" pitchFamily="18" charset="0"/>
                <a:cs typeface="Times New Roman" pitchFamily="18" charset="0"/>
              </a:rPr>
              <a:t>-Սոդոմ-Գոմոր</a:t>
            </a:r>
            <a:r>
              <a:rPr lang="de-DE" sz="11100" dirty="0" smtClean="0">
                <a:latin typeface="Times New Roman" pitchFamily="18" charset="0"/>
                <a:cs typeface="Times New Roman" pitchFamily="18" charset="0"/>
              </a:rPr>
              <a:t> </a:t>
            </a:r>
          </a:p>
          <a:p>
            <a:pPr>
              <a:buNone/>
            </a:pPr>
            <a:endParaRPr lang="de-DE" sz="8000" dirty="0" smtClean="0">
              <a:latin typeface="Times New Roman" pitchFamily="18" charset="0"/>
              <a:cs typeface="Times New Roman" pitchFamily="18" charset="0"/>
            </a:endParaRPr>
          </a:p>
          <a:p>
            <a:pPr>
              <a:buNone/>
            </a:pPr>
            <a:r>
              <a:rPr lang="de-DE" sz="7400" dirty="0" smtClean="0">
                <a:latin typeface="Times New Roman" pitchFamily="18" charset="0"/>
                <a:cs typeface="Times New Roman" pitchFamily="18" charset="0"/>
              </a:rPr>
              <a:t>ein Ort, wo die größte Verderbheit und Unmoral herrscht</a:t>
            </a:r>
          </a:p>
          <a:p>
            <a:endParaRPr lang="en-US" dirty="0" smtClean="0">
              <a:latin typeface="Times New Roman" pitchFamily="18" charset="0"/>
              <a:cs typeface="Times New Roman" pitchFamily="18" charset="0"/>
            </a:endParaRPr>
          </a:p>
          <a:p>
            <a:pPr>
              <a:buNone/>
            </a:pPr>
            <a:r>
              <a:rPr lang="de-DE" sz="5000" dirty="0" smtClean="0">
                <a:latin typeface="Times New Roman" pitchFamily="18" charset="0"/>
                <a:cs typeface="Times New Roman" pitchFamily="18" charset="0"/>
              </a:rPr>
              <a:t>Im  1. Buch von Mose, Kap.18 und 19, wird von den Städten erzählt.Sie sind in Gottlosigkeit und Sünde ertrunken, und ihre Namen stehen noch bis heute als Synonym  für Unordnung und Ausschweifung</a:t>
            </a:r>
          </a:p>
          <a:p>
            <a:endParaRPr lang="de-DE" dirty="0" smtClean="0">
              <a:latin typeface="Times New Roman" pitchFamily="18" charset="0"/>
              <a:cs typeface="Times New Roman" pitchFamily="18" charset="0"/>
            </a:endParaRPr>
          </a:p>
          <a:p>
            <a:pPr>
              <a:buNone/>
            </a:pPr>
            <a:endParaRPr lang="de-DE" dirty="0" smtClean="0">
              <a:latin typeface="Times New Roman" pitchFamily="18" charset="0"/>
              <a:cs typeface="Times New Roman" pitchFamily="18" charset="0"/>
            </a:endParaRPr>
          </a:p>
          <a:p>
            <a:r>
              <a:rPr lang="de-DE" sz="9800" dirty="0" smtClean="0">
                <a:latin typeface="Times New Roman" pitchFamily="18" charset="0"/>
                <a:cs typeface="Times New Roman" pitchFamily="18" charset="0"/>
              </a:rPr>
              <a:t>Babylonische Verwirrung</a:t>
            </a:r>
            <a:r>
              <a:rPr lang="hy-AM" sz="9800" dirty="0" smtClean="0">
                <a:latin typeface="Times New Roman" pitchFamily="18" charset="0"/>
                <a:cs typeface="Times New Roman" pitchFamily="18" charset="0"/>
              </a:rPr>
              <a:t>-Բաբոլոնյան</a:t>
            </a:r>
            <a:r>
              <a:rPr lang="de-DE" sz="9800" dirty="0" smtClean="0">
                <a:latin typeface="Times New Roman" pitchFamily="18" charset="0"/>
                <a:cs typeface="Times New Roman" pitchFamily="18" charset="0"/>
              </a:rPr>
              <a:t> </a:t>
            </a:r>
            <a:r>
              <a:rPr lang="hy-AM" sz="9800" dirty="0" smtClean="0">
                <a:latin typeface="Times New Roman" pitchFamily="18" charset="0"/>
                <a:cs typeface="Times New Roman" pitchFamily="18" charset="0"/>
              </a:rPr>
              <a:t>խառնակություն</a:t>
            </a:r>
            <a:r>
              <a:rPr lang="de-DE" sz="9800" dirty="0" smtClean="0">
                <a:latin typeface="Times New Roman" pitchFamily="18" charset="0"/>
                <a:cs typeface="Times New Roman" pitchFamily="18" charset="0"/>
              </a:rPr>
              <a:t> </a:t>
            </a:r>
          </a:p>
          <a:p>
            <a:pPr>
              <a:buNone/>
            </a:pPr>
            <a:r>
              <a:rPr lang="de-DE" sz="5500" dirty="0" smtClean="0">
                <a:latin typeface="Times New Roman" pitchFamily="18" charset="0"/>
                <a:cs typeface="Times New Roman" pitchFamily="18" charset="0"/>
              </a:rPr>
              <a:t>Erzürnt über den Turmbau zu Babel sich ausdrückenden Stolz, verwirrt Jahwe die Sprache der Menschen .(Mose 11,5- „ Da fuhr der Herr hernieder,dass er sähe die Stadt und den Turm , die die Menschenkinder bauten).</a:t>
            </a:r>
            <a:endParaRPr lang="en-US" sz="55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de-DE" dirty="0" smtClean="0">
              <a:latin typeface="Times New Roman" pitchFamily="18" charset="0"/>
              <a:cs typeface="Times New Roman" pitchFamily="18" charset="0"/>
            </a:endParaRPr>
          </a:p>
          <a:p>
            <a:endParaRPr lang="de-DE" dirty="0" smtClean="0">
              <a:latin typeface="Times New Roman" pitchFamily="18" charset="0"/>
              <a:cs typeface="Times New Roman" pitchFamily="18" charset="0"/>
            </a:endParaRPr>
          </a:p>
          <a:p>
            <a:endParaRPr lang="hy-AM"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спект">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Аспект">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Аспект">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7404</TotalTime>
  <Words>860</Words>
  <Application>Microsoft Office PowerPoint</Application>
  <PresentationFormat>Экран (4:3)</PresentationFormat>
  <Paragraphs>120</Paragraphs>
  <Slides>24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Аспект</vt:lpstr>
      <vt:lpstr>Die Äquivalenzrelation der biblischen Phraseologismen</vt:lpstr>
      <vt:lpstr>Gliederung der Arbeit</vt:lpstr>
      <vt:lpstr>   1. Übersetzung als interkulturelle Kommuniaktion</vt:lpstr>
      <vt:lpstr>Bibelübersetzung</vt:lpstr>
      <vt:lpstr>Phraseologismus</vt:lpstr>
      <vt:lpstr>Merkmale</vt:lpstr>
      <vt:lpstr> </vt:lpstr>
      <vt:lpstr>Volläquvalenz</vt:lpstr>
      <vt:lpstr>Beispiele</vt:lpstr>
      <vt:lpstr>   Im Dunkeln  tappen  Մթի մեջ խարխափել </vt:lpstr>
      <vt:lpstr>Auf den Händen tragen</vt:lpstr>
      <vt:lpstr> </vt:lpstr>
      <vt:lpstr>Слайд 13</vt:lpstr>
      <vt:lpstr>Слайд 14</vt:lpstr>
      <vt:lpstr>Teil(Partielle)Äquivalenz</vt:lpstr>
      <vt:lpstr>  Verbotene Früchte Արգելված պտուղ</vt:lpstr>
      <vt:lpstr> Der Sündenbock-  Քավության նոխազ</vt:lpstr>
      <vt:lpstr>Слайд 18</vt:lpstr>
      <vt:lpstr>Слайд 19</vt:lpstr>
      <vt:lpstr>Слайд 20</vt:lpstr>
      <vt:lpstr>Слайд 21</vt:lpstr>
      <vt:lpstr>Nulläquivalenz </vt:lpstr>
      <vt:lpstr>Schlussfolgerungen  </vt:lpstr>
      <vt:lpstr>Слайд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Problem der Äquivalenz der biblischen Phraseologismen</dc:title>
  <dc:creator>devochka</dc:creator>
  <cp:lastModifiedBy>Tagik</cp:lastModifiedBy>
  <cp:revision>46</cp:revision>
  <dcterms:created xsi:type="dcterms:W3CDTF">2006-08-16T00:00:00Z</dcterms:created>
  <dcterms:modified xsi:type="dcterms:W3CDTF">2018-05-10T19:05:46Z</dcterms:modified>
</cp:coreProperties>
</file>