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4" r:id="rId27"/>
    <p:sldId id="283" r:id="rId28"/>
    <p:sldId id="285"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2555BAFC-D25F-4A28-9157-0BC7214EC769}" type="datetimeFigureOut">
              <a:rPr lang="ru-RU" smtClean="0"/>
              <a:pPr/>
              <a:t>10.05.2018</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62647A1-34E1-4312-9AAA-ED2B1664824D}" type="slidenum">
              <a:rPr lang="ru-RU" smtClean="0"/>
              <a:pPr/>
              <a:t>‹#›</a:t>
            </a:fld>
            <a:endParaRPr lang="ru-RU"/>
          </a:p>
        </p:txBody>
      </p:sp>
    </p:spTree>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555BAFC-D25F-4A28-9157-0BC7214EC769}" type="datetimeFigureOut">
              <a:rPr lang="ru-RU" smtClean="0"/>
              <a:pPr/>
              <a:t>10.05.2018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2647A1-34E1-4312-9AAA-ED2B1664824D}" type="slidenum">
              <a:rPr lang="ru-RU" smtClean="0"/>
              <a:pPr/>
              <a:t>‹#›</a:t>
            </a:fld>
            <a:endParaRPr lang="ru-RU"/>
          </a:p>
        </p:txBody>
      </p:sp>
    </p:spTree>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555BAFC-D25F-4A28-9157-0BC7214EC769}" type="datetimeFigureOut">
              <a:rPr lang="ru-RU" smtClean="0"/>
              <a:pPr/>
              <a:t>10.05.2018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2647A1-34E1-4312-9AAA-ED2B1664824D}" type="slidenum">
              <a:rPr lang="ru-RU" smtClean="0"/>
              <a:pPr/>
              <a:t>‹#›</a:t>
            </a:fld>
            <a:endParaRPr lang="ru-RU"/>
          </a:p>
        </p:txBody>
      </p:sp>
    </p:spTree>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555BAFC-D25F-4A28-9157-0BC7214EC769}" type="datetimeFigureOut">
              <a:rPr lang="ru-RU" smtClean="0"/>
              <a:pPr/>
              <a:t>10.05.2018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2647A1-34E1-4312-9AAA-ED2B1664824D}" type="slidenum">
              <a:rPr lang="ru-RU" smtClean="0"/>
              <a:pPr/>
              <a:t>‹#›</a:t>
            </a:fld>
            <a:endParaRPr lang="ru-RU"/>
          </a:p>
        </p:txBody>
      </p:sp>
    </p:spTree>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2555BAFC-D25F-4A28-9157-0BC7214EC769}" type="datetimeFigureOut">
              <a:rPr lang="ru-RU" smtClean="0"/>
              <a:pPr/>
              <a:t>10.05.2018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2647A1-34E1-4312-9AAA-ED2B1664824D}" type="slidenum">
              <a:rPr lang="ru-RU" smtClean="0"/>
              <a:pPr/>
              <a:t>‹#›</a:t>
            </a:fld>
            <a:endParaRPr lang="ru-RU"/>
          </a:p>
        </p:txBody>
      </p:sp>
    </p:spTree>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2555BAFC-D25F-4A28-9157-0BC7214EC769}" type="datetimeFigureOut">
              <a:rPr lang="ru-RU" smtClean="0"/>
              <a:pPr/>
              <a:t>10.05.2018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62647A1-34E1-4312-9AAA-ED2B1664824D}" type="slidenum">
              <a:rPr lang="ru-RU" smtClean="0"/>
              <a:pPr/>
              <a:t>‹#›</a:t>
            </a:fld>
            <a:endParaRPr lang="ru-RU"/>
          </a:p>
        </p:txBody>
      </p:sp>
    </p:spTree>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2555BAFC-D25F-4A28-9157-0BC7214EC769}" type="datetimeFigureOut">
              <a:rPr lang="ru-RU" smtClean="0"/>
              <a:pPr/>
              <a:t>10.05.2018</a:t>
            </a:fld>
            <a:endParaRPr lang="ru-RU"/>
          </a:p>
        </p:txBody>
      </p:sp>
      <p:sp>
        <p:nvSpPr>
          <p:cNvPr id="27" name="Номер слайда 26"/>
          <p:cNvSpPr>
            <a:spLocks noGrp="1"/>
          </p:cNvSpPr>
          <p:nvPr>
            <p:ph type="sldNum" sz="quarter" idx="11"/>
          </p:nvPr>
        </p:nvSpPr>
        <p:spPr/>
        <p:txBody>
          <a:bodyPr rtlCol="0"/>
          <a:lstStyle/>
          <a:p>
            <a:fld id="{762647A1-34E1-4312-9AAA-ED2B1664824D}"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2555BAFC-D25F-4A28-9157-0BC7214EC769}" type="datetimeFigureOut">
              <a:rPr lang="ru-RU" smtClean="0"/>
              <a:pPr/>
              <a:t>10.05.2018</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762647A1-34E1-4312-9AAA-ED2B1664824D}" type="slidenum">
              <a:rPr lang="ru-RU" smtClean="0"/>
              <a:pPr/>
              <a:t>‹#›</a:t>
            </a:fld>
            <a:endParaRPr lang="ru-RU"/>
          </a:p>
        </p:txBody>
      </p:sp>
    </p:spTree>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55BAFC-D25F-4A28-9157-0BC7214EC769}" type="datetimeFigureOut">
              <a:rPr lang="ru-RU" smtClean="0"/>
              <a:pPr/>
              <a:t>10.05.2018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62647A1-34E1-4312-9AAA-ED2B1664824D}" type="slidenum">
              <a:rPr lang="ru-RU" smtClean="0"/>
              <a:pPr/>
              <a:t>‹#›</a:t>
            </a:fld>
            <a:endParaRPr lang="ru-RU"/>
          </a:p>
        </p:txBody>
      </p:sp>
    </p:spTree>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2555BAFC-D25F-4A28-9157-0BC7214EC769}" type="datetimeFigureOut">
              <a:rPr lang="ru-RU" smtClean="0"/>
              <a:pPr/>
              <a:t>10.05.2018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62647A1-34E1-4312-9AAA-ED2B1664824D}" type="slidenum">
              <a:rPr lang="ru-RU" smtClean="0"/>
              <a:pPr/>
              <a:t>‹#›</a:t>
            </a:fld>
            <a:endParaRPr lang="ru-RU"/>
          </a:p>
        </p:txBody>
      </p:sp>
    </p:spTree>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2555BAFC-D25F-4A28-9157-0BC7214EC769}" type="datetimeFigureOut">
              <a:rPr lang="ru-RU" smtClean="0"/>
              <a:pPr/>
              <a:t>10.05.2018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62647A1-34E1-4312-9AAA-ED2B1664824D}" type="slidenum">
              <a:rPr lang="ru-RU" smtClean="0"/>
              <a:pPr/>
              <a:t>‹#›</a:t>
            </a:fld>
            <a:endParaRPr lang="ru-RU"/>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555BAFC-D25F-4A28-9157-0BC7214EC769}" type="datetimeFigureOut">
              <a:rPr lang="ru-RU" smtClean="0"/>
              <a:pPr/>
              <a:t>10.05.2018</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62647A1-34E1-4312-9AAA-ED2B1664824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cover/>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WordArt 2"/>
          <p:cNvSpPr>
            <a:spLocks noChangeArrowheads="1" noChangeShapeType="1" noTextEdit="1"/>
          </p:cNvSpPr>
          <p:nvPr/>
        </p:nvSpPr>
        <p:spPr bwMode="auto">
          <a:xfrm>
            <a:off x="571472" y="2071679"/>
            <a:ext cx="8286808" cy="1714511"/>
          </a:xfrm>
          <a:prstGeom prst="rect">
            <a:avLst/>
          </a:prstGeom>
        </p:spPr>
        <p:txBody>
          <a:bodyPr wrap="none" fromWordArt="1">
            <a:prstTxWarp prst="textSlantUp">
              <a:avLst>
                <a:gd name="adj" fmla="val 0"/>
              </a:avLst>
            </a:prstTxWarp>
          </a:bodyPr>
          <a:lstStyle/>
          <a:p>
            <a:pPr algn="ctr" rtl="0"/>
            <a:endParaRPr lang="hy-AM" sz="7200" kern="10" spc="0" dirty="0" smtClean="0">
              <a:ln w="9525">
                <a:solidFill>
                  <a:srgbClr val="000000"/>
                </a:solidFill>
                <a:round/>
                <a:headEnd/>
                <a:tailEnd/>
              </a:ln>
              <a:solidFill>
                <a:srgbClr val="000000"/>
              </a:solidFill>
              <a:effectLst/>
              <a:latin typeface="Times New Roman"/>
              <a:cs typeface="Times New Roman"/>
            </a:endParaRPr>
          </a:p>
          <a:p>
            <a:pPr algn="ctr" rtl="0"/>
            <a:r>
              <a:rPr lang="de-DE" sz="7200" kern="10" spc="0" dirty="0" smtClean="0">
                <a:ln w="9525">
                  <a:solidFill>
                    <a:srgbClr val="000000"/>
                  </a:solidFill>
                  <a:round/>
                  <a:headEnd/>
                  <a:tailEnd/>
                </a:ln>
                <a:solidFill>
                  <a:srgbClr val="000000"/>
                </a:solidFill>
                <a:effectLst/>
                <a:latin typeface="Times New Roman"/>
                <a:cs typeface="Times New Roman"/>
              </a:rPr>
              <a:t>Die Übersetzungsverfahren anhand armenischer Kurzprosa</a:t>
            </a:r>
          </a:p>
          <a:p>
            <a:pPr algn="ctr" rtl="0"/>
            <a:endParaRPr lang="ru-RU" sz="7200" kern="10" spc="0" dirty="0">
              <a:ln w="9525">
                <a:solidFill>
                  <a:srgbClr val="000000"/>
                </a:solidFill>
                <a:round/>
                <a:headEnd/>
                <a:tailEnd/>
              </a:ln>
              <a:solidFill>
                <a:srgbClr val="000000"/>
              </a:solidFill>
              <a:effectLst/>
              <a:latin typeface="Times New Roman"/>
              <a:cs typeface="Times New Roman"/>
            </a:endParaRPr>
          </a:p>
        </p:txBody>
      </p:sp>
    </p:spTree>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14612" y="1071546"/>
            <a:ext cx="4286280" cy="642942"/>
          </a:xfrm>
        </p:spPr>
        <p:txBody>
          <a:bodyPr>
            <a:noAutofit/>
          </a:bodyPr>
          <a:lstStyle/>
          <a:p>
            <a:r>
              <a:rPr lang="de-DE" sz="2000" b="1" dirty="0" smtClean="0">
                <a:solidFill>
                  <a:schemeClr val="accent1">
                    <a:lumMod val="10000"/>
                  </a:schemeClr>
                </a:solidFill>
                <a:latin typeface="Times New Roman" pitchFamily="18" charset="0"/>
                <a:cs typeface="Times New Roman" pitchFamily="18" charset="0"/>
              </a:rPr>
              <a:t>Die Viele-zu-eins-Entsprechung</a:t>
            </a:r>
            <a:r>
              <a:rPr lang="ru-RU" sz="2000" dirty="0" smtClean="0">
                <a:solidFill>
                  <a:schemeClr val="accent1">
                    <a:lumMod val="10000"/>
                  </a:schemeClr>
                </a:solidFill>
                <a:latin typeface="Times New Roman" pitchFamily="18" charset="0"/>
                <a:cs typeface="Times New Roman" pitchFamily="18" charset="0"/>
              </a:rPr>
              <a:t/>
            </a:r>
            <a:br>
              <a:rPr lang="ru-RU" sz="2000" dirty="0" smtClean="0">
                <a:solidFill>
                  <a:schemeClr val="accent1">
                    <a:lumMod val="10000"/>
                  </a:schemeClr>
                </a:solidFill>
                <a:latin typeface="Times New Roman" pitchFamily="18" charset="0"/>
                <a:cs typeface="Times New Roman" pitchFamily="18" charset="0"/>
              </a:rPr>
            </a:br>
            <a:endParaRPr lang="ru-RU" sz="2000" dirty="0">
              <a:solidFill>
                <a:schemeClr val="accent1">
                  <a:lumMod val="10000"/>
                </a:schemeClr>
              </a:solidFill>
              <a:latin typeface="Times New Roman" pitchFamily="18" charset="0"/>
              <a:cs typeface="Times New Roman" pitchFamily="18" charset="0"/>
            </a:endParaRPr>
          </a:p>
        </p:txBody>
      </p:sp>
      <p:sp>
        <p:nvSpPr>
          <p:cNvPr id="4" name="Скругленный прямоугольник 3"/>
          <p:cNvSpPr/>
          <p:nvPr/>
        </p:nvSpPr>
        <p:spPr>
          <a:xfrm>
            <a:off x="1214414" y="3286124"/>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AS - Ausdruck</a:t>
            </a:r>
            <a:endParaRPr lang="ru-RU" dirty="0">
              <a:solidFill>
                <a:schemeClr val="accent1">
                  <a:lumMod val="10000"/>
                </a:schemeClr>
              </a:solidFill>
              <a:latin typeface="Times New Roman" pitchFamily="18" charset="0"/>
              <a:cs typeface="Times New Roman" pitchFamily="18" charset="0"/>
            </a:endParaRPr>
          </a:p>
        </p:txBody>
      </p:sp>
      <p:sp>
        <p:nvSpPr>
          <p:cNvPr id="5" name="Скругленный прямоугольник 4"/>
          <p:cNvSpPr/>
          <p:nvPr/>
        </p:nvSpPr>
        <p:spPr>
          <a:xfrm>
            <a:off x="1214414" y="4071942"/>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AS - Ausdruck</a:t>
            </a:r>
            <a:endParaRPr lang="ru-RU" dirty="0">
              <a:solidFill>
                <a:schemeClr val="accent1">
                  <a:lumMod val="10000"/>
                </a:schemeClr>
              </a:solidFill>
              <a:latin typeface="Times New Roman" pitchFamily="18" charset="0"/>
              <a:cs typeface="Times New Roman" pitchFamily="18" charset="0"/>
            </a:endParaRPr>
          </a:p>
        </p:txBody>
      </p:sp>
      <p:sp>
        <p:nvSpPr>
          <p:cNvPr id="6" name="Скругленный прямоугольник 5"/>
          <p:cNvSpPr/>
          <p:nvPr/>
        </p:nvSpPr>
        <p:spPr>
          <a:xfrm>
            <a:off x="1214414" y="2428868"/>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AS - Ausdruck</a:t>
            </a:r>
            <a:endParaRPr lang="ru-RU" dirty="0">
              <a:solidFill>
                <a:schemeClr val="accent1">
                  <a:lumMod val="10000"/>
                </a:schemeClr>
              </a:solidFill>
              <a:latin typeface="Times New Roman" pitchFamily="18" charset="0"/>
              <a:cs typeface="Times New Roman" pitchFamily="18" charset="0"/>
            </a:endParaRPr>
          </a:p>
        </p:txBody>
      </p:sp>
      <p:cxnSp>
        <p:nvCxnSpPr>
          <p:cNvPr id="9" name="Прямая со стрелкой 8"/>
          <p:cNvCxnSpPr/>
          <p:nvPr/>
        </p:nvCxnSpPr>
        <p:spPr>
          <a:xfrm>
            <a:off x="3643306" y="2786058"/>
            <a:ext cx="1071570" cy="57150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p:cNvCxnSpPr/>
          <p:nvPr/>
        </p:nvCxnSpPr>
        <p:spPr>
          <a:xfrm flipV="1">
            <a:off x="3643306" y="3629465"/>
            <a:ext cx="1111574" cy="1384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3" name="Прямая со стрелкой 12"/>
          <p:cNvCxnSpPr>
            <a:stCxn id="5" idx="3"/>
          </p:cNvCxnSpPr>
          <p:nvPr/>
        </p:nvCxnSpPr>
        <p:spPr>
          <a:xfrm flipV="1">
            <a:off x="3643306" y="3929066"/>
            <a:ext cx="1071570" cy="42862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2" name="Скругленный прямоугольник 21"/>
          <p:cNvSpPr/>
          <p:nvPr/>
        </p:nvSpPr>
        <p:spPr>
          <a:xfrm>
            <a:off x="5000628" y="3286124"/>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ZS- Ausdruck</a:t>
            </a:r>
            <a:endParaRPr lang="ru-RU" dirty="0">
              <a:solidFill>
                <a:schemeClr val="accent1">
                  <a:lumMod val="10000"/>
                </a:schemeClr>
              </a:solidFill>
              <a:latin typeface="Times New Roman" pitchFamily="18" charset="0"/>
              <a:cs typeface="Times New Roman" pitchFamily="18" charset="0"/>
            </a:endParaRPr>
          </a:p>
        </p:txBody>
      </p:sp>
      <p:sp>
        <p:nvSpPr>
          <p:cNvPr id="23" name="TextBox 22"/>
          <p:cNvSpPr txBox="1"/>
          <p:nvPr/>
        </p:nvSpPr>
        <p:spPr>
          <a:xfrm>
            <a:off x="1857356" y="5072074"/>
            <a:ext cx="1071570" cy="369332"/>
          </a:xfrm>
          <a:prstGeom prst="rect">
            <a:avLst/>
          </a:prstGeom>
          <a:noFill/>
        </p:spPr>
        <p:txBody>
          <a:bodyPr wrap="square" rtlCol="0">
            <a:spAutoFit/>
          </a:bodyPr>
          <a:lstStyle/>
          <a:p>
            <a:r>
              <a:rPr lang="hy-AM" dirty="0" smtClean="0">
                <a:solidFill>
                  <a:schemeClr val="accent1">
                    <a:lumMod val="10000"/>
                  </a:schemeClr>
                </a:solidFill>
              </a:rPr>
              <a:t>viele</a:t>
            </a:r>
            <a:endParaRPr lang="ru-RU" dirty="0">
              <a:solidFill>
                <a:schemeClr val="accent1">
                  <a:lumMod val="10000"/>
                </a:schemeClr>
              </a:solidFill>
            </a:endParaRPr>
          </a:p>
        </p:txBody>
      </p:sp>
      <p:sp>
        <p:nvSpPr>
          <p:cNvPr id="24" name="TextBox 23"/>
          <p:cNvSpPr txBox="1"/>
          <p:nvPr/>
        </p:nvSpPr>
        <p:spPr>
          <a:xfrm>
            <a:off x="5715008" y="5072074"/>
            <a:ext cx="642942" cy="369332"/>
          </a:xfrm>
          <a:prstGeom prst="rect">
            <a:avLst/>
          </a:prstGeom>
          <a:noFill/>
        </p:spPr>
        <p:txBody>
          <a:bodyPr wrap="square" rtlCol="0">
            <a:spAutoFit/>
          </a:bodyPr>
          <a:lstStyle/>
          <a:p>
            <a:r>
              <a:rPr lang="hy-AM" dirty="0" smtClean="0">
                <a:solidFill>
                  <a:schemeClr val="accent1">
                    <a:lumMod val="10000"/>
                  </a:schemeClr>
                </a:solidFill>
              </a:rPr>
              <a:t>1</a:t>
            </a:r>
            <a:endParaRPr lang="ru-RU" dirty="0">
              <a:solidFill>
                <a:schemeClr val="accent1">
                  <a:lumMod val="10000"/>
                </a:schemeClr>
              </a:solidFill>
            </a:endParaRPr>
          </a:p>
        </p:txBody>
      </p:sp>
      <p:sp>
        <p:nvSpPr>
          <p:cNvPr id="12" name="TextBox 11"/>
          <p:cNvSpPr txBox="1"/>
          <p:nvPr/>
        </p:nvSpPr>
        <p:spPr>
          <a:xfrm>
            <a:off x="1285852" y="5500702"/>
            <a:ext cx="4214842" cy="400110"/>
          </a:xfrm>
          <a:prstGeom prst="rect">
            <a:avLst/>
          </a:prstGeom>
          <a:noFill/>
        </p:spPr>
        <p:txBody>
          <a:bodyPr wrap="square" rtlCol="0">
            <a:spAutoFit/>
          </a:bodyPr>
          <a:lstStyle/>
          <a:p>
            <a:r>
              <a:rPr lang="hy-AM" sz="2000" dirty="0" smtClean="0">
                <a:solidFill>
                  <a:schemeClr val="accent1">
                    <a:lumMod val="10000"/>
                  </a:schemeClr>
                </a:solidFill>
                <a:latin typeface="Times New Roman" pitchFamily="18" charset="0"/>
                <a:cs typeface="Times New Roman" pitchFamily="18" charset="0"/>
              </a:rPr>
              <a:t>Bestechung, Schmiergeld - </a:t>
            </a:r>
            <a:r>
              <a:rPr lang="hy-AM" sz="2000" dirty="0" smtClean="0">
                <a:solidFill>
                  <a:schemeClr val="accent1">
                    <a:lumMod val="10000"/>
                  </a:schemeClr>
                </a:solidFill>
                <a:latin typeface="Sylfaen" pitchFamily="18" charset="0"/>
                <a:cs typeface="Times New Roman" pitchFamily="18" charset="0"/>
              </a:rPr>
              <a:t>կաշառք</a:t>
            </a:r>
            <a:endParaRPr lang="ru-RU" sz="2000" dirty="0">
              <a:solidFill>
                <a:schemeClr val="accent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357422" y="1071546"/>
            <a:ext cx="428628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15900" algn="just" defTabSz="914400" rtl="0" eaLnBrk="1" fontAlgn="base" latinLnBrk="0" hangingPunct="1">
              <a:lnSpc>
                <a:spcPct val="100000"/>
              </a:lnSpc>
              <a:spcBef>
                <a:spcPct val="0"/>
              </a:spcBef>
              <a:spcAft>
                <a:spcPct val="0"/>
              </a:spcAft>
              <a:buClrTx/>
              <a:buSzTx/>
              <a:buFontTx/>
              <a:buNone/>
              <a:tabLst>
                <a:tab pos="1508125" algn="l"/>
              </a:tabLst>
            </a:pPr>
            <a:r>
              <a:rPr kumimoji="0" lang="de-DE" sz="2000" b="1"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    Die Eins-zu-Null-Entsprechung</a:t>
            </a:r>
            <a:endParaRPr kumimoji="0" lang="de-DE" sz="2000" b="0" i="0" u="none" strike="noStrike" cap="none" normalizeH="0" baseline="0" dirty="0" smtClean="0">
              <a:ln>
                <a:noFill/>
              </a:ln>
              <a:solidFill>
                <a:schemeClr val="accent1">
                  <a:lumMod val="10000"/>
                </a:schemeClr>
              </a:solidFill>
              <a:effectLst/>
              <a:latin typeface="Arial" pitchFamily="34" charset="0"/>
              <a:cs typeface="Arial" pitchFamily="34" charset="0"/>
            </a:endParaRPr>
          </a:p>
        </p:txBody>
      </p:sp>
      <p:sp>
        <p:nvSpPr>
          <p:cNvPr id="6" name="Скругленный прямоугольник 5"/>
          <p:cNvSpPr/>
          <p:nvPr/>
        </p:nvSpPr>
        <p:spPr>
          <a:xfrm>
            <a:off x="1142976" y="1857364"/>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AS - Ausdruck</a:t>
            </a:r>
            <a:endParaRPr lang="ru-RU" dirty="0">
              <a:solidFill>
                <a:schemeClr val="accent1">
                  <a:lumMod val="10000"/>
                </a:schemeClr>
              </a:solidFill>
              <a:latin typeface="Times New Roman" pitchFamily="18" charset="0"/>
              <a:cs typeface="Times New Roman" pitchFamily="18" charset="0"/>
            </a:endParaRPr>
          </a:p>
        </p:txBody>
      </p:sp>
      <p:sp>
        <p:nvSpPr>
          <p:cNvPr id="7" name="Скругленный прямоугольник 6"/>
          <p:cNvSpPr/>
          <p:nvPr/>
        </p:nvSpPr>
        <p:spPr>
          <a:xfrm>
            <a:off x="5214942" y="1857364"/>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ZS- Ausdruck</a:t>
            </a:r>
            <a:endParaRPr lang="ru-RU" dirty="0">
              <a:solidFill>
                <a:schemeClr val="accent1">
                  <a:lumMod val="10000"/>
                </a:schemeClr>
              </a:solidFill>
              <a:latin typeface="Times New Roman" pitchFamily="18" charset="0"/>
              <a:cs typeface="Times New Roman" pitchFamily="18" charset="0"/>
            </a:endParaRPr>
          </a:p>
        </p:txBody>
      </p:sp>
      <p:cxnSp>
        <p:nvCxnSpPr>
          <p:cNvPr id="9" name="Прямая со стрелкой 8"/>
          <p:cNvCxnSpPr/>
          <p:nvPr/>
        </p:nvCxnSpPr>
        <p:spPr>
          <a:xfrm>
            <a:off x="4143372" y="2143116"/>
            <a:ext cx="642942"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2071670" y="2571744"/>
            <a:ext cx="571504" cy="369332"/>
          </a:xfrm>
          <a:prstGeom prst="rect">
            <a:avLst/>
          </a:prstGeom>
          <a:noFill/>
        </p:spPr>
        <p:txBody>
          <a:bodyPr wrap="square" rtlCol="0">
            <a:spAutoFit/>
          </a:bodyPr>
          <a:lstStyle/>
          <a:p>
            <a:r>
              <a:rPr lang="hy-AM" dirty="0" smtClean="0">
                <a:solidFill>
                  <a:schemeClr val="accent1">
                    <a:lumMod val="10000"/>
                  </a:schemeClr>
                </a:solidFill>
              </a:rPr>
              <a:t>1</a:t>
            </a:r>
            <a:endParaRPr lang="ru-RU" dirty="0">
              <a:solidFill>
                <a:schemeClr val="accent1">
                  <a:lumMod val="10000"/>
                </a:schemeClr>
              </a:solidFill>
            </a:endParaRPr>
          </a:p>
        </p:txBody>
      </p:sp>
      <p:sp>
        <p:nvSpPr>
          <p:cNvPr id="11" name="TextBox 10"/>
          <p:cNvSpPr txBox="1"/>
          <p:nvPr/>
        </p:nvSpPr>
        <p:spPr>
          <a:xfrm>
            <a:off x="6072198" y="2571744"/>
            <a:ext cx="714380" cy="369332"/>
          </a:xfrm>
          <a:prstGeom prst="rect">
            <a:avLst/>
          </a:prstGeom>
          <a:noFill/>
        </p:spPr>
        <p:txBody>
          <a:bodyPr wrap="square" rtlCol="0">
            <a:spAutoFit/>
          </a:bodyPr>
          <a:lstStyle/>
          <a:p>
            <a:r>
              <a:rPr lang="hy-AM" dirty="0" smtClean="0">
                <a:solidFill>
                  <a:schemeClr val="accent1">
                    <a:lumMod val="10000"/>
                  </a:schemeClr>
                </a:solidFill>
              </a:rPr>
              <a:t>0</a:t>
            </a:r>
            <a:endParaRPr lang="ru-RU" dirty="0">
              <a:solidFill>
                <a:schemeClr val="accent1">
                  <a:lumMod val="10000"/>
                </a:schemeClr>
              </a:solidFill>
            </a:endParaRPr>
          </a:p>
        </p:txBody>
      </p:sp>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4586" name="Rectangle 10"/>
          <p:cNvSpPr>
            <a:spLocks noChangeArrowheads="1"/>
          </p:cNvSpPr>
          <p:nvPr/>
        </p:nvSpPr>
        <p:spPr bwMode="auto">
          <a:xfrm>
            <a:off x="2714612" y="3714752"/>
            <a:ext cx="414340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15900" algn="just" defTabSz="914400" rtl="0" eaLnBrk="1" fontAlgn="base" latinLnBrk="0" hangingPunct="1">
              <a:lnSpc>
                <a:spcPct val="100000"/>
              </a:lnSpc>
              <a:spcBef>
                <a:spcPct val="0"/>
              </a:spcBef>
              <a:spcAft>
                <a:spcPct val="0"/>
              </a:spcAft>
              <a:buClrTx/>
              <a:buSzTx/>
              <a:buFontTx/>
              <a:buNone/>
              <a:tabLst>
                <a:tab pos="1089025" algn="l"/>
              </a:tabLst>
            </a:pPr>
            <a:r>
              <a:rPr kumimoji="0" lang="de-DE" sz="2000" b="1"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Die Eins-zu-Teil Entsprechung</a:t>
            </a:r>
            <a:endParaRPr kumimoji="0" lang="de-DE" sz="2000" b="0" i="0" u="none" strike="noStrike" cap="none" normalizeH="0" baseline="0" dirty="0" smtClean="0">
              <a:ln>
                <a:noFill/>
              </a:ln>
              <a:solidFill>
                <a:schemeClr val="accent1">
                  <a:lumMod val="10000"/>
                </a:schemeClr>
              </a:solidFill>
              <a:effectLst/>
              <a:latin typeface="Arial" pitchFamily="34" charset="0"/>
              <a:cs typeface="Arial" pitchFamily="34" charset="0"/>
            </a:endParaRPr>
          </a:p>
        </p:txBody>
      </p:sp>
      <p:sp>
        <p:nvSpPr>
          <p:cNvPr id="19" name="Скругленный прямоугольник 18"/>
          <p:cNvSpPr/>
          <p:nvPr/>
        </p:nvSpPr>
        <p:spPr>
          <a:xfrm>
            <a:off x="1142976" y="4429132"/>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AS - Ausdruck</a:t>
            </a:r>
            <a:endParaRPr lang="ru-RU" dirty="0">
              <a:solidFill>
                <a:schemeClr val="accent1">
                  <a:lumMod val="10000"/>
                </a:schemeClr>
              </a:solidFill>
              <a:latin typeface="Times New Roman" pitchFamily="18" charset="0"/>
              <a:cs typeface="Times New Roman" pitchFamily="18" charset="0"/>
            </a:endParaRPr>
          </a:p>
        </p:txBody>
      </p:sp>
      <p:sp>
        <p:nvSpPr>
          <p:cNvPr id="20" name="Скругленный прямоугольник 19"/>
          <p:cNvSpPr/>
          <p:nvPr/>
        </p:nvSpPr>
        <p:spPr>
          <a:xfrm>
            <a:off x="5286380" y="4429132"/>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ZS- Ausdruck</a:t>
            </a:r>
            <a:endParaRPr lang="ru-RU" dirty="0">
              <a:solidFill>
                <a:schemeClr val="accent1">
                  <a:lumMod val="10000"/>
                </a:schemeClr>
              </a:solidFill>
              <a:latin typeface="Times New Roman" pitchFamily="18" charset="0"/>
              <a:cs typeface="Times New Roman" pitchFamily="18" charset="0"/>
            </a:endParaRPr>
          </a:p>
        </p:txBody>
      </p:sp>
      <p:cxnSp>
        <p:nvCxnSpPr>
          <p:cNvPr id="21" name="Прямая со стрелкой 20"/>
          <p:cNvCxnSpPr/>
          <p:nvPr/>
        </p:nvCxnSpPr>
        <p:spPr>
          <a:xfrm>
            <a:off x="4143372" y="4714884"/>
            <a:ext cx="642942"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9" name="TextBox 28"/>
          <p:cNvSpPr txBox="1"/>
          <p:nvPr/>
        </p:nvSpPr>
        <p:spPr>
          <a:xfrm>
            <a:off x="2071670" y="5072074"/>
            <a:ext cx="785818" cy="369332"/>
          </a:xfrm>
          <a:prstGeom prst="rect">
            <a:avLst/>
          </a:prstGeom>
          <a:noFill/>
        </p:spPr>
        <p:txBody>
          <a:bodyPr wrap="square" rtlCol="0">
            <a:spAutoFit/>
          </a:bodyPr>
          <a:lstStyle/>
          <a:p>
            <a:r>
              <a:rPr lang="hy-AM" dirty="0" smtClean="0">
                <a:solidFill>
                  <a:schemeClr val="accent1">
                    <a:lumMod val="10000"/>
                  </a:schemeClr>
                </a:solidFill>
              </a:rPr>
              <a:t>1</a:t>
            </a:r>
            <a:endParaRPr lang="ru-RU" dirty="0">
              <a:solidFill>
                <a:schemeClr val="accent1">
                  <a:lumMod val="10000"/>
                </a:schemeClr>
              </a:solidFill>
            </a:endParaRPr>
          </a:p>
        </p:txBody>
      </p:sp>
      <p:sp>
        <p:nvSpPr>
          <p:cNvPr id="30" name="TextBox 29"/>
          <p:cNvSpPr txBox="1"/>
          <p:nvPr/>
        </p:nvSpPr>
        <p:spPr>
          <a:xfrm>
            <a:off x="6215074" y="5072074"/>
            <a:ext cx="857256" cy="369332"/>
          </a:xfrm>
          <a:prstGeom prst="rect">
            <a:avLst/>
          </a:prstGeom>
          <a:noFill/>
        </p:spPr>
        <p:txBody>
          <a:bodyPr wrap="square" rtlCol="0">
            <a:spAutoFit/>
          </a:bodyPr>
          <a:lstStyle/>
          <a:p>
            <a:r>
              <a:rPr lang="hy-AM" dirty="0" smtClean="0">
                <a:solidFill>
                  <a:schemeClr val="accent1">
                    <a:lumMod val="10000"/>
                  </a:schemeClr>
                </a:solidFill>
              </a:rPr>
              <a:t>Teil</a:t>
            </a:r>
            <a:endParaRPr lang="ru-RU" dirty="0">
              <a:solidFill>
                <a:schemeClr val="accent1">
                  <a:lumMod val="10000"/>
                </a:schemeClr>
              </a:solidFill>
            </a:endParaRPr>
          </a:p>
        </p:txBody>
      </p:sp>
      <p:sp>
        <p:nvSpPr>
          <p:cNvPr id="16" name="TextBox 15"/>
          <p:cNvSpPr txBox="1"/>
          <p:nvPr/>
        </p:nvSpPr>
        <p:spPr>
          <a:xfrm>
            <a:off x="1571604" y="3143248"/>
            <a:ext cx="2714644" cy="400110"/>
          </a:xfrm>
          <a:prstGeom prst="rect">
            <a:avLst/>
          </a:prstGeom>
          <a:noFill/>
        </p:spPr>
        <p:txBody>
          <a:bodyPr wrap="square" rtlCol="0">
            <a:spAutoFit/>
          </a:bodyPr>
          <a:lstStyle/>
          <a:p>
            <a:r>
              <a:rPr lang="hy-AM" sz="2000" dirty="0" smtClean="0">
                <a:solidFill>
                  <a:schemeClr val="accent1">
                    <a:lumMod val="10000"/>
                  </a:schemeClr>
                </a:solidFill>
                <a:latin typeface="Times New Roman" pitchFamily="18" charset="0"/>
                <a:cs typeface="Times New Roman" pitchFamily="18" charset="0"/>
              </a:rPr>
              <a:t>Reichstag - 0</a:t>
            </a:r>
            <a:endParaRPr lang="ru-RU" sz="2000" dirty="0">
              <a:solidFill>
                <a:schemeClr val="accent1">
                  <a:lumMod val="10000"/>
                </a:schemeClr>
              </a:solidFill>
              <a:latin typeface="Times New Roman" pitchFamily="18" charset="0"/>
              <a:cs typeface="Times New Roman" pitchFamily="18" charset="0"/>
            </a:endParaRPr>
          </a:p>
        </p:txBody>
      </p:sp>
      <p:sp>
        <p:nvSpPr>
          <p:cNvPr id="17" name="TextBox 16"/>
          <p:cNvSpPr txBox="1"/>
          <p:nvPr/>
        </p:nvSpPr>
        <p:spPr>
          <a:xfrm>
            <a:off x="1643042" y="5572140"/>
            <a:ext cx="2571768" cy="400110"/>
          </a:xfrm>
          <a:prstGeom prst="rect">
            <a:avLst/>
          </a:prstGeom>
          <a:noFill/>
        </p:spPr>
        <p:txBody>
          <a:bodyPr wrap="square" rtlCol="0">
            <a:spAutoFit/>
          </a:bodyPr>
          <a:lstStyle/>
          <a:p>
            <a:r>
              <a:rPr lang="de-DE" sz="2000" dirty="0" smtClean="0">
                <a:solidFill>
                  <a:schemeClr val="accent1">
                    <a:lumMod val="10000"/>
                  </a:schemeClr>
                </a:solidFill>
                <a:latin typeface="Times New Roman" pitchFamily="18" charset="0"/>
                <a:cs typeface="Times New Roman" pitchFamily="18" charset="0"/>
              </a:rPr>
              <a:t>L</a:t>
            </a:r>
            <a:r>
              <a:rPr lang="hy-AM" sz="2000" dirty="0" smtClean="0">
                <a:solidFill>
                  <a:schemeClr val="accent1">
                    <a:lumMod val="10000"/>
                  </a:schemeClr>
                </a:solidFill>
                <a:latin typeface="Times New Roman" pitchFamily="18" charset="0"/>
                <a:cs typeface="Times New Roman" pitchFamily="18" charset="0"/>
              </a:rPr>
              <a:t>ieben - սիրել</a:t>
            </a:r>
            <a:endParaRPr lang="ru-RU" sz="2000" dirty="0">
              <a:solidFill>
                <a:schemeClr val="accent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кругленный прямоугольник 5"/>
          <p:cNvSpPr/>
          <p:nvPr/>
        </p:nvSpPr>
        <p:spPr>
          <a:xfrm>
            <a:off x="1928794" y="928670"/>
            <a:ext cx="5143536" cy="857256"/>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25603" name="Rectangle 3"/>
          <p:cNvSpPr>
            <a:spLocks noChangeArrowheads="1"/>
          </p:cNvSpPr>
          <p:nvPr/>
        </p:nvSpPr>
        <p:spPr bwMode="auto">
          <a:xfrm>
            <a:off x="1928794" y="928670"/>
            <a:ext cx="5143536" cy="857256"/>
          </a:xfrm>
          <a:prstGeom prst="rect">
            <a:avLst/>
          </a:prstGeom>
          <a:ln>
            <a:solidFill>
              <a:schemeClr val="tx1">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215900" algn="ctr" defTabSz="914400" rtl="0" eaLnBrk="1" fontAlgn="base" latinLnBrk="0" hangingPunct="1">
              <a:lnSpc>
                <a:spcPct val="100000"/>
              </a:lnSpc>
              <a:spcBef>
                <a:spcPct val="0"/>
              </a:spcBef>
              <a:spcAft>
                <a:spcPct val="0"/>
              </a:spcAft>
              <a:buClrTx/>
              <a:buSzTx/>
              <a:buFontTx/>
              <a:buNone/>
              <a:tabLst>
                <a:tab pos="2413000" algn="l"/>
              </a:tabLst>
            </a:pPr>
            <a:r>
              <a:rPr kumimoji="0" lang="hy-AM"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       </a:t>
            </a:r>
            <a:r>
              <a:rPr kumimoji="0" lang="de-DE"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„Klassische”                                  </a:t>
            </a:r>
            <a:r>
              <a:rPr kumimoji="0" lang="hy-AM"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       </a:t>
            </a:r>
            <a:r>
              <a:rPr kumimoji="0" lang="hy-AM"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 </a:t>
            </a:r>
            <a:r>
              <a:rPr kumimoji="0" lang="de-DE"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Übersetzungsprozeduren</a:t>
            </a:r>
            <a:r>
              <a:rPr kumimoji="0" lang="ru-RU" sz="2400" b="0" i="0" u="none" strike="noStrike" cap="none" normalizeH="0" baseline="0" dirty="0" smtClean="0">
                <a:ln>
                  <a:noFill/>
                </a:ln>
                <a:solidFill>
                  <a:schemeClr val="accent1">
                    <a:lumMod val="10000"/>
                  </a:schemeClr>
                </a:solidFill>
                <a:effectLst/>
                <a:latin typeface="Times New Roman" pitchFamily="18" charset="0"/>
                <a:cs typeface="Times New Roman" pitchFamily="18" charset="0"/>
              </a:rPr>
              <a:t> </a:t>
            </a:r>
            <a:endParaRPr kumimoji="0" lang="ru-RU" sz="2400" b="0" i="0" u="none" strike="noStrike" cap="none" normalizeH="0" baseline="0" dirty="0" smtClean="0">
              <a:ln>
                <a:noFill/>
              </a:ln>
              <a:solidFill>
                <a:schemeClr val="accent1">
                  <a:lumMod val="10000"/>
                </a:schemeClr>
              </a:solidFill>
              <a:effectLst/>
              <a:latin typeface="Times New Roman" pitchFamily="18" charset="0"/>
              <a:cs typeface="Times New Roman" pitchFamily="18" charset="0"/>
            </a:endParaRPr>
          </a:p>
        </p:txBody>
      </p:sp>
      <p:cxnSp>
        <p:nvCxnSpPr>
          <p:cNvPr id="9" name="Прямая со стрелкой 8"/>
          <p:cNvCxnSpPr/>
          <p:nvPr/>
        </p:nvCxnSpPr>
        <p:spPr>
          <a:xfrm rot="10800000" flipV="1">
            <a:off x="2571736" y="1857364"/>
            <a:ext cx="714380" cy="64294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p:cNvCxnSpPr/>
          <p:nvPr/>
        </p:nvCxnSpPr>
        <p:spPr>
          <a:xfrm>
            <a:off x="5929322" y="1857364"/>
            <a:ext cx="714380" cy="64294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2" name="Скругленный прямоугольник 11"/>
          <p:cNvSpPr/>
          <p:nvPr/>
        </p:nvSpPr>
        <p:spPr>
          <a:xfrm>
            <a:off x="1285852" y="2571744"/>
            <a:ext cx="2071702" cy="92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Wörtliche Übersetzung</a:t>
            </a:r>
            <a:endParaRPr lang="ru-RU" sz="2000" dirty="0">
              <a:solidFill>
                <a:schemeClr val="accent1">
                  <a:lumMod val="10000"/>
                </a:schemeClr>
              </a:solidFill>
              <a:latin typeface="Times New Roman" pitchFamily="18" charset="0"/>
              <a:cs typeface="Times New Roman" pitchFamily="18" charset="0"/>
            </a:endParaRPr>
          </a:p>
        </p:txBody>
      </p:sp>
      <p:sp>
        <p:nvSpPr>
          <p:cNvPr id="13" name="Скругленный прямоугольник 12"/>
          <p:cNvSpPr/>
          <p:nvPr/>
        </p:nvSpPr>
        <p:spPr>
          <a:xfrm>
            <a:off x="5500694" y="2571744"/>
            <a:ext cx="2071702" cy="92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Nicht-wörtliche Übersetzung</a:t>
            </a:r>
            <a:endParaRPr lang="ru-RU" sz="2000" dirty="0">
              <a:solidFill>
                <a:schemeClr val="accent1">
                  <a:lumMod val="10000"/>
                </a:schemeClr>
              </a:solidFill>
              <a:latin typeface="Times New Roman" pitchFamily="18" charset="0"/>
              <a:cs typeface="Times New Roman" pitchFamily="18" charset="0"/>
            </a:endParaRPr>
          </a:p>
        </p:txBody>
      </p:sp>
      <p:cxnSp>
        <p:nvCxnSpPr>
          <p:cNvPr id="15" name="Прямая со стрелкой 14"/>
          <p:cNvCxnSpPr/>
          <p:nvPr/>
        </p:nvCxnSpPr>
        <p:spPr>
          <a:xfrm rot="5400000">
            <a:off x="1214414" y="3643314"/>
            <a:ext cx="500066" cy="35719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Прямая со стрелкой 16"/>
          <p:cNvCxnSpPr/>
          <p:nvPr/>
        </p:nvCxnSpPr>
        <p:spPr>
          <a:xfrm rot="5400000">
            <a:off x="1463653" y="4321975"/>
            <a:ext cx="1500992" cy="79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1" name="Прямая со стрелкой 20"/>
          <p:cNvCxnSpPr/>
          <p:nvPr/>
        </p:nvCxnSpPr>
        <p:spPr>
          <a:xfrm rot="16200000" flipH="1">
            <a:off x="2750331" y="3679033"/>
            <a:ext cx="500066" cy="28575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3" name="Овал 22"/>
          <p:cNvSpPr/>
          <p:nvPr/>
        </p:nvSpPr>
        <p:spPr>
          <a:xfrm>
            <a:off x="285720" y="4071942"/>
            <a:ext cx="1571636"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Emprunt</a:t>
            </a:r>
            <a:endParaRPr lang="ru-RU" dirty="0">
              <a:solidFill>
                <a:schemeClr val="accent1">
                  <a:lumMod val="10000"/>
                </a:schemeClr>
              </a:solidFill>
              <a:latin typeface="Times New Roman" pitchFamily="18" charset="0"/>
              <a:cs typeface="Times New Roman" pitchFamily="18" charset="0"/>
            </a:endParaRPr>
          </a:p>
        </p:txBody>
      </p:sp>
      <p:sp>
        <p:nvSpPr>
          <p:cNvPr id="25" name="Овал 24"/>
          <p:cNvSpPr/>
          <p:nvPr/>
        </p:nvSpPr>
        <p:spPr>
          <a:xfrm>
            <a:off x="1071538" y="5072074"/>
            <a:ext cx="2143140"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smtClean="0">
                <a:solidFill>
                  <a:schemeClr val="accent1">
                    <a:lumMod val="10000"/>
                  </a:schemeClr>
                </a:solidFill>
                <a:latin typeface="Times New Roman" pitchFamily="18" charset="0"/>
                <a:cs typeface="Times New Roman" pitchFamily="18" charset="0"/>
              </a:rPr>
              <a:t>W</a:t>
            </a:r>
            <a:r>
              <a:rPr lang="hy-AM" sz="2000" dirty="0" smtClean="0">
                <a:solidFill>
                  <a:schemeClr val="accent1">
                    <a:lumMod val="10000"/>
                  </a:schemeClr>
                </a:solidFill>
                <a:latin typeface="Times New Roman" pitchFamily="18" charset="0"/>
                <a:cs typeface="Times New Roman" pitchFamily="18" charset="0"/>
              </a:rPr>
              <a:t>ortgetreue Übertezung</a:t>
            </a:r>
            <a:endParaRPr lang="ru-RU" sz="2000" dirty="0">
              <a:solidFill>
                <a:schemeClr val="accent1">
                  <a:lumMod val="10000"/>
                </a:schemeClr>
              </a:solidFill>
              <a:latin typeface="Times New Roman" pitchFamily="18" charset="0"/>
              <a:cs typeface="Times New Roman" pitchFamily="18" charset="0"/>
            </a:endParaRPr>
          </a:p>
        </p:txBody>
      </p:sp>
      <p:sp>
        <p:nvSpPr>
          <p:cNvPr id="26" name="Овал 25"/>
          <p:cNvSpPr/>
          <p:nvPr/>
        </p:nvSpPr>
        <p:spPr>
          <a:xfrm>
            <a:off x="2357422" y="4071942"/>
            <a:ext cx="1571636"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Calque</a:t>
            </a:r>
            <a:endParaRPr lang="ru-RU" sz="2000" dirty="0">
              <a:solidFill>
                <a:schemeClr val="accent1">
                  <a:lumMod val="10000"/>
                </a:schemeClr>
              </a:solidFill>
              <a:latin typeface="Times New Roman" pitchFamily="18" charset="0"/>
              <a:cs typeface="Times New Roman" pitchFamily="18" charset="0"/>
            </a:endParaRPr>
          </a:p>
        </p:txBody>
      </p:sp>
      <p:cxnSp>
        <p:nvCxnSpPr>
          <p:cNvPr id="28" name="Прямая со стрелкой 27"/>
          <p:cNvCxnSpPr/>
          <p:nvPr/>
        </p:nvCxnSpPr>
        <p:spPr>
          <a:xfrm rot="5400000">
            <a:off x="5143504" y="3643314"/>
            <a:ext cx="571504" cy="28575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Прямая со стрелкой 29"/>
          <p:cNvCxnSpPr/>
          <p:nvPr/>
        </p:nvCxnSpPr>
        <p:spPr>
          <a:xfrm rot="16200000" flipH="1">
            <a:off x="7536677" y="3536157"/>
            <a:ext cx="500066" cy="42862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3" name="Прямая со стрелкой 32"/>
          <p:cNvCxnSpPr/>
          <p:nvPr/>
        </p:nvCxnSpPr>
        <p:spPr>
          <a:xfrm rot="5400000">
            <a:off x="5249867" y="4321975"/>
            <a:ext cx="1500992" cy="79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4" name="Прямая со стрелкой 33"/>
          <p:cNvCxnSpPr/>
          <p:nvPr/>
        </p:nvCxnSpPr>
        <p:spPr>
          <a:xfrm rot="16200000" flipH="1">
            <a:off x="6357950" y="4286256"/>
            <a:ext cx="1500198" cy="7143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7" name="Овал 36"/>
          <p:cNvSpPr/>
          <p:nvPr/>
        </p:nvSpPr>
        <p:spPr>
          <a:xfrm>
            <a:off x="4143372" y="4071942"/>
            <a:ext cx="1714512"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Transpo-sition</a:t>
            </a:r>
            <a:endParaRPr lang="ru-RU" sz="2000" dirty="0">
              <a:solidFill>
                <a:schemeClr val="accent1">
                  <a:lumMod val="10000"/>
                </a:schemeClr>
              </a:solidFill>
              <a:latin typeface="Times New Roman" pitchFamily="18" charset="0"/>
              <a:cs typeface="Times New Roman" pitchFamily="18" charset="0"/>
            </a:endParaRPr>
          </a:p>
        </p:txBody>
      </p:sp>
      <p:sp>
        <p:nvSpPr>
          <p:cNvPr id="38" name="Овал 37"/>
          <p:cNvSpPr/>
          <p:nvPr/>
        </p:nvSpPr>
        <p:spPr>
          <a:xfrm>
            <a:off x="5000628" y="5072074"/>
            <a:ext cx="1571636"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Adapta-tion</a:t>
            </a:r>
            <a:endParaRPr lang="ru-RU" sz="2000" dirty="0">
              <a:solidFill>
                <a:schemeClr val="accent1">
                  <a:lumMod val="10000"/>
                </a:schemeClr>
              </a:solidFill>
              <a:latin typeface="Times New Roman" pitchFamily="18" charset="0"/>
              <a:cs typeface="Times New Roman" pitchFamily="18" charset="0"/>
            </a:endParaRPr>
          </a:p>
        </p:txBody>
      </p:sp>
      <p:sp>
        <p:nvSpPr>
          <p:cNvPr id="39" name="Овал 38"/>
          <p:cNvSpPr/>
          <p:nvPr/>
        </p:nvSpPr>
        <p:spPr>
          <a:xfrm>
            <a:off x="7286644" y="4000504"/>
            <a:ext cx="1571636"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Modula-tion</a:t>
            </a:r>
            <a:endParaRPr lang="ru-RU" sz="2000" dirty="0">
              <a:solidFill>
                <a:schemeClr val="accent1">
                  <a:lumMod val="10000"/>
                </a:schemeClr>
              </a:solidFill>
              <a:latin typeface="Times New Roman" pitchFamily="18" charset="0"/>
              <a:cs typeface="Times New Roman" pitchFamily="18" charset="0"/>
            </a:endParaRPr>
          </a:p>
        </p:txBody>
      </p:sp>
      <p:sp>
        <p:nvSpPr>
          <p:cNvPr id="40" name="Овал 39"/>
          <p:cNvSpPr/>
          <p:nvPr/>
        </p:nvSpPr>
        <p:spPr>
          <a:xfrm>
            <a:off x="6786578" y="5072074"/>
            <a:ext cx="1571636"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Equiva-lence</a:t>
            </a:r>
            <a:endParaRPr lang="ru-RU" sz="2000" dirty="0">
              <a:solidFill>
                <a:schemeClr val="accent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2857488" y="785794"/>
            <a:ext cx="3357586"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400" dirty="0" smtClean="0">
                <a:solidFill>
                  <a:schemeClr val="accent1">
                    <a:lumMod val="10000"/>
                  </a:schemeClr>
                </a:solidFill>
                <a:latin typeface="Times New Roman" pitchFamily="18" charset="0"/>
                <a:cs typeface="Times New Roman" pitchFamily="18" charset="0"/>
              </a:rPr>
              <a:t>W</a:t>
            </a:r>
            <a:r>
              <a:rPr lang="hy-AM" sz="2400" dirty="0" smtClean="0">
                <a:solidFill>
                  <a:schemeClr val="accent1">
                    <a:lumMod val="10000"/>
                  </a:schemeClr>
                </a:solidFill>
                <a:latin typeface="Times New Roman" pitchFamily="18" charset="0"/>
                <a:cs typeface="Times New Roman" pitchFamily="18" charset="0"/>
              </a:rPr>
              <a:t>ortgetreue Übertezung</a:t>
            </a:r>
            <a:endParaRPr lang="ru-RU" sz="2400" dirty="0">
              <a:solidFill>
                <a:schemeClr val="accent1">
                  <a:lumMod val="10000"/>
                </a:schemeClr>
              </a:solidFill>
              <a:latin typeface="Times New Roman" pitchFamily="18" charset="0"/>
              <a:cs typeface="Times New Roman" pitchFamily="18" charset="0"/>
            </a:endParaRPr>
          </a:p>
        </p:txBody>
      </p:sp>
      <p:sp>
        <p:nvSpPr>
          <p:cNvPr id="7" name="Прямоугольник 6"/>
          <p:cNvSpPr/>
          <p:nvPr/>
        </p:nvSpPr>
        <p:spPr>
          <a:xfrm>
            <a:off x="500034" y="2428868"/>
            <a:ext cx="7929618" cy="3714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626" name="Rectangle 2"/>
          <p:cNvSpPr>
            <a:spLocks noChangeArrowheads="1"/>
          </p:cNvSpPr>
          <p:nvPr/>
        </p:nvSpPr>
        <p:spPr bwMode="auto">
          <a:xfrm>
            <a:off x="857224" y="2857496"/>
            <a:ext cx="7286676" cy="230832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215900" algn="just" defTabSz="914400" rtl="0" eaLnBrk="1" fontAlgn="base" latinLnBrk="0" hangingPunct="1">
              <a:lnSpc>
                <a:spcPct val="100000"/>
              </a:lnSpc>
              <a:spcBef>
                <a:spcPct val="0"/>
              </a:spcBef>
              <a:spcAft>
                <a:spcPct val="0"/>
              </a:spcAft>
              <a:buClrTx/>
              <a:buSzTx/>
              <a:tabLst/>
            </a:pPr>
            <a:r>
              <a:rPr kumimoji="0" lang="hy-AM" sz="2400" b="0" i="0" u="none" strike="noStrike" cap="none" normalizeH="0" baseline="0" dirty="0" smtClean="0">
                <a:ln>
                  <a:noFill/>
                </a:ln>
                <a:solidFill>
                  <a:schemeClr val="accent1">
                    <a:lumMod val="10000"/>
                  </a:schemeClr>
                </a:solidFill>
                <a:effectLst/>
                <a:latin typeface="Times New Roman"/>
                <a:ea typeface="Calibri" pitchFamily="34" charset="0"/>
                <a:cs typeface="Times New Roman"/>
              </a:rPr>
              <a:t>«</a:t>
            </a:r>
            <a:r>
              <a:rPr kumimoji="0" lang="hy-AM" sz="2400" b="0" i="0" u="none" strike="noStrike" cap="none" normalizeH="0" baseline="0" dirty="0" smtClean="0">
                <a:ln>
                  <a:noFill/>
                </a:ln>
                <a:solidFill>
                  <a:schemeClr val="accent1">
                    <a:lumMod val="10000"/>
                  </a:schemeClr>
                </a:solidFill>
                <a:effectLst/>
                <a:latin typeface="Sylfaen" pitchFamily="18" charset="0"/>
                <a:ea typeface="Calibri" pitchFamily="34" charset="0"/>
                <a:cs typeface="Times New Roman" pitchFamily="18" charset="0"/>
              </a:rPr>
              <a:t>Կինը ծիծաղ մըն է, պետք չէ որ լացի փոխվի</a:t>
            </a:r>
            <a:r>
              <a:rPr kumimoji="0" lang="hy-AM" sz="2400" b="0" i="0" u="none" strike="noStrike" cap="none" normalizeH="0" baseline="0" dirty="0" smtClean="0">
                <a:ln>
                  <a:noFill/>
                </a:ln>
                <a:solidFill>
                  <a:schemeClr val="accent1">
                    <a:lumMod val="10000"/>
                  </a:schemeClr>
                </a:solidFill>
                <a:effectLst/>
                <a:latin typeface="Times New Roman"/>
                <a:ea typeface="Calibri" pitchFamily="34" charset="0"/>
                <a:cs typeface="Times New Roman"/>
              </a:rPr>
              <a:t>»</a:t>
            </a:r>
            <a:r>
              <a:rPr kumimoji="0" lang="hy-AM"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 (</a:t>
            </a:r>
            <a:r>
              <a:rPr kumimoji="0" lang="hy-AM" sz="2400" b="0" i="0" u="none" strike="noStrike" cap="none" normalizeH="0" baseline="0" dirty="0" smtClean="0">
                <a:ln>
                  <a:noFill/>
                </a:ln>
                <a:solidFill>
                  <a:schemeClr val="accent1">
                    <a:lumMod val="10000"/>
                  </a:schemeClr>
                </a:solidFill>
                <a:effectLst/>
                <a:latin typeface="Sylfaen" pitchFamily="18" charset="0"/>
                <a:ea typeface="Calibri" pitchFamily="34" charset="0"/>
                <a:cs typeface="Times New Roman" pitchFamily="18" charset="0"/>
              </a:rPr>
              <a:t>Զոհրապ Գ</a:t>
            </a:r>
            <a:r>
              <a:rPr kumimoji="0" lang="hy-AM"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 </a:t>
            </a:r>
            <a:r>
              <a:rPr kumimoji="0" lang="hy-AM" sz="2400" b="0" i="0" u="none" strike="noStrike" cap="none" normalizeH="0" baseline="0" dirty="0" smtClean="0">
                <a:ln>
                  <a:noFill/>
                </a:ln>
                <a:solidFill>
                  <a:schemeClr val="accent1">
                    <a:lumMod val="10000"/>
                  </a:schemeClr>
                </a:solidFill>
                <a:effectLst/>
                <a:latin typeface="Times New Roman"/>
                <a:ea typeface="Calibri" pitchFamily="34" charset="0"/>
                <a:cs typeface="Times New Roman"/>
              </a:rPr>
              <a:t>«</a:t>
            </a:r>
            <a:r>
              <a:rPr kumimoji="0" lang="hy-AM" sz="2400" b="0" i="0" u="none" strike="noStrike" cap="none" normalizeH="0" baseline="0" dirty="0" smtClean="0">
                <a:ln>
                  <a:noFill/>
                </a:ln>
                <a:solidFill>
                  <a:schemeClr val="accent1">
                    <a:lumMod val="10000"/>
                  </a:schemeClr>
                </a:solidFill>
                <a:effectLst/>
                <a:latin typeface="Sylfaen" pitchFamily="18" charset="0"/>
                <a:ea typeface="Calibri" pitchFamily="34" charset="0"/>
                <a:cs typeface="Times New Roman" pitchFamily="18" charset="0"/>
              </a:rPr>
              <a:t>Նովելներ</a:t>
            </a:r>
            <a:r>
              <a:rPr lang="hy-AM" sz="2400" dirty="0" smtClean="0">
                <a:solidFill>
                  <a:schemeClr val="accent1">
                    <a:lumMod val="10000"/>
                  </a:schemeClr>
                </a:solidFill>
                <a:latin typeface="Times New Roman" pitchFamily="18" charset="0"/>
                <a:ea typeface="Calibri" pitchFamily="34" charset="0"/>
                <a:cs typeface="Times New Roman" pitchFamily="18" charset="0"/>
              </a:rPr>
              <a:t>»</a:t>
            </a:r>
            <a:r>
              <a:rPr kumimoji="0" lang="hy-AM"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 </a:t>
            </a:r>
            <a:r>
              <a:rPr lang="hy-AM" sz="2400" dirty="0" smtClean="0">
                <a:solidFill>
                  <a:schemeClr val="accent1">
                    <a:lumMod val="10000"/>
                  </a:schemeClr>
                </a:solidFill>
                <a:latin typeface="Times New Roman" pitchFamily="18" charset="0"/>
                <a:ea typeface="Calibri" pitchFamily="34" charset="0"/>
                <a:cs typeface="Times New Roman" pitchFamily="18" charset="0"/>
              </a:rPr>
              <a:t>«</a:t>
            </a:r>
            <a:r>
              <a:rPr kumimoji="0" lang="hy-AM" sz="2400" b="0" i="0" u="none" strike="noStrike" cap="none" normalizeH="0" baseline="0" dirty="0" smtClean="0">
                <a:ln>
                  <a:noFill/>
                </a:ln>
                <a:solidFill>
                  <a:schemeClr val="accent1">
                    <a:lumMod val="10000"/>
                  </a:schemeClr>
                </a:solidFill>
                <a:effectLst/>
                <a:latin typeface="Sylfaen" pitchFamily="18" charset="0"/>
                <a:ea typeface="Calibri" pitchFamily="34" charset="0"/>
                <a:cs typeface="Times New Roman" pitchFamily="18" charset="0"/>
              </a:rPr>
              <a:t>Երջանիկ մահը</a:t>
            </a:r>
            <a:r>
              <a:rPr kumimoji="0" lang="hy-AM" sz="2400" b="0" i="0" u="none" strike="noStrike" cap="none" normalizeH="0" baseline="0" dirty="0" smtClean="0">
                <a:ln>
                  <a:noFill/>
                </a:ln>
                <a:solidFill>
                  <a:schemeClr val="accent1">
                    <a:lumMod val="10000"/>
                  </a:schemeClr>
                </a:solidFill>
                <a:effectLst/>
                <a:latin typeface="Times New Roman"/>
                <a:ea typeface="Calibri" pitchFamily="34" charset="0"/>
                <a:cs typeface="Times New Roman"/>
              </a:rPr>
              <a:t>»</a:t>
            </a:r>
            <a:r>
              <a:rPr kumimoji="0" lang="hy-AM"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 </a:t>
            </a:r>
            <a:r>
              <a:rPr kumimoji="0" lang="hy-AM" sz="2400" b="0" i="0" u="none" strike="noStrike" cap="none" normalizeH="0" baseline="0" dirty="0" smtClean="0">
                <a:ln>
                  <a:noFill/>
                </a:ln>
                <a:solidFill>
                  <a:schemeClr val="accent1">
                    <a:lumMod val="10000"/>
                  </a:schemeClr>
                </a:solidFill>
                <a:effectLst/>
                <a:latin typeface="Sylfaen" pitchFamily="18" charset="0"/>
                <a:ea typeface="Calibri" pitchFamily="34" charset="0"/>
                <a:cs typeface="Times New Roman" pitchFamily="18" charset="0"/>
              </a:rPr>
              <a:t>էջ</a:t>
            </a:r>
            <a:r>
              <a:rPr kumimoji="0" lang="hy-AM"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 114)</a:t>
            </a:r>
          </a:p>
          <a:p>
            <a:pPr marL="0" marR="0" lvl="0" indent="215900" algn="just" defTabSz="914400" rtl="0" eaLnBrk="1" fontAlgn="base" latinLnBrk="0" hangingPunct="1">
              <a:lnSpc>
                <a:spcPct val="100000"/>
              </a:lnSpc>
              <a:spcBef>
                <a:spcPct val="0"/>
              </a:spcBef>
              <a:spcAft>
                <a:spcPct val="0"/>
              </a:spcAft>
              <a:buClrTx/>
              <a:buSzTx/>
              <a:tabLst/>
            </a:pPr>
            <a:endParaRPr kumimoji="0" lang="ru-RU" sz="2400" b="0" i="0" u="none" strike="noStrike" cap="none" normalizeH="0" baseline="0" dirty="0" smtClean="0">
              <a:ln>
                <a:noFill/>
              </a:ln>
              <a:solidFill>
                <a:schemeClr val="accent1">
                  <a:lumMod val="10000"/>
                </a:schemeClr>
              </a:solidFill>
              <a:effectLst/>
              <a:latin typeface="Times New Roman" pitchFamily="18" charset="0"/>
              <a:cs typeface="Times New Roman" pitchFamily="18" charset="0"/>
            </a:endParaRPr>
          </a:p>
          <a:p>
            <a:pPr marL="0" marR="0" lvl="0" indent="215900" algn="just" defTabSz="914400" rtl="0" eaLnBrk="0" fontAlgn="base" latinLnBrk="0" hangingPunct="0">
              <a:lnSpc>
                <a:spcPct val="100000"/>
              </a:lnSpc>
              <a:spcBef>
                <a:spcPct val="0"/>
              </a:spcBef>
              <a:spcAft>
                <a:spcPct val="0"/>
              </a:spcAft>
              <a:buClrTx/>
              <a:buSzTx/>
              <a:buFontTx/>
              <a:buNone/>
              <a:tabLst/>
            </a:pPr>
            <a:r>
              <a:rPr kumimoji="0" lang="hy-AM" sz="2400" b="0" i="0" u="none" strike="noStrike" cap="none" normalizeH="0" baseline="0" dirty="0" smtClean="0">
                <a:ln>
                  <a:noFill/>
                </a:ln>
                <a:solidFill>
                  <a:schemeClr val="accent1">
                    <a:lumMod val="10000"/>
                  </a:schemeClr>
                </a:solidFill>
                <a:effectLst/>
                <a:latin typeface="Times New Roman" pitchFamily="18" charset="0"/>
                <a:ea typeface="Calibri" pitchFamily="34" charset="0"/>
                <a:cs typeface="Times New Roman" pitchFamily="18" charset="0"/>
              </a:rPr>
              <a:t>„Die Frau ist das Lachen, sie darf nicht zum Weinen werden.”. („Die Erde Spricht”; „Der glückliche Tod” S. 105)</a:t>
            </a:r>
            <a:endParaRPr kumimoji="0" lang="hy-AM" sz="2400" b="0" i="0" u="none" strike="noStrike" cap="none" normalizeH="0" baseline="0" dirty="0" smtClean="0">
              <a:ln>
                <a:noFill/>
              </a:ln>
              <a:solidFill>
                <a:schemeClr val="accent1">
                  <a:lumMod val="10000"/>
                </a:schemeClr>
              </a:solidFill>
              <a:effectLst/>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pPr>
              <a:buNone/>
            </a:pPr>
            <a:endParaRPr lang="hy-AM" dirty="0" smtClean="0">
              <a:latin typeface="Sylfaen" pitchFamily="18" charset="0"/>
            </a:endParaRPr>
          </a:p>
          <a:p>
            <a:pPr>
              <a:buNone/>
            </a:pPr>
            <a:endParaRPr lang="hy-AM" dirty="0" smtClean="0">
              <a:latin typeface="Sylfaen" pitchFamily="18" charset="0"/>
            </a:endParaRPr>
          </a:p>
          <a:p>
            <a:pPr>
              <a:buNone/>
            </a:pPr>
            <a:r>
              <a:rPr lang="hy-AM" sz="2400" dirty="0" smtClean="0">
                <a:solidFill>
                  <a:schemeClr val="accent1">
                    <a:lumMod val="10000"/>
                  </a:schemeClr>
                </a:solidFill>
                <a:latin typeface="Sylfaen" pitchFamily="18" charset="0"/>
                <a:cs typeface="Times New Roman"/>
              </a:rPr>
              <a:t>«</a:t>
            </a:r>
            <a:r>
              <a:rPr lang="hy-AM" sz="2400" dirty="0" smtClean="0">
                <a:solidFill>
                  <a:schemeClr val="accent1">
                    <a:lumMod val="10000"/>
                  </a:schemeClr>
                </a:solidFill>
                <a:latin typeface="Sylfaen" pitchFamily="18" charset="0"/>
              </a:rPr>
              <a:t>Ո</a:t>
            </a:r>
            <a:r>
              <a:rPr lang="hy-AM" sz="2400" dirty="0" smtClean="0">
                <a:solidFill>
                  <a:schemeClr val="accent1">
                    <a:lumMod val="10000"/>
                  </a:schemeClr>
                </a:solidFill>
                <a:latin typeface="Times New Roman"/>
                <a:cs typeface="Times New Roman"/>
              </a:rPr>
              <a:t>̉՞</a:t>
            </a:r>
            <a:r>
              <a:rPr lang="hy-AM" sz="2400" dirty="0" smtClean="0">
                <a:solidFill>
                  <a:schemeClr val="accent1">
                    <a:lumMod val="10000"/>
                  </a:schemeClr>
                </a:solidFill>
                <a:latin typeface="Sylfaen" pitchFamily="18" charset="0"/>
              </a:rPr>
              <a:t>վ էր</a:t>
            </a:r>
            <a:r>
              <a:rPr lang="hy-AM" sz="2400" dirty="0" smtClean="0">
                <a:solidFill>
                  <a:schemeClr val="accent5">
                    <a:lumMod val="75000"/>
                  </a:schemeClr>
                </a:solidFill>
                <a:latin typeface="Sylfaen" pitchFamily="18" charset="0"/>
              </a:rPr>
              <a:t> </a:t>
            </a:r>
            <a:r>
              <a:rPr lang="hy-AM" sz="2400" u="sng" dirty="0" smtClean="0">
                <a:solidFill>
                  <a:schemeClr val="accent5">
                    <a:lumMod val="75000"/>
                  </a:schemeClr>
                </a:solidFill>
                <a:latin typeface="Sylfaen" pitchFamily="18" charset="0"/>
              </a:rPr>
              <a:t>տերը</a:t>
            </a:r>
            <a:r>
              <a:rPr lang="hy-AM" sz="2400" dirty="0" smtClean="0">
                <a:solidFill>
                  <a:schemeClr val="accent5">
                    <a:lumMod val="75000"/>
                  </a:schemeClr>
                </a:solidFill>
                <a:latin typeface="Sylfaen" pitchFamily="18" charset="0"/>
              </a:rPr>
              <a:t> </a:t>
            </a:r>
            <a:r>
              <a:rPr lang="hy-AM" sz="2400" i="1" dirty="0" smtClean="0">
                <a:solidFill>
                  <a:schemeClr val="accent1">
                    <a:lumMod val="10000"/>
                  </a:schemeClr>
                </a:solidFill>
                <a:latin typeface="Sylfaen" pitchFamily="18" charset="0"/>
              </a:rPr>
              <a:t>երկունքին մեջ</a:t>
            </a:r>
            <a:r>
              <a:rPr lang="hy-AM" sz="2400" i="1" dirty="0" smtClean="0">
                <a:solidFill>
                  <a:schemeClr val="accent1">
                    <a:lumMod val="10000"/>
                  </a:schemeClr>
                </a:solidFill>
                <a:latin typeface="Sylfaen" pitchFamily="18" charset="0"/>
                <a:cs typeface="Times New Roman"/>
              </a:rPr>
              <a:t>»</a:t>
            </a:r>
            <a:r>
              <a:rPr lang="hy-AM" sz="2400" dirty="0" smtClean="0">
                <a:solidFill>
                  <a:schemeClr val="accent1">
                    <a:lumMod val="10000"/>
                  </a:schemeClr>
                </a:solidFill>
                <a:latin typeface="Sylfaen" pitchFamily="18" charset="0"/>
              </a:rPr>
              <a:t>: (Զոհրապ Գ. </a:t>
            </a:r>
            <a:r>
              <a:rPr lang="hy-AM" sz="2400" dirty="0" smtClean="0">
                <a:solidFill>
                  <a:schemeClr val="accent1">
                    <a:lumMod val="10000"/>
                  </a:schemeClr>
                </a:solidFill>
                <a:latin typeface="Times New Roman"/>
                <a:cs typeface="Times New Roman"/>
              </a:rPr>
              <a:t>«</a:t>
            </a:r>
            <a:r>
              <a:rPr lang="hy-AM" sz="2400" dirty="0" smtClean="0">
                <a:solidFill>
                  <a:schemeClr val="accent1">
                    <a:lumMod val="10000"/>
                  </a:schemeClr>
                </a:solidFill>
                <a:latin typeface="Sylfaen" pitchFamily="18" charset="0"/>
              </a:rPr>
              <a:t>Նովելներ</a:t>
            </a:r>
            <a:r>
              <a:rPr lang="hy-AM" sz="2400" dirty="0" smtClean="0">
                <a:solidFill>
                  <a:schemeClr val="accent1">
                    <a:lumMod val="10000"/>
                  </a:schemeClr>
                </a:solidFill>
                <a:latin typeface="Times New Roman"/>
                <a:cs typeface="Times New Roman"/>
              </a:rPr>
              <a:t>»</a:t>
            </a:r>
            <a:r>
              <a:rPr lang="hy-AM" sz="2400" dirty="0" smtClean="0">
                <a:solidFill>
                  <a:schemeClr val="accent1">
                    <a:lumMod val="10000"/>
                  </a:schemeClr>
                </a:solidFill>
                <a:latin typeface="Sylfaen" pitchFamily="18" charset="0"/>
              </a:rPr>
              <a:t>` </a:t>
            </a:r>
            <a:r>
              <a:rPr lang="hy-AM" sz="2400" dirty="0" smtClean="0">
                <a:solidFill>
                  <a:schemeClr val="accent1">
                    <a:lumMod val="10000"/>
                  </a:schemeClr>
                </a:solidFill>
                <a:latin typeface="Times New Roman"/>
                <a:cs typeface="Times New Roman"/>
              </a:rPr>
              <a:t>«</a:t>
            </a:r>
            <a:r>
              <a:rPr lang="hy-AM" sz="2400" dirty="0" smtClean="0">
                <a:solidFill>
                  <a:schemeClr val="accent1">
                    <a:lumMod val="10000"/>
                  </a:schemeClr>
                </a:solidFill>
                <a:latin typeface="Sylfaen" pitchFamily="18" charset="0"/>
              </a:rPr>
              <a:t>Ճիտին պարտքը</a:t>
            </a:r>
            <a:r>
              <a:rPr lang="hy-AM" sz="2400" dirty="0" smtClean="0">
                <a:solidFill>
                  <a:schemeClr val="accent1">
                    <a:lumMod val="10000"/>
                  </a:schemeClr>
                </a:solidFill>
                <a:latin typeface="Times New Roman"/>
                <a:cs typeface="Times New Roman"/>
              </a:rPr>
              <a:t>»</a:t>
            </a:r>
            <a:r>
              <a:rPr lang="hy-AM" sz="2400" dirty="0" smtClean="0">
                <a:solidFill>
                  <a:schemeClr val="accent1">
                    <a:lumMod val="10000"/>
                  </a:schemeClr>
                </a:solidFill>
                <a:latin typeface="Sylfaen" pitchFamily="18" charset="0"/>
              </a:rPr>
              <a:t>, էջ 101)</a:t>
            </a:r>
          </a:p>
          <a:p>
            <a:pPr>
              <a:buNone/>
            </a:pPr>
            <a:endParaRPr lang="ru-RU" sz="2400" dirty="0" smtClean="0">
              <a:solidFill>
                <a:schemeClr val="accent1">
                  <a:lumMod val="10000"/>
                </a:schemeClr>
              </a:solidFill>
              <a:latin typeface="Sylfaen" pitchFamily="18" charset="0"/>
            </a:endParaRPr>
          </a:p>
          <a:p>
            <a:pPr>
              <a:buNone/>
            </a:pPr>
            <a:r>
              <a:rPr lang="hy-AM" sz="2400" dirty="0" smtClean="0">
                <a:solidFill>
                  <a:schemeClr val="accent1">
                    <a:lumMod val="10000"/>
                  </a:schemeClr>
                </a:solidFill>
                <a:latin typeface="Times New Roman" pitchFamily="18" charset="0"/>
                <a:cs typeface="Times New Roman" pitchFamily="18" charset="0"/>
              </a:rPr>
              <a:t>„Wer </a:t>
            </a:r>
            <a:r>
              <a:rPr lang="hy-AM" sz="2400" i="1" dirty="0" smtClean="0">
                <a:solidFill>
                  <a:schemeClr val="accent1">
                    <a:lumMod val="10000"/>
                  </a:schemeClr>
                </a:solidFill>
                <a:latin typeface="Times New Roman" pitchFamily="18" charset="0"/>
                <a:cs typeface="Times New Roman" pitchFamily="18" charset="0"/>
              </a:rPr>
              <a:t>von den beiden</a:t>
            </a:r>
            <a:r>
              <a:rPr lang="hy-AM" sz="2400" dirty="0" smtClean="0">
                <a:solidFill>
                  <a:schemeClr val="accent1">
                    <a:lumMod val="10000"/>
                  </a:schemeClr>
                </a:solidFill>
                <a:latin typeface="Times New Roman" pitchFamily="18" charset="0"/>
                <a:cs typeface="Times New Roman" pitchFamily="18" charset="0"/>
              </a:rPr>
              <a:t> war eigentlich </a:t>
            </a:r>
            <a:r>
              <a:rPr lang="hy-AM" sz="2400" u="sng" dirty="0" smtClean="0">
                <a:solidFill>
                  <a:schemeClr val="accent5">
                    <a:lumMod val="75000"/>
                  </a:schemeClr>
                </a:solidFill>
                <a:latin typeface="Times New Roman" pitchFamily="18" charset="0"/>
                <a:cs typeface="Times New Roman" pitchFamily="18" charset="0"/>
              </a:rPr>
              <a:t>der Herr</a:t>
            </a:r>
            <a:r>
              <a:rPr lang="hy-AM" sz="2400" dirty="0" smtClean="0">
                <a:solidFill>
                  <a:schemeClr val="accent1">
                    <a:lumMod val="10000"/>
                  </a:schemeClr>
                </a:solidFill>
                <a:latin typeface="Times New Roman" pitchFamily="18" charset="0"/>
                <a:cs typeface="Times New Roman" pitchFamily="18" charset="0"/>
              </a:rPr>
              <a:t>?” („Die Erde Spricht”; „Pflicht am Hals” S. 94)</a:t>
            </a:r>
            <a:endParaRPr lang="ru-RU" sz="2400" dirty="0" smtClean="0">
              <a:solidFill>
                <a:schemeClr val="accent1">
                  <a:lumMod val="10000"/>
                </a:schemeClr>
              </a:solidFill>
              <a:latin typeface="Times New Roman" pitchFamily="18" charset="0"/>
              <a:cs typeface="Times New Roman" pitchFamily="18" charset="0"/>
            </a:endParaRPr>
          </a:p>
          <a:p>
            <a:endParaRPr lang="ru-RU" dirty="0"/>
          </a:p>
        </p:txBody>
      </p:sp>
      <p:sp>
        <p:nvSpPr>
          <p:cNvPr id="4" name="Скругленный прямоугольник 3"/>
          <p:cNvSpPr/>
          <p:nvPr/>
        </p:nvSpPr>
        <p:spPr>
          <a:xfrm>
            <a:off x="2714612" y="857232"/>
            <a:ext cx="3357586"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400" dirty="0" smtClean="0">
                <a:solidFill>
                  <a:schemeClr val="accent1">
                    <a:lumMod val="10000"/>
                  </a:schemeClr>
                </a:solidFill>
                <a:latin typeface="Times New Roman" pitchFamily="18" charset="0"/>
                <a:cs typeface="Times New Roman" pitchFamily="18" charset="0"/>
              </a:rPr>
              <a:t>P</a:t>
            </a:r>
            <a:r>
              <a:rPr lang="hy-AM" sz="2400" dirty="0" smtClean="0">
                <a:solidFill>
                  <a:schemeClr val="accent1">
                    <a:lumMod val="10000"/>
                  </a:schemeClr>
                </a:solidFill>
                <a:latin typeface="Times New Roman" pitchFamily="18" charset="0"/>
                <a:cs typeface="Times New Roman" pitchFamily="18" charset="0"/>
              </a:rPr>
              <a:t>ositionelle Divergenz</a:t>
            </a:r>
            <a:endParaRPr lang="ru-RU" sz="2400" dirty="0">
              <a:solidFill>
                <a:schemeClr val="accent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endParaRPr lang="hy-AM" sz="2600" dirty="0" smtClean="0">
              <a:solidFill>
                <a:schemeClr val="tx1">
                  <a:lumMod val="95000"/>
                  <a:lumOff val="5000"/>
                </a:schemeClr>
              </a:solidFill>
              <a:latin typeface="Sylfaen" pitchFamily="18" charset="0"/>
            </a:endParaRPr>
          </a:p>
          <a:p>
            <a:pPr algn="just">
              <a:buNone/>
            </a:pPr>
            <a:r>
              <a:rPr lang="hy-AM" sz="2600" dirty="0" smtClean="0">
                <a:solidFill>
                  <a:schemeClr val="tx1">
                    <a:lumMod val="95000"/>
                    <a:lumOff val="5000"/>
                  </a:schemeClr>
                </a:solidFill>
                <a:latin typeface="Sylfaen" pitchFamily="18" charset="0"/>
              </a:rPr>
              <a:t>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 բայց </a:t>
            </a:r>
            <a:r>
              <a:rPr lang="hy-AM" sz="2600" u="sng" dirty="0" smtClean="0">
                <a:solidFill>
                  <a:schemeClr val="accent5">
                    <a:lumMod val="75000"/>
                  </a:schemeClr>
                </a:solidFill>
                <a:latin typeface="Sylfaen" pitchFamily="18" charset="0"/>
              </a:rPr>
              <a:t>երկու աղջիկ զավակներ</a:t>
            </a:r>
            <a:r>
              <a:rPr lang="hy-AM" sz="2600" dirty="0" smtClean="0">
                <a:solidFill>
                  <a:schemeClr val="accent5">
                    <a:lumMod val="75000"/>
                  </a:schemeClr>
                </a:solidFill>
                <a:latin typeface="Sylfaen" pitchFamily="18" charset="0"/>
              </a:rPr>
              <a:t> </a:t>
            </a:r>
            <a:r>
              <a:rPr lang="hy-AM" sz="2600" dirty="0" smtClean="0">
                <a:solidFill>
                  <a:schemeClr val="bg1">
                    <a:lumMod val="10000"/>
                  </a:schemeClr>
                </a:solidFill>
                <a:latin typeface="Sylfaen" pitchFamily="18" charset="0"/>
              </a:rPr>
              <a:t>իրենց պատանության ամեն հրապույրներովը, ամեն պատրանքներովը իրեն կը նայեին</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 (Զոհրապ Գ. </a:t>
            </a:r>
            <a:r>
              <a:rPr lang="hy-AM" sz="2600" dirty="0" smtClean="0">
                <a:solidFill>
                  <a:schemeClr val="bg1">
                    <a:lumMod val="10000"/>
                  </a:schemeClr>
                </a:solidFill>
                <a:latin typeface="Sylfaen" pitchFamily="18" charset="0"/>
                <a:cs typeface="Times New Roman"/>
              </a:rPr>
              <a:t>«</a:t>
            </a:r>
            <a:r>
              <a:rPr lang="hy-AM" sz="2600" dirty="0" smtClean="0">
                <a:solidFill>
                  <a:schemeClr val="bg1">
                    <a:lumMod val="10000"/>
                  </a:schemeClr>
                </a:solidFill>
                <a:latin typeface="Sylfaen" pitchFamily="18" charset="0"/>
              </a:rPr>
              <a:t>Նովելներ</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Ճիտին պարտքը</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 էջ 102)</a:t>
            </a:r>
          </a:p>
          <a:p>
            <a:pPr algn="just"/>
            <a:endParaRPr lang="ru-RU" sz="2600" dirty="0" smtClean="0">
              <a:solidFill>
                <a:schemeClr val="bg1">
                  <a:lumMod val="10000"/>
                </a:schemeClr>
              </a:solidFill>
              <a:latin typeface="Sylfaen" pitchFamily="18" charset="0"/>
            </a:endParaRPr>
          </a:p>
          <a:p>
            <a:pPr algn="just">
              <a:buNone/>
            </a:pPr>
            <a:r>
              <a:rPr lang="hy-AM" sz="2600" dirty="0" smtClean="0">
                <a:solidFill>
                  <a:schemeClr val="bg1">
                    <a:lumMod val="10000"/>
                  </a:schemeClr>
                </a:solidFill>
                <a:latin typeface="Times New Roman" pitchFamily="18" charset="0"/>
                <a:cs typeface="Times New Roman" pitchFamily="18" charset="0"/>
              </a:rPr>
              <a:t> </a:t>
            </a:r>
            <a:r>
              <a:rPr lang="de-DE" sz="2600" dirty="0" smtClean="0">
                <a:solidFill>
                  <a:schemeClr val="bg1">
                    <a:lumMod val="10000"/>
                  </a:schemeClr>
                </a:solidFill>
                <a:latin typeface="Times New Roman" pitchFamily="18" charset="0"/>
                <a:cs typeface="Times New Roman" pitchFamily="18" charset="0"/>
              </a:rPr>
              <a:t>„Aber seine </a:t>
            </a:r>
            <a:r>
              <a:rPr lang="de-DE" sz="2600" u="sng" dirty="0" smtClean="0">
                <a:solidFill>
                  <a:schemeClr val="accent5">
                    <a:lumMod val="75000"/>
                  </a:schemeClr>
                </a:solidFill>
                <a:latin typeface="Times New Roman" pitchFamily="18" charset="0"/>
                <a:cs typeface="Times New Roman" pitchFamily="18" charset="0"/>
              </a:rPr>
              <a:t>beiden Töchter</a:t>
            </a:r>
            <a:r>
              <a:rPr lang="de-DE" sz="2600" dirty="0" smtClean="0">
                <a:solidFill>
                  <a:schemeClr val="accent5">
                    <a:lumMod val="75000"/>
                  </a:schemeClr>
                </a:solidFill>
                <a:latin typeface="Times New Roman" pitchFamily="18" charset="0"/>
                <a:cs typeface="Times New Roman" pitchFamily="18" charset="0"/>
              </a:rPr>
              <a:t> </a:t>
            </a:r>
            <a:r>
              <a:rPr lang="de-DE" sz="2600" dirty="0" smtClean="0">
                <a:solidFill>
                  <a:schemeClr val="bg1">
                    <a:lumMod val="10000"/>
                  </a:schemeClr>
                </a:solidFill>
                <a:latin typeface="Times New Roman" pitchFamily="18" charset="0"/>
                <a:cs typeface="Times New Roman" pitchFamily="18" charset="0"/>
              </a:rPr>
              <a:t>schauten mit all den Träumen und Wünschen ihrer Jungmädchenseelen auf ihn.” </a:t>
            </a:r>
            <a:r>
              <a:rPr lang="hy-AM" sz="2600" dirty="0" smtClean="0">
                <a:solidFill>
                  <a:schemeClr val="bg1">
                    <a:lumMod val="10000"/>
                  </a:schemeClr>
                </a:solidFill>
                <a:latin typeface="Times New Roman" pitchFamily="18" charset="0"/>
                <a:cs typeface="Times New Roman" pitchFamily="18" charset="0"/>
              </a:rPr>
              <a:t>(„Die Erde Spricht”; „Pflicht am Hals” S. 9</a:t>
            </a:r>
            <a:r>
              <a:rPr lang="de-DE" sz="2600" dirty="0" smtClean="0">
                <a:solidFill>
                  <a:schemeClr val="bg1">
                    <a:lumMod val="10000"/>
                  </a:schemeClr>
                </a:solidFill>
                <a:latin typeface="Times New Roman" pitchFamily="18" charset="0"/>
                <a:cs typeface="Times New Roman" pitchFamily="18" charset="0"/>
              </a:rPr>
              <a:t>5</a:t>
            </a:r>
            <a:r>
              <a:rPr lang="hy-AM" sz="2600" dirty="0" smtClean="0">
                <a:solidFill>
                  <a:schemeClr val="bg1">
                    <a:lumMod val="10000"/>
                  </a:schemeClr>
                </a:solidFill>
                <a:latin typeface="Times New Roman" pitchFamily="18" charset="0"/>
                <a:cs typeface="Times New Roman" pitchFamily="18" charset="0"/>
              </a:rPr>
              <a:t>)</a:t>
            </a:r>
            <a:endParaRPr lang="ru-RU" sz="2600" dirty="0" smtClean="0">
              <a:solidFill>
                <a:schemeClr val="bg1">
                  <a:lumMod val="10000"/>
                </a:schemeClr>
              </a:solidFill>
              <a:latin typeface="Times New Roman" pitchFamily="18" charset="0"/>
              <a:cs typeface="Times New Roman" pitchFamily="18" charset="0"/>
            </a:endParaRPr>
          </a:p>
          <a:p>
            <a:endParaRPr lang="ru-RU" dirty="0"/>
          </a:p>
        </p:txBody>
      </p:sp>
      <p:sp>
        <p:nvSpPr>
          <p:cNvPr id="4" name="Скругленный прямоугольник 3"/>
          <p:cNvSpPr/>
          <p:nvPr/>
        </p:nvSpPr>
        <p:spPr>
          <a:xfrm>
            <a:off x="2786050" y="857232"/>
            <a:ext cx="3357586"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400" dirty="0" smtClean="0">
                <a:solidFill>
                  <a:schemeClr val="bg1">
                    <a:lumMod val="10000"/>
                  </a:schemeClr>
                </a:solidFill>
                <a:latin typeface="Times New Roman" pitchFamily="18" charset="0"/>
                <a:cs typeface="Times New Roman" pitchFamily="18" charset="0"/>
              </a:rPr>
              <a:t>Q</a:t>
            </a:r>
            <a:r>
              <a:rPr lang="hy-AM" sz="2400" dirty="0" smtClean="0">
                <a:solidFill>
                  <a:schemeClr val="bg1">
                    <a:lumMod val="10000"/>
                  </a:schemeClr>
                </a:solidFill>
                <a:latin typeface="Times New Roman" pitchFamily="18" charset="0"/>
                <a:cs typeface="Times New Roman" pitchFamily="18" charset="0"/>
              </a:rPr>
              <a:t>uantitative Divergenz</a:t>
            </a:r>
            <a:endParaRPr lang="ru-RU" sz="2400"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pPr>
              <a:buNone/>
            </a:pPr>
            <a:r>
              <a:rPr lang="hy-AM" dirty="0" smtClean="0"/>
              <a:t> </a:t>
            </a:r>
          </a:p>
          <a:p>
            <a:pPr>
              <a:buNone/>
            </a:pPr>
            <a:endParaRPr lang="hy-AM" dirty="0" smtClean="0"/>
          </a:p>
          <a:p>
            <a:pPr>
              <a:buNone/>
            </a:pPr>
            <a:r>
              <a:rPr lang="hy-AM" sz="2600" dirty="0" smtClean="0">
                <a:solidFill>
                  <a:schemeClr val="bg1">
                    <a:lumMod val="10000"/>
                  </a:schemeClr>
                </a:solidFill>
                <a:latin typeface="Sylfaen" pitchFamily="18" charset="0"/>
                <a:cs typeface="Times New Roman"/>
              </a:rPr>
              <a:t>«</a:t>
            </a:r>
            <a:r>
              <a:rPr lang="hy-AM" sz="2600" dirty="0" smtClean="0">
                <a:solidFill>
                  <a:schemeClr val="bg1">
                    <a:lumMod val="10000"/>
                  </a:schemeClr>
                </a:solidFill>
                <a:latin typeface="Sylfaen" pitchFamily="18" charset="0"/>
              </a:rPr>
              <a:t>Վերջին </a:t>
            </a:r>
            <a:r>
              <a:rPr lang="hy-AM" sz="2600" u="sng" dirty="0" smtClean="0">
                <a:solidFill>
                  <a:schemeClr val="accent5">
                    <a:lumMod val="75000"/>
                  </a:schemeClr>
                </a:solidFill>
                <a:latin typeface="Sylfaen" pitchFamily="18" charset="0"/>
              </a:rPr>
              <a:t>բառերուն</a:t>
            </a:r>
            <a:r>
              <a:rPr lang="hy-AM" sz="2600" dirty="0" smtClean="0">
                <a:solidFill>
                  <a:schemeClr val="bg1">
                    <a:lumMod val="10000"/>
                  </a:schemeClr>
                </a:solidFill>
                <a:latin typeface="Sylfaen" pitchFamily="18" charset="0"/>
              </a:rPr>
              <a:t>`ոտքի ելել էր</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 (Զոհրապ Գ.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Նովելներ</a:t>
            </a:r>
            <a:r>
              <a:rPr lang="hy-AM" sz="2600" dirty="0" smtClean="0">
                <a:solidFill>
                  <a:schemeClr val="bg1">
                    <a:lumMod val="10000"/>
                  </a:schemeClr>
                </a:solidFill>
                <a:latin typeface="Sylfaen" pitchFamily="18" charset="0"/>
                <a:cs typeface="Times New Roman"/>
              </a:rPr>
              <a:t>»</a:t>
            </a:r>
            <a:r>
              <a:rPr lang="hy-AM" sz="2600" dirty="0" smtClean="0">
                <a:solidFill>
                  <a:schemeClr val="bg1">
                    <a:lumMod val="10000"/>
                  </a:schemeClr>
                </a:solidFill>
                <a:latin typeface="Sylfaen" pitchFamily="18" charset="0"/>
              </a:rPr>
              <a:t>`</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Զմարաղտա</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 էջ 350)</a:t>
            </a:r>
          </a:p>
          <a:p>
            <a:endParaRPr lang="ru-RU" dirty="0" smtClean="0">
              <a:solidFill>
                <a:schemeClr val="bg1">
                  <a:lumMod val="10000"/>
                </a:schemeClr>
              </a:solidFill>
            </a:endParaRPr>
          </a:p>
          <a:p>
            <a:pPr>
              <a:buNone/>
            </a:pPr>
            <a:r>
              <a:rPr lang="hy-AM" dirty="0" smtClean="0">
                <a:solidFill>
                  <a:schemeClr val="bg1">
                    <a:lumMod val="10000"/>
                  </a:schemeClr>
                </a:solidFill>
              </a:rPr>
              <a:t> </a:t>
            </a:r>
            <a:r>
              <a:rPr lang="hy-AM" sz="2600" dirty="0" smtClean="0">
                <a:solidFill>
                  <a:schemeClr val="bg1">
                    <a:lumMod val="10000"/>
                  </a:schemeClr>
                </a:solidFill>
                <a:latin typeface="Times New Roman" pitchFamily="18" charset="0"/>
                <a:cs typeface="Times New Roman" pitchFamily="18" charset="0"/>
              </a:rPr>
              <a:t>„</a:t>
            </a:r>
            <a:r>
              <a:rPr lang="hy-AM" sz="2600" u="sng" dirty="0" smtClean="0">
                <a:solidFill>
                  <a:schemeClr val="accent5">
                    <a:lumMod val="75000"/>
                  </a:schemeClr>
                </a:solidFill>
                <a:latin typeface="Times New Roman" pitchFamily="18" charset="0"/>
                <a:cs typeface="Times New Roman" pitchFamily="18" charset="0"/>
              </a:rPr>
              <a:t>Bei den letzten Worten</a:t>
            </a:r>
            <a:r>
              <a:rPr lang="hy-AM" sz="2600" dirty="0" smtClean="0">
                <a:solidFill>
                  <a:schemeClr val="accent5">
                    <a:lumMod val="75000"/>
                  </a:schemeClr>
                </a:solidFill>
                <a:latin typeface="Times New Roman" pitchFamily="18" charset="0"/>
                <a:cs typeface="Times New Roman" pitchFamily="18" charset="0"/>
              </a:rPr>
              <a:t> </a:t>
            </a:r>
            <a:r>
              <a:rPr lang="hy-AM" sz="2600" dirty="0" smtClean="0">
                <a:solidFill>
                  <a:schemeClr val="bg1">
                    <a:lumMod val="10000"/>
                  </a:schemeClr>
                </a:solidFill>
                <a:latin typeface="Times New Roman" pitchFamily="18" charset="0"/>
                <a:cs typeface="Times New Roman" pitchFamily="18" charset="0"/>
              </a:rPr>
              <a:t>war sie aufgesprungen.” („Die Erde Spricht”; „Smaragda” S. 110)</a:t>
            </a:r>
            <a:endParaRPr lang="ru-RU" sz="2600" dirty="0" smtClean="0">
              <a:solidFill>
                <a:schemeClr val="bg1">
                  <a:lumMod val="10000"/>
                </a:schemeClr>
              </a:solidFill>
              <a:latin typeface="Times New Roman" pitchFamily="18" charset="0"/>
              <a:cs typeface="Times New Roman" pitchFamily="18" charset="0"/>
            </a:endParaRPr>
          </a:p>
          <a:p>
            <a:endParaRPr lang="ru-RU" dirty="0">
              <a:solidFill>
                <a:schemeClr val="bg1">
                  <a:lumMod val="10000"/>
                </a:schemeClr>
              </a:solidFill>
            </a:endParaRPr>
          </a:p>
        </p:txBody>
      </p:sp>
      <p:sp>
        <p:nvSpPr>
          <p:cNvPr id="4" name="Скругленный прямоугольник 3"/>
          <p:cNvSpPr/>
          <p:nvPr/>
        </p:nvSpPr>
        <p:spPr>
          <a:xfrm>
            <a:off x="2786050" y="785794"/>
            <a:ext cx="371477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bg1">
                    <a:lumMod val="10000"/>
                  </a:schemeClr>
                </a:solidFill>
                <a:latin typeface="Times New Roman" pitchFamily="18" charset="0"/>
                <a:cs typeface="Times New Roman" pitchFamily="18" charset="0"/>
              </a:rPr>
              <a:t>Materielle Divergenz</a:t>
            </a:r>
            <a:endParaRPr lang="ru-RU" sz="2400"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a:bodyPr>
          <a:lstStyle/>
          <a:p>
            <a:pPr marL="624078" lvl="0" indent="-514350" algn="just">
              <a:buNone/>
            </a:pPr>
            <a:r>
              <a:rPr lang="hy-AM" sz="2400" dirty="0" smtClean="0">
                <a:solidFill>
                  <a:schemeClr val="bg1">
                    <a:lumMod val="10000"/>
                  </a:schemeClr>
                </a:solidFill>
                <a:latin typeface="Times New Roman"/>
                <a:cs typeface="Times New Roman"/>
              </a:rPr>
              <a:t>1) «</a:t>
            </a:r>
            <a:r>
              <a:rPr lang="hy-AM" sz="2400" dirty="0" smtClean="0">
                <a:solidFill>
                  <a:schemeClr val="bg1">
                    <a:lumMod val="10000"/>
                  </a:schemeClr>
                </a:solidFill>
              </a:rPr>
              <a:t>[…] </a:t>
            </a:r>
            <a:r>
              <a:rPr lang="hy-AM" sz="2400" dirty="0" smtClean="0">
                <a:solidFill>
                  <a:schemeClr val="bg1">
                    <a:lumMod val="10000"/>
                  </a:schemeClr>
                </a:solidFill>
                <a:latin typeface="Sylfaen" pitchFamily="18" charset="0"/>
              </a:rPr>
              <a:t>տասը </a:t>
            </a:r>
            <a:r>
              <a:rPr lang="hy-AM" sz="2400" u="sng" dirty="0" smtClean="0">
                <a:solidFill>
                  <a:schemeClr val="bg2">
                    <a:lumMod val="50000"/>
                  </a:schemeClr>
                </a:solidFill>
                <a:latin typeface="Sylfaen" pitchFamily="18" charset="0"/>
              </a:rPr>
              <a:t>փարա</a:t>
            </a:r>
            <a:r>
              <a:rPr lang="hy-AM" sz="2400" dirty="0" smtClean="0">
                <a:solidFill>
                  <a:schemeClr val="bg2">
                    <a:lumMod val="50000"/>
                  </a:schemeClr>
                </a:solidFill>
                <a:latin typeface="Sylfaen" pitchFamily="18" charset="0"/>
              </a:rPr>
              <a:t> </a:t>
            </a:r>
            <a:r>
              <a:rPr lang="hy-AM" sz="2400" dirty="0" smtClean="0">
                <a:solidFill>
                  <a:schemeClr val="bg1">
                    <a:lumMod val="10000"/>
                  </a:schemeClr>
                </a:solidFill>
                <a:latin typeface="Sylfaen" pitchFamily="18" charset="0"/>
              </a:rPr>
              <a:t>չուներ […]</a:t>
            </a:r>
            <a:r>
              <a:rPr lang="hy-AM" sz="2400" dirty="0" smtClean="0">
                <a:solidFill>
                  <a:schemeClr val="bg1">
                    <a:lumMod val="10000"/>
                  </a:schemeClr>
                </a:solidFill>
                <a:latin typeface="Times New Roman"/>
                <a:cs typeface="Times New Roman"/>
              </a:rPr>
              <a:t>»</a:t>
            </a:r>
            <a:r>
              <a:rPr lang="hy-AM" sz="2400" dirty="0" smtClean="0">
                <a:solidFill>
                  <a:schemeClr val="bg1">
                    <a:lumMod val="10000"/>
                  </a:schemeClr>
                </a:solidFill>
                <a:latin typeface="Sylfaen" pitchFamily="18" charset="0"/>
              </a:rPr>
              <a:t> (Զոհրապ Գ. </a:t>
            </a:r>
            <a:r>
              <a:rPr lang="hy-AM" sz="2400" dirty="0" smtClean="0">
                <a:solidFill>
                  <a:schemeClr val="bg1">
                    <a:lumMod val="10000"/>
                  </a:schemeClr>
                </a:solidFill>
                <a:latin typeface="Times New Roman"/>
                <a:cs typeface="Times New Roman"/>
              </a:rPr>
              <a:t>«</a:t>
            </a:r>
            <a:r>
              <a:rPr lang="hy-AM" sz="2400" dirty="0" smtClean="0">
                <a:solidFill>
                  <a:schemeClr val="bg1">
                    <a:lumMod val="10000"/>
                  </a:schemeClr>
                </a:solidFill>
                <a:latin typeface="Sylfaen" pitchFamily="18" charset="0"/>
              </a:rPr>
              <a:t>Նովել-ներ </a:t>
            </a:r>
            <a:r>
              <a:rPr lang="hy-AM" sz="2400" dirty="0" smtClean="0">
                <a:solidFill>
                  <a:schemeClr val="bg1">
                    <a:lumMod val="10000"/>
                  </a:schemeClr>
                </a:solidFill>
                <a:latin typeface="Sylfaen" pitchFamily="18" charset="0"/>
                <a:cs typeface="Times New Roman"/>
              </a:rPr>
              <a:t>»</a:t>
            </a:r>
            <a:r>
              <a:rPr lang="hy-AM" sz="2400" dirty="0" smtClean="0">
                <a:solidFill>
                  <a:schemeClr val="bg1">
                    <a:lumMod val="10000"/>
                  </a:schemeClr>
                </a:solidFill>
                <a:latin typeface="Sylfaen" pitchFamily="18" charset="0"/>
              </a:rPr>
              <a:t>`</a:t>
            </a:r>
            <a:r>
              <a:rPr lang="hy-AM" sz="2400" dirty="0" smtClean="0">
                <a:solidFill>
                  <a:schemeClr val="bg1">
                    <a:lumMod val="10000"/>
                  </a:schemeClr>
                </a:solidFill>
                <a:latin typeface="Times New Roman"/>
                <a:cs typeface="Times New Roman"/>
              </a:rPr>
              <a:t>«</a:t>
            </a:r>
            <a:r>
              <a:rPr lang="hy-AM" sz="2400" dirty="0" smtClean="0">
                <a:solidFill>
                  <a:schemeClr val="bg1">
                    <a:lumMod val="10000"/>
                  </a:schemeClr>
                </a:solidFill>
                <a:latin typeface="Sylfaen" pitchFamily="18" charset="0"/>
              </a:rPr>
              <a:t>Ճիտին պարտքը</a:t>
            </a:r>
            <a:r>
              <a:rPr lang="hy-AM" sz="2400" dirty="0" smtClean="0">
                <a:solidFill>
                  <a:schemeClr val="bg1">
                    <a:lumMod val="10000"/>
                  </a:schemeClr>
                </a:solidFill>
                <a:latin typeface="Times New Roman"/>
                <a:cs typeface="Times New Roman"/>
              </a:rPr>
              <a:t>»</a:t>
            </a:r>
            <a:r>
              <a:rPr lang="hy-AM" sz="2400" dirty="0" smtClean="0">
                <a:solidFill>
                  <a:schemeClr val="bg1">
                    <a:lumMod val="10000"/>
                  </a:schemeClr>
                </a:solidFill>
                <a:latin typeface="Sylfaen" pitchFamily="18" charset="0"/>
              </a:rPr>
              <a:t>, էջ 108)</a:t>
            </a:r>
            <a:endParaRPr lang="ru-RU" sz="2400" dirty="0" smtClean="0">
              <a:solidFill>
                <a:schemeClr val="bg1">
                  <a:lumMod val="10000"/>
                </a:schemeClr>
              </a:solidFill>
              <a:latin typeface="Sylfaen" pitchFamily="18" charset="0"/>
            </a:endParaRPr>
          </a:p>
          <a:p>
            <a:pPr marL="624078" indent="-514350" algn="just">
              <a:buNone/>
            </a:pPr>
            <a:r>
              <a:rPr lang="hy-AM" sz="2400" dirty="0" smtClean="0">
                <a:solidFill>
                  <a:schemeClr val="bg1">
                    <a:lumMod val="10000"/>
                  </a:schemeClr>
                </a:solidFill>
                <a:latin typeface="Times New Roman" pitchFamily="18" charset="0"/>
                <a:cs typeface="Times New Roman" pitchFamily="18" charset="0"/>
              </a:rPr>
              <a:t>      </a:t>
            </a:r>
            <a:r>
              <a:rPr lang="de-DE" sz="2400" dirty="0" smtClean="0">
                <a:solidFill>
                  <a:schemeClr val="bg1">
                    <a:lumMod val="10000"/>
                  </a:schemeClr>
                </a:solidFill>
                <a:latin typeface="Times New Roman" pitchFamily="18" charset="0"/>
                <a:cs typeface="Times New Roman" pitchFamily="18" charset="0"/>
              </a:rPr>
              <a:t>„Er besaß ja keine 10 </a:t>
            </a:r>
            <a:r>
              <a:rPr lang="de-DE" sz="2400" u="sng" dirty="0" smtClean="0">
                <a:solidFill>
                  <a:schemeClr val="bg2">
                    <a:lumMod val="50000"/>
                  </a:schemeClr>
                </a:solidFill>
                <a:latin typeface="Times New Roman" pitchFamily="18" charset="0"/>
                <a:cs typeface="Times New Roman" pitchFamily="18" charset="0"/>
              </a:rPr>
              <a:t>Para</a:t>
            </a:r>
            <a:r>
              <a:rPr lang="de-DE" sz="2400" dirty="0" smtClean="0">
                <a:solidFill>
                  <a:schemeClr val="bg1">
                    <a:lumMod val="10000"/>
                  </a:schemeClr>
                </a:solidFill>
                <a:latin typeface="Times New Roman" pitchFamily="18" charset="0"/>
                <a:cs typeface="Times New Roman" pitchFamily="18" charset="0"/>
              </a:rPr>
              <a:t>.” </a:t>
            </a:r>
            <a:r>
              <a:rPr lang="hy-AM" sz="2400" dirty="0" smtClean="0">
                <a:solidFill>
                  <a:schemeClr val="bg1">
                    <a:lumMod val="10000"/>
                  </a:schemeClr>
                </a:solidFill>
                <a:latin typeface="Times New Roman" pitchFamily="18" charset="0"/>
                <a:cs typeface="Times New Roman" pitchFamily="18" charset="0"/>
              </a:rPr>
              <a:t>(„Die Erde Spricht”;  „Pflicht am Hals” S. 101)</a:t>
            </a:r>
          </a:p>
          <a:p>
            <a:pPr marL="624078" indent="-514350" algn="just">
              <a:buNone/>
            </a:pPr>
            <a:endParaRPr lang="ru-RU" sz="2400" dirty="0" smtClean="0">
              <a:solidFill>
                <a:schemeClr val="bg1">
                  <a:lumMod val="10000"/>
                </a:schemeClr>
              </a:solidFill>
            </a:endParaRPr>
          </a:p>
          <a:p>
            <a:pPr marL="624078" lvl="0" indent="-514350" algn="just">
              <a:buNone/>
            </a:pPr>
            <a:r>
              <a:rPr lang="hy-AM" sz="2400" dirty="0" smtClean="0">
                <a:solidFill>
                  <a:schemeClr val="bg1">
                    <a:lumMod val="10000"/>
                  </a:schemeClr>
                </a:solidFill>
              </a:rPr>
              <a:t>2) </a:t>
            </a:r>
            <a:r>
              <a:rPr lang="hy-AM" sz="2400" dirty="0" smtClean="0">
                <a:solidFill>
                  <a:schemeClr val="bg1">
                    <a:lumMod val="10000"/>
                  </a:schemeClr>
                </a:solidFill>
                <a:latin typeface="Times New Roman"/>
                <a:cs typeface="Times New Roman"/>
              </a:rPr>
              <a:t>«</a:t>
            </a:r>
            <a:r>
              <a:rPr lang="hy-AM" sz="2400" dirty="0" smtClean="0">
                <a:solidFill>
                  <a:schemeClr val="bg1">
                    <a:lumMod val="10000"/>
                  </a:schemeClr>
                </a:solidFill>
                <a:latin typeface="Sylfaen" pitchFamily="18" charset="0"/>
              </a:rPr>
              <a:t>Աղվոր կուրծք մը չունեցողները միայն </a:t>
            </a:r>
            <a:r>
              <a:rPr lang="hy-AM" sz="2400" u="sng" dirty="0" smtClean="0">
                <a:solidFill>
                  <a:schemeClr val="bg2">
                    <a:lumMod val="50000"/>
                  </a:schemeClr>
                </a:solidFill>
                <a:latin typeface="Sylfaen" pitchFamily="18" charset="0"/>
              </a:rPr>
              <a:t>décolleté</a:t>
            </a:r>
            <a:r>
              <a:rPr lang="hy-AM" sz="2400" u="sng" dirty="0" smtClean="0">
                <a:solidFill>
                  <a:schemeClr val="bg1">
                    <a:lumMod val="10000"/>
                  </a:schemeClr>
                </a:solidFill>
                <a:latin typeface="Sylfaen" pitchFamily="18" charset="0"/>
              </a:rPr>
              <a:t>-</a:t>
            </a:r>
            <a:r>
              <a:rPr lang="hy-AM" sz="2400" dirty="0" smtClean="0">
                <a:solidFill>
                  <a:schemeClr val="bg1">
                    <a:lumMod val="10000"/>
                  </a:schemeClr>
                </a:solidFill>
                <a:latin typeface="Sylfaen" pitchFamily="18" charset="0"/>
              </a:rPr>
              <a:t>ին թշնամի են […]</a:t>
            </a:r>
            <a:r>
              <a:rPr lang="hy-AM" sz="2400" dirty="0" smtClean="0">
                <a:solidFill>
                  <a:schemeClr val="bg1">
                    <a:lumMod val="10000"/>
                  </a:schemeClr>
                </a:solidFill>
                <a:latin typeface="Times New Roman"/>
                <a:cs typeface="Times New Roman"/>
              </a:rPr>
              <a:t>»</a:t>
            </a:r>
            <a:r>
              <a:rPr lang="hy-AM" sz="2400" dirty="0" smtClean="0">
                <a:solidFill>
                  <a:schemeClr val="bg1">
                    <a:lumMod val="10000"/>
                  </a:schemeClr>
                </a:solidFill>
                <a:latin typeface="Sylfaen" pitchFamily="18" charset="0"/>
              </a:rPr>
              <a:t> (Զոհրապ Գ. </a:t>
            </a:r>
            <a:r>
              <a:rPr lang="hy-AM" sz="2400" dirty="0" smtClean="0">
                <a:solidFill>
                  <a:schemeClr val="bg1">
                    <a:lumMod val="10000"/>
                  </a:schemeClr>
                </a:solidFill>
                <a:latin typeface="Times New Roman"/>
                <a:cs typeface="Times New Roman"/>
              </a:rPr>
              <a:t>«</a:t>
            </a:r>
            <a:r>
              <a:rPr lang="hy-AM" sz="2400" dirty="0" smtClean="0">
                <a:solidFill>
                  <a:schemeClr val="bg1">
                    <a:lumMod val="10000"/>
                  </a:schemeClr>
                </a:solidFill>
                <a:latin typeface="Sylfaen" pitchFamily="18" charset="0"/>
              </a:rPr>
              <a:t>Նովելներ</a:t>
            </a:r>
            <a:r>
              <a:rPr lang="hy-AM" sz="2400" dirty="0" smtClean="0">
                <a:solidFill>
                  <a:schemeClr val="bg1">
                    <a:lumMod val="10000"/>
                  </a:schemeClr>
                </a:solidFill>
                <a:latin typeface="Sylfaen" pitchFamily="18" charset="0"/>
                <a:cs typeface="Times New Roman"/>
              </a:rPr>
              <a:t>»</a:t>
            </a:r>
            <a:r>
              <a:rPr lang="hy-AM" sz="2400" dirty="0" smtClean="0">
                <a:solidFill>
                  <a:schemeClr val="bg1">
                    <a:lumMod val="10000"/>
                  </a:schemeClr>
                </a:solidFill>
                <a:latin typeface="Sylfaen" pitchFamily="18" charset="0"/>
              </a:rPr>
              <a:t>`</a:t>
            </a:r>
            <a:r>
              <a:rPr lang="hy-AM" sz="2400" dirty="0" smtClean="0">
                <a:solidFill>
                  <a:schemeClr val="bg1">
                    <a:lumMod val="10000"/>
                  </a:schemeClr>
                </a:solidFill>
                <a:latin typeface="Times New Roman"/>
                <a:cs typeface="Times New Roman"/>
              </a:rPr>
              <a:t>«</a:t>
            </a:r>
            <a:r>
              <a:rPr lang="hy-AM" sz="2400" dirty="0" smtClean="0">
                <a:solidFill>
                  <a:schemeClr val="bg1">
                    <a:lumMod val="10000"/>
                  </a:schemeClr>
                </a:solidFill>
                <a:latin typeface="Sylfaen" pitchFamily="18" charset="0"/>
              </a:rPr>
              <a:t>Երջանիկ մահը</a:t>
            </a:r>
            <a:r>
              <a:rPr lang="hy-AM" sz="2400" dirty="0" smtClean="0">
                <a:solidFill>
                  <a:schemeClr val="bg1">
                    <a:lumMod val="10000"/>
                  </a:schemeClr>
                </a:solidFill>
                <a:latin typeface="Times New Roman"/>
                <a:cs typeface="Times New Roman"/>
              </a:rPr>
              <a:t>»</a:t>
            </a:r>
            <a:r>
              <a:rPr lang="hy-AM" sz="2400" dirty="0" smtClean="0">
                <a:solidFill>
                  <a:schemeClr val="bg1">
                    <a:lumMod val="10000"/>
                  </a:schemeClr>
                </a:solidFill>
                <a:latin typeface="Sylfaen" pitchFamily="18" charset="0"/>
              </a:rPr>
              <a:t>, էջ 112)</a:t>
            </a:r>
            <a:endParaRPr lang="ru-RU" sz="2400" dirty="0" smtClean="0">
              <a:solidFill>
                <a:schemeClr val="bg1">
                  <a:lumMod val="10000"/>
                </a:schemeClr>
              </a:solidFill>
              <a:latin typeface="Sylfaen" pitchFamily="18" charset="0"/>
            </a:endParaRPr>
          </a:p>
          <a:p>
            <a:pPr algn="just">
              <a:buNone/>
            </a:pPr>
            <a:r>
              <a:rPr lang="de-DE" sz="2400" dirty="0" smtClean="0">
                <a:solidFill>
                  <a:schemeClr val="bg1">
                    <a:lumMod val="10000"/>
                  </a:schemeClr>
                </a:solidFill>
                <a:latin typeface="Times New Roman" pitchFamily="18" charset="0"/>
                <a:cs typeface="Times New Roman" pitchFamily="18" charset="0"/>
              </a:rPr>
              <a:t>„Nur wer keine schöne Brust hat, lehnt das </a:t>
            </a:r>
            <a:r>
              <a:rPr lang="de-DE" sz="2400" u="sng" dirty="0" smtClean="0">
                <a:solidFill>
                  <a:schemeClr val="bg2">
                    <a:lumMod val="50000"/>
                  </a:schemeClr>
                </a:solidFill>
                <a:latin typeface="Times New Roman" pitchFamily="18" charset="0"/>
                <a:cs typeface="Times New Roman" pitchFamily="18" charset="0"/>
              </a:rPr>
              <a:t>Dekolletee</a:t>
            </a:r>
            <a:r>
              <a:rPr lang="de-DE" sz="2400" dirty="0" smtClean="0">
                <a:solidFill>
                  <a:schemeClr val="bg2">
                    <a:lumMod val="50000"/>
                  </a:schemeClr>
                </a:solidFill>
                <a:latin typeface="Times New Roman" pitchFamily="18" charset="0"/>
                <a:cs typeface="Times New Roman" pitchFamily="18" charset="0"/>
              </a:rPr>
              <a:t> </a:t>
            </a:r>
            <a:r>
              <a:rPr lang="de-DE" sz="2400" dirty="0" smtClean="0">
                <a:solidFill>
                  <a:schemeClr val="bg1">
                    <a:lumMod val="10000"/>
                  </a:schemeClr>
                </a:solidFill>
                <a:latin typeface="Times New Roman" pitchFamily="18" charset="0"/>
                <a:cs typeface="Times New Roman" pitchFamily="18" charset="0"/>
              </a:rPr>
              <a:t>ab </a:t>
            </a:r>
            <a:r>
              <a:rPr lang="hy-AM" sz="2400" dirty="0" smtClean="0">
                <a:solidFill>
                  <a:schemeClr val="bg1">
                    <a:lumMod val="10000"/>
                  </a:schemeClr>
                </a:solidFill>
                <a:latin typeface="Times New Roman" pitchFamily="18" charset="0"/>
                <a:cs typeface="Times New Roman" pitchFamily="18" charset="0"/>
              </a:rPr>
              <a:t>[…]</a:t>
            </a:r>
            <a:r>
              <a:rPr lang="de-DE" sz="2400" dirty="0" smtClean="0">
                <a:solidFill>
                  <a:schemeClr val="bg1">
                    <a:lumMod val="10000"/>
                  </a:schemeClr>
                </a:solidFill>
                <a:latin typeface="Times New Roman" pitchFamily="18" charset="0"/>
                <a:cs typeface="Times New Roman" pitchFamily="18" charset="0"/>
              </a:rPr>
              <a:t>” </a:t>
            </a:r>
            <a:r>
              <a:rPr lang="hy-AM" sz="2400" dirty="0" smtClean="0">
                <a:solidFill>
                  <a:schemeClr val="bg1">
                    <a:lumMod val="10000"/>
                  </a:schemeClr>
                </a:solidFill>
                <a:latin typeface="Times New Roman" pitchFamily="18" charset="0"/>
                <a:cs typeface="Times New Roman" pitchFamily="18" charset="0"/>
              </a:rPr>
              <a:t>(„Die Erde Spricht”; „Der glückliche Tod” S. 10</a:t>
            </a:r>
            <a:r>
              <a:rPr lang="de-DE" sz="2400" dirty="0" smtClean="0">
                <a:solidFill>
                  <a:schemeClr val="bg1">
                    <a:lumMod val="10000"/>
                  </a:schemeClr>
                </a:solidFill>
                <a:latin typeface="Times New Roman" pitchFamily="18" charset="0"/>
                <a:cs typeface="Times New Roman" pitchFamily="18" charset="0"/>
              </a:rPr>
              <a:t>4</a:t>
            </a:r>
            <a:r>
              <a:rPr lang="hy-AM" sz="2400" dirty="0" smtClean="0">
                <a:solidFill>
                  <a:schemeClr val="bg1">
                    <a:lumMod val="10000"/>
                  </a:schemeClr>
                </a:solidFill>
                <a:latin typeface="Times New Roman" pitchFamily="18" charset="0"/>
                <a:cs typeface="Times New Roman" pitchFamily="18" charset="0"/>
              </a:rPr>
              <a:t>)</a:t>
            </a:r>
            <a:endParaRPr lang="ru-RU" sz="2400" dirty="0" smtClean="0">
              <a:solidFill>
                <a:schemeClr val="bg1">
                  <a:lumMod val="10000"/>
                </a:schemeClr>
              </a:solidFill>
              <a:latin typeface="Times New Roman" pitchFamily="18" charset="0"/>
              <a:cs typeface="Times New Roman" pitchFamily="18" charset="0"/>
            </a:endParaRPr>
          </a:p>
          <a:p>
            <a:endParaRPr lang="ru-RU" dirty="0"/>
          </a:p>
        </p:txBody>
      </p:sp>
      <p:sp>
        <p:nvSpPr>
          <p:cNvPr id="4" name="Скругленный прямоугольник 3"/>
          <p:cNvSpPr/>
          <p:nvPr/>
        </p:nvSpPr>
        <p:spPr>
          <a:xfrm>
            <a:off x="2571736" y="785794"/>
            <a:ext cx="3929090" cy="11430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bg1">
                    <a:lumMod val="10000"/>
                  </a:schemeClr>
                </a:solidFill>
                <a:latin typeface="Times New Roman" pitchFamily="18" charset="0"/>
                <a:cs typeface="Times New Roman" pitchFamily="18" charset="0"/>
              </a:rPr>
              <a:t>Emprunt (Direktentlehnung)</a:t>
            </a:r>
            <a:endParaRPr lang="ru-RU" sz="2400"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pPr>
              <a:buNone/>
            </a:pPr>
            <a:endParaRPr lang="hy-AM" sz="2600" dirty="0" smtClean="0">
              <a:latin typeface="Sylfaen" pitchFamily="18" charset="0"/>
              <a:cs typeface="Times New Roman"/>
            </a:endParaRPr>
          </a:p>
          <a:p>
            <a:pPr>
              <a:buNone/>
            </a:pPr>
            <a:r>
              <a:rPr lang="hy-AM" sz="2600" dirty="0" smtClean="0">
                <a:solidFill>
                  <a:schemeClr val="bg1">
                    <a:lumMod val="10000"/>
                  </a:schemeClr>
                </a:solidFill>
                <a:latin typeface="Sylfaen" pitchFamily="18" charset="0"/>
                <a:cs typeface="Times New Roman"/>
              </a:rPr>
              <a:t>«</a:t>
            </a:r>
            <a:r>
              <a:rPr lang="hy-AM" sz="2600" dirty="0" smtClean="0">
                <a:solidFill>
                  <a:schemeClr val="bg1">
                    <a:lumMod val="10000"/>
                  </a:schemeClr>
                </a:solidFill>
                <a:latin typeface="Sylfaen" pitchFamily="18" charset="0"/>
              </a:rPr>
              <a:t>[…], որուն </a:t>
            </a:r>
            <a:r>
              <a:rPr lang="hy-AM" sz="2600" u="sng" dirty="0" smtClean="0">
                <a:solidFill>
                  <a:schemeClr val="bg2">
                    <a:lumMod val="50000"/>
                  </a:schemeClr>
                </a:solidFill>
                <a:latin typeface="Sylfaen" pitchFamily="18" charset="0"/>
              </a:rPr>
              <a:t>սիրային արկածները</a:t>
            </a:r>
            <a:r>
              <a:rPr lang="hy-AM" sz="2600" dirty="0" smtClean="0">
                <a:solidFill>
                  <a:schemeClr val="bg1">
                    <a:lumMod val="10000"/>
                  </a:schemeClr>
                </a:solidFill>
                <a:latin typeface="Sylfaen" pitchFamily="18" charset="0"/>
              </a:rPr>
              <a:t> շատ զրուցված են Փերայի մեջ, այսպես խոսեցավ, երբոր կարգը իրեն եկավ</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 (Զոհրապ Գ.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Նովելներ</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Զմարաղտա</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 էջ 347)</a:t>
            </a:r>
          </a:p>
          <a:p>
            <a:pPr>
              <a:buNone/>
            </a:pPr>
            <a:endParaRPr lang="ru-RU" sz="2600" dirty="0" smtClean="0">
              <a:solidFill>
                <a:schemeClr val="bg1">
                  <a:lumMod val="10000"/>
                </a:schemeClr>
              </a:solidFill>
              <a:latin typeface="Sylfaen" pitchFamily="18" charset="0"/>
            </a:endParaRPr>
          </a:p>
          <a:p>
            <a:pPr>
              <a:buNone/>
            </a:pPr>
            <a:r>
              <a:rPr lang="hy-AM" sz="2600" dirty="0" smtClean="0">
                <a:solidFill>
                  <a:schemeClr val="bg1">
                    <a:lumMod val="10000"/>
                  </a:schemeClr>
                </a:solidFill>
                <a:latin typeface="Times New Roman" pitchFamily="18" charset="0"/>
                <a:cs typeface="Times New Roman" pitchFamily="18" charset="0"/>
              </a:rPr>
              <a:t>„[…], über dessen </a:t>
            </a:r>
            <a:r>
              <a:rPr lang="hy-AM" sz="2600" u="sng" dirty="0" smtClean="0">
                <a:solidFill>
                  <a:schemeClr val="bg2">
                    <a:lumMod val="50000"/>
                  </a:schemeClr>
                </a:solidFill>
                <a:latin typeface="Times New Roman" pitchFamily="18" charset="0"/>
                <a:cs typeface="Times New Roman" pitchFamily="18" charset="0"/>
              </a:rPr>
              <a:t>Liebesabenteuer</a:t>
            </a:r>
            <a:r>
              <a:rPr lang="hy-AM" sz="2600" dirty="0" smtClean="0">
                <a:solidFill>
                  <a:schemeClr val="bg2">
                    <a:lumMod val="50000"/>
                  </a:schemeClr>
                </a:solidFill>
                <a:latin typeface="Times New Roman" pitchFamily="18" charset="0"/>
                <a:cs typeface="Times New Roman" pitchFamily="18" charset="0"/>
              </a:rPr>
              <a:t> </a:t>
            </a:r>
            <a:r>
              <a:rPr lang="hy-AM" sz="2600" dirty="0" smtClean="0">
                <a:solidFill>
                  <a:schemeClr val="bg1">
                    <a:lumMod val="10000"/>
                  </a:schemeClr>
                </a:solidFill>
                <a:latin typeface="Times New Roman" pitchFamily="18" charset="0"/>
                <a:cs typeface="Times New Roman" pitchFamily="18" charset="0"/>
              </a:rPr>
              <a:t>ganz Pera sprach, erzählte, als die Reihe an ihn kam, folgendes.” („Die Erde Spricht”;  „Smaragda” S. 108)</a:t>
            </a:r>
            <a:endParaRPr lang="ru-RU" sz="2600" dirty="0" smtClean="0">
              <a:solidFill>
                <a:schemeClr val="bg1">
                  <a:lumMod val="10000"/>
                </a:schemeClr>
              </a:solidFill>
              <a:latin typeface="Times New Roman" pitchFamily="18" charset="0"/>
              <a:cs typeface="Times New Roman" pitchFamily="18" charset="0"/>
            </a:endParaRPr>
          </a:p>
          <a:p>
            <a:endParaRPr lang="ru-RU" dirty="0">
              <a:solidFill>
                <a:schemeClr val="tx1">
                  <a:lumMod val="95000"/>
                  <a:lumOff val="5000"/>
                </a:schemeClr>
              </a:solidFill>
            </a:endParaRPr>
          </a:p>
        </p:txBody>
      </p:sp>
      <p:sp>
        <p:nvSpPr>
          <p:cNvPr id="4" name="Скругленный прямоугольник 3"/>
          <p:cNvSpPr/>
          <p:nvPr/>
        </p:nvSpPr>
        <p:spPr>
          <a:xfrm>
            <a:off x="2571736" y="857232"/>
            <a:ext cx="3643338"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bg1">
                    <a:lumMod val="10000"/>
                  </a:schemeClr>
                </a:solidFill>
                <a:latin typeface="Times New Roman" pitchFamily="18" charset="0"/>
                <a:cs typeface="Times New Roman" pitchFamily="18" charset="0"/>
              </a:rPr>
              <a:t>Calque (Lehnübersetzung)</a:t>
            </a:r>
            <a:endParaRPr lang="ru-RU" sz="2400"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pPr>
              <a:buNone/>
            </a:pPr>
            <a:endParaRPr lang="hy-AM" dirty="0" smtClean="0"/>
          </a:p>
          <a:p>
            <a:pPr>
              <a:buNone/>
            </a:pPr>
            <a:r>
              <a:rPr lang="hy-AM" sz="2600" dirty="0" smtClean="0">
                <a:solidFill>
                  <a:schemeClr val="bg1">
                    <a:lumMod val="10000"/>
                  </a:schemeClr>
                </a:solidFill>
                <a:latin typeface="Sylfaen" pitchFamily="18" charset="0"/>
                <a:cs typeface="Times New Roman"/>
              </a:rPr>
              <a:t>«</a:t>
            </a:r>
            <a:r>
              <a:rPr lang="hy-AM" sz="2600" dirty="0" smtClean="0">
                <a:solidFill>
                  <a:schemeClr val="bg1">
                    <a:lumMod val="10000"/>
                  </a:schemeClr>
                </a:solidFill>
                <a:latin typeface="Sylfaen" pitchFamily="18" charset="0"/>
              </a:rPr>
              <a:t>Մտքի ու ճաշակի տեր</a:t>
            </a:r>
            <a:r>
              <a:rPr lang="hy-AM" sz="2600" dirty="0" smtClean="0">
                <a:solidFill>
                  <a:schemeClr val="bg2">
                    <a:lumMod val="50000"/>
                  </a:schemeClr>
                </a:solidFill>
                <a:latin typeface="Sylfaen" pitchFamily="18" charset="0"/>
              </a:rPr>
              <a:t> </a:t>
            </a:r>
            <a:r>
              <a:rPr lang="hy-AM" sz="2600" u="sng" dirty="0" smtClean="0">
                <a:solidFill>
                  <a:schemeClr val="bg2">
                    <a:lumMod val="50000"/>
                  </a:schemeClr>
                </a:solidFill>
                <a:latin typeface="Sylfaen" pitchFamily="18" charset="0"/>
              </a:rPr>
              <a:t>մեկն</a:t>
            </a:r>
            <a:r>
              <a:rPr lang="hy-AM" sz="2600" dirty="0" smtClean="0">
                <a:solidFill>
                  <a:schemeClr val="bg2">
                    <a:lumMod val="50000"/>
                  </a:schemeClr>
                </a:solidFill>
                <a:latin typeface="Sylfaen" pitchFamily="18" charset="0"/>
              </a:rPr>
              <a:t> </a:t>
            </a:r>
            <a:r>
              <a:rPr lang="hy-AM" sz="2600" dirty="0" smtClean="0">
                <a:solidFill>
                  <a:schemeClr val="bg1">
                    <a:lumMod val="10000"/>
                  </a:schemeClr>
                </a:solidFill>
                <a:latin typeface="Sylfaen" pitchFamily="18" charset="0"/>
              </a:rPr>
              <a:t>էր</a:t>
            </a:r>
            <a:r>
              <a:rPr lang="hy-AM" sz="2600" dirty="0" smtClean="0">
                <a:solidFill>
                  <a:schemeClr val="bg1">
                    <a:lumMod val="10000"/>
                  </a:schemeClr>
                </a:solidFill>
                <a:latin typeface="Times New Roman"/>
                <a:cs typeface="Times New Roman"/>
              </a:rPr>
              <a:t>» </a:t>
            </a:r>
            <a:r>
              <a:rPr lang="hy-AM" sz="2600" dirty="0" smtClean="0">
                <a:solidFill>
                  <a:schemeClr val="bg1">
                    <a:lumMod val="10000"/>
                  </a:schemeClr>
                </a:solidFill>
                <a:latin typeface="Sylfaen" pitchFamily="18" charset="0"/>
              </a:rPr>
              <a:t>(Զոհրապ Գ.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Նո-վելներ</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Երջանիկ մահը</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rPr>
              <a:t>, էջ 115)</a:t>
            </a:r>
          </a:p>
          <a:p>
            <a:pPr>
              <a:buNone/>
            </a:pPr>
            <a:endParaRPr lang="ru-RU" sz="2600" dirty="0" smtClean="0">
              <a:solidFill>
                <a:schemeClr val="bg1">
                  <a:lumMod val="10000"/>
                </a:schemeClr>
              </a:solidFill>
            </a:endParaRPr>
          </a:p>
          <a:p>
            <a:pPr>
              <a:buNone/>
            </a:pPr>
            <a:r>
              <a:rPr lang="de-DE" sz="2600" dirty="0" smtClean="0">
                <a:solidFill>
                  <a:schemeClr val="bg1">
                    <a:lumMod val="10000"/>
                  </a:schemeClr>
                </a:solidFill>
                <a:latin typeface="Times New Roman" pitchFamily="18" charset="0"/>
                <a:cs typeface="Times New Roman" pitchFamily="18" charset="0"/>
              </a:rPr>
              <a:t>„Er war </a:t>
            </a:r>
            <a:r>
              <a:rPr lang="de-DE" sz="2600" u="sng" dirty="0" smtClean="0">
                <a:solidFill>
                  <a:schemeClr val="bg2">
                    <a:lumMod val="50000"/>
                  </a:schemeClr>
                </a:solidFill>
                <a:latin typeface="Times New Roman" pitchFamily="18" charset="0"/>
                <a:cs typeface="Times New Roman" pitchFamily="18" charset="0"/>
              </a:rPr>
              <a:t>ein Mann</a:t>
            </a:r>
            <a:r>
              <a:rPr lang="de-DE" sz="2600" dirty="0" smtClean="0">
                <a:solidFill>
                  <a:schemeClr val="bg2">
                    <a:lumMod val="50000"/>
                  </a:schemeClr>
                </a:solidFill>
                <a:latin typeface="Times New Roman" pitchFamily="18" charset="0"/>
                <a:cs typeface="Times New Roman" pitchFamily="18" charset="0"/>
              </a:rPr>
              <a:t> </a:t>
            </a:r>
            <a:r>
              <a:rPr lang="de-DE" sz="2600" dirty="0" smtClean="0">
                <a:solidFill>
                  <a:schemeClr val="bg1">
                    <a:lumMod val="10000"/>
                  </a:schemeClr>
                </a:solidFill>
                <a:latin typeface="Times New Roman" pitchFamily="18" charset="0"/>
                <a:cs typeface="Times New Roman" pitchFamily="18" charset="0"/>
              </a:rPr>
              <a:t>von Verstand und Geschmack.” </a:t>
            </a:r>
            <a:r>
              <a:rPr lang="hy-AM" sz="2600" dirty="0" smtClean="0">
                <a:solidFill>
                  <a:schemeClr val="bg1">
                    <a:lumMod val="10000"/>
                  </a:schemeClr>
                </a:solidFill>
                <a:latin typeface="Times New Roman" pitchFamily="18" charset="0"/>
                <a:cs typeface="Times New Roman" pitchFamily="18" charset="0"/>
              </a:rPr>
              <a:t>(„Die Erde Spricht”; „Der glückliche Tod” S. 1</a:t>
            </a:r>
            <a:r>
              <a:rPr lang="de-DE" sz="2600" dirty="0" smtClean="0">
                <a:solidFill>
                  <a:schemeClr val="bg1">
                    <a:lumMod val="10000"/>
                  </a:schemeClr>
                </a:solidFill>
                <a:latin typeface="Times New Roman" pitchFamily="18" charset="0"/>
                <a:cs typeface="Times New Roman" pitchFamily="18" charset="0"/>
              </a:rPr>
              <a:t>06</a:t>
            </a:r>
            <a:r>
              <a:rPr lang="hy-AM" sz="2600" dirty="0" smtClean="0">
                <a:solidFill>
                  <a:schemeClr val="bg1">
                    <a:lumMod val="10000"/>
                  </a:schemeClr>
                </a:solidFill>
                <a:latin typeface="Times New Roman" pitchFamily="18" charset="0"/>
                <a:cs typeface="Times New Roman" pitchFamily="18" charset="0"/>
              </a:rPr>
              <a:t>)</a:t>
            </a:r>
            <a:endParaRPr lang="ru-RU" sz="2600" dirty="0" smtClean="0">
              <a:solidFill>
                <a:schemeClr val="bg1">
                  <a:lumMod val="10000"/>
                </a:schemeClr>
              </a:solidFill>
              <a:latin typeface="Times New Roman" pitchFamily="18" charset="0"/>
              <a:cs typeface="Times New Roman" pitchFamily="18" charset="0"/>
            </a:endParaRPr>
          </a:p>
          <a:p>
            <a:endParaRPr lang="ru-RU" sz="2600" dirty="0">
              <a:solidFill>
                <a:schemeClr val="bg1">
                  <a:lumMod val="10000"/>
                </a:schemeClr>
              </a:solidFill>
            </a:endParaRPr>
          </a:p>
        </p:txBody>
      </p:sp>
      <p:sp>
        <p:nvSpPr>
          <p:cNvPr id="4" name="Скругленный прямоугольник 3"/>
          <p:cNvSpPr/>
          <p:nvPr/>
        </p:nvSpPr>
        <p:spPr>
          <a:xfrm>
            <a:off x="2285984" y="857232"/>
            <a:ext cx="4500594"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bg1">
                    <a:lumMod val="10000"/>
                  </a:schemeClr>
                </a:solidFill>
                <a:latin typeface="Times New Roman" pitchFamily="18" charset="0"/>
                <a:cs typeface="Times New Roman" pitchFamily="18" charset="0"/>
              </a:rPr>
              <a:t>Transposition (Wortartwechsel)</a:t>
            </a:r>
            <a:endParaRPr lang="ru-RU" sz="2400"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357422" y="1071546"/>
            <a:ext cx="4572032" cy="1000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3200" dirty="0" smtClean="0">
                <a:solidFill>
                  <a:schemeClr val="accent1">
                    <a:lumMod val="10000"/>
                  </a:schemeClr>
                </a:solidFill>
                <a:latin typeface="Times New Roman" pitchFamily="18" charset="0"/>
                <a:cs typeface="Times New Roman" pitchFamily="18" charset="0"/>
              </a:rPr>
              <a:t>Übersetzung</a:t>
            </a:r>
            <a:endParaRPr lang="ru-RU" sz="3200" dirty="0">
              <a:solidFill>
                <a:schemeClr val="accent1">
                  <a:lumMod val="10000"/>
                </a:schemeClr>
              </a:solidFill>
              <a:latin typeface="Times New Roman" pitchFamily="18" charset="0"/>
              <a:cs typeface="Times New Roman" pitchFamily="18" charset="0"/>
            </a:endParaRPr>
          </a:p>
        </p:txBody>
      </p:sp>
      <p:cxnSp>
        <p:nvCxnSpPr>
          <p:cNvPr id="8" name="Прямая со стрелкой 7"/>
          <p:cNvCxnSpPr/>
          <p:nvPr/>
        </p:nvCxnSpPr>
        <p:spPr>
          <a:xfrm rot="5400000">
            <a:off x="3071802" y="2285992"/>
            <a:ext cx="1000132" cy="7143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 name="Прямая со стрелкой 9"/>
          <p:cNvCxnSpPr/>
          <p:nvPr/>
        </p:nvCxnSpPr>
        <p:spPr>
          <a:xfrm rot="16200000" flipH="1">
            <a:off x="5143504" y="2285992"/>
            <a:ext cx="1000132" cy="7143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Овал 10"/>
          <p:cNvSpPr/>
          <p:nvPr/>
        </p:nvSpPr>
        <p:spPr>
          <a:xfrm>
            <a:off x="1571604" y="3286124"/>
            <a:ext cx="2786082" cy="15001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400" dirty="0" smtClean="0">
                <a:solidFill>
                  <a:schemeClr val="accent1">
                    <a:lumMod val="10000"/>
                  </a:schemeClr>
                </a:solidFill>
                <a:latin typeface="Times New Roman" pitchFamily="18" charset="0"/>
                <a:cs typeface="Times New Roman" pitchFamily="18" charset="0"/>
              </a:rPr>
              <a:t>Spracharbeit</a:t>
            </a:r>
            <a:endParaRPr lang="ru-RU" sz="2400" dirty="0">
              <a:solidFill>
                <a:schemeClr val="accent1">
                  <a:lumMod val="10000"/>
                </a:schemeClr>
              </a:solidFill>
              <a:latin typeface="Times New Roman" pitchFamily="18" charset="0"/>
              <a:cs typeface="Times New Roman" pitchFamily="18" charset="0"/>
            </a:endParaRPr>
          </a:p>
        </p:txBody>
      </p:sp>
      <p:sp>
        <p:nvSpPr>
          <p:cNvPr id="12" name="Овал 11"/>
          <p:cNvSpPr/>
          <p:nvPr/>
        </p:nvSpPr>
        <p:spPr>
          <a:xfrm>
            <a:off x="5000628" y="3286124"/>
            <a:ext cx="2786082" cy="15001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400" dirty="0" smtClean="0">
                <a:solidFill>
                  <a:schemeClr val="accent1">
                    <a:lumMod val="10000"/>
                  </a:schemeClr>
                </a:solidFill>
                <a:latin typeface="Times New Roman" pitchFamily="18" charset="0"/>
                <a:cs typeface="Times New Roman" pitchFamily="18" charset="0"/>
              </a:rPr>
              <a:t>Kulturarbeit</a:t>
            </a:r>
            <a:endParaRPr lang="ru-RU" sz="2400" dirty="0">
              <a:solidFill>
                <a:schemeClr val="accent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endParaRPr lang="hy-AM" dirty="0" smtClean="0"/>
          </a:p>
          <a:p>
            <a:endParaRPr lang="hy-AM" dirty="0" smtClean="0"/>
          </a:p>
          <a:p>
            <a:pPr>
              <a:buNone/>
            </a:pPr>
            <a:r>
              <a:rPr lang="hy-AM" sz="2600" dirty="0" smtClean="0">
                <a:solidFill>
                  <a:schemeClr val="bg1">
                    <a:lumMod val="10000"/>
                  </a:schemeClr>
                </a:solidFill>
                <a:latin typeface="Sylfaen" pitchFamily="18" charset="0"/>
                <a:cs typeface="Times New Roman" pitchFamily="18" charset="0"/>
              </a:rPr>
              <a:t>«Վեճը</a:t>
            </a:r>
            <a:r>
              <a:rPr lang="hy-AM" sz="2600" dirty="0" smtClean="0">
                <a:solidFill>
                  <a:schemeClr val="bg2">
                    <a:lumMod val="50000"/>
                  </a:schemeClr>
                </a:solidFill>
                <a:latin typeface="Sylfaen" pitchFamily="18" charset="0"/>
                <a:cs typeface="Times New Roman" pitchFamily="18" charset="0"/>
              </a:rPr>
              <a:t> </a:t>
            </a:r>
            <a:r>
              <a:rPr lang="hy-AM" sz="2600" u="sng" dirty="0" smtClean="0">
                <a:solidFill>
                  <a:schemeClr val="bg2">
                    <a:lumMod val="50000"/>
                  </a:schemeClr>
                </a:solidFill>
                <a:latin typeface="Sylfaen" pitchFamily="18" charset="0"/>
                <a:cs typeface="Times New Roman" pitchFamily="18" charset="0"/>
              </a:rPr>
              <a:t>կ’երկարեր</a:t>
            </a:r>
            <a:r>
              <a:rPr lang="hy-AM" sz="2600" u="sng" dirty="0" smtClean="0">
                <a:solidFill>
                  <a:schemeClr val="bg1">
                    <a:lumMod val="10000"/>
                  </a:schemeClr>
                </a:solidFill>
                <a:latin typeface="Sylfaen" pitchFamily="18" charset="0"/>
                <a:cs typeface="Times New Roman" pitchFamily="18" charset="0"/>
              </a:rPr>
              <a:t>»</a:t>
            </a:r>
            <a:r>
              <a:rPr lang="hy-AM" sz="2600" dirty="0" smtClean="0">
                <a:solidFill>
                  <a:schemeClr val="bg1">
                    <a:lumMod val="10000"/>
                  </a:schemeClr>
                </a:solidFill>
                <a:latin typeface="Sylfaen" pitchFamily="18" charset="0"/>
                <a:cs typeface="Times New Roman" pitchFamily="18" charset="0"/>
              </a:rPr>
              <a:t> (Զոհրապ Գ.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Նովելներ»`«Երջա-նիկ մահը</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 էջ 112)</a:t>
            </a:r>
          </a:p>
          <a:p>
            <a:pPr>
              <a:buNone/>
            </a:pPr>
            <a:endParaRPr lang="ru-RU" sz="2600" dirty="0" smtClean="0">
              <a:solidFill>
                <a:schemeClr val="bg1">
                  <a:lumMod val="10000"/>
                </a:schemeClr>
              </a:solidFill>
              <a:latin typeface="Times New Roman" pitchFamily="18" charset="0"/>
              <a:cs typeface="Times New Roman" pitchFamily="18" charset="0"/>
            </a:endParaRPr>
          </a:p>
          <a:p>
            <a:pPr>
              <a:buNone/>
            </a:pPr>
            <a:r>
              <a:rPr lang="de-DE" sz="2600" dirty="0" smtClean="0">
                <a:solidFill>
                  <a:schemeClr val="bg1">
                    <a:lumMod val="10000"/>
                  </a:schemeClr>
                </a:solidFill>
                <a:latin typeface="Times New Roman" pitchFamily="18" charset="0"/>
                <a:cs typeface="Times New Roman" pitchFamily="18" charset="0"/>
              </a:rPr>
              <a:t>„Der Streit </a:t>
            </a:r>
            <a:r>
              <a:rPr lang="de-DE" sz="2600" u="sng" dirty="0" smtClean="0">
                <a:solidFill>
                  <a:schemeClr val="bg2">
                    <a:lumMod val="50000"/>
                  </a:schemeClr>
                </a:solidFill>
                <a:latin typeface="Times New Roman" pitchFamily="18" charset="0"/>
                <a:cs typeface="Times New Roman" pitchFamily="18" charset="0"/>
              </a:rPr>
              <a:t>fand keine Ende</a:t>
            </a:r>
            <a:r>
              <a:rPr lang="de-DE" sz="2600" dirty="0" smtClean="0">
                <a:solidFill>
                  <a:schemeClr val="bg1">
                    <a:lumMod val="10000"/>
                  </a:schemeClr>
                </a:solidFill>
                <a:latin typeface="Times New Roman" pitchFamily="18" charset="0"/>
                <a:cs typeface="Times New Roman" pitchFamily="18" charset="0"/>
              </a:rPr>
              <a:t>.” </a:t>
            </a:r>
            <a:r>
              <a:rPr lang="hy-AM" sz="2600" dirty="0" smtClean="0">
                <a:solidFill>
                  <a:schemeClr val="bg1">
                    <a:lumMod val="10000"/>
                  </a:schemeClr>
                </a:solidFill>
                <a:latin typeface="Times New Roman" pitchFamily="18" charset="0"/>
                <a:cs typeface="Times New Roman" pitchFamily="18" charset="0"/>
              </a:rPr>
              <a:t>(„Die Erde Spricht”; „Der glückliche Tod” S. 1</a:t>
            </a:r>
            <a:r>
              <a:rPr lang="de-DE" sz="2600" dirty="0" smtClean="0">
                <a:solidFill>
                  <a:schemeClr val="bg1">
                    <a:lumMod val="10000"/>
                  </a:schemeClr>
                </a:solidFill>
                <a:latin typeface="Times New Roman" pitchFamily="18" charset="0"/>
                <a:cs typeface="Times New Roman" pitchFamily="18" charset="0"/>
              </a:rPr>
              <a:t>03</a:t>
            </a:r>
            <a:r>
              <a:rPr lang="hy-AM" sz="2600" dirty="0" smtClean="0">
                <a:solidFill>
                  <a:schemeClr val="bg1">
                    <a:lumMod val="10000"/>
                  </a:schemeClr>
                </a:solidFill>
                <a:latin typeface="Times New Roman" pitchFamily="18" charset="0"/>
                <a:cs typeface="Times New Roman" pitchFamily="18" charset="0"/>
              </a:rPr>
              <a:t>)</a:t>
            </a:r>
            <a:endParaRPr lang="ru-RU" sz="2600" dirty="0" smtClean="0">
              <a:solidFill>
                <a:schemeClr val="bg1">
                  <a:lumMod val="10000"/>
                </a:schemeClr>
              </a:solidFill>
              <a:latin typeface="Times New Roman" pitchFamily="18" charset="0"/>
              <a:cs typeface="Times New Roman" pitchFamily="18" charset="0"/>
            </a:endParaRPr>
          </a:p>
          <a:p>
            <a:pPr>
              <a:buNone/>
            </a:pPr>
            <a:r>
              <a:rPr lang="hy-AM" sz="2600" dirty="0" smtClean="0">
                <a:solidFill>
                  <a:schemeClr val="bg1">
                    <a:lumMod val="10000"/>
                  </a:schemeClr>
                </a:solidFill>
                <a:latin typeface="Times New Roman" pitchFamily="18" charset="0"/>
                <a:cs typeface="Times New Roman" pitchFamily="18" charset="0"/>
              </a:rPr>
              <a:t> </a:t>
            </a:r>
            <a:endParaRPr lang="ru-RU" sz="2600" dirty="0" smtClean="0">
              <a:solidFill>
                <a:schemeClr val="bg1">
                  <a:lumMod val="10000"/>
                </a:schemeClr>
              </a:solidFill>
              <a:latin typeface="Times New Roman" pitchFamily="18" charset="0"/>
              <a:cs typeface="Times New Roman" pitchFamily="18" charset="0"/>
            </a:endParaRPr>
          </a:p>
          <a:p>
            <a:endParaRPr lang="ru-RU" dirty="0"/>
          </a:p>
        </p:txBody>
      </p:sp>
      <p:sp>
        <p:nvSpPr>
          <p:cNvPr id="4" name="Скругленный прямоугольник 3"/>
          <p:cNvSpPr/>
          <p:nvPr/>
        </p:nvSpPr>
        <p:spPr>
          <a:xfrm>
            <a:off x="2071670" y="785794"/>
            <a:ext cx="4357718"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bg1">
                    <a:lumMod val="10000"/>
                  </a:schemeClr>
                </a:solidFill>
                <a:latin typeface="Times New Roman" pitchFamily="18" charset="0"/>
                <a:cs typeface="Times New Roman" pitchFamily="18" charset="0"/>
              </a:rPr>
              <a:t>Modulation</a:t>
            </a:r>
            <a:r>
              <a:rPr lang="hy-AM" sz="2400" dirty="0" smtClean="0">
                <a:solidFill>
                  <a:schemeClr val="tx1"/>
                </a:solidFill>
                <a:latin typeface="Times New Roman" pitchFamily="18" charset="0"/>
                <a:cs typeface="Times New Roman" pitchFamily="18" charset="0"/>
              </a:rPr>
              <a:t> </a:t>
            </a:r>
            <a:endParaRPr lang="ru-RU" sz="2400" dirty="0">
              <a:solidFill>
                <a:schemeClr val="tx1"/>
              </a:solidFill>
              <a:latin typeface="Times New Roman" pitchFamily="18" charset="0"/>
              <a:cs typeface="Times New Roman" pitchFamily="18" charset="0"/>
            </a:endParaRPr>
          </a:p>
        </p:txBody>
      </p:sp>
      <p:sp>
        <p:nvSpPr>
          <p:cNvPr id="5" name="Скругленный прямоугольник 4"/>
          <p:cNvSpPr/>
          <p:nvPr/>
        </p:nvSpPr>
        <p:spPr>
          <a:xfrm>
            <a:off x="785786" y="2357430"/>
            <a:ext cx="228601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y-AM" dirty="0" smtClean="0">
                <a:solidFill>
                  <a:schemeClr val="bg1">
                    <a:lumMod val="10000"/>
                  </a:schemeClr>
                </a:solidFill>
                <a:latin typeface="Times New Roman" pitchFamily="18" charset="0"/>
                <a:cs typeface="Times New Roman" pitchFamily="18" charset="0"/>
              </a:rPr>
              <a:t>Positiv/Negativ</a:t>
            </a:r>
            <a:endParaRPr lang="ru-RU"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20" y="857232"/>
            <a:ext cx="8401080" cy="5717304"/>
          </a:xfrm>
        </p:spPr>
        <p:style>
          <a:lnRef idx="1">
            <a:schemeClr val="accent1"/>
          </a:lnRef>
          <a:fillRef idx="3">
            <a:schemeClr val="accent1"/>
          </a:fillRef>
          <a:effectRef idx="2">
            <a:schemeClr val="accent1"/>
          </a:effectRef>
          <a:fontRef idx="minor">
            <a:schemeClr val="lt1"/>
          </a:fontRef>
        </p:style>
        <p:txBody>
          <a:bodyPr/>
          <a:lstStyle/>
          <a:p>
            <a:endParaRPr lang="hy-AM" dirty="0" smtClean="0"/>
          </a:p>
          <a:p>
            <a:endParaRPr lang="hy-AM" dirty="0" smtClean="0"/>
          </a:p>
          <a:p>
            <a:pPr>
              <a:buNone/>
            </a:pPr>
            <a:endParaRPr lang="hy-AM" dirty="0" smtClean="0"/>
          </a:p>
          <a:p>
            <a:pPr algn="just">
              <a:buNone/>
            </a:pPr>
            <a:r>
              <a:rPr lang="hy-AM" dirty="0" smtClean="0">
                <a:latin typeface="Sylfaen" pitchFamily="18" charset="0"/>
              </a:rPr>
              <a:t>  </a:t>
            </a:r>
            <a:r>
              <a:rPr lang="hy-AM" sz="2600" dirty="0" smtClean="0">
                <a:solidFill>
                  <a:schemeClr val="bg1">
                    <a:lumMod val="10000"/>
                  </a:schemeClr>
                </a:solidFill>
                <a:latin typeface="Sylfaen" pitchFamily="18" charset="0"/>
                <a:cs typeface="Times New Roman" pitchFamily="18" charset="0"/>
              </a:rPr>
              <a:t>«[…] հոն թևին տակը, խեղդելու պես կը սեղմեր զայն, այդ պարպված </a:t>
            </a:r>
            <a:r>
              <a:rPr lang="hy-AM" sz="2600" u="sng" dirty="0" smtClean="0">
                <a:solidFill>
                  <a:schemeClr val="bg2">
                    <a:lumMod val="50000"/>
                  </a:schemeClr>
                </a:solidFill>
                <a:latin typeface="Sylfaen" pitchFamily="18" charset="0"/>
                <a:cs typeface="Times New Roman" pitchFamily="18" charset="0"/>
              </a:rPr>
              <a:t>փորը</a:t>
            </a:r>
            <a:r>
              <a:rPr lang="hy-AM" sz="2600" dirty="0" smtClean="0">
                <a:solidFill>
                  <a:schemeClr val="bg1">
                    <a:lumMod val="10000"/>
                  </a:schemeClr>
                </a:solidFill>
                <a:latin typeface="Sylfaen" pitchFamily="18" charset="0"/>
                <a:cs typeface="Times New Roman" pitchFamily="18" charset="0"/>
              </a:rPr>
              <a:t> ու չքացնել կ’ուզեր» (Զոհրապ Գ.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Նովելներ»`</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Ճիտին պարտքը</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 էջ 105)</a:t>
            </a:r>
          </a:p>
          <a:p>
            <a:pPr algn="just">
              <a:buNone/>
            </a:pPr>
            <a:endParaRPr lang="ru-RU" sz="2600" dirty="0" smtClean="0">
              <a:solidFill>
                <a:schemeClr val="bg1">
                  <a:lumMod val="10000"/>
                </a:schemeClr>
              </a:solidFill>
              <a:latin typeface="Sylfaen" pitchFamily="18" charset="0"/>
              <a:cs typeface="Times New Roman" pitchFamily="18" charset="0"/>
            </a:endParaRPr>
          </a:p>
          <a:p>
            <a:pPr algn="just">
              <a:buNone/>
            </a:pPr>
            <a:r>
              <a:rPr lang="hy-AM" sz="2600" dirty="0" smtClean="0">
                <a:solidFill>
                  <a:schemeClr val="bg1">
                    <a:lumMod val="10000"/>
                  </a:schemeClr>
                </a:solidFill>
                <a:latin typeface="Times New Roman" pitchFamily="18" charset="0"/>
                <a:cs typeface="Times New Roman" pitchFamily="18" charset="0"/>
              </a:rPr>
              <a:t> </a:t>
            </a:r>
            <a:r>
              <a:rPr lang="de-DE" sz="2600" dirty="0" smtClean="0">
                <a:solidFill>
                  <a:schemeClr val="bg1">
                    <a:lumMod val="10000"/>
                  </a:schemeClr>
                </a:solidFill>
                <a:latin typeface="Times New Roman" pitchFamily="18" charset="0"/>
                <a:cs typeface="Times New Roman" pitchFamily="18" charset="0"/>
              </a:rPr>
              <a:t>„Er presst die Tasche – diesen gleichsam leeren </a:t>
            </a:r>
            <a:r>
              <a:rPr lang="de-DE" sz="2600" u="sng" dirty="0" smtClean="0">
                <a:solidFill>
                  <a:schemeClr val="bg2">
                    <a:lumMod val="50000"/>
                  </a:schemeClr>
                </a:solidFill>
                <a:latin typeface="Times New Roman" pitchFamily="18" charset="0"/>
                <a:cs typeface="Times New Roman" pitchFamily="18" charset="0"/>
              </a:rPr>
              <a:t>Magen</a:t>
            </a:r>
            <a:r>
              <a:rPr lang="de-DE" sz="2600" dirty="0" smtClean="0">
                <a:solidFill>
                  <a:schemeClr val="bg1">
                    <a:lumMod val="10000"/>
                  </a:schemeClr>
                </a:solidFill>
                <a:latin typeface="Times New Roman" pitchFamily="18" charset="0"/>
                <a:cs typeface="Times New Roman" pitchFamily="18" charset="0"/>
              </a:rPr>
              <a:t> – an sich, als wollte er sie erdrücken und vernichten.” </a:t>
            </a:r>
            <a:r>
              <a:rPr lang="hy-AM" sz="2600" dirty="0" smtClean="0">
                <a:solidFill>
                  <a:schemeClr val="bg1">
                    <a:lumMod val="10000"/>
                  </a:schemeClr>
                </a:solidFill>
                <a:latin typeface="Times New Roman" pitchFamily="18" charset="0"/>
                <a:cs typeface="Times New Roman" pitchFamily="18" charset="0"/>
              </a:rPr>
              <a:t>(„Die Erde Spricht”; „Pflicht am Hals” S. </a:t>
            </a:r>
            <a:r>
              <a:rPr lang="de-DE" sz="2600" dirty="0" smtClean="0">
                <a:solidFill>
                  <a:schemeClr val="bg1">
                    <a:lumMod val="10000"/>
                  </a:schemeClr>
                </a:solidFill>
                <a:latin typeface="Times New Roman" pitchFamily="18" charset="0"/>
                <a:cs typeface="Times New Roman" pitchFamily="18" charset="0"/>
              </a:rPr>
              <a:t>98</a:t>
            </a:r>
            <a:r>
              <a:rPr lang="hy-AM" sz="2600" dirty="0" smtClean="0">
                <a:solidFill>
                  <a:schemeClr val="bg1">
                    <a:lumMod val="10000"/>
                  </a:schemeClr>
                </a:solidFill>
                <a:latin typeface="Times New Roman" pitchFamily="18" charset="0"/>
                <a:cs typeface="Times New Roman" pitchFamily="18" charset="0"/>
              </a:rPr>
              <a:t>)</a:t>
            </a:r>
            <a:endParaRPr lang="ru-RU" sz="2600" dirty="0" smtClean="0">
              <a:solidFill>
                <a:schemeClr val="bg1">
                  <a:lumMod val="10000"/>
                </a:schemeClr>
              </a:solidFill>
              <a:latin typeface="Times New Roman" pitchFamily="18" charset="0"/>
              <a:cs typeface="Times New Roman" pitchFamily="18" charset="0"/>
            </a:endParaRPr>
          </a:p>
          <a:p>
            <a:pPr algn="just"/>
            <a:endParaRPr lang="ru-RU" sz="2600" dirty="0">
              <a:solidFill>
                <a:schemeClr val="bg1">
                  <a:lumMod val="10000"/>
                </a:schemeClr>
              </a:solidFill>
              <a:latin typeface="Times New Roman" pitchFamily="18" charset="0"/>
              <a:cs typeface="Times New Roman" pitchFamily="18" charset="0"/>
            </a:endParaRPr>
          </a:p>
        </p:txBody>
      </p:sp>
      <p:sp>
        <p:nvSpPr>
          <p:cNvPr id="5" name="Скругленный прямоугольник 4"/>
          <p:cNvSpPr/>
          <p:nvPr/>
        </p:nvSpPr>
        <p:spPr>
          <a:xfrm>
            <a:off x="642910" y="1071546"/>
            <a:ext cx="214314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y-AM" sz="2000" dirty="0" smtClean="0">
                <a:solidFill>
                  <a:schemeClr val="bg1">
                    <a:lumMod val="10000"/>
                  </a:schemeClr>
                </a:solidFill>
                <a:latin typeface="Times New Roman" pitchFamily="18" charset="0"/>
                <a:cs typeface="Times New Roman" pitchFamily="18" charset="0"/>
              </a:rPr>
              <a:t>Ganzes / Teil</a:t>
            </a:r>
            <a:endParaRPr lang="ru-RU" sz="2000"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28596" y="1285860"/>
            <a:ext cx="8258204" cy="5288676"/>
          </a:xfrm>
        </p:spPr>
        <p:style>
          <a:lnRef idx="1">
            <a:schemeClr val="accent1"/>
          </a:lnRef>
          <a:fillRef idx="3">
            <a:schemeClr val="accent1"/>
          </a:fillRef>
          <a:effectRef idx="2">
            <a:schemeClr val="accent1"/>
          </a:effectRef>
          <a:fontRef idx="minor">
            <a:schemeClr val="lt1"/>
          </a:fontRef>
        </p:style>
        <p:txBody>
          <a:bodyPr/>
          <a:lstStyle/>
          <a:p>
            <a:pPr>
              <a:buNone/>
            </a:pPr>
            <a:endParaRPr lang="hy-AM" dirty="0" smtClean="0"/>
          </a:p>
          <a:p>
            <a:pPr>
              <a:buNone/>
            </a:pPr>
            <a:endParaRPr lang="hy-AM" dirty="0" smtClean="0"/>
          </a:p>
          <a:p>
            <a:pPr algn="just">
              <a:buNone/>
            </a:pPr>
            <a:r>
              <a:rPr lang="hy-AM" sz="2600" dirty="0" smtClean="0">
                <a:solidFill>
                  <a:schemeClr val="bg1">
                    <a:lumMod val="10000"/>
                  </a:schemeClr>
                </a:solidFill>
                <a:latin typeface="Sylfaen" pitchFamily="18" charset="0"/>
                <a:cs typeface="Times New Roman" pitchFamily="18" charset="0"/>
              </a:rPr>
              <a:t>«[…] կը պահանջես ձայնը մարած երգիչեն` որ սրահին վրա</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 կենա, մինչև որ </a:t>
            </a:r>
            <a:r>
              <a:rPr lang="hy-AM" sz="2600" u="sng" dirty="0" smtClean="0">
                <a:solidFill>
                  <a:schemeClr val="bg2">
                    <a:lumMod val="50000"/>
                  </a:schemeClr>
                </a:solidFill>
                <a:latin typeface="Sylfaen" pitchFamily="18" charset="0"/>
                <a:cs typeface="Times New Roman" pitchFamily="18" charset="0"/>
              </a:rPr>
              <a:t>սուլեն, ծաղրեն ու նախատեն զինքը</a:t>
            </a:r>
            <a:r>
              <a:rPr lang="hy-AM" sz="2600" dirty="0" smtClean="0">
                <a:solidFill>
                  <a:schemeClr val="bg2">
                    <a:lumMod val="50000"/>
                  </a:schemeClr>
                </a:solidFill>
                <a:latin typeface="Sylfaen" pitchFamily="18" charset="0"/>
                <a:cs typeface="Times New Roman" pitchFamily="18" charset="0"/>
              </a:rPr>
              <a:t> </a:t>
            </a:r>
            <a:r>
              <a:rPr lang="hy-AM" sz="2600" dirty="0" smtClean="0">
                <a:solidFill>
                  <a:schemeClr val="bg1">
                    <a:lumMod val="10000"/>
                  </a:schemeClr>
                </a:solidFill>
                <a:latin typeface="Sylfaen" pitchFamily="18" charset="0"/>
                <a:cs typeface="Times New Roman" pitchFamily="18" charset="0"/>
              </a:rPr>
              <a:t>[…]</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 (Զոհրապ Գ.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Նովելներ»` «Երջանիկ մահը</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 էջ 11</a:t>
            </a:r>
            <a:r>
              <a:rPr lang="de-DE" sz="2600" dirty="0" smtClean="0">
                <a:solidFill>
                  <a:schemeClr val="bg1">
                    <a:lumMod val="10000"/>
                  </a:schemeClr>
                </a:solidFill>
                <a:latin typeface="Sylfaen" pitchFamily="18" charset="0"/>
                <a:cs typeface="Times New Roman" pitchFamily="18" charset="0"/>
              </a:rPr>
              <a:t>4</a:t>
            </a:r>
            <a:r>
              <a:rPr lang="hy-AM" sz="2600" dirty="0" smtClean="0">
                <a:solidFill>
                  <a:schemeClr val="bg1">
                    <a:lumMod val="10000"/>
                  </a:schemeClr>
                </a:solidFill>
                <a:latin typeface="Sylfaen" pitchFamily="18" charset="0"/>
                <a:cs typeface="Times New Roman" pitchFamily="18" charset="0"/>
              </a:rPr>
              <a:t>)</a:t>
            </a:r>
          </a:p>
          <a:p>
            <a:pPr algn="just">
              <a:buNone/>
            </a:pPr>
            <a:endParaRPr lang="ru-RU" sz="2600" dirty="0" smtClean="0">
              <a:solidFill>
                <a:schemeClr val="bg1">
                  <a:lumMod val="10000"/>
                </a:schemeClr>
              </a:solidFill>
              <a:latin typeface="Sylfaen" pitchFamily="18" charset="0"/>
              <a:cs typeface="Times New Roman" pitchFamily="18" charset="0"/>
            </a:endParaRPr>
          </a:p>
          <a:p>
            <a:pPr algn="just">
              <a:buNone/>
            </a:pPr>
            <a:r>
              <a:rPr lang="de-DE" sz="2600" dirty="0" smtClean="0">
                <a:solidFill>
                  <a:schemeClr val="bg1">
                    <a:lumMod val="10000"/>
                  </a:schemeClr>
                </a:solidFill>
                <a:latin typeface="Times New Roman" pitchFamily="18" charset="0"/>
                <a:cs typeface="Times New Roman" pitchFamily="18" charset="0"/>
              </a:rPr>
              <a:t>„Würden Sie denn etwa einen Sänger, der seine Stimme verlor, noch auf die Bühne schicken, bis er</a:t>
            </a:r>
            <a:r>
              <a:rPr lang="de-DE" sz="2600" dirty="0" smtClean="0">
                <a:solidFill>
                  <a:schemeClr val="bg2">
                    <a:lumMod val="50000"/>
                  </a:schemeClr>
                </a:solidFill>
                <a:latin typeface="Times New Roman" pitchFamily="18" charset="0"/>
                <a:cs typeface="Times New Roman" pitchFamily="18" charset="0"/>
              </a:rPr>
              <a:t> </a:t>
            </a:r>
            <a:r>
              <a:rPr lang="de-DE" sz="2600" u="sng" dirty="0" smtClean="0">
                <a:solidFill>
                  <a:schemeClr val="bg2">
                    <a:lumMod val="50000"/>
                  </a:schemeClr>
                </a:solidFill>
                <a:latin typeface="Times New Roman" pitchFamily="18" charset="0"/>
                <a:cs typeface="Times New Roman" pitchFamily="18" charset="0"/>
              </a:rPr>
              <a:t>ausgepfiffen, verlacht und beschimpft wird</a:t>
            </a:r>
            <a:r>
              <a:rPr lang="de-DE" sz="2600" dirty="0" smtClean="0">
                <a:solidFill>
                  <a:schemeClr val="bg1">
                    <a:lumMod val="10000"/>
                  </a:schemeClr>
                </a:solidFill>
                <a:latin typeface="Times New Roman" pitchFamily="18" charset="0"/>
                <a:cs typeface="Times New Roman" pitchFamily="18" charset="0"/>
              </a:rPr>
              <a:t>?” </a:t>
            </a:r>
            <a:r>
              <a:rPr lang="hy-AM" sz="2600" dirty="0" smtClean="0">
                <a:solidFill>
                  <a:schemeClr val="bg1">
                    <a:lumMod val="10000"/>
                  </a:schemeClr>
                </a:solidFill>
                <a:latin typeface="Times New Roman" pitchFamily="18" charset="0"/>
                <a:cs typeface="Times New Roman" pitchFamily="18" charset="0"/>
              </a:rPr>
              <a:t>(„Die Erde Spricht”; „Der glückliche Tod” S. 1</a:t>
            </a:r>
            <a:r>
              <a:rPr lang="de-DE" sz="2600" dirty="0" smtClean="0">
                <a:solidFill>
                  <a:schemeClr val="bg1">
                    <a:lumMod val="10000"/>
                  </a:schemeClr>
                </a:solidFill>
                <a:latin typeface="Times New Roman" pitchFamily="18" charset="0"/>
                <a:cs typeface="Times New Roman" pitchFamily="18" charset="0"/>
              </a:rPr>
              <a:t>05</a:t>
            </a:r>
            <a:r>
              <a:rPr lang="hy-AM" sz="2600" dirty="0" smtClean="0">
                <a:solidFill>
                  <a:schemeClr val="bg1">
                    <a:lumMod val="10000"/>
                  </a:schemeClr>
                </a:solidFill>
                <a:latin typeface="Times New Roman" pitchFamily="18" charset="0"/>
                <a:cs typeface="Times New Roman" pitchFamily="18" charset="0"/>
              </a:rPr>
              <a:t>)</a:t>
            </a:r>
            <a:endParaRPr lang="ru-RU" sz="2600" dirty="0" smtClean="0">
              <a:solidFill>
                <a:schemeClr val="bg1">
                  <a:lumMod val="10000"/>
                </a:schemeClr>
              </a:solidFill>
              <a:latin typeface="Times New Roman" pitchFamily="18" charset="0"/>
              <a:cs typeface="Times New Roman" pitchFamily="18" charset="0"/>
            </a:endParaRPr>
          </a:p>
          <a:p>
            <a:endParaRPr lang="ru-RU" dirty="0"/>
          </a:p>
        </p:txBody>
      </p:sp>
      <p:sp>
        <p:nvSpPr>
          <p:cNvPr id="4" name="Скругленный прямоугольник 3"/>
          <p:cNvSpPr/>
          <p:nvPr/>
        </p:nvSpPr>
        <p:spPr>
          <a:xfrm>
            <a:off x="785786" y="1357298"/>
            <a:ext cx="242889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y-AM" sz="2000" dirty="0" smtClean="0">
                <a:solidFill>
                  <a:schemeClr val="bg1">
                    <a:lumMod val="10000"/>
                  </a:schemeClr>
                </a:solidFill>
                <a:latin typeface="Times New Roman" pitchFamily="18" charset="0"/>
                <a:cs typeface="Times New Roman" pitchFamily="18" charset="0"/>
              </a:rPr>
              <a:t>Passiv/ Aktiv</a:t>
            </a:r>
            <a:endParaRPr lang="ru-RU" sz="2000"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00034" y="1000108"/>
            <a:ext cx="8286808" cy="5143536"/>
          </a:xfrm>
        </p:spPr>
        <p:style>
          <a:lnRef idx="1">
            <a:schemeClr val="accent1"/>
          </a:lnRef>
          <a:fillRef idx="3">
            <a:schemeClr val="accent1"/>
          </a:fillRef>
          <a:effectRef idx="2">
            <a:schemeClr val="accent1"/>
          </a:effectRef>
          <a:fontRef idx="minor">
            <a:schemeClr val="lt1"/>
          </a:fontRef>
        </p:style>
        <p:txBody>
          <a:bodyPr/>
          <a:lstStyle/>
          <a:p>
            <a:endParaRPr lang="hy-AM" dirty="0" smtClean="0"/>
          </a:p>
          <a:p>
            <a:endParaRPr lang="hy-AM" dirty="0" smtClean="0"/>
          </a:p>
          <a:p>
            <a:pPr>
              <a:buNone/>
            </a:pPr>
            <a:endParaRPr lang="hy-AM" dirty="0" smtClean="0"/>
          </a:p>
          <a:p>
            <a:pPr>
              <a:buNone/>
            </a:pPr>
            <a:r>
              <a:rPr lang="hy-AM" sz="2600" dirty="0" smtClean="0">
                <a:solidFill>
                  <a:schemeClr val="bg1">
                    <a:lumMod val="10000"/>
                  </a:schemeClr>
                </a:solidFill>
                <a:latin typeface="Sylfaen" pitchFamily="18" charset="0"/>
                <a:cs typeface="Times New Roman" pitchFamily="18" charset="0"/>
              </a:rPr>
              <a:t>«Խելոք կեցած</a:t>
            </a:r>
            <a:r>
              <a:rPr lang="hy-AM" sz="2600" dirty="0" smtClean="0">
                <a:solidFill>
                  <a:schemeClr val="bg2">
                    <a:lumMod val="50000"/>
                  </a:schemeClr>
                </a:solidFill>
                <a:latin typeface="Sylfaen" pitchFamily="18" charset="0"/>
                <a:cs typeface="Times New Roman" pitchFamily="18" charset="0"/>
              </a:rPr>
              <a:t> </a:t>
            </a:r>
            <a:r>
              <a:rPr lang="hy-AM" sz="2600" u="sng" dirty="0" smtClean="0">
                <a:solidFill>
                  <a:schemeClr val="bg2">
                    <a:lumMod val="50000"/>
                  </a:schemeClr>
                </a:solidFill>
                <a:latin typeface="Sylfaen" pitchFamily="18" charset="0"/>
                <a:cs typeface="Times New Roman" pitchFamily="18" charset="0"/>
              </a:rPr>
              <a:t>տղոց</a:t>
            </a:r>
            <a:r>
              <a:rPr lang="hy-AM" sz="2600" dirty="0" smtClean="0">
                <a:solidFill>
                  <a:schemeClr val="bg2">
                    <a:lumMod val="50000"/>
                  </a:schemeClr>
                </a:solidFill>
                <a:latin typeface="Sylfaen" pitchFamily="18" charset="0"/>
                <a:cs typeface="Times New Roman" pitchFamily="18" charset="0"/>
              </a:rPr>
              <a:t> </a:t>
            </a:r>
            <a:r>
              <a:rPr lang="hy-AM" sz="2600" dirty="0" smtClean="0">
                <a:solidFill>
                  <a:schemeClr val="bg1">
                    <a:lumMod val="10000"/>
                  </a:schemeClr>
                </a:solidFill>
                <a:latin typeface="Sylfaen" pitchFamily="18" charset="0"/>
                <a:cs typeface="Times New Roman" pitchFamily="18" charset="0"/>
              </a:rPr>
              <a:t>պես մտիկ ըրինք զինքը</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 (Զոհրապ Գ.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Նովելներ</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Երջանիկ մահը</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 էջ 112)</a:t>
            </a:r>
          </a:p>
          <a:p>
            <a:pPr>
              <a:buNone/>
            </a:pPr>
            <a:endParaRPr lang="ru-RU" sz="2600" dirty="0" smtClean="0">
              <a:solidFill>
                <a:schemeClr val="bg1">
                  <a:lumMod val="10000"/>
                </a:schemeClr>
              </a:solidFill>
              <a:latin typeface="Times New Roman" pitchFamily="18" charset="0"/>
              <a:cs typeface="Times New Roman" pitchFamily="18" charset="0"/>
            </a:endParaRPr>
          </a:p>
          <a:p>
            <a:pPr>
              <a:buNone/>
            </a:pPr>
            <a:r>
              <a:rPr lang="de-DE" sz="2600" dirty="0" smtClean="0">
                <a:solidFill>
                  <a:schemeClr val="bg1">
                    <a:lumMod val="10000"/>
                  </a:schemeClr>
                </a:solidFill>
                <a:latin typeface="Times New Roman" pitchFamily="18" charset="0"/>
                <a:cs typeface="Times New Roman" pitchFamily="18" charset="0"/>
              </a:rPr>
              <a:t>„Wie artige </a:t>
            </a:r>
            <a:r>
              <a:rPr lang="de-DE" sz="2600" u="sng" dirty="0" smtClean="0">
                <a:solidFill>
                  <a:schemeClr val="bg2">
                    <a:lumMod val="50000"/>
                  </a:schemeClr>
                </a:solidFill>
                <a:latin typeface="Times New Roman" pitchFamily="18" charset="0"/>
                <a:cs typeface="Times New Roman" pitchFamily="18" charset="0"/>
              </a:rPr>
              <a:t>Kinder</a:t>
            </a:r>
            <a:r>
              <a:rPr lang="de-DE" sz="2600" dirty="0" smtClean="0">
                <a:solidFill>
                  <a:schemeClr val="bg1">
                    <a:lumMod val="10000"/>
                  </a:schemeClr>
                </a:solidFill>
                <a:latin typeface="Times New Roman" pitchFamily="18" charset="0"/>
                <a:cs typeface="Times New Roman" pitchFamily="18" charset="0"/>
              </a:rPr>
              <a:t> lauschten wir seinen Worten.” </a:t>
            </a:r>
            <a:r>
              <a:rPr lang="hy-AM" sz="2600" dirty="0" smtClean="0">
                <a:solidFill>
                  <a:schemeClr val="bg1">
                    <a:lumMod val="10000"/>
                  </a:schemeClr>
                </a:solidFill>
                <a:latin typeface="Times New Roman" pitchFamily="18" charset="0"/>
                <a:cs typeface="Times New Roman" pitchFamily="18" charset="0"/>
              </a:rPr>
              <a:t>(„Die Erde Spricht”; „Der glück-liche Tod” S. 1</a:t>
            </a:r>
            <a:r>
              <a:rPr lang="de-DE" sz="2600" dirty="0" smtClean="0">
                <a:solidFill>
                  <a:schemeClr val="bg1">
                    <a:lumMod val="10000"/>
                  </a:schemeClr>
                </a:solidFill>
                <a:latin typeface="Times New Roman" pitchFamily="18" charset="0"/>
                <a:cs typeface="Times New Roman" pitchFamily="18" charset="0"/>
              </a:rPr>
              <a:t>0</a:t>
            </a:r>
            <a:r>
              <a:rPr lang="hy-AM" sz="2600" dirty="0" smtClean="0">
                <a:solidFill>
                  <a:schemeClr val="bg1">
                    <a:lumMod val="10000"/>
                  </a:schemeClr>
                </a:solidFill>
                <a:latin typeface="Times New Roman" pitchFamily="18" charset="0"/>
                <a:cs typeface="Times New Roman" pitchFamily="18" charset="0"/>
              </a:rPr>
              <a:t>3)</a:t>
            </a:r>
            <a:endParaRPr lang="ru-RU" sz="2600" dirty="0" smtClean="0">
              <a:solidFill>
                <a:schemeClr val="bg1">
                  <a:lumMod val="10000"/>
                </a:schemeClr>
              </a:solidFill>
              <a:latin typeface="Times New Roman" pitchFamily="18" charset="0"/>
              <a:cs typeface="Times New Roman" pitchFamily="18" charset="0"/>
            </a:endParaRPr>
          </a:p>
          <a:p>
            <a:pPr>
              <a:buNone/>
            </a:pPr>
            <a:endParaRPr lang="ru-RU" sz="2600" dirty="0">
              <a:solidFill>
                <a:schemeClr val="tx1"/>
              </a:solidFill>
              <a:latin typeface="Times New Roman" pitchFamily="18" charset="0"/>
              <a:cs typeface="Times New Roman" pitchFamily="18" charset="0"/>
            </a:endParaRPr>
          </a:p>
        </p:txBody>
      </p:sp>
      <p:sp>
        <p:nvSpPr>
          <p:cNvPr id="4" name="Скругленный прямоугольник 3"/>
          <p:cNvSpPr/>
          <p:nvPr/>
        </p:nvSpPr>
        <p:spPr>
          <a:xfrm>
            <a:off x="857224" y="1142984"/>
            <a:ext cx="228601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y-AM" sz="2000" dirty="0" smtClean="0">
                <a:solidFill>
                  <a:schemeClr val="bg1">
                    <a:lumMod val="10000"/>
                  </a:schemeClr>
                </a:solidFill>
                <a:latin typeface="Times New Roman" pitchFamily="18" charset="0"/>
                <a:cs typeface="Times New Roman" pitchFamily="18" charset="0"/>
              </a:rPr>
              <a:t>Konkret/ Abstrakt</a:t>
            </a:r>
            <a:endParaRPr lang="ru-RU" sz="2000"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57158" y="1643050"/>
            <a:ext cx="8286808" cy="4931486"/>
          </a:xfrm>
        </p:spPr>
        <p:style>
          <a:lnRef idx="1">
            <a:schemeClr val="accent1"/>
          </a:lnRef>
          <a:fillRef idx="3">
            <a:schemeClr val="accent1"/>
          </a:fillRef>
          <a:effectRef idx="2">
            <a:schemeClr val="accent1"/>
          </a:effectRef>
          <a:fontRef idx="minor">
            <a:schemeClr val="lt1"/>
          </a:fontRef>
        </p:style>
        <p:txBody>
          <a:bodyPr>
            <a:normAutofit/>
          </a:bodyPr>
          <a:lstStyle/>
          <a:p>
            <a:pPr lvl="0" algn="just">
              <a:buNone/>
            </a:pPr>
            <a:r>
              <a:rPr lang="hy-AM" sz="2600" dirty="0" smtClean="0">
                <a:solidFill>
                  <a:schemeClr val="bg1">
                    <a:lumMod val="10000"/>
                  </a:schemeClr>
                </a:solidFill>
                <a:latin typeface="Times New Roman" pitchFamily="18" charset="0"/>
                <a:cs typeface="Times New Roman" pitchFamily="18" charset="0"/>
              </a:rPr>
              <a:t>1) </a:t>
            </a:r>
            <a:r>
              <a:rPr lang="hy-AM" sz="2600" dirty="0" smtClean="0">
                <a:solidFill>
                  <a:schemeClr val="bg1">
                    <a:lumMod val="10000"/>
                  </a:schemeClr>
                </a:solidFill>
                <a:latin typeface="Times New Roman"/>
                <a:cs typeface="Times New Roman"/>
              </a:rPr>
              <a:t>«</a:t>
            </a:r>
            <a:r>
              <a:rPr lang="hy-AM" sz="2600" u="sng" dirty="0" smtClean="0">
                <a:solidFill>
                  <a:schemeClr val="bg2">
                    <a:lumMod val="50000"/>
                  </a:schemeClr>
                </a:solidFill>
                <a:latin typeface="Times New Roman" pitchFamily="18" charset="0"/>
                <a:cs typeface="Times New Roman" pitchFamily="18" charset="0"/>
              </a:rPr>
              <a:t>Պոլիս</a:t>
            </a:r>
            <a:r>
              <a:rPr lang="hy-AM" sz="2600" dirty="0" smtClean="0">
                <a:solidFill>
                  <a:schemeClr val="bg1">
                    <a:lumMod val="10000"/>
                  </a:schemeClr>
                </a:solidFill>
                <a:latin typeface="Times New Roman" pitchFamily="18" charset="0"/>
                <a:cs typeface="Times New Roman" pitchFamily="18" charset="0"/>
              </a:rPr>
              <a:t> գործ չկար» (Զոհրապ Գ.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Times New Roman" pitchFamily="18" charset="0"/>
                <a:cs typeface="Times New Roman" pitchFamily="18" charset="0"/>
              </a:rPr>
              <a:t>Նովելներ»`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Times New Roman" pitchFamily="18" charset="0"/>
                <a:cs typeface="Times New Roman" pitchFamily="18" charset="0"/>
              </a:rPr>
              <a:t>Ճի-տին պարտքը</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Times New Roman" pitchFamily="18" charset="0"/>
                <a:cs typeface="Times New Roman" pitchFamily="18" charset="0"/>
              </a:rPr>
              <a:t>, էջ 105)</a:t>
            </a:r>
            <a:endParaRPr lang="ru-RU" sz="2600" dirty="0" smtClean="0">
              <a:solidFill>
                <a:schemeClr val="bg1">
                  <a:lumMod val="10000"/>
                </a:schemeClr>
              </a:solidFill>
              <a:latin typeface="Times New Roman" pitchFamily="18" charset="0"/>
              <a:cs typeface="Times New Roman" pitchFamily="18" charset="0"/>
            </a:endParaRPr>
          </a:p>
          <a:p>
            <a:pPr algn="just">
              <a:buNone/>
            </a:pPr>
            <a:r>
              <a:rPr lang="hy-AM" sz="2600" dirty="0" smtClean="0">
                <a:solidFill>
                  <a:schemeClr val="bg1">
                    <a:lumMod val="10000"/>
                  </a:schemeClr>
                </a:solidFill>
                <a:latin typeface="Times New Roman" pitchFamily="18" charset="0"/>
                <a:cs typeface="Times New Roman" pitchFamily="18" charset="0"/>
              </a:rPr>
              <a:t>„In der </a:t>
            </a:r>
            <a:r>
              <a:rPr lang="hy-AM" sz="2600" u="sng" dirty="0" smtClean="0">
                <a:solidFill>
                  <a:schemeClr val="bg2">
                    <a:lumMod val="50000"/>
                  </a:schemeClr>
                </a:solidFill>
                <a:latin typeface="Times New Roman" pitchFamily="18" charset="0"/>
                <a:cs typeface="Times New Roman" pitchFamily="18" charset="0"/>
              </a:rPr>
              <a:t>Stadt</a:t>
            </a:r>
            <a:r>
              <a:rPr lang="hy-AM" sz="2600" dirty="0" smtClean="0">
                <a:solidFill>
                  <a:schemeClr val="bg1">
                    <a:lumMod val="10000"/>
                  </a:schemeClr>
                </a:solidFill>
                <a:latin typeface="Times New Roman" pitchFamily="18" charset="0"/>
                <a:cs typeface="Times New Roman" pitchFamily="18" charset="0"/>
              </a:rPr>
              <a:t> gab es wieder keine Arbeit für ihn.” („Die Erde Spricht”; „Pflicht am Hals” S. </a:t>
            </a:r>
            <a:r>
              <a:rPr lang="de-DE" sz="2600" dirty="0" smtClean="0">
                <a:solidFill>
                  <a:schemeClr val="bg1">
                    <a:lumMod val="10000"/>
                  </a:schemeClr>
                </a:solidFill>
                <a:latin typeface="Times New Roman" pitchFamily="18" charset="0"/>
                <a:cs typeface="Times New Roman" pitchFamily="18" charset="0"/>
              </a:rPr>
              <a:t>98</a:t>
            </a:r>
            <a:r>
              <a:rPr lang="hy-AM" sz="2600" dirty="0" smtClean="0">
                <a:solidFill>
                  <a:schemeClr val="bg1">
                    <a:lumMod val="10000"/>
                  </a:schemeClr>
                </a:solidFill>
                <a:latin typeface="Times New Roman" pitchFamily="18" charset="0"/>
                <a:cs typeface="Times New Roman" pitchFamily="18" charset="0"/>
              </a:rPr>
              <a:t>)</a:t>
            </a:r>
            <a:endParaRPr lang="ru-RU" sz="2600" dirty="0" smtClean="0">
              <a:solidFill>
                <a:schemeClr val="bg1">
                  <a:lumMod val="10000"/>
                </a:schemeClr>
              </a:solidFill>
              <a:latin typeface="Times New Roman" pitchFamily="18" charset="0"/>
              <a:cs typeface="Times New Roman" pitchFamily="18" charset="0"/>
            </a:endParaRPr>
          </a:p>
          <a:p>
            <a:pPr lvl="0" algn="just">
              <a:buNone/>
            </a:pPr>
            <a:r>
              <a:rPr lang="hy-AM" sz="2600" dirty="0" smtClean="0">
                <a:solidFill>
                  <a:schemeClr val="bg1">
                    <a:lumMod val="10000"/>
                  </a:schemeClr>
                </a:solidFill>
                <a:latin typeface="Times New Roman" pitchFamily="18" charset="0"/>
                <a:cs typeface="Times New Roman" pitchFamily="18" charset="0"/>
              </a:rPr>
              <a:t>2)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Times New Roman" pitchFamily="18" charset="0"/>
                <a:cs typeface="Times New Roman" pitchFamily="18" charset="0"/>
              </a:rPr>
              <a:t>[…] իր տեղը` մարդոնց թևին տակը չէր, ուր այդքան տարի ծալլված, սեղմված ու </a:t>
            </a:r>
            <a:r>
              <a:rPr lang="hy-AM" sz="2600" u="sng" dirty="0" smtClean="0">
                <a:solidFill>
                  <a:schemeClr val="bg2">
                    <a:lumMod val="50000"/>
                  </a:schemeClr>
                </a:solidFill>
                <a:latin typeface="Times New Roman" pitchFamily="18" charset="0"/>
                <a:cs typeface="Times New Roman" pitchFamily="18" charset="0"/>
              </a:rPr>
              <a:t>շնչահեղձ</a:t>
            </a:r>
            <a:r>
              <a:rPr lang="hy-AM" sz="2600" dirty="0" smtClean="0">
                <a:solidFill>
                  <a:schemeClr val="bg1">
                    <a:lumMod val="10000"/>
                  </a:schemeClr>
                </a:solidFill>
                <a:latin typeface="Times New Roman" pitchFamily="18" charset="0"/>
                <a:cs typeface="Times New Roman" pitchFamily="18" charset="0"/>
              </a:rPr>
              <a:t> մնացած էր</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Times New Roman" pitchFamily="18" charset="0"/>
                <a:cs typeface="Times New Roman" pitchFamily="18" charset="0"/>
              </a:rPr>
              <a:t>: (Զոհրապ Գ.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Times New Roman" pitchFamily="18" charset="0"/>
                <a:cs typeface="Times New Roman" pitchFamily="18" charset="0"/>
              </a:rPr>
              <a:t>Նովելներ</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Times New Roman" pitchFamily="18" charset="0"/>
                <a:cs typeface="Times New Roman" pitchFamily="18" charset="0"/>
              </a:rPr>
              <a:t>`</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Times New Roman" pitchFamily="18" charset="0"/>
                <a:cs typeface="Times New Roman" pitchFamily="18" charset="0"/>
              </a:rPr>
              <a:t>Ճիտին պարտքը</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Times New Roman" pitchFamily="18" charset="0"/>
                <a:cs typeface="Times New Roman" pitchFamily="18" charset="0"/>
              </a:rPr>
              <a:t>, էջ 109)</a:t>
            </a:r>
          </a:p>
          <a:p>
            <a:pPr lvl="0" algn="just">
              <a:buNone/>
            </a:pPr>
            <a:r>
              <a:rPr lang="hy-AM" sz="2600" dirty="0" smtClean="0">
                <a:solidFill>
                  <a:schemeClr val="bg1">
                    <a:lumMod val="10000"/>
                  </a:schemeClr>
                </a:solidFill>
                <a:latin typeface="Times New Roman" pitchFamily="18" charset="0"/>
                <a:cs typeface="Times New Roman" pitchFamily="18" charset="0"/>
              </a:rPr>
              <a:t> „Sein Platz war nicht mehr unter dem Arm eines Mensc-hen, wo er so lange Jahre gefaltet, gepresst und </a:t>
            </a:r>
            <a:r>
              <a:rPr lang="hy-AM" sz="2600" u="sng" dirty="0" smtClean="0">
                <a:solidFill>
                  <a:schemeClr val="bg2">
                    <a:lumMod val="50000"/>
                  </a:schemeClr>
                </a:solidFill>
                <a:latin typeface="Times New Roman" pitchFamily="18" charset="0"/>
                <a:cs typeface="Times New Roman" pitchFamily="18" charset="0"/>
              </a:rPr>
              <a:t>ohne Luft zu holen</a:t>
            </a:r>
            <a:r>
              <a:rPr lang="hy-AM" sz="2600" dirty="0" smtClean="0">
                <a:solidFill>
                  <a:schemeClr val="bg2">
                    <a:lumMod val="50000"/>
                  </a:schemeClr>
                </a:solidFill>
                <a:latin typeface="Times New Roman" pitchFamily="18" charset="0"/>
                <a:cs typeface="Times New Roman" pitchFamily="18" charset="0"/>
              </a:rPr>
              <a:t> </a:t>
            </a:r>
            <a:r>
              <a:rPr lang="hy-AM" sz="2600" dirty="0" smtClean="0">
                <a:solidFill>
                  <a:schemeClr val="bg1">
                    <a:lumMod val="10000"/>
                  </a:schemeClr>
                </a:solidFill>
                <a:latin typeface="Times New Roman" pitchFamily="18" charset="0"/>
                <a:cs typeface="Times New Roman" pitchFamily="18" charset="0"/>
              </a:rPr>
              <a:t>verbracht hatte.” („Die Erde Spricht”; „Pflicht am Hals” S.101)</a:t>
            </a:r>
            <a:endParaRPr lang="ru-RU" sz="2600" dirty="0" smtClean="0">
              <a:solidFill>
                <a:schemeClr val="bg1">
                  <a:lumMod val="10000"/>
                </a:schemeClr>
              </a:solidFill>
              <a:latin typeface="Times New Roman" pitchFamily="18" charset="0"/>
              <a:cs typeface="Times New Roman" pitchFamily="18" charset="0"/>
            </a:endParaRPr>
          </a:p>
          <a:p>
            <a:pPr>
              <a:buNone/>
            </a:pPr>
            <a:endParaRPr lang="ru-RU" dirty="0"/>
          </a:p>
        </p:txBody>
      </p:sp>
      <p:sp>
        <p:nvSpPr>
          <p:cNvPr id="4" name="Скругленный прямоугольник 3"/>
          <p:cNvSpPr/>
          <p:nvPr/>
        </p:nvSpPr>
        <p:spPr>
          <a:xfrm>
            <a:off x="2214546" y="857232"/>
            <a:ext cx="4500594" cy="5715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bg1">
                    <a:lumMod val="10000"/>
                  </a:schemeClr>
                </a:solidFill>
                <a:latin typeface="Times New Roman" pitchFamily="18" charset="0"/>
                <a:cs typeface="Times New Roman" pitchFamily="18" charset="0"/>
              </a:rPr>
              <a:t>Equivalence</a:t>
            </a:r>
            <a:endParaRPr lang="ru-RU" sz="2400"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pPr>
              <a:buNone/>
            </a:pPr>
            <a:endParaRPr lang="hy-AM" dirty="0" smtClean="0"/>
          </a:p>
          <a:p>
            <a:pPr>
              <a:buNone/>
            </a:pPr>
            <a:r>
              <a:rPr lang="hy-AM" sz="2600" dirty="0" smtClean="0">
                <a:solidFill>
                  <a:schemeClr val="bg1">
                    <a:lumMod val="10000"/>
                  </a:schemeClr>
                </a:solidFill>
                <a:latin typeface="Sylfaen" pitchFamily="18" charset="0"/>
                <a:cs typeface="Times New Roman" pitchFamily="18" charset="0"/>
              </a:rPr>
              <a:t>«Անոր ամեն </a:t>
            </a:r>
            <a:r>
              <a:rPr lang="hy-AM" sz="2600" u="sng" dirty="0" smtClean="0">
                <a:solidFill>
                  <a:schemeClr val="bg2">
                    <a:lumMod val="50000"/>
                  </a:schemeClr>
                </a:solidFill>
                <a:latin typeface="Sylfaen" pitchFamily="18" charset="0"/>
                <a:cs typeface="Times New Roman" pitchFamily="18" charset="0"/>
              </a:rPr>
              <a:t>դավերը ու խաղերը</a:t>
            </a:r>
            <a:r>
              <a:rPr lang="hy-AM" sz="2600" dirty="0" smtClean="0">
                <a:solidFill>
                  <a:schemeClr val="bg2">
                    <a:lumMod val="50000"/>
                  </a:schemeClr>
                </a:solidFill>
                <a:latin typeface="Sylfaen" pitchFamily="18" charset="0"/>
                <a:cs typeface="Times New Roman" pitchFamily="18" charset="0"/>
              </a:rPr>
              <a:t> </a:t>
            </a:r>
            <a:r>
              <a:rPr lang="hy-AM" sz="2600" dirty="0" smtClean="0">
                <a:solidFill>
                  <a:schemeClr val="bg1">
                    <a:lumMod val="10000"/>
                  </a:schemeClr>
                </a:solidFill>
                <a:latin typeface="Sylfaen" pitchFamily="18" charset="0"/>
                <a:cs typeface="Times New Roman" pitchFamily="18" charset="0"/>
              </a:rPr>
              <a:t>գիտե</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 (Զոհրապ Գ. </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Նովելներ</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Երջանիկ մահը</a:t>
            </a:r>
            <a:r>
              <a:rPr lang="hy-AM" sz="2600" dirty="0" smtClean="0">
                <a:solidFill>
                  <a:schemeClr val="bg1">
                    <a:lumMod val="10000"/>
                  </a:schemeClr>
                </a:solidFill>
                <a:latin typeface="Times New Roman"/>
                <a:cs typeface="Times New Roman"/>
              </a:rPr>
              <a:t>»</a:t>
            </a:r>
            <a:r>
              <a:rPr lang="hy-AM" sz="2600" dirty="0" smtClean="0">
                <a:solidFill>
                  <a:schemeClr val="bg1">
                    <a:lumMod val="10000"/>
                  </a:schemeClr>
                </a:solidFill>
                <a:latin typeface="Sylfaen" pitchFamily="18" charset="0"/>
                <a:cs typeface="Times New Roman" pitchFamily="18" charset="0"/>
              </a:rPr>
              <a:t>, էջ 111)</a:t>
            </a:r>
          </a:p>
          <a:p>
            <a:pPr>
              <a:buNone/>
            </a:pPr>
            <a:endParaRPr lang="ru-RU" sz="2600" dirty="0" smtClean="0">
              <a:solidFill>
                <a:schemeClr val="bg1">
                  <a:lumMod val="10000"/>
                </a:schemeClr>
              </a:solidFill>
              <a:latin typeface="Times New Roman" pitchFamily="18" charset="0"/>
              <a:cs typeface="Times New Roman" pitchFamily="18" charset="0"/>
            </a:endParaRPr>
          </a:p>
          <a:p>
            <a:pPr>
              <a:buNone/>
            </a:pPr>
            <a:r>
              <a:rPr lang="hy-AM" sz="2600" dirty="0" smtClean="0">
                <a:solidFill>
                  <a:schemeClr val="bg1">
                    <a:lumMod val="10000"/>
                  </a:schemeClr>
                </a:solidFill>
                <a:latin typeface="Times New Roman" pitchFamily="18" charset="0"/>
                <a:cs typeface="Times New Roman" pitchFamily="18" charset="0"/>
              </a:rPr>
              <a:t>„All seine </a:t>
            </a:r>
            <a:r>
              <a:rPr lang="hy-AM" sz="2600" u="sng" dirty="0" smtClean="0">
                <a:solidFill>
                  <a:schemeClr val="bg2">
                    <a:lumMod val="50000"/>
                  </a:schemeClr>
                </a:solidFill>
                <a:latin typeface="Times New Roman" pitchFamily="18" charset="0"/>
                <a:cs typeface="Times New Roman" pitchFamily="18" charset="0"/>
              </a:rPr>
              <a:t>Schliche und Tücken</a:t>
            </a:r>
            <a:r>
              <a:rPr lang="hy-AM" sz="2600" dirty="0" smtClean="0">
                <a:solidFill>
                  <a:schemeClr val="bg2">
                    <a:lumMod val="50000"/>
                  </a:schemeClr>
                </a:solidFill>
                <a:latin typeface="Times New Roman" pitchFamily="18" charset="0"/>
                <a:cs typeface="Times New Roman" pitchFamily="18" charset="0"/>
              </a:rPr>
              <a:t> </a:t>
            </a:r>
            <a:r>
              <a:rPr lang="hy-AM" sz="2600" dirty="0" smtClean="0">
                <a:solidFill>
                  <a:schemeClr val="bg1">
                    <a:lumMod val="10000"/>
                  </a:schemeClr>
                </a:solidFill>
                <a:latin typeface="Times New Roman" pitchFamily="18" charset="0"/>
                <a:cs typeface="Times New Roman" pitchFamily="18" charset="0"/>
              </a:rPr>
              <a:t>sind ihm bekannt.” („Die Erde Spricht”; „Der glückliche Tod” S. 1</a:t>
            </a:r>
            <a:r>
              <a:rPr lang="de-DE" sz="2600" dirty="0" smtClean="0">
                <a:solidFill>
                  <a:schemeClr val="bg1">
                    <a:lumMod val="10000"/>
                  </a:schemeClr>
                </a:solidFill>
                <a:latin typeface="Times New Roman" pitchFamily="18" charset="0"/>
                <a:cs typeface="Times New Roman" pitchFamily="18" charset="0"/>
              </a:rPr>
              <a:t>0</a:t>
            </a:r>
            <a:r>
              <a:rPr lang="hy-AM" sz="2600" dirty="0" smtClean="0">
                <a:solidFill>
                  <a:schemeClr val="bg1">
                    <a:lumMod val="10000"/>
                  </a:schemeClr>
                </a:solidFill>
                <a:latin typeface="Times New Roman" pitchFamily="18" charset="0"/>
                <a:cs typeface="Times New Roman" pitchFamily="18" charset="0"/>
              </a:rPr>
              <a:t>2)</a:t>
            </a:r>
            <a:endParaRPr lang="ru-RU" sz="2600" dirty="0" smtClean="0">
              <a:solidFill>
                <a:schemeClr val="bg1">
                  <a:lumMod val="10000"/>
                </a:schemeClr>
              </a:solidFill>
              <a:latin typeface="Times New Roman" pitchFamily="18" charset="0"/>
              <a:cs typeface="Times New Roman" pitchFamily="18" charset="0"/>
            </a:endParaRPr>
          </a:p>
          <a:p>
            <a:pPr>
              <a:buNone/>
            </a:pPr>
            <a:endParaRPr lang="ru-RU" sz="2600" dirty="0">
              <a:solidFill>
                <a:schemeClr val="bg1">
                  <a:lumMod val="10000"/>
                </a:schemeClr>
              </a:solidFill>
              <a:latin typeface="Times New Roman" pitchFamily="18" charset="0"/>
              <a:cs typeface="Times New Roman" pitchFamily="18" charset="0"/>
            </a:endParaRPr>
          </a:p>
        </p:txBody>
      </p:sp>
      <p:sp>
        <p:nvSpPr>
          <p:cNvPr id="4" name="Скругленный прямоугольник 3"/>
          <p:cNvSpPr/>
          <p:nvPr/>
        </p:nvSpPr>
        <p:spPr>
          <a:xfrm>
            <a:off x="2000232" y="857232"/>
            <a:ext cx="4714908"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bg1">
                    <a:lumMod val="10000"/>
                  </a:schemeClr>
                </a:solidFill>
                <a:latin typeface="Times New Roman" pitchFamily="18" charset="0"/>
                <a:cs typeface="Times New Roman" pitchFamily="18" charset="0"/>
              </a:rPr>
              <a:t>Adaptation</a:t>
            </a:r>
            <a:endParaRPr lang="ru-RU" sz="2400" dirty="0">
              <a:solidFill>
                <a:schemeClr val="bg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fontScale="92500" lnSpcReduction="20000"/>
          </a:bodyPr>
          <a:lstStyle/>
          <a:p>
            <a:pPr algn="just">
              <a:buNone/>
            </a:pPr>
            <a:r>
              <a:rPr lang="hy-AM" sz="2600" dirty="0" smtClean="0">
                <a:solidFill>
                  <a:schemeClr val="bg1">
                    <a:lumMod val="25000"/>
                  </a:schemeClr>
                </a:solidFill>
                <a:latin typeface="Sylfaen" pitchFamily="18" charset="0"/>
                <a:cs typeface="Times New Roman" pitchFamily="18" charset="0"/>
              </a:rPr>
              <a:t> </a:t>
            </a:r>
            <a:r>
              <a:rPr lang="hy-AM" sz="2600" dirty="0" smtClean="0">
                <a:solidFill>
                  <a:schemeClr val="bg1">
                    <a:lumMod val="25000"/>
                  </a:schemeClr>
                </a:solidFill>
                <a:latin typeface="Times New Roman"/>
                <a:cs typeface="Times New Roman"/>
              </a:rPr>
              <a:t>«</a:t>
            </a:r>
            <a:r>
              <a:rPr lang="hy-AM" sz="2600" dirty="0" smtClean="0">
                <a:solidFill>
                  <a:schemeClr val="bg1">
                    <a:lumMod val="25000"/>
                  </a:schemeClr>
                </a:solidFill>
                <a:latin typeface="Sylfaen" pitchFamily="18" charset="0"/>
                <a:cs typeface="Times New Roman" pitchFamily="18" charset="0"/>
              </a:rPr>
              <a:t>[…] փոխանակ վիճելու հետը`մոտենալ ուզեցի իրեն, բիրտ ույժով մը ետ հրեց իրեն կարակռվող ձեռքերս`աղտոտ ու գարշ բանի մը հպումը արգիլելու պես, և դուրս փախավ</a:t>
            </a:r>
            <a:r>
              <a:rPr lang="hy-AM" sz="2600" dirty="0" smtClean="0">
                <a:solidFill>
                  <a:schemeClr val="bg1">
                    <a:lumMod val="25000"/>
                  </a:schemeClr>
                </a:solidFill>
                <a:latin typeface="Times New Roman"/>
                <a:cs typeface="Times New Roman"/>
              </a:rPr>
              <a:t>»</a:t>
            </a:r>
            <a:r>
              <a:rPr lang="hy-AM" sz="2600" dirty="0" smtClean="0">
                <a:solidFill>
                  <a:schemeClr val="bg1">
                    <a:lumMod val="25000"/>
                  </a:schemeClr>
                </a:solidFill>
                <a:latin typeface="Sylfaen" pitchFamily="18" charset="0"/>
                <a:cs typeface="Times New Roman" pitchFamily="18" charset="0"/>
              </a:rPr>
              <a:t>: (Զոհրապ Գ. </a:t>
            </a:r>
            <a:r>
              <a:rPr lang="hy-AM" sz="2600" dirty="0" smtClean="0">
                <a:solidFill>
                  <a:schemeClr val="bg1">
                    <a:lumMod val="25000"/>
                  </a:schemeClr>
                </a:solidFill>
                <a:latin typeface="Times New Roman"/>
                <a:cs typeface="Times New Roman"/>
              </a:rPr>
              <a:t>«</a:t>
            </a:r>
            <a:r>
              <a:rPr lang="hy-AM" sz="2600" dirty="0" smtClean="0">
                <a:solidFill>
                  <a:schemeClr val="bg1">
                    <a:lumMod val="25000"/>
                  </a:schemeClr>
                </a:solidFill>
                <a:latin typeface="Sylfaen" pitchFamily="18" charset="0"/>
                <a:cs typeface="Times New Roman" pitchFamily="18" charset="0"/>
              </a:rPr>
              <a:t>Նովելներ»` </a:t>
            </a:r>
            <a:r>
              <a:rPr lang="hy-AM" sz="2600" dirty="0" smtClean="0">
                <a:solidFill>
                  <a:schemeClr val="bg1">
                    <a:lumMod val="25000"/>
                  </a:schemeClr>
                </a:solidFill>
                <a:latin typeface="Times New Roman"/>
                <a:cs typeface="Times New Roman"/>
              </a:rPr>
              <a:t>«</a:t>
            </a:r>
            <a:r>
              <a:rPr lang="hy-AM" sz="2600" dirty="0" smtClean="0">
                <a:solidFill>
                  <a:schemeClr val="bg1">
                    <a:lumMod val="25000"/>
                  </a:schemeClr>
                </a:solidFill>
                <a:latin typeface="Sylfaen" pitchFamily="18" charset="0"/>
                <a:cs typeface="Times New Roman" pitchFamily="18" charset="0"/>
              </a:rPr>
              <a:t>Զմարաղտա</a:t>
            </a:r>
            <a:r>
              <a:rPr lang="hy-AM" sz="2600" dirty="0" smtClean="0">
                <a:solidFill>
                  <a:schemeClr val="bg1">
                    <a:lumMod val="25000"/>
                  </a:schemeClr>
                </a:solidFill>
                <a:latin typeface="Times New Roman"/>
                <a:cs typeface="Times New Roman"/>
              </a:rPr>
              <a:t>»</a:t>
            </a:r>
            <a:r>
              <a:rPr lang="hy-AM" sz="2600" dirty="0" smtClean="0">
                <a:solidFill>
                  <a:schemeClr val="bg1">
                    <a:lumMod val="25000"/>
                  </a:schemeClr>
                </a:solidFill>
                <a:latin typeface="Sylfaen" pitchFamily="18" charset="0"/>
                <a:cs typeface="Times New Roman" pitchFamily="18" charset="0"/>
              </a:rPr>
              <a:t>, էջ 350)</a:t>
            </a:r>
          </a:p>
          <a:p>
            <a:pPr algn="just"/>
            <a:endParaRPr lang="ru-RU" sz="2600" dirty="0" smtClean="0">
              <a:solidFill>
                <a:schemeClr val="bg1">
                  <a:lumMod val="25000"/>
                </a:schemeClr>
              </a:solidFill>
              <a:latin typeface="Sylfaen" pitchFamily="18" charset="0"/>
              <a:cs typeface="Times New Roman" pitchFamily="18" charset="0"/>
            </a:endParaRPr>
          </a:p>
          <a:p>
            <a:pPr algn="just">
              <a:buNone/>
            </a:pPr>
            <a:r>
              <a:rPr lang="hy-AM" sz="2600" dirty="0" smtClean="0">
                <a:solidFill>
                  <a:schemeClr val="bg1">
                    <a:lumMod val="25000"/>
                  </a:schemeClr>
                </a:solidFill>
                <a:latin typeface="Times New Roman" pitchFamily="18" charset="0"/>
                <a:cs typeface="Times New Roman" pitchFamily="18" charset="0"/>
              </a:rPr>
              <a:t> „Anstatt mit ihr zu streiten, wollte ich mich, als ein echter Bürger, als ein unvernünftiges und schwaches Geschöpf, dem Bauernmädchen nahen. Doch kraftvoll stieß sie meine ausgestreckten Hände zurück, wie wenn sie die Berührung mit etwas Schmutzigem und Ekelhaftem verhindern wolle, und entfloh aus dem Raum.” („Die Erde Spricht”;  „Smaragda” S. 111)</a:t>
            </a:r>
            <a:endParaRPr lang="ru-RU" sz="2600" dirty="0" smtClean="0">
              <a:solidFill>
                <a:schemeClr val="bg1">
                  <a:lumMod val="25000"/>
                </a:schemeClr>
              </a:solidFill>
              <a:latin typeface="Times New Roman" pitchFamily="18" charset="0"/>
              <a:cs typeface="Times New Roman" pitchFamily="18" charset="0"/>
            </a:endParaRPr>
          </a:p>
          <a:p>
            <a:pPr>
              <a:buNone/>
            </a:pPr>
            <a:endParaRPr lang="ru-RU" dirty="0"/>
          </a:p>
        </p:txBody>
      </p:sp>
      <p:sp>
        <p:nvSpPr>
          <p:cNvPr id="4" name="Скругленный прямоугольник 3"/>
          <p:cNvSpPr/>
          <p:nvPr/>
        </p:nvSpPr>
        <p:spPr>
          <a:xfrm>
            <a:off x="2000232" y="785794"/>
            <a:ext cx="5143536"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bg1">
                    <a:lumMod val="25000"/>
                  </a:schemeClr>
                </a:solidFill>
                <a:latin typeface="Times New Roman" pitchFamily="18" charset="0"/>
                <a:cs typeface="Times New Roman" pitchFamily="18" charset="0"/>
              </a:rPr>
              <a:t>Verteilung des Satzes</a:t>
            </a:r>
            <a:endParaRPr lang="ru-RU" sz="2400" dirty="0">
              <a:solidFill>
                <a:schemeClr val="bg1">
                  <a:lumMod val="25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57158" y="2249424"/>
            <a:ext cx="8501122" cy="4325112"/>
          </a:xfrm>
        </p:spPr>
        <p:style>
          <a:lnRef idx="1">
            <a:schemeClr val="accent1"/>
          </a:lnRef>
          <a:fillRef idx="3">
            <a:schemeClr val="accent1"/>
          </a:fillRef>
          <a:effectRef idx="2">
            <a:schemeClr val="accent1"/>
          </a:effectRef>
          <a:fontRef idx="minor">
            <a:schemeClr val="lt1"/>
          </a:fontRef>
        </p:style>
        <p:txBody>
          <a:bodyPr>
            <a:normAutofit fontScale="85000" lnSpcReduction="20000"/>
          </a:bodyPr>
          <a:lstStyle/>
          <a:p>
            <a:pPr algn="just">
              <a:buNone/>
            </a:pPr>
            <a:r>
              <a:rPr lang="hy-AM" dirty="0" smtClean="0">
                <a:solidFill>
                  <a:schemeClr val="bg1">
                    <a:lumMod val="25000"/>
                  </a:schemeClr>
                </a:solidFill>
                <a:latin typeface="Times New Roman" pitchFamily="18" charset="0"/>
                <a:cs typeface="Times New Roman" pitchFamily="18" charset="0"/>
              </a:rPr>
              <a:t>«</a:t>
            </a:r>
            <a:r>
              <a:rPr lang="hy-AM" dirty="0" smtClean="0">
                <a:solidFill>
                  <a:schemeClr val="bg1">
                    <a:lumMod val="25000"/>
                  </a:schemeClr>
                </a:solidFill>
                <a:latin typeface="Sylfaen" pitchFamily="18" charset="0"/>
                <a:cs typeface="Times New Roman" pitchFamily="18" charset="0"/>
              </a:rPr>
              <a:t>Քատըգյուղի իր տանը մեջ իրիկունը մը ժողվվեր էինք, և մարդոց համար ամենեն հետաքրքրական հարցումը մեջ-տեղ նետվեցավ հանկարծ: Որն էր հազար տեսակ մահե-րուն ամենեն քաղցրը, բժշկական ու հոգեբանական կր-կին տեսակետով</a:t>
            </a:r>
            <a:r>
              <a:rPr lang="hy-AM" dirty="0" smtClean="0">
                <a:solidFill>
                  <a:schemeClr val="bg1">
                    <a:lumMod val="25000"/>
                  </a:schemeClr>
                </a:solidFill>
                <a:latin typeface="Times New Roman"/>
                <a:cs typeface="Times New Roman"/>
              </a:rPr>
              <a:t>»</a:t>
            </a:r>
            <a:r>
              <a:rPr lang="hy-AM" dirty="0" smtClean="0">
                <a:solidFill>
                  <a:schemeClr val="bg1">
                    <a:lumMod val="25000"/>
                  </a:schemeClr>
                </a:solidFill>
                <a:latin typeface="Sylfaen" pitchFamily="18" charset="0"/>
                <a:cs typeface="Times New Roman" pitchFamily="18" charset="0"/>
              </a:rPr>
              <a:t>: (Զոհրապ Գ. </a:t>
            </a:r>
            <a:r>
              <a:rPr lang="hy-AM" dirty="0" smtClean="0">
                <a:solidFill>
                  <a:schemeClr val="bg1">
                    <a:lumMod val="25000"/>
                  </a:schemeClr>
                </a:solidFill>
                <a:latin typeface="Times New Roman"/>
                <a:cs typeface="Times New Roman"/>
              </a:rPr>
              <a:t>«</a:t>
            </a:r>
            <a:r>
              <a:rPr lang="hy-AM" dirty="0" smtClean="0">
                <a:solidFill>
                  <a:schemeClr val="bg1">
                    <a:lumMod val="25000"/>
                  </a:schemeClr>
                </a:solidFill>
                <a:latin typeface="Sylfaen" pitchFamily="18" charset="0"/>
                <a:cs typeface="Times New Roman" pitchFamily="18" charset="0"/>
              </a:rPr>
              <a:t>Նովելներ»`</a:t>
            </a:r>
            <a:r>
              <a:rPr lang="hy-AM" dirty="0" smtClean="0">
                <a:solidFill>
                  <a:schemeClr val="bg1">
                    <a:lumMod val="25000"/>
                  </a:schemeClr>
                </a:solidFill>
                <a:latin typeface="Times New Roman"/>
                <a:cs typeface="Times New Roman"/>
              </a:rPr>
              <a:t>«</a:t>
            </a:r>
            <a:r>
              <a:rPr lang="hy-AM" dirty="0" smtClean="0">
                <a:solidFill>
                  <a:schemeClr val="bg1">
                    <a:lumMod val="25000"/>
                  </a:schemeClr>
                </a:solidFill>
                <a:latin typeface="Sylfaen" pitchFamily="18" charset="0"/>
                <a:cs typeface="Times New Roman" pitchFamily="18" charset="0"/>
              </a:rPr>
              <a:t>Երջանիկ մահը</a:t>
            </a:r>
            <a:r>
              <a:rPr lang="hy-AM" dirty="0" smtClean="0">
                <a:solidFill>
                  <a:schemeClr val="bg1">
                    <a:lumMod val="25000"/>
                  </a:schemeClr>
                </a:solidFill>
                <a:latin typeface="Times New Roman"/>
                <a:cs typeface="Times New Roman"/>
              </a:rPr>
              <a:t>»</a:t>
            </a:r>
            <a:r>
              <a:rPr lang="hy-AM" dirty="0" smtClean="0">
                <a:solidFill>
                  <a:schemeClr val="bg1">
                    <a:lumMod val="25000"/>
                  </a:schemeClr>
                </a:solidFill>
                <a:latin typeface="Sylfaen" pitchFamily="18" charset="0"/>
                <a:cs typeface="Times New Roman" pitchFamily="18" charset="0"/>
              </a:rPr>
              <a:t>, էջ 111)</a:t>
            </a:r>
          </a:p>
          <a:p>
            <a:pPr algn="just">
              <a:buNone/>
            </a:pPr>
            <a:endParaRPr lang="ru-RU" dirty="0" smtClean="0">
              <a:solidFill>
                <a:schemeClr val="bg1">
                  <a:lumMod val="25000"/>
                </a:schemeClr>
              </a:solidFill>
              <a:latin typeface="Sylfaen" pitchFamily="18" charset="0"/>
              <a:cs typeface="Times New Roman" pitchFamily="18" charset="0"/>
            </a:endParaRPr>
          </a:p>
          <a:p>
            <a:pPr algn="just">
              <a:buNone/>
            </a:pPr>
            <a:r>
              <a:rPr lang="hy-AM" dirty="0" smtClean="0">
                <a:solidFill>
                  <a:schemeClr val="bg1">
                    <a:lumMod val="25000"/>
                  </a:schemeClr>
                </a:solidFill>
                <a:latin typeface="Times New Roman" pitchFamily="18" charset="0"/>
                <a:cs typeface="Times New Roman" pitchFamily="18" charset="0"/>
              </a:rPr>
              <a:t>„Als wir eines Abends in seinem Hause in Gatiköy versammelt waren, wurde plötzlich eine Frage aufgeworfen, die für alle Menschen von größtem Interesse ist, nämlich, welche Todesart von den vielen tausenden die angenehmste sei, sowohl vom ärztlichen wie auch vom psychologischen Standpunkt aus betrachtet.” („Die Erde Spricht”; „Der glückliche Tod” S. 1</a:t>
            </a:r>
            <a:r>
              <a:rPr lang="de-DE" dirty="0" smtClean="0">
                <a:solidFill>
                  <a:schemeClr val="bg1">
                    <a:lumMod val="25000"/>
                  </a:schemeClr>
                </a:solidFill>
                <a:latin typeface="Times New Roman" pitchFamily="18" charset="0"/>
                <a:cs typeface="Times New Roman" pitchFamily="18" charset="0"/>
              </a:rPr>
              <a:t>0</a:t>
            </a:r>
            <a:r>
              <a:rPr lang="hy-AM" dirty="0" smtClean="0">
                <a:solidFill>
                  <a:schemeClr val="bg1">
                    <a:lumMod val="25000"/>
                  </a:schemeClr>
                </a:solidFill>
                <a:latin typeface="Times New Roman" pitchFamily="18" charset="0"/>
                <a:cs typeface="Times New Roman" pitchFamily="18" charset="0"/>
              </a:rPr>
              <a:t>3)</a:t>
            </a:r>
            <a:endParaRPr lang="ru-RU" dirty="0" smtClean="0">
              <a:solidFill>
                <a:schemeClr val="bg1">
                  <a:lumMod val="25000"/>
                </a:schemeClr>
              </a:solidFill>
              <a:latin typeface="Times New Roman" pitchFamily="18" charset="0"/>
              <a:cs typeface="Times New Roman" pitchFamily="18" charset="0"/>
            </a:endParaRPr>
          </a:p>
          <a:p>
            <a:endParaRPr lang="ru-RU" dirty="0">
              <a:solidFill>
                <a:schemeClr val="bg1">
                  <a:lumMod val="25000"/>
                </a:schemeClr>
              </a:solidFill>
              <a:latin typeface="Times New Roman" pitchFamily="18" charset="0"/>
              <a:cs typeface="Times New Roman" pitchFamily="18" charset="0"/>
            </a:endParaRPr>
          </a:p>
        </p:txBody>
      </p:sp>
      <p:sp>
        <p:nvSpPr>
          <p:cNvPr id="4" name="Скругленный прямоугольник 3"/>
          <p:cNvSpPr/>
          <p:nvPr/>
        </p:nvSpPr>
        <p:spPr>
          <a:xfrm>
            <a:off x="1857356" y="1000108"/>
            <a:ext cx="5000660" cy="7858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bg1">
                    <a:lumMod val="25000"/>
                  </a:schemeClr>
                </a:solidFill>
                <a:latin typeface="Times New Roman" pitchFamily="18" charset="0"/>
                <a:cs typeface="Times New Roman" pitchFamily="18" charset="0"/>
              </a:rPr>
              <a:t>Vereinigung der Sätze</a:t>
            </a:r>
            <a:endParaRPr lang="ru-RU" sz="2400" dirty="0">
              <a:solidFill>
                <a:schemeClr val="bg1">
                  <a:lumMod val="25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вал 3"/>
          <p:cNvSpPr/>
          <p:nvPr/>
        </p:nvSpPr>
        <p:spPr>
          <a:xfrm>
            <a:off x="785786" y="1928802"/>
            <a:ext cx="7286676" cy="25003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4800" dirty="0" smtClean="0">
                <a:solidFill>
                  <a:schemeClr val="bg1">
                    <a:lumMod val="25000"/>
                  </a:schemeClr>
                </a:solidFill>
                <a:latin typeface="Times New Roman" pitchFamily="18" charset="0"/>
                <a:cs typeface="Times New Roman" pitchFamily="18" charset="0"/>
              </a:rPr>
              <a:t>Vielen Dank!</a:t>
            </a:r>
            <a:endParaRPr lang="ru-RU" sz="4800" dirty="0">
              <a:solidFill>
                <a:schemeClr val="bg1">
                  <a:lumMod val="25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3214678" y="714356"/>
            <a:ext cx="2786082" cy="12858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200" dirty="0" smtClean="0">
                <a:solidFill>
                  <a:schemeClr val="accent1">
                    <a:lumMod val="10000"/>
                  </a:schemeClr>
                </a:solidFill>
                <a:latin typeface="Times New Roman" pitchFamily="18" charset="0"/>
                <a:cs typeface="Times New Roman" pitchFamily="18" charset="0"/>
              </a:rPr>
              <a:t>Reproduzierende Kunst</a:t>
            </a:r>
            <a:endParaRPr lang="ru-RU" sz="2200" dirty="0">
              <a:solidFill>
                <a:schemeClr val="accent1">
                  <a:lumMod val="10000"/>
                </a:schemeClr>
              </a:solidFill>
              <a:latin typeface="Times New Roman" pitchFamily="18" charset="0"/>
              <a:cs typeface="Times New Roman" pitchFamily="18" charset="0"/>
            </a:endParaRPr>
          </a:p>
        </p:txBody>
      </p:sp>
      <p:sp>
        <p:nvSpPr>
          <p:cNvPr id="5" name="Скругленный прямоугольник 4"/>
          <p:cNvSpPr/>
          <p:nvPr/>
        </p:nvSpPr>
        <p:spPr>
          <a:xfrm>
            <a:off x="3214678" y="2928934"/>
            <a:ext cx="2786082" cy="12144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200" dirty="0" smtClean="0">
                <a:solidFill>
                  <a:schemeClr val="accent1">
                    <a:lumMod val="10000"/>
                  </a:schemeClr>
                </a:solidFill>
                <a:latin typeface="Times New Roman" pitchFamily="18" charset="0"/>
                <a:cs typeface="Times New Roman" pitchFamily="18" charset="0"/>
              </a:rPr>
              <a:t>Die literarische Übersetzung</a:t>
            </a:r>
            <a:endParaRPr lang="ru-RU" sz="2200" dirty="0">
              <a:solidFill>
                <a:schemeClr val="accent1">
                  <a:lumMod val="10000"/>
                </a:schemeClr>
              </a:solidFill>
              <a:latin typeface="Times New Roman" pitchFamily="18" charset="0"/>
              <a:cs typeface="Times New Roman" pitchFamily="18" charset="0"/>
            </a:endParaRPr>
          </a:p>
        </p:txBody>
      </p:sp>
      <p:sp>
        <p:nvSpPr>
          <p:cNvPr id="6" name="Скругленный прямоугольник 5"/>
          <p:cNvSpPr/>
          <p:nvPr/>
        </p:nvSpPr>
        <p:spPr>
          <a:xfrm>
            <a:off x="3214678" y="5072074"/>
            <a:ext cx="2786082" cy="12144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200" dirty="0" smtClean="0">
                <a:solidFill>
                  <a:schemeClr val="accent1">
                    <a:lumMod val="10000"/>
                  </a:schemeClr>
                </a:solidFill>
                <a:latin typeface="Times New Roman" pitchFamily="18" charset="0"/>
                <a:cs typeface="Times New Roman" pitchFamily="18" charset="0"/>
              </a:rPr>
              <a:t>Schöpferische Kunst</a:t>
            </a:r>
            <a:endParaRPr lang="ru-RU" sz="2200" dirty="0">
              <a:solidFill>
                <a:schemeClr val="accent1">
                  <a:lumMod val="10000"/>
                </a:schemeClr>
              </a:solidFill>
              <a:latin typeface="Times New Roman" pitchFamily="18" charset="0"/>
              <a:cs typeface="Times New Roman" pitchFamily="18" charset="0"/>
            </a:endParaRPr>
          </a:p>
        </p:txBody>
      </p:sp>
      <p:cxnSp>
        <p:nvCxnSpPr>
          <p:cNvPr id="15" name="Прямая со стрелкой 14"/>
          <p:cNvCxnSpPr/>
          <p:nvPr/>
        </p:nvCxnSpPr>
        <p:spPr>
          <a:xfrm rot="5400000">
            <a:off x="4357686" y="2500306"/>
            <a:ext cx="571504" cy="1588"/>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19" name="Прямая со стрелкой 18"/>
          <p:cNvCxnSpPr/>
          <p:nvPr/>
        </p:nvCxnSpPr>
        <p:spPr>
          <a:xfrm rot="5400000">
            <a:off x="4357686" y="4643446"/>
            <a:ext cx="571504" cy="1588"/>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вал 3"/>
          <p:cNvSpPr/>
          <p:nvPr/>
        </p:nvSpPr>
        <p:spPr>
          <a:xfrm>
            <a:off x="2285984" y="928670"/>
            <a:ext cx="4500594" cy="18573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Die literarische Übersetzung</a:t>
            </a:r>
          </a:p>
          <a:p>
            <a:pPr algn="ctr"/>
            <a:r>
              <a:rPr lang="hy-AM" sz="2000" dirty="0" smtClean="0">
                <a:solidFill>
                  <a:schemeClr val="accent1">
                    <a:lumMod val="10000"/>
                  </a:schemeClr>
                </a:solidFill>
                <a:latin typeface="Times New Roman" pitchFamily="18" charset="0"/>
                <a:cs typeface="Times New Roman" pitchFamily="18" charset="0"/>
              </a:rPr>
              <a:t>Gegenstand</a:t>
            </a:r>
            <a:endParaRPr lang="ru-RU" sz="2000" dirty="0">
              <a:solidFill>
                <a:schemeClr val="accent1">
                  <a:lumMod val="10000"/>
                </a:schemeClr>
              </a:solidFill>
              <a:latin typeface="Times New Roman" pitchFamily="18" charset="0"/>
              <a:cs typeface="Times New Roman" pitchFamily="18" charset="0"/>
            </a:endParaRPr>
          </a:p>
        </p:txBody>
      </p:sp>
      <p:cxnSp>
        <p:nvCxnSpPr>
          <p:cNvPr id="6" name="Прямая со стрелкой 5"/>
          <p:cNvCxnSpPr/>
          <p:nvPr/>
        </p:nvCxnSpPr>
        <p:spPr>
          <a:xfrm rot="5400000">
            <a:off x="2821769" y="2893215"/>
            <a:ext cx="1000132" cy="78581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 name="Прямая со стрелкой 7"/>
          <p:cNvCxnSpPr/>
          <p:nvPr/>
        </p:nvCxnSpPr>
        <p:spPr>
          <a:xfrm rot="16200000" flipH="1">
            <a:off x="5286380" y="2857496"/>
            <a:ext cx="1000132" cy="85725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0" name="Овал 9"/>
          <p:cNvSpPr/>
          <p:nvPr/>
        </p:nvSpPr>
        <p:spPr>
          <a:xfrm>
            <a:off x="571472" y="4071942"/>
            <a:ext cx="3429024" cy="12858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Linguistik</a:t>
            </a:r>
            <a:endParaRPr lang="ru-RU" sz="2000" dirty="0">
              <a:solidFill>
                <a:schemeClr val="accent1">
                  <a:lumMod val="10000"/>
                </a:schemeClr>
              </a:solidFill>
              <a:latin typeface="Times New Roman" pitchFamily="18" charset="0"/>
              <a:cs typeface="Times New Roman" pitchFamily="18" charset="0"/>
            </a:endParaRPr>
          </a:p>
        </p:txBody>
      </p:sp>
      <p:sp>
        <p:nvSpPr>
          <p:cNvPr id="11" name="Овал 10"/>
          <p:cNvSpPr/>
          <p:nvPr/>
        </p:nvSpPr>
        <p:spPr>
          <a:xfrm>
            <a:off x="5072066" y="4071942"/>
            <a:ext cx="3429024" cy="12858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Literaturwissenschaft</a:t>
            </a:r>
            <a:endParaRPr lang="ru-RU" sz="2000" dirty="0">
              <a:solidFill>
                <a:schemeClr val="accent1">
                  <a:lumMod val="10000"/>
                </a:schemeClr>
              </a:solidFill>
              <a:latin typeface="Times New Roman" pitchFamily="18" charset="0"/>
              <a:cs typeface="Times New Roman" pitchFamily="18" charset="0"/>
            </a:endParaRPr>
          </a:p>
        </p:txBody>
      </p:sp>
      <p:sp>
        <p:nvSpPr>
          <p:cNvPr id="12" name="TextBox 11"/>
          <p:cNvSpPr txBox="1"/>
          <p:nvPr/>
        </p:nvSpPr>
        <p:spPr>
          <a:xfrm>
            <a:off x="4286248" y="4572008"/>
            <a:ext cx="714380" cy="369332"/>
          </a:xfrm>
          <a:prstGeom prst="rect">
            <a:avLst/>
          </a:prstGeom>
          <a:noFill/>
        </p:spPr>
        <p:txBody>
          <a:bodyPr wrap="square" rtlCol="0">
            <a:spAutoFit/>
          </a:bodyPr>
          <a:lstStyle/>
          <a:p>
            <a:r>
              <a:rPr lang="hy-AM" dirty="0" smtClean="0">
                <a:solidFill>
                  <a:schemeClr val="accent1">
                    <a:lumMod val="10000"/>
                  </a:schemeClr>
                </a:solidFill>
              </a:rPr>
              <a:t>oder</a:t>
            </a:r>
            <a:endParaRPr lang="ru-RU" dirty="0">
              <a:solidFill>
                <a:schemeClr val="accent1">
                  <a:lumMod val="10000"/>
                </a:schemeClr>
              </a:solidFill>
            </a:endParaRPr>
          </a:p>
        </p:txBody>
      </p:sp>
    </p:spTree>
  </p:cSld>
  <p:clrMapOvr>
    <a:masterClrMapping/>
  </p:clrMapOvr>
  <p:transition>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1714480" y="1142984"/>
            <a:ext cx="6429420" cy="1071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200" dirty="0" smtClean="0">
                <a:solidFill>
                  <a:schemeClr val="accent1">
                    <a:lumMod val="10000"/>
                  </a:schemeClr>
                </a:solidFill>
                <a:latin typeface="Times New Roman" pitchFamily="18" charset="0"/>
                <a:cs typeface="Times New Roman" pitchFamily="18" charset="0"/>
              </a:rPr>
              <a:t>Die Schwierigkeiten bei der literarischen Übersetzung</a:t>
            </a:r>
            <a:endParaRPr lang="ru-RU" sz="2200" dirty="0">
              <a:solidFill>
                <a:schemeClr val="accent1">
                  <a:lumMod val="10000"/>
                </a:schemeClr>
              </a:solidFill>
              <a:latin typeface="Times New Roman" pitchFamily="18" charset="0"/>
              <a:cs typeface="Times New Roman" pitchFamily="18" charset="0"/>
            </a:endParaRPr>
          </a:p>
        </p:txBody>
      </p:sp>
      <p:sp>
        <p:nvSpPr>
          <p:cNvPr id="15" name="Скругленный прямоугольник 14"/>
          <p:cNvSpPr/>
          <p:nvPr/>
        </p:nvSpPr>
        <p:spPr>
          <a:xfrm>
            <a:off x="3000364" y="3357562"/>
            <a:ext cx="1928826" cy="10715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Die nationalen und historischen Besonderheiten</a:t>
            </a:r>
            <a:endParaRPr lang="ru-RU" dirty="0">
              <a:solidFill>
                <a:schemeClr val="accent1">
                  <a:lumMod val="10000"/>
                </a:schemeClr>
              </a:solidFill>
              <a:latin typeface="Times New Roman" pitchFamily="18" charset="0"/>
              <a:cs typeface="Times New Roman" pitchFamily="18" charset="0"/>
            </a:endParaRPr>
          </a:p>
        </p:txBody>
      </p:sp>
      <p:cxnSp>
        <p:nvCxnSpPr>
          <p:cNvPr id="16" name="Прямая со стрелкой 15"/>
          <p:cNvCxnSpPr/>
          <p:nvPr/>
        </p:nvCxnSpPr>
        <p:spPr>
          <a:xfrm rot="5400000">
            <a:off x="3179753" y="2750339"/>
            <a:ext cx="1070776" cy="79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Прямая со стрелкой 16"/>
          <p:cNvCxnSpPr/>
          <p:nvPr/>
        </p:nvCxnSpPr>
        <p:spPr>
          <a:xfrm rot="5400000">
            <a:off x="5394331" y="2749545"/>
            <a:ext cx="107157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8" name="Скругленный прямоугольник 17"/>
          <p:cNvSpPr/>
          <p:nvPr/>
        </p:nvSpPr>
        <p:spPr>
          <a:xfrm>
            <a:off x="5143504" y="3357562"/>
            <a:ext cx="1928826" cy="10715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Die Bewahrung der Koloritwert</a:t>
            </a:r>
            <a:endParaRPr lang="ru-RU" dirty="0">
              <a:solidFill>
                <a:schemeClr val="accent1">
                  <a:lumMod val="10000"/>
                </a:schemeClr>
              </a:solidFill>
              <a:latin typeface="Times New Roman" pitchFamily="18" charset="0"/>
              <a:cs typeface="Times New Roman" pitchFamily="18" charset="0"/>
            </a:endParaRPr>
          </a:p>
        </p:txBody>
      </p:sp>
      <p:cxnSp>
        <p:nvCxnSpPr>
          <p:cNvPr id="22" name="Прямая со стрелкой 21"/>
          <p:cNvCxnSpPr/>
          <p:nvPr/>
        </p:nvCxnSpPr>
        <p:spPr>
          <a:xfrm rot="5400000">
            <a:off x="1142182" y="3286124"/>
            <a:ext cx="2143934" cy="79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5" name="Скругленный прямоугольник 24"/>
          <p:cNvSpPr/>
          <p:nvPr/>
        </p:nvSpPr>
        <p:spPr>
          <a:xfrm>
            <a:off x="571472" y="4429132"/>
            <a:ext cx="2286016" cy="12144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Die Auswahl der lexikalischen Elemente</a:t>
            </a:r>
            <a:endParaRPr lang="ru-RU" sz="2000" dirty="0">
              <a:solidFill>
                <a:schemeClr val="accent1">
                  <a:lumMod val="10000"/>
                </a:schemeClr>
              </a:solidFill>
              <a:latin typeface="Times New Roman" pitchFamily="18" charset="0"/>
              <a:cs typeface="Times New Roman" pitchFamily="18" charset="0"/>
            </a:endParaRPr>
          </a:p>
        </p:txBody>
      </p:sp>
      <p:cxnSp>
        <p:nvCxnSpPr>
          <p:cNvPr id="27" name="Прямая со стрелкой 26"/>
          <p:cNvCxnSpPr/>
          <p:nvPr/>
        </p:nvCxnSpPr>
        <p:spPr>
          <a:xfrm rot="5400000">
            <a:off x="6608777" y="3392487"/>
            <a:ext cx="2357454"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8" name="Скругленный прямоугольник 27"/>
          <p:cNvSpPr/>
          <p:nvPr/>
        </p:nvSpPr>
        <p:spPr>
          <a:xfrm>
            <a:off x="6500826" y="4572008"/>
            <a:ext cx="2286016" cy="12144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Die Wahrung des Stils</a:t>
            </a:r>
            <a:endParaRPr lang="ru-RU" sz="2000" dirty="0">
              <a:solidFill>
                <a:schemeClr val="accent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2000232" y="785794"/>
            <a:ext cx="5643602" cy="7858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accent1">
                    <a:lumMod val="10000"/>
                  </a:schemeClr>
                </a:solidFill>
                <a:latin typeface="Times New Roman" pitchFamily="18" charset="0"/>
                <a:cs typeface="Times New Roman" pitchFamily="18" charset="0"/>
              </a:rPr>
              <a:t>Die Übersetzungsstrategien</a:t>
            </a:r>
            <a:endParaRPr lang="ru-RU" sz="2400" dirty="0">
              <a:solidFill>
                <a:schemeClr val="accent1">
                  <a:lumMod val="10000"/>
                </a:schemeClr>
              </a:solidFill>
              <a:latin typeface="Times New Roman" pitchFamily="18" charset="0"/>
              <a:cs typeface="Times New Roman" pitchFamily="18" charset="0"/>
            </a:endParaRPr>
          </a:p>
        </p:txBody>
      </p:sp>
      <p:cxnSp>
        <p:nvCxnSpPr>
          <p:cNvPr id="6" name="Прямая со стрелкой 5"/>
          <p:cNvCxnSpPr/>
          <p:nvPr/>
        </p:nvCxnSpPr>
        <p:spPr>
          <a:xfrm rot="5400000">
            <a:off x="1893869" y="1893083"/>
            <a:ext cx="642148" cy="79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2" name="Прямая со стрелкой 11"/>
          <p:cNvCxnSpPr/>
          <p:nvPr/>
        </p:nvCxnSpPr>
        <p:spPr>
          <a:xfrm rot="5400000">
            <a:off x="6501620" y="3356768"/>
            <a:ext cx="71438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 name="Прямая со стрелкой 14"/>
          <p:cNvCxnSpPr/>
          <p:nvPr/>
        </p:nvCxnSpPr>
        <p:spPr>
          <a:xfrm rot="5400000">
            <a:off x="6644496" y="1928008"/>
            <a:ext cx="71438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8" name="Скругленный прямоугольник 17"/>
          <p:cNvSpPr/>
          <p:nvPr/>
        </p:nvSpPr>
        <p:spPr>
          <a:xfrm>
            <a:off x="857224" y="2285992"/>
            <a:ext cx="1857388" cy="7143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solidFill>
                  <a:schemeClr val="accent1">
                    <a:lumMod val="10000"/>
                  </a:schemeClr>
                </a:solidFill>
                <a:latin typeface="Times New Roman" pitchFamily="18" charset="0"/>
                <a:cs typeface="Times New Roman" pitchFamily="18" charset="0"/>
              </a:rPr>
              <a:t>Hönig/</a:t>
            </a:r>
            <a:r>
              <a:rPr lang="de-DE" dirty="0" err="1">
                <a:solidFill>
                  <a:schemeClr val="accent1">
                    <a:lumMod val="10000"/>
                  </a:schemeClr>
                </a:solidFill>
                <a:latin typeface="Times New Roman" pitchFamily="18" charset="0"/>
                <a:cs typeface="Times New Roman" pitchFamily="18" charset="0"/>
              </a:rPr>
              <a:t>Kußmaul</a:t>
            </a:r>
            <a:r>
              <a:rPr lang="de-DE" dirty="0">
                <a:solidFill>
                  <a:schemeClr val="tx1"/>
                </a:solidFill>
                <a:latin typeface="Times New Roman" pitchFamily="18" charset="0"/>
                <a:cs typeface="Times New Roman" pitchFamily="18" charset="0"/>
              </a:rPr>
              <a:t> </a:t>
            </a:r>
            <a:endParaRPr lang="ru-RU" dirty="0">
              <a:solidFill>
                <a:schemeClr val="tx1"/>
              </a:solidFill>
              <a:latin typeface="Times New Roman" pitchFamily="18" charset="0"/>
              <a:cs typeface="Times New Roman" pitchFamily="18" charset="0"/>
            </a:endParaRPr>
          </a:p>
        </p:txBody>
      </p:sp>
      <p:sp>
        <p:nvSpPr>
          <p:cNvPr id="20" name="Скругленный прямоугольник 19"/>
          <p:cNvSpPr/>
          <p:nvPr/>
        </p:nvSpPr>
        <p:spPr>
          <a:xfrm>
            <a:off x="6572264" y="2357430"/>
            <a:ext cx="1714512" cy="7143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solidFill>
                  <a:schemeClr val="accent1">
                    <a:lumMod val="10000"/>
                  </a:schemeClr>
                </a:solidFill>
                <a:latin typeface="Times New Roman" pitchFamily="18" charset="0"/>
                <a:cs typeface="Times New Roman" pitchFamily="18" charset="0"/>
              </a:rPr>
              <a:t>Katharina Reiß</a:t>
            </a:r>
            <a:endParaRPr lang="ru-RU" dirty="0">
              <a:solidFill>
                <a:schemeClr val="accent1">
                  <a:lumMod val="10000"/>
                </a:schemeClr>
              </a:solidFill>
              <a:latin typeface="Times New Roman" pitchFamily="18" charset="0"/>
              <a:cs typeface="Times New Roman" pitchFamily="18" charset="0"/>
            </a:endParaRPr>
          </a:p>
        </p:txBody>
      </p:sp>
      <p:sp>
        <p:nvSpPr>
          <p:cNvPr id="21" name="Скругленный прямоугольник 20"/>
          <p:cNvSpPr/>
          <p:nvPr/>
        </p:nvSpPr>
        <p:spPr>
          <a:xfrm>
            <a:off x="3857620" y="2357430"/>
            <a:ext cx="1714512" cy="7143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a:solidFill>
                  <a:schemeClr val="accent1">
                    <a:lumMod val="10000"/>
                  </a:schemeClr>
                </a:solidFill>
                <a:latin typeface="Times New Roman" pitchFamily="18" charset="0"/>
                <a:cs typeface="Times New Roman" pitchFamily="18" charset="0"/>
              </a:rPr>
              <a:t>Mounins</a:t>
            </a:r>
            <a:endParaRPr lang="ru-RU" dirty="0">
              <a:solidFill>
                <a:schemeClr val="accent1">
                  <a:lumMod val="10000"/>
                </a:schemeClr>
              </a:solidFill>
              <a:latin typeface="Times New Roman" pitchFamily="18" charset="0"/>
              <a:cs typeface="Times New Roman" pitchFamily="18" charset="0"/>
            </a:endParaRPr>
          </a:p>
        </p:txBody>
      </p:sp>
      <p:cxnSp>
        <p:nvCxnSpPr>
          <p:cNvPr id="23" name="Прямая со стрелкой 22"/>
          <p:cNvCxnSpPr/>
          <p:nvPr/>
        </p:nvCxnSpPr>
        <p:spPr>
          <a:xfrm rot="5400000">
            <a:off x="1465241" y="3321049"/>
            <a:ext cx="500066"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6" name="Скругленный прямоугольник 25"/>
          <p:cNvSpPr/>
          <p:nvPr/>
        </p:nvSpPr>
        <p:spPr>
          <a:xfrm>
            <a:off x="214282" y="3643314"/>
            <a:ext cx="2286016" cy="10715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Einplanung der möglichen Reaktionen des Empfängers</a:t>
            </a:r>
            <a:endParaRPr lang="ru-RU" dirty="0">
              <a:solidFill>
                <a:schemeClr val="accent1">
                  <a:lumMod val="10000"/>
                </a:schemeClr>
              </a:solidFill>
              <a:latin typeface="Times New Roman" pitchFamily="18" charset="0"/>
              <a:cs typeface="Times New Roman" pitchFamily="18" charset="0"/>
            </a:endParaRPr>
          </a:p>
        </p:txBody>
      </p:sp>
      <p:cxnSp>
        <p:nvCxnSpPr>
          <p:cNvPr id="29" name="Прямая со стрелкой 28"/>
          <p:cNvCxnSpPr/>
          <p:nvPr/>
        </p:nvCxnSpPr>
        <p:spPr>
          <a:xfrm rot="5400000">
            <a:off x="5072860" y="3356768"/>
            <a:ext cx="428628"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1" name="Скругленный прямоугольник 30"/>
          <p:cNvSpPr/>
          <p:nvPr/>
        </p:nvSpPr>
        <p:spPr>
          <a:xfrm>
            <a:off x="2786050" y="3643314"/>
            <a:ext cx="1643074" cy="92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chemeClr val="accent1">
                    <a:lumMod val="10000"/>
                  </a:schemeClr>
                </a:solidFill>
                <a:latin typeface="Times New Roman" pitchFamily="18" charset="0"/>
                <a:cs typeface="Times New Roman" pitchFamily="18" charset="0"/>
              </a:rPr>
              <a:t>O</a:t>
            </a:r>
            <a:r>
              <a:rPr lang="hy-AM" dirty="0" smtClean="0">
                <a:solidFill>
                  <a:schemeClr val="accent1">
                    <a:lumMod val="10000"/>
                  </a:schemeClr>
                </a:solidFill>
                <a:latin typeface="Times New Roman" pitchFamily="18" charset="0"/>
                <a:cs typeface="Times New Roman" pitchFamily="18" charset="0"/>
              </a:rPr>
              <a:t>ffene </a:t>
            </a:r>
            <a:r>
              <a:rPr lang="hy-AM" dirty="0" smtClean="0">
                <a:solidFill>
                  <a:schemeClr val="accent1">
                    <a:lumMod val="10000"/>
                  </a:schemeClr>
                </a:solidFill>
                <a:latin typeface="Times New Roman" pitchFamily="18" charset="0"/>
                <a:cs typeface="Times New Roman" pitchFamily="18" charset="0"/>
              </a:rPr>
              <a:t>Übersetzung</a:t>
            </a:r>
            <a:endParaRPr lang="ru-RU" dirty="0">
              <a:solidFill>
                <a:schemeClr val="accent1">
                  <a:lumMod val="10000"/>
                </a:schemeClr>
              </a:solidFill>
              <a:latin typeface="Times New Roman" pitchFamily="18" charset="0"/>
              <a:cs typeface="Times New Roman" pitchFamily="18" charset="0"/>
            </a:endParaRPr>
          </a:p>
        </p:txBody>
      </p:sp>
      <p:sp>
        <p:nvSpPr>
          <p:cNvPr id="32" name="Скругленный прямоугольник 31"/>
          <p:cNvSpPr/>
          <p:nvPr/>
        </p:nvSpPr>
        <p:spPr>
          <a:xfrm>
            <a:off x="4572000" y="3643314"/>
            <a:ext cx="1500198" cy="92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1">
                    <a:lumMod val="10000"/>
                  </a:schemeClr>
                </a:solidFill>
                <a:latin typeface="Times New Roman" pitchFamily="18" charset="0"/>
                <a:cs typeface="Times New Roman" pitchFamily="18" charset="0"/>
              </a:rPr>
              <a:t>V</a:t>
            </a:r>
            <a:r>
              <a:rPr lang="hy-AM" sz="1600" dirty="0" smtClean="0">
                <a:solidFill>
                  <a:schemeClr val="accent1">
                    <a:lumMod val="10000"/>
                  </a:schemeClr>
                </a:solidFill>
                <a:latin typeface="Times New Roman" pitchFamily="18" charset="0"/>
                <a:cs typeface="Times New Roman" pitchFamily="18" charset="0"/>
              </a:rPr>
              <a:t>erdeckte </a:t>
            </a:r>
            <a:r>
              <a:rPr lang="hy-AM" sz="1600" dirty="0" smtClean="0">
                <a:solidFill>
                  <a:schemeClr val="accent1">
                    <a:lumMod val="10000"/>
                  </a:schemeClr>
                </a:solidFill>
                <a:latin typeface="Times New Roman" pitchFamily="18" charset="0"/>
                <a:cs typeface="Times New Roman" pitchFamily="18" charset="0"/>
              </a:rPr>
              <a:t>Übersetzung</a:t>
            </a:r>
            <a:endParaRPr lang="ru-RU" sz="1600" dirty="0">
              <a:solidFill>
                <a:schemeClr val="accent1">
                  <a:lumMod val="10000"/>
                </a:schemeClr>
              </a:solidFill>
              <a:latin typeface="Times New Roman" pitchFamily="18" charset="0"/>
              <a:cs typeface="Times New Roman" pitchFamily="18" charset="0"/>
            </a:endParaRPr>
          </a:p>
        </p:txBody>
      </p:sp>
      <p:cxnSp>
        <p:nvCxnSpPr>
          <p:cNvPr id="37" name="Прямая со стрелкой 36"/>
          <p:cNvCxnSpPr/>
          <p:nvPr/>
        </p:nvCxnSpPr>
        <p:spPr>
          <a:xfrm rot="5400000">
            <a:off x="7180281" y="3392487"/>
            <a:ext cx="642942"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0" name="Прямая со стрелкой 39"/>
          <p:cNvCxnSpPr/>
          <p:nvPr/>
        </p:nvCxnSpPr>
        <p:spPr>
          <a:xfrm rot="5400000">
            <a:off x="3929852" y="3356768"/>
            <a:ext cx="428628"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2" name="Прямая со стрелкой 41"/>
          <p:cNvCxnSpPr/>
          <p:nvPr/>
        </p:nvCxnSpPr>
        <p:spPr>
          <a:xfrm rot="5400000">
            <a:off x="7823223" y="3392487"/>
            <a:ext cx="642942"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46" name="Скругленный прямоугольник 45"/>
          <p:cNvSpPr/>
          <p:nvPr/>
        </p:nvSpPr>
        <p:spPr>
          <a:xfrm>
            <a:off x="6357950" y="3786190"/>
            <a:ext cx="642942" cy="1785950"/>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de-DE" dirty="0" smtClean="0">
                <a:solidFill>
                  <a:schemeClr val="accent1">
                    <a:lumMod val="10000"/>
                  </a:schemeClr>
                </a:solidFill>
                <a:latin typeface="Times New Roman" pitchFamily="18" charset="0"/>
                <a:cs typeface="Times New Roman" pitchFamily="18" charset="0"/>
              </a:rPr>
              <a:t>I</a:t>
            </a:r>
            <a:r>
              <a:rPr lang="hy-AM" dirty="0" smtClean="0">
                <a:solidFill>
                  <a:schemeClr val="accent1">
                    <a:lumMod val="10000"/>
                  </a:schemeClr>
                </a:solidFill>
                <a:latin typeface="Times New Roman" pitchFamily="18" charset="0"/>
                <a:cs typeface="Times New Roman" pitchFamily="18" charset="0"/>
              </a:rPr>
              <a:t>nhaltsbetonte Texte</a:t>
            </a:r>
            <a:endParaRPr lang="ru-RU" dirty="0">
              <a:solidFill>
                <a:schemeClr val="accent1">
                  <a:lumMod val="10000"/>
                </a:schemeClr>
              </a:solidFill>
              <a:latin typeface="Times New Roman" pitchFamily="18" charset="0"/>
              <a:cs typeface="Times New Roman" pitchFamily="18" charset="0"/>
            </a:endParaRPr>
          </a:p>
        </p:txBody>
      </p:sp>
      <p:sp>
        <p:nvSpPr>
          <p:cNvPr id="47" name="Скругленный прямоугольник 46"/>
          <p:cNvSpPr/>
          <p:nvPr/>
        </p:nvSpPr>
        <p:spPr>
          <a:xfrm>
            <a:off x="7143768" y="3786190"/>
            <a:ext cx="642942" cy="1785950"/>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de-DE" dirty="0" smtClean="0">
                <a:solidFill>
                  <a:schemeClr val="accent1">
                    <a:lumMod val="10000"/>
                  </a:schemeClr>
                </a:solidFill>
                <a:latin typeface="Times New Roman" pitchFamily="18" charset="0"/>
                <a:cs typeface="Times New Roman" pitchFamily="18" charset="0"/>
              </a:rPr>
              <a:t>A</a:t>
            </a:r>
            <a:r>
              <a:rPr lang="hy-AM" dirty="0" smtClean="0">
                <a:solidFill>
                  <a:schemeClr val="accent1">
                    <a:lumMod val="10000"/>
                  </a:schemeClr>
                </a:solidFill>
                <a:latin typeface="Times New Roman" pitchFamily="18" charset="0"/>
                <a:cs typeface="Times New Roman" pitchFamily="18" charset="0"/>
              </a:rPr>
              <a:t>ppellbetonte Texte</a:t>
            </a:r>
            <a:endParaRPr lang="ru-RU" dirty="0">
              <a:solidFill>
                <a:schemeClr val="accent1">
                  <a:lumMod val="10000"/>
                </a:schemeClr>
              </a:solidFill>
              <a:latin typeface="Times New Roman" pitchFamily="18" charset="0"/>
              <a:cs typeface="Times New Roman" pitchFamily="18" charset="0"/>
            </a:endParaRPr>
          </a:p>
        </p:txBody>
      </p:sp>
      <p:sp>
        <p:nvSpPr>
          <p:cNvPr id="48" name="Скругленный прямоугольник 47"/>
          <p:cNvSpPr/>
          <p:nvPr/>
        </p:nvSpPr>
        <p:spPr>
          <a:xfrm>
            <a:off x="7929586" y="3786190"/>
            <a:ext cx="714380" cy="1785950"/>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de-DE" dirty="0" smtClean="0">
                <a:solidFill>
                  <a:schemeClr val="accent1">
                    <a:lumMod val="10000"/>
                  </a:schemeClr>
                </a:solidFill>
                <a:latin typeface="Times New Roman" pitchFamily="18" charset="0"/>
                <a:cs typeface="Times New Roman" pitchFamily="18" charset="0"/>
              </a:rPr>
              <a:t>F</a:t>
            </a:r>
            <a:r>
              <a:rPr lang="hy-AM" dirty="0" smtClean="0">
                <a:solidFill>
                  <a:schemeClr val="accent1">
                    <a:lumMod val="10000"/>
                  </a:schemeClr>
                </a:solidFill>
                <a:latin typeface="Times New Roman" pitchFamily="18" charset="0"/>
                <a:cs typeface="Times New Roman" pitchFamily="18" charset="0"/>
              </a:rPr>
              <a:t>ormbetonte Texte</a:t>
            </a:r>
            <a:endParaRPr lang="ru-RU" dirty="0">
              <a:solidFill>
                <a:schemeClr val="accent1">
                  <a:lumMod val="10000"/>
                </a:schemeClr>
              </a:solidFill>
              <a:latin typeface="Times New Roman" pitchFamily="18" charset="0"/>
              <a:cs typeface="Times New Roman" pitchFamily="18" charset="0"/>
            </a:endParaRPr>
          </a:p>
        </p:txBody>
      </p:sp>
      <p:cxnSp>
        <p:nvCxnSpPr>
          <p:cNvPr id="35" name="Прямая со стрелкой 34"/>
          <p:cNvCxnSpPr/>
          <p:nvPr/>
        </p:nvCxnSpPr>
        <p:spPr>
          <a:xfrm rot="5400000">
            <a:off x="4358480" y="1928008"/>
            <a:ext cx="71438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вал 3"/>
          <p:cNvSpPr/>
          <p:nvPr/>
        </p:nvSpPr>
        <p:spPr>
          <a:xfrm>
            <a:off x="2357422" y="1071546"/>
            <a:ext cx="4357718" cy="12144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accent1">
                    <a:lumMod val="10000"/>
                  </a:schemeClr>
                </a:solidFill>
                <a:latin typeface="Times New Roman" pitchFamily="18" charset="0"/>
                <a:cs typeface="Times New Roman" pitchFamily="18" charset="0"/>
              </a:rPr>
              <a:t>Äquivalenztypen</a:t>
            </a:r>
            <a:endParaRPr lang="ru-RU" sz="2400" dirty="0">
              <a:solidFill>
                <a:schemeClr val="accent1">
                  <a:lumMod val="10000"/>
                </a:schemeClr>
              </a:solidFill>
              <a:latin typeface="Times New Roman" pitchFamily="18" charset="0"/>
              <a:cs typeface="Times New Roman" pitchFamily="18" charset="0"/>
            </a:endParaRPr>
          </a:p>
        </p:txBody>
      </p:sp>
      <p:cxnSp>
        <p:nvCxnSpPr>
          <p:cNvPr id="6" name="Прямая со стрелкой 5"/>
          <p:cNvCxnSpPr/>
          <p:nvPr/>
        </p:nvCxnSpPr>
        <p:spPr>
          <a:xfrm rot="16200000" flipH="1">
            <a:off x="6215074" y="2214554"/>
            <a:ext cx="1000132" cy="7143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 name="Прямая со стрелкой 7"/>
          <p:cNvCxnSpPr/>
          <p:nvPr/>
        </p:nvCxnSpPr>
        <p:spPr>
          <a:xfrm rot="5400000">
            <a:off x="1821637" y="2107397"/>
            <a:ext cx="857256" cy="78581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 name="Прямая со стрелкой 14"/>
          <p:cNvCxnSpPr/>
          <p:nvPr/>
        </p:nvCxnSpPr>
        <p:spPr>
          <a:xfrm rot="5400000">
            <a:off x="1928794" y="3071810"/>
            <a:ext cx="2286016" cy="57150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6" name="Прямая со стрелкой 15"/>
          <p:cNvCxnSpPr/>
          <p:nvPr/>
        </p:nvCxnSpPr>
        <p:spPr>
          <a:xfrm rot="5400000">
            <a:off x="4071934" y="2714620"/>
            <a:ext cx="857256"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Прямая со стрелкой 16"/>
          <p:cNvCxnSpPr/>
          <p:nvPr/>
        </p:nvCxnSpPr>
        <p:spPr>
          <a:xfrm rot="16200000" flipH="1">
            <a:off x="4751389" y="3179761"/>
            <a:ext cx="2285222" cy="35639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1" name="Овал 20"/>
          <p:cNvSpPr/>
          <p:nvPr/>
        </p:nvSpPr>
        <p:spPr>
          <a:xfrm>
            <a:off x="357158" y="3143248"/>
            <a:ext cx="2000264" cy="10715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Denotativ</a:t>
            </a:r>
            <a:endParaRPr lang="ru-RU" sz="2000" dirty="0">
              <a:solidFill>
                <a:schemeClr val="accent1">
                  <a:lumMod val="10000"/>
                </a:schemeClr>
              </a:solidFill>
              <a:latin typeface="Times New Roman" pitchFamily="18" charset="0"/>
              <a:cs typeface="Times New Roman" pitchFamily="18" charset="0"/>
            </a:endParaRPr>
          </a:p>
        </p:txBody>
      </p:sp>
      <p:sp>
        <p:nvSpPr>
          <p:cNvPr id="28" name="Овал 27"/>
          <p:cNvSpPr/>
          <p:nvPr/>
        </p:nvSpPr>
        <p:spPr>
          <a:xfrm>
            <a:off x="3500430" y="3214686"/>
            <a:ext cx="2000264" cy="10715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Konnotativ</a:t>
            </a:r>
            <a:endParaRPr lang="ru-RU" sz="2000" dirty="0">
              <a:solidFill>
                <a:schemeClr val="accent1">
                  <a:lumMod val="10000"/>
                </a:schemeClr>
              </a:solidFill>
              <a:latin typeface="Times New Roman" pitchFamily="18" charset="0"/>
              <a:cs typeface="Times New Roman" pitchFamily="18" charset="0"/>
            </a:endParaRPr>
          </a:p>
        </p:txBody>
      </p:sp>
      <p:sp>
        <p:nvSpPr>
          <p:cNvPr id="29" name="Овал 28"/>
          <p:cNvSpPr/>
          <p:nvPr/>
        </p:nvSpPr>
        <p:spPr>
          <a:xfrm>
            <a:off x="1285852" y="4643446"/>
            <a:ext cx="2286016" cy="10715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Textnormativ</a:t>
            </a:r>
            <a:endParaRPr lang="ru-RU" sz="2000" dirty="0">
              <a:solidFill>
                <a:schemeClr val="accent1">
                  <a:lumMod val="10000"/>
                </a:schemeClr>
              </a:solidFill>
              <a:latin typeface="Times New Roman" pitchFamily="18" charset="0"/>
              <a:cs typeface="Times New Roman" pitchFamily="18" charset="0"/>
            </a:endParaRPr>
          </a:p>
        </p:txBody>
      </p:sp>
      <p:sp>
        <p:nvSpPr>
          <p:cNvPr id="30" name="Овал 29"/>
          <p:cNvSpPr/>
          <p:nvPr/>
        </p:nvSpPr>
        <p:spPr>
          <a:xfrm>
            <a:off x="5072066" y="4643446"/>
            <a:ext cx="2286016" cy="10715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sz="2000" dirty="0" smtClean="0">
                <a:solidFill>
                  <a:schemeClr val="accent1">
                    <a:lumMod val="10000"/>
                  </a:schemeClr>
                </a:solidFill>
                <a:latin typeface="Times New Roman" pitchFamily="18" charset="0"/>
                <a:cs typeface="Times New Roman" pitchFamily="18" charset="0"/>
              </a:rPr>
              <a:t>Formal-ästhetisch</a:t>
            </a:r>
            <a:endParaRPr lang="ru-RU" sz="2000" dirty="0">
              <a:solidFill>
                <a:schemeClr val="accent1">
                  <a:lumMod val="10000"/>
                </a:schemeClr>
              </a:solidFill>
              <a:latin typeface="Times New Roman" pitchFamily="18" charset="0"/>
              <a:cs typeface="Times New Roman" pitchFamily="18" charset="0"/>
            </a:endParaRPr>
          </a:p>
        </p:txBody>
      </p:sp>
      <p:sp>
        <p:nvSpPr>
          <p:cNvPr id="31" name="Овал 30"/>
          <p:cNvSpPr/>
          <p:nvPr/>
        </p:nvSpPr>
        <p:spPr>
          <a:xfrm>
            <a:off x="6429388" y="3214686"/>
            <a:ext cx="2000264" cy="10715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Pragmatisch</a:t>
            </a:r>
            <a:endParaRPr lang="ru-RU" dirty="0">
              <a:solidFill>
                <a:schemeClr val="accent1">
                  <a:lumMod val="10000"/>
                </a:schemeClr>
              </a:solidFill>
              <a:latin typeface="Times New Roman" pitchFamily="18" charset="0"/>
              <a:cs typeface="Times New Roman" pitchFamily="18" charset="0"/>
            </a:endParaRPr>
          </a:p>
        </p:txBody>
      </p:sp>
    </p:spTree>
  </p:cSld>
  <p:clrMapOvr>
    <a:masterClrMapping/>
  </p:clrMapOvr>
  <p:transition>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2285984" y="1071546"/>
            <a:ext cx="4500594"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y-AM" sz="2400" dirty="0" smtClean="0">
                <a:solidFill>
                  <a:schemeClr val="accent1">
                    <a:lumMod val="10000"/>
                  </a:schemeClr>
                </a:solidFill>
                <a:latin typeface="Times New Roman" pitchFamily="18" charset="0"/>
                <a:cs typeface="Times New Roman" pitchFamily="18" charset="0"/>
              </a:rPr>
              <a:t>Entsprechungstypen</a:t>
            </a:r>
            <a:endParaRPr lang="ru-RU" sz="2400" dirty="0">
              <a:solidFill>
                <a:schemeClr val="accent1">
                  <a:lumMod val="10000"/>
                </a:schemeClr>
              </a:solidFill>
              <a:latin typeface="Times New Roman" pitchFamily="18" charset="0"/>
              <a:cs typeface="Times New Roman" pitchFamily="18" charset="0"/>
            </a:endParaRPr>
          </a:p>
        </p:txBody>
      </p:sp>
      <p:sp>
        <p:nvSpPr>
          <p:cNvPr id="2050" name="Rectangle 2"/>
          <p:cNvSpPr>
            <a:spLocks noChangeArrowheads="1"/>
          </p:cNvSpPr>
          <p:nvPr/>
        </p:nvSpPr>
        <p:spPr bwMode="auto">
          <a:xfrm>
            <a:off x="2571736" y="2928934"/>
            <a:ext cx="392909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15900" algn="just"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D0D0D"/>
                </a:solidFill>
                <a:effectLst/>
                <a:latin typeface="Times New Roman" pitchFamily="18" charset="0"/>
                <a:ea typeface="Calibri" pitchFamily="34" charset="0"/>
                <a:cs typeface="Times New Roman" pitchFamily="18" charset="0"/>
              </a:rPr>
              <a:t>Die Eins-zu-eins Entsprechung</a:t>
            </a:r>
            <a:endParaRPr kumimoji="0" lang="de-DE"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Скругленный прямоугольник 9"/>
          <p:cNvSpPr/>
          <p:nvPr/>
        </p:nvSpPr>
        <p:spPr>
          <a:xfrm>
            <a:off x="1357290" y="4143380"/>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AS - Ausdruck</a:t>
            </a:r>
            <a:endParaRPr lang="ru-RU" dirty="0">
              <a:solidFill>
                <a:schemeClr val="accent1">
                  <a:lumMod val="10000"/>
                </a:schemeClr>
              </a:solidFill>
              <a:latin typeface="Times New Roman" pitchFamily="18" charset="0"/>
              <a:cs typeface="Times New Roman" pitchFamily="18" charset="0"/>
            </a:endParaRPr>
          </a:p>
        </p:txBody>
      </p:sp>
      <p:sp>
        <p:nvSpPr>
          <p:cNvPr id="11" name="Скругленный прямоугольник 10"/>
          <p:cNvSpPr/>
          <p:nvPr/>
        </p:nvSpPr>
        <p:spPr>
          <a:xfrm>
            <a:off x="5000628" y="4143380"/>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ZS- Ausdruck</a:t>
            </a:r>
            <a:endParaRPr lang="ru-RU" dirty="0">
              <a:solidFill>
                <a:schemeClr val="accent1">
                  <a:lumMod val="10000"/>
                </a:schemeClr>
              </a:solidFill>
              <a:latin typeface="Times New Roman" pitchFamily="18" charset="0"/>
              <a:cs typeface="Times New Roman" pitchFamily="18" charset="0"/>
            </a:endParaRPr>
          </a:p>
        </p:txBody>
      </p:sp>
      <p:cxnSp>
        <p:nvCxnSpPr>
          <p:cNvPr id="13" name="Прямая со стрелкой 12"/>
          <p:cNvCxnSpPr/>
          <p:nvPr/>
        </p:nvCxnSpPr>
        <p:spPr>
          <a:xfrm>
            <a:off x="4071934" y="4429132"/>
            <a:ext cx="642942"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4" name="TextBox 13"/>
          <p:cNvSpPr txBox="1"/>
          <p:nvPr/>
        </p:nvSpPr>
        <p:spPr>
          <a:xfrm>
            <a:off x="2428860" y="4857760"/>
            <a:ext cx="428628" cy="369332"/>
          </a:xfrm>
          <a:prstGeom prst="rect">
            <a:avLst/>
          </a:prstGeom>
          <a:noFill/>
        </p:spPr>
        <p:txBody>
          <a:bodyPr wrap="square" rtlCol="0">
            <a:spAutoFit/>
          </a:bodyPr>
          <a:lstStyle/>
          <a:p>
            <a:r>
              <a:rPr lang="hy-AM" dirty="0" smtClean="0">
                <a:solidFill>
                  <a:schemeClr val="accent1">
                    <a:lumMod val="10000"/>
                  </a:schemeClr>
                </a:solidFill>
              </a:rPr>
              <a:t>1</a:t>
            </a:r>
            <a:endParaRPr lang="ru-RU" dirty="0">
              <a:solidFill>
                <a:schemeClr val="accent1">
                  <a:lumMod val="10000"/>
                </a:schemeClr>
              </a:solidFill>
            </a:endParaRPr>
          </a:p>
        </p:txBody>
      </p:sp>
      <p:sp>
        <p:nvSpPr>
          <p:cNvPr id="15" name="TextBox 14"/>
          <p:cNvSpPr txBox="1"/>
          <p:nvPr/>
        </p:nvSpPr>
        <p:spPr>
          <a:xfrm>
            <a:off x="6143636" y="4929198"/>
            <a:ext cx="428628" cy="369332"/>
          </a:xfrm>
          <a:prstGeom prst="rect">
            <a:avLst/>
          </a:prstGeom>
          <a:noFill/>
        </p:spPr>
        <p:txBody>
          <a:bodyPr wrap="square" rtlCol="0">
            <a:spAutoFit/>
          </a:bodyPr>
          <a:lstStyle/>
          <a:p>
            <a:r>
              <a:rPr lang="hy-AM" dirty="0" smtClean="0">
                <a:solidFill>
                  <a:schemeClr val="accent1">
                    <a:lumMod val="10000"/>
                  </a:schemeClr>
                </a:solidFill>
              </a:rPr>
              <a:t>1</a:t>
            </a:r>
            <a:endParaRPr lang="ru-RU" dirty="0">
              <a:solidFill>
                <a:schemeClr val="accent1">
                  <a:lumMod val="10000"/>
                </a:schemeClr>
              </a:solidFill>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6" name="TextBox 15"/>
          <p:cNvSpPr txBox="1"/>
          <p:nvPr/>
        </p:nvSpPr>
        <p:spPr>
          <a:xfrm>
            <a:off x="1500166" y="5429264"/>
            <a:ext cx="2928958" cy="400110"/>
          </a:xfrm>
          <a:prstGeom prst="rect">
            <a:avLst/>
          </a:prstGeom>
          <a:noFill/>
        </p:spPr>
        <p:txBody>
          <a:bodyPr wrap="square" rtlCol="0">
            <a:spAutoFit/>
          </a:bodyPr>
          <a:lstStyle/>
          <a:p>
            <a:r>
              <a:rPr lang="de-DE" sz="2000" dirty="0" smtClean="0">
                <a:solidFill>
                  <a:schemeClr val="accent1">
                    <a:lumMod val="10000"/>
                  </a:schemeClr>
                </a:solidFill>
                <a:latin typeface="Times New Roman" pitchFamily="18" charset="0"/>
                <a:cs typeface="Times New Roman" pitchFamily="18" charset="0"/>
              </a:rPr>
              <a:t>D</a:t>
            </a:r>
            <a:r>
              <a:rPr lang="hy-AM" sz="2000" dirty="0" smtClean="0">
                <a:solidFill>
                  <a:schemeClr val="accent1">
                    <a:lumMod val="10000"/>
                  </a:schemeClr>
                </a:solidFill>
                <a:latin typeface="Times New Roman" pitchFamily="18" charset="0"/>
                <a:cs typeface="Times New Roman" pitchFamily="18" charset="0"/>
              </a:rPr>
              <a:t>er Apfel </a:t>
            </a:r>
            <a:r>
              <a:rPr lang="hy-AM" sz="2000" dirty="0" smtClean="0">
                <a:solidFill>
                  <a:schemeClr val="accent1">
                    <a:lumMod val="10000"/>
                  </a:schemeClr>
                </a:solidFill>
              </a:rPr>
              <a:t>- </a:t>
            </a:r>
            <a:r>
              <a:rPr lang="hy-AM" sz="2000" dirty="0" smtClean="0">
                <a:solidFill>
                  <a:schemeClr val="accent1">
                    <a:lumMod val="10000"/>
                  </a:schemeClr>
                </a:solidFill>
                <a:latin typeface="Sylfaen" pitchFamily="18" charset="0"/>
              </a:rPr>
              <a:t>խնձոր</a:t>
            </a:r>
            <a:endParaRPr lang="ru-RU" sz="2000" dirty="0">
              <a:solidFill>
                <a:schemeClr val="accent1">
                  <a:lumMod val="10000"/>
                </a:schemeClr>
              </a:solidFill>
              <a:latin typeface="Sylfaen" pitchFamily="18" charset="0"/>
            </a:endParaRPr>
          </a:p>
        </p:txBody>
      </p:sp>
    </p:spTree>
  </p:cSld>
  <p:clrMapOvr>
    <a:masterClrMapping/>
  </p:clrMapOvr>
  <p:transition>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714612" y="1142984"/>
            <a:ext cx="428628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15900" algn="just"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D0D0D"/>
                </a:solidFill>
                <a:effectLst/>
                <a:latin typeface="Times New Roman" pitchFamily="18" charset="0"/>
                <a:ea typeface="Calibri" pitchFamily="34" charset="0"/>
                <a:cs typeface="Times New Roman" pitchFamily="18" charset="0"/>
              </a:rPr>
              <a:t> Die Eins-zu-viele- Entsprechung</a:t>
            </a:r>
            <a:endParaRPr kumimoji="0" lang="de-DE"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Скругленный прямоугольник 6"/>
          <p:cNvSpPr/>
          <p:nvPr/>
        </p:nvSpPr>
        <p:spPr>
          <a:xfrm>
            <a:off x="1285852" y="3214686"/>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AS - Ausdruck</a:t>
            </a:r>
            <a:endParaRPr lang="ru-RU" dirty="0">
              <a:solidFill>
                <a:schemeClr val="accent1">
                  <a:lumMod val="10000"/>
                </a:schemeClr>
              </a:solidFill>
              <a:latin typeface="Times New Roman" pitchFamily="18" charset="0"/>
              <a:cs typeface="Times New Roman" pitchFamily="18" charset="0"/>
            </a:endParaRPr>
          </a:p>
        </p:txBody>
      </p:sp>
      <p:sp>
        <p:nvSpPr>
          <p:cNvPr id="8" name="Скругленный прямоугольник 7"/>
          <p:cNvSpPr/>
          <p:nvPr/>
        </p:nvSpPr>
        <p:spPr>
          <a:xfrm>
            <a:off x="5429256" y="3857628"/>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ZS- Ausdruck</a:t>
            </a:r>
            <a:endParaRPr lang="ru-RU" dirty="0">
              <a:solidFill>
                <a:schemeClr val="accent1">
                  <a:lumMod val="10000"/>
                </a:schemeClr>
              </a:solidFill>
              <a:latin typeface="Times New Roman" pitchFamily="18" charset="0"/>
              <a:cs typeface="Times New Roman" pitchFamily="18" charset="0"/>
            </a:endParaRPr>
          </a:p>
        </p:txBody>
      </p:sp>
      <p:sp>
        <p:nvSpPr>
          <p:cNvPr id="9" name="Скругленный прямоугольник 8"/>
          <p:cNvSpPr/>
          <p:nvPr/>
        </p:nvSpPr>
        <p:spPr>
          <a:xfrm>
            <a:off x="5429256" y="3143248"/>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ZS- Ausdruck</a:t>
            </a:r>
            <a:endParaRPr lang="ru-RU" dirty="0">
              <a:solidFill>
                <a:schemeClr val="accent1">
                  <a:lumMod val="10000"/>
                </a:schemeClr>
              </a:solidFill>
              <a:latin typeface="Times New Roman" pitchFamily="18" charset="0"/>
              <a:cs typeface="Times New Roman" pitchFamily="18" charset="0"/>
            </a:endParaRPr>
          </a:p>
        </p:txBody>
      </p:sp>
      <p:sp>
        <p:nvSpPr>
          <p:cNvPr id="10" name="Скругленный прямоугольник 9"/>
          <p:cNvSpPr/>
          <p:nvPr/>
        </p:nvSpPr>
        <p:spPr>
          <a:xfrm>
            <a:off x="5429256" y="2428868"/>
            <a:ext cx="2428892" cy="571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y-AM" dirty="0" smtClean="0">
                <a:solidFill>
                  <a:schemeClr val="accent1">
                    <a:lumMod val="10000"/>
                  </a:schemeClr>
                </a:solidFill>
                <a:latin typeface="Times New Roman" pitchFamily="18" charset="0"/>
                <a:cs typeface="Times New Roman" pitchFamily="18" charset="0"/>
              </a:rPr>
              <a:t>ZS- Ausdruck</a:t>
            </a:r>
            <a:endParaRPr lang="ru-RU" dirty="0">
              <a:solidFill>
                <a:schemeClr val="accent1">
                  <a:lumMod val="10000"/>
                </a:schemeClr>
              </a:solidFill>
              <a:latin typeface="Times New Roman" pitchFamily="18" charset="0"/>
              <a:cs typeface="Times New Roman" pitchFamily="18" charset="0"/>
            </a:endParaRPr>
          </a:p>
        </p:txBody>
      </p:sp>
      <p:cxnSp>
        <p:nvCxnSpPr>
          <p:cNvPr id="12" name="Прямая со стрелкой 11"/>
          <p:cNvCxnSpPr>
            <a:stCxn id="7" idx="3"/>
          </p:cNvCxnSpPr>
          <p:nvPr/>
        </p:nvCxnSpPr>
        <p:spPr>
          <a:xfrm flipV="1">
            <a:off x="3714744" y="2857496"/>
            <a:ext cx="1285884" cy="64294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 name="Прямая со стрелкой 13"/>
          <p:cNvCxnSpPr>
            <a:stCxn id="7" idx="3"/>
          </p:cNvCxnSpPr>
          <p:nvPr/>
        </p:nvCxnSpPr>
        <p:spPr>
          <a:xfrm>
            <a:off x="3714744" y="3500438"/>
            <a:ext cx="1285884" cy="7143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Прямая со стрелкой 16"/>
          <p:cNvCxnSpPr>
            <a:stCxn id="7" idx="3"/>
          </p:cNvCxnSpPr>
          <p:nvPr/>
        </p:nvCxnSpPr>
        <p:spPr>
          <a:xfrm>
            <a:off x="3714744" y="3500438"/>
            <a:ext cx="1357322"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2214546" y="4714884"/>
            <a:ext cx="500066" cy="369332"/>
          </a:xfrm>
          <a:prstGeom prst="rect">
            <a:avLst/>
          </a:prstGeom>
          <a:noFill/>
        </p:spPr>
        <p:txBody>
          <a:bodyPr wrap="square" rtlCol="0">
            <a:spAutoFit/>
          </a:bodyPr>
          <a:lstStyle/>
          <a:p>
            <a:r>
              <a:rPr lang="hy-AM" dirty="0" smtClean="0">
                <a:solidFill>
                  <a:schemeClr val="accent1">
                    <a:lumMod val="10000"/>
                  </a:schemeClr>
                </a:solidFill>
              </a:rPr>
              <a:t>1</a:t>
            </a:r>
            <a:endParaRPr lang="ru-RU" dirty="0">
              <a:solidFill>
                <a:schemeClr val="accent1">
                  <a:lumMod val="10000"/>
                </a:schemeClr>
              </a:solidFill>
            </a:endParaRPr>
          </a:p>
        </p:txBody>
      </p:sp>
      <p:sp>
        <p:nvSpPr>
          <p:cNvPr id="24" name="TextBox 23"/>
          <p:cNvSpPr txBox="1"/>
          <p:nvPr/>
        </p:nvSpPr>
        <p:spPr>
          <a:xfrm>
            <a:off x="6000760" y="4714884"/>
            <a:ext cx="785818" cy="369332"/>
          </a:xfrm>
          <a:prstGeom prst="rect">
            <a:avLst/>
          </a:prstGeom>
          <a:noFill/>
        </p:spPr>
        <p:txBody>
          <a:bodyPr wrap="square" rtlCol="0">
            <a:spAutoFit/>
          </a:bodyPr>
          <a:lstStyle/>
          <a:p>
            <a:r>
              <a:rPr lang="hy-AM" dirty="0" smtClean="0">
                <a:solidFill>
                  <a:schemeClr val="accent1">
                    <a:lumMod val="10000"/>
                  </a:schemeClr>
                </a:solidFill>
              </a:rPr>
              <a:t>viele</a:t>
            </a:r>
            <a:endParaRPr lang="ru-RU" dirty="0">
              <a:solidFill>
                <a:schemeClr val="accent1">
                  <a:lumMod val="10000"/>
                </a:schemeClr>
              </a:solidFill>
            </a:endParaRPr>
          </a:p>
        </p:txBody>
      </p:sp>
      <p:sp>
        <p:nvSpPr>
          <p:cNvPr id="13" name="TextBox 12"/>
          <p:cNvSpPr txBox="1"/>
          <p:nvPr/>
        </p:nvSpPr>
        <p:spPr>
          <a:xfrm>
            <a:off x="1357290" y="5357826"/>
            <a:ext cx="4500594" cy="400110"/>
          </a:xfrm>
          <a:prstGeom prst="rect">
            <a:avLst/>
          </a:prstGeom>
          <a:noFill/>
        </p:spPr>
        <p:txBody>
          <a:bodyPr wrap="square" rtlCol="0">
            <a:spAutoFit/>
          </a:bodyPr>
          <a:lstStyle/>
          <a:p>
            <a:r>
              <a:rPr lang="hy-AM" sz="2000" dirty="0" smtClean="0">
                <a:solidFill>
                  <a:schemeClr val="accent1">
                    <a:lumMod val="10000"/>
                  </a:schemeClr>
                </a:solidFill>
                <a:latin typeface="Times New Roman" pitchFamily="18" charset="0"/>
                <a:cs typeface="Times New Roman" pitchFamily="18" charset="0"/>
              </a:rPr>
              <a:t>Schwiegermutter </a:t>
            </a:r>
            <a:r>
              <a:rPr lang="hy-AM" dirty="0" smtClean="0">
                <a:solidFill>
                  <a:schemeClr val="accent1">
                    <a:lumMod val="10000"/>
                  </a:schemeClr>
                </a:solidFill>
              </a:rPr>
              <a:t>- </a:t>
            </a:r>
            <a:r>
              <a:rPr lang="hy-AM" sz="2000" dirty="0" smtClean="0">
                <a:solidFill>
                  <a:schemeClr val="accent1">
                    <a:lumMod val="10000"/>
                  </a:schemeClr>
                </a:solidFill>
                <a:latin typeface="Sylfaen" pitchFamily="18" charset="0"/>
              </a:rPr>
              <a:t>սկեսուր, զոքանչ</a:t>
            </a:r>
            <a:endParaRPr lang="ru-RU" dirty="0">
              <a:solidFill>
                <a:schemeClr val="accent1">
                  <a:lumMod val="10000"/>
                </a:schemeClr>
              </a:solidFill>
              <a:latin typeface="Sylfaen" pitchFamily="18" charset="0"/>
            </a:endParaRPr>
          </a:p>
        </p:txBody>
      </p:sp>
    </p:spTree>
  </p:cSld>
  <p:clrMapOvr>
    <a:masterClrMapping/>
  </p:clrMapOvr>
  <p:transition>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Другая 3">
      <a:dk1>
        <a:srgbClr val="C7AED6"/>
      </a:dk1>
      <a:lt1>
        <a:srgbClr val="F3EEF6"/>
      </a:lt1>
      <a:dk2>
        <a:srgbClr val="DAC9E3"/>
      </a:dk2>
      <a:lt2>
        <a:srgbClr val="F0CCE2"/>
      </a:lt2>
      <a:accent1>
        <a:srgbClr val="DAC9E3"/>
      </a:accent1>
      <a:accent2>
        <a:srgbClr val="C7AED6"/>
      </a:accent2>
      <a:accent3>
        <a:srgbClr val="A2B5E2"/>
      </a:accent3>
      <a:accent4>
        <a:srgbClr val="A2B5E2"/>
      </a:accent4>
      <a:accent5>
        <a:srgbClr val="D467A8"/>
      </a:accent5>
      <a:accent6>
        <a:srgbClr val="A6D0DE"/>
      </a:accent6>
      <a:hlink>
        <a:srgbClr val="6BB1C9"/>
      </a:hlink>
      <a:folHlink>
        <a:srgbClr val="A379BB"/>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359</TotalTime>
  <Words>1260</Words>
  <Application>Microsoft Office PowerPoint</Application>
  <PresentationFormat>Экран (4:3)</PresentationFormat>
  <Paragraphs>163</Paragraphs>
  <Slides>28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28</vt:i4>
      </vt:variant>
    </vt:vector>
  </HeadingPairs>
  <TitlesOfParts>
    <vt:vector size="29" baseType="lpstr">
      <vt:lpstr>Городская</vt:lpstr>
      <vt:lpstr>Слайд 1</vt:lpstr>
      <vt:lpstr>Слайд 2</vt:lpstr>
      <vt:lpstr>Слайд 3</vt:lpstr>
      <vt:lpstr>Слайд 4</vt:lpstr>
      <vt:lpstr>Слайд 5</vt:lpstr>
      <vt:lpstr>Слайд 6</vt:lpstr>
      <vt:lpstr>Слайд 7</vt:lpstr>
      <vt:lpstr>Слайд 8</vt:lpstr>
      <vt:lpstr>Слайд 9</vt:lpstr>
      <vt:lpstr>Die Viele-zu-eins-Entsprechung </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Пользователь Windows</dc:creator>
  <cp:lastModifiedBy>Пользователь Windows</cp:lastModifiedBy>
  <cp:revision>37</cp:revision>
  <dcterms:created xsi:type="dcterms:W3CDTF">2018-04-30T10:57:08Z</dcterms:created>
  <dcterms:modified xsi:type="dcterms:W3CDTF">2018-05-10T13:04:39Z</dcterms:modified>
</cp:coreProperties>
</file>