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1" r:id="rId6"/>
    <p:sldId id="263" r:id="rId7"/>
    <p:sldId id="265" r:id="rId8"/>
    <p:sldId id="266" r:id="rId9"/>
    <p:sldId id="264" r:id="rId10"/>
    <p:sldId id="267" r:id="rId11"/>
    <p:sldId id="260" r:id="rId12"/>
    <p:sldId id="262"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9900"/>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de-DE"/>
              <a:t>Übersetzungsverfahren</a:t>
            </a:r>
          </a:p>
        </c:rich>
      </c:tx>
      <c:overlay val="0"/>
      <c:spPr>
        <a:noFill/>
        <a:ln>
          <a:noFill/>
        </a:ln>
        <a:effectLst/>
      </c:sp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Übersetzungsverfahren</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1"/>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Amplification</c:v>
                </c:pt>
                <c:pt idx="1">
                  <c:v>Compensation</c:v>
                </c:pt>
                <c:pt idx="2">
                  <c:v>Upshift</c:v>
                </c:pt>
                <c:pt idx="3">
                  <c:v>Alle anderen</c:v>
                </c:pt>
              </c:strCache>
            </c:strRef>
          </c:cat>
          <c:val>
            <c:numRef>
              <c:f>Sheet1!$B$2:$B$5</c:f>
              <c:numCache>
                <c:formatCode>General</c:formatCode>
                <c:ptCount val="4"/>
                <c:pt idx="0">
                  <c:v>21.2</c:v>
                </c:pt>
                <c:pt idx="1">
                  <c:v>21.2</c:v>
                </c:pt>
                <c:pt idx="2">
                  <c:v>18.2</c:v>
                </c:pt>
                <c:pt idx="3">
                  <c:v>39.4</c:v>
                </c:pt>
              </c:numCache>
            </c:numRef>
          </c:val>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solidFill>
        <a:schemeClr val="accent1">
          <a:lumMod val="7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F3A11-05B2-420A-985B-9A9F19398BA4}"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A11AD-0E51-42C2-8A1D-E4A1226F47F7}" type="slidenum">
              <a:rPr lang="en-US" smtClean="0"/>
              <a:t>‹#›</a:t>
            </a:fld>
            <a:endParaRPr lang="en-US"/>
          </a:p>
        </p:txBody>
      </p:sp>
    </p:spTree>
    <p:extLst>
      <p:ext uri="{BB962C8B-B14F-4D97-AF65-F5344CB8AC3E}">
        <p14:creationId xmlns:p14="http://schemas.microsoft.com/office/powerpoint/2010/main" val="428565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817352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1359587"/>
            <a:ext cx="3970330"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3182570"/>
            <a:ext cx="6108200" cy="610820"/>
          </a:xfrm>
        </p:spPr>
        <p:txBody>
          <a:bodyPr>
            <a:normAutofit/>
          </a:bodyPr>
          <a:lstStyle>
            <a:lvl1pPr marL="0" indent="0" algn="r">
              <a:buNone/>
              <a:defRPr sz="2800" b="0" i="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9978F3B5-C1BB-4004-968A-3E3E8A691A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09"/>
          </a:xfrm>
        </p:spPr>
        <p:txBody>
          <a:bodyPr/>
          <a:lstStyle>
            <a:lvl1pPr algn="l">
              <a:defRPr sz="2800">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802790" cy="572644"/>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8559"/>
            <a:ext cx="5802790" cy="3511061"/>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5/10/2018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7B364F1B-2610-4915-B5CD-C31AECC9381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8675" y="1044700"/>
            <a:ext cx="7721103" cy="1841937"/>
          </a:xfrm>
        </p:spPr>
        <p:txBody>
          <a:bodyPr>
            <a:normAutofit/>
          </a:bodyPr>
          <a:lstStyle/>
          <a:p>
            <a:r>
              <a:rPr lang="de-DE" sz="2800" b="1" dirty="0"/>
              <a:t>Die Probleme und Schwierigkeiten bei der Übersetzung</a:t>
            </a:r>
            <a:r>
              <a:rPr lang="en-US" sz="2800" dirty="0"/>
              <a:t/>
            </a:r>
            <a:br>
              <a:rPr lang="en-US" sz="2800" dirty="0"/>
            </a:br>
            <a:r>
              <a:rPr lang="de-DE" sz="2800" b="1" dirty="0"/>
              <a:t>des Romans von Hansjorg Schertenleib „Nachtschwimmer“</a:t>
            </a:r>
            <a:endParaRPr lang="en-US" sz="2800" dirty="0"/>
          </a:p>
        </p:txBody>
      </p:sp>
      <p:sp>
        <p:nvSpPr>
          <p:cNvPr id="3" name="Subtitle 2"/>
          <p:cNvSpPr>
            <a:spLocks noGrp="1"/>
          </p:cNvSpPr>
          <p:nvPr>
            <p:ph type="subTitle" idx="1"/>
          </p:nvPr>
        </p:nvSpPr>
        <p:spPr/>
        <p:txBody>
          <a:bodyPr/>
          <a:lstStyle/>
          <a:p>
            <a:r>
              <a:rPr lang="en-US" dirty="0" err="1" smtClean="0"/>
              <a:t>Ani</a:t>
            </a:r>
            <a:r>
              <a:rPr lang="en-US" dirty="0" smtClean="0"/>
              <a:t> </a:t>
            </a:r>
            <a:r>
              <a:rPr lang="en-US" dirty="0" err="1" smtClean="0"/>
              <a:t>Hovsepyan</a:t>
            </a:r>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Compensation</a:t>
            </a:r>
            <a:endParaRPr lang="en-US" dirty="0"/>
          </a:p>
        </p:txBody>
      </p:sp>
      <p:sp>
        <p:nvSpPr>
          <p:cNvPr id="3" name="Content Placeholder 2"/>
          <p:cNvSpPr>
            <a:spLocks noGrp="1"/>
          </p:cNvSpPr>
          <p:nvPr>
            <p:ph sz="half" idx="1"/>
          </p:nvPr>
        </p:nvSpPr>
        <p:spPr>
          <a:xfrm>
            <a:off x="143555" y="1020465"/>
            <a:ext cx="8543245" cy="4123035"/>
          </a:xfrm>
        </p:spPr>
        <p:txBody>
          <a:bodyPr>
            <a:noAutofit/>
          </a:bodyPr>
          <a:lstStyle/>
          <a:p>
            <a:pPr marL="0" lvl="0" indent="0">
              <a:buNone/>
            </a:pPr>
            <a:endParaRPr lang="de-DE" sz="2400" dirty="0" smtClean="0"/>
          </a:p>
          <a:p>
            <a:pPr marL="0" lvl="0" indent="0">
              <a:buNone/>
            </a:pPr>
            <a:r>
              <a:rPr lang="de-DE" sz="2400" dirty="0" smtClean="0"/>
              <a:t>Die </a:t>
            </a:r>
            <a:r>
              <a:rPr lang="de-DE" sz="2400" dirty="0"/>
              <a:t>Vergangenheit ist nutzlos, denke ich manchmal. Trotzdem kann ich nicht </a:t>
            </a:r>
            <a:r>
              <a:rPr lang="de-DE" sz="2400" u="sng" dirty="0"/>
              <a:t>aufhören, an Alex zu denken</a:t>
            </a:r>
            <a:r>
              <a:rPr lang="de-DE" sz="2400" dirty="0"/>
              <a:t>. Man kann </a:t>
            </a:r>
            <a:r>
              <a:rPr lang="de-DE" sz="2400" b="1" i="1" dirty="0"/>
              <a:t>mit</a:t>
            </a:r>
            <a:r>
              <a:rPr lang="de-DE" sz="2400" dirty="0"/>
              <a:t> der Vergangenheit leben, aber nicht </a:t>
            </a:r>
            <a:r>
              <a:rPr lang="de-DE" sz="2400" b="1" i="1" dirty="0"/>
              <a:t>in</a:t>
            </a:r>
            <a:r>
              <a:rPr lang="de-DE" sz="2400" dirty="0"/>
              <a:t> ihr. </a:t>
            </a:r>
            <a:r>
              <a:rPr lang="en-US" sz="2400" dirty="0"/>
              <a:t>(S. 170</a:t>
            </a:r>
            <a:r>
              <a:rPr lang="en-US" sz="2400" dirty="0" smtClean="0"/>
              <a:t>)</a:t>
            </a:r>
          </a:p>
          <a:p>
            <a:pPr marL="0" lvl="0" indent="0">
              <a:buNone/>
            </a:pPr>
            <a:endParaRPr lang="en-US" sz="2400" dirty="0"/>
          </a:p>
          <a:p>
            <a:pPr marL="0" indent="0">
              <a:buNone/>
            </a:pPr>
            <a:r>
              <a:rPr lang="en-US" sz="2400" dirty="0" err="1"/>
              <a:t>Անցյալն</a:t>
            </a:r>
            <a:r>
              <a:rPr lang="en-US" sz="2400" dirty="0"/>
              <a:t> </a:t>
            </a:r>
            <a:r>
              <a:rPr lang="en-US" sz="2400" dirty="0" err="1"/>
              <a:t>անպետք</a:t>
            </a:r>
            <a:r>
              <a:rPr lang="en-US" sz="2400" dirty="0"/>
              <a:t> է</a:t>
            </a:r>
            <a:r>
              <a:rPr lang="de-DE" sz="2400" dirty="0"/>
              <a:t>, </a:t>
            </a:r>
            <a:r>
              <a:rPr lang="en-US" sz="2400" dirty="0" err="1"/>
              <a:t>երբեմն</a:t>
            </a:r>
            <a:r>
              <a:rPr lang="en-US" sz="2400" dirty="0"/>
              <a:t> </a:t>
            </a:r>
            <a:r>
              <a:rPr lang="en-US" sz="2400" dirty="0" err="1"/>
              <a:t>մտածում</a:t>
            </a:r>
            <a:r>
              <a:rPr lang="en-US" sz="2400" dirty="0"/>
              <a:t> </a:t>
            </a:r>
            <a:r>
              <a:rPr lang="en-US" sz="2400" dirty="0" err="1"/>
              <a:t>եմ</a:t>
            </a:r>
            <a:r>
              <a:rPr lang="en-US" sz="2400" dirty="0"/>
              <a:t> </a:t>
            </a:r>
            <a:r>
              <a:rPr lang="en-US" sz="2400" dirty="0" err="1"/>
              <a:t>ես</a:t>
            </a:r>
            <a:r>
              <a:rPr lang="de-DE" sz="2400" dirty="0"/>
              <a:t>: </a:t>
            </a:r>
            <a:r>
              <a:rPr lang="en-US" sz="2400" dirty="0" err="1"/>
              <a:t>Բայց</a:t>
            </a:r>
            <a:r>
              <a:rPr lang="en-US" sz="2400" dirty="0"/>
              <a:t> </a:t>
            </a:r>
            <a:r>
              <a:rPr lang="en-US" sz="2400" dirty="0" err="1"/>
              <a:t>համենայնդեպս</a:t>
            </a:r>
            <a:r>
              <a:rPr lang="en-US" sz="2400" dirty="0"/>
              <a:t> </a:t>
            </a:r>
            <a:r>
              <a:rPr lang="en-US" sz="2400" u="sng" dirty="0" err="1"/>
              <a:t>չեմ</a:t>
            </a:r>
            <a:r>
              <a:rPr lang="en-US" sz="2400" u="sng" dirty="0"/>
              <a:t> </a:t>
            </a:r>
            <a:r>
              <a:rPr lang="en-US" sz="2400" u="sng" dirty="0" err="1"/>
              <a:t>կարող</a:t>
            </a:r>
            <a:r>
              <a:rPr lang="en-US" sz="2400" u="sng" dirty="0"/>
              <a:t> </a:t>
            </a:r>
            <a:r>
              <a:rPr lang="en-US" sz="2400" u="sng" dirty="0" err="1"/>
              <a:t>Ալեքսի</a:t>
            </a:r>
            <a:r>
              <a:rPr lang="en-US" sz="2400" u="sng" dirty="0"/>
              <a:t> </a:t>
            </a:r>
            <a:r>
              <a:rPr lang="en-US" sz="2400" u="sng" dirty="0" err="1"/>
              <a:t>մասին</a:t>
            </a:r>
            <a:r>
              <a:rPr lang="en-US" sz="2400" u="sng" dirty="0"/>
              <a:t> </a:t>
            </a:r>
            <a:r>
              <a:rPr lang="en-US" sz="2400" u="sng" dirty="0" err="1"/>
              <a:t>չմտածել</a:t>
            </a:r>
            <a:r>
              <a:rPr lang="de-DE" sz="2400" dirty="0"/>
              <a:t>: </a:t>
            </a:r>
            <a:r>
              <a:rPr lang="en-US" sz="2400" dirty="0" err="1"/>
              <a:t>Անցյալի</a:t>
            </a:r>
            <a:r>
              <a:rPr lang="en-US" sz="2400" dirty="0"/>
              <a:t> </a:t>
            </a:r>
            <a:r>
              <a:rPr lang="en-US" sz="2400" b="1" i="1" dirty="0" err="1"/>
              <a:t>հետ</a:t>
            </a:r>
            <a:r>
              <a:rPr lang="en-US" sz="2400" dirty="0"/>
              <a:t> </a:t>
            </a:r>
            <a:r>
              <a:rPr lang="en-US" sz="2400" dirty="0" err="1"/>
              <a:t>կարելի</a:t>
            </a:r>
            <a:r>
              <a:rPr lang="en-US" sz="2400" dirty="0"/>
              <a:t> է </a:t>
            </a:r>
            <a:r>
              <a:rPr lang="en-US" sz="2400" dirty="0" err="1"/>
              <a:t>ապրել</a:t>
            </a:r>
            <a:r>
              <a:rPr lang="de-DE" sz="2400" dirty="0"/>
              <a:t>, </a:t>
            </a:r>
            <a:r>
              <a:rPr lang="en-US" sz="2400" dirty="0" err="1"/>
              <a:t>բայց</a:t>
            </a:r>
            <a:r>
              <a:rPr lang="en-US" sz="2400" dirty="0"/>
              <a:t> </a:t>
            </a:r>
            <a:r>
              <a:rPr lang="en-US" sz="2400" dirty="0" err="1"/>
              <a:t>ոչ</a:t>
            </a:r>
            <a:r>
              <a:rPr lang="en-US" sz="2400" dirty="0"/>
              <a:t> </a:t>
            </a:r>
            <a:r>
              <a:rPr lang="en-US" sz="2400" dirty="0" err="1"/>
              <a:t>դրա</a:t>
            </a:r>
            <a:r>
              <a:rPr lang="en-US" sz="2400" dirty="0"/>
              <a:t> </a:t>
            </a:r>
            <a:r>
              <a:rPr lang="en-US" sz="2400" b="1" i="1" dirty="0" err="1"/>
              <a:t>մեջ</a:t>
            </a:r>
            <a:r>
              <a:rPr lang="de-DE" sz="2400" dirty="0"/>
              <a:t>: (</a:t>
            </a:r>
            <a:r>
              <a:rPr lang="en-US" sz="2400" dirty="0" err="1"/>
              <a:t>Էջ</a:t>
            </a:r>
            <a:r>
              <a:rPr lang="de-DE" sz="2400" dirty="0"/>
              <a:t> 133)</a:t>
            </a:r>
            <a:endParaRPr lang="en-US" sz="2400" dirty="0"/>
          </a:p>
        </p:txBody>
      </p:sp>
    </p:spTree>
    <p:extLst>
      <p:ext uri="{BB962C8B-B14F-4D97-AF65-F5344CB8AC3E}">
        <p14:creationId xmlns:p14="http://schemas.microsoft.com/office/powerpoint/2010/main" val="721342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525012113"/>
              </p:ext>
            </p:extLst>
          </p:nvPr>
        </p:nvGraphicFramePr>
        <p:xfrm>
          <a:off x="1823310" y="1502815"/>
          <a:ext cx="5486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Schlussfolgerung</a:t>
            </a:r>
            <a:r>
              <a:rPr lang="en-US" dirty="0"/>
              <a:t/>
            </a:r>
            <a:br>
              <a:rPr lang="en-US" dirty="0"/>
            </a:br>
            <a:endParaRPr lang="en-US" dirty="0"/>
          </a:p>
        </p:txBody>
      </p:sp>
      <p:sp>
        <p:nvSpPr>
          <p:cNvPr id="3" name="Content Placeholder 2"/>
          <p:cNvSpPr>
            <a:spLocks noGrp="1"/>
          </p:cNvSpPr>
          <p:nvPr>
            <p:ph idx="1"/>
          </p:nvPr>
        </p:nvSpPr>
        <p:spPr>
          <a:xfrm>
            <a:off x="296260" y="1502815"/>
            <a:ext cx="8246070" cy="3512209"/>
          </a:xfrm>
        </p:spPr>
        <p:txBody>
          <a:bodyPr>
            <a:normAutofit/>
          </a:bodyPr>
          <a:lstStyle/>
          <a:p>
            <a:pPr marL="0" indent="0">
              <a:buNone/>
            </a:pPr>
            <a:r>
              <a:rPr lang="hy-AM" i="1" dirty="0" smtClean="0"/>
              <a:t>Zusammenfassend </a:t>
            </a:r>
            <a:r>
              <a:rPr lang="hy-AM" i="1" dirty="0"/>
              <a:t>kann man bemerken, dass </a:t>
            </a:r>
            <a:r>
              <a:rPr lang="en-US" i="1" dirty="0"/>
              <a:t>in </a:t>
            </a:r>
            <a:r>
              <a:rPr lang="en-US" i="1" dirty="0" err="1"/>
              <a:t>dieser</a:t>
            </a:r>
            <a:r>
              <a:rPr lang="en-US" i="1" dirty="0"/>
              <a:t> </a:t>
            </a:r>
            <a:r>
              <a:rPr lang="en-US" i="1" dirty="0" err="1"/>
              <a:t>Übersetzung</a:t>
            </a:r>
            <a:r>
              <a:rPr lang="en-US" i="1" dirty="0"/>
              <a:t> </a:t>
            </a:r>
            <a:r>
              <a:rPr lang="en-US" i="1" dirty="0" err="1"/>
              <a:t>folgende</a:t>
            </a:r>
            <a:r>
              <a:rPr lang="en-US" i="1" dirty="0"/>
              <a:t> </a:t>
            </a:r>
            <a:r>
              <a:rPr lang="de-DE" i="1" dirty="0"/>
              <a:t>Übersetzungsverfahren dominieren: Amplification, Compensation und Upshift. </a:t>
            </a:r>
            <a:r>
              <a:rPr lang="en-US" i="1" dirty="0" err="1"/>
              <a:t>Daraus</a:t>
            </a:r>
            <a:r>
              <a:rPr lang="en-US" i="1" dirty="0"/>
              <a:t> </a:t>
            </a:r>
            <a:r>
              <a:rPr lang="en-US" i="1" dirty="0" err="1"/>
              <a:t>folgt</a:t>
            </a:r>
            <a:r>
              <a:rPr lang="en-US" i="1" dirty="0"/>
              <a:t>: </a:t>
            </a:r>
            <a:r>
              <a:rPr lang="en-US" i="1" dirty="0" err="1"/>
              <a:t>im</a:t>
            </a:r>
            <a:r>
              <a:rPr lang="en-US" i="1" dirty="0"/>
              <a:t> </a:t>
            </a:r>
            <a:r>
              <a:rPr lang="en-US" i="1" dirty="0" err="1"/>
              <a:t>Deutschen</a:t>
            </a:r>
            <a:r>
              <a:rPr lang="en-US" i="1" dirty="0"/>
              <a:t> </a:t>
            </a:r>
            <a:r>
              <a:rPr lang="en-US" i="1" dirty="0" err="1"/>
              <a:t>sind</a:t>
            </a:r>
            <a:r>
              <a:rPr lang="en-US" i="1" dirty="0"/>
              <a:t> </a:t>
            </a:r>
            <a:r>
              <a:rPr lang="en-US" i="1" dirty="0" err="1"/>
              <a:t>Zusammensetzungen</a:t>
            </a:r>
            <a:r>
              <a:rPr lang="en-US" i="1" dirty="0"/>
              <a:t> dominant. </a:t>
            </a:r>
            <a:r>
              <a:rPr lang="en-US" i="1" dirty="0" err="1"/>
              <a:t>Aus</a:t>
            </a:r>
            <a:r>
              <a:rPr lang="en-US" i="1" dirty="0"/>
              <a:t> der </a:t>
            </a:r>
            <a:r>
              <a:rPr lang="en-US" i="1" dirty="0" err="1"/>
              <a:t>erstellten</a:t>
            </a:r>
            <a:r>
              <a:rPr lang="en-US" i="1" dirty="0"/>
              <a:t> </a:t>
            </a:r>
            <a:r>
              <a:rPr lang="en-US" i="1" dirty="0" err="1"/>
              <a:t>Statistik</a:t>
            </a:r>
            <a:r>
              <a:rPr lang="en-US" i="1" dirty="0"/>
              <a:t> </a:t>
            </a:r>
            <a:r>
              <a:rPr lang="en-US" i="1" dirty="0" err="1"/>
              <a:t>kann</a:t>
            </a:r>
            <a:r>
              <a:rPr lang="en-US" i="1" dirty="0"/>
              <a:t> man </a:t>
            </a:r>
            <a:r>
              <a:rPr lang="en-US" i="1" dirty="0" err="1"/>
              <a:t>schlussfolgern</a:t>
            </a:r>
            <a:r>
              <a:rPr lang="en-US" i="1" dirty="0"/>
              <a:t>, </a:t>
            </a:r>
            <a:r>
              <a:rPr lang="en-US" i="1" dirty="0" err="1"/>
              <a:t>dass</a:t>
            </a:r>
            <a:r>
              <a:rPr lang="en-US" i="1" dirty="0"/>
              <a:t> </a:t>
            </a:r>
            <a:r>
              <a:rPr lang="en-US" i="1" dirty="0" err="1"/>
              <a:t>drei</a:t>
            </a:r>
            <a:r>
              <a:rPr lang="en-US" i="1" dirty="0"/>
              <a:t> </a:t>
            </a:r>
            <a:r>
              <a:rPr lang="en-US" i="1" dirty="0" err="1"/>
              <a:t>Übersetzungsverfahren</a:t>
            </a:r>
            <a:r>
              <a:rPr lang="en-US" i="1" dirty="0"/>
              <a:t> 60% </a:t>
            </a:r>
            <a:r>
              <a:rPr lang="en-US" i="1" dirty="0" err="1" smtClean="0"/>
              <a:t>bilden</a:t>
            </a:r>
            <a:r>
              <a:rPr lang="en-US" i="1" smtClean="0"/>
              <a:t> und </a:t>
            </a:r>
            <a:r>
              <a:rPr lang="en-US" i="1" dirty="0"/>
              <a:t>die </a:t>
            </a:r>
            <a:r>
              <a:rPr lang="en-US" i="1" dirty="0" err="1"/>
              <a:t>anderen</a:t>
            </a:r>
            <a:r>
              <a:rPr lang="en-US" i="1" dirty="0"/>
              <a:t> </a:t>
            </a:r>
            <a:r>
              <a:rPr lang="en-US" i="1" dirty="0" err="1"/>
              <a:t>fünf</a:t>
            </a:r>
            <a:r>
              <a:rPr lang="en-US" i="1" dirty="0"/>
              <a:t> </a:t>
            </a:r>
            <a:r>
              <a:rPr lang="en-US" i="1" dirty="0" err="1"/>
              <a:t>Übersetzungsverfahren</a:t>
            </a:r>
            <a:r>
              <a:rPr lang="en-US" i="1" dirty="0"/>
              <a:t> </a:t>
            </a:r>
            <a:r>
              <a:rPr lang="en-US" i="1" dirty="0" err="1"/>
              <a:t>zusammen</a:t>
            </a:r>
            <a:r>
              <a:rPr lang="en-US" i="1" dirty="0"/>
              <a:t> </a:t>
            </a:r>
            <a:r>
              <a:rPr lang="en-US" i="1" dirty="0" err="1"/>
              <a:t>nur</a:t>
            </a:r>
            <a:r>
              <a:rPr lang="en-US" i="1" dirty="0"/>
              <a:t> 40% </a:t>
            </a:r>
            <a:r>
              <a:rPr lang="en-US" i="1" dirty="0" err="1"/>
              <a:t>machen</a:t>
            </a:r>
            <a:r>
              <a:rPr lang="en-US" i="1" dirty="0"/>
              <a:t>.</a:t>
            </a:r>
          </a:p>
          <a:p>
            <a:pPr marL="0" indent="0">
              <a:buNone/>
            </a:pPr>
            <a:endParaRPr lang="en-US" dirty="0"/>
          </a:p>
        </p:txBody>
      </p:sp>
    </p:spTree>
    <p:extLst>
      <p:ext uri="{BB962C8B-B14F-4D97-AF65-F5344CB8AC3E}">
        <p14:creationId xmlns:p14="http://schemas.microsoft.com/office/powerpoint/2010/main" val="15738008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375" y="1044700"/>
            <a:ext cx="7782210" cy="3359510"/>
          </a:xfrm>
          <a:prstGeom prst="rect">
            <a:avLst/>
          </a:prstGeom>
        </p:spPr>
      </p:pic>
    </p:spTree>
    <p:extLst>
      <p:ext uri="{BB962C8B-B14F-4D97-AF65-F5344CB8AC3E}">
        <p14:creationId xmlns:p14="http://schemas.microsoft.com/office/powerpoint/2010/main" val="85056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effectLst/>
              </a:rPr>
              <a:t>I</a:t>
            </a:r>
            <a:r>
              <a:rPr lang="de-DE" b="1" dirty="0" smtClean="0">
                <a:effectLst/>
              </a:rPr>
              <a:t>nhaltsverzeichnis</a:t>
            </a:r>
            <a:endParaRPr lang="en-US" dirty="0">
              <a:effectLst/>
            </a:endParaRPr>
          </a:p>
        </p:txBody>
      </p:sp>
      <p:sp>
        <p:nvSpPr>
          <p:cNvPr id="3" name="Content Placeholder 2"/>
          <p:cNvSpPr>
            <a:spLocks noGrp="1"/>
          </p:cNvSpPr>
          <p:nvPr>
            <p:ph idx="1"/>
          </p:nvPr>
        </p:nvSpPr>
        <p:spPr/>
        <p:txBody>
          <a:bodyPr>
            <a:normAutofit/>
          </a:bodyPr>
          <a:lstStyle/>
          <a:p>
            <a:r>
              <a:rPr lang="en-US" dirty="0" err="1"/>
              <a:t>E</a:t>
            </a:r>
            <a:r>
              <a:rPr lang="en-US" dirty="0" err="1" smtClean="0"/>
              <a:t>inleitung</a:t>
            </a:r>
            <a:endParaRPr lang="en-US" dirty="0" smtClean="0"/>
          </a:p>
          <a:p>
            <a:r>
              <a:rPr lang="en-US" dirty="0" err="1"/>
              <a:t>K</a:t>
            </a:r>
            <a:r>
              <a:rPr lang="en-US" dirty="0" err="1" smtClean="0"/>
              <a:t>apitel</a:t>
            </a:r>
            <a:r>
              <a:rPr lang="en-US" dirty="0" smtClean="0"/>
              <a:t> 1. </a:t>
            </a:r>
            <a:r>
              <a:rPr lang="en-US" dirty="0" err="1"/>
              <a:t>Ü</a:t>
            </a:r>
            <a:r>
              <a:rPr lang="en-US" dirty="0" err="1" smtClean="0"/>
              <a:t>bersetzungswissenschaft</a:t>
            </a:r>
            <a:r>
              <a:rPr lang="en-US" dirty="0" smtClean="0"/>
              <a:t>: Definition und Stand der </a:t>
            </a:r>
            <a:r>
              <a:rPr lang="en-US" dirty="0" err="1"/>
              <a:t>F</a:t>
            </a:r>
            <a:r>
              <a:rPr lang="en-US" dirty="0" err="1" smtClean="0"/>
              <a:t>orschung</a:t>
            </a:r>
            <a:endParaRPr lang="en-US" dirty="0" smtClean="0"/>
          </a:p>
          <a:p>
            <a:r>
              <a:rPr lang="en-US" dirty="0" err="1"/>
              <a:t>K</a:t>
            </a:r>
            <a:r>
              <a:rPr lang="en-US" dirty="0" err="1" smtClean="0"/>
              <a:t>apitel</a:t>
            </a:r>
            <a:r>
              <a:rPr lang="en-US" dirty="0" smtClean="0"/>
              <a:t> 2. </a:t>
            </a:r>
            <a:r>
              <a:rPr lang="en-US" dirty="0" err="1"/>
              <a:t>L</a:t>
            </a:r>
            <a:r>
              <a:rPr lang="en-US" dirty="0" err="1" smtClean="0"/>
              <a:t>inguistische</a:t>
            </a:r>
            <a:r>
              <a:rPr lang="en-US" dirty="0" smtClean="0"/>
              <a:t> </a:t>
            </a:r>
            <a:r>
              <a:rPr lang="en-US" dirty="0" err="1"/>
              <a:t>G</a:t>
            </a:r>
            <a:r>
              <a:rPr lang="en-US" dirty="0" err="1" smtClean="0"/>
              <a:t>rundprobleme</a:t>
            </a:r>
            <a:r>
              <a:rPr lang="en-US" dirty="0" smtClean="0"/>
              <a:t> </a:t>
            </a:r>
            <a:r>
              <a:rPr lang="en-US" dirty="0" err="1" smtClean="0"/>
              <a:t>bei</a:t>
            </a:r>
            <a:r>
              <a:rPr lang="en-US" dirty="0" smtClean="0"/>
              <a:t> der </a:t>
            </a:r>
            <a:r>
              <a:rPr lang="en-US" dirty="0" err="1"/>
              <a:t>Ü</a:t>
            </a:r>
            <a:r>
              <a:rPr lang="en-US" dirty="0" err="1" smtClean="0"/>
              <a:t>bersetzung</a:t>
            </a:r>
            <a:r>
              <a:rPr lang="en-US" dirty="0" smtClean="0"/>
              <a:t> und </a:t>
            </a:r>
            <a:r>
              <a:rPr lang="en-US" dirty="0" err="1"/>
              <a:t>Ü</a:t>
            </a:r>
            <a:r>
              <a:rPr lang="en-US" dirty="0" err="1" smtClean="0"/>
              <a:t>bersetzungsstrategien</a:t>
            </a:r>
            <a:endParaRPr lang="en-US" dirty="0" smtClean="0"/>
          </a:p>
          <a:p>
            <a:r>
              <a:rPr lang="en-US" dirty="0" err="1"/>
              <a:t>S</a:t>
            </a:r>
            <a:r>
              <a:rPr lang="en-US" dirty="0" err="1" smtClean="0"/>
              <a:t>chlussfolgerung</a:t>
            </a:r>
            <a:endParaRPr lang="en-US" dirty="0" smtClean="0"/>
          </a:p>
          <a:p>
            <a:r>
              <a:rPr lang="en-US" dirty="0" err="1" smtClean="0"/>
              <a:t>Literaturverzeichnis</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b="1" dirty="0">
                <a:effectLst/>
              </a:rPr>
              <a:t>Einleitung</a:t>
            </a:r>
            <a:endParaRPr lang="en-US" b="1" dirty="0">
              <a:effectLst/>
            </a:endParaRPr>
          </a:p>
        </p:txBody>
      </p:sp>
      <p:sp>
        <p:nvSpPr>
          <p:cNvPr id="5" name="Content Placeholder 4"/>
          <p:cNvSpPr>
            <a:spLocks noGrp="1"/>
          </p:cNvSpPr>
          <p:nvPr>
            <p:ph idx="1"/>
          </p:nvPr>
        </p:nvSpPr>
        <p:spPr/>
        <p:txBody>
          <a:bodyPr>
            <a:normAutofit fontScale="92500" lnSpcReduction="20000"/>
          </a:bodyPr>
          <a:lstStyle/>
          <a:p>
            <a:pPr marL="0" indent="0">
              <a:buNone/>
            </a:pPr>
            <a:r>
              <a:rPr lang="hy-AM" dirty="0" smtClean="0"/>
              <a:t>In der </a:t>
            </a:r>
            <a:r>
              <a:rPr lang="hy-AM" dirty="0"/>
              <a:t>vorliegenden Arbeit werden die </a:t>
            </a:r>
            <a:r>
              <a:rPr lang="de-DE" dirty="0"/>
              <a:t>Schwierigkeiten bei der Übersetzung des Romans von Hansjorg Schertenleib „Nachtschwimmer“ </a:t>
            </a:r>
            <a:r>
              <a:rPr lang="hy-AM" dirty="0"/>
              <a:t>behandelt. Das Ziel der Arbeit ist </a:t>
            </a:r>
            <a:r>
              <a:rPr lang="de-DE" dirty="0"/>
              <a:t>zu erläutern, welche Verfahren in der Übersetzung angewendet wurden und wie die Anwendung dieser Übersetzungsverfahren ihre Lösung gefunden hat. </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6879" y="1044699"/>
            <a:ext cx="7700041" cy="889635"/>
          </a:xfrm>
        </p:spPr>
        <p:txBody>
          <a:bodyPr>
            <a:normAutofit/>
          </a:bodyPr>
          <a:lstStyle/>
          <a:p>
            <a:r>
              <a:rPr lang="en-US" dirty="0" err="1"/>
              <a:t>Kapitel</a:t>
            </a:r>
            <a:r>
              <a:rPr lang="en-US" dirty="0"/>
              <a:t> 1. </a:t>
            </a:r>
            <a:r>
              <a:rPr lang="en-US" dirty="0" err="1"/>
              <a:t>Übersetzungswissenschaft</a:t>
            </a:r>
            <a:r>
              <a:rPr lang="en-US" dirty="0"/>
              <a:t>: Definition und Stand der </a:t>
            </a:r>
            <a:r>
              <a:rPr lang="en-US" dirty="0" err="1"/>
              <a:t>Forschung</a:t>
            </a:r>
            <a:endParaRPr lang="en-US" dirty="0"/>
          </a:p>
        </p:txBody>
      </p:sp>
      <p:sp>
        <p:nvSpPr>
          <p:cNvPr id="6" name="Content Placeholder 5"/>
          <p:cNvSpPr>
            <a:spLocks noGrp="1"/>
          </p:cNvSpPr>
          <p:nvPr>
            <p:ph sz="half" idx="2"/>
          </p:nvPr>
        </p:nvSpPr>
        <p:spPr>
          <a:xfrm>
            <a:off x="536879" y="1934335"/>
            <a:ext cx="7852746" cy="3080695"/>
          </a:xfrm>
        </p:spPr>
        <p:txBody>
          <a:bodyPr>
            <a:normAutofit/>
          </a:bodyPr>
          <a:lstStyle/>
          <a:p>
            <a:pPr marL="0" indent="0">
              <a:buNone/>
            </a:pPr>
            <a:endParaRPr lang="en-US" dirty="0" smtClean="0"/>
          </a:p>
          <a:p>
            <a:pPr marL="0" indent="0">
              <a:buNone/>
            </a:pPr>
            <a:r>
              <a:rPr lang="en-US" dirty="0" smtClean="0"/>
              <a:t>1.1 </a:t>
            </a:r>
            <a:r>
              <a:rPr lang="en-US" dirty="0"/>
              <a:t>D</a:t>
            </a:r>
            <a:r>
              <a:rPr lang="en-US" dirty="0" smtClean="0"/>
              <a:t>er </a:t>
            </a:r>
            <a:r>
              <a:rPr lang="en-US" dirty="0" err="1"/>
              <a:t>B</a:t>
            </a:r>
            <a:r>
              <a:rPr lang="en-US" dirty="0" err="1" smtClean="0"/>
              <a:t>egriff</a:t>
            </a:r>
            <a:r>
              <a:rPr lang="en-US" dirty="0" smtClean="0"/>
              <a:t> </a:t>
            </a:r>
            <a:r>
              <a:rPr lang="en-US" dirty="0" err="1"/>
              <a:t>Ü</a:t>
            </a:r>
            <a:r>
              <a:rPr lang="en-US" dirty="0" err="1" smtClean="0"/>
              <a:t>bersetzung</a:t>
            </a:r>
            <a:r>
              <a:rPr lang="en-US" dirty="0" smtClean="0"/>
              <a:t> und die </a:t>
            </a:r>
            <a:r>
              <a:rPr lang="en-US" dirty="0" err="1"/>
              <a:t>Ü</a:t>
            </a:r>
            <a:r>
              <a:rPr lang="en-US" dirty="0" err="1" smtClean="0"/>
              <a:t>bersetzungstheorien</a:t>
            </a:r>
            <a:endParaRPr lang="en-US" dirty="0" smtClean="0"/>
          </a:p>
          <a:p>
            <a:pPr marL="0" indent="0">
              <a:buNone/>
            </a:pPr>
            <a:r>
              <a:rPr lang="en-US" dirty="0" smtClean="0"/>
              <a:t>1.2 Die </a:t>
            </a:r>
            <a:r>
              <a:rPr lang="en-US" dirty="0" err="1"/>
              <a:t>P</a:t>
            </a:r>
            <a:r>
              <a:rPr lang="en-US" dirty="0" err="1" smtClean="0"/>
              <a:t>roblematik</a:t>
            </a:r>
            <a:r>
              <a:rPr lang="en-US" dirty="0" smtClean="0"/>
              <a:t> der </a:t>
            </a:r>
            <a:r>
              <a:rPr lang="en-US" dirty="0" err="1"/>
              <a:t>B</a:t>
            </a:r>
            <a:r>
              <a:rPr lang="en-US" dirty="0" err="1" smtClean="0"/>
              <a:t>estimmung</a:t>
            </a:r>
            <a:r>
              <a:rPr lang="en-US" dirty="0" smtClean="0"/>
              <a:t> von </a:t>
            </a:r>
            <a:r>
              <a:rPr lang="en-US" dirty="0" err="1" smtClean="0"/>
              <a:t>Übersetzungsschwierigkeiten</a:t>
            </a:r>
            <a:endParaRPr lang="en-US" dirty="0" smtClean="0"/>
          </a:p>
          <a:p>
            <a:pPr marL="0" indent="0">
              <a:buNone/>
            </a:pPr>
            <a:r>
              <a:rPr lang="en-US" dirty="0" smtClean="0"/>
              <a:t>1.3 Die </a:t>
            </a:r>
            <a:r>
              <a:rPr lang="en-US" dirty="0" err="1"/>
              <a:t>S</a:t>
            </a:r>
            <a:r>
              <a:rPr lang="en-US" dirty="0" err="1" smtClean="0"/>
              <a:t>chwierigkeiten</a:t>
            </a:r>
            <a:r>
              <a:rPr lang="en-US" dirty="0" smtClean="0"/>
              <a:t> </a:t>
            </a:r>
            <a:r>
              <a:rPr lang="en-US" dirty="0" err="1" smtClean="0"/>
              <a:t>beim</a:t>
            </a:r>
            <a:r>
              <a:rPr lang="en-US" dirty="0" smtClean="0"/>
              <a:t> </a:t>
            </a:r>
            <a:r>
              <a:rPr lang="en-US" dirty="0" err="1"/>
              <a:t>Ü</a:t>
            </a:r>
            <a:r>
              <a:rPr lang="en-US" dirty="0" err="1" smtClean="0"/>
              <a:t>bersetzen</a:t>
            </a:r>
            <a:r>
              <a:rPr lang="en-US" dirty="0" smtClean="0"/>
              <a:t> </a:t>
            </a:r>
            <a:r>
              <a:rPr lang="en-US" dirty="0" err="1" smtClean="0"/>
              <a:t>aus</a:t>
            </a:r>
            <a:r>
              <a:rPr lang="en-US" dirty="0" smtClean="0"/>
              <a:t> </a:t>
            </a:r>
            <a:r>
              <a:rPr lang="en-US" dirty="0" err="1" smtClean="0"/>
              <a:t>dem</a:t>
            </a:r>
            <a:r>
              <a:rPr lang="en-US" dirty="0" smtClean="0"/>
              <a:t> </a:t>
            </a:r>
            <a:r>
              <a:rPr lang="en-US" dirty="0" err="1"/>
              <a:t>D</a:t>
            </a:r>
            <a:r>
              <a:rPr lang="en-US" dirty="0" err="1" smtClean="0"/>
              <a:t>eutschen</a:t>
            </a:r>
            <a:r>
              <a:rPr lang="en-US" dirty="0" smtClean="0"/>
              <a:t> ins </a:t>
            </a:r>
            <a:r>
              <a:rPr lang="en-US" dirty="0" err="1"/>
              <a:t>A</a:t>
            </a:r>
            <a:r>
              <a:rPr lang="en-US" dirty="0" err="1" smtClean="0"/>
              <a:t>rmenische</a:t>
            </a:r>
            <a:r>
              <a:rPr lang="en-US" dirty="0" smtClean="0"/>
              <a:t>: </a:t>
            </a:r>
            <a:r>
              <a:rPr lang="en-US" dirty="0" err="1" smtClean="0"/>
              <a:t>Äquivalenz</a:t>
            </a:r>
            <a:endParaRPr lang="en-US" dirty="0"/>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6879" y="1044699"/>
            <a:ext cx="7700041" cy="889635"/>
          </a:xfrm>
        </p:spPr>
        <p:txBody>
          <a:bodyPr>
            <a:normAutofit fontScale="62500" lnSpcReduction="20000"/>
          </a:bodyPr>
          <a:lstStyle/>
          <a:p>
            <a:r>
              <a:rPr lang="de-DE" sz="4400" dirty="0"/>
              <a:t>Kapitel 2. Linguistische Grundprobleme bei der Übersetzung und   Übersetzungsstrategien</a:t>
            </a:r>
            <a:endParaRPr lang="en-US" dirty="0"/>
          </a:p>
        </p:txBody>
      </p:sp>
      <p:sp>
        <p:nvSpPr>
          <p:cNvPr id="6" name="Content Placeholder 5"/>
          <p:cNvSpPr>
            <a:spLocks noGrp="1"/>
          </p:cNvSpPr>
          <p:nvPr>
            <p:ph sz="half" idx="2"/>
          </p:nvPr>
        </p:nvSpPr>
        <p:spPr>
          <a:xfrm>
            <a:off x="536879" y="1934335"/>
            <a:ext cx="7852746" cy="3080695"/>
          </a:xfrm>
        </p:spPr>
        <p:txBody>
          <a:bodyPr>
            <a:normAutofit/>
          </a:bodyPr>
          <a:lstStyle/>
          <a:p>
            <a:pPr marL="0" indent="0">
              <a:buNone/>
            </a:pPr>
            <a:endParaRPr lang="de-DE" dirty="0" smtClean="0"/>
          </a:p>
          <a:p>
            <a:pPr marL="0" indent="0">
              <a:buNone/>
            </a:pPr>
            <a:r>
              <a:rPr lang="de-DE" dirty="0" smtClean="0"/>
              <a:t>2.1 </a:t>
            </a:r>
            <a:r>
              <a:rPr lang="de-DE" dirty="0"/>
              <a:t>Schwierigkeiten bei der Übersetzung der grammatischen Kategorien </a:t>
            </a:r>
            <a:endParaRPr lang="de-DE" dirty="0" smtClean="0"/>
          </a:p>
          <a:p>
            <a:pPr marL="0" indent="0">
              <a:buNone/>
            </a:pPr>
            <a:r>
              <a:rPr lang="de-DE" dirty="0"/>
              <a:t>2.2 Schwierigkeiten bei der Übersetzung der lexikalischen Einheiten</a:t>
            </a:r>
            <a:endParaRPr lang="en-US" dirty="0"/>
          </a:p>
          <a:p>
            <a:pPr marL="0" indent="0">
              <a:buNone/>
            </a:pPr>
            <a:r>
              <a:rPr lang="de-DE" dirty="0"/>
              <a:t>2.3 Analyse der Übersetzung</a:t>
            </a:r>
            <a:endParaRPr lang="en-US" dirty="0"/>
          </a:p>
          <a:p>
            <a:pPr marL="0" indent="0">
              <a:buNone/>
            </a:pPr>
            <a:endParaRPr lang="en-US" b="1" dirty="0"/>
          </a:p>
        </p:txBody>
      </p:sp>
    </p:spTree>
    <p:extLst>
      <p:ext uri="{BB962C8B-B14F-4D97-AF65-F5344CB8AC3E}">
        <p14:creationId xmlns:p14="http://schemas.microsoft.com/office/powerpoint/2010/main" val="3781317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smtClean="0"/>
              <a:t>Amplification</a:t>
            </a:r>
            <a:endParaRPr lang="en-US" dirty="0"/>
          </a:p>
        </p:txBody>
      </p:sp>
      <p:sp>
        <p:nvSpPr>
          <p:cNvPr id="3" name="Content Placeholder 2"/>
          <p:cNvSpPr>
            <a:spLocks noGrp="1"/>
          </p:cNvSpPr>
          <p:nvPr>
            <p:ph sz="half" idx="1"/>
          </p:nvPr>
        </p:nvSpPr>
        <p:spPr>
          <a:xfrm>
            <a:off x="143555" y="1020465"/>
            <a:ext cx="8543245" cy="4123035"/>
          </a:xfrm>
        </p:spPr>
        <p:txBody>
          <a:bodyPr>
            <a:noAutofit/>
          </a:bodyPr>
          <a:lstStyle/>
          <a:p>
            <a:pPr marL="0" lvl="0" indent="0">
              <a:buNone/>
            </a:pPr>
            <a:r>
              <a:rPr lang="de-DE" sz="1600" dirty="0"/>
              <a:t>«Warum hilft uns Kathleen? », fragte Fiona.</a:t>
            </a:r>
            <a:endParaRPr lang="en-US" sz="1600" dirty="0"/>
          </a:p>
          <a:p>
            <a:pPr marL="0" indent="0">
              <a:buNone/>
            </a:pPr>
            <a:r>
              <a:rPr lang="de-DE" sz="1600" dirty="0"/>
              <a:t>«Weil sie uns mag. »</a:t>
            </a:r>
            <a:endParaRPr lang="en-US" sz="1600" dirty="0"/>
          </a:p>
          <a:p>
            <a:pPr marL="0" indent="0">
              <a:buNone/>
            </a:pPr>
            <a:r>
              <a:rPr lang="de-DE" sz="1600" dirty="0"/>
              <a:t>«Sie kennt mich doch gar nicht. » </a:t>
            </a:r>
            <a:endParaRPr lang="en-US" sz="1600" dirty="0"/>
          </a:p>
          <a:p>
            <a:pPr marL="0" indent="0">
              <a:buNone/>
            </a:pPr>
            <a:r>
              <a:rPr lang="de-DE" sz="1600" dirty="0"/>
              <a:t>«</a:t>
            </a:r>
            <a:r>
              <a:rPr lang="de-DE" sz="1600" u="sng" dirty="0"/>
              <a:t>Aber mich</a:t>
            </a:r>
            <a:r>
              <a:rPr lang="de-DE" sz="1600" dirty="0"/>
              <a:t>», sagte ich.</a:t>
            </a:r>
            <a:endParaRPr lang="en-US" sz="1600" dirty="0"/>
          </a:p>
          <a:p>
            <a:pPr marL="0" indent="0">
              <a:buNone/>
            </a:pPr>
            <a:r>
              <a:rPr lang="de-DE" sz="1600" dirty="0"/>
              <a:t>«Ich hab Angst», sagte sie nach einer Weile.</a:t>
            </a:r>
            <a:endParaRPr lang="en-US" sz="1600" dirty="0"/>
          </a:p>
          <a:p>
            <a:pPr marL="0" indent="0">
              <a:buNone/>
            </a:pPr>
            <a:r>
              <a:rPr lang="de-DE" sz="1600" dirty="0"/>
              <a:t>«Ich auch», gab ich zu.</a:t>
            </a:r>
            <a:endParaRPr lang="en-US" sz="1600" dirty="0"/>
          </a:p>
          <a:p>
            <a:pPr marL="0" indent="0">
              <a:buNone/>
            </a:pPr>
            <a:r>
              <a:rPr lang="de-DE" sz="1600" dirty="0"/>
              <a:t>«Das ist gut », sagte sie. (S. 211)</a:t>
            </a:r>
            <a:endParaRPr lang="en-US" sz="1600" dirty="0"/>
          </a:p>
          <a:p>
            <a:pPr marL="0" indent="0">
              <a:buNone/>
            </a:pPr>
            <a:r>
              <a:rPr lang="de-DE" sz="1600" dirty="0"/>
              <a:t>-</a:t>
            </a:r>
            <a:r>
              <a:rPr lang="en-US" sz="1600" dirty="0" err="1"/>
              <a:t>Ինչու</a:t>
            </a:r>
            <a:r>
              <a:rPr lang="en-US" sz="1600" dirty="0"/>
              <a:t>՞ է </a:t>
            </a:r>
            <a:r>
              <a:rPr lang="en-US" sz="1600" dirty="0" err="1"/>
              <a:t>Քեթլինը</a:t>
            </a:r>
            <a:r>
              <a:rPr lang="en-US" sz="1600" dirty="0"/>
              <a:t> </a:t>
            </a:r>
            <a:r>
              <a:rPr lang="en-US" sz="1600" dirty="0" err="1"/>
              <a:t>մեզ</a:t>
            </a:r>
            <a:r>
              <a:rPr lang="en-US" sz="1600" dirty="0"/>
              <a:t> </a:t>
            </a:r>
            <a:r>
              <a:rPr lang="en-US" sz="1600" dirty="0" err="1"/>
              <a:t>օգնում</a:t>
            </a:r>
            <a:r>
              <a:rPr lang="de-DE" sz="1600" dirty="0"/>
              <a:t>,- </a:t>
            </a:r>
            <a:r>
              <a:rPr lang="en-US" sz="1600" dirty="0" err="1"/>
              <a:t>հարցրեց</a:t>
            </a:r>
            <a:r>
              <a:rPr lang="en-US" sz="1600" dirty="0"/>
              <a:t> </a:t>
            </a:r>
            <a:r>
              <a:rPr lang="en-US" sz="1600" dirty="0" err="1"/>
              <a:t>Ֆիոնան</a:t>
            </a:r>
            <a:r>
              <a:rPr lang="de-DE" sz="1600" dirty="0"/>
              <a:t>:</a:t>
            </a:r>
            <a:endParaRPr lang="en-US" sz="1600" dirty="0"/>
          </a:p>
          <a:p>
            <a:pPr marL="0" indent="0">
              <a:buNone/>
            </a:pPr>
            <a:r>
              <a:rPr lang="de-DE" sz="1600" dirty="0"/>
              <a:t>-</a:t>
            </a:r>
            <a:r>
              <a:rPr lang="en-US" sz="1600" dirty="0" err="1"/>
              <a:t>Քանի</a:t>
            </a:r>
            <a:r>
              <a:rPr lang="en-US" sz="1600" dirty="0"/>
              <a:t> </a:t>
            </a:r>
            <a:r>
              <a:rPr lang="en-US" sz="1600" dirty="0" err="1"/>
              <a:t>որ</a:t>
            </a:r>
            <a:r>
              <a:rPr lang="en-US" sz="1600" dirty="0"/>
              <a:t> </a:t>
            </a:r>
            <a:r>
              <a:rPr lang="en-US" sz="1600" dirty="0" err="1"/>
              <a:t>մեզ</a:t>
            </a:r>
            <a:r>
              <a:rPr lang="en-US" sz="1600" dirty="0"/>
              <a:t> </a:t>
            </a:r>
            <a:r>
              <a:rPr lang="en-US" sz="1600" dirty="0" err="1"/>
              <a:t>սիրում</a:t>
            </a:r>
            <a:r>
              <a:rPr lang="en-US" sz="1600" dirty="0"/>
              <a:t> է</a:t>
            </a:r>
            <a:r>
              <a:rPr lang="de-DE" sz="1600" dirty="0"/>
              <a:t>: </a:t>
            </a:r>
            <a:endParaRPr lang="en-US" sz="1600" dirty="0"/>
          </a:p>
          <a:p>
            <a:pPr marL="0" indent="0">
              <a:buNone/>
            </a:pPr>
            <a:r>
              <a:rPr lang="de-DE" sz="1600" dirty="0"/>
              <a:t>-</a:t>
            </a:r>
            <a:r>
              <a:rPr lang="en-US" sz="1600" dirty="0" err="1"/>
              <a:t>Նա</a:t>
            </a:r>
            <a:r>
              <a:rPr lang="en-US" sz="1600" dirty="0"/>
              <a:t> </a:t>
            </a:r>
            <a:r>
              <a:rPr lang="en-US" sz="1600" dirty="0" err="1"/>
              <a:t>ինձ</a:t>
            </a:r>
            <a:r>
              <a:rPr lang="en-US" sz="1600" dirty="0"/>
              <a:t> </a:t>
            </a:r>
            <a:r>
              <a:rPr lang="en-US" sz="1600" dirty="0" err="1"/>
              <a:t>ընդհանրապես</a:t>
            </a:r>
            <a:r>
              <a:rPr lang="en-US" sz="1600" dirty="0"/>
              <a:t> </a:t>
            </a:r>
            <a:r>
              <a:rPr lang="en-US" sz="1600" dirty="0" err="1"/>
              <a:t>չի</a:t>
            </a:r>
            <a:r>
              <a:rPr lang="en-US" sz="1600" dirty="0"/>
              <a:t> </a:t>
            </a:r>
            <a:r>
              <a:rPr lang="en-US" sz="1600" dirty="0" err="1"/>
              <a:t>ճանաչում</a:t>
            </a:r>
            <a:r>
              <a:rPr lang="de-DE" sz="1600" dirty="0"/>
              <a:t>:</a:t>
            </a:r>
            <a:endParaRPr lang="en-US" sz="1600" dirty="0"/>
          </a:p>
          <a:p>
            <a:pPr marL="0" indent="0">
              <a:buNone/>
            </a:pPr>
            <a:r>
              <a:rPr lang="de-DE" sz="1600" dirty="0"/>
              <a:t>-</a:t>
            </a:r>
            <a:r>
              <a:rPr lang="en-US" sz="1600" dirty="0" err="1"/>
              <a:t>Բայց</a:t>
            </a:r>
            <a:r>
              <a:rPr lang="en-US" sz="1600" dirty="0"/>
              <a:t> </a:t>
            </a:r>
            <a:r>
              <a:rPr lang="en-US" sz="1600" dirty="0" err="1"/>
              <a:t>ինձ</a:t>
            </a:r>
            <a:r>
              <a:rPr lang="en-US" sz="1600" dirty="0"/>
              <a:t> է </a:t>
            </a:r>
            <a:r>
              <a:rPr lang="en-US" sz="1600" u="sng" dirty="0" err="1"/>
              <a:t>ճանաչում</a:t>
            </a:r>
            <a:r>
              <a:rPr lang="de-DE" sz="1600" dirty="0"/>
              <a:t>:</a:t>
            </a:r>
            <a:endParaRPr lang="en-US" sz="1600" dirty="0"/>
          </a:p>
          <a:p>
            <a:pPr marL="0" indent="0">
              <a:buNone/>
            </a:pPr>
            <a:r>
              <a:rPr lang="de-DE" sz="1600" dirty="0"/>
              <a:t>-</a:t>
            </a:r>
            <a:r>
              <a:rPr lang="en-US" sz="1600" dirty="0" err="1"/>
              <a:t>Ես</a:t>
            </a:r>
            <a:r>
              <a:rPr lang="en-US" sz="1600" dirty="0"/>
              <a:t> </a:t>
            </a:r>
            <a:r>
              <a:rPr lang="en-US" sz="1600" dirty="0" err="1"/>
              <a:t>վախենում</a:t>
            </a:r>
            <a:r>
              <a:rPr lang="en-US" sz="1600" dirty="0"/>
              <a:t> </a:t>
            </a:r>
            <a:r>
              <a:rPr lang="en-US" sz="1600" dirty="0" err="1"/>
              <a:t>եմ</a:t>
            </a:r>
            <a:r>
              <a:rPr lang="de-DE" sz="1600" dirty="0"/>
              <a:t>, - </a:t>
            </a:r>
            <a:r>
              <a:rPr lang="en-US" sz="1600" dirty="0" err="1"/>
              <a:t>ասաց</a:t>
            </a:r>
            <a:r>
              <a:rPr lang="en-US" sz="1600" dirty="0"/>
              <a:t> </a:t>
            </a:r>
            <a:r>
              <a:rPr lang="en-US" sz="1600" dirty="0" err="1"/>
              <a:t>նա</a:t>
            </a:r>
            <a:r>
              <a:rPr lang="en-US" sz="1600" dirty="0"/>
              <a:t> </a:t>
            </a:r>
            <a:r>
              <a:rPr lang="en-US" sz="1600" dirty="0" err="1"/>
              <a:t>որոշ</a:t>
            </a:r>
            <a:r>
              <a:rPr lang="en-US" sz="1600" dirty="0"/>
              <a:t> </a:t>
            </a:r>
            <a:r>
              <a:rPr lang="en-US" sz="1600" dirty="0" err="1"/>
              <a:t>ժամանակ</a:t>
            </a:r>
            <a:r>
              <a:rPr lang="en-US" sz="1600" dirty="0"/>
              <a:t> </a:t>
            </a:r>
            <a:r>
              <a:rPr lang="en-US" sz="1600" dirty="0" err="1"/>
              <a:t>անց</a:t>
            </a:r>
            <a:r>
              <a:rPr lang="de-DE" sz="1600" dirty="0"/>
              <a:t>:</a:t>
            </a:r>
            <a:endParaRPr lang="en-US" sz="1600" dirty="0"/>
          </a:p>
          <a:p>
            <a:pPr marL="0" indent="0">
              <a:buNone/>
            </a:pPr>
            <a:r>
              <a:rPr lang="de-DE" sz="1600" dirty="0"/>
              <a:t>-</a:t>
            </a:r>
            <a:r>
              <a:rPr lang="en-US" sz="1600" dirty="0" err="1"/>
              <a:t>Ես</a:t>
            </a:r>
            <a:r>
              <a:rPr lang="en-US" sz="1600" dirty="0"/>
              <a:t> </a:t>
            </a:r>
            <a:r>
              <a:rPr lang="en-US" sz="1600" dirty="0" err="1"/>
              <a:t>էլ</a:t>
            </a:r>
            <a:r>
              <a:rPr lang="de-DE" sz="1600" dirty="0"/>
              <a:t>, - </a:t>
            </a:r>
            <a:r>
              <a:rPr lang="en-US" sz="1600" dirty="0" err="1"/>
              <a:t>խոստովանեցի</a:t>
            </a:r>
            <a:r>
              <a:rPr lang="en-US" sz="1600" dirty="0"/>
              <a:t> </a:t>
            </a:r>
            <a:r>
              <a:rPr lang="en-US" sz="1600" dirty="0" err="1"/>
              <a:t>ես</a:t>
            </a:r>
            <a:r>
              <a:rPr lang="de-DE" sz="1600" dirty="0"/>
              <a:t>:</a:t>
            </a:r>
            <a:endParaRPr lang="en-US" sz="1600" dirty="0"/>
          </a:p>
          <a:p>
            <a:pPr marL="0" indent="0">
              <a:buNone/>
            </a:pPr>
            <a:r>
              <a:rPr lang="de-DE" sz="1600" dirty="0"/>
              <a:t>-</a:t>
            </a:r>
            <a:r>
              <a:rPr lang="en-US" sz="1600" dirty="0" err="1"/>
              <a:t>Լավ</a:t>
            </a:r>
            <a:r>
              <a:rPr lang="en-US" sz="1600" dirty="0"/>
              <a:t> է</a:t>
            </a:r>
            <a:r>
              <a:rPr lang="de-DE" sz="1600" dirty="0"/>
              <a:t>, - </a:t>
            </a:r>
            <a:r>
              <a:rPr lang="en-US" sz="1600" dirty="0" err="1"/>
              <a:t>ասաց</a:t>
            </a:r>
            <a:r>
              <a:rPr lang="en-US" sz="1600" dirty="0"/>
              <a:t> </a:t>
            </a:r>
            <a:r>
              <a:rPr lang="en-US" sz="1600" dirty="0" err="1"/>
              <a:t>նա</a:t>
            </a:r>
            <a:r>
              <a:rPr lang="de-DE" sz="1600" dirty="0"/>
              <a:t>: (</a:t>
            </a:r>
            <a:r>
              <a:rPr lang="en-US" sz="1600" dirty="0" err="1"/>
              <a:t>Էջ</a:t>
            </a:r>
            <a:r>
              <a:rPr lang="de-DE" sz="1600" dirty="0"/>
              <a:t> 166</a:t>
            </a:r>
            <a:r>
              <a:rPr lang="de-DE" sz="1600" dirty="0" smtClean="0"/>
              <a:t>)</a:t>
            </a:r>
            <a:endParaRPr lang="en-US" sz="1600" dirty="0"/>
          </a:p>
        </p:txBody>
      </p:sp>
    </p:spTree>
    <p:extLst>
      <p:ext uri="{BB962C8B-B14F-4D97-AF65-F5344CB8AC3E}">
        <p14:creationId xmlns:p14="http://schemas.microsoft.com/office/powerpoint/2010/main" val="17350493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Implicitation</a:t>
            </a:r>
            <a:endParaRPr lang="en-US" dirty="0"/>
          </a:p>
        </p:txBody>
      </p:sp>
      <p:sp>
        <p:nvSpPr>
          <p:cNvPr id="3" name="Content Placeholder 2"/>
          <p:cNvSpPr>
            <a:spLocks noGrp="1"/>
          </p:cNvSpPr>
          <p:nvPr>
            <p:ph sz="half" idx="1"/>
          </p:nvPr>
        </p:nvSpPr>
        <p:spPr>
          <a:xfrm>
            <a:off x="143555" y="1020465"/>
            <a:ext cx="8543245" cy="4123035"/>
          </a:xfrm>
        </p:spPr>
        <p:txBody>
          <a:bodyPr>
            <a:noAutofit/>
          </a:bodyPr>
          <a:lstStyle/>
          <a:p>
            <a:pPr marL="0" lvl="0" indent="0">
              <a:buNone/>
            </a:pPr>
            <a:endParaRPr lang="de-DE" sz="2000" dirty="0" smtClean="0"/>
          </a:p>
          <a:p>
            <a:pPr marL="0" lvl="0" indent="0">
              <a:buNone/>
            </a:pPr>
            <a:r>
              <a:rPr lang="de-DE" sz="2000" dirty="0" smtClean="0"/>
              <a:t>Etwa </a:t>
            </a:r>
            <a:r>
              <a:rPr lang="de-DE" sz="2000" dirty="0"/>
              <a:t>sechs Monate, bevor </a:t>
            </a:r>
            <a:r>
              <a:rPr lang="de-DE" sz="2000" u="sng" dirty="0"/>
              <a:t>mein kleiner Bruder Alex</a:t>
            </a:r>
            <a:r>
              <a:rPr lang="de-DE" sz="2000" dirty="0"/>
              <a:t> im Meer ertrank, hatte ich ihn gefragt, was er werden wolle, wenn er groß sei. «Schon vergessen», hatte er geantwortet, «wir haben einen Vertrag. In diesem Vertrag steht, dass wir niemals Erwachsen werden! » </a:t>
            </a:r>
            <a:r>
              <a:rPr lang="en-US" sz="2000" dirty="0"/>
              <a:t>(S. 169</a:t>
            </a:r>
            <a:r>
              <a:rPr lang="en-US" sz="2000" dirty="0" smtClean="0"/>
              <a:t>)</a:t>
            </a:r>
          </a:p>
          <a:p>
            <a:pPr marL="0" lvl="0" indent="0">
              <a:buNone/>
            </a:pPr>
            <a:endParaRPr lang="en-US" sz="2000" dirty="0"/>
          </a:p>
          <a:p>
            <a:pPr marL="0" indent="0">
              <a:buNone/>
            </a:pPr>
            <a:r>
              <a:rPr lang="en-US" sz="2000" u="sng" dirty="0" err="1"/>
              <a:t>Ալեքսի</a:t>
            </a:r>
            <a:r>
              <a:rPr lang="en-US" sz="2000" dirty="0"/>
              <a:t> </a:t>
            </a:r>
            <a:r>
              <a:rPr lang="en-US" sz="2000" dirty="0" err="1"/>
              <a:t>ծովահեղձ</a:t>
            </a:r>
            <a:r>
              <a:rPr lang="en-US" sz="2000" dirty="0"/>
              <a:t> </a:t>
            </a:r>
            <a:r>
              <a:rPr lang="en-US" sz="2000" dirty="0" err="1"/>
              <a:t>լինելուց</a:t>
            </a:r>
            <a:r>
              <a:rPr lang="en-US" sz="2000" dirty="0"/>
              <a:t> </a:t>
            </a:r>
            <a:r>
              <a:rPr lang="en-US" sz="2000" dirty="0" err="1"/>
              <a:t>մոտ</a:t>
            </a:r>
            <a:r>
              <a:rPr lang="en-US" sz="2000" dirty="0"/>
              <a:t> </a:t>
            </a:r>
            <a:r>
              <a:rPr lang="en-US" sz="2000" dirty="0" err="1"/>
              <a:t>վեց</a:t>
            </a:r>
            <a:r>
              <a:rPr lang="en-US" sz="2000" dirty="0"/>
              <a:t> </a:t>
            </a:r>
            <a:r>
              <a:rPr lang="en-US" sz="2000" dirty="0" err="1"/>
              <a:t>ամիս</a:t>
            </a:r>
            <a:r>
              <a:rPr lang="en-US" sz="2000" dirty="0"/>
              <a:t> </a:t>
            </a:r>
            <a:r>
              <a:rPr lang="en-US" sz="2000" dirty="0" err="1"/>
              <a:t>առաջ</a:t>
            </a:r>
            <a:r>
              <a:rPr lang="en-US" sz="2000" dirty="0"/>
              <a:t> </a:t>
            </a:r>
            <a:r>
              <a:rPr lang="en-US" sz="2000" dirty="0" err="1"/>
              <a:t>հարցրի</a:t>
            </a:r>
            <a:r>
              <a:rPr lang="en-US" sz="2000" dirty="0"/>
              <a:t> </a:t>
            </a:r>
            <a:r>
              <a:rPr lang="en-US" sz="2000" dirty="0" err="1"/>
              <a:t>նրան</a:t>
            </a:r>
            <a:r>
              <a:rPr lang="en-US" sz="2000" dirty="0"/>
              <a:t>, </a:t>
            </a:r>
            <a:r>
              <a:rPr lang="en-US" sz="2000" dirty="0" err="1"/>
              <a:t>թե</a:t>
            </a:r>
            <a:r>
              <a:rPr lang="en-US" sz="2000" dirty="0"/>
              <a:t> </a:t>
            </a:r>
            <a:r>
              <a:rPr lang="en-US" sz="2000" dirty="0" err="1"/>
              <a:t>ինչ</a:t>
            </a:r>
            <a:r>
              <a:rPr lang="en-US" sz="2000" dirty="0"/>
              <a:t> է </a:t>
            </a:r>
            <a:r>
              <a:rPr lang="en-US" sz="2000" dirty="0" err="1"/>
              <a:t>ուզում</a:t>
            </a:r>
            <a:r>
              <a:rPr lang="en-US" sz="2000" dirty="0"/>
              <a:t> </a:t>
            </a:r>
            <a:r>
              <a:rPr lang="en-US" sz="2000" dirty="0" err="1"/>
              <a:t>դառնալ</a:t>
            </a:r>
            <a:r>
              <a:rPr lang="en-US" sz="2000" dirty="0"/>
              <a:t>, </a:t>
            </a:r>
            <a:r>
              <a:rPr lang="en-US" sz="2000" dirty="0" err="1"/>
              <a:t>երբ</a:t>
            </a:r>
            <a:r>
              <a:rPr lang="en-US" sz="2000" dirty="0"/>
              <a:t> </a:t>
            </a:r>
            <a:r>
              <a:rPr lang="en-US" sz="2000" dirty="0" err="1"/>
              <a:t>մեծանա</a:t>
            </a:r>
            <a:r>
              <a:rPr lang="en-US" sz="2000" dirty="0"/>
              <a:t>: «</a:t>
            </a:r>
            <a:r>
              <a:rPr lang="en-US" sz="2000" dirty="0" err="1"/>
              <a:t>Արդեն</a:t>
            </a:r>
            <a:r>
              <a:rPr lang="en-US" sz="2000" dirty="0"/>
              <a:t> </a:t>
            </a:r>
            <a:r>
              <a:rPr lang="en-US" sz="2000" dirty="0" err="1"/>
              <a:t>մոռացել</a:t>
            </a:r>
            <a:r>
              <a:rPr lang="en-US" sz="2000" dirty="0"/>
              <a:t> </a:t>
            </a:r>
            <a:r>
              <a:rPr lang="en-US" sz="2000" dirty="0" err="1"/>
              <a:t>եմ</a:t>
            </a:r>
            <a:r>
              <a:rPr lang="en-US" sz="2000" dirty="0"/>
              <a:t>,- </a:t>
            </a:r>
            <a:r>
              <a:rPr lang="en-US" sz="2000" dirty="0" err="1"/>
              <a:t>պատասխանեց</a:t>
            </a:r>
            <a:r>
              <a:rPr lang="en-US" sz="2000" dirty="0"/>
              <a:t> </a:t>
            </a:r>
            <a:r>
              <a:rPr lang="en-US" sz="2000" dirty="0" err="1"/>
              <a:t>նա</a:t>
            </a:r>
            <a:r>
              <a:rPr lang="en-US" sz="2000" dirty="0"/>
              <a:t>,- </a:t>
            </a:r>
            <a:r>
              <a:rPr lang="en-US" sz="2000" dirty="0" err="1"/>
              <a:t>մենք</a:t>
            </a:r>
            <a:r>
              <a:rPr lang="en-US" sz="2000" dirty="0"/>
              <a:t> </a:t>
            </a:r>
            <a:r>
              <a:rPr lang="en-US" sz="2000" dirty="0" err="1"/>
              <a:t>պայմանագիր</a:t>
            </a:r>
            <a:r>
              <a:rPr lang="en-US" sz="2000" dirty="0"/>
              <a:t> </a:t>
            </a:r>
            <a:r>
              <a:rPr lang="en-US" sz="2000" dirty="0" err="1"/>
              <a:t>ունենք</a:t>
            </a:r>
            <a:r>
              <a:rPr lang="en-US" sz="2000" dirty="0"/>
              <a:t>: </a:t>
            </a:r>
            <a:r>
              <a:rPr lang="en-US" sz="2000" dirty="0" err="1"/>
              <a:t>Այդ</a:t>
            </a:r>
            <a:r>
              <a:rPr lang="en-US" sz="2000" dirty="0"/>
              <a:t> </a:t>
            </a:r>
            <a:r>
              <a:rPr lang="en-US" sz="2000" dirty="0" err="1"/>
              <a:t>պայմանագրում</a:t>
            </a:r>
            <a:r>
              <a:rPr lang="en-US" sz="2000" dirty="0"/>
              <a:t> </a:t>
            </a:r>
            <a:r>
              <a:rPr lang="en-US" sz="2000" dirty="0" err="1"/>
              <a:t>գրված</a:t>
            </a:r>
            <a:r>
              <a:rPr lang="en-US" sz="2000" dirty="0"/>
              <a:t> է, </a:t>
            </a:r>
            <a:r>
              <a:rPr lang="en-US" sz="2000" dirty="0" err="1"/>
              <a:t>որ</a:t>
            </a:r>
            <a:r>
              <a:rPr lang="en-US" sz="2000" dirty="0"/>
              <a:t> </a:t>
            </a:r>
            <a:r>
              <a:rPr lang="en-US" sz="2000" dirty="0" err="1"/>
              <a:t>երբեք</a:t>
            </a:r>
            <a:r>
              <a:rPr lang="en-US" sz="2000" dirty="0"/>
              <a:t> </a:t>
            </a:r>
            <a:r>
              <a:rPr lang="en-US" sz="2000" dirty="0" err="1"/>
              <a:t>չափահաս</a:t>
            </a:r>
            <a:r>
              <a:rPr lang="en-US" sz="2000" dirty="0"/>
              <a:t> </a:t>
            </a:r>
            <a:r>
              <a:rPr lang="en-US" sz="2000" dirty="0" err="1"/>
              <a:t>չենք</a:t>
            </a:r>
            <a:r>
              <a:rPr lang="en-US" sz="2000" dirty="0"/>
              <a:t> </a:t>
            </a:r>
            <a:r>
              <a:rPr lang="en-US" sz="2000" dirty="0" err="1"/>
              <a:t>դառնա</a:t>
            </a:r>
            <a:r>
              <a:rPr lang="en-US" sz="2000" dirty="0"/>
              <a:t>»: (</a:t>
            </a:r>
            <a:r>
              <a:rPr lang="en-US" sz="2000" dirty="0" err="1"/>
              <a:t>Էջ</a:t>
            </a:r>
            <a:r>
              <a:rPr lang="en-US" sz="2000" dirty="0"/>
              <a:t> 132)</a:t>
            </a:r>
          </a:p>
          <a:p>
            <a:pPr marL="0" lvl="0" indent="0">
              <a:buNone/>
            </a:pPr>
            <a:endParaRPr lang="en-US" sz="1600" dirty="0"/>
          </a:p>
        </p:txBody>
      </p:sp>
    </p:spTree>
    <p:extLst>
      <p:ext uri="{BB962C8B-B14F-4D97-AF65-F5344CB8AC3E}">
        <p14:creationId xmlns:p14="http://schemas.microsoft.com/office/powerpoint/2010/main" val="3766592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Explizierung</a:t>
            </a:r>
            <a:endParaRPr lang="en-US" dirty="0"/>
          </a:p>
        </p:txBody>
      </p:sp>
      <p:sp>
        <p:nvSpPr>
          <p:cNvPr id="3" name="Content Placeholder 2"/>
          <p:cNvSpPr>
            <a:spLocks noGrp="1"/>
          </p:cNvSpPr>
          <p:nvPr>
            <p:ph sz="half" idx="1"/>
          </p:nvPr>
        </p:nvSpPr>
        <p:spPr>
          <a:xfrm>
            <a:off x="143555" y="1020465"/>
            <a:ext cx="8543245" cy="4123035"/>
          </a:xfrm>
        </p:spPr>
        <p:txBody>
          <a:bodyPr>
            <a:noAutofit/>
          </a:bodyPr>
          <a:lstStyle/>
          <a:p>
            <a:pPr marL="0" lvl="0" indent="0">
              <a:buNone/>
            </a:pPr>
            <a:endParaRPr lang="de-DE" sz="2400" dirty="0" smtClean="0"/>
          </a:p>
          <a:p>
            <a:pPr marL="0" lvl="0" indent="0">
              <a:buNone/>
            </a:pPr>
            <a:endParaRPr lang="de-DE" sz="2400" dirty="0"/>
          </a:p>
          <a:p>
            <a:pPr marL="0" lvl="0" indent="0">
              <a:buNone/>
            </a:pPr>
            <a:endParaRPr lang="de-DE" sz="2400" dirty="0" smtClean="0"/>
          </a:p>
          <a:p>
            <a:pPr marL="0" lvl="0" indent="0" algn="ctr">
              <a:buNone/>
            </a:pPr>
            <a:r>
              <a:rPr lang="de-DE" sz="2400" dirty="0" smtClean="0"/>
              <a:t>Und </a:t>
            </a:r>
            <a:r>
              <a:rPr lang="de-DE" sz="2400" dirty="0"/>
              <a:t>wie heißt </a:t>
            </a:r>
            <a:r>
              <a:rPr lang="de-DE" sz="2400" u="sng" dirty="0"/>
              <a:t>sie</a:t>
            </a:r>
            <a:r>
              <a:rPr lang="de-DE" sz="2400" dirty="0"/>
              <a:t>? (S. 18</a:t>
            </a:r>
            <a:r>
              <a:rPr lang="de-DE" sz="2400" dirty="0" smtClean="0"/>
              <a:t>)</a:t>
            </a:r>
          </a:p>
          <a:p>
            <a:pPr marL="0" indent="0" algn="ctr">
              <a:buNone/>
            </a:pPr>
            <a:endParaRPr lang="en-US" sz="2400" dirty="0"/>
          </a:p>
          <a:p>
            <a:pPr marL="0" indent="0" algn="ctr">
              <a:buNone/>
            </a:pPr>
            <a:r>
              <a:rPr lang="en-US" sz="2400" dirty="0" err="1" smtClean="0"/>
              <a:t>Իսկ</a:t>
            </a:r>
            <a:r>
              <a:rPr lang="en-US" sz="2400" dirty="0" smtClean="0"/>
              <a:t> ի</a:t>
            </a:r>
            <a:r>
              <a:rPr lang="de-DE" sz="2400" dirty="0">
                <a:latin typeface="Arial Armenian" panose="020B0604020202020204" pitchFamily="34" charset="0"/>
              </a:rPr>
              <a:t>±</a:t>
            </a:r>
            <a:r>
              <a:rPr lang="en-US" sz="2400" dirty="0" err="1" smtClean="0"/>
              <a:t>նչ</a:t>
            </a:r>
            <a:r>
              <a:rPr lang="en-US" sz="2400" dirty="0" smtClean="0"/>
              <a:t> </a:t>
            </a:r>
            <a:r>
              <a:rPr lang="en-US" sz="2400" dirty="0"/>
              <a:t>է </a:t>
            </a:r>
            <a:r>
              <a:rPr lang="en-US" sz="2400" u="sng" dirty="0" err="1"/>
              <a:t>աղջկա</a:t>
            </a:r>
            <a:r>
              <a:rPr lang="en-US" sz="2400" u="sng" dirty="0"/>
              <a:t> </a:t>
            </a:r>
            <a:r>
              <a:rPr lang="en-US" sz="2400" u="sng" dirty="0" err="1"/>
              <a:t>անունը</a:t>
            </a:r>
            <a:r>
              <a:rPr lang="de-DE" sz="2400" dirty="0"/>
              <a:t>: (</a:t>
            </a:r>
            <a:r>
              <a:rPr lang="en-US" sz="2400" dirty="0" err="1"/>
              <a:t>Էջ</a:t>
            </a:r>
            <a:r>
              <a:rPr lang="de-DE" sz="2400" dirty="0"/>
              <a:t> 11)</a:t>
            </a:r>
            <a:r>
              <a:rPr lang="de-DE" sz="2400" b="1" dirty="0"/>
              <a:t> </a:t>
            </a:r>
            <a:endParaRPr lang="en-US" sz="2400" dirty="0"/>
          </a:p>
        </p:txBody>
      </p:sp>
    </p:spTree>
    <p:extLst>
      <p:ext uri="{BB962C8B-B14F-4D97-AF65-F5344CB8AC3E}">
        <p14:creationId xmlns:p14="http://schemas.microsoft.com/office/powerpoint/2010/main" val="3593114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Implizierung</a:t>
            </a:r>
            <a:endParaRPr lang="en-US" dirty="0"/>
          </a:p>
        </p:txBody>
      </p:sp>
      <p:sp>
        <p:nvSpPr>
          <p:cNvPr id="3" name="Content Placeholder 2"/>
          <p:cNvSpPr>
            <a:spLocks noGrp="1"/>
          </p:cNvSpPr>
          <p:nvPr>
            <p:ph sz="half" idx="1"/>
          </p:nvPr>
        </p:nvSpPr>
        <p:spPr>
          <a:xfrm>
            <a:off x="143555" y="1020465"/>
            <a:ext cx="8543245" cy="4123035"/>
          </a:xfrm>
        </p:spPr>
        <p:txBody>
          <a:bodyPr>
            <a:noAutofit/>
          </a:bodyPr>
          <a:lstStyle/>
          <a:p>
            <a:pPr marL="0" lvl="0" indent="0">
              <a:buNone/>
            </a:pPr>
            <a:endParaRPr lang="de-DE" sz="2400" dirty="0" smtClean="0"/>
          </a:p>
          <a:p>
            <a:pPr marL="0" lvl="0" indent="0">
              <a:buNone/>
            </a:pPr>
            <a:r>
              <a:rPr lang="de-DE" sz="2400" dirty="0" smtClean="0"/>
              <a:t>Abgesehen </a:t>
            </a:r>
            <a:r>
              <a:rPr lang="de-DE" sz="2400" dirty="0"/>
              <a:t>von einer Fotografie von mir waren die Wände leer. Mein bester </a:t>
            </a:r>
            <a:r>
              <a:rPr lang="de-DE" sz="2400" u="sng" dirty="0"/>
              <a:t>Kumpel</a:t>
            </a:r>
            <a:r>
              <a:rPr lang="de-DE" sz="2400" dirty="0"/>
              <a:t> Jan «Doghead» hat die Aufnahme gemacht. </a:t>
            </a:r>
            <a:r>
              <a:rPr lang="de-DE" sz="2400" dirty="0" smtClean="0"/>
              <a:t> </a:t>
            </a:r>
            <a:r>
              <a:rPr lang="en-US" sz="2400" dirty="0" smtClean="0"/>
              <a:t>(</a:t>
            </a:r>
            <a:r>
              <a:rPr lang="en-US" sz="2400" dirty="0"/>
              <a:t>S. 45)</a:t>
            </a:r>
          </a:p>
          <a:p>
            <a:pPr marL="0" indent="0">
              <a:buNone/>
            </a:pPr>
            <a:endParaRPr lang="en-US" sz="2400" dirty="0" smtClean="0"/>
          </a:p>
          <a:p>
            <a:pPr marL="0" indent="0">
              <a:buNone/>
            </a:pPr>
            <a:r>
              <a:rPr lang="en-US" sz="2400" dirty="0" err="1" smtClean="0"/>
              <a:t>Պատերը</a:t>
            </a:r>
            <a:r>
              <a:rPr lang="en-US" sz="2400" dirty="0" smtClean="0"/>
              <a:t> </a:t>
            </a:r>
            <a:r>
              <a:rPr lang="en-US" sz="2400" dirty="0" err="1"/>
              <a:t>դատարկ</a:t>
            </a:r>
            <a:r>
              <a:rPr lang="en-US" sz="2400" dirty="0"/>
              <a:t> </a:t>
            </a:r>
            <a:r>
              <a:rPr lang="en-US" sz="2400" dirty="0" err="1"/>
              <a:t>էին</a:t>
            </a:r>
            <a:r>
              <a:rPr lang="en-US" sz="2400" dirty="0"/>
              <a:t>, </a:t>
            </a:r>
            <a:r>
              <a:rPr lang="en-US" sz="2400" dirty="0" err="1"/>
              <a:t>բացառությունը</a:t>
            </a:r>
            <a:r>
              <a:rPr lang="en-US" sz="2400" dirty="0"/>
              <a:t> </a:t>
            </a:r>
            <a:r>
              <a:rPr lang="en-US" sz="2400" dirty="0" err="1"/>
              <a:t>միայն</a:t>
            </a:r>
            <a:r>
              <a:rPr lang="en-US" sz="2400" dirty="0"/>
              <a:t> </a:t>
            </a:r>
            <a:r>
              <a:rPr lang="en-US" sz="2400" dirty="0" err="1"/>
              <a:t>իմ</a:t>
            </a:r>
            <a:r>
              <a:rPr lang="en-US" sz="2400" dirty="0"/>
              <a:t> </a:t>
            </a:r>
            <a:r>
              <a:rPr lang="en-US" sz="2400" dirty="0" err="1"/>
              <a:t>լուսանկարն</a:t>
            </a:r>
            <a:r>
              <a:rPr lang="en-US" sz="2400" dirty="0"/>
              <a:t> </a:t>
            </a:r>
            <a:r>
              <a:rPr lang="en-US" sz="2400" dirty="0" err="1"/>
              <a:t>էր</a:t>
            </a:r>
            <a:r>
              <a:rPr lang="en-US" sz="2400" dirty="0"/>
              <a:t>, </a:t>
            </a:r>
            <a:r>
              <a:rPr lang="en-US" sz="2400" dirty="0" err="1"/>
              <a:t>որը</a:t>
            </a:r>
            <a:r>
              <a:rPr lang="en-US" sz="2400" dirty="0"/>
              <a:t> </a:t>
            </a:r>
            <a:r>
              <a:rPr lang="en-US" sz="2400" dirty="0" err="1"/>
              <a:t>արել</a:t>
            </a:r>
            <a:r>
              <a:rPr lang="en-US" sz="2400" dirty="0"/>
              <a:t> </a:t>
            </a:r>
            <a:r>
              <a:rPr lang="en-US" sz="2400" dirty="0" err="1"/>
              <a:t>էր</a:t>
            </a:r>
            <a:r>
              <a:rPr lang="en-US" sz="2400" dirty="0"/>
              <a:t> </a:t>
            </a:r>
            <a:r>
              <a:rPr lang="en-US" sz="2400" dirty="0" err="1"/>
              <a:t>իմ</a:t>
            </a:r>
            <a:r>
              <a:rPr lang="en-US" sz="2400" dirty="0"/>
              <a:t> </a:t>
            </a:r>
            <a:r>
              <a:rPr lang="en-US" sz="2400" dirty="0" err="1"/>
              <a:t>ամենամոտ</a:t>
            </a:r>
            <a:r>
              <a:rPr lang="en-US" sz="2400" dirty="0"/>
              <a:t> </a:t>
            </a:r>
            <a:r>
              <a:rPr lang="en-US" sz="2400" u="sng" dirty="0" err="1"/>
              <a:t>ընկերը</a:t>
            </a:r>
            <a:r>
              <a:rPr lang="en-US" sz="2400" dirty="0"/>
              <a:t>՝ </a:t>
            </a:r>
            <a:r>
              <a:rPr lang="en-US" sz="2400" dirty="0" err="1"/>
              <a:t>Յան</a:t>
            </a:r>
            <a:r>
              <a:rPr lang="en-US" sz="2400" dirty="0"/>
              <a:t> «</a:t>
            </a:r>
            <a:r>
              <a:rPr lang="en-US" sz="2400" dirty="0" err="1"/>
              <a:t>Դոգհեդ</a:t>
            </a:r>
            <a:r>
              <a:rPr lang="en-US" sz="2400" dirty="0"/>
              <a:t>» –ը: (</a:t>
            </a:r>
            <a:r>
              <a:rPr lang="en-US" sz="2400" dirty="0" err="1"/>
              <a:t>Էջ</a:t>
            </a:r>
            <a:r>
              <a:rPr lang="en-US" sz="2400" dirty="0"/>
              <a:t> 32)</a:t>
            </a:r>
          </a:p>
        </p:txBody>
      </p:sp>
    </p:spTree>
    <p:extLst>
      <p:ext uri="{BB962C8B-B14F-4D97-AF65-F5344CB8AC3E}">
        <p14:creationId xmlns:p14="http://schemas.microsoft.com/office/powerpoint/2010/main" val="3034562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586</Words>
  <Application>Microsoft Office PowerPoint</Application>
  <PresentationFormat>On-screen Show (16:9)</PresentationFormat>
  <Paragraphs>62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Armenian</vt:lpstr>
      <vt:lpstr>Calibri</vt:lpstr>
      <vt:lpstr>Office Theme</vt:lpstr>
      <vt:lpstr>Die Probleme und Schwierigkeiten bei der Übersetzung des Romans von Hansjorg Schertenleib „Nachtschwimmer“</vt:lpstr>
      <vt:lpstr>Inhaltsverzeichnis</vt:lpstr>
      <vt:lpstr>Einleitung</vt:lpstr>
      <vt:lpstr>PowerPoint Presentation</vt:lpstr>
      <vt:lpstr>PowerPoint Presentation</vt:lpstr>
      <vt:lpstr>Amplification</vt:lpstr>
      <vt:lpstr>Implicitation</vt:lpstr>
      <vt:lpstr>Explizierung</vt:lpstr>
      <vt:lpstr>Implizierung</vt:lpstr>
      <vt:lpstr>Compensation</vt:lpstr>
      <vt:lpstr>PowerPoint Presentation</vt:lpstr>
      <vt:lpstr> Schlussfolgerung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Tatev</cp:lastModifiedBy>
  <cp:revision>144</cp:revision>
  <dcterms:created xsi:type="dcterms:W3CDTF">2013-08-21T19:17:07Z</dcterms:created>
  <dcterms:modified xsi:type="dcterms:W3CDTF">2018-05-10T19:25:33Z</dcterms:modified>
</cp:coreProperties>
</file>