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0" r:id="rId1"/>
  </p:sldMasterIdLst>
  <p:notesMasterIdLst>
    <p:notesMasterId r:id="rId36"/>
  </p:notesMasterIdLst>
  <p:sldIdLst>
    <p:sldId id="275" r:id="rId2"/>
    <p:sldId id="258" r:id="rId3"/>
    <p:sldId id="259" r:id="rId4"/>
    <p:sldId id="260" r:id="rId5"/>
    <p:sldId id="261" r:id="rId6"/>
    <p:sldId id="262" r:id="rId7"/>
    <p:sldId id="276" r:id="rId8"/>
    <p:sldId id="263" r:id="rId9"/>
    <p:sldId id="265" r:id="rId10"/>
    <p:sldId id="277" r:id="rId11"/>
    <p:sldId id="264" r:id="rId12"/>
    <p:sldId id="266" r:id="rId13"/>
    <p:sldId id="278" r:id="rId14"/>
    <p:sldId id="267" r:id="rId15"/>
    <p:sldId id="279" r:id="rId16"/>
    <p:sldId id="268" r:id="rId17"/>
    <p:sldId id="269" r:id="rId18"/>
    <p:sldId id="280" r:id="rId19"/>
    <p:sldId id="270" r:id="rId20"/>
    <p:sldId id="281" r:id="rId21"/>
    <p:sldId id="271" r:id="rId22"/>
    <p:sldId id="272" r:id="rId23"/>
    <p:sldId id="273" r:id="rId24"/>
    <p:sldId id="282" r:id="rId25"/>
    <p:sldId id="274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74" d="100"/>
          <a:sy n="74" d="100"/>
        </p:scale>
        <p:origin x="-126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83E2E-ADC3-4C08-86EF-A92DA774F9D6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7E52A-0A9A-469D-898D-A6F5C411C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61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7E52A-0A9A-469D-898D-A6F5C411CAB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96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7E52A-0A9A-469D-898D-A6F5C411CAB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98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21" r:id="rId1"/>
    <p:sldLayoutId id="2147484622" r:id="rId2"/>
    <p:sldLayoutId id="2147484623" r:id="rId3"/>
    <p:sldLayoutId id="2147484624" r:id="rId4"/>
    <p:sldLayoutId id="2147484625" r:id="rId5"/>
    <p:sldLayoutId id="2147484626" r:id="rId6"/>
    <p:sldLayoutId id="2147484627" r:id="rId7"/>
    <p:sldLayoutId id="2147484628" r:id="rId8"/>
    <p:sldLayoutId id="2147484629" r:id="rId9"/>
    <p:sldLayoutId id="2147484630" r:id="rId10"/>
    <p:sldLayoutId id="21474846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2348880"/>
            <a:ext cx="82089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b="1" dirty="0"/>
              <a:t>Die Übersetzungsprobleme und Schwierigkeiten anhand der armenischen Übersetzungen der deutschsprachigen Erzählschriften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89953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63688" y="2564904"/>
            <a:ext cx="6192688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Sprachpaarspezifische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Übersetzungsprobleme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6443" y="340423"/>
            <a:ext cx="8712968" cy="25202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e-DE" sz="2400" b="1" dirty="0">
                <a:latin typeface="Times New Roman" pitchFamily="18" charset="0"/>
                <a:cs typeface="Times New Roman" pitchFamily="18" charset="0"/>
              </a:rPr>
              <a:t>Jeder ging auf seine Art mit der neuen Situation um, ohne verzweifeln zu müssen, jeder entsprechend seiner Stärken und Kapazitäten</a:t>
            </a:r>
            <a:r>
              <a:rPr lang="de-DE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de-DE" sz="2000" i="1" dirty="0" smtClean="0"/>
              <a:t>(</a:t>
            </a:r>
            <a:r>
              <a:rPr lang="de-DE" sz="2000" i="1" dirty="0"/>
              <a:t>Der alte König in seinem Exil, </a:t>
            </a:r>
            <a:r>
              <a:rPr lang="de-DE" sz="2000" i="1" dirty="0" smtClean="0"/>
              <a:t>64)</a:t>
            </a:r>
            <a:endParaRPr lang="de-DE" sz="2000" i="1" dirty="0"/>
          </a:p>
          <a:p>
            <a:pPr algn="ctr">
              <a:lnSpc>
                <a:spcPct val="150000"/>
              </a:lnSpc>
            </a:pPr>
            <a:endParaRPr lang="en-US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6443" y="3573016"/>
            <a:ext cx="8712968" cy="2592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y-AM" sz="2400" b="1" dirty="0">
                <a:cs typeface="Times New Roman" pitchFamily="18" charset="0"/>
              </a:rPr>
              <a:t>Ամեն մեկը յուրովի էր հաղթահարում այս նոր իրավիճակը՝ առանց հուսահատվելու, յուրաքանչյուրն ըստ իր </a:t>
            </a:r>
            <a:r>
              <a:rPr lang="hy-AM" sz="2400" b="1" dirty="0" smtClean="0">
                <a:cs typeface="Times New Roman" pitchFamily="18" charset="0"/>
              </a:rPr>
              <a:t>կար</a:t>
            </a:r>
            <a:r>
              <a:rPr lang="hy-AM" sz="2400" b="1" dirty="0">
                <a:cs typeface="Times New Roman" pitchFamily="18" charset="0"/>
              </a:rPr>
              <a:t>ո</a:t>
            </a:r>
            <a:r>
              <a:rPr lang="hy-AM" sz="2400" b="1" dirty="0" smtClean="0">
                <a:cs typeface="Times New Roman" pitchFamily="18" charset="0"/>
              </a:rPr>
              <a:t>ղության </a:t>
            </a:r>
            <a:r>
              <a:rPr lang="hy-AM" sz="2400" b="1" dirty="0">
                <a:cs typeface="Times New Roman" pitchFamily="18" charset="0"/>
              </a:rPr>
              <a:t>և ընդունակության</a:t>
            </a:r>
            <a:r>
              <a:rPr lang="hy-AM" sz="2400" b="1" dirty="0" smtClean="0">
                <a:cs typeface="Times New Roman" pitchFamily="18" charset="0"/>
              </a:rPr>
              <a:t>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2400" i="1" dirty="0" smtClean="0"/>
          </a:p>
          <a:p>
            <a:pPr algn="r"/>
            <a:r>
              <a:rPr lang="hy-AM" sz="2000" i="1" dirty="0" smtClean="0"/>
              <a:t>(</a:t>
            </a:r>
            <a:r>
              <a:rPr lang="hy-AM" sz="2000" i="1" dirty="0"/>
              <a:t>Ծեր թագավորը իր աքսորավայրում, 92</a:t>
            </a:r>
            <a:r>
              <a:rPr lang="en-US" sz="2000" i="1" dirty="0"/>
              <a:t>)</a:t>
            </a:r>
            <a:endParaRPr lang="hy-AM" sz="2000" i="1" dirty="0"/>
          </a:p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799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8208912" cy="25202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e-DE" sz="2400" b="1" dirty="0">
                <a:latin typeface="Times New Roman" pitchFamily="18" charset="0"/>
                <a:cs typeface="Times New Roman" pitchFamily="18" charset="0"/>
              </a:rPr>
              <a:t>In einer </a:t>
            </a:r>
            <a:r>
              <a:rPr lang="de-DE" sz="2400" b="1" i="1" u="sng" dirty="0">
                <a:latin typeface="Times New Roman" pitchFamily="18" charset="0"/>
                <a:cs typeface="Times New Roman" pitchFamily="18" charset="0"/>
              </a:rPr>
              <a:t>Alptraumfahrt</a:t>
            </a:r>
            <a:r>
              <a:rPr lang="de-DE" sz="2400" b="1" dirty="0">
                <a:latin typeface="Times New Roman" pitchFamily="18" charset="0"/>
                <a:cs typeface="Times New Roman" pitchFamily="18" charset="0"/>
              </a:rPr>
              <a:t> ohnegleichen waren er und seine Männer den Orinoko </a:t>
            </a:r>
            <a:r>
              <a:rPr lang="de-DE" sz="2400" b="1" dirty="0" err="1">
                <a:latin typeface="Times New Roman" pitchFamily="18" charset="0"/>
                <a:cs typeface="Times New Roman" pitchFamily="18" charset="0"/>
              </a:rPr>
              <a:t>entlangefahren</a:t>
            </a:r>
            <a:r>
              <a:rPr lang="de-DE" sz="2400" b="1" dirty="0">
                <a:latin typeface="Times New Roman" pitchFamily="18" charset="0"/>
                <a:cs typeface="Times New Roman" pitchFamily="18" charset="0"/>
              </a:rPr>
              <a:t>, an dessen Ufern das Unterholz so dicht war, dass man nicht an Land gehen konnte</a:t>
            </a:r>
            <a:r>
              <a:rPr lang="de-DE" i="1" dirty="0"/>
              <a:t>. </a:t>
            </a:r>
          </a:p>
          <a:p>
            <a:pPr algn="r"/>
            <a:r>
              <a:rPr lang="de-DE" sz="2000" i="1" dirty="0" smtClean="0"/>
              <a:t>(</a:t>
            </a:r>
            <a:r>
              <a:rPr lang="de-DE" sz="2000" i="1" dirty="0"/>
              <a:t>Die Vermessung der Welt, S. 22)</a:t>
            </a:r>
            <a:endParaRPr lang="en-US" sz="2000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3645024"/>
            <a:ext cx="8208912" cy="25202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y-AM" sz="2000" b="1" i="1" dirty="0"/>
              <a:t>Նմանը չեղած մղձավանջային երազի ճամփորդության ժամանակ Ագիրեն և իր մարդիկ գնում էին Օրինեկեյի երկայնքով, որի ափերին գաճաճ, փոքրիկ անտառը այնքան խիտ էր աճել, որ հնարավոր չէր ափ դուրս գալ: </a:t>
            </a:r>
            <a:endParaRPr lang="en-US" sz="2000" b="1" i="1" dirty="0" smtClean="0"/>
          </a:p>
          <a:p>
            <a:endParaRPr lang="en-US" i="1" dirty="0"/>
          </a:p>
          <a:p>
            <a:pPr algn="r"/>
            <a:r>
              <a:rPr lang="hy-AM" sz="2000" i="1" dirty="0" smtClean="0"/>
              <a:t>(</a:t>
            </a:r>
            <a:r>
              <a:rPr lang="hy-AM" sz="2000" i="1" dirty="0"/>
              <a:t>Աշխարհի չափագրումը, 12)</a:t>
            </a:r>
            <a:endParaRPr lang="hy-AM" sz="2000" i="1" dirty="0"/>
          </a:p>
        </p:txBody>
      </p:sp>
    </p:spTree>
    <p:extLst>
      <p:ext uri="{BB962C8B-B14F-4D97-AF65-F5344CB8AC3E}">
        <p14:creationId xmlns:p14="http://schemas.microsoft.com/office/powerpoint/2010/main" val="416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2204864"/>
            <a:ext cx="6768752" cy="20882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Ausgangstextspezifische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Übersetzungsprobleme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404664"/>
            <a:ext cx="8568952" cy="18722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Der </a:t>
            </a:r>
            <a:r>
              <a:rPr lang="en-US" sz="2400" b="1" i="1" u="sng" dirty="0" err="1">
                <a:latin typeface="Times New Roman" pitchFamily="18" charset="0"/>
                <a:cs typeface="Times New Roman" pitchFamily="18" charset="0"/>
              </a:rPr>
              <a:t>Vater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hatte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besimmt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mehrfach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probiert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nicht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wissend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dass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der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Mehanismus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nicht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mehr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griff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/>
          </a:p>
          <a:p>
            <a:pPr algn="r"/>
            <a:r>
              <a:rPr lang="en-US" sz="2000" i="1" dirty="0" smtClean="0"/>
              <a:t>(</a:t>
            </a:r>
            <a:r>
              <a:rPr lang="en-US" sz="2000" i="1" dirty="0"/>
              <a:t>Der </a:t>
            </a:r>
            <a:r>
              <a:rPr lang="en-US" sz="2000" i="1" dirty="0" err="1"/>
              <a:t>alte</a:t>
            </a:r>
            <a:r>
              <a:rPr lang="en-US" sz="2000" i="1" dirty="0"/>
              <a:t> </a:t>
            </a:r>
            <a:r>
              <a:rPr lang="en-US" sz="2000" i="1" dirty="0" err="1"/>
              <a:t>König</a:t>
            </a:r>
            <a:r>
              <a:rPr lang="en-US" sz="2000" i="1" dirty="0"/>
              <a:t> in </a:t>
            </a:r>
            <a:r>
              <a:rPr lang="en-US" sz="2000" i="1" dirty="0" err="1"/>
              <a:t>seinem</a:t>
            </a:r>
            <a:r>
              <a:rPr lang="en-US" sz="2000" i="1" dirty="0"/>
              <a:t> </a:t>
            </a:r>
            <a:r>
              <a:rPr lang="en-US" sz="2000" i="1" dirty="0" err="1"/>
              <a:t>Exil</a:t>
            </a:r>
            <a:r>
              <a:rPr lang="en-US" sz="2000" i="1" dirty="0"/>
              <a:t>, 50)</a:t>
            </a:r>
          </a:p>
          <a:p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3212976"/>
            <a:ext cx="8568952" cy="2232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y-AM" sz="2400" b="1" i="1" u="sng" dirty="0"/>
              <a:t>Հայրիկը </a:t>
            </a:r>
            <a:r>
              <a:rPr lang="hy-AM" sz="2400" b="1" dirty="0"/>
              <a:t>երևի փորձել էր այդ ձևով դուռը բացել` չիմանալով, որ այդ մեխանիզմն այլևս չի գործում: </a:t>
            </a:r>
            <a:endParaRPr lang="en-US" sz="2400" b="1" dirty="0" smtClean="0"/>
          </a:p>
          <a:p>
            <a:pPr algn="ctr">
              <a:lnSpc>
                <a:spcPct val="150000"/>
              </a:lnSpc>
            </a:pPr>
            <a:endParaRPr lang="en-US" sz="2400" i="1" dirty="0"/>
          </a:p>
          <a:p>
            <a:pPr algn="r">
              <a:lnSpc>
                <a:spcPct val="150000"/>
              </a:lnSpc>
            </a:pPr>
            <a:r>
              <a:rPr lang="hy-AM" sz="2400" i="1" dirty="0" smtClean="0"/>
              <a:t>(</a:t>
            </a:r>
            <a:r>
              <a:rPr lang="hy-AM" sz="2400" i="1" dirty="0"/>
              <a:t>Ծեր թագավորը իր աքսորավայրում, 46)</a:t>
            </a:r>
            <a:endParaRPr lang="hy-AM" sz="2400" i="1" dirty="0"/>
          </a:p>
        </p:txBody>
      </p:sp>
    </p:spTree>
    <p:extLst>
      <p:ext uri="{BB962C8B-B14F-4D97-AF65-F5344CB8AC3E}">
        <p14:creationId xmlns:p14="http://schemas.microsoft.com/office/powerpoint/2010/main" val="59658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61378" y="2132856"/>
            <a:ext cx="6094997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Weitere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Übersetzungsprobleme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Wortspiel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653719"/>
            <a:ext cx="7992888" cy="20882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bin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immer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gern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Wolfurt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gewesen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und </a:t>
            </a:r>
            <a:r>
              <a:rPr lang="en-US" sz="2400" b="1" i="1" u="sng" dirty="0" err="1">
                <a:latin typeface="Times New Roman" pitchFamily="18" charset="0"/>
                <a:cs typeface="Times New Roman" pitchFamily="18" charset="0"/>
              </a:rPr>
              <a:t>stehe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mit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allen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die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hier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kenne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auf </a:t>
            </a:r>
            <a:r>
              <a:rPr lang="en-US" sz="2400" b="1" i="1" u="sng" dirty="0" err="1">
                <a:latin typeface="Times New Roman" pitchFamily="18" charset="0"/>
                <a:cs typeface="Times New Roman" pitchFamily="18" charset="0"/>
              </a:rPr>
              <a:t>gutem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latin typeface="Times New Roman" pitchFamily="18" charset="0"/>
                <a:cs typeface="Times New Roman" pitchFamily="18" charset="0"/>
              </a:rPr>
              <a:t>Fuß</a:t>
            </a: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i="1" dirty="0"/>
          </a:p>
          <a:p>
            <a:pPr algn="r"/>
            <a:r>
              <a:rPr lang="en-US" sz="2000" i="1" dirty="0" smtClean="0"/>
              <a:t> </a:t>
            </a:r>
            <a:r>
              <a:rPr lang="en-US" sz="2000" i="1" dirty="0"/>
              <a:t>(Der </a:t>
            </a:r>
            <a:r>
              <a:rPr lang="en-US" sz="2000" i="1" dirty="0" err="1"/>
              <a:t>alte</a:t>
            </a:r>
            <a:r>
              <a:rPr lang="en-US" sz="2000" i="1" dirty="0"/>
              <a:t> </a:t>
            </a:r>
            <a:r>
              <a:rPr lang="en-US" sz="2000" i="1" dirty="0" err="1"/>
              <a:t>König</a:t>
            </a:r>
            <a:r>
              <a:rPr lang="en-US" sz="2000" i="1" dirty="0"/>
              <a:t> in </a:t>
            </a:r>
            <a:r>
              <a:rPr lang="en-US" sz="2000" i="1" dirty="0" err="1"/>
              <a:t>seinem</a:t>
            </a:r>
            <a:r>
              <a:rPr lang="en-US" sz="2000" i="1" dirty="0"/>
              <a:t> </a:t>
            </a:r>
            <a:r>
              <a:rPr lang="en-US" sz="2000" i="1" dirty="0" err="1"/>
              <a:t>Exil</a:t>
            </a:r>
            <a:r>
              <a:rPr lang="en-US" sz="2000" i="1" dirty="0"/>
              <a:t>, 69)</a:t>
            </a:r>
          </a:p>
          <a:p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3573016"/>
            <a:ext cx="7992888" cy="2304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 smtClean="0"/>
              <a:t>-</a:t>
            </a:r>
            <a:r>
              <a:rPr lang="hy-AM" sz="2000" b="1" dirty="0" smtClean="0"/>
              <a:t>Ես </a:t>
            </a:r>
            <a:r>
              <a:rPr lang="hy-AM" sz="2000" b="1" dirty="0"/>
              <a:t>միշտ հաճույքով եմ ապրել Վոլֆուրտում և բոլորի հետ, ում այստեղ ճանաչում եմ, </a:t>
            </a:r>
            <a:r>
              <a:rPr lang="hy-AM" sz="2000" b="1" i="1" u="sng" dirty="0"/>
              <a:t>լավ հարաբերություններ ունեմ</a:t>
            </a:r>
            <a:r>
              <a:rPr lang="hy-AM" sz="2000" b="1" dirty="0"/>
              <a:t>: </a:t>
            </a:r>
            <a:endParaRPr lang="en-US" sz="2000" b="1" dirty="0" smtClean="0"/>
          </a:p>
          <a:p>
            <a:endParaRPr lang="en-US" i="1" dirty="0"/>
          </a:p>
          <a:p>
            <a:pPr algn="r"/>
            <a:r>
              <a:rPr lang="hy-AM" sz="2000" i="1" dirty="0" smtClean="0"/>
              <a:t>(</a:t>
            </a:r>
            <a:r>
              <a:rPr lang="hy-AM" sz="2000" i="1" dirty="0"/>
              <a:t>Ծեր թագավորը իր աքսորավայրում, 65)</a:t>
            </a:r>
            <a:endParaRPr lang="hy-AM" sz="2000" i="1" dirty="0"/>
          </a:p>
        </p:txBody>
      </p:sp>
    </p:spTree>
    <p:extLst>
      <p:ext uri="{BB962C8B-B14F-4D97-AF65-F5344CB8AC3E}">
        <p14:creationId xmlns:p14="http://schemas.microsoft.com/office/powerpoint/2010/main" val="10916014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476672"/>
            <a:ext cx="8136904" cy="2376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Abschluss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Studiums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gesagt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hatte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Schriftsteller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werden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wolle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hatte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mich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angeschaut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gegrinst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gesagt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/>
              <a:t>,,</a:t>
            </a:r>
            <a:r>
              <a:rPr lang="en-US" sz="2000" i="1" u="sng" dirty="0"/>
              <a:t>Der Finger in der </a:t>
            </a:r>
            <a:r>
              <a:rPr lang="en-US" sz="2000" i="1" u="sng" dirty="0" err="1"/>
              <a:t>Nase</a:t>
            </a:r>
            <a:r>
              <a:rPr lang="en-US" sz="2000" i="1" u="sng" dirty="0"/>
              <a:t> </a:t>
            </a:r>
            <a:r>
              <a:rPr lang="en-US" sz="2000" i="1" u="sng" dirty="0" err="1"/>
              <a:t>dichtet</a:t>
            </a:r>
            <a:r>
              <a:rPr lang="en-US" sz="2000" i="1" u="sng" dirty="0"/>
              <a:t> </a:t>
            </a:r>
            <a:r>
              <a:rPr lang="en-US" sz="2000" i="1" u="sng" dirty="0" err="1"/>
              <a:t>auch</a:t>
            </a:r>
            <a:r>
              <a:rPr lang="en-US" sz="2000" i="1" u="sng" dirty="0"/>
              <a:t>.,,. </a:t>
            </a:r>
            <a:endParaRPr lang="en-US" sz="2000" i="1" u="sng" dirty="0" smtClean="0"/>
          </a:p>
          <a:p>
            <a:endParaRPr lang="en-US" sz="2000" dirty="0"/>
          </a:p>
          <a:p>
            <a:pPr algn="r"/>
            <a:r>
              <a:rPr lang="en-US" sz="2000" i="1" dirty="0" smtClean="0"/>
              <a:t>(</a:t>
            </a:r>
            <a:r>
              <a:rPr lang="en-US" sz="2000" i="1" dirty="0"/>
              <a:t>Der </a:t>
            </a:r>
            <a:r>
              <a:rPr lang="en-US" sz="2000" i="1" dirty="0" err="1"/>
              <a:t>alte</a:t>
            </a:r>
            <a:r>
              <a:rPr lang="en-US" sz="2000" i="1" dirty="0"/>
              <a:t> </a:t>
            </a:r>
            <a:r>
              <a:rPr lang="en-US" sz="2000" i="1" dirty="0" err="1"/>
              <a:t>König</a:t>
            </a:r>
            <a:r>
              <a:rPr lang="en-US" sz="2000" i="1" dirty="0"/>
              <a:t> in </a:t>
            </a:r>
            <a:r>
              <a:rPr lang="en-US" sz="2000" i="1" dirty="0" err="1"/>
              <a:t>seinem</a:t>
            </a:r>
            <a:r>
              <a:rPr lang="en-US" sz="2000" i="1" dirty="0"/>
              <a:t> </a:t>
            </a:r>
            <a:r>
              <a:rPr lang="en-US" sz="2000" i="1" dirty="0" err="1"/>
              <a:t>Exil</a:t>
            </a:r>
            <a:r>
              <a:rPr lang="en-US" sz="2000" i="1" dirty="0"/>
              <a:t>, 65)</a:t>
            </a:r>
          </a:p>
          <a:p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3356992"/>
            <a:ext cx="8136904" cy="2304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y-AM" sz="2000" b="1" dirty="0"/>
              <a:t>Երբ ուսումն ավարտելուց հետո ես հայրիկիս ասացի, որ ուզում եմ գրող դառնալ, նա նայեց ինձ, քմծիծաղեց ու ասաց.</a:t>
            </a:r>
          </a:p>
          <a:p>
            <a:endParaRPr lang="hy-AM" b="1" dirty="0"/>
          </a:p>
          <a:p>
            <a:pPr algn="ctr"/>
            <a:r>
              <a:rPr lang="hy-AM" sz="2000" b="1" i="1" u="sng" dirty="0"/>
              <a:t>-Գրել-մրել: </a:t>
            </a:r>
            <a:endParaRPr lang="en-US" sz="2000" b="1" i="1" u="sng" dirty="0" smtClean="0"/>
          </a:p>
          <a:p>
            <a:endParaRPr lang="en-US" b="1" dirty="0"/>
          </a:p>
          <a:p>
            <a:pPr algn="r"/>
            <a:r>
              <a:rPr lang="hy-AM" sz="2000" i="1" dirty="0" smtClean="0"/>
              <a:t>(</a:t>
            </a:r>
            <a:r>
              <a:rPr lang="hy-AM" sz="2000" i="1" dirty="0"/>
              <a:t>Ծեր թագավորը իր աքսորավայրում, 61)</a:t>
            </a:r>
            <a:endParaRPr lang="hy-AM" sz="2000" i="1" dirty="0"/>
          </a:p>
        </p:txBody>
      </p:sp>
    </p:spTree>
    <p:extLst>
      <p:ext uri="{BB962C8B-B14F-4D97-AF65-F5344CB8AC3E}">
        <p14:creationId xmlns:p14="http://schemas.microsoft.com/office/powerpoint/2010/main" val="43694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75656" y="2420888"/>
            <a:ext cx="6245415" cy="20882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b. </a:t>
            </a:r>
            <a:r>
              <a:rPr lang="en-US" sz="2800" b="1" dirty="0" err="1" smtClean="0"/>
              <a:t>Realien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766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404664"/>
            <a:ext cx="7992888" cy="25202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Mittags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aß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latin typeface="Times New Roman" pitchFamily="18" charset="0"/>
                <a:cs typeface="Times New Roman" pitchFamily="18" charset="0"/>
              </a:rPr>
              <a:t>Käsknöpfle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dann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legte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sic him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Wohnzimmer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hin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und war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wenige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Minuten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später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eingeschlafen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/>
          </a:p>
          <a:p>
            <a:pPr algn="r"/>
            <a:r>
              <a:rPr lang="en-US" sz="2000" i="1" dirty="0" smtClean="0"/>
              <a:t>(</a:t>
            </a:r>
            <a:r>
              <a:rPr lang="en-US" sz="2000" i="1" dirty="0"/>
              <a:t>Der </a:t>
            </a:r>
            <a:r>
              <a:rPr lang="en-US" sz="2000" i="1" dirty="0" err="1"/>
              <a:t>alte</a:t>
            </a:r>
            <a:r>
              <a:rPr lang="en-US" sz="2000" i="1" dirty="0"/>
              <a:t> </a:t>
            </a:r>
            <a:r>
              <a:rPr lang="en-US" sz="2000" i="1" dirty="0" err="1"/>
              <a:t>König</a:t>
            </a:r>
            <a:r>
              <a:rPr lang="en-US" sz="2000" i="1" dirty="0"/>
              <a:t> in </a:t>
            </a:r>
            <a:r>
              <a:rPr lang="en-US" sz="2000" i="1" dirty="0" err="1"/>
              <a:t>seinem</a:t>
            </a:r>
            <a:r>
              <a:rPr lang="en-US" sz="2000" i="1" dirty="0"/>
              <a:t> </a:t>
            </a:r>
            <a:r>
              <a:rPr lang="en-US" sz="2000" i="1" dirty="0" err="1"/>
              <a:t>Exil</a:t>
            </a:r>
            <a:r>
              <a:rPr lang="en-US" sz="2000" i="1" dirty="0"/>
              <a:t>, 135)</a:t>
            </a:r>
          </a:p>
          <a:p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3717032"/>
            <a:ext cx="8136904" cy="2376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y-AM" sz="2400" b="1" dirty="0"/>
              <a:t>Ճաշին նա </a:t>
            </a:r>
            <a:r>
              <a:rPr lang="hy-AM" sz="2400" b="1" i="1" u="sng" dirty="0"/>
              <a:t>քերած պանիրով վերմիշել </a:t>
            </a:r>
            <a:r>
              <a:rPr lang="hy-AM" sz="2400" b="1" dirty="0"/>
              <a:t>կերավ, հետո հյուրասենյակում պառկեց և մի քանի րոպեից քնեց: </a:t>
            </a:r>
            <a:endParaRPr lang="en-US" sz="2400" b="1" dirty="0" smtClean="0"/>
          </a:p>
          <a:p>
            <a:endParaRPr lang="en-US" sz="2400" b="1" dirty="0"/>
          </a:p>
          <a:p>
            <a:pPr algn="r"/>
            <a:r>
              <a:rPr lang="hy-AM" sz="2000" i="1" dirty="0" smtClean="0"/>
              <a:t>(</a:t>
            </a:r>
            <a:r>
              <a:rPr lang="hy-AM" sz="2000" i="1" dirty="0"/>
              <a:t>Ծեր թագավորը իր աքսորավայրում, 124)</a:t>
            </a:r>
            <a:endParaRPr lang="hy-AM" sz="2000" i="1" dirty="0"/>
          </a:p>
        </p:txBody>
      </p:sp>
    </p:spTree>
    <p:extLst>
      <p:ext uri="{BB962C8B-B14F-4D97-AF65-F5344CB8AC3E}">
        <p14:creationId xmlns:p14="http://schemas.microsoft.com/office/powerpoint/2010/main" val="57118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9672" y="2358805"/>
            <a:ext cx="6336704" cy="20162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Pragmatische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Übersetzungsprobleme</a:t>
            </a:r>
            <a:endParaRPr lang="ru-RU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67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35354" y="2060848"/>
            <a:ext cx="6120680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Ortsnamen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404664"/>
            <a:ext cx="8352928" cy="20882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Petersburg,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sagte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der Herzog,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sei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weit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weg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Auch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Berlin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sei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nicht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in der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Nähe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/>
          </a:p>
          <a:p>
            <a:pPr algn="r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Die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Vermessung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der Welt, 146)</a:t>
            </a:r>
          </a:p>
          <a:p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3284984"/>
            <a:ext cx="8496944" cy="21602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y-AM" sz="2400" b="1" dirty="0">
                <a:cs typeface="Times New Roman" pitchFamily="18" charset="0"/>
              </a:rPr>
              <a:t>Հերցոգն ասաց, որ Պետերբուրգը հեռու է, </a:t>
            </a:r>
            <a:r>
              <a:rPr lang="hy-AM" sz="2400" b="1" i="1" u="sng" dirty="0">
                <a:cs typeface="Times New Roman" pitchFamily="18" charset="0"/>
              </a:rPr>
              <a:t>Բեռլինն</a:t>
            </a:r>
            <a:r>
              <a:rPr lang="hy-AM" sz="2400" b="1" dirty="0">
                <a:cs typeface="Times New Roman" pitchFamily="18" charset="0"/>
              </a:rPr>
              <a:t> էլ մոտերքում չէ: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/>
          </a:p>
          <a:p>
            <a:pPr algn="r"/>
            <a:r>
              <a:rPr lang="hy-AM" sz="2000" i="1" dirty="0" smtClean="0"/>
              <a:t>(</a:t>
            </a:r>
            <a:r>
              <a:rPr lang="hy-AM" sz="2000" i="1" dirty="0"/>
              <a:t>Աշխարհի չափագրումը, 98)</a:t>
            </a:r>
            <a:endParaRPr lang="hy-AM" sz="2000" i="1" dirty="0"/>
          </a:p>
        </p:txBody>
      </p:sp>
    </p:spTree>
    <p:extLst>
      <p:ext uri="{BB962C8B-B14F-4D97-AF65-F5344CB8AC3E}">
        <p14:creationId xmlns:p14="http://schemas.microsoft.com/office/powerpoint/2010/main" val="22352563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04664"/>
            <a:ext cx="8280920" cy="21602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Für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die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Heimkehr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nach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Vorarlberg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gingen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drei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weitere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Wochen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drauf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/>
          </a:p>
          <a:p>
            <a:pPr algn="r"/>
            <a:r>
              <a:rPr lang="en-US" sz="2000" i="1" dirty="0" smtClean="0"/>
              <a:t>(</a:t>
            </a:r>
            <a:r>
              <a:rPr lang="en-US" sz="2000" i="1" dirty="0"/>
              <a:t>Der </a:t>
            </a:r>
            <a:r>
              <a:rPr lang="en-US" sz="2000" i="1" dirty="0" err="1"/>
              <a:t>alte</a:t>
            </a:r>
            <a:r>
              <a:rPr lang="en-US" sz="2000" i="1" dirty="0"/>
              <a:t> </a:t>
            </a:r>
            <a:r>
              <a:rPr lang="en-US" sz="2000" i="1" dirty="0" err="1"/>
              <a:t>König</a:t>
            </a:r>
            <a:r>
              <a:rPr lang="en-US" sz="2000" i="1" dirty="0"/>
              <a:t> in </a:t>
            </a:r>
            <a:r>
              <a:rPr lang="en-US" sz="2000" i="1" dirty="0" err="1"/>
              <a:t>seinem</a:t>
            </a:r>
            <a:r>
              <a:rPr lang="en-US" sz="2000" i="1" dirty="0"/>
              <a:t> </a:t>
            </a:r>
            <a:r>
              <a:rPr lang="en-US" sz="2000" i="1" dirty="0" err="1"/>
              <a:t>Exil</a:t>
            </a:r>
            <a:r>
              <a:rPr lang="en-US" sz="2000" i="1" dirty="0"/>
              <a:t>, 43)</a:t>
            </a:r>
          </a:p>
          <a:p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140968"/>
            <a:ext cx="8280920" cy="20162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y-AM" sz="2400" b="1" i="1" u="sng" dirty="0">
                <a:cs typeface="Times New Roman" pitchFamily="18" charset="0"/>
              </a:rPr>
              <a:t>Ֆորարլբերգ</a:t>
            </a:r>
            <a:r>
              <a:rPr lang="hy-AM" sz="2400" b="1" dirty="0">
                <a:cs typeface="Times New Roman" pitchFamily="18" charset="0"/>
              </a:rPr>
              <a:t>՝ տուն հասնելու համար նրանցից պահանջվեց ևս երեք շաբաթ: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/>
          </a:p>
          <a:p>
            <a:pPr algn="r"/>
            <a:r>
              <a:rPr lang="hy-AM" sz="2000" i="1" dirty="0" smtClean="0"/>
              <a:t>(</a:t>
            </a:r>
            <a:r>
              <a:rPr lang="hy-AM" sz="2000" i="1" dirty="0"/>
              <a:t>Ծեր թագավորը իր աքսորավայրում, 40)</a:t>
            </a:r>
            <a:endParaRPr lang="hy-AM" sz="2000" i="1" dirty="0"/>
          </a:p>
        </p:txBody>
      </p:sp>
    </p:spTree>
    <p:extLst>
      <p:ext uri="{BB962C8B-B14F-4D97-AF65-F5344CB8AC3E}">
        <p14:creationId xmlns:p14="http://schemas.microsoft.com/office/powerpoint/2010/main" val="364702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332656"/>
            <a:ext cx="8352928" cy="2232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Einmal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ließ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sich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der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Dätt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vierzehnjährigen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Emil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huckepack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über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die </a:t>
            </a:r>
            <a:r>
              <a:rPr lang="en-US" sz="2400" b="1" i="1" u="sng" dirty="0" err="1">
                <a:latin typeface="Times New Roman" pitchFamily="18" charset="0"/>
                <a:cs typeface="Times New Roman" pitchFamily="18" charset="0"/>
              </a:rPr>
              <a:t>Schwarzach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tragen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/>
          </a:p>
          <a:p>
            <a:pPr algn="r"/>
            <a:r>
              <a:rPr lang="en-US" sz="2000" i="1" dirty="0" smtClean="0"/>
              <a:t>(</a:t>
            </a:r>
            <a:r>
              <a:rPr lang="en-US" sz="2000" i="1" dirty="0"/>
              <a:t>Der </a:t>
            </a:r>
            <a:r>
              <a:rPr lang="en-US" sz="2000" i="1" dirty="0" err="1"/>
              <a:t>alte</a:t>
            </a:r>
            <a:r>
              <a:rPr lang="en-US" sz="2000" i="1" dirty="0"/>
              <a:t> </a:t>
            </a:r>
            <a:r>
              <a:rPr lang="en-US" sz="2000" i="1" dirty="0" err="1"/>
              <a:t>König</a:t>
            </a:r>
            <a:r>
              <a:rPr lang="en-US" sz="2000" i="1" dirty="0"/>
              <a:t> in </a:t>
            </a:r>
            <a:r>
              <a:rPr lang="en-US" sz="2000" i="1" dirty="0" err="1"/>
              <a:t>seinem</a:t>
            </a:r>
            <a:r>
              <a:rPr lang="en-US" sz="2000" i="1" dirty="0"/>
              <a:t> </a:t>
            </a:r>
            <a:r>
              <a:rPr lang="en-US" sz="2000" i="1" dirty="0" err="1"/>
              <a:t>Exil</a:t>
            </a:r>
            <a:r>
              <a:rPr lang="en-US" sz="2000" i="1" dirty="0"/>
              <a:t>, 33)</a:t>
            </a:r>
          </a:p>
          <a:p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212976"/>
            <a:ext cx="8352928" cy="21602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y-AM" sz="2000" b="1" dirty="0" smtClean="0"/>
              <a:t>Ապին</a:t>
            </a:r>
            <a:r>
              <a:rPr lang="en-US" sz="2000" b="1" i="1" u="sng" dirty="0" smtClean="0"/>
              <a:t> </a:t>
            </a:r>
            <a:r>
              <a:rPr lang="hy-AM" sz="2000" b="1" dirty="0" smtClean="0"/>
              <a:t> </a:t>
            </a:r>
            <a:r>
              <a:rPr lang="hy-AM" sz="2000" b="1" dirty="0"/>
              <a:t>մի անգամ հրամայել էր, որ տասնչորսամյա Էմիլն իրեն շալակած անցկացներ </a:t>
            </a:r>
            <a:r>
              <a:rPr lang="hy-AM" sz="2000" b="1" i="1" u="sng" dirty="0"/>
              <a:t>Շվարցախ գետը</a:t>
            </a:r>
            <a:r>
              <a:rPr lang="hy-AM" sz="2000" b="1" dirty="0"/>
              <a:t>: </a:t>
            </a:r>
            <a:endParaRPr lang="en-US" sz="2000" b="1" dirty="0" smtClean="0"/>
          </a:p>
          <a:p>
            <a:pPr algn="ctr">
              <a:lnSpc>
                <a:spcPct val="150000"/>
              </a:lnSpc>
            </a:pPr>
            <a:endParaRPr lang="en-US" sz="2000" b="1" dirty="0"/>
          </a:p>
          <a:p>
            <a:pPr algn="r">
              <a:lnSpc>
                <a:spcPct val="150000"/>
              </a:lnSpc>
            </a:pPr>
            <a:r>
              <a:rPr lang="hy-AM" sz="2000" i="1" dirty="0" smtClean="0"/>
              <a:t>(</a:t>
            </a:r>
            <a:r>
              <a:rPr lang="hy-AM" sz="2000" i="1" dirty="0"/>
              <a:t>Ծեր թագավորը իր աքսորավայրում, 30)</a:t>
            </a:r>
            <a:endParaRPr lang="hy-AM" sz="2000" i="1" dirty="0"/>
          </a:p>
        </p:txBody>
      </p:sp>
    </p:spTree>
    <p:extLst>
      <p:ext uri="{BB962C8B-B14F-4D97-AF65-F5344CB8AC3E}">
        <p14:creationId xmlns:p14="http://schemas.microsoft.com/office/powerpoint/2010/main" val="398650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75656" y="2636912"/>
            <a:ext cx="6048672" cy="1800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Dialekt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476672"/>
            <a:ext cx="8136904" cy="21602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Adolf Geiger, 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der </a:t>
            </a:r>
            <a:r>
              <a:rPr lang="en-US" sz="2400" b="1" i="1" u="sng" dirty="0" err="1">
                <a:latin typeface="Times New Roman" pitchFamily="18" charset="0"/>
                <a:cs typeface="Times New Roman" pitchFamily="18" charset="0"/>
              </a:rPr>
              <a:t>Dätt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verdiente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als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Angestellter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in der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noch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jungen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Stromindustrie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dazu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/>
          </a:p>
          <a:p>
            <a:pPr algn="r"/>
            <a:r>
              <a:rPr lang="en-US" sz="2000" i="1" dirty="0" smtClean="0"/>
              <a:t>(</a:t>
            </a:r>
            <a:r>
              <a:rPr lang="en-US" sz="2000" i="1" dirty="0"/>
              <a:t>Der </a:t>
            </a:r>
            <a:r>
              <a:rPr lang="en-US" sz="2000" i="1" dirty="0" err="1"/>
              <a:t>alte</a:t>
            </a:r>
            <a:r>
              <a:rPr lang="en-US" sz="2000" i="1" dirty="0"/>
              <a:t> </a:t>
            </a:r>
            <a:r>
              <a:rPr lang="en-US" sz="2000" i="1" dirty="0" err="1"/>
              <a:t>König</a:t>
            </a:r>
            <a:r>
              <a:rPr lang="en-US" sz="2000" i="1" dirty="0"/>
              <a:t> in </a:t>
            </a:r>
            <a:r>
              <a:rPr lang="en-US" sz="2000" i="1" dirty="0" err="1"/>
              <a:t>seinem</a:t>
            </a:r>
            <a:r>
              <a:rPr lang="en-US" sz="2000" i="1" dirty="0"/>
              <a:t> </a:t>
            </a:r>
            <a:r>
              <a:rPr lang="en-US" sz="2000" i="1" dirty="0" err="1"/>
              <a:t>Exil</a:t>
            </a:r>
            <a:r>
              <a:rPr lang="en-US" sz="2000" i="1" dirty="0"/>
              <a:t>, 31)</a:t>
            </a:r>
          </a:p>
          <a:p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3429000"/>
            <a:ext cx="8136904" cy="24482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y-AM" sz="2400" b="1" dirty="0"/>
              <a:t>Ադոլֆ Գայգերը՝ </a:t>
            </a:r>
            <a:r>
              <a:rPr lang="hy-AM" sz="2400" b="1" i="1" u="sng" dirty="0"/>
              <a:t>ապին</a:t>
            </a:r>
            <a:r>
              <a:rPr lang="hy-AM" sz="2400" b="1" dirty="0"/>
              <a:t>, կողմնակի վաստակ էլ ուներ, նա դեռևս նոր զարգացող էլեկտրական հոսանքի արդյունաբերության ծառայող էր: </a:t>
            </a:r>
            <a:endParaRPr lang="en-US" sz="2400" b="1" dirty="0" smtClean="0"/>
          </a:p>
          <a:p>
            <a:endParaRPr lang="en-US" i="1" dirty="0"/>
          </a:p>
          <a:p>
            <a:pPr algn="r"/>
            <a:r>
              <a:rPr lang="hy-AM" sz="2000" i="1" dirty="0" smtClean="0"/>
              <a:t>(</a:t>
            </a:r>
            <a:r>
              <a:rPr lang="hy-AM" sz="2000" i="1" dirty="0"/>
              <a:t>Ծեր թագավորը իր աքսորավայրում, 29)</a:t>
            </a:r>
            <a:endParaRPr lang="hy-AM" sz="2000" i="1" dirty="0"/>
          </a:p>
        </p:txBody>
      </p:sp>
    </p:spTree>
    <p:extLst>
      <p:ext uri="{BB962C8B-B14F-4D97-AF65-F5344CB8AC3E}">
        <p14:creationId xmlns:p14="http://schemas.microsoft.com/office/powerpoint/2010/main" val="13129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35696" y="2492896"/>
            <a:ext cx="6192688" cy="1800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Transkription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8532" y="836712"/>
            <a:ext cx="8064896" cy="1728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Times New Roman" pitchFamily="18" charset="0"/>
                <a:cs typeface="Times New Roman" pitchFamily="18" charset="0"/>
              </a:rPr>
              <a:t>Ich erinnere mich auch an </a:t>
            </a:r>
            <a:r>
              <a:rPr lang="de-DE" sz="2400" b="1" i="1" u="sng" dirty="0">
                <a:latin typeface="Times New Roman" pitchFamily="18" charset="0"/>
                <a:cs typeface="Times New Roman" pitchFamily="18" charset="0"/>
              </a:rPr>
              <a:t>Sophie.</a:t>
            </a:r>
            <a:r>
              <a:rPr lang="de-DE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de-DE" dirty="0"/>
          </a:p>
          <a:p>
            <a:pPr algn="r"/>
            <a:r>
              <a:rPr lang="de-DE" i="1" dirty="0" smtClean="0"/>
              <a:t>(</a:t>
            </a:r>
            <a:r>
              <a:rPr lang="de-DE" i="1" dirty="0"/>
              <a:t>Der Vorleser, 84</a:t>
            </a:r>
            <a:r>
              <a:rPr lang="de-DE" i="1" dirty="0" smtClean="0"/>
              <a:t>)</a:t>
            </a:r>
            <a:endParaRPr lang="de-DE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3861048"/>
            <a:ext cx="8064896" cy="1800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sz="2400" b="1" dirty="0"/>
              <a:t>Հիշում եմ նաև </a:t>
            </a:r>
            <a:r>
              <a:rPr lang="hy-AM" sz="2400" b="1" i="1" u="sng" dirty="0"/>
              <a:t>Սոֆիին: </a:t>
            </a:r>
            <a:endParaRPr lang="en-US" sz="2400" b="1" i="1" u="sng" dirty="0" smtClean="0"/>
          </a:p>
          <a:p>
            <a:pPr algn="ctr"/>
            <a:endParaRPr lang="en-US" dirty="0"/>
          </a:p>
          <a:p>
            <a:pPr algn="r"/>
            <a:r>
              <a:rPr lang="hy-AM" sz="2000" i="1" dirty="0" smtClean="0"/>
              <a:t>(</a:t>
            </a:r>
            <a:r>
              <a:rPr lang="hy-AM" sz="2000" i="1" dirty="0"/>
              <a:t>Ընթերցողը, 77)</a:t>
            </a:r>
          </a:p>
        </p:txBody>
      </p:sp>
    </p:spTree>
    <p:extLst>
      <p:ext uri="{BB962C8B-B14F-4D97-AF65-F5344CB8AC3E}">
        <p14:creationId xmlns:p14="http://schemas.microsoft.com/office/powerpoint/2010/main" val="38586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980728"/>
            <a:ext cx="7776864" cy="20162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Zunächst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ging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nach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Weimar,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wo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sein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Bruder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ihn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Wieland, Herder und Goethe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vorstellte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  <a:p>
            <a:pPr algn="r"/>
            <a:r>
              <a:rPr lang="en-US" sz="2000" i="1" dirty="0" smtClean="0"/>
              <a:t>(</a:t>
            </a:r>
            <a:r>
              <a:rPr lang="en-US" sz="2000" i="1" dirty="0"/>
              <a:t>Die </a:t>
            </a:r>
            <a:r>
              <a:rPr lang="en-US" sz="2000" i="1" dirty="0" err="1"/>
              <a:t>Vermessung</a:t>
            </a:r>
            <a:r>
              <a:rPr lang="en-US" sz="2000" i="1" dirty="0"/>
              <a:t> der Welt, 36)</a:t>
            </a:r>
          </a:p>
          <a:p>
            <a:pPr algn="ctr"/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4005064"/>
            <a:ext cx="7776864" cy="15841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y-AM" sz="2000" b="1" dirty="0"/>
              <a:t>Սկզբում նա գնաց </a:t>
            </a:r>
            <a:r>
              <a:rPr lang="hy-AM" sz="2000" b="1" i="1" u="sng" dirty="0"/>
              <a:t>Վայմար</a:t>
            </a:r>
            <a:r>
              <a:rPr lang="hy-AM" sz="2000" b="1" dirty="0"/>
              <a:t>, որտեղ եղբայրը նրան ներկայացրեց Վիլանդին, Հերդերին ու Գյոթեին: </a:t>
            </a:r>
            <a:endParaRPr lang="en-US" sz="2000" b="1" dirty="0" smtClean="0"/>
          </a:p>
          <a:p>
            <a:pPr algn="ctr"/>
            <a:endParaRPr lang="en-US" dirty="0"/>
          </a:p>
          <a:p>
            <a:pPr algn="r"/>
            <a:r>
              <a:rPr lang="hy-AM" sz="2000" i="1" dirty="0" smtClean="0"/>
              <a:t>(</a:t>
            </a:r>
            <a:r>
              <a:rPr lang="hy-AM" sz="2000" i="1" dirty="0"/>
              <a:t>Աշխարհի չափագրումը, 22)</a:t>
            </a:r>
          </a:p>
        </p:txBody>
      </p:sp>
    </p:spTree>
    <p:extLst>
      <p:ext uri="{BB962C8B-B14F-4D97-AF65-F5344CB8AC3E}">
        <p14:creationId xmlns:p14="http://schemas.microsoft.com/office/powerpoint/2010/main" val="1826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91680" y="2276872"/>
            <a:ext cx="6480720" cy="2232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Metapher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548680"/>
            <a:ext cx="8424936" cy="21602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Wohnzimmer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wartete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sein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Sohn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latin typeface="Times New Roman" pitchFamily="18" charset="0"/>
                <a:cs typeface="Times New Roman" pitchFamily="18" charset="0"/>
              </a:rPr>
              <a:t>Eugen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mit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gepackter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Reisetasche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Die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Vermessung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der Welt, 7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3627979"/>
            <a:ext cx="8352928" cy="22492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y-AM" sz="2400" b="1" dirty="0"/>
              <a:t>Հյուրասենյակում սպասում էր որդին՝ </a:t>
            </a:r>
            <a:r>
              <a:rPr lang="hy-AM" sz="2400" b="1" i="1" u="sng" dirty="0"/>
              <a:t>Եվգենին, </a:t>
            </a:r>
            <a:r>
              <a:rPr lang="hy-AM" sz="2400" b="1" dirty="0"/>
              <a:t>արդեն պատրաստ ճամպրուկներով: </a:t>
            </a:r>
            <a:endParaRPr lang="en-US" sz="2400" b="1" dirty="0" smtClean="0"/>
          </a:p>
          <a:p>
            <a:pPr algn="r"/>
            <a:endParaRPr lang="en-US" sz="2000" i="1" dirty="0" smtClean="0"/>
          </a:p>
          <a:p>
            <a:pPr algn="r"/>
            <a:r>
              <a:rPr lang="hy-AM" sz="2000" i="1" dirty="0" smtClean="0"/>
              <a:t>(</a:t>
            </a:r>
            <a:r>
              <a:rPr lang="hy-AM" sz="2000" i="1" dirty="0"/>
              <a:t>Աշխարհի չափագրումը, 3)</a:t>
            </a:r>
            <a:endParaRPr lang="hy-AM" sz="2000" i="1" dirty="0"/>
          </a:p>
        </p:txBody>
      </p:sp>
    </p:spTree>
    <p:extLst>
      <p:ext uri="{BB962C8B-B14F-4D97-AF65-F5344CB8AC3E}">
        <p14:creationId xmlns:p14="http://schemas.microsoft.com/office/powerpoint/2010/main" val="49589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50539" y="908720"/>
            <a:ext cx="741682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bist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groß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geworden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Jungchen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  <a:p>
            <a:pPr algn="r"/>
            <a:r>
              <a:rPr lang="en-US" sz="2000" i="1" dirty="0" smtClean="0">
                <a:solidFill>
                  <a:schemeClr val="bg1"/>
                </a:solidFill>
              </a:rPr>
              <a:t>(</a:t>
            </a:r>
            <a:r>
              <a:rPr lang="en-US" sz="2000" i="1" dirty="0">
                <a:solidFill>
                  <a:schemeClr val="bg1"/>
                </a:solidFill>
              </a:rPr>
              <a:t>Der </a:t>
            </a:r>
            <a:r>
              <a:rPr lang="en-US" sz="2000" i="1" dirty="0" err="1">
                <a:solidFill>
                  <a:schemeClr val="bg1"/>
                </a:solidFill>
              </a:rPr>
              <a:t>Vorleser</a:t>
            </a:r>
            <a:r>
              <a:rPr lang="en-US" sz="2000" i="1" dirty="0">
                <a:solidFill>
                  <a:schemeClr val="bg1"/>
                </a:solidFill>
              </a:rPr>
              <a:t>, 185)</a:t>
            </a:r>
          </a:p>
          <a:p>
            <a:pPr algn="ctr"/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3789040"/>
            <a:ext cx="7395763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2400" b="1" dirty="0">
                <a:solidFill>
                  <a:schemeClr val="bg1"/>
                </a:solidFill>
              </a:rPr>
              <a:t>«Դու մեծացել ես, փոքրի՛կ տղա»: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r"/>
            <a:r>
              <a:rPr lang="hy-AM" sz="2000" i="1" dirty="0" smtClean="0">
                <a:solidFill>
                  <a:schemeClr val="bg1"/>
                </a:solidFill>
              </a:rPr>
              <a:t>(</a:t>
            </a:r>
            <a:r>
              <a:rPr lang="hy-AM" sz="2000" i="1" dirty="0">
                <a:solidFill>
                  <a:schemeClr val="bg1"/>
                </a:solidFill>
              </a:rPr>
              <a:t>Ընթերցողը, 172)</a:t>
            </a:r>
          </a:p>
        </p:txBody>
      </p:sp>
    </p:spTree>
    <p:extLst>
      <p:ext uri="{BB962C8B-B14F-4D97-AF65-F5344CB8AC3E}">
        <p14:creationId xmlns:p14="http://schemas.microsoft.com/office/powerpoint/2010/main" val="29056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1268760"/>
            <a:ext cx="7488832" cy="20882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e-DE" sz="2400" b="1" dirty="0">
                <a:solidFill>
                  <a:schemeClr val="bg1"/>
                </a:solidFill>
              </a:rPr>
              <a:t>Sein Elternhaus war nur einen </a:t>
            </a:r>
            <a:r>
              <a:rPr lang="de-DE" sz="2400" b="1" i="1" u="sng" dirty="0">
                <a:solidFill>
                  <a:schemeClr val="bg1"/>
                </a:solidFill>
              </a:rPr>
              <a:t>Katzensprung</a:t>
            </a:r>
            <a:r>
              <a:rPr lang="de-DE" sz="2400" b="1" dirty="0">
                <a:solidFill>
                  <a:schemeClr val="bg1"/>
                </a:solidFill>
              </a:rPr>
              <a:t>, blieb aber trotzdem ein unerreichbarer </a:t>
            </a:r>
            <a:r>
              <a:rPr lang="de-DE" sz="2400" b="1" dirty="0" smtClean="0">
                <a:solidFill>
                  <a:schemeClr val="bg1"/>
                </a:solidFill>
              </a:rPr>
              <a:t>Ort…</a:t>
            </a:r>
          </a:p>
          <a:p>
            <a:pPr algn="ctr"/>
            <a:endParaRPr lang="de-DE" dirty="0"/>
          </a:p>
          <a:p>
            <a:pPr algn="r"/>
            <a:r>
              <a:rPr lang="de-DE" sz="2000" i="1" dirty="0" smtClean="0"/>
              <a:t>(</a:t>
            </a:r>
            <a:r>
              <a:rPr lang="de-DE" sz="2000" i="1" dirty="0"/>
              <a:t>Der alte König in seinem Exil, 56)</a:t>
            </a:r>
            <a:endParaRPr lang="ru-RU" sz="2000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63588" y="4123434"/>
            <a:ext cx="7272808" cy="21138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y-AM" sz="2400" b="1" dirty="0">
                <a:solidFill>
                  <a:schemeClr val="bg1"/>
                </a:solidFill>
                <a:cs typeface="Times New Roman" pitchFamily="18" charset="0"/>
              </a:rPr>
              <a:t>Հայրիկիս ծնողների տունը անհասանելի մի վայր էր դարձել, թեև երկու քայլի վրա </a:t>
            </a:r>
            <a:r>
              <a:rPr lang="hy-AM" sz="2400" b="1" dirty="0" smtClean="0">
                <a:solidFill>
                  <a:schemeClr val="bg1"/>
                </a:solidFill>
                <a:cs typeface="Times New Roman" pitchFamily="18" charset="0"/>
              </a:rPr>
              <a:t>էր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hy-AM" sz="2000" i="1" dirty="0" smtClean="0"/>
              <a:t>(</a:t>
            </a:r>
            <a:r>
              <a:rPr lang="hy-AM" sz="2000" i="1" dirty="0"/>
              <a:t>Ծեր թագավորը իր աքսորավայրում, 51)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39303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047061"/>
            <a:ext cx="784887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Übersetzungsschwierigkeiten</a:t>
            </a:r>
            <a:endParaRPr lang="ru-RU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6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9706" y="620688"/>
            <a:ext cx="7956749" cy="2304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In der </a:t>
            </a:r>
            <a:r>
              <a:rPr lang="en-US" sz="2000" b="1" dirty="0" err="1">
                <a:solidFill>
                  <a:schemeClr val="bg1"/>
                </a:solidFill>
              </a:rPr>
              <a:t>Früh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zog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er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sich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nur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halb</a:t>
            </a:r>
            <a:r>
              <a:rPr lang="en-US" sz="2000" b="1" dirty="0">
                <a:solidFill>
                  <a:schemeClr val="bg1"/>
                </a:solidFill>
              </a:rPr>
              <a:t>, </a:t>
            </a:r>
            <a:r>
              <a:rPr lang="en-US" sz="2000" b="1" dirty="0" err="1">
                <a:solidFill>
                  <a:schemeClr val="bg1"/>
                </a:solidFill>
              </a:rPr>
              <a:t>verkehrt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oder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vierfach</a:t>
            </a:r>
            <a:r>
              <a:rPr lang="en-US" sz="2000" b="1" dirty="0">
                <a:solidFill>
                  <a:schemeClr val="bg1"/>
                </a:solidFill>
              </a:rPr>
              <a:t> an, </a:t>
            </a:r>
            <a:r>
              <a:rPr lang="en-US" sz="2000" b="1" dirty="0" err="1">
                <a:solidFill>
                  <a:schemeClr val="bg1"/>
                </a:solidFill>
              </a:rPr>
              <a:t>mittags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schob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er</a:t>
            </a:r>
            <a:r>
              <a:rPr lang="en-US" sz="2000" b="1" dirty="0">
                <a:solidFill>
                  <a:schemeClr val="bg1"/>
                </a:solidFill>
              </a:rPr>
              <a:t> die </a:t>
            </a:r>
            <a:r>
              <a:rPr lang="en-US" sz="2000" b="1" dirty="0" err="1">
                <a:solidFill>
                  <a:schemeClr val="bg1"/>
                </a:solidFill>
              </a:rPr>
              <a:t>Tiefkühlpizza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mitsamt</a:t>
            </a:r>
            <a:r>
              <a:rPr lang="en-US" sz="2000" b="1" dirty="0">
                <a:solidFill>
                  <a:schemeClr val="bg1"/>
                </a:solidFill>
              </a:rPr>
              <a:t> der </a:t>
            </a:r>
            <a:r>
              <a:rPr lang="en-US" sz="2000" b="1" dirty="0" err="1">
                <a:solidFill>
                  <a:schemeClr val="bg1"/>
                </a:solidFill>
              </a:rPr>
              <a:t>Verpackung</a:t>
            </a:r>
            <a:r>
              <a:rPr lang="en-US" sz="2000" b="1" dirty="0">
                <a:solidFill>
                  <a:schemeClr val="bg1"/>
                </a:solidFill>
              </a:rPr>
              <a:t> ins </a:t>
            </a:r>
            <a:r>
              <a:rPr lang="en-US" sz="2000" b="1" i="1" u="sng" dirty="0">
                <a:solidFill>
                  <a:schemeClr val="bg1"/>
                </a:solidFill>
              </a:rPr>
              <a:t>Rohr</a:t>
            </a:r>
            <a:r>
              <a:rPr lang="en-US" sz="2000" b="1" dirty="0">
                <a:solidFill>
                  <a:schemeClr val="bg1"/>
                </a:solidFill>
              </a:rPr>
              <a:t>, und seine </a:t>
            </a:r>
            <a:r>
              <a:rPr lang="en-US" sz="2000" b="1" dirty="0" err="1">
                <a:solidFill>
                  <a:schemeClr val="bg1"/>
                </a:solidFill>
              </a:rPr>
              <a:t>Socken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deponierte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er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im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Kühlschrank</a:t>
            </a:r>
            <a:r>
              <a:rPr lang="en-US" sz="2000" b="1" dirty="0">
                <a:solidFill>
                  <a:schemeClr val="bg1"/>
                </a:solidFill>
              </a:rPr>
              <a:t>.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algn="r"/>
            <a:endParaRPr lang="en-US" dirty="0"/>
          </a:p>
          <a:p>
            <a:pPr algn="r"/>
            <a:r>
              <a:rPr lang="en-US" sz="2000" i="1" dirty="0" smtClean="0"/>
              <a:t>(</a:t>
            </a:r>
            <a:r>
              <a:rPr lang="en-US" sz="2000" i="1" dirty="0"/>
              <a:t>Der </a:t>
            </a:r>
            <a:r>
              <a:rPr lang="en-US" sz="2000" i="1" dirty="0" err="1"/>
              <a:t>alte</a:t>
            </a:r>
            <a:r>
              <a:rPr lang="en-US" sz="2000" i="1" dirty="0"/>
              <a:t> </a:t>
            </a:r>
            <a:r>
              <a:rPr lang="en-US" sz="2000" i="1" dirty="0" err="1"/>
              <a:t>König</a:t>
            </a:r>
            <a:r>
              <a:rPr lang="en-US" sz="2000" i="1" dirty="0"/>
              <a:t> in </a:t>
            </a:r>
            <a:r>
              <a:rPr lang="en-US" sz="2000" i="1" dirty="0" err="1"/>
              <a:t>seinem</a:t>
            </a:r>
            <a:r>
              <a:rPr lang="en-US" sz="2000" i="1" dirty="0"/>
              <a:t> </a:t>
            </a:r>
            <a:r>
              <a:rPr lang="en-US" sz="2000" i="1" dirty="0" err="1"/>
              <a:t>Exil</a:t>
            </a:r>
            <a:r>
              <a:rPr lang="en-US" sz="2000" i="1" dirty="0"/>
              <a:t>, 25)</a:t>
            </a:r>
          </a:p>
          <a:p>
            <a:pPr algn="ctr"/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3429000"/>
            <a:ext cx="7920880" cy="2592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y-AM" sz="2000" b="1" dirty="0"/>
              <a:t>Երբեմն վաղ առավոտյան նա հայտնվում էր` կիսատ, թարս ու շիտակ կամ էլ չորս-հինգ շոր իրար վրա հագած, կեսօրին սառեցրած պիցան առանց փաթեթից հանելու մտցնում էր </a:t>
            </a:r>
            <a:r>
              <a:rPr lang="hy-AM" sz="2000" b="1" i="1" u="sng" dirty="0"/>
              <a:t>ջեռոցի</a:t>
            </a:r>
            <a:r>
              <a:rPr lang="hy-AM" sz="2000" b="1" dirty="0"/>
              <a:t> մեջ, իսկ գուլպաներն էլ` տեղավորում սառնարանում: </a:t>
            </a:r>
            <a:endParaRPr lang="en-US" sz="2000" b="1" dirty="0" smtClean="0"/>
          </a:p>
          <a:p>
            <a:pPr algn="ctr"/>
            <a:endParaRPr lang="en-US" dirty="0"/>
          </a:p>
          <a:p>
            <a:pPr algn="r"/>
            <a:r>
              <a:rPr lang="hy-AM" sz="2000" i="1" dirty="0" smtClean="0"/>
              <a:t>(</a:t>
            </a:r>
            <a:r>
              <a:rPr lang="hy-AM" sz="2000" i="1" dirty="0"/>
              <a:t>Ծեր թագավորը իր աքսորավայրում, </a:t>
            </a:r>
            <a:r>
              <a:rPr lang="hy-AM" sz="2000" i="1" dirty="0" smtClean="0"/>
              <a:t>23</a:t>
            </a:r>
            <a:r>
              <a:rPr lang="en-US" sz="2000" i="1" dirty="0" smtClean="0"/>
              <a:t>)</a:t>
            </a:r>
            <a:endParaRPr lang="hy-AM" sz="2000" i="1" dirty="0"/>
          </a:p>
        </p:txBody>
      </p:sp>
    </p:spTree>
    <p:extLst>
      <p:ext uri="{BB962C8B-B14F-4D97-AF65-F5344CB8AC3E}">
        <p14:creationId xmlns:p14="http://schemas.microsoft.com/office/powerpoint/2010/main" val="403470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908720"/>
            <a:ext cx="7848872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Times New Roman" pitchFamily="18" charset="0"/>
                <a:cs typeface="Times New Roman" pitchFamily="18" charset="0"/>
              </a:rPr>
              <a:t>,,</a:t>
            </a:r>
            <a:r>
              <a:rPr lang="de-DE" sz="2400" b="1" i="1" u="sng" dirty="0" err="1">
                <a:latin typeface="Times New Roman" pitchFamily="18" charset="0"/>
                <a:cs typeface="Times New Roman" pitchFamily="18" charset="0"/>
              </a:rPr>
              <a:t>Machs</a:t>
            </a:r>
            <a:r>
              <a:rPr lang="de-DE" sz="2400" b="1" i="1" u="sng" dirty="0">
                <a:latin typeface="Times New Roman" pitchFamily="18" charset="0"/>
                <a:cs typeface="Times New Roman" pitchFamily="18" charset="0"/>
              </a:rPr>
              <a:t> gut</a:t>
            </a:r>
            <a:r>
              <a:rPr lang="de-DE" sz="2400" b="1" dirty="0">
                <a:latin typeface="Times New Roman" pitchFamily="18" charset="0"/>
                <a:cs typeface="Times New Roman" pitchFamily="18" charset="0"/>
              </a:rPr>
              <a:t>, Jungchen,,. ,,Du auch</a:t>
            </a:r>
            <a:r>
              <a:rPr lang="de-DE" sz="2400" b="1" dirty="0" smtClean="0">
                <a:latin typeface="Times New Roman" pitchFamily="18" charset="0"/>
                <a:cs typeface="Times New Roman" pitchFamily="18" charset="0"/>
              </a:rPr>
              <a:t>,,.</a:t>
            </a:r>
          </a:p>
          <a:p>
            <a:pPr algn="ctr"/>
            <a:endParaRPr lang="de-DE" dirty="0"/>
          </a:p>
          <a:p>
            <a:pPr algn="r"/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(Der Vorleser, 188)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4005064"/>
            <a:ext cx="7848872" cy="18722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sz="2400" b="1" dirty="0"/>
              <a:t>«</a:t>
            </a:r>
            <a:r>
              <a:rPr lang="hy-AM" sz="2400" b="1" i="1" u="sng" dirty="0"/>
              <a:t>Լավ մնա, </a:t>
            </a:r>
            <a:r>
              <a:rPr lang="hy-AM" sz="2400" b="1" dirty="0"/>
              <a:t>փոքրիկ տղա</a:t>
            </a:r>
            <a:r>
              <a:rPr lang="hy-AM" sz="2400" b="1" dirty="0" smtClean="0"/>
              <a:t>»:</a:t>
            </a:r>
            <a:endParaRPr lang="en-US" sz="2400" b="1" dirty="0" smtClean="0"/>
          </a:p>
          <a:p>
            <a:pPr algn="ctr"/>
            <a:r>
              <a:rPr lang="hy-AM" dirty="0" smtClean="0"/>
              <a:t> </a:t>
            </a:r>
            <a:endParaRPr lang="en-US" dirty="0" smtClean="0"/>
          </a:p>
          <a:p>
            <a:pPr algn="r"/>
            <a:r>
              <a:rPr lang="en-US" sz="2000" i="1" u="sng" dirty="0"/>
              <a:t>(</a:t>
            </a:r>
            <a:r>
              <a:rPr lang="hy-AM" sz="2000" i="1" u="sng" dirty="0" smtClean="0"/>
              <a:t>Ընթերցողը</a:t>
            </a:r>
            <a:r>
              <a:rPr lang="en-US" sz="2000" i="1" u="sng" dirty="0" smtClean="0"/>
              <a:t>, 175)</a:t>
            </a:r>
            <a:endParaRPr lang="ru-RU" sz="2000" i="1" u="sng" dirty="0"/>
          </a:p>
        </p:txBody>
      </p:sp>
    </p:spTree>
    <p:extLst>
      <p:ext uri="{BB962C8B-B14F-4D97-AF65-F5344CB8AC3E}">
        <p14:creationId xmlns:p14="http://schemas.microsoft.com/office/powerpoint/2010/main" val="41431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742376"/>
            <a:ext cx="8352928" cy="20882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Als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Julia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fünf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war,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haben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wir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uns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scheiden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lassen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20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Der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Vorleser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 165)</a:t>
            </a:r>
          </a:p>
          <a:p>
            <a:endParaRPr lang="en-US" sz="2000" b="1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80004" y="3689303"/>
            <a:ext cx="8352928" cy="21602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sz="2400" b="1" dirty="0"/>
              <a:t>Երբ </a:t>
            </a:r>
            <a:r>
              <a:rPr lang="en-US" sz="2400" b="1" dirty="0" smtClean="0"/>
              <a:t> </a:t>
            </a:r>
            <a:r>
              <a:rPr lang="hy-AM" sz="2400" b="1" i="1" u="sng" dirty="0" smtClean="0"/>
              <a:t>Յուլյան</a:t>
            </a:r>
            <a:r>
              <a:rPr lang="en-US" sz="2400" b="1" dirty="0" smtClean="0"/>
              <a:t> </a:t>
            </a:r>
            <a:r>
              <a:rPr lang="hy-AM" sz="2400" b="1" dirty="0" smtClean="0"/>
              <a:t> </a:t>
            </a:r>
            <a:r>
              <a:rPr lang="hy-AM" sz="2400" b="1" dirty="0"/>
              <a:t>հինգ </a:t>
            </a:r>
            <a:r>
              <a:rPr lang="en-US" sz="2400" b="1" dirty="0" smtClean="0"/>
              <a:t> </a:t>
            </a:r>
            <a:r>
              <a:rPr lang="hy-AM" sz="2400" b="1" dirty="0" smtClean="0"/>
              <a:t>տարեկան </a:t>
            </a:r>
            <a:r>
              <a:rPr lang="en-US" sz="2400" b="1" dirty="0" smtClean="0"/>
              <a:t> </a:t>
            </a:r>
            <a:r>
              <a:rPr lang="hy-AM" sz="2400" b="1" dirty="0" smtClean="0"/>
              <a:t>էր</a:t>
            </a:r>
            <a:r>
              <a:rPr lang="hy-AM" sz="2400" b="1" dirty="0"/>
              <a:t>, մենք </a:t>
            </a:r>
            <a:r>
              <a:rPr lang="en-US" sz="2400" b="1" dirty="0" smtClean="0"/>
              <a:t> </a:t>
            </a:r>
            <a:r>
              <a:rPr lang="hy-AM" sz="2400" b="1" dirty="0" smtClean="0"/>
              <a:t>բաժանվեցինք</a:t>
            </a:r>
            <a:r>
              <a:rPr lang="en-US" sz="2400" b="1" dirty="0" smtClean="0"/>
              <a:t> </a:t>
            </a:r>
            <a:r>
              <a:rPr lang="hy-AM" sz="2400" b="1" dirty="0" smtClean="0"/>
              <a:t>: </a:t>
            </a:r>
            <a:endParaRPr lang="en-US" sz="2400" b="1" dirty="0" smtClean="0"/>
          </a:p>
          <a:p>
            <a:pPr algn="r">
              <a:lnSpc>
                <a:spcPct val="200000"/>
              </a:lnSpc>
            </a:pPr>
            <a:r>
              <a:rPr lang="hy-AM" sz="2000" i="1" dirty="0" smtClean="0"/>
              <a:t>(</a:t>
            </a:r>
            <a:r>
              <a:rPr lang="hy-AM" sz="2000" i="1" dirty="0"/>
              <a:t>Ընթերցողը, 152)</a:t>
            </a:r>
            <a:endParaRPr lang="hy-AM" sz="2000" i="1" dirty="0"/>
          </a:p>
        </p:txBody>
      </p:sp>
    </p:spTree>
    <p:extLst>
      <p:ext uri="{BB962C8B-B14F-4D97-AF65-F5344CB8AC3E}">
        <p14:creationId xmlns:p14="http://schemas.microsoft.com/office/powerpoint/2010/main" val="190118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76672"/>
            <a:ext cx="8424936" cy="2376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e-DE" sz="2400" b="1" dirty="0">
                <a:latin typeface="Times New Roman" pitchFamily="18" charset="0"/>
                <a:cs typeface="Times New Roman" pitchFamily="18" charset="0"/>
              </a:rPr>
              <a:t>Manche Väter waren im Krieg gewesen, darunter zwei oder drei Offiziere der Wehrmacht und </a:t>
            </a:r>
            <a:r>
              <a:rPr lang="de-DE" sz="2400" b="1" i="1" u="sng" dirty="0">
                <a:latin typeface="Times New Roman" pitchFamily="18" charset="0"/>
                <a:cs typeface="Times New Roman" pitchFamily="18" charset="0"/>
              </a:rPr>
              <a:t>ein Offizier der Waffen-SS. </a:t>
            </a:r>
            <a:endParaRPr lang="de-DE" sz="2400" b="1" i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de-DE" dirty="0" smtClean="0"/>
          </a:p>
          <a:p>
            <a:pPr algn="r"/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de-DE" sz="2000" i="1" dirty="0">
                <a:latin typeface="Times New Roman" pitchFamily="18" charset="0"/>
                <a:cs typeface="Times New Roman" pitchFamily="18" charset="0"/>
              </a:rPr>
              <a:t>Der Vorleser, 88)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501008"/>
            <a:ext cx="8424936" cy="24482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hy-AM" sz="2000" b="1" dirty="0"/>
              <a:t>Մեզանից </a:t>
            </a:r>
            <a:r>
              <a:rPr lang="hy-AM" sz="2000" b="1" dirty="0" smtClean="0"/>
              <a:t>մի </a:t>
            </a:r>
            <a:r>
              <a:rPr lang="hy-AM" sz="2000" b="1" dirty="0"/>
              <a:t>քանիսի հայրերը մասնակցել էին պատերազմին, նրանցից երկուսը կամ երեքը բանակի սպաներ էին եղել, մեկը՝ </a:t>
            </a:r>
            <a:r>
              <a:rPr lang="hy-AM" sz="2000" b="1" i="1" u="sng" dirty="0"/>
              <a:t>էսէսական </a:t>
            </a:r>
            <a:r>
              <a:rPr lang="hy-AM" sz="2000" b="1" i="1" u="sng" dirty="0" smtClean="0"/>
              <a:t>սպա</a:t>
            </a:r>
            <a:r>
              <a:rPr lang="en-US" sz="2000" b="1" i="1" u="sng" dirty="0"/>
              <a:t>:</a:t>
            </a:r>
            <a:endParaRPr lang="en-US" sz="2000" b="1" i="1" u="sng" dirty="0" smtClean="0"/>
          </a:p>
          <a:p>
            <a:endParaRPr lang="en-US" sz="2000" b="1" i="1" dirty="0"/>
          </a:p>
          <a:p>
            <a:pPr algn="r"/>
            <a:r>
              <a:rPr lang="hy-AM" sz="2000" i="1" dirty="0" smtClean="0"/>
              <a:t>(</a:t>
            </a:r>
            <a:r>
              <a:rPr lang="hy-AM" sz="2000" i="1" dirty="0"/>
              <a:t>Ընթերցողը, 81)</a:t>
            </a:r>
            <a:endParaRPr lang="hy-AM" sz="2000" i="1" dirty="0"/>
          </a:p>
        </p:txBody>
      </p:sp>
    </p:spTree>
    <p:extLst>
      <p:ext uri="{BB962C8B-B14F-4D97-AF65-F5344CB8AC3E}">
        <p14:creationId xmlns:p14="http://schemas.microsoft.com/office/powerpoint/2010/main" val="30458448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76672"/>
            <a:ext cx="8352928" cy="2304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Eugen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gab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ihm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das, welches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gerade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aufgeschlagen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hatte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Friedrich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Jahns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Deutsche </a:t>
            </a:r>
            <a:r>
              <a:rPr lang="en-US" sz="2400" b="1" i="1" u="sng" dirty="0" err="1">
                <a:latin typeface="Times New Roman" pitchFamily="18" charset="0"/>
                <a:cs typeface="Times New Roman" pitchFamily="18" charset="0"/>
              </a:rPr>
              <a:t>Turnkunst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/>
          </a:p>
          <a:p>
            <a:pPr algn="r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Die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Vermessung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der Welt, 8)</a:t>
            </a:r>
          </a:p>
          <a:p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3501008"/>
            <a:ext cx="8280920" cy="2376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y-AM" sz="2400" b="1" dirty="0"/>
              <a:t>Եվգենին տվեց այն գիրքը, որը հենց նոր էր բացել. Ֆրիդրիխ Յահնի </a:t>
            </a:r>
            <a:r>
              <a:rPr lang="en-US" sz="2400" b="1" i="1" u="sng" dirty="0"/>
              <a:t>Deutsche </a:t>
            </a:r>
            <a:r>
              <a:rPr lang="en-US" sz="2400" b="1" i="1" u="sng" dirty="0" err="1"/>
              <a:t>Turnkunst</a:t>
            </a:r>
            <a:r>
              <a:rPr lang="en-US" sz="2400" b="1" i="1" u="sng" dirty="0"/>
              <a:t>-</a:t>
            </a:r>
            <a:r>
              <a:rPr lang="hy-AM" sz="2400" b="1" i="1" u="sng" dirty="0"/>
              <a:t>ը</a:t>
            </a:r>
            <a:r>
              <a:rPr lang="hy-AM" sz="2400" b="1" i="1" dirty="0" smtClean="0"/>
              <a:t>:</a:t>
            </a:r>
            <a:endParaRPr lang="en-US" sz="2400" b="1" i="1" dirty="0" smtClean="0"/>
          </a:p>
          <a:p>
            <a:pPr algn="just"/>
            <a:endParaRPr lang="en-US" i="1" dirty="0"/>
          </a:p>
          <a:p>
            <a:pPr algn="r"/>
            <a:r>
              <a:rPr lang="hy-AM" i="1" dirty="0" smtClean="0"/>
              <a:t> </a:t>
            </a:r>
            <a:r>
              <a:rPr lang="hy-AM" sz="2000" i="1" dirty="0"/>
              <a:t>(Աշխարհի չափագրումը, 4)</a:t>
            </a:r>
            <a:endParaRPr lang="hy-AM" sz="2000" i="1" dirty="0"/>
          </a:p>
        </p:txBody>
      </p:sp>
    </p:spTree>
    <p:extLst>
      <p:ext uri="{BB962C8B-B14F-4D97-AF65-F5344CB8AC3E}">
        <p14:creationId xmlns:p14="http://schemas.microsoft.com/office/powerpoint/2010/main" val="117960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9672" y="2147477"/>
            <a:ext cx="6192688" cy="20882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Kulturpaarspezifische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Übersetzungsprobleme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8567" y="692696"/>
            <a:ext cx="8280920" cy="20162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Der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Anblick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dieses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kurz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der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Panik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stehenden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Menschen </a:t>
            </a:r>
            <a:r>
              <a:rPr lang="en-US" sz="2400" b="1" i="1" u="sng" dirty="0" err="1">
                <a:latin typeface="Times New Roman" pitchFamily="18" charset="0"/>
                <a:cs typeface="Times New Roman" pitchFamily="18" charset="0"/>
              </a:rPr>
              <a:t>geht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latin typeface="Times New Roman" pitchFamily="18" charset="0"/>
                <a:cs typeface="Times New Roman" pitchFamily="18" charset="0"/>
              </a:rPr>
              <a:t>mir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latin typeface="Times New Roman" pitchFamily="18" charset="0"/>
                <a:cs typeface="Times New Roman" pitchFamily="18" charset="0"/>
              </a:rPr>
              <a:t>durch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 Mark und </a:t>
            </a:r>
            <a:r>
              <a:rPr lang="en-US" sz="2400" b="1" i="1" u="sng" dirty="0" err="1">
                <a:latin typeface="Times New Roman" pitchFamily="18" charset="0"/>
                <a:cs typeface="Times New Roman" pitchFamily="18" charset="0"/>
              </a:rPr>
              <a:t>Bein</a:t>
            </a: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i="1" dirty="0"/>
          </a:p>
          <a:p>
            <a:pPr algn="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(Der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alte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König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seinem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Exil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 13)</a:t>
            </a:r>
          </a:p>
          <a:p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3573016"/>
            <a:ext cx="8208912" cy="1800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y-AM" sz="2400" b="1" dirty="0"/>
              <a:t>Այս ուր որ է խուճապից մատնվող մարդուն նայելիս ես </a:t>
            </a:r>
            <a:r>
              <a:rPr lang="hy-AM" sz="2400" b="1" i="1" u="sng" dirty="0"/>
              <a:t>ցնցվում եմ մինչև ոսկորներս</a:t>
            </a:r>
            <a:r>
              <a:rPr lang="hy-AM" i="1" u="sng" dirty="0"/>
              <a:t>: </a:t>
            </a:r>
            <a:endParaRPr lang="en-US" i="1" u="sng" dirty="0" smtClean="0"/>
          </a:p>
          <a:p>
            <a:endParaRPr lang="en-US" i="1" dirty="0"/>
          </a:p>
          <a:p>
            <a:pPr algn="r"/>
            <a:r>
              <a:rPr lang="hy-AM" sz="2000" i="1" dirty="0" smtClean="0"/>
              <a:t>(</a:t>
            </a:r>
            <a:r>
              <a:rPr lang="hy-AM" sz="2000" i="1" dirty="0"/>
              <a:t>Ծեր թագավորը իր աքսորավայրում, 13)</a:t>
            </a:r>
            <a:endParaRPr lang="hy-AM" sz="2000" i="1" dirty="0"/>
          </a:p>
        </p:txBody>
      </p:sp>
    </p:spTree>
    <p:extLst>
      <p:ext uri="{BB962C8B-B14F-4D97-AF65-F5344CB8AC3E}">
        <p14:creationId xmlns:p14="http://schemas.microsoft.com/office/powerpoint/2010/main" val="105201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620688"/>
            <a:ext cx="8208912" cy="2232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hatte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mich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nie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ins </a:t>
            </a:r>
            <a:r>
              <a:rPr lang="en-US" sz="2400" b="1" i="1" u="sng" dirty="0" err="1">
                <a:latin typeface="Times New Roman" pitchFamily="18" charset="0"/>
                <a:cs typeface="Times New Roman" pitchFamily="18" charset="0"/>
              </a:rPr>
              <a:t>Gebet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latin typeface="Times New Roman" pitchFamily="18" charset="0"/>
                <a:cs typeface="Times New Roman" pitchFamily="18" charset="0"/>
              </a:rPr>
              <a:t>genommen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mir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nie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Ratschläge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erteilt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/>
          </a:p>
          <a:p>
            <a:pPr algn="r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Der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alte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König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seinem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Exil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 99)</a:t>
            </a:r>
          </a:p>
          <a:p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682258"/>
            <a:ext cx="8208912" cy="2232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sz="2400" b="1" dirty="0">
                <a:latin typeface="Sylfaen" pitchFamily="18" charset="0"/>
                <a:cs typeface="Arial" pitchFamily="34" charset="0"/>
              </a:rPr>
              <a:t>Նա դեռ երբեք ինձ չէր </a:t>
            </a:r>
            <a:r>
              <a:rPr lang="hy-AM" sz="2400" b="1" i="1" u="sng" dirty="0">
                <a:latin typeface="Sylfaen" pitchFamily="18" charset="0"/>
                <a:cs typeface="Arial" pitchFamily="34" charset="0"/>
              </a:rPr>
              <a:t>կշտամբել</a:t>
            </a:r>
            <a:r>
              <a:rPr lang="hy-AM" sz="2400" b="1" dirty="0">
                <a:latin typeface="Sylfaen" pitchFamily="18" charset="0"/>
                <a:cs typeface="Arial" pitchFamily="34" charset="0"/>
              </a:rPr>
              <a:t>, երբեք խորհուրդներ չէր տվել: </a:t>
            </a:r>
            <a:endParaRPr lang="en-US" sz="2400" b="1" dirty="0" smtClean="0">
              <a:latin typeface="Sylfaen" pitchFamily="18" charset="0"/>
              <a:cs typeface="Arial" pitchFamily="34" charset="0"/>
            </a:endParaRPr>
          </a:p>
          <a:p>
            <a:endParaRPr lang="en-US" i="1" dirty="0"/>
          </a:p>
          <a:p>
            <a:pPr algn="r"/>
            <a:r>
              <a:rPr lang="hy-AM" sz="2000" i="1" dirty="0" smtClean="0"/>
              <a:t>(</a:t>
            </a:r>
            <a:r>
              <a:rPr lang="hy-AM" sz="2000" i="1" dirty="0"/>
              <a:t>Ծեր թագավորը իր աքսորավայրում, </a:t>
            </a:r>
            <a:r>
              <a:rPr lang="hy-AM" sz="2000" i="1" dirty="0" smtClean="0"/>
              <a:t>92</a:t>
            </a:r>
            <a:r>
              <a:rPr lang="en-US" sz="2000" i="1" dirty="0" smtClean="0"/>
              <a:t>)</a:t>
            </a:r>
            <a:endParaRPr lang="hy-AM" sz="2000" i="1" dirty="0"/>
          </a:p>
        </p:txBody>
      </p:sp>
    </p:spTree>
    <p:extLst>
      <p:ext uri="{BB962C8B-B14F-4D97-AF65-F5344CB8AC3E}">
        <p14:creationId xmlns:p14="http://schemas.microsoft.com/office/powerpoint/2010/main" val="117546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240</TotalTime>
  <Words>1140</Words>
  <Application>Microsoft Office PowerPoint</Application>
  <PresentationFormat>Экран (4:3)</PresentationFormat>
  <Paragraphs>147</Paragraphs>
  <Slides>34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Базовая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25</cp:revision>
  <dcterms:created xsi:type="dcterms:W3CDTF">2018-05-09T18:51:32Z</dcterms:created>
  <dcterms:modified xsi:type="dcterms:W3CDTF">2018-05-09T22:58:04Z</dcterms:modified>
</cp:coreProperties>
</file>