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74" d="100"/>
          <a:sy n="74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83E2E-ADC3-4C08-86EF-A92DA774F9D6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7E52A-0A9A-469D-898D-A6F5C411C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61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7E52A-0A9A-469D-898D-A6F5C411CAB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96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7581" y="1484785"/>
            <a:ext cx="7175351" cy="1872208"/>
          </a:xfrm>
        </p:spPr>
        <p:txBody>
          <a:bodyPr/>
          <a:lstStyle/>
          <a:p>
            <a:pPr marL="18288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544" y="1916832"/>
            <a:ext cx="873413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Realien</a:t>
            </a: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als</a:t>
            </a: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Übersetzungsproblem</a:t>
            </a:r>
            <a:endParaRPr lang="ru-RU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39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620688"/>
            <a:ext cx="8208912" cy="2232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/>
              <a:t>Ich</a:t>
            </a:r>
            <a:r>
              <a:rPr lang="en-US" sz="2400" b="1" dirty="0"/>
              <a:t> </a:t>
            </a:r>
            <a:r>
              <a:rPr lang="en-US" sz="2400" b="1" dirty="0" err="1"/>
              <a:t>habe</a:t>
            </a:r>
            <a:r>
              <a:rPr lang="en-US" sz="2400" b="1" dirty="0"/>
              <a:t> </a:t>
            </a:r>
            <a:r>
              <a:rPr lang="en-US" sz="2400" b="1" dirty="0" err="1"/>
              <a:t>nur</a:t>
            </a:r>
            <a:r>
              <a:rPr lang="en-US" sz="2400" b="1" dirty="0"/>
              <a:t> an </a:t>
            </a:r>
            <a:r>
              <a:rPr lang="en-US" sz="2400" b="1" u="sng" dirty="0"/>
              <a:t>Johannes</a:t>
            </a:r>
            <a:r>
              <a:rPr lang="en-US" sz="2400" b="1" dirty="0"/>
              <a:t> </a:t>
            </a:r>
            <a:r>
              <a:rPr lang="en-US" sz="2400" b="1" dirty="0" err="1"/>
              <a:t>gedacht</a:t>
            </a:r>
            <a:r>
              <a:rPr lang="en-US" sz="2400" b="1" dirty="0"/>
              <a:t>, </a:t>
            </a:r>
            <a:r>
              <a:rPr lang="en-US" sz="2400" b="1" dirty="0" err="1"/>
              <a:t>es</a:t>
            </a:r>
            <a:r>
              <a:rPr lang="en-US" sz="2400" b="1" dirty="0"/>
              <a:t> </a:t>
            </a:r>
            <a:r>
              <a:rPr lang="en-US" sz="2400" b="1" dirty="0" err="1"/>
              <a:t>ist</a:t>
            </a:r>
            <a:r>
              <a:rPr lang="en-US" sz="2400" b="1" dirty="0"/>
              <a:t> </a:t>
            </a:r>
            <a:r>
              <a:rPr lang="en-US" sz="2400" b="1" dirty="0" err="1"/>
              <a:t>aber</a:t>
            </a:r>
            <a:r>
              <a:rPr lang="en-US" sz="2400" b="1" dirty="0"/>
              <a:t> </a:t>
            </a:r>
            <a:r>
              <a:rPr lang="en-US" sz="2400" b="1" dirty="0" err="1"/>
              <a:t>schon</a:t>
            </a:r>
            <a:r>
              <a:rPr lang="en-US" sz="2400" b="1" dirty="0"/>
              <a:t> so </a:t>
            </a:r>
            <a:r>
              <a:rPr lang="en-US" sz="2400" b="1" dirty="0" err="1"/>
              <a:t>lange</a:t>
            </a:r>
            <a:r>
              <a:rPr lang="en-US" sz="2400" b="1" dirty="0"/>
              <a:t> her. </a:t>
            </a:r>
            <a:r>
              <a:rPr lang="en-US" i="1" dirty="0"/>
              <a:t>(</a:t>
            </a:r>
            <a:r>
              <a:rPr lang="en-US" i="1" dirty="0" err="1"/>
              <a:t>Ingeborg</a:t>
            </a:r>
            <a:r>
              <a:rPr lang="en-US" i="1" dirty="0"/>
              <a:t> Bachmann,, </a:t>
            </a:r>
            <a:r>
              <a:rPr lang="en-US" i="1" dirty="0" err="1"/>
              <a:t>Simultan</a:t>
            </a:r>
            <a:r>
              <a:rPr lang="en-US" i="1" dirty="0"/>
              <a:t>,, S.107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682258"/>
            <a:ext cx="8208912" cy="2232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dirty="0" smtClean="0"/>
              <a:t>Ես այս պահին </a:t>
            </a:r>
            <a:r>
              <a:rPr lang="hy-AM" sz="2400" b="1" u="sng" dirty="0" smtClean="0"/>
              <a:t>Յոհաննեսի</a:t>
            </a:r>
            <a:r>
              <a:rPr lang="hy-AM" sz="2400" b="1" dirty="0" smtClean="0"/>
              <a:t> մասին մտածեցի, բայց դա շատ վաղուց էր</a:t>
            </a:r>
            <a:r>
              <a:rPr lang="hy-AM" dirty="0" smtClean="0"/>
              <a:t>: </a:t>
            </a:r>
            <a:r>
              <a:rPr lang="hy-AM" i="1" dirty="0" smtClean="0"/>
              <a:t>(‚‚Զիմուլտան‘‘, էջ 139)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117546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548680"/>
            <a:ext cx="8208912" cy="2232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Links die </a:t>
            </a:r>
            <a:r>
              <a:rPr lang="en-US" sz="2400" b="1" dirty="0" err="1"/>
              <a:t>Schweizer</a:t>
            </a:r>
            <a:r>
              <a:rPr lang="en-US" sz="2400" b="1" dirty="0"/>
              <a:t> Berge, </a:t>
            </a:r>
            <a:r>
              <a:rPr lang="en-US" sz="2400" b="1" dirty="0" err="1"/>
              <a:t>halblinks</a:t>
            </a:r>
            <a:r>
              <a:rPr lang="en-US" sz="2400" b="1" dirty="0"/>
              <a:t> das </a:t>
            </a:r>
            <a:r>
              <a:rPr lang="en-US" sz="2400" b="1" dirty="0" err="1"/>
              <a:t>Appenzell</a:t>
            </a:r>
            <a:r>
              <a:rPr lang="en-US" sz="2400" b="1" dirty="0"/>
              <a:t>, </a:t>
            </a:r>
            <a:r>
              <a:rPr lang="en-US" sz="2400" b="1" dirty="0" err="1"/>
              <a:t>vornen</a:t>
            </a:r>
            <a:r>
              <a:rPr lang="en-US" sz="2400" b="1" dirty="0"/>
              <a:t> das </a:t>
            </a:r>
            <a:r>
              <a:rPr lang="en-US" sz="2400" b="1" dirty="0" err="1"/>
              <a:t>Dorf</a:t>
            </a:r>
            <a:r>
              <a:rPr lang="en-US" sz="2400" b="1" dirty="0"/>
              <a:t> und </a:t>
            </a:r>
            <a:r>
              <a:rPr lang="en-US" sz="2400" b="1" dirty="0" err="1"/>
              <a:t>Bregen</a:t>
            </a:r>
            <a:r>
              <a:rPr lang="en-US" sz="2400" b="1" dirty="0"/>
              <a:t> </a:t>
            </a:r>
            <a:r>
              <a:rPr lang="en-US" sz="2400" b="1" dirty="0" err="1"/>
              <a:t>zu</a:t>
            </a:r>
            <a:r>
              <a:rPr lang="en-US" sz="2400" b="1" dirty="0"/>
              <a:t> </a:t>
            </a:r>
            <a:r>
              <a:rPr lang="en-US" sz="2400" b="1" dirty="0" err="1"/>
              <a:t>rechts</a:t>
            </a:r>
            <a:r>
              <a:rPr lang="en-US" sz="2400" b="1" dirty="0"/>
              <a:t> der </a:t>
            </a:r>
            <a:r>
              <a:rPr lang="en-US" sz="2400" b="1" dirty="0" err="1"/>
              <a:t>Gebhardsberg</a:t>
            </a:r>
            <a:r>
              <a:rPr lang="en-US" sz="2400" b="1" dirty="0"/>
              <a:t> und das </a:t>
            </a:r>
            <a:r>
              <a:rPr lang="en-US" sz="2400" b="1" dirty="0" err="1"/>
              <a:t>schroff</a:t>
            </a:r>
            <a:r>
              <a:rPr lang="en-US" sz="2400" b="1" dirty="0"/>
              <a:t> </a:t>
            </a:r>
            <a:r>
              <a:rPr lang="en-US" sz="2400" b="1" dirty="0" err="1"/>
              <a:t>aufragende</a:t>
            </a:r>
            <a:r>
              <a:rPr lang="en-US" sz="2400" b="1" dirty="0"/>
              <a:t> </a:t>
            </a:r>
            <a:r>
              <a:rPr lang="en-US" sz="2400" b="1" u="sng" dirty="0" err="1"/>
              <a:t>Känzele</a:t>
            </a:r>
            <a:r>
              <a:rPr lang="en-US" sz="2400" b="1" dirty="0"/>
              <a:t>. </a:t>
            </a:r>
            <a:r>
              <a:rPr lang="en-US" i="1" dirty="0"/>
              <a:t>(Arno Geiger: Der </a:t>
            </a:r>
            <a:r>
              <a:rPr lang="en-US" i="1" dirty="0" err="1"/>
              <a:t>alte</a:t>
            </a:r>
            <a:r>
              <a:rPr lang="en-US" i="1" dirty="0"/>
              <a:t> </a:t>
            </a:r>
            <a:r>
              <a:rPr lang="en-US" i="1" dirty="0" err="1"/>
              <a:t>Konig</a:t>
            </a:r>
            <a:r>
              <a:rPr lang="en-US" i="1" dirty="0"/>
              <a:t> in </a:t>
            </a:r>
            <a:r>
              <a:rPr lang="en-US" i="1" dirty="0" err="1"/>
              <a:t>seinem</a:t>
            </a:r>
            <a:r>
              <a:rPr lang="en-US" i="1" dirty="0"/>
              <a:t> </a:t>
            </a:r>
            <a:r>
              <a:rPr lang="en-US" i="1" dirty="0" err="1"/>
              <a:t>Exil</a:t>
            </a:r>
            <a:r>
              <a:rPr lang="en-US" i="1" dirty="0"/>
              <a:t>, S.79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3645024"/>
            <a:ext cx="8208912" cy="21602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dirty="0" smtClean="0"/>
              <a:t>Ձախ կողմում Շվեյցարական լեռներն էին, կիսով չափ ձախ` Ապենցելը, առջևում գյուղն էր ու Բրեգենցը, աջում Գեբհարդի լեռն էր և կտրուկ վեր խոյացող </a:t>
            </a:r>
            <a:r>
              <a:rPr lang="hy-AM" sz="2400" b="1" u="sng" dirty="0" smtClean="0"/>
              <a:t>Քենցելե լեռը: </a:t>
            </a:r>
            <a:r>
              <a:rPr lang="hy-AM" i="1" dirty="0" smtClean="0"/>
              <a:t>(,,Ծեր թագավորը իր աքսորավայրում‘‘, էջ 75</a:t>
            </a:r>
            <a:r>
              <a:rPr lang="en-US" i="1" dirty="0" smtClean="0"/>
              <a:t>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4166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404664"/>
            <a:ext cx="8568952" cy="18722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/>
              <a:t>Krämes</a:t>
            </a:r>
            <a:r>
              <a:rPr lang="en-US" sz="2400" b="1" dirty="0"/>
              <a:t> Herman Josef. Der </a:t>
            </a:r>
            <a:r>
              <a:rPr lang="en-US" sz="2400" b="1" dirty="0" err="1"/>
              <a:t>wohnt</a:t>
            </a:r>
            <a:r>
              <a:rPr lang="en-US" sz="2400" b="1" dirty="0"/>
              <a:t> </a:t>
            </a:r>
            <a:r>
              <a:rPr lang="en-US" sz="2400" b="1" dirty="0" err="1"/>
              <a:t>hinten</a:t>
            </a:r>
            <a:r>
              <a:rPr lang="en-US" sz="2400" b="1" dirty="0"/>
              <a:t> auf der </a:t>
            </a:r>
            <a:r>
              <a:rPr lang="en-US" sz="2400" b="1" u="sng" dirty="0" err="1"/>
              <a:t>Hohlstraße</a:t>
            </a:r>
            <a:r>
              <a:rPr lang="en-US" sz="2400" b="1" dirty="0"/>
              <a:t>. </a:t>
            </a:r>
            <a:r>
              <a:rPr lang="en-US" i="1" dirty="0"/>
              <a:t>(Markus </a:t>
            </a:r>
            <a:r>
              <a:rPr lang="en-US" i="1" dirty="0" err="1"/>
              <a:t>Orths:Vier</a:t>
            </a:r>
            <a:r>
              <a:rPr lang="en-US" i="1" dirty="0"/>
              <a:t> </a:t>
            </a:r>
            <a:r>
              <a:rPr lang="en-US" i="1" dirty="0" err="1"/>
              <a:t>Stunden</a:t>
            </a:r>
            <a:r>
              <a:rPr lang="en-US" i="1" dirty="0"/>
              <a:t> </a:t>
            </a:r>
            <a:r>
              <a:rPr lang="en-US" i="1" dirty="0" err="1"/>
              <a:t>im</a:t>
            </a:r>
            <a:r>
              <a:rPr lang="en-US" i="1" dirty="0"/>
              <a:t> </a:t>
            </a:r>
            <a:r>
              <a:rPr lang="en-US" i="1" dirty="0" err="1"/>
              <a:t>Garten</a:t>
            </a:r>
            <a:r>
              <a:rPr lang="en-US" i="1" dirty="0"/>
              <a:t> </a:t>
            </a:r>
            <a:r>
              <a:rPr lang="en-US" i="1" dirty="0" err="1"/>
              <a:t>gelegen</a:t>
            </a:r>
            <a:r>
              <a:rPr lang="en-US" i="1" dirty="0"/>
              <a:t>, S.239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3501008"/>
            <a:ext cx="8568952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dirty="0" smtClean="0"/>
              <a:t>Կրեմերսը` Հերման-Յեզեֆը: Հետևում` </a:t>
            </a:r>
            <a:r>
              <a:rPr lang="hy-AM" sz="2400" b="1" u="sng" dirty="0" smtClean="0"/>
              <a:t>Հոլտշտրասսե փողոցում</a:t>
            </a:r>
            <a:r>
              <a:rPr lang="hy-AM" sz="2400" b="1" dirty="0" smtClean="0"/>
              <a:t> է ապրում: </a:t>
            </a:r>
            <a:r>
              <a:rPr lang="hy-AM" i="1" dirty="0" smtClean="0"/>
              <a:t>(,,Չորս ժամ այգում պառկած‘‘, էջ 72)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596582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653719"/>
            <a:ext cx="7992888" cy="20882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So </a:t>
            </a:r>
            <a:r>
              <a:rPr lang="en-US" sz="2400" b="1" dirty="0" err="1"/>
              <a:t>fuhren</a:t>
            </a:r>
            <a:r>
              <a:rPr lang="en-US" sz="2400" b="1" dirty="0"/>
              <a:t> </a:t>
            </a:r>
            <a:r>
              <a:rPr lang="en-US" sz="2400" b="1" dirty="0" err="1"/>
              <a:t>wir</a:t>
            </a:r>
            <a:r>
              <a:rPr lang="en-US" sz="2400" b="1" dirty="0"/>
              <a:t> in der </a:t>
            </a:r>
            <a:r>
              <a:rPr lang="en-US" sz="2400" b="1" dirty="0" err="1"/>
              <a:t>Woche</a:t>
            </a:r>
            <a:r>
              <a:rPr lang="en-US" sz="2400" b="1" dirty="0"/>
              <a:t> </a:t>
            </a:r>
            <a:r>
              <a:rPr lang="en-US" sz="2400" b="1" dirty="0" err="1"/>
              <a:t>nach</a:t>
            </a:r>
            <a:r>
              <a:rPr lang="en-US" sz="2400" b="1" dirty="0"/>
              <a:t> </a:t>
            </a:r>
            <a:r>
              <a:rPr lang="en-US" sz="2400" b="1" dirty="0" err="1"/>
              <a:t>Ostern</a:t>
            </a:r>
            <a:r>
              <a:rPr lang="en-US" sz="2400" b="1" dirty="0"/>
              <a:t>, </a:t>
            </a:r>
            <a:r>
              <a:rPr lang="en-US" sz="2400" b="1" dirty="0" err="1"/>
              <a:t>mit</a:t>
            </a:r>
            <a:r>
              <a:rPr lang="en-US" sz="2400" b="1" dirty="0"/>
              <a:t> </a:t>
            </a:r>
            <a:r>
              <a:rPr lang="en-US" sz="2400" b="1" dirty="0" err="1"/>
              <a:t>dem</a:t>
            </a:r>
            <a:r>
              <a:rPr lang="en-US" sz="2400" b="1" dirty="0"/>
              <a:t> </a:t>
            </a:r>
            <a:r>
              <a:rPr lang="en-US" sz="2400" b="1" dirty="0" err="1"/>
              <a:t>Fahrrad</a:t>
            </a:r>
            <a:r>
              <a:rPr lang="en-US" sz="2400" b="1" dirty="0"/>
              <a:t> </a:t>
            </a:r>
            <a:r>
              <a:rPr lang="en-US" sz="2400" b="1" dirty="0" err="1"/>
              <a:t>weg</a:t>
            </a:r>
            <a:r>
              <a:rPr lang="en-US" sz="2400" b="1" dirty="0"/>
              <a:t>, </a:t>
            </a:r>
            <a:r>
              <a:rPr lang="en-US" sz="2400" b="1" dirty="0" err="1"/>
              <a:t>vier</a:t>
            </a:r>
            <a:r>
              <a:rPr lang="en-US" sz="2400" b="1" dirty="0"/>
              <a:t> </a:t>
            </a:r>
            <a:r>
              <a:rPr lang="en-US" sz="2400" b="1" dirty="0" err="1"/>
              <a:t>Tage</a:t>
            </a:r>
            <a:r>
              <a:rPr lang="en-US" sz="2400" b="1" dirty="0"/>
              <a:t> </a:t>
            </a:r>
            <a:r>
              <a:rPr lang="en-US" sz="2400" b="1" u="sng" dirty="0" err="1"/>
              <a:t>Wimpfen</a:t>
            </a:r>
            <a:r>
              <a:rPr lang="en-US" sz="2400" b="1" u="sng" dirty="0"/>
              <a:t>, </a:t>
            </a:r>
            <a:r>
              <a:rPr lang="en-US" sz="2400" b="1" u="sng" dirty="0" err="1"/>
              <a:t>Amorbach</a:t>
            </a:r>
            <a:r>
              <a:rPr lang="en-US" sz="2400" b="1" u="sng" dirty="0"/>
              <a:t> und </a:t>
            </a:r>
            <a:r>
              <a:rPr lang="en-US" sz="2400" b="1" u="sng" dirty="0" err="1"/>
              <a:t>Miltenberg</a:t>
            </a:r>
            <a:r>
              <a:rPr lang="en-US" sz="2400" b="1" dirty="0"/>
              <a:t>. </a:t>
            </a:r>
            <a:r>
              <a:rPr lang="en-US" i="1" dirty="0"/>
              <a:t>(Bernhard </a:t>
            </a:r>
            <a:r>
              <a:rPr lang="en-US" i="1" dirty="0" err="1"/>
              <a:t>Schlink</a:t>
            </a:r>
            <a:r>
              <a:rPr lang="en-US" i="1" dirty="0"/>
              <a:t>: Der </a:t>
            </a:r>
            <a:r>
              <a:rPr lang="en-US" i="1" dirty="0" err="1"/>
              <a:t>Vorleser</a:t>
            </a:r>
            <a:r>
              <a:rPr lang="en-US" i="1" dirty="0"/>
              <a:t>, S.51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3573016"/>
            <a:ext cx="7992888" cy="2304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dirty="0" smtClean="0"/>
              <a:t>Անմիջապես Զատիկից չորս օր հետո մենք հեծանիվով մեկնեցինք դեպի </a:t>
            </a:r>
            <a:r>
              <a:rPr lang="hy-AM" sz="2400" b="1" u="sng" dirty="0" smtClean="0"/>
              <a:t>Վիմպֆեն, Ամորբախ և Միլթենբերգ քաղաքներ:</a:t>
            </a:r>
            <a:r>
              <a:rPr lang="hy-AM" sz="2400" b="1" dirty="0" smtClean="0"/>
              <a:t> </a:t>
            </a:r>
            <a:r>
              <a:rPr lang="hy-AM" i="1" dirty="0" smtClean="0"/>
              <a:t>(,,Ընթերցողը‘‘, էջ 48)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10916014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476672"/>
            <a:ext cx="8136904" cy="20882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/>
              <a:t>Sie</a:t>
            </a:r>
            <a:r>
              <a:rPr lang="en-US" sz="2400" b="1" dirty="0"/>
              <a:t> </a:t>
            </a:r>
            <a:r>
              <a:rPr lang="en-US" sz="2400" b="1" dirty="0" err="1"/>
              <a:t>habe</a:t>
            </a:r>
            <a:r>
              <a:rPr lang="en-US" sz="2400" b="1" dirty="0"/>
              <a:t> </a:t>
            </a:r>
            <a:r>
              <a:rPr lang="en-US" sz="2400" b="1" dirty="0" err="1"/>
              <a:t>sich</a:t>
            </a:r>
            <a:r>
              <a:rPr lang="en-US" sz="2400" b="1" dirty="0"/>
              <a:t> oft </a:t>
            </a:r>
            <a:r>
              <a:rPr lang="en-US" sz="2400" b="1" dirty="0" err="1"/>
              <a:t>wie</a:t>
            </a:r>
            <a:r>
              <a:rPr lang="en-US" sz="2400" b="1" dirty="0"/>
              <a:t> </a:t>
            </a:r>
            <a:r>
              <a:rPr lang="en-US" sz="2400" b="1" dirty="0" err="1"/>
              <a:t>eine</a:t>
            </a:r>
            <a:r>
              <a:rPr lang="en-US" sz="2400" b="1" dirty="0"/>
              <a:t> </a:t>
            </a:r>
            <a:r>
              <a:rPr lang="en-US" sz="2400" b="1" dirty="0" err="1"/>
              <a:t>billige</a:t>
            </a:r>
            <a:r>
              <a:rPr lang="en-US" sz="2400" b="1" dirty="0"/>
              <a:t> </a:t>
            </a:r>
            <a:r>
              <a:rPr lang="en-US" sz="2400" b="1" dirty="0" err="1"/>
              <a:t>Magd</a:t>
            </a:r>
            <a:r>
              <a:rPr lang="en-US" sz="2400" b="1" dirty="0"/>
              <a:t> </a:t>
            </a:r>
            <a:r>
              <a:rPr lang="en-US" sz="2400" b="1" dirty="0" err="1"/>
              <a:t>gefühlt</a:t>
            </a:r>
            <a:r>
              <a:rPr lang="en-US" sz="2400" b="1" dirty="0"/>
              <a:t>, </a:t>
            </a:r>
            <a:r>
              <a:rPr lang="en-US" sz="2400" b="1" dirty="0" err="1"/>
              <a:t>im</a:t>
            </a:r>
            <a:r>
              <a:rPr lang="en-US" sz="2400" b="1" dirty="0"/>
              <a:t> </a:t>
            </a:r>
            <a:r>
              <a:rPr lang="en-US" sz="2400" b="1" dirty="0" err="1"/>
              <a:t>Dorf</a:t>
            </a:r>
            <a:r>
              <a:rPr lang="en-US" sz="2400" b="1" dirty="0"/>
              <a:t> </a:t>
            </a:r>
            <a:r>
              <a:rPr lang="en-US" sz="2400" b="1" dirty="0" err="1"/>
              <a:t>habe</a:t>
            </a:r>
            <a:r>
              <a:rPr lang="en-US" sz="2400" b="1" dirty="0"/>
              <a:t> </a:t>
            </a:r>
            <a:r>
              <a:rPr lang="en-US" sz="2400" b="1" dirty="0" err="1"/>
              <a:t>es</a:t>
            </a:r>
            <a:r>
              <a:rPr lang="en-US" sz="2400" b="1" dirty="0"/>
              <a:t> </a:t>
            </a:r>
            <a:r>
              <a:rPr lang="en-US" sz="2400" b="1" dirty="0" err="1"/>
              <a:t>geheißen</a:t>
            </a:r>
            <a:r>
              <a:rPr lang="en-US" sz="2400" b="1" dirty="0"/>
              <a:t>, </a:t>
            </a:r>
            <a:r>
              <a:rPr lang="en-US" sz="2400" b="1" u="sng" dirty="0" err="1"/>
              <a:t>Theresia</a:t>
            </a:r>
            <a:r>
              <a:rPr lang="en-US" sz="2400" b="1" u="sng" dirty="0"/>
              <a:t> Geiger </a:t>
            </a:r>
            <a:r>
              <a:rPr lang="en-US" sz="2400" b="1" dirty="0" err="1"/>
              <a:t>sei</a:t>
            </a:r>
            <a:r>
              <a:rPr lang="en-US" sz="2400" b="1" dirty="0"/>
              <a:t> </a:t>
            </a:r>
            <a:r>
              <a:rPr lang="en-US" sz="2400" b="1" dirty="0" err="1"/>
              <a:t>eine</a:t>
            </a:r>
            <a:r>
              <a:rPr lang="en-US" sz="2400" b="1" dirty="0"/>
              <a:t> der </a:t>
            </a:r>
            <a:r>
              <a:rPr lang="en-US" sz="2400" b="1" dirty="0" err="1"/>
              <a:t>drei</a:t>
            </a:r>
            <a:r>
              <a:rPr lang="en-US" sz="2400" b="1" dirty="0"/>
              <a:t> am </a:t>
            </a:r>
            <a:r>
              <a:rPr lang="en-US" sz="2400" b="1" dirty="0" err="1"/>
              <a:t>schwersten</a:t>
            </a:r>
            <a:r>
              <a:rPr lang="en-US" sz="2400" b="1" dirty="0"/>
              <a:t> </a:t>
            </a:r>
            <a:r>
              <a:rPr lang="en-US" sz="2400" b="1" dirty="0" err="1"/>
              <a:t>arbeitenden</a:t>
            </a:r>
            <a:r>
              <a:rPr lang="en-US" sz="2400" b="1" dirty="0"/>
              <a:t> Frauen </a:t>
            </a:r>
            <a:r>
              <a:rPr lang="en-US" sz="2400" b="1" dirty="0" err="1"/>
              <a:t>im</a:t>
            </a:r>
            <a:r>
              <a:rPr lang="en-US" sz="2400" b="1" dirty="0"/>
              <a:t> </a:t>
            </a:r>
            <a:r>
              <a:rPr lang="en-US" sz="2400" b="1" dirty="0" err="1"/>
              <a:t>Dorf</a:t>
            </a:r>
            <a:r>
              <a:rPr lang="en-US" sz="2400" b="1" dirty="0"/>
              <a:t>, </a:t>
            </a:r>
            <a:r>
              <a:rPr lang="en-US" sz="2400" b="1" dirty="0" err="1"/>
              <a:t>sie</a:t>
            </a:r>
            <a:r>
              <a:rPr lang="en-US" sz="2400" b="1" dirty="0"/>
              <a:t> </a:t>
            </a:r>
            <a:r>
              <a:rPr lang="en-US" sz="2400" b="1" dirty="0" err="1"/>
              <a:t>hätte</a:t>
            </a:r>
            <a:r>
              <a:rPr lang="en-US" sz="2400" b="1" dirty="0"/>
              <a:t> </a:t>
            </a:r>
            <a:r>
              <a:rPr lang="en-US" sz="2400" b="1" dirty="0" err="1"/>
              <a:t>gleich</a:t>
            </a:r>
            <a:r>
              <a:rPr lang="en-US" sz="2400" b="1" dirty="0"/>
              <a:t> in der </a:t>
            </a:r>
            <a:r>
              <a:rPr lang="en-US" sz="2400" b="1" dirty="0" err="1"/>
              <a:t>Schmiede</a:t>
            </a:r>
            <a:r>
              <a:rPr lang="en-US" sz="2400" b="1" dirty="0"/>
              <a:t> am </a:t>
            </a:r>
            <a:r>
              <a:rPr lang="en-US" sz="2400" b="1" dirty="0" err="1"/>
              <a:t>Amboss</a:t>
            </a:r>
            <a:r>
              <a:rPr lang="en-US" sz="2400" b="1" dirty="0"/>
              <a:t> </a:t>
            </a:r>
            <a:r>
              <a:rPr lang="en-US" sz="2400" b="1" dirty="0" err="1"/>
              <a:t>bleiben</a:t>
            </a:r>
            <a:r>
              <a:rPr lang="en-US" sz="2400" b="1" dirty="0"/>
              <a:t> </a:t>
            </a:r>
            <a:r>
              <a:rPr lang="en-US" sz="2400" b="1" dirty="0" err="1"/>
              <a:t>können</a:t>
            </a:r>
            <a:r>
              <a:rPr lang="en-US" sz="2400" b="1" dirty="0"/>
              <a:t> und </a:t>
            </a:r>
            <a:r>
              <a:rPr lang="en-US" sz="2400" b="1" dirty="0" err="1"/>
              <a:t>Elisen</a:t>
            </a:r>
            <a:r>
              <a:rPr lang="en-US" sz="2400" b="1" dirty="0"/>
              <a:t> </a:t>
            </a:r>
            <a:r>
              <a:rPr lang="en-US" sz="2400" b="1" dirty="0" err="1"/>
              <a:t>hämmern</a:t>
            </a:r>
            <a:r>
              <a:rPr lang="en-US" sz="2400" b="1" dirty="0"/>
              <a:t>, </a:t>
            </a:r>
            <a:r>
              <a:rPr lang="en-US" sz="2400" b="1" dirty="0" err="1"/>
              <a:t>bis</a:t>
            </a:r>
            <a:r>
              <a:rPr lang="en-US" sz="2400" b="1" dirty="0"/>
              <a:t> </a:t>
            </a:r>
            <a:r>
              <a:rPr lang="en-US" sz="2400" b="1" dirty="0" err="1"/>
              <a:t>es</a:t>
            </a:r>
            <a:r>
              <a:rPr lang="en-US" sz="2400" b="1" dirty="0"/>
              <a:t> </a:t>
            </a:r>
            <a:r>
              <a:rPr lang="en-US" sz="2400" b="1" dirty="0" err="1"/>
              <a:t>glüht</a:t>
            </a:r>
            <a:r>
              <a:rPr lang="en-US" sz="2400" b="1" i="1" dirty="0"/>
              <a:t>.( </a:t>
            </a:r>
            <a:r>
              <a:rPr lang="en-US" i="1" dirty="0"/>
              <a:t>Arno Geiger: Der </a:t>
            </a:r>
            <a:r>
              <a:rPr lang="en-US" i="1" dirty="0" err="1"/>
              <a:t>alte</a:t>
            </a:r>
            <a:r>
              <a:rPr lang="en-US" i="1" dirty="0"/>
              <a:t> </a:t>
            </a:r>
            <a:r>
              <a:rPr lang="en-US" i="1" dirty="0" err="1"/>
              <a:t>König</a:t>
            </a:r>
            <a:r>
              <a:rPr lang="en-US" i="1" dirty="0"/>
              <a:t> in </a:t>
            </a:r>
            <a:r>
              <a:rPr lang="en-US" i="1" dirty="0" err="1"/>
              <a:t>seinem</a:t>
            </a:r>
            <a:r>
              <a:rPr lang="en-US" i="1" dirty="0"/>
              <a:t> </a:t>
            </a:r>
            <a:r>
              <a:rPr lang="en-US" i="1" dirty="0" err="1"/>
              <a:t>Exil</a:t>
            </a:r>
            <a:r>
              <a:rPr lang="en-US" i="1" dirty="0"/>
              <a:t>,, S. 33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3356992"/>
            <a:ext cx="8136904" cy="2304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dirty="0" smtClean="0"/>
              <a:t>Նա իրեն հաճախ էժան աշխատուժ էր զգում: Պատմում էին, որ </a:t>
            </a:r>
            <a:r>
              <a:rPr lang="hy-AM" sz="2400" b="1" u="sng" dirty="0" smtClean="0"/>
              <a:t>Թերեզիա Գայգերը </a:t>
            </a:r>
            <a:r>
              <a:rPr lang="hy-AM" sz="2400" b="1" dirty="0" smtClean="0"/>
              <a:t>գյուղի ամենածանր աշխատանք կատարող երեք կանանցից մեկն էր, նա կարող էր դաբնոցի սալի վրա երկաթը այնքան ծեծել, մինչև շիկանար: </a:t>
            </a:r>
            <a:r>
              <a:rPr lang="hy-AM" b="1" dirty="0" smtClean="0"/>
              <a:t>(,,Ծեր թագավորը իր աքսորավայրում‘‘, էջ 31</a:t>
            </a:r>
            <a:r>
              <a:rPr lang="en-US" b="1" dirty="0" smtClean="0"/>
              <a:t>)</a:t>
            </a:r>
            <a:endParaRPr lang="hy-AM" b="1" dirty="0"/>
          </a:p>
        </p:txBody>
      </p:sp>
    </p:spTree>
    <p:extLst>
      <p:ext uri="{BB962C8B-B14F-4D97-AF65-F5344CB8AC3E}">
        <p14:creationId xmlns:p14="http://schemas.microsoft.com/office/powerpoint/2010/main" val="436940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404664"/>
            <a:ext cx="7992888" cy="2232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u="sng" dirty="0"/>
              <a:t>Ernst</a:t>
            </a:r>
            <a:r>
              <a:rPr lang="en-US" sz="2400" b="1" dirty="0"/>
              <a:t> </a:t>
            </a:r>
            <a:r>
              <a:rPr lang="en-US" sz="2400" b="1" dirty="0" err="1"/>
              <a:t>kommt</a:t>
            </a:r>
            <a:r>
              <a:rPr lang="en-US" sz="2400" b="1" dirty="0"/>
              <a:t> </a:t>
            </a:r>
            <a:r>
              <a:rPr lang="en-US" sz="2400" b="1" dirty="0" err="1"/>
              <a:t>zum</a:t>
            </a:r>
            <a:r>
              <a:rPr lang="en-US" sz="2400" b="1" dirty="0"/>
              <a:t> Tee, und </a:t>
            </a:r>
            <a:r>
              <a:rPr lang="en-US" sz="2400" b="1" dirty="0" err="1"/>
              <a:t>sie</a:t>
            </a:r>
            <a:r>
              <a:rPr lang="en-US" sz="2400" b="1" dirty="0"/>
              <a:t> </a:t>
            </a:r>
            <a:r>
              <a:rPr lang="en-US" sz="2400" b="1" dirty="0" err="1"/>
              <a:t>machen</a:t>
            </a:r>
            <a:r>
              <a:rPr lang="en-US" sz="2400" b="1" dirty="0"/>
              <a:t> </a:t>
            </a:r>
            <a:r>
              <a:rPr lang="en-US" sz="2400" b="1" dirty="0" err="1"/>
              <a:t>Pläne</a:t>
            </a:r>
            <a:r>
              <a:rPr lang="en-US" sz="2400" b="1" dirty="0"/>
              <a:t> </a:t>
            </a:r>
            <a:r>
              <a:rPr lang="en-US" sz="2400" b="1" dirty="0" err="1"/>
              <a:t>für</a:t>
            </a:r>
            <a:r>
              <a:rPr lang="en-US" sz="2400" b="1" dirty="0"/>
              <a:t> das </a:t>
            </a:r>
            <a:r>
              <a:rPr lang="en-US" sz="2400" b="1" dirty="0" err="1"/>
              <a:t>Salzkammergut</a:t>
            </a:r>
            <a:r>
              <a:rPr lang="en-US" sz="2400" b="1" dirty="0"/>
              <a:t>, und </a:t>
            </a:r>
            <a:r>
              <a:rPr lang="en-US" sz="2400" b="1" dirty="0" err="1"/>
              <a:t>Berti</a:t>
            </a:r>
            <a:r>
              <a:rPr lang="en-US" sz="2400" b="1" dirty="0"/>
              <a:t> </a:t>
            </a:r>
            <a:r>
              <a:rPr lang="en-US" sz="2400" b="1" dirty="0" err="1"/>
              <a:t>kommt</a:t>
            </a:r>
            <a:r>
              <a:rPr lang="en-US" sz="2400" b="1" dirty="0"/>
              <a:t> </a:t>
            </a:r>
            <a:r>
              <a:rPr lang="en-US" sz="2400" b="1" dirty="0" err="1"/>
              <a:t>einmal</a:t>
            </a:r>
            <a:r>
              <a:rPr lang="en-US" sz="2400" b="1" dirty="0"/>
              <a:t> </a:t>
            </a:r>
            <a:r>
              <a:rPr lang="en-US" sz="2400" b="1" dirty="0" err="1"/>
              <a:t>nachsehen</a:t>
            </a:r>
            <a:r>
              <a:rPr lang="en-US" sz="2400" b="1" dirty="0"/>
              <a:t>, </a:t>
            </a:r>
            <a:r>
              <a:rPr lang="en-US" sz="2400" b="1" dirty="0" err="1"/>
              <a:t>er</a:t>
            </a:r>
            <a:r>
              <a:rPr lang="en-US" sz="2400" b="1" dirty="0"/>
              <a:t> </a:t>
            </a:r>
            <a:r>
              <a:rPr lang="en-US" sz="2400" b="1" dirty="0" err="1"/>
              <a:t>meint</a:t>
            </a:r>
            <a:r>
              <a:rPr lang="en-US" sz="2400" b="1" dirty="0"/>
              <a:t>, </a:t>
            </a:r>
            <a:r>
              <a:rPr lang="en-US" sz="2400" b="1" dirty="0" err="1"/>
              <a:t>sie</a:t>
            </a:r>
            <a:r>
              <a:rPr lang="en-US" sz="2400" b="1" dirty="0"/>
              <a:t> </a:t>
            </a:r>
            <a:r>
              <a:rPr lang="en-US" sz="2400" b="1" dirty="0" err="1"/>
              <a:t>habe</a:t>
            </a:r>
            <a:r>
              <a:rPr lang="en-US" sz="2400" b="1" dirty="0"/>
              <a:t> </a:t>
            </a:r>
            <a:r>
              <a:rPr lang="en-US" sz="2400" b="1" dirty="0" err="1"/>
              <a:t>eine</a:t>
            </a:r>
            <a:r>
              <a:rPr lang="en-US" sz="2400" b="1" dirty="0"/>
              <a:t> </a:t>
            </a:r>
            <a:r>
              <a:rPr lang="en-US" sz="2400" b="1" dirty="0" err="1"/>
              <a:t>Avitaminose</a:t>
            </a:r>
            <a:r>
              <a:rPr lang="en-US" sz="2400" b="1" dirty="0"/>
              <a:t>. </a:t>
            </a:r>
            <a:r>
              <a:rPr lang="en-US" i="1" dirty="0"/>
              <a:t>(</a:t>
            </a:r>
            <a:r>
              <a:rPr lang="en-US" i="1" dirty="0" err="1"/>
              <a:t>Ingeborg</a:t>
            </a:r>
            <a:r>
              <a:rPr lang="en-US" i="1" dirty="0"/>
              <a:t> Bachmann: </a:t>
            </a:r>
            <a:r>
              <a:rPr lang="en-US" i="1" dirty="0" err="1"/>
              <a:t>Simultan</a:t>
            </a:r>
            <a:r>
              <a:rPr lang="en-US" i="1" dirty="0"/>
              <a:t>, S.90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3717032"/>
            <a:ext cx="8136904" cy="2376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u="sng" dirty="0" smtClean="0"/>
              <a:t>Էռնեստը</a:t>
            </a:r>
            <a:r>
              <a:rPr lang="hy-AM" sz="2400" b="1" dirty="0" smtClean="0"/>
              <a:t> գալիս է թեյ խմելու, և նրանք ծրագրեր են կազմում Զալցքամերգուտ մեկնելու մասին, հետո էլ Բերտին է գալիս` Միրանդայի առողջական վիճակը ստուգելու. նրա կածիքով` Միրանդան ավիտամինոզ ունի: </a:t>
            </a:r>
            <a:r>
              <a:rPr lang="hy-AM" i="1" dirty="0" smtClean="0"/>
              <a:t>(,,Զիմուլտան‘‘, էջ 118)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57118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404664"/>
            <a:ext cx="8352928" cy="20882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u="sng" dirty="0"/>
              <a:t>Walter</a:t>
            </a:r>
            <a:r>
              <a:rPr lang="en-US" sz="2400" b="1" dirty="0"/>
              <a:t> </a:t>
            </a:r>
            <a:r>
              <a:rPr lang="en-US" sz="2400" b="1" dirty="0" err="1"/>
              <a:t>wollte</a:t>
            </a:r>
            <a:r>
              <a:rPr lang="en-US" sz="2400" b="1" dirty="0"/>
              <a:t> </a:t>
            </a:r>
            <a:r>
              <a:rPr lang="en-US" sz="2400" b="1" dirty="0" err="1"/>
              <a:t>gestern</a:t>
            </a:r>
            <a:r>
              <a:rPr lang="en-US" sz="2400" b="1" dirty="0"/>
              <a:t> </a:t>
            </a:r>
            <a:r>
              <a:rPr lang="en-US" sz="2400" b="1" dirty="0" err="1"/>
              <a:t>noch</a:t>
            </a:r>
            <a:r>
              <a:rPr lang="en-US" sz="2400" b="1" dirty="0"/>
              <a:t>, </a:t>
            </a:r>
            <a:r>
              <a:rPr lang="en-US" sz="2400" b="1" dirty="0" err="1"/>
              <a:t>dass</a:t>
            </a:r>
            <a:r>
              <a:rPr lang="en-US" sz="2400" b="1" dirty="0"/>
              <a:t> </a:t>
            </a:r>
            <a:r>
              <a:rPr lang="en-US" sz="2400" b="1" dirty="0" err="1"/>
              <a:t>ich</a:t>
            </a:r>
            <a:r>
              <a:rPr lang="en-US" sz="2400" b="1" dirty="0"/>
              <a:t> </a:t>
            </a:r>
            <a:r>
              <a:rPr lang="en-US" sz="2400" b="1" dirty="0" err="1"/>
              <a:t>bei</a:t>
            </a:r>
            <a:r>
              <a:rPr lang="en-US" sz="2400" b="1" dirty="0"/>
              <a:t> </a:t>
            </a:r>
            <a:r>
              <a:rPr lang="en-US" sz="2400" b="1" dirty="0" err="1"/>
              <a:t>ihm</a:t>
            </a:r>
            <a:r>
              <a:rPr lang="en-US" sz="2400" b="1" dirty="0"/>
              <a:t> </a:t>
            </a:r>
            <a:r>
              <a:rPr lang="en-US" sz="2400" b="1" dirty="0" err="1"/>
              <a:t>übernachte</a:t>
            </a:r>
            <a:r>
              <a:rPr lang="en-US" sz="2400" b="1" dirty="0"/>
              <a:t>. </a:t>
            </a:r>
            <a:r>
              <a:rPr lang="en-US" i="1" dirty="0"/>
              <a:t>(</a:t>
            </a:r>
            <a:r>
              <a:rPr lang="en-US" i="1" dirty="0" err="1"/>
              <a:t>Gregor</a:t>
            </a:r>
            <a:r>
              <a:rPr lang="en-US" i="1" dirty="0"/>
              <a:t> Sander: </a:t>
            </a:r>
            <a:r>
              <a:rPr lang="en-US" i="1" dirty="0" err="1"/>
              <a:t>Winterfisch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3284984"/>
            <a:ext cx="8496944" cy="21602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u="sng" dirty="0" smtClean="0"/>
              <a:t>Վալտերը</a:t>
            </a:r>
            <a:r>
              <a:rPr lang="hy-AM" sz="2400" b="1" dirty="0" smtClean="0"/>
              <a:t> դեռ երեկ ցանկանում էր, որ ես նրա մոտ գիշերեմ: </a:t>
            </a:r>
            <a:r>
              <a:rPr lang="hy-AM" i="1" dirty="0" smtClean="0"/>
              <a:t>(,,Ձմեռային ձուկ‘‘, էջ 25)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22352563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04664"/>
            <a:ext cx="8280920" cy="21602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Die </a:t>
            </a:r>
            <a:r>
              <a:rPr lang="en-US" sz="2400" b="1" dirty="0" err="1"/>
              <a:t>Städte</a:t>
            </a:r>
            <a:r>
              <a:rPr lang="en-US" sz="2400" b="1" dirty="0"/>
              <a:t> </a:t>
            </a:r>
            <a:r>
              <a:rPr lang="en-US" sz="2400" b="1" dirty="0" err="1"/>
              <a:t>wirbelten</a:t>
            </a:r>
            <a:r>
              <a:rPr lang="en-US" sz="2400" b="1" dirty="0"/>
              <a:t> auf in der </a:t>
            </a:r>
            <a:r>
              <a:rPr lang="en-US" sz="2400" b="1" dirty="0" err="1"/>
              <a:t>Nacht</a:t>
            </a:r>
            <a:r>
              <a:rPr lang="en-US" sz="2400" b="1" dirty="0"/>
              <a:t>, </a:t>
            </a:r>
            <a:r>
              <a:rPr lang="en-US" sz="2400" b="1" u="sng" dirty="0"/>
              <a:t>Bangkok</a:t>
            </a:r>
            <a:r>
              <a:rPr lang="en-US" sz="2400" b="1" dirty="0"/>
              <a:t>, </a:t>
            </a:r>
            <a:r>
              <a:rPr lang="en-US" sz="2400" b="1" u="sng" dirty="0"/>
              <a:t>London</a:t>
            </a:r>
            <a:r>
              <a:rPr lang="en-US" sz="2400" b="1" dirty="0"/>
              <a:t>, </a:t>
            </a:r>
            <a:r>
              <a:rPr lang="en-US" sz="2400" b="1" u="sng" dirty="0"/>
              <a:t>Rio</a:t>
            </a:r>
            <a:r>
              <a:rPr lang="en-US" sz="2400" b="1" dirty="0"/>
              <a:t>, </a:t>
            </a:r>
            <a:r>
              <a:rPr lang="en-US" sz="2400" b="1" u="sng" dirty="0"/>
              <a:t>Cannes</a:t>
            </a:r>
            <a:r>
              <a:rPr lang="en-US" sz="2400" b="1" dirty="0"/>
              <a:t>, </a:t>
            </a:r>
            <a:r>
              <a:rPr lang="en-US" sz="2400" b="1" dirty="0" err="1"/>
              <a:t>dann</a:t>
            </a:r>
            <a:r>
              <a:rPr lang="en-US" sz="2400" b="1" dirty="0"/>
              <a:t> </a:t>
            </a:r>
            <a:r>
              <a:rPr lang="en-US" sz="2400" b="1" dirty="0" err="1"/>
              <a:t>wieder</a:t>
            </a:r>
            <a:r>
              <a:rPr lang="en-US" sz="2400" b="1" dirty="0"/>
              <a:t> </a:t>
            </a:r>
            <a:r>
              <a:rPr lang="en-US" sz="2400" b="1" dirty="0" err="1"/>
              <a:t>Genf</a:t>
            </a:r>
            <a:r>
              <a:rPr lang="en-US" sz="2400" b="1" dirty="0"/>
              <a:t> </a:t>
            </a:r>
            <a:r>
              <a:rPr lang="en-US" sz="2400" b="1" dirty="0" err="1"/>
              <a:t>unvermeidlich</a:t>
            </a:r>
            <a:r>
              <a:rPr lang="en-US" sz="2400" b="1" dirty="0"/>
              <a:t>, </a:t>
            </a:r>
            <a:r>
              <a:rPr lang="en-US" sz="2400" b="1" u="sng" dirty="0"/>
              <a:t>Paris</a:t>
            </a:r>
            <a:r>
              <a:rPr lang="en-US" sz="2400" b="1" dirty="0"/>
              <a:t> </a:t>
            </a:r>
            <a:r>
              <a:rPr lang="en-US" sz="2400" b="1" dirty="0" err="1"/>
              <a:t>auch</a:t>
            </a:r>
            <a:r>
              <a:rPr lang="en-US" sz="2400" b="1" dirty="0"/>
              <a:t> </a:t>
            </a:r>
            <a:r>
              <a:rPr lang="en-US" sz="2400" b="1" dirty="0" err="1"/>
              <a:t>unvermeidlich</a:t>
            </a:r>
            <a:r>
              <a:rPr lang="en-US" sz="2400" b="1" dirty="0"/>
              <a:t>. </a:t>
            </a:r>
            <a:r>
              <a:rPr lang="en-US" i="1" dirty="0"/>
              <a:t>(</a:t>
            </a:r>
            <a:r>
              <a:rPr lang="en-US" i="1" dirty="0" err="1"/>
              <a:t>Ingeborg</a:t>
            </a:r>
            <a:r>
              <a:rPr lang="en-US" i="1" dirty="0"/>
              <a:t> Bachmann: </a:t>
            </a:r>
            <a:r>
              <a:rPr lang="en-US" i="1" dirty="0" err="1"/>
              <a:t>Simultan</a:t>
            </a:r>
            <a:r>
              <a:rPr lang="en-US" i="1" dirty="0"/>
              <a:t>, S.9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140968"/>
            <a:ext cx="8280920" cy="20162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dirty="0" smtClean="0"/>
              <a:t>Գիշերվա մեջ պտտվում էին քաղաքնեը`</a:t>
            </a:r>
            <a:r>
              <a:rPr lang="en-US" sz="2400" b="1" dirty="0" smtClean="0"/>
              <a:t> </a:t>
            </a:r>
            <a:r>
              <a:rPr lang="hy-AM" sz="2400" b="1" u="sng" dirty="0" smtClean="0"/>
              <a:t>Բանգկոկ</a:t>
            </a:r>
            <a:r>
              <a:rPr lang="hy-AM" sz="2400" b="1" dirty="0" smtClean="0"/>
              <a:t>, </a:t>
            </a:r>
            <a:r>
              <a:rPr lang="hy-AM" sz="2400" b="1" u="sng" dirty="0" smtClean="0"/>
              <a:t>Լոնդոն</a:t>
            </a:r>
            <a:r>
              <a:rPr lang="hy-AM" sz="2400" b="1" dirty="0" smtClean="0"/>
              <a:t>, </a:t>
            </a:r>
            <a:r>
              <a:rPr lang="hy-AM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Ռիո</a:t>
            </a:r>
            <a:r>
              <a:rPr lang="hy-AM" sz="2400" b="1" dirty="0" smtClean="0"/>
              <a:t>, </a:t>
            </a:r>
            <a:r>
              <a:rPr lang="hy-AM" sz="2400" b="1" u="sng" dirty="0" smtClean="0"/>
              <a:t>Կանն</a:t>
            </a:r>
            <a:r>
              <a:rPr lang="hy-AM" sz="2400" b="1" dirty="0" smtClean="0"/>
              <a:t>, հետո անխուսափլի անդրադարձը Ժնևին ու նմանապես անխուսափելի </a:t>
            </a:r>
            <a:r>
              <a:rPr lang="hy-AM" sz="2400" b="1" u="sng" dirty="0" smtClean="0"/>
              <a:t>Փարիզին</a:t>
            </a:r>
            <a:r>
              <a:rPr lang="hy-AM" sz="2400" b="1" dirty="0" smtClean="0"/>
              <a:t>: </a:t>
            </a:r>
            <a:r>
              <a:rPr lang="hy-AM" i="1" dirty="0" smtClean="0"/>
              <a:t>(,,Զիմուլտան’’, էջ 9 )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3647023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332656"/>
            <a:ext cx="8352928" cy="2232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/>
              <a:t>Sie</a:t>
            </a:r>
            <a:r>
              <a:rPr lang="en-US" sz="2400" b="1" dirty="0"/>
              <a:t> </a:t>
            </a:r>
            <a:r>
              <a:rPr lang="en-US" sz="2400" b="1" dirty="0" err="1"/>
              <a:t>fuhr</a:t>
            </a:r>
            <a:r>
              <a:rPr lang="en-US" sz="2400" b="1" dirty="0"/>
              <a:t> </a:t>
            </a:r>
            <a:r>
              <a:rPr lang="en-US" sz="2400" b="1" dirty="0" err="1"/>
              <a:t>mit</a:t>
            </a:r>
            <a:r>
              <a:rPr lang="en-US" sz="2400" b="1" dirty="0"/>
              <a:t> Duvalier nah </a:t>
            </a:r>
            <a:r>
              <a:rPr lang="en-US" sz="2400" b="1" u="sng" dirty="0" err="1"/>
              <a:t>Persien</a:t>
            </a:r>
            <a:r>
              <a:rPr lang="en-US" sz="2400" b="1" dirty="0"/>
              <a:t>, </a:t>
            </a:r>
            <a:r>
              <a:rPr lang="en-US" sz="2400" b="1" u="sng" dirty="0" err="1"/>
              <a:t>Indien</a:t>
            </a:r>
            <a:r>
              <a:rPr lang="en-US" sz="2400" b="1" dirty="0"/>
              <a:t> und </a:t>
            </a:r>
            <a:r>
              <a:rPr lang="en-US" sz="2400" b="1" u="sng" dirty="0"/>
              <a:t>China</a:t>
            </a:r>
            <a:r>
              <a:rPr lang="en-US" sz="2400" b="1" dirty="0"/>
              <a:t>, und </a:t>
            </a:r>
            <a:r>
              <a:rPr lang="en-US" sz="2400" b="1" dirty="0" err="1"/>
              <a:t>wenn</a:t>
            </a:r>
            <a:r>
              <a:rPr lang="en-US" sz="2400" b="1" dirty="0"/>
              <a:t> </a:t>
            </a:r>
            <a:r>
              <a:rPr lang="en-US" sz="2400" b="1" dirty="0" err="1"/>
              <a:t>sie</a:t>
            </a:r>
            <a:r>
              <a:rPr lang="en-US" sz="2400" b="1" dirty="0"/>
              <a:t> </a:t>
            </a:r>
            <a:r>
              <a:rPr lang="en-US" sz="2400" b="1" dirty="0" err="1"/>
              <a:t>zurückkamen</a:t>
            </a:r>
            <a:r>
              <a:rPr lang="en-US" sz="2400" b="1" dirty="0"/>
              <a:t> </a:t>
            </a:r>
            <a:r>
              <a:rPr lang="en-US" sz="2400" b="1" dirty="0" err="1"/>
              <a:t>auch</a:t>
            </a:r>
            <a:r>
              <a:rPr lang="en-US" sz="2400" b="1" dirty="0"/>
              <a:t> </a:t>
            </a:r>
            <a:r>
              <a:rPr lang="en-US" sz="2400" b="1" u="sng" dirty="0" err="1"/>
              <a:t>Frankreich</a:t>
            </a:r>
            <a:r>
              <a:rPr lang="en-US" sz="2400" b="1" dirty="0"/>
              <a:t>. </a:t>
            </a:r>
            <a:r>
              <a:rPr lang="en-US" i="1" dirty="0"/>
              <a:t>(</a:t>
            </a:r>
            <a:r>
              <a:rPr lang="en-US" i="1" dirty="0" err="1"/>
              <a:t>Ingeborg</a:t>
            </a:r>
            <a:r>
              <a:rPr lang="en-US" i="1" dirty="0"/>
              <a:t> Bachmann: </a:t>
            </a:r>
            <a:r>
              <a:rPr lang="en-US" i="1" dirty="0" err="1"/>
              <a:t>Simultan</a:t>
            </a:r>
            <a:r>
              <a:rPr lang="en-US" i="1" dirty="0"/>
              <a:t>, S. 138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284984"/>
            <a:ext cx="8352928" cy="21602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dirty="0" smtClean="0"/>
              <a:t>Նա Դյուվալյեի հետ մեկնեց </a:t>
            </a:r>
            <a:r>
              <a:rPr lang="hy-AM" sz="2400" b="1" u="sng" dirty="0" smtClean="0"/>
              <a:t>Պարսկաստան</a:t>
            </a:r>
            <a:r>
              <a:rPr lang="hy-AM" sz="2400" b="1" dirty="0" smtClean="0"/>
              <a:t>, </a:t>
            </a:r>
            <a:r>
              <a:rPr lang="hy-AM" sz="2400" b="1" u="sng" dirty="0" smtClean="0"/>
              <a:t>Հնդկաստան</a:t>
            </a:r>
            <a:r>
              <a:rPr lang="hy-AM" sz="2400" b="1" dirty="0" smtClean="0"/>
              <a:t>, </a:t>
            </a:r>
            <a:r>
              <a:rPr lang="hy-AM" sz="2400" b="1" u="sng" dirty="0" smtClean="0"/>
              <a:t>Չինաստան</a:t>
            </a:r>
            <a:r>
              <a:rPr lang="hy-AM" sz="2400" b="1" dirty="0" smtClean="0"/>
              <a:t>, հետո նրանք վերադարձան </a:t>
            </a:r>
            <a:r>
              <a:rPr lang="hy-AM" sz="2400" b="1" u="sng" dirty="0" smtClean="0"/>
              <a:t>Ֆրանսիա</a:t>
            </a:r>
            <a:r>
              <a:rPr lang="hy-AM" sz="2400" b="1" dirty="0" smtClean="0"/>
              <a:t>: </a:t>
            </a:r>
            <a:endParaRPr lang="en-US" sz="2400" b="1" dirty="0" smtClean="0"/>
          </a:p>
          <a:p>
            <a:r>
              <a:rPr lang="hy-AM" i="1" dirty="0" smtClean="0"/>
              <a:t>(,, Զիմուլտան‘‘, էջ 178)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398650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476672"/>
            <a:ext cx="8136904" cy="21602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Seine </a:t>
            </a:r>
            <a:r>
              <a:rPr lang="en-US" sz="2400" b="1" dirty="0" err="1"/>
              <a:t>Eltern</a:t>
            </a:r>
            <a:r>
              <a:rPr lang="en-US" sz="2400" b="1" dirty="0"/>
              <a:t> </a:t>
            </a:r>
            <a:r>
              <a:rPr lang="en-US" sz="2400" b="1" dirty="0" err="1"/>
              <a:t>waren</a:t>
            </a:r>
            <a:r>
              <a:rPr lang="en-US" sz="2400" b="1" dirty="0"/>
              <a:t> </a:t>
            </a:r>
            <a:r>
              <a:rPr lang="en-US" sz="2400" b="1" dirty="0" err="1"/>
              <a:t>Kleinbauern</a:t>
            </a:r>
            <a:r>
              <a:rPr lang="en-US" sz="2400" b="1" dirty="0"/>
              <a:t> in </a:t>
            </a:r>
            <a:r>
              <a:rPr lang="en-US" sz="2400" b="1" dirty="0" err="1"/>
              <a:t>Wolfurt</a:t>
            </a:r>
            <a:r>
              <a:rPr lang="en-US" sz="2400" b="1" dirty="0"/>
              <a:t> </a:t>
            </a:r>
            <a:r>
              <a:rPr lang="en-US" sz="2400" b="1" dirty="0" err="1"/>
              <a:t>einer</a:t>
            </a:r>
            <a:r>
              <a:rPr lang="en-US" sz="2400" b="1" dirty="0"/>
              <a:t> </a:t>
            </a:r>
            <a:r>
              <a:rPr lang="en-US" sz="2400" b="1" dirty="0" err="1"/>
              <a:t>Vorarlberger</a:t>
            </a:r>
            <a:r>
              <a:rPr lang="en-US" sz="2400" b="1" dirty="0"/>
              <a:t> </a:t>
            </a:r>
            <a:r>
              <a:rPr lang="en-US" sz="2400" b="1" u="sng" dirty="0" err="1"/>
              <a:t>Rheintalgemeinde</a:t>
            </a:r>
            <a:r>
              <a:rPr lang="en-US" sz="2400" b="1" dirty="0"/>
              <a:t>, in der </a:t>
            </a:r>
            <a:r>
              <a:rPr lang="en-US" sz="2400" b="1" dirty="0" err="1"/>
              <a:t>es</a:t>
            </a:r>
            <a:r>
              <a:rPr lang="en-US" sz="2400" b="1" dirty="0"/>
              <a:t> </a:t>
            </a:r>
            <a:r>
              <a:rPr lang="en-US" sz="2400" b="1" dirty="0" err="1"/>
              <a:t>aufgrund</a:t>
            </a:r>
            <a:r>
              <a:rPr lang="en-US" sz="2400" b="1" dirty="0"/>
              <a:t> des </a:t>
            </a:r>
            <a:r>
              <a:rPr lang="en-US" sz="2400" b="1" dirty="0" err="1"/>
              <a:t>Erbrechts</a:t>
            </a:r>
            <a:r>
              <a:rPr lang="en-US" sz="2400" b="1" dirty="0"/>
              <a:t> </a:t>
            </a:r>
            <a:r>
              <a:rPr lang="en-US" sz="2400" b="1" dirty="0" err="1"/>
              <a:t>keine</a:t>
            </a:r>
            <a:r>
              <a:rPr lang="en-US" sz="2400" b="1" dirty="0"/>
              <a:t> </a:t>
            </a:r>
            <a:r>
              <a:rPr lang="en-US" sz="2400" b="1" dirty="0" err="1"/>
              <a:t>Großbauern</a:t>
            </a:r>
            <a:r>
              <a:rPr lang="en-US" sz="2400" b="1" dirty="0"/>
              <a:t> </a:t>
            </a:r>
            <a:r>
              <a:rPr lang="en-US" sz="2400" b="1" dirty="0" err="1"/>
              <a:t>gibt</a:t>
            </a:r>
            <a:r>
              <a:rPr lang="en-US" i="1" dirty="0"/>
              <a:t>.(Arno Geiger: Der </a:t>
            </a:r>
            <a:r>
              <a:rPr lang="en-US" i="1" dirty="0" err="1"/>
              <a:t>alte</a:t>
            </a:r>
            <a:r>
              <a:rPr lang="en-US" i="1" dirty="0"/>
              <a:t> </a:t>
            </a:r>
            <a:r>
              <a:rPr lang="en-US" i="1" dirty="0" err="1"/>
              <a:t>Konig</a:t>
            </a:r>
            <a:r>
              <a:rPr lang="en-US" i="1" dirty="0"/>
              <a:t> in </a:t>
            </a:r>
            <a:r>
              <a:rPr lang="en-US" i="1" dirty="0" err="1"/>
              <a:t>seinem</a:t>
            </a:r>
            <a:r>
              <a:rPr lang="en-US" i="1" dirty="0"/>
              <a:t> </a:t>
            </a:r>
            <a:r>
              <a:rPr lang="en-US" i="1" dirty="0" err="1"/>
              <a:t>Exil</a:t>
            </a:r>
            <a:r>
              <a:rPr lang="en-US" i="1" dirty="0"/>
              <a:t>, S. 31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3429000"/>
            <a:ext cx="8136904" cy="2232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dirty="0" smtClean="0"/>
              <a:t>Նրա ծնողնեը Ֆորարլբերգի </a:t>
            </a:r>
            <a:r>
              <a:rPr lang="hy-AM" sz="2400" b="1" u="sng" dirty="0" smtClean="0"/>
              <a:t>Հռենոսի</a:t>
            </a:r>
            <a:r>
              <a:rPr lang="hy-AM" sz="2400" b="1" dirty="0" smtClean="0"/>
              <a:t> հովտի Վոլֆրուտ համայնքում մանր տնտեսներ էին, այնտեղ ժառանգության իրավունի պատճառով խոշոր մենատնտես չկա: </a:t>
            </a:r>
            <a:r>
              <a:rPr lang="hy-AM" i="1" dirty="0" smtClean="0"/>
              <a:t>(,,Ծեր թագավորը իր աքսոավայրում‘‘, էջ 29)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1312921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2555776" y="260648"/>
            <a:ext cx="4176464" cy="1800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00" b="1" dirty="0" err="1"/>
              <a:t>Textverständnis</a:t>
            </a:r>
            <a:endParaRPr lang="ru-RU" sz="29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447764" y="2420888"/>
            <a:ext cx="4392488" cy="172819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b="1" dirty="0" err="1"/>
              <a:t>Abstrahierung</a:t>
            </a:r>
            <a:endParaRPr lang="ru-RU" sz="3300" b="1" dirty="0"/>
          </a:p>
        </p:txBody>
      </p:sp>
      <p:sp>
        <p:nvSpPr>
          <p:cNvPr id="8" name="Овал 7"/>
          <p:cNvSpPr/>
          <p:nvPr/>
        </p:nvSpPr>
        <p:spPr>
          <a:xfrm>
            <a:off x="2483768" y="4725144"/>
            <a:ext cx="4248472" cy="17555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b="1" dirty="0" err="1"/>
              <a:t>Formulierung</a:t>
            </a:r>
            <a:endParaRPr lang="ru-RU" sz="3300" b="1" dirty="0"/>
          </a:p>
        </p:txBody>
      </p:sp>
    </p:spTree>
    <p:extLst>
      <p:ext uri="{BB962C8B-B14F-4D97-AF65-F5344CB8AC3E}">
        <p14:creationId xmlns:p14="http://schemas.microsoft.com/office/powerpoint/2010/main" val="206024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2716156" y="943457"/>
            <a:ext cx="4032448" cy="115212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Übersetzungsproblem</a:t>
            </a:r>
            <a:endParaRPr lang="ru-RU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95536" y="2780928"/>
            <a:ext cx="1656184" cy="13681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PÜP</a:t>
            </a:r>
            <a:endParaRPr lang="ru-RU" sz="2800" b="1" dirty="0"/>
          </a:p>
        </p:txBody>
      </p:sp>
      <p:sp>
        <p:nvSpPr>
          <p:cNvPr id="10" name="Овал 9"/>
          <p:cNvSpPr/>
          <p:nvPr/>
        </p:nvSpPr>
        <p:spPr>
          <a:xfrm>
            <a:off x="2339752" y="4653136"/>
            <a:ext cx="1728192" cy="13681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KÜP</a:t>
            </a:r>
            <a:endParaRPr lang="ru-RU" sz="2800" b="1" dirty="0"/>
          </a:p>
        </p:txBody>
      </p:sp>
      <p:sp>
        <p:nvSpPr>
          <p:cNvPr id="11" name="Овал 10"/>
          <p:cNvSpPr/>
          <p:nvPr/>
        </p:nvSpPr>
        <p:spPr>
          <a:xfrm>
            <a:off x="5364088" y="4619462"/>
            <a:ext cx="1656184" cy="14018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SÜP</a:t>
            </a:r>
            <a:endParaRPr lang="ru-RU" sz="2800" b="1" dirty="0"/>
          </a:p>
        </p:txBody>
      </p:sp>
      <p:sp>
        <p:nvSpPr>
          <p:cNvPr id="12" name="Овал 11"/>
          <p:cNvSpPr/>
          <p:nvPr/>
        </p:nvSpPr>
        <p:spPr>
          <a:xfrm>
            <a:off x="7522129" y="3062045"/>
            <a:ext cx="1656184" cy="14041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AÜP</a:t>
            </a:r>
            <a:endParaRPr lang="ru-RU" sz="2800" b="1" dirty="0"/>
          </a:p>
        </p:txBody>
      </p:sp>
      <p:sp>
        <p:nvSpPr>
          <p:cNvPr id="16" name="Стрелка вниз 15"/>
          <p:cNvSpPr/>
          <p:nvPr/>
        </p:nvSpPr>
        <p:spPr>
          <a:xfrm rot="20876472">
            <a:off x="5539314" y="2526616"/>
            <a:ext cx="542124" cy="187671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19551149">
            <a:off x="6797635" y="1987049"/>
            <a:ext cx="504056" cy="129614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 rot="3144132">
            <a:off x="2069722" y="2014697"/>
            <a:ext cx="540060" cy="93610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8"/>
          <p:cNvSpPr/>
          <p:nvPr/>
        </p:nvSpPr>
        <p:spPr>
          <a:xfrm rot="902640">
            <a:off x="3491880" y="2490692"/>
            <a:ext cx="576064" cy="18002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367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548680"/>
            <a:ext cx="8424936" cy="21602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u="sng" dirty="0"/>
              <a:t>Wolf</a:t>
            </a:r>
            <a:r>
              <a:rPr lang="de-DE" sz="2800" b="1" dirty="0"/>
              <a:t> hat später nicht bereut. </a:t>
            </a:r>
            <a:r>
              <a:rPr lang="de-DE" sz="2800" b="1" dirty="0" err="1"/>
              <a:t>Agness</a:t>
            </a:r>
            <a:r>
              <a:rPr lang="de-DE" sz="2800" b="1" dirty="0"/>
              <a:t> </a:t>
            </a:r>
            <a:r>
              <a:rPr lang="de-DE" sz="2800" b="1" dirty="0" err="1"/>
              <a:t>Janssen</a:t>
            </a:r>
            <a:r>
              <a:rPr lang="de-DE" sz="2800" b="1" dirty="0"/>
              <a:t> geschlagen zu haben</a:t>
            </a:r>
            <a:r>
              <a:rPr lang="de-DE" sz="2800" b="1" dirty="0" smtClean="0"/>
              <a:t>.</a:t>
            </a:r>
          </a:p>
          <a:p>
            <a:pPr algn="ctr"/>
            <a:r>
              <a:rPr lang="de-DE" sz="2000" b="1" i="1" dirty="0" smtClean="0"/>
              <a:t>(</a:t>
            </a:r>
            <a:r>
              <a:rPr lang="de-DE" sz="2000" b="1" i="1" dirty="0"/>
              <a:t>Christoph Peters: Der Krieg, (S 269)</a:t>
            </a:r>
            <a:endParaRPr lang="ru-RU" sz="2000" b="1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3627979"/>
            <a:ext cx="8352928" cy="22492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sz="2800" b="1" u="sng" dirty="0"/>
              <a:t>Վոլֆը</a:t>
            </a:r>
            <a:r>
              <a:rPr lang="hy-AM" sz="2800" b="1" dirty="0"/>
              <a:t> հետագայում չէր զղջում, որ հարվածել էր Ագնես Յանսենին:</a:t>
            </a:r>
            <a:r>
              <a:rPr lang="hy-AM" sz="2400" b="1" dirty="0"/>
              <a:t> </a:t>
            </a:r>
            <a:r>
              <a:rPr lang="en-US" sz="2400" b="1" dirty="0" smtClean="0"/>
              <a:t> </a:t>
            </a:r>
            <a:r>
              <a:rPr lang="hy-AM" sz="2000" b="1" i="1" dirty="0" smtClean="0"/>
              <a:t>(,,</a:t>
            </a:r>
            <a:r>
              <a:rPr lang="hy-AM" sz="2000" b="1" i="1" dirty="0"/>
              <a:t>Պատերազմը‘‘, էջ 57)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49589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692696"/>
            <a:ext cx="8352928" cy="20882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/>
              <a:t>Sie</a:t>
            </a:r>
            <a:r>
              <a:rPr lang="en-US" sz="2800" b="1" dirty="0"/>
              <a:t> war in </a:t>
            </a:r>
            <a:r>
              <a:rPr lang="en-US" sz="2800" b="1" dirty="0" err="1"/>
              <a:t>Siebenbürgen</a:t>
            </a:r>
            <a:r>
              <a:rPr lang="en-US" sz="2800" b="1" dirty="0"/>
              <a:t> </a:t>
            </a:r>
            <a:r>
              <a:rPr lang="en-US" sz="2800" b="1" dirty="0" err="1"/>
              <a:t>aufgewachsen</a:t>
            </a:r>
            <a:r>
              <a:rPr lang="en-US" sz="2800" b="1" dirty="0"/>
              <a:t>, </a:t>
            </a:r>
            <a:r>
              <a:rPr lang="en-US" sz="2800" b="1" dirty="0" err="1"/>
              <a:t>mit</a:t>
            </a:r>
            <a:r>
              <a:rPr lang="en-US" sz="2800" b="1" dirty="0"/>
              <a:t> 17 </a:t>
            </a:r>
            <a:r>
              <a:rPr lang="en-US" sz="2800" b="1" dirty="0" err="1"/>
              <a:t>nach</a:t>
            </a:r>
            <a:r>
              <a:rPr lang="en-US" sz="2800" b="1" dirty="0"/>
              <a:t> </a:t>
            </a:r>
            <a:r>
              <a:rPr lang="en-US" sz="2800" b="1" u="sng" dirty="0"/>
              <a:t>Berlin</a:t>
            </a:r>
            <a:r>
              <a:rPr lang="en-US" sz="2800" b="1" dirty="0"/>
              <a:t> </a:t>
            </a:r>
            <a:r>
              <a:rPr lang="en-US" sz="2800" b="1" dirty="0" err="1"/>
              <a:t>gekommen</a:t>
            </a:r>
            <a:r>
              <a:rPr lang="en-US" sz="2800" b="1" dirty="0"/>
              <a:t>, </a:t>
            </a:r>
            <a:r>
              <a:rPr lang="en-US" sz="2800" b="1" dirty="0" err="1"/>
              <a:t>Arbeiterin</a:t>
            </a:r>
            <a:r>
              <a:rPr lang="en-US" sz="2800" b="1" dirty="0"/>
              <a:t> </a:t>
            </a:r>
            <a:r>
              <a:rPr lang="en-US" sz="2800" b="1" dirty="0" err="1"/>
              <a:t>bei</a:t>
            </a:r>
            <a:r>
              <a:rPr lang="en-US" sz="2800" b="1" dirty="0"/>
              <a:t> Siemens </a:t>
            </a:r>
            <a:r>
              <a:rPr lang="en-US" sz="2800" b="1" dirty="0" err="1"/>
              <a:t>geworden</a:t>
            </a:r>
            <a:r>
              <a:rPr lang="en-US" sz="2000" b="1" i="1" dirty="0"/>
              <a:t>. (Bernhard </a:t>
            </a:r>
            <a:r>
              <a:rPr lang="en-US" sz="2000" b="1" i="1" dirty="0" err="1"/>
              <a:t>Schlink</a:t>
            </a:r>
            <a:r>
              <a:rPr lang="en-US" sz="2000" b="1" i="1" dirty="0"/>
              <a:t>: Der </a:t>
            </a:r>
            <a:r>
              <a:rPr lang="en-US" sz="2000" b="1" i="1" dirty="0" err="1"/>
              <a:t>Vorleser</a:t>
            </a:r>
            <a:r>
              <a:rPr lang="en-US" sz="2000" b="1" i="1" dirty="0"/>
              <a:t>, S.40</a:t>
            </a:r>
            <a:r>
              <a:rPr lang="en-US" sz="2000" b="1" i="1" dirty="0" smtClean="0"/>
              <a:t>)</a:t>
            </a:r>
            <a:endParaRPr lang="en-US" sz="2000" b="1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3717032"/>
            <a:ext cx="8352928" cy="21602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800" b="1" dirty="0" smtClean="0"/>
              <a:t>Նա </a:t>
            </a:r>
            <a:r>
              <a:rPr lang="hy-AM" sz="2800" b="1" dirty="0"/>
              <a:t>մեծացել է Զիբենբյուրգենում, 17 տարեկանում եկել է </a:t>
            </a:r>
            <a:r>
              <a:rPr lang="hy-AM" sz="2800" b="1" u="sng" dirty="0"/>
              <a:t>Բեռլին</a:t>
            </a:r>
            <a:r>
              <a:rPr lang="hy-AM" sz="2800" b="1" dirty="0"/>
              <a:t>, Սիմենսում աշխատել է որպես բանվորուհի: </a:t>
            </a:r>
            <a:r>
              <a:rPr lang="hy-AM" sz="2000" b="1" i="1" dirty="0"/>
              <a:t>(,,Ընթերցողը‘‘, էջ 37)</a:t>
            </a:r>
          </a:p>
        </p:txBody>
      </p:sp>
    </p:spTree>
    <p:extLst>
      <p:ext uri="{BB962C8B-B14F-4D97-AF65-F5344CB8AC3E}">
        <p14:creationId xmlns:p14="http://schemas.microsoft.com/office/powerpoint/2010/main" val="190118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76672"/>
            <a:ext cx="8424936" cy="2376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/>
              <a:t>Einmal</a:t>
            </a:r>
            <a:r>
              <a:rPr lang="en-US" sz="2400" b="1" dirty="0"/>
              <a:t> </a:t>
            </a:r>
            <a:r>
              <a:rPr lang="en-US" sz="2400" b="1" dirty="0" err="1"/>
              <a:t>hatten</a:t>
            </a:r>
            <a:r>
              <a:rPr lang="en-US" sz="2400" b="1" dirty="0"/>
              <a:t> </a:t>
            </a:r>
            <a:r>
              <a:rPr lang="en-US" sz="2400" b="1" dirty="0" err="1"/>
              <a:t>sie</a:t>
            </a:r>
            <a:r>
              <a:rPr lang="en-US" sz="2400" b="1" dirty="0"/>
              <a:t> </a:t>
            </a:r>
            <a:r>
              <a:rPr lang="en-US" sz="2400" b="1" dirty="0" err="1"/>
              <a:t>zu</a:t>
            </a:r>
            <a:r>
              <a:rPr lang="en-US" sz="2400" b="1" dirty="0"/>
              <a:t> </a:t>
            </a:r>
            <a:r>
              <a:rPr lang="en-US" sz="2400" b="1" dirty="0" err="1"/>
              <a:t>dritt</a:t>
            </a:r>
            <a:r>
              <a:rPr lang="en-US" sz="2400" b="1" dirty="0"/>
              <a:t> </a:t>
            </a:r>
            <a:r>
              <a:rPr lang="en-US" sz="2400" b="1" dirty="0" err="1"/>
              <a:t>eine</a:t>
            </a:r>
            <a:r>
              <a:rPr lang="en-US" sz="2400" b="1" dirty="0"/>
              <a:t> </a:t>
            </a:r>
            <a:r>
              <a:rPr lang="en-US" sz="2400" b="1" dirty="0" err="1"/>
              <a:t>kleine</a:t>
            </a:r>
            <a:r>
              <a:rPr lang="en-US" sz="2400" b="1" dirty="0"/>
              <a:t> </a:t>
            </a:r>
            <a:r>
              <a:rPr lang="en-US" sz="2400" b="1" dirty="0" err="1"/>
              <a:t>Spazierfahrt</a:t>
            </a:r>
            <a:r>
              <a:rPr lang="en-US" sz="2400" b="1" dirty="0"/>
              <a:t> </a:t>
            </a:r>
            <a:r>
              <a:rPr lang="en-US" sz="2400" b="1" dirty="0" err="1"/>
              <a:t>gemacht</a:t>
            </a:r>
            <a:r>
              <a:rPr lang="en-US" sz="2400" b="1" dirty="0"/>
              <a:t> </a:t>
            </a:r>
            <a:r>
              <a:rPr lang="en-US" sz="2400" b="1" dirty="0" err="1"/>
              <a:t>über</a:t>
            </a:r>
            <a:r>
              <a:rPr lang="en-US" sz="2400" b="1" dirty="0"/>
              <a:t> die </a:t>
            </a:r>
            <a:r>
              <a:rPr lang="en-US" sz="2400" b="1" u="sng" dirty="0" err="1"/>
              <a:t>Weinstraße</a:t>
            </a:r>
            <a:r>
              <a:rPr lang="en-US" sz="2400" b="1" dirty="0"/>
              <a:t> und ins </a:t>
            </a:r>
            <a:r>
              <a:rPr lang="en-US" sz="2400" b="1" dirty="0" err="1"/>
              <a:t>Helental</a:t>
            </a:r>
            <a:r>
              <a:rPr lang="en-US" sz="2400" b="1" dirty="0"/>
              <a:t> und in </a:t>
            </a:r>
            <a:r>
              <a:rPr lang="en-US" sz="2400" b="1" dirty="0" err="1"/>
              <a:t>einem</a:t>
            </a:r>
            <a:r>
              <a:rPr lang="en-US" sz="2400" b="1" dirty="0"/>
              <a:t> </a:t>
            </a:r>
            <a:r>
              <a:rPr lang="en-US" sz="2400" b="1" dirty="0" err="1"/>
              <a:t>Gasthaus</a:t>
            </a:r>
            <a:r>
              <a:rPr lang="en-US" sz="2400" b="1" dirty="0"/>
              <a:t> </a:t>
            </a:r>
            <a:r>
              <a:rPr lang="en-US" sz="2400" b="1" dirty="0" err="1"/>
              <a:t>gegessen</a:t>
            </a:r>
            <a:r>
              <a:rPr lang="en-US" sz="2400" b="1" dirty="0"/>
              <a:t> </a:t>
            </a:r>
            <a:r>
              <a:rPr lang="en-US" sz="2400" b="1" dirty="0" err="1"/>
              <a:t>mit</a:t>
            </a:r>
            <a:r>
              <a:rPr lang="en-US" sz="2400" b="1" dirty="0"/>
              <a:t> der Mutter, </a:t>
            </a:r>
            <a:r>
              <a:rPr lang="en-US" sz="2400" b="1" dirty="0" err="1"/>
              <a:t>aber</a:t>
            </a:r>
            <a:r>
              <a:rPr lang="en-US" sz="2400" b="1" dirty="0"/>
              <a:t> </a:t>
            </a:r>
            <a:r>
              <a:rPr lang="en-US" sz="2400" b="1" dirty="0" err="1"/>
              <a:t>sonst</a:t>
            </a:r>
            <a:r>
              <a:rPr lang="en-US" sz="2400" b="1" dirty="0"/>
              <a:t> </a:t>
            </a:r>
            <a:r>
              <a:rPr lang="en-US" sz="2400" b="1" dirty="0" err="1"/>
              <a:t>kam</a:t>
            </a:r>
            <a:r>
              <a:rPr lang="en-US" sz="2400" b="1" dirty="0"/>
              <a:t> </a:t>
            </a:r>
            <a:r>
              <a:rPr lang="en-US" sz="2400" b="1" dirty="0" err="1"/>
              <a:t>doch</a:t>
            </a:r>
            <a:r>
              <a:rPr lang="en-US" sz="2400" b="1" dirty="0"/>
              <a:t> </a:t>
            </a:r>
            <a:r>
              <a:rPr lang="en-US" sz="2400" b="1" dirty="0" err="1"/>
              <a:t>nur</a:t>
            </a:r>
            <a:r>
              <a:rPr lang="en-US" sz="2400" b="1" dirty="0"/>
              <a:t> </a:t>
            </a:r>
            <a:r>
              <a:rPr lang="en-US" sz="2400" b="1" dirty="0" err="1"/>
              <a:t>Franziska</a:t>
            </a:r>
            <a:r>
              <a:rPr lang="en-US" sz="2400" b="1" dirty="0"/>
              <a:t>. </a:t>
            </a:r>
            <a:r>
              <a:rPr lang="en-US" sz="2000" i="1" dirty="0"/>
              <a:t>( </a:t>
            </a:r>
            <a:r>
              <a:rPr lang="en-US" sz="2000" i="1" dirty="0" err="1"/>
              <a:t>Ingeborg</a:t>
            </a:r>
            <a:r>
              <a:rPr lang="en-US" sz="2000" i="1" dirty="0"/>
              <a:t> Bachmann:, </a:t>
            </a:r>
            <a:r>
              <a:rPr lang="en-US" sz="2000" i="1" dirty="0" err="1"/>
              <a:t>Simultan</a:t>
            </a:r>
            <a:r>
              <a:rPr lang="en-US" sz="2000" i="1" dirty="0"/>
              <a:t>, S. 112)</a:t>
            </a:r>
          </a:p>
          <a:p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501008"/>
            <a:ext cx="8424936" cy="24482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dirty="0" smtClean="0"/>
              <a:t>Մի </a:t>
            </a:r>
            <a:r>
              <a:rPr lang="hy-AM" sz="2400" b="1" dirty="0"/>
              <a:t>անգամ նրանք երեքով փոքրիկ զբոսանք էին ձեռնարկել </a:t>
            </a:r>
            <a:r>
              <a:rPr lang="hy-AM" sz="2400" b="1" u="sng" dirty="0"/>
              <a:t>Վայնշտրասեով</a:t>
            </a:r>
            <a:r>
              <a:rPr lang="hy-AM" sz="2400" b="1" dirty="0"/>
              <a:t> Հելենթալի դաշտերում, հետո մայրիկի հետ ճաշել էին ռեստորանում, իսկ ընդհանրապես Ֆրանցիսկան մենակ էր այցելում նրան: </a:t>
            </a:r>
            <a:r>
              <a:rPr lang="hy-AM" i="1" dirty="0"/>
              <a:t>(,,Զիմուլտան‘‘, էջ 144</a:t>
            </a:r>
            <a:r>
              <a:rPr lang="hy-AM" i="1" dirty="0" smtClean="0"/>
              <a:t>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30458448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76672"/>
            <a:ext cx="8352928" cy="2304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»Das </a:t>
            </a:r>
            <a:r>
              <a:rPr lang="en-US" sz="2400" b="1" dirty="0" err="1"/>
              <a:t>ist</a:t>
            </a:r>
            <a:r>
              <a:rPr lang="en-US" sz="2400" b="1" dirty="0"/>
              <a:t> </a:t>
            </a:r>
            <a:r>
              <a:rPr lang="en-US" sz="2400" b="1" dirty="0" err="1"/>
              <a:t>lange</a:t>
            </a:r>
            <a:r>
              <a:rPr lang="en-US" sz="2400" b="1" dirty="0"/>
              <a:t> her«, </a:t>
            </a:r>
            <a:r>
              <a:rPr lang="en-US" sz="2400" b="1" dirty="0" err="1"/>
              <a:t>hörte</a:t>
            </a:r>
            <a:r>
              <a:rPr lang="en-US" sz="2400" b="1" dirty="0"/>
              <a:t> </a:t>
            </a:r>
            <a:r>
              <a:rPr lang="en-US" sz="2400" b="1" dirty="0" err="1"/>
              <a:t>ich</a:t>
            </a:r>
            <a:r>
              <a:rPr lang="en-US" sz="2400" b="1" dirty="0"/>
              <a:t> </a:t>
            </a:r>
            <a:r>
              <a:rPr lang="en-US" sz="2400" b="1" dirty="0" err="1"/>
              <a:t>mich</a:t>
            </a:r>
            <a:r>
              <a:rPr lang="en-US" sz="2400" b="1" dirty="0"/>
              <a:t> </a:t>
            </a:r>
            <a:r>
              <a:rPr lang="en-US" sz="2400" b="1" dirty="0" err="1"/>
              <a:t>irgendwann</a:t>
            </a:r>
            <a:r>
              <a:rPr lang="en-US" sz="2400" b="1" dirty="0"/>
              <a:t> </a:t>
            </a:r>
            <a:r>
              <a:rPr lang="en-US" sz="2400" b="1" dirty="0" err="1"/>
              <a:t>sagen</a:t>
            </a:r>
            <a:r>
              <a:rPr lang="en-US" sz="2400" b="1" dirty="0"/>
              <a:t>, und </a:t>
            </a:r>
            <a:r>
              <a:rPr lang="en-US" sz="2400" b="1" dirty="0" err="1"/>
              <a:t>ich</a:t>
            </a:r>
            <a:r>
              <a:rPr lang="en-US" sz="2400" b="1" dirty="0"/>
              <a:t> </a:t>
            </a:r>
            <a:r>
              <a:rPr lang="en-US" sz="2400" b="1" dirty="0" err="1"/>
              <a:t>sah</a:t>
            </a:r>
            <a:r>
              <a:rPr lang="en-US" sz="2400" b="1" dirty="0"/>
              <a:t> </a:t>
            </a:r>
            <a:r>
              <a:rPr lang="en-US" sz="2400" b="1" dirty="0" err="1"/>
              <a:t>ihn</a:t>
            </a:r>
            <a:r>
              <a:rPr lang="en-US" sz="2400" b="1" dirty="0"/>
              <a:t> </a:t>
            </a:r>
            <a:r>
              <a:rPr lang="en-US" sz="2400" b="1" dirty="0" err="1"/>
              <a:t>vor</a:t>
            </a:r>
            <a:r>
              <a:rPr lang="en-US" sz="2400" b="1" dirty="0"/>
              <a:t> </a:t>
            </a:r>
            <a:r>
              <a:rPr lang="en-US" sz="2400" b="1" dirty="0" err="1"/>
              <a:t>mir</a:t>
            </a:r>
            <a:r>
              <a:rPr lang="en-US" sz="2400" b="1" dirty="0"/>
              <a:t> in </a:t>
            </a:r>
            <a:r>
              <a:rPr lang="en-US" sz="2400" b="1" u="sng" dirty="0" err="1"/>
              <a:t>Güstrow</a:t>
            </a:r>
            <a:r>
              <a:rPr lang="en-US" sz="2400" b="1" dirty="0"/>
              <a:t>. </a:t>
            </a:r>
            <a:r>
              <a:rPr lang="en-US" i="1" dirty="0"/>
              <a:t>(</a:t>
            </a:r>
            <a:r>
              <a:rPr lang="en-US" i="1" dirty="0" err="1"/>
              <a:t>Gregor</a:t>
            </a:r>
            <a:r>
              <a:rPr lang="en-US" i="1" dirty="0"/>
              <a:t> Sander: </a:t>
            </a:r>
            <a:r>
              <a:rPr lang="en-US" i="1" dirty="0" err="1"/>
              <a:t>Winterfisch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3501008"/>
            <a:ext cx="8280920" cy="2376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dirty="0" smtClean="0"/>
              <a:t>&lt;&lt; </a:t>
            </a:r>
            <a:r>
              <a:rPr lang="hy-AM" sz="2400" b="1" dirty="0" smtClean="0"/>
              <a:t>Դա շատ վաղուց էր&gt;&gt; ,- ասացի ես և աչքիս առաջ տեսա նրան, երբ առաջին անգամ հանդիպել էի </a:t>
            </a:r>
            <a:r>
              <a:rPr lang="hy-AM" sz="2400" b="1" u="sng" dirty="0" smtClean="0"/>
              <a:t>Գյուստրովում</a:t>
            </a:r>
            <a:r>
              <a:rPr lang="hy-AM" sz="2400" b="1" dirty="0" smtClean="0"/>
              <a:t>: </a:t>
            </a:r>
            <a:r>
              <a:rPr lang="hy-AM" i="1" dirty="0" smtClean="0"/>
              <a:t>(,,Ձմեռային ձուկ‘‘, էջ 26</a:t>
            </a:r>
            <a:r>
              <a:rPr lang="en-US" i="1" dirty="0" smtClean="0"/>
              <a:t>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1179603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8567" y="908720"/>
            <a:ext cx="8280920" cy="1800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/>
              <a:t>Doktor</a:t>
            </a:r>
            <a:r>
              <a:rPr lang="en-US" sz="2400" b="1" dirty="0"/>
              <a:t> </a:t>
            </a:r>
            <a:r>
              <a:rPr lang="en-US" sz="2400" b="1" dirty="0" err="1"/>
              <a:t>Latif</a:t>
            </a:r>
            <a:r>
              <a:rPr lang="en-US" sz="2400" b="1" dirty="0"/>
              <a:t> </a:t>
            </a:r>
            <a:r>
              <a:rPr lang="en-US" sz="2400" b="1" dirty="0" err="1"/>
              <a:t>hatte</a:t>
            </a:r>
            <a:r>
              <a:rPr lang="en-US" sz="2400" b="1" dirty="0"/>
              <a:t> </a:t>
            </a:r>
            <a:r>
              <a:rPr lang="en-US" sz="2400" b="1" dirty="0" err="1"/>
              <a:t>seinerzeit</a:t>
            </a:r>
            <a:r>
              <a:rPr lang="en-US" sz="2400" b="1" dirty="0"/>
              <a:t> in </a:t>
            </a:r>
            <a:r>
              <a:rPr lang="en-US" sz="2400" b="1" u="sng" dirty="0"/>
              <a:t>Köln</a:t>
            </a:r>
            <a:r>
              <a:rPr lang="en-US" sz="2400" b="1" dirty="0"/>
              <a:t> </a:t>
            </a:r>
            <a:r>
              <a:rPr lang="en-US" sz="2400" b="1" dirty="0" err="1"/>
              <a:t>studiert</a:t>
            </a:r>
            <a:r>
              <a:rPr lang="en-US" sz="2400" b="1" dirty="0"/>
              <a:t>. </a:t>
            </a:r>
            <a:r>
              <a:rPr lang="en-US" i="1" dirty="0"/>
              <a:t>(</a:t>
            </a:r>
            <a:r>
              <a:rPr lang="en-US" i="1" dirty="0" err="1"/>
              <a:t>Christoph</a:t>
            </a:r>
            <a:r>
              <a:rPr lang="en-US" i="1" dirty="0"/>
              <a:t> Peters: Der Krieg, S 272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3573016"/>
            <a:ext cx="8208912" cy="1800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dirty="0" smtClean="0"/>
              <a:t>Դոկտոր Լաթիֆը ժամանակին </a:t>
            </a:r>
            <a:r>
              <a:rPr lang="hy-AM" sz="2400" b="1" u="sng" dirty="0" smtClean="0"/>
              <a:t>Քյոլնում</a:t>
            </a:r>
            <a:r>
              <a:rPr lang="hy-AM" sz="2400" b="1" dirty="0" smtClean="0"/>
              <a:t> էր ուսանել: </a:t>
            </a:r>
            <a:r>
              <a:rPr lang="hy-AM" i="1" dirty="0" smtClean="0"/>
              <a:t>(,,Պատերազմը‘‘, էջ 58)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105201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332656"/>
            <a:ext cx="8712968" cy="25202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/>
              <a:t>Öfters</a:t>
            </a:r>
            <a:r>
              <a:rPr lang="en-US" sz="2400" b="1" dirty="0"/>
              <a:t> in </a:t>
            </a:r>
            <a:r>
              <a:rPr lang="en-US" sz="2400" b="1" dirty="0" err="1"/>
              <a:t>letzter</a:t>
            </a:r>
            <a:r>
              <a:rPr lang="en-US" sz="2400" b="1" dirty="0"/>
              <a:t> </a:t>
            </a:r>
            <a:r>
              <a:rPr lang="en-US" sz="2400" b="1" dirty="0" err="1"/>
              <a:t>Zeit</a:t>
            </a:r>
            <a:r>
              <a:rPr lang="en-US" sz="2400" b="1" dirty="0"/>
              <a:t> </a:t>
            </a:r>
            <a:r>
              <a:rPr lang="en-US" sz="2400" b="1" dirty="0" err="1"/>
              <a:t>sogar</a:t>
            </a:r>
            <a:r>
              <a:rPr lang="en-US" sz="2400" b="1" dirty="0"/>
              <a:t>, </a:t>
            </a:r>
            <a:r>
              <a:rPr lang="en-US" sz="2400" b="1" dirty="0" err="1"/>
              <a:t>sagt</a:t>
            </a:r>
            <a:r>
              <a:rPr lang="en-US" sz="2400" b="1" dirty="0"/>
              <a:t> der Fischer und </a:t>
            </a:r>
            <a:r>
              <a:rPr lang="en-US" sz="2400" b="1" dirty="0" err="1"/>
              <a:t>dass</a:t>
            </a:r>
            <a:r>
              <a:rPr lang="en-US" sz="2400" b="1" dirty="0"/>
              <a:t> </a:t>
            </a:r>
            <a:r>
              <a:rPr lang="en-US" sz="2400" b="1" dirty="0" err="1"/>
              <a:t>er</a:t>
            </a:r>
            <a:r>
              <a:rPr lang="en-US" sz="2400" b="1" dirty="0"/>
              <a:t> </a:t>
            </a:r>
            <a:r>
              <a:rPr lang="en-US" sz="2400" b="1" u="sng" dirty="0"/>
              <a:t>Josef</a:t>
            </a:r>
            <a:r>
              <a:rPr lang="en-US" sz="2400" b="1" dirty="0"/>
              <a:t> </a:t>
            </a:r>
            <a:r>
              <a:rPr lang="en-US" sz="2400" b="1" dirty="0" err="1"/>
              <a:t>Neuer</a:t>
            </a:r>
            <a:r>
              <a:rPr lang="en-US" sz="2400" b="1" dirty="0"/>
              <a:t> </a:t>
            </a:r>
            <a:r>
              <a:rPr lang="en-US" sz="2400" b="1" dirty="0" err="1"/>
              <a:t>heißt</a:t>
            </a:r>
            <a:r>
              <a:rPr lang="en-US" sz="2400" b="1" dirty="0"/>
              <a:t>. </a:t>
            </a:r>
            <a:r>
              <a:rPr lang="en-US" i="1" dirty="0"/>
              <a:t>(</a:t>
            </a:r>
            <a:r>
              <a:rPr lang="en-US" i="1" dirty="0" err="1"/>
              <a:t>Gregor</a:t>
            </a:r>
            <a:r>
              <a:rPr lang="en-US" i="1" dirty="0"/>
              <a:t> Sander: </a:t>
            </a:r>
            <a:r>
              <a:rPr lang="en-US" i="1" dirty="0" err="1"/>
              <a:t>Winterfisch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0309" y="3573016"/>
            <a:ext cx="8712968" cy="2592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dirty="0" smtClean="0"/>
              <a:t>Վերջին ժամանակներս նույնիսկ ավելի հաճախ,- ասում է ձկնորսը և ավելացնում, որ իր անունը </a:t>
            </a:r>
            <a:r>
              <a:rPr lang="hy-AM" sz="2400" b="1" u="sng" dirty="0" smtClean="0"/>
              <a:t>Յոզեֆ </a:t>
            </a:r>
            <a:r>
              <a:rPr lang="hy-AM" sz="2400" b="1" dirty="0" smtClean="0"/>
              <a:t>Նոյեր է: </a:t>
            </a:r>
            <a:r>
              <a:rPr lang="hy-AM" i="1" dirty="0" smtClean="0"/>
              <a:t>(,,Ձմեռային ձուկ‘‘, էջ 25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799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119</TotalTime>
  <Words>910</Words>
  <Application>Microsoft Office PowerPoint</Application>
  <PresentationFormat>Экран (4:3)</PresentationFormat>
  <Paragraphs>44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13</cp:revision>
  <dcterms:created xsi:type="dcterms:W3CDTF">2018-05-09T18:51:32Z</dcterms:created>
  <dcterms:modified xsi:type="dcterms:W3CDTF">2018-05-09T20:51:46Z</dcterms:modified>
</cp:coreProperties>
</file>