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169100-9078-45AE-A2F1-04F666C28BF9}">
  <a:tblStyle styleId="{8A169100-9078-45AE-A2F1-04F666C28B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c908141d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c908141d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c908141d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c908141d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c908141d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c908141d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c908141d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c908141d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c908141d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c908141d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c908141d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c908141d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db99da2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db99da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db99da2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db99da2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c908141d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c908141d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c908141d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c908141d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c908141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c908141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c908141d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c908141d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db99da23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db99da2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db99da2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db99da2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db99da2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db99da2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db99da2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db99da2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db99da2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db99da2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db99da23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db99da23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c908141d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c908141d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db99da23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db99da23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c908141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c908141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c908141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c908141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c908141d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c908141d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c908141d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c908141d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c908141d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c908141d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d7e57fd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d7e57fd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c908141d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c908141d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Credit Risk </a:t>
            </a:r>
            <a:r>
              <a:rPr lang="en">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p:txBody>
      </p:sp>
      <p:sp>
        <p:nvSpPr>
          <p:cNvPr id="86" name="Google Shape;86;p13"/>
          <p:cNvSpPr txBox="1"/>
          <p:nvPr>
            <p:ph idx="1" type="subTitle"/>
          </p:nvPr>
        </p:nvSpPr>
        <p:spPr>
          <a:xfrm>
            <a:off x="598100" y="2715952"/>
            <a:ext cx="8222100" cy="1424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Assignment Presentation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36100 Data Science for Innovation - Autumn 2024</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Group Name: Orion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40" name="Google Shape;140;p22"/>
          <p:cNvSpPr txBox="1"/>
          <p:nvPr>
            <p:ph idx="1" type="body"/>
          </p:nvPr>
        </p:nvSpPr>
        <p:spPr>
          <a:xfrm>
            <a:off x="311700" y="1017800"/>
            <a:ext cx="8520600" cy="355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The dataset you've opted for, containing over 32,000 records, seems well-equipped for a thorough credit risk analysis. Each of the 12 distinct features you've listed plays a significant role in understanding and predicting loan defaults. Here's a brief summary of how these features can be utilized in your analysis:</a:t>
            </a:r>
            <a:endParaRPr sz="1200">
              <a:solidFill>
                <a:srgbClr val="000000"/>
              </a:solidFill>
              <a:latin typeface="Times New Roman"/>
              <a:ea typeface="Times New Roman"/>
              <a:cs typeface="Times New Roman"/>
              <a:sym typeface="Times New Roman"/>
            </a:endParaRPr>
          </a:p>
          <a:p>
            <a:pPr indent="-304800" lvl="0" marL="457200" rtl="0" algn="l">
              <a:spcBef>
                <a:spcPts val="210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Person Age</a:t>
            </a:r>
            <a:r>
              <a:rPr lang="en" sz="1200">
                <a:solidFill>
                  <a:srgbClr val="000000"/>
                </a:solidFill>
                <a:latin typeface="Times New Roman"/>
                <a:ea typeface="Times New Roman"/>
                <a:cs typeface="Times New Roman"/>
                <a:sym typeface="Times New Roman"/>
              </a:rPr>
              <a:t>: Understanding the age distribution can help identify if younger or older individuals pose a higher risk.</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Annual Income</a:t>
            </a:r>
            <a:r>
              <a:rPr lang="en" sz="1200">
                <a:solidFill>
                  <a:srgbClr val="000000"/>
                </a:solidFill>
                <a:latin typeface="Times New Roman"/>
                <a:ea typeface="Times New Roman"/>
                <a:cs typeface="Times New Roman"/>
                <a:sym typeface="Times New Roman"/>
              </a:rPr>
              <a:t>: This is crucial for assessing the borrower's ability to repay the loan.</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Home Ownership</a:t>
            </a:r>
            <a:r>
              <a:rPr lang="en" sz="1200">
                <a:solidFill>
                  <a:srgbClr val="000000"/>
                </a:solidFill>
                <a:latin typeface="Times New Roman"/>
                <a:ea typeface="Times New Roman"/>
                <a:cs typeface="Times New Roman"/>
                <a:sym typeface="Times New Roman"/>
              </a:rPr>
              <a:t>: Indicates stability and financial health of the borrower.</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Employment Length</a:t>
            </a:r>
            <a:r>
              <a:rPr lang="en" sz="1200">
                <a:solidFill>
                  <a:srgbClr val="000000"/>
                </a:solidFill>
                <a:latin typeface="Times New Roman"/>
                <a:ea typeface="Times New Roman"/>
                <a:cs typeface="Times New Roman"/>
                <a:sym typeface="Times New Roman"/>
              </a:rPr>
              <a:t>: Longer employment may imply a lower risk of default.</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Loan Intent</a:t>
            </a:r>
            <a:r>
              <a:rPr lang="en" sz="1200">
                <a:solidFill>
                  <a:srgbClr val="000000"/>
                </a:solidFill>
                <a:latin typeface="Times New Roman"/>
                <a:ea typeface="Times New Roman"/>
                <a:cs typeface="Times New Roman"/>
                <a:sym typeface="Times New Roman"/>
              </a:rPr>
              <a:t>: The purpose of the loan could be linked to different levels of risk.</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Loan Grade</a:t>
            </a:r>
            <a:r>
              <a:rPr lang="en" sz="1200">
                <a:solidFill>
                  <a:srgbClr val="000000"/>
                </a:solidFill>
                <a:latin typeface="Times New Roman"/>
                <a:ea typeface="Times New Roman"/>
                <a:cs typeface="Times New Roman"/>
                <a:sym typeface="Times New Roman"/>
              </a:rPr>
              <a:t>: Typically reflects the quality of the loan and the borrower’s creditworthiness.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Loan Amount</a:t>
            </a:r>
            <a:r>
              <a:rPr lang="en" sz="1200">
                <a:solidFill>
                  <a:srgbClr val="000000"/>
                </a:solidFill>
                <a:latin typeface="Times New Roman"/>
                <a:ea typeface="Times New Roman"/>
                <a:cs typeface="Times New Roman"/>
                <a:sym typeface="Times New Roman"/>
              </a:rPr>
              <a:t>: Higher amounts might be riskier, depending on the borrower's financial profile.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Interest Rate</a:t>
            </a:r>
            <a:r>
              <a:rPr lang="en" sz="1200">
                <a:solidFill>
                  <a:srgbClr val="000000"/>
                </a:solidFill>
                <a:latin typeface="Times New Roman"/>
                <a:ea typeface="Times New Roman"/>
                <a:cs typeface="Times New Roman"/>
                <a:sym typeface="Times New Roman"/>
              </a:rPr>
              <a:t>: Higher rates often correlate with higher risk.</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Loan Status</a:t>
            </a:r>
            <a:r>
              <a:rPr lang="en" sz="1200">
                <a:solidFill>
                  <a:srgbClr val="000000"/>
                </a:solidFill>
                <a:latin typeface="Times New Roman"/>
                <a:ea typeface="Times New Roman"/>
                <a:cs typeface="Times New Roman"/>
                <a:sym typeface="Times New Roman"/>
              </a:rPr>
              <a:t>: Your primary variable of interest, indicating whether the loan has defaulted.</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Percent Income</a:t>
            </a:r>
            <a:r>
              <a:rPr lang="en" sz="1200">
                <a:solidFill>
                  <a:srgbClr val="000000"/>
                </a:solidFill>
                <a:latin typeface="Times New Roman"/>
                <a:ea typeface="Times New Roman"/>
                <a:cs typeface="Times New Roman"/>
                <a:sym typeface="Times New Roman"/>
              </a:rPr>
              <a:t>: The loan amount as a percentage of income, a key indicator of debt burden.</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Historical Default</a:t>
            </a:r>
            <a:r>
              <a:rPr lang="en" sz="1200">
                <a:solidFill>
                  <a:srgbClr val="000000"/>
                </a:solidFill>
                <a:latin typeface="Times New Roman"/>
                <a:ea typeface="Times New Roman"/>
                <a:cs typeface="Times New Roman"/>
                <a:sym typeface="Times New Roman"/>
              </a:rPr>
              <a:t>: Past default history is a strong predictor of future risk.</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Char char="●"/>
            </a:pPr>
            <a:r>
              <a:rPr b="1" lang="en" sz="1200">
                <a:solidFill>
                  <a:srgbClr val="000000"/>
                </a:solidFill>
                <a:latin typeface="Times New Roman"/>
                <a:ea typeface="Times New Roman"/>
                <a:cs typeface="Times New Roman"/>
                <a:sym typeface="Times New Roman"/>
              </a:rPr>
              <a:t>Credit History Length</a:t>
            </a:r>
            <a:r>
              <a:rPr lang="en" sz="1200">
                <a:solidFill>
                  <a:srgbClr val="000000"/>
                </a:solidFill>
                <a:latin typeface="Times New Roman"/>
                <a:ea typeface="Times New Roman"/>
                <a:cs typeface="Times New Roman"/>
                <a:sym typeface="Times New Roman"/>
              </a:rPr>
              <a:t>: Longer credit history might indicate more reliable borrowers.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3"/>
          <p:cNvPicPr preferRelativeResize="0"/>
          <p:nvPr/>
        </p:nvPicPr>
        <p:blipFill>
          <a:blip r:embed="rId3">
            <a:alphaModFix/>
          </a:blip>
          <a:stretch>
            <a:fillRect/>
          </a:stretch>
        </p:blipFill>
        <p:spPr>
          <a:xfrm>
            <a:off x="1338150" y="1339350"/>
            <a:ext cx="5104625" cy="3229524"/>
          </a:xfrm>
          <a:prstGeom prst="rect">
            <a:avLst/>
          </a:prstGeom>
          <a:noFill/>
          <a:ln>
            <a:noFill/>
          </a:ln>
        </p:spPr>
      </p:pic>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Age Distribution</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Loan Intent Distribution</a:t>
            </a:r>
            <a:endParaRPr>
              <a:latin typeface="Times New Roman"/>
              <a:ea typeface="Times New Roman"/>
              <a:cs typeface="Times New Roman"/>
              <a:sym typeface="Times New Roman"/>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4"/>
          <p:cNvPicPr preferRelativeResize="0"/>
          <p:nvPr/>
        </p:nvPicPr>
        <p:blipFill>
          <a:blip r:embed="rId3">
            <a:alphaModFix/>
          </a:blip>
          <a:stretch>
            <a:fillRect/>
          </a:stretch>
        </p:blipFill>
        <p:spPr>
          <a:xfrm>
            <a:off x="2163600" y="1229875"/>
            <a:ext cx="4118001" cy="3454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Loan Status Distribution</a:t>
            </a:r>
            <a:endParaRPr>
              <a:latin typeface="Times New Roman"/>
              <a:ea typeface="Times New Roman"/>
              <a:cs typeface="Times New Roman"/>
              <a:sym typeface="Times New Roman"/>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5"/>
          <p:cNvPicPr preferRelativeResize="0"/>
          <p:nvPr/>
        </p:nvPicPr>
        <p:blipFill>
          <a:blip r:embed="rId3">
            <a:alphaModFix/>
          </a:blip>
          <a:stretch>
            <a:fillRect/>
          </a:stretch>
        </p:blipFill>
        <p:spPr>
          <a:xfrm>
            <a:off x="900750" y="1229874"/>
            <a:ext cx="6115676" cy="3235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Loan Interest Rate Distribution</a:t>
            </a:r>
            <a:endParaRPr>
              <a:latin typeface="Times New Roman"/>
              <a:ea typeface="Times New Roman"/>
              <a:cs typeface="Times New Roman"/>
              <a:sym typeface="Times New Roman"/>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6"/>
          <p:cNvPicPr preferRelativeResize="0"/>
          <p:nvPr/>
        </p:nvPicPr>
        <p:blipFill>
          <a:blip r:embed="rId3">
            <a:alphaModFix/>
          </a:blip>
          <a:stretch>
            <a:fillRect/>
          </a:stretch>
        </p:blipFill>
        <p:spPr>
          <a:xfrm>
            <a:off x="1709673" y="1017800"/>
            <a:ext cx="4963950" cy="3809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Hypothesis Testing</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Correlation Analysis</a:t>
            </a:r>
            <a:endParaRPr>
              <a:latin typeface="Times New Roman"/>
              <a:ea typeface="Times New Roman"/>
              <a:cs typeface="Times New Roman"/>
              <a:sym typeface="Times New Roman"/>
            </a:endParaRPr>
          </a:p>
        </p:txBody>
      </p:sp>
      <p:sp>
        <p:nvSpPr>
          <p:cNvPr id="179" name="Google Shape;179;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n" sz="1200">
                <a:solidFill>
                  <a:srgbClr val="000000"/>
                </a:solidFill>
                <a:latin typeface="Times New Roman"/>
                <a:ea typeface="Times New Roman"/>
                <a:cs typeface="Times New Roman"/>
                <a:sym typeface="Times New Roman"/>
              </a:rPr>
              <a:t>Our analysis of the correlation matrix reveals several key insights into the relationship between loan status and borrower characteristics. </a:t>
            </a:r>
            <a:endParaRPr sz="1200">
              <a:solidFill>
                <a:srgbClr val="000000"/>
              </a:solidFill>
              <a:latin typeface="Times New Roman"/>
              <a:ea typeface="Times New Roman"/>
              <a:cs typeface="Times New Roman"/>
              <a:sym typeface="Times New Roman"/>
            </a:endParaRPr>
          </a:p>
          <a:p>
            <a:pPr indent="-304800" lvl="0" marL="457200" rtl="0" algn="l">
              <a:lnSpc>
                <a:spcPct val="120000"/>
              </a:lnSpc>
              <a:spcBef>
                <a:spcPts val="10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Person_home_ownership shows a moderate positive correlation with loan status. </a:t>
            </a:r>
            <a:endParaRPr sz="1200">
              <a:solidFill>
                <a:srgbClr val="000000"/>
              </a:solidFill>
              <a:latin typeface="Times New Roman"/>
              <a:ea typeface="Times New Roman"/>
              <a:cs typeface="Times New Roman"/>
              <a:sym typeface="Times New Roman"/>
            </a:endParaRPr>
          </a:p>
          <a:p>
            <a:pPr indent="-304800" lvl="0" marL="457200" rtl="0" algn="l">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Loan grade exhibits a similar trend, with a moderate positive correlation to loan status. </a:t>
            </a:r>
            <a:endParaRPr sz="1200">
              <a:solidFill>
                <a:srgbClr val="000000"/>
              </a:solidFill>
              <a:latin typeface="Times New Roman"/>
              <a:ea typeface="Times New Roman"/>
              <a:cs typeface="Times New Roman"/>
              <a:sym typeface="Times New Roman"/>
            </a:endParaRPr>
          </a:p>
          <a:p>
            <a:pPr indent="-304800" lvl="0" marL="457200" rtl="0" algn="l">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Interestingly, age and credit history length display a very weak negative correlation with loan status, indicating minimal influence. </a:t>
            </a:r>
            <a:endParaRPr sz="1200">
              <a:solidFill>
                <a:srgbClr val="000000"/>
              </a:solidFill>
              <a:latin typeface="Times New Roman"/>
              <a:ea typeface="Times New Roman"/>
              <a:cs typeface="Times New Roman"/>
              <a:sym typeface="Times New Roman"/>
            </a:endParaRPr>
          </a:p>
          <a:p>
            <a:pPr indent="-304800" lvl="0" marL="457200" rtl="0" algn="l">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However, a very strong positive correlation exists between age and credit history length, implying that older individuals tend to have established credit histories. </a:t>
            </a:r>
            <a:endParaRPr sz="1200">
              <a:solidFill>
                <a:srgbClr val="000000"/>
              </a:solidFill>
              <a:latin typeface="Times New Roman"/>
              <a:ea typeface="Times New Roman"/>
              <a:cs typeface="Times New Roman"/>
              <a:sym typeface="Times New Roman"/>
            </a:endParaRPr>
          </a:p>
          <a:p>
            <a:pPr indent="-304800" lvl="0" marL="457200" rtl="0" algn="l">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Finally, a moderately negative correlation between homeownership and income is observed. This suggests that individuals with higher incomes may be less likely to own homes, potentially reflecting lifestyle preferences or demographic trends, such as a higher prevalence of renting in urban areas. </a:t>
            </a:r>
            <a:endParaRPr sz="1200">
              <a:solidFill>
                <a:srgbClr val="000000"/>
              </a:solidFill>
              <a:latin typeface="Times New Roman"/>
              <a:ea typeface="Times New Roman"/>
              <a:cs typeface="Times New Roman"/>
              <a:sym typeface="Times New Roman"/>
            </a:endParaRPr>
          </a:p>
          <a:p>
            <a:pPr indent="0" lvl="0" marL="0" rtl="0" algn="l">
              <a:lnSpc>
                <a:spcPct val="120000"/>
              </a:lnSpc>
              <a:spcBef>
                <a:spcPts val="1000"/>
              </a:spcBef>
              <a:spcAft>
                <a:spcPts val="1000"/>
              </a:spcAft>
              <a:buNone/>
            </a:pPr>
            <a:r>
              <a:rPr lang="en" sz="1200">
                <a:solidFill>
                  <a:srgbClr val="000000"/>
                </a:solidFill>
                <a:latin typeface="Times New Roman"/>
                <a:ea typeface="Times New Roman"/>
                <a:cs typeface="Times New Roman"/>
                <a:sym typeface="Times New Roman"/>
              </a:rPr>
              <a:t>While these findings provide a foundation for understanding how borrower characteristics are linked to loan status, further investigation is necessary.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5" name="Google Shape;185;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9"/>
          <p:cNvPicPr preferRelativeResize="0"/>
          <p:nvPr/>
        </p:nvPicPr>
        <p:blipFill>
          <a:blip r:embed="rId3">
            <a:alphaModFix/>
          </a:blip>
          <a:stretch>
            <a:fillRect/>
          </a:stretch>
        </p:blipFill>
        <p:spPr>
          <a:xfrm>
            <a:off x="1447650" y="301074"/>
            <a:ext cx="4969750" cy="448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680">
                <a:latin typeface="Times New Roman"/>
                <a:ea typeface="Times New Roman"/>
                <a:cs typeface="Times New Roman"/>
                <a:sym typeface="Times New Roman"/>
              </a:rPr>
              <a:t>Machine Learning Model Deployment</a:t>
            </a:r>
            <a:endParaRPr sz="368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97" name="Google Shape;197;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latin typeface="Times New Roman"/>
                <a:ea typeface="Times New Roman"/>
                <a:cs typeface="Times New Roman"/>
                <a:sym typeface="Times New Roman"/>
              </a:rPr>
              <a:t>This model was implemented as the benchmark model due to its widespread use and effectiveness in binary classification scenarios, such as predicting whether a loan will default or not.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Logistic Regression is particularly beneficial for its interpretability and the ease with which it handles binary outcomes.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best hyperparameters, determined through Grid Search, were a regularization strength (`C`) of 1 and a penalty type of `l2`. This configuration helps balance model complexity and generalization, preventing overfitting while maintaining a decent predictive capability.</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089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Members</a:t>
            </a:r>
            <a:endParaRPr>
              <a:latin typeface="Times New Roman"/>
              <a:ea typeface="Times New Roman"/>
              <a:cs typeface="Times New Roman"/>
              <a:sym typeface="Times New Roman"/>
            </a:endParaRPr>
          </a:p>
        </p:txBody>
      </p:sp>
      <p:sp>
        <p:nvSpPr>
          <p:cNvPr id="92" name="Google Shape;92;p14"/>
          <p:cNvSpPr txBox="1"/>
          <p:nvPr>
            <p:ph idx="1" type="subTitle"/>
          </p:nvPr>
        </p:nvSpPr>
        <p:spPr>
          <a:xfrm>
            <a:off x="598100" y="1928250"/>
            <a:ext cx="8222100" cy="24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Shaqran Bin Saleh   ID: 25010238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Al Jobyer Swajoy  ID: 25389483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Hasnaine Ahmed Dihan  ID: 25382363</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Masuma Tasnim Jerin  ID: 25097799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Md Eusuf Ali Rinku  ID: 25215411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Decision Tree Classifier</a:t>
            </a:r>
            <a:endParaRPr>
              <a:latin typeface="Times New Roman"/>
              <a:ea typeface="Times New Roman"/>
              <a:cs typeface="Times New Roman"/>
              <a:sym typeface="Times New Roman"/>
            </a:endParaRPr>
          </a:p>
        </p:txBody>
      </p:sp>
      <p:sp>
        <p:nvSpPr>
          <p:cNvPr id="203" name="Google Shape;203;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latin typeface="Times New Roman"/>
                <a:ea typeface="Times New Roman"/>
                <a:cs typeface="Times New Roman"/>
                <a:sym typeface="Times New Roman"/>
              </a:rPr>
              <a:t>Chosen for its ability to handle complex, non-linear relationships between features, the Decision Tree serves as a complementary model to the Logistic Regression.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It can uncover interactions and hierarchies between variables that logistic regression might miss.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model was optimized with a `gini` criterion for split quality measurement, a maximum depth of 6 to control for overfitting, and a `best` strategy for choosing splits, which are the optimal settings found via Grid Search.</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680">
                <a:latin typeface="Times New Roman"/>
                <a:ea typeface="Times New Roman"/>
                <a:cs typeface="Times New Roman"/>
                <a:sym typeface="Times New Roman"/>
              </a:rPr>
              <a:t>Machine Learning Model Evaluation</a:t>
            </a:r>
            <a:endParaRPr sz="368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214" name="Google Shape;214;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Logistic Regression</a:t>
            </a:r>
            <a:r>
              <a:rPr lang="en" sz="1500">
                <a:solidFill>
                  <a:srgbClr val="000000"/>
                </a:solidFill>
                <a:latin typeface="Times New Roman"/>
                <a:ea typeface="Times New Roman"/>
                <a:cs typeface="Times New Roman"/>
                <a:sym typeface="Times New Roman"/>
              </a:rPr>
              <a:t> performed well in identifying borrowers who would likely repay their loans (non-defaulters). It achieved a high success rate (precision) of 89% for this group and a good ability to find most non-defaulters (recall) at 95%. However, the model struggled to accurately predict borrowers at high risk of default. The success rate (precision) for defaulters was lower at 77%, and it missed a significant portion of defaulters (recall) at only 55%.</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5"/>
          <p:cNvPicPr preferRelativeResize="0"/>
          <p:nvPr/>
        </p:nvPicPr>
        <p:blipFill>
          <a:blip r:embed="rId3">
            <a:alphaModFix/>
          </a:blip>
          <a:stretch>
            <a:fillRect/>
          </a:stretch>
        </p:blipFill>
        <p:spPr>
          <a:xfrm>
            <a:off x="2241925" y="384025"/>
            <a:ext cx="3745426" cy="4417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Decision Tree Classifier</a:t>
            </a:r>
            <a:endParaRPr>
              <a:latin typeface="Times New Roman"/>
              <a:ea typeface="Times New Roman"/>
              <a:cs typeface="Times New Roman"/>
              <a:sym typeface="Times New Roman"/>
            </a:endParaRPr>
          </a:p>
        </p:txBody>
      </p:sp>
      <p:sp>
        <p:nvSpPr>
          <p:cNvPr id="227" name="Google Shape;227;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Decision Tree Classifier</a:t>
            </a:r>
            <a:r>
              <a:rPr lang="en" sz="1500">
                <a:solidFill>
                  <a:srgbClr val="000000"/>
                </a:solidFill>
                <a:latin typeface="Times New Roman"/>
                <a:ea typeface="Times New Roman"/>
                <a:cs typeface="Times New Roman"/>
                <a:sym typeface="Times New Roman"/>
              </a:rPr>
              <a:t> showed promise, particularly after fine-tuning its settings (hyperparameter optimization). Overall accuracy improved to 92%, indicating a more robust model.  The ability to identify non-defaulters remained strong with a success rate (precision) of 92% and a high likelihood of finding most non-defaulters (recall) at 99%. Importantly, the optimized model significantly improved its ability to pinpoint defaulters, achieving a success rate (precision) of 94%. There was a slight trade-off, with a small decrease in finding all defaulters (recall) from 77% to 67%.</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7"/>
          <p:cNvPicPr preferRelativeResize="0"/>
          <p:nvPr/>
        </p:nvPicPr>
        <p:blipFill>
          <a:blip r:embed="rId3">
            <a:alphaModFix/>
          </a:blip>
          <a:stretch>
            <a:fillRect/>
          </a:stretch>
        </p:blipFill>
        <p:spPr>
          <a:xfrm>
            <a:off x="2389099" y="318375"/>
            <a:ext cx="3826525" cy="45203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p:txBody>
      </p:sp>
      <p:sp>
        <p:nvSpPr>
          <p:cNvPr id="240" name="Google Shape;240;p38"/>
          <p:cNvSpPr txBox="1"/>
          <p:nvPr>
            <p:ph idx="1" type="body"/>
          </p:nvPr>
        </p:nvSpPr>
        <p:spPr>
          <a:xfrm>
            <a:off x="311700" y="941600"/>
            <a:ext cx="8520600" cy="366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1F1F1F"/>
                </a:solidFill>
                <a:latin typeface="Times New Roman"/>
                <a:ea typeface="Times New Roman"/>
                <a:cs typeface="Times New Roman"/>
                <a:sym typeface="Times New Roman"/>
              </a:rPr>
              <a:t>Data Challenge :</a:t>
            </a:r>
            <a:endParaRPr b="1" sz="1100">
              <a:solidFill>
                <a:srgbClr val="1F1F1F"/>
              </a:solidFill>
              <a:latin typeface="Times New Roman"/>
              <a:ea typeface="Times New Roman"/>
              <a:cs typeface="Times New Roman"/>
              <a:sym typeface="Times New Roman"/>
            </a:endParaRPr>
          </a:p>
          <a:p>
            <a:pPr indent="0" lvl="0" marL="0" rtl="0" algn="l">
              <a:spcBef>
                <a:spcPts val="1200"/>
              </a:spcBef>
              <a:spcAft>
                <a:spcPts val="0"/>
              </a:spcAft>
              <a:buNone/>
            </a:pPr>
            <a:r>
              <a:rPr lang="en" sz="1100">
                <a:solidFill>
                  <a:srgbClr val="000000"/>
                </a:solidFill>
                <a:latin typeface="Times New Roman"/>
                <a:ea typeface="Times New Roman"/>
                <a:cs typeface="Times New Roman"/>
                <a:sym typeface="Times New Roman"/>
              </a:rPr>
              <a:t>Both models struggled with the uneven distribution of classes, specifically the underrepresentation of loan defaulters. This imbalance made it difficult to accurately predict defaults. Decision trees, in particular, showed a decrease in their ability to identify defaulters (recall) even after adjustments.</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100">
                <a:solidFill>
                  <a:srgbClr val="1F1F1F"/>
                </a:solidFill>
                <a:latin typeface="Times New Roman"/>
                <a:ea typeface="Times New Roman"/>
                <a:cs typeface="Times New Roman"/>
                <a:sym typeface="Times New Roman"/>
              </a:rPr>
              <a:t>Model Constraints:</a:t>
            </a:r>
            <a:endParaRPr b="1" sz="1100">
              <a:solidFill>
                <a:srgbClr val="1F1F1F"/>
              </a:solidFill>
              <a:latin typeface="Times New Roman"/>
              <a:ea typeface="Times New Roman"/>
              <a:cs typeface="Times New Roman"/>
              <a:sym typeface="Times New Roman"/>
            </a:endParaRPr>
          </a:p>
          <a:p>
            <a:pPr indent="0" lvl="0" marL="0" rtl="0" algn="l">
              <a:spcBef>
                <a:spcPts val="1200"/>
              </a:spcBef>
              <a:spcAft>
                <a:spcPts val="0"/>
              </a:spcAft>
              <a:buNone/>
            </a:pPr>
            <a:r>
              <a:rPr lang="en" sz="1100">
                <a:solidFill>
                  <a:srgbClr val="000000"/>
                </a:solidFill>
                <a:latin typeface="Times New Roman"/>
                <a:ea typeface="Times New Roman"/>
                <a:cs typeface="Times New Roman"/>
                <a:sym typeface="Times New Roman"/>
              </a:rPr>
              <a:t>Logistic regression, due to its basic structure, may not be able to capture complex relationships between factors that influence loan default.</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100">
                <a:solidFill>
                  <a:srgbClr val="000000"/>
                </a:solidFill>
                <a:latin typeface="Times New Roman"/>
                <a:ea typeface="Times New Roman"/>
                <a:cs typeface="Times New Roman"/>
                <a:sym typeface="Times New Roman"/>
              </a:rPr>
              <a:t>Decision trees, while flexible, are prone to overfitting the training data. This was addressed to some extent by adjusting the model parameters (hyperparameter tuning), but it remains a potential limitation.</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100">
                <a:solidFill>
                  <a:srgbClr val="1F1F1F"/>
                </a:solidFill>
                <a:latin typeface="Times New Roman"/>
                <a:ea typeface="Times New Roman"/>
                <a:cs typeface="Times New Roman"/>
                <a:sym typeface="Times New Roman"/>
              </a:rPr>
              <a:t>Error Pattern:</a:t>
            </a:r>
            <a:endParaRPr b="1" sz="1100">
              <a:solidFill>
                <a:srgbClr val="1F1F1F"/>
              </a:solidFill>
              <a:latin typeface="Times New Roman"/>
              <a:ea typeface="Times New Roman"/>
              <a:cs typeface="Times New Roman"/>
              <a:sym typeface="Times New Roman"/>
            </a:endParaRPr>
          </a:p>
          <a:p>
            <a:pPr indent="0" lvl="0" marL="0" rtl="0" algn="l">
              <a:spcBef>
                <a:spcPts val="1200"/>
              </a:spcBef>
              <a:spcAft>
                <a:spcPts val="0"/>
              </a:spcAft>
              <a:buNone/>
            </a:pPr>
            <a:r>
              <a:rPr lang="en" sz="1100">
                <a:solidFill>
                  <a:srgbClr val="000000"/>
                </a:solidFill>
                <a:latin typeface="Times New Roman"/>
                <a:ea typeface="Times New Roman"/>
                <a:cs typeface="Times New Roman"/>
                <a:sym typeface="Times New Roman"/>
              </a:rPr>
              <a:t>Logistic regression tended to incorrectly classify defaulters as non-defaulters (false negatives). This suggests a bias towards predicting the more frequent outcome (majority class).</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100">
                <a:solidFill>
                  <a:srgbClr val="000000"/>
                </a:solidFill>
                <a:latin typeface="Times New Roman"/>
                <a:ea typeface="Times New Roman"/>
                <a:cs typeface="Times New Roman"/>
                <a:sym typeface="Times New Roman"/>
              </a:rPr>
              <a:t>Decision trees, despite improvements, also made a significant number of false negative errors, hindering their ability to accurately identify defaulters.</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46" name="Google Shape;246;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52" name="Google Shape;252;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800" lvl="0" marL="457200" rtl="0" algn="l">
              <a:lnSpc>
                <a:spcPct val="163636"/>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Boahene SH, D. J. (2012). Credit risk and profitability of selected banks in Ghana. Research journal of finance and accounting.</a:t>
            </a:r>
            <a:endParaRPr sz="1200">
              <a:solidFill>
                <a:srgbClr val="000000"/>
              </a:solidFill>
              <a:latin typeface="Times New Roman"/>
              <a:ea typeface="Times New Roman"/>
              <a:cs typeface="Times New Roman"/>
              <a:sym typeface="Times New Roman"/>
            </a:endParaRPr>
          </a:p>
          <a:p>
            <a:pPr indent="-304800" lvl="0" marL="457200" rtl="0" algn="l">
              <a:lnSpc>
                <a:spcPct val="163636"/>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Kithinji, A. M. (2010). Credit risk management and profitability of commercial banks in Kenya.</a:t>
            </a:r>
            <a:endParaRPr sz="1200">
              <a:solidFill>
                <a:srgbClr val="000000"/>
              </a:solidFill>
              <a:latin typeface="Times New Roman"/>
              <a:ea typeface="Times New Roman"/>
              <a:cs typeface="Times New Roman"/>
              <a:sym typeface="Times New Roman"/>
            </a:endParaRPr>
          </a:p>
          <a:p>
            <a:pPr indent="-304800" lvl="0" marL="457200" rtl="0" algn="l">
              <a:lnSpc>
                <a:spcPct val="163636"/>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Kolapo, T. F. (2012). Credit risk and commercial banks’ performance in Nigeria: A Panel Model . Australian Journal of Business and Management Research, 31-38.</a:t>
            </a:r>
            <a:endParaRPr sz="1200">
              <a:solidFill>
                <a:srgbClr val="000000"/>
              </a:solidFill>
              <a:latin typeface="Times New Roman"/>
              <a:ea typeface="Times New Roman"/>
              <a:cs typeface="Times New Roman"/>
              <a:sym typeface="Times New Roman"/>
            </a:endParaRPr>
          </a:p>
          <a:p>
            <a:pPr indent="-304800" lvl="0" marL="457200" rtl="0" algn="l">
              <a:lnSpc>
                <a:spcPct val="163636"/>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Million GIzaw, M. K. (2015). The impact of credit risk on profitability performance of commercial banks in Ethiopia. African Journal of Business Management, 59-66.</a:t>
            </a:r>
            <a:endParaRPr sz="1200">
              <a:solidFill>
                <a:srgbClr val="000000"/>
              </a:solidFill>
              <a:latin typeface="Times New Roman"/>
              <a:ea typeface="Times New Roman"/>
              <a:cs typeface="Times New Roman"/>
              <a:sym typeface="Times New Roman"/>
            </a:endParaRPr>
          </a:p>
          <a:p>
            <a:pPr indent="-304800" lvl="0" marL="457200" rtl="0" algn="l">
              <a:lnSpc>
                <a:spcPct val="163636"/>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a:t>
            </a:r>
            <a:r>
              <a:rPr lang="en" sz="1200">
                <a:solidFill>
                  <a:srgbClr val="000000"/>
                </a:solidFill>
                <a:latin typeface="Times New Roman"/>
                <a:ea typeface="Times New Roman"/>
                <a:cs typeface="Times New Roman"/>
                <a:sym typeface="Times New Roman"/>
              </a:rPr>
              <a:t>oudel, R. P. (2012). The impact of credit risk management on financial performance of commercial banks in Nepal. International Journal of Arts and Commerce.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Description</a:t>
            </a:r>
            <a:endParaRPr>
              <a:latin typeface="Times New Roman"/>
              <a:ea typeface="Times New Roman"/>
              <a:cs typeface="Times New Roman"/>
              <a:sym typeface="Times New Roman"/>
            </a:endParaRPr>
          </a:p>
        </p:txBody>
      </p:sp>
      <p:sp>
        <p:nvSpPr>
          <p:cNvPr id="98" name="Google Shape;98;p15"/>
          <p:cNvSpPr txBox="1"/>
          <p:nvPr>
            <p:ph idx="1" type="body"/>
          </p:nvPr>
        </p:nvSpPr>
        <p:spPr>
          <a:xfrm>
            <a:off x="311700" y="9250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Credit risk analysis focuses on evaluating the likelihood that a borrower will default on their loan obligations.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This analytical process is crucial for financial institutions as it directly impacts their decision-making regarding loan approvals and interest rates. By examining various borrower characteristics such as credit history, income, and loan details, analysts can identify potential risk factors. </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The goal is to minimize financial losses by accurately predicting which borrowers are likely to default. Effective credit risk analysis not only protects the lender but also ensures a healthier credit market by promoting responsible lending practices.</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87900" y="867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Analyze the interplay between borrower characteristics and loan default risk using a comprehensive credit risk dataset.</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714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Research Questions</a:t>
            </a:r>
            <a:endParaRPr>
              <a:latin typeface="Times New Roman"/>
              <a:ea typeface="Times New Roman"/>
              <a:cs typeface="Times New Roman"/>
              <a:sym typeface="Times New Roman"/>
            </a:endParaRPr>
          </a:p>
        </p:txBody>
      </p:sp>
      <p:sp>
        <p:nvSpPr>
          <p:cNvPr id="110" name="Google Shape;110;p17"/>
          <p:cNvSpPr txBox="1"/>
          <p:nvPr>
            <p:ph idx="1" type="body"/>
          </p:nvPr>
        </p:nvSpPr>
        <p:spPr>
          <a:xfrm>
            <a:off x="311700" y="1610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What is the impact of the age of individuals on loan defaults?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What is the impact of the homeownership of individuals on loan defaults?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What is the impact of the annual income of individuals on loan defaults?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What is the impact of the loan grade of individuals on loan defaults?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What is the impact of the credit history length of individuals on loan defaults?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70950" y="47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graphicFrame>
        <p:nvGraphicFramePr>
          <p:cNvPr id="116" name="Google Shape;116;p18"/>
          <p:cNvGraphicFramePr/>
          <p:nvPr/>
        </p:nvGraphicFramePr>
        <p:xfrm>
          <a:off x="562450" y="862463"/>
          <a:ext cx="3000000" cy="3000000"/>
        </p:xfrm>
        <a:graphic>
          <a:graphicData uri="http://schemas.openxmlformats.org/drawingml/2006/table">
            <a:tbl>
              <a:tblPr>
                <a:noFill/>
                <a:tableStyleId>{8A169100-9078-45AE-A2F1-04F666C28BF9}</a:tableStyleId>
              </a:tblPr>
              <a:tblGrid>
                <a:gridCol w="1984400"/>
                <a:gridCol w="1984400"/>
                <a:gridCol w="1984400"/>
                <a:gridCol w="1984400"/>
              </a:tblGrid>
              <a:tr h="492575">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Author</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Title</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Source</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Findings</a:t>
                      </a:r>
                      <a:endParaRPr b="1" sz="1600">
                        <a:latin typeface="Times New Roman"/>
                        <a:ea typeface="Times New Roman"/>
                        <a:cs typeface="Times New Roman"/>
                        <a:sym typeface="Times New Roman"/>
                      </a:endParaRPr>
                    </a:p>
                  </a:txBody>
                  <a:tcPr marT="91425" marB="91425" marR="91425" marL="91425"/>
                </a:tc>
              </a:tr>
              <a:tr h="1293875">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Kolapo, T. F. (2012)</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Credit risk and commercial banks’ performance in Nigeria: A panel model.</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i="1" lang="en" sz="1700">
                          <a:latin typeface="Times New Roman"/>
                          <a:ea typeface="Times New Roman"/>
                          <a:cs typeface="Times New Roman"/>
                          <a:sym typeface="Times New Roman"/>
                        </a:rPr>
                        <a:t>Australian Journal of Business and Management Research</a:t>
                      </a:r>
                      <a:r>
                        <a:rPr lang="en" sz="1700">
                          <a:latin typeface="Times New Roman"/>
                          <a:ea typeface="Times New Roman"/>
                          <a:cs typeface="Times New Roman"/>
                          <a:sym typeface="Times New Roman"/>
                        </a:rPr>
                        <a:t>, 31-38.</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700">
                          <a:latin typeface="Times New Roman"/>
                          <a:ea typeface="Times New Roman"/>
                          <a:cs typeface="Times New Roman"/>
                          <a:sym typeface="Times New Roman"/>
                        </a:rPr>
                        <a:t>Credit risk consistently has an impact on bank performance.</a:t>
                      </a:r>
                      <a:endParaRPr sz="1900">
                        <a:latin typeface="Times New Roman"/>
                        <a:ea typeface="Times New Roman"/>
                        <a:cs typeface="Times New Roman"/>
                        <a:sym typeface="Times New Roman"/>
                      </a:endParaRPr>
                    </a:p>
                  </a:txBody>
                  <a:tcPr marT="91425" marB="91425" marR="91425" marL="91425"/>
                </a:tc>
              </a:tr>
              <a:tr h="1257875">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Poudel, R. P. (2012)</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The impact of credit risk management on financial performance of commercial banks in Nepal.</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i="1" lang="en" sz="1700">
                          <a:latin typeface="Times New Roman"/>
                          <a:ea typeface="Times New Roman"/>
                          <a:cs typeface="Times New Roman"/>
                          <a:sym typeface="Times New Roman"/>
                        </a:rPr>
                        <a:t>International Journal of Arts and Commerce</a:t>
                      </a:r>
                      <a:r>
                        <a:rPr lang="en" sz="17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700">
                          <a:latin typeface="Times New Roman"/>
                          <a:ea typeface="Times New Roman"/>
                          <a:cs typeface="Times New Roman"/>
                          <a:sym typeface="Times New Roman"/>
                        </a:rPr>
                        <a:t>There is significant inverse relationship found. </a:t>
                      </a:r>
                      <a:endParaRPr sz="19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19"/>
          <p:cNvGraphicFramePr/>
          <p:nvPr/>
        </p:nvGraphicFramePr>
        <p:xfrm>
          <a:off x="637850" y="713338"/>
          <a:ext cx="3000000" cy="3000000"/>
        </p:xfrm>
        <a:graphic>
          <a:graphicData uri="http://schemas.openxmlformats.org/drawingml/2006/table">
            <a:tbl>
              <a:tblPr>
                <a:noFill/>
                <a:tableStyleId>{8A169100-9078-45AE-A2F1-04F666C28BF9}</a:tableStyleId>
              </a:tblPr>
              <a:tblGrid>
                <a:gridCol w="1967075"/>
                <a:gridCol w="1967075"/>
                <a:gridCol w="1967075"/>
                <a:gridCol w="1967075"/>
              </a:tblGrid>
              <a:tr h="501275">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Author</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Title</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Source</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Findings</a:t>
                      </a:r>
                      <a:endParaRPr b="1" sz="1600">
                        <a:latin typeface="Times New Roman"/>
                        <a:ea typeface="Times New Roman"/>
                        <a:cs typeface="Times New Roman"/>
                        <a:sym typeface="Times New Roman"/>
                      </a:endParaRPr>
                    </a:p>
                  </a:txBody>
                  <a:tcPr marT="91425" marB="91425" marR="91425" marL="91425"/>
                </a:tc>
              </a:tr>
              <a:tr h="482050">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Kithinji, A. M. (2010)</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Credit risk management and profitability of commercial banks in Kenya.</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700">
                          <a:latin typeface="Times New Roman"/>
                          <a:ea typeface="Times New Roman"/>
                          <a:cs typeface="Times New Roman"/>
                          <a:sym typeface="Times New Roman"/>
                        </a:rPr>
                        <a:t>Credit</a:t>
                      </a:r>
                      <a:r>
                        <a:rPr lang="en" sz="1700">
                          <a:latin typeface="Times New Roman"/>
                          <a:ea typeface="Times New Roman"/>
                          <a:cs typeface="Times New Roman"/>
                          <a:sym typeface="Times New Roman"/>
                        </a:rPr>
                        <a:t> risk management may have led to a decrease in </a:t>
                      </a:r>
                      <a:r>
                        <a:rPr lang="en" sz="1700">
                          <a:latin typeface="Times New Roman"/>
                          <a:ea typeface="Times New Roman"/>
                          <a:cs typeface="Times New Roman"/>
                          <a:sym typeface="Times New Roman"/>
                        </a:rPr>
                        <a:t>non performing</a:t>
                      </a:r>
                      <a:r>
                        <a:rPr lang="en" sz="1700">
                          <a:latin typeface="Times New Roman"/>
                          <a:ea typeface="Times New Roman"/>
                          <a:cs typeface="Times New Roman"/>
                          <a:sym typeface="Times New Roman"/>
                        </a:rPr>
                        <a:t> loans.</a:t>
                      </a:r>
                      <a:endParaRPr sz="1900">
                        <a:latin typeface="Times New Roman"/>
                        <a:ea typeface="Times New Roman"/>
                        <a:cs typeface="Times New Roman"/>
                        <a:sym typeface="Times New Roman"/>
                      </a:endParaRPr>
                    </a:p>
                  </a:txBody>
                  <a:tcPr marT="91425" marB="91425" marR="91425" marL="91425"/>
                </a:tc>
              </a:tr>
              <a:tr h="1353300">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Boahene SH, D. J. (2012)</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Credit risk and profitability of selected banks in Ghana.</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457200" lvl="0" marL="457200" rtl="0" algn="just">
                        <a:lnSpc>
                          <a:spcPct val="50000"/>
                        </a:lnSpc>
                        <a:spcBef>
                          <a:spcPts val="1200"/>
                        </a:spcBef>
                        <a:spcAft>
                          <a:spcPts val="0"/>
                        </a:spcAft>
                        <a:buNone/>
                      </a:pPr>
                      <a:r>
                        <a:t/>
                      </a:r>
                      <a:endParaRPr i="1" sz="1700">
                        <a:latin typeface="Times New Roman"/>
                        <a:ea typeface="Times New Roman"/>
                        <a:cs typeface="Times New Roman"/>
                        <a:sym typeface="Times New Roman"/>
                      </a:endParaRPr>
                    </a:p>
                    <a:p>
                      <a:pPr indent="-457200" lvl="0" marL="457200" rtl="0" algn="just">
                        <a:lnSpc>
                          <a:spcPct val="50000"/>
                        </a:lnSpc>
                        <a:spcBef>
                          <a:spcPts val="1200"/>
                        </a:spcBef>
                        <a:spcAft>
                          <a:spcPts val="0"/>
                        </a:spcAft>
                        <a:buNone/>
                      </a:pPr>
                      <a:r>
                        <a:rPr i="1" lang="en" sz="1700">
                          <a:latin typeface="Times New Roman"/>
                          <a:ea typeface="Times New Roman"/>
                          <a:cs typeface="Times New Roman"/>
                          <a:sym typeface="Times New Roman"/>
                        </a:rPr>
                        <a:t>Research journal </a:t>
                      </a:r>
                      <a:endParaRPr i="1" sz="1700">
                        <a:latin typeface="Times New Roman"/>
                        <a:ea typeface="Times New Roman"/>
                        <a:cs typeface="Times New Roman"/>
                        <a:sym typeface="Times New Roman"/>
                      </a:endParaRPr>
                    </a:p>
                    <a:p>
                      <a:pPr indent="-457200" lvl="0" marL="457200" rtl="0" algn="just">
                        <a:lnSpc>
                          <a:spcPct val="50000"/>
                        </a:lnSpc>
                        <a:spcBef>
                          <a:spcPts val="1200"/>
                        </a:spcBef>
                        <a:spcAft>
                          <a:spcPts val="0"/>
                        </a:spcAft>
                        <a:buNone/>
                      </a:pPr>
                      <a:r>
                        <a:rPr i="1" lang="en" sz="1700">
                          <a:latin typeface="Times New Roman"/>
                          <a:ea typeface="Times New Roman"/>
                          <a:cs typeface="Times New Roman"/>
                          <a:sym typeface="Times New Roman"/>
                        </a:rPr>
                        <a:t>of finance and </a:t>
                      </a:r>
                      <a:endParaRPr i="1" sz="1700">
                        <a:latin typeface="Times New Roman"/>
                        <a:ea typeface="Times New Roman"/>
                        <a:cs typeface="Times New Roman"/>
                        <a:sym typeface="Times New Roman"/>
                      </a:endParaRPr>
                    </a:p>
                    <a:p>
                      <a:pPr indent="-457200" lvl="0" marL="457200" rtl="0" algn="just">
                        <a:lnSpc>
                          <a:spcPct val="50000"/>
                        </a:lnSpc>
                        <a:spcBef>
                          <a:spcPts val="1200"/>
                        </a:spcBef>
                        <a:spcAft>
                          <a:spcPts val="1200"/>
                        </a:spcAft>
                        <a:buNone/>
                      </a:pPr>
                      <a:r>
                        <a:rPr i="1" lang="en" sz="1700">
                          <a:latin typeface="Times New Roman"/>
                          <a:ea typeface="Times New Roman"/>
                          <a:cs typeface="Times New Roman"/>
                          <a:sym typeface="Times New Roman"/>
                        </a:rPr>
                        <a:t>accounting</a:t>
                      </a:r>
                      <a:r>
                        <a:rPr lang="en" sz="1700">
                          <a:latin typeface="Times New Roman"/>
                          <a:ea typeface="Times New Roman"/>
                          <a:cs typeface="Times New Roman"/>
                          <a:sym typeface="Times New Roman"/>
                        </a:rPr>
                        <a:t>.</a:t>
                      </a:r>
                      <a:endParaRPr i="1" sz="2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700">
                          <a:latin typeface="Times New Roman"/>
                          <a:ea typeface="Times New Roman"/>
                          <a:cs typeface="Times New Roman"/>
                          <a:sym typeface="Times New Roman"/>
                        </a:rPr>
                        <a:t>Ghanaian banks have significant profitability during periods of elevated credit risk parameters. </a:t>
                      </a:r>
                      <a:endParaRPr sz="1700">
                        <a:latin typeface="Times New Roman"/>
                        <a:ea typeface="Times New Roman"/>
                        <a:cs typeface="Times New Roman"/>
                        <a:sym typeface="Times New Roman"/>
                      </a:endParaRPr>
                    </a:p>
                  </a:txBody>
                  <a:tcPr marT="91425" marB="91425" marR="91425" marL="91425"/>
                </a:tc>
              </a:tr>
            </a:tbl>
          </a:graphicData>
        </a:graphic>
      </p:graphicFrame>
      <p:sp>
        <p:nvSpPr>
          <p:cNvPr id="122" name="Google Shape;122;p19"/>
          <p:cNvSpPr txBox="1"/>
          <p:nvPr>
            <p:ph type="title"/>
          </p:nvPr>
        </p:nvSpPr>
        <p:spPr>
          <a:xfrm>
            <a:off x="270950" y="47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id="127" name="Google Shape;127;p20"/>
          <p:cNvGraphicFramePr/>
          <p:nvPr/>
        </p:nvGraphicFramePr>
        <p:xfrm>
          <a:off x="637850" y="873075"/>
          <a:ext cx="3000000" cy="3000000"/>
        </p:xfrm>
        <a:graphic>
          <a:graphicData uri="http://schemas.openxmlformats.org/drawingml/2006/table">
            <a:tbl>
              <a:tblPr>
                <a:noFill/>
                <a:tableStyleId>{8A169100-9078-45AE-A2F1-04F666C28BF9}</a:tableStyleId>
              </a:tblPr>
              <a:tblGrid>
                <a:gridCol w="1967075"/>
                <a:gridCol w="1967075"/>
                <a:gridCol w="1967075"/>
                <a:gridCol w="1967075"/>
              </a:tblGrid>
              <a:tr h="501275">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Author</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Title</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Source</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Findings</a:t>
                      </a:r>
                      <a:endParaRPr b="1" sz="1600">
                        <a:latin typeface="Times New Roman"/>
                        <a:ea typeface="Times New Roman"/>
                        <a:cs typeface="Times New Roman"/>
                        <a:sym typeface="Times New Roman"/>
                      </a:endParaRPr>
                    </a:p>
                  </a:txBody>
                  <a:tcPr marT="91425" marB="91425" marR="91425" marL="91425"/>
                </a:tc>
              </a:tr>
              <a:tr h="482050">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Million GIzaw, M. K. (2015)</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The impact of credit risk on profitability performance of commercial banks in Ethiopia.</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i="1" lang="en" sz="1700">
                          <a:latin typeface="Times New Roman"/>
                          <a:ea typeface="Times New Roman"/>
                          <a:cs typeface="Times New Roman"/>
                          <a:sym typeface="Times New Roman"/>
                        </a:rPr>
                        <a:t>African Journal of Business Management</a:t>
                      </a:r>
                      <a:r>
                        <a:rPr lang="en" sz="1700">
                          <a:latin typeface="Times New Roman"/>
                          <a:ea typeface="Times New Roman"/>
                          <a:cs typeface="Times New Roman"/>
                          <a:sym typeface="Times New Roman"/>
                        </a:rPr>
                        <a:t>, 59-66.</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700">
                          <a:latin typeface="Times New Roman"/>
                          <a:ea typeface="Times New Roman"/>
                          <a:cs typeface="Times New Roman"/>
                          <a:sym typeface="Times New Roman"/>
                        </a:rPr>
                        <a:t>Many practical studies show negative and significant association between credit risk and the performance of commercial banks.</a:t>
                      </a:r>
                      <a:endParaRPr sz="1900">
                        <a:latin typeface="Times New Roman"/>
                        <a:ea typeface="Times New Roman"/>
                        <a:cs typeface="Times New Roman"/>
                        <a:sym typeface="Times New Roman"/>
                      </a:endParaRPr>
                    </a:p>
                  </a:txBody>
                  <a:tcPr marT="91425" marB="91425" marR="91425" marL="91425"/>
                </a:tc>
              </a:tr>
            </a:tbl>
          </a:graphicData>
        </a:graphic>
      </p:graphicFrame>
      <p:sp>
        <p:nvSpPr>
          <p:cNvPr id="128" name="Google Shape;128;p20"/>
          <p:cNvSpPr txBox="1"/>
          <p:nvPr>
            <p:ph type="title"/>
          </p:nvPr>
        </p:nvSpPr>
        <p:spPr>
          <a:xfrm>
            <a:off x="234700" y="91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Approach</a:t>
            </a:r>
            <a:endParaRPr>
              <a:solidFill>
                <a:srgbClr val="FF0000"/>
              </a:solidFill>
              <a:latin typeface="Times New Roman"/>
              <a:ea typeface="Times New Roman"/>
              <a:cs typeface="Times New Roman"/>
              <a:sym typeface="Times New Roman"/>
            </a:endParaRPr>
          </a:p>
        </p:txBody>
      </p:sp>
      <p:sp>
        <p:nvSpPr>
          <p:cNvPr id="134" name="Google Shape;134;p21"/>
          <p:cNvSpPr txBox="1"/>
          <p:nvPr>
            <p:ph idx="1" type="body"/>
          </p:nvPr>
        </p:nvSpPr>
        <p:spPr>
          <a:xfrm>
            <a:off x="311700" y="845000"/>
            <a:ext cx="8520600" cy="3723900"/>
          </a:xfrm>
          <a:prstGeom prst="rect">
            <a:avLst/>
          </a:prstGeom>
        </p:spPr>
        <p:txBody>
          <a:bodyPr anchorCtr="0" anchor="t" bIns="91425" lIns="91425" spcFirstLastPara="1" rIns="91425" wrap="square" tIns="91425">
            <a:normAutofit fontScale="92500" lnSpcReduction="10000"/>
          </a:bodyPr>
          <a:lstStyle/>
          <a:p>
            <a:pPr indent="-328453" lvl="0" marL="457200" rtl="0" algn="l">
              <a:spcBef>
                <a:spcPts val="0"/>
              </a:spcBef>
              <a:spcAft>
                <a:spcPts val="0"/>
              </a:spcAft>
              <a:buSzPct val="100000"/>
              <a:buFont typeface="Times New Roman"/>
              <a:buChar char="●"/>
            </a:pPr>
            <a:r>
              <a:rPr b="1" lang="en" sz="1700">
                <a:latin typeface="Times New Roman"/>
                <a:ea typeface="Times New Roman"/>
                <a:cs typeface="Times New Roman"/>
                <a:sym typeface="Times New Roman"/>
              </a:rPr>
              <a:t>Data Preparation</a:t>
            </a:r>
            <a:endParaRPr b="1" sz="1700">
              <a:latin typeface="Times New Roman"/>
              <a:ea typeface="Times New Roman"/>
              <a:cs typeface="Times New Roman"/>
              <a:sym typeface="Times New Roman"/>
            </a:endParaRPr>
          </a:p>
          <a:p>
            <a:pPr indent="-334327" lvl="0" marL="457200" rtl="0" algn="l">
              <a:spcBef>
                <a:spcPts val="0"/>
              </a:spcBef>
              <a:spcAft>
                <a:spcPts val="0"/>
              </a:spcAft>
              <a:buSzPct val="106389"/>
              <a:buChar char="●"/>
            </a:pPr>
            <a:r>
              <a:rPr b="1" lang="en" sz="1691">
                <a:latin typeface="Times New Roman"/>
                <a:ea typeface="Times New Roman"/>
                <a:cs typeface="Times New Roman"/>
                <a:sym typeface="Times New Roman"/>
              </a:rPr>
              <a:t>Correlation and Hypothesis Testing </a:t>
            </a:r>
            <a:r>
              <a:rPr lang="en" sz="1691">
                <a:latin typeface="Times New Roman"/>
                <a:ea typeface="Times New Roman"/>
                <a:cs typeface="Times New Roman"/>
                <a:sym typeface="Times New Roman"/>
              </a:rPr>
              <a:t>:</a:t>
            </a:r>
            <a:r>
              <a:rPr lang="en">
                <a:latin typeface="Times New Roman"/>
                <a:ea typeface="Times New Roman"/>
                <a:cs typeface="Times New Roman"/>
                <a:sym typeface="Times New Roman"/>
              </a:rPr>
              <a:t> </a:t>
            </a:r>
            <a:r>
              <a:rPr lang="en" sz="1553">
                <a:solidFill>
                  <a:srgbClr val="212121"/>
                </a:solidFill>
                <a:latin typeface="Times New Roman"/>
                <a:ea typeface="Times New Roman"/>
                <a:cs typeface="Times New Roman"/>
                <a:sym typeface="Times New Roman"/>
              </a:rPr>
              <a:t>Some variables show more promise than others in predicting the target variable.  The Correlation analysis helps refine the features to include in the predictive models. And for Hypothesis Testing, we performed the testing using Chi_square Statistics and Kruskal-Wallis-Test.</a:t>
            </a:r>
            <a:endParaRPr sz="1553">
              <a:solidFill>
                <a:srgbClr val="FF0000"/>
              </a:solidFill>
              <a:latin typeface="Times New Roman"/>
              <a:ea typeface="Times New Roman"/>
              <a:cs typeface="Times New Roman"/>
              <a:sym typeface="Times New Roman"/>
            </a:endParaRPr>
          </a:p>
          <a:p>
            <a:pPr indent="-329406" lvl="0" marL="457200" rtl="0" algn="l">
              <a:spcBef>
                <a:spcPts val="0"/>
              </a:spcBef>
              <a:spcAft>
                <a:spcPts val="0"/>
              </a:spcAft>
              <a:buSzPct val="100000"/>
              <a:buChar char="●"/>
            </a:pPr>
            <a:r>
              <a:rPr b="1" lang="en" sz="1716">
                <a:latin typeface="Times New Roman"/>
                <a:ea typeface="Times New Roman"/>
                <a:cs typeface="Times New Roman"/>
                <a:sym typeface="Times New Roman"/>
              </a:rPr>
              <a:t>Machine Learning Models and Evaluation</a:t>
            </a:r>
            <a:r>
              <a:rPr lang="en" sz="1716">
                <a:latin typeface="Times New Roman"/>
                <a:ea typeface="Times New Roman"/>
                <a:cs typeface="Times New Roman"/>
                <a:sym typeface="Times New Roman"/>
              </a:rPr>
              <a:t>:</a:t>
            </a:r>
            <a:endParaRPr sz="1716">
              <a:latin typeface="Times New Roman"/>
              <a:ea typeface="Times New Roman"/>
              <a:cs typeface="Times New Roman"/>
              <a:sym typeface="Times New Roman"/>
            </a:endParaRPr>
          </a:p>
          <a:p>
            <a:pPr indent="0" lvl="0" marL="457200" rtl="0" algn="l">
              <a:spcBef>
                <a:spcPts val="1200"/>
              </a:spcBef>
              <a:spcAft>
                <a:spcPts val="0"/>
              </a:spcAft>
              <a:buNone/>
            </a:pPr>
            <a:r>
              <a:rPr b="1" lang="en" sz="1691">
                <a:latin typeface="Times New Roman"/>
                <a:ea typeface="Times New Roman"/>
                <a:cs typeface="Times New Roman"/>
                <a:sym typeface="Times New Roman"/>
              </a:rPr>
              <a:t>Logistic Regression</a:t>
            </a:r>
            <a:r>
              <a:rPr lang="en" sz="1691">
                <a:latin typeface="Times New Roman"/>
                <a:ea typeface="Times New Roman"/>
                <a:cs typeface="Times New Roman"/>
                <a:sym typeface="Times New Roman"/>
              </a:rPr>
              <a:t>:</a:t>
            </a:r>
            <a:r>
              <a:rPr lang="en">
                <a:latin typeface="Times New Roman"/>
                <a:ea typeface="Times New Roman"/>
                <a:cs typeface="Times New Roman"/>
                <a:sym typeface="Times New Roman"/>
              </a:rPr>
              <a:t> </a:t>
            </a:r>
            <a:r>
              <a:rPr lang="en" sz="1500">
                <a:latin typeface="Times New Roman"/>
                <a:ea typeface="Times New Roman"/>
                <a:cs typeface="Times New Roman"/>
                <a:sym typeface="Times New Roman"/>
              </a:rPr>
              <a:t>Deploy this model to predict the probability of default based on borrower data, providing a straightforward and interpretable output.</a:t>
            </a:r>
            <a:endParaRPr sz="1500">
              <a:latin typeface="Times New Roman"/>
              <a:ea typeface="Times New Roman"/>
              <a:cs typeface="Times New Roman"/>
              <a:sym typeface="Times New Roman"/>
            </a:endParaRPr>
          </a:p>
          <a:p>
            <a:pPr indent="0" lvl="0" marL="457200" rtl="0" algn="l">
              <a:spcBef>
                <a:spcPts val="1200"/>
              </a:spcBef>
              <a:spcAft>
                <a:spcPts val="0"/>
              </a:spcAft>
              <a:buNone/>
            </a:pPr>
            <a:r>
              <a:rPr b="1" lang="en" sz="1691">
                <a:latin typeface="Times New Roman"/>
                <a:ea typeface="Times New Roman"/>
                <a:cs typeface="Times New Roman"/>
                <a:sym typeface="Times New Roman"/>
              </a:rPr>
              <a:t>Decision Tree Classifier</a:t>
            </a:r>
            <a:r>
              <a:rPr lang="en" sz="1691">
                <a:latin typeface="Times New Roman"/>
                <a:ea typeface="Times New Roman"/>
                <a:cs typeface="Times New Roman"/>
                <a:sym typeface="Times New Roman"/>
              </a:rPr>
              <a:t>:</a:t>
            </a:r>
            <a:r>
              <a:rPr lang="en">
                <a:latin typeface="Times New Roman"/>
                <a:ea typeface="Times New Roman"/>
                <a:cs typeface="Times New Roman"/>
                <a:sym typeface="Times New Roman"/>
              </a:rPr>
              <a:t> </a:t>
            </a:r>
            <a:r>
              <a:rPr lang="en" sz="1564">
                <a:latin typeface="Times New Roman"/>
                <a:ea typeface="Times New Roman"/>
                <a:cs typeface="Times New Roman"/>
                <a:sym typeface="Times New Roman"/>
              </a:rPr>
              <a:t>Use this model to handle complex, non-linear relationships and to identify the key thresholds that split borrower categories distinctly based on risk.</a:t>
            </a:r>
            <a:endParaRPr sz="1564">
              <a:latin typeface="Times New Roman"/>
              <a:ea typeface="Times New Roman"/>
              <a:cs typeface="Times New Roman"/>
              <a:sym typeface="Times New Roman"/>
            </a:endParaRPr>
          </a:p>
          <a:p>
            <a:pPr indent="0" lvl="0" marL="0" rtl="0" algn="l">
              <a:spcBef>
                <a:spcPts val="1200"/>
              </a:spcBef>
              <a:spcAft>
                <a:spcPts val="1200"/>
              </a:spcAft>
              <a:buNone/>
            </a:pPr>
            <a:r>
              <a:rPr lang="en" sz="1691">
                <a:latin typeface="Times New Roman"/>
                <a:ea typeface="Times New Roman"/>
                <a:cs typeface="Times New Roman"/>
                <a:sym typeface="Times New Roman"/>
              </a:rPr>
              <a:t>Our objective is to combine traditional statistical methods and advanced machine learning techniques to improve the accuracy of credit risk predictions, aiding in the decision-making process for loan approvals.</a:t>
            </a:r>
            <a:endParaRPr sz="169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