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naheim"/>
      <p:regular r:id="rId18"/>
    </p:embeddedFont>
    <p:embeddedFont>
      <p:font typeface="Barlow Condensed ExtraBold"/>
      <p:bold r:id="rId19"/>
      <p:boldItalic r:id="rId20"/>
    </p:embeddedFont>
    <p:embeddedFont>
      <p:font typeface="Overpass Mono"/>
      <p:regular r:id="rId21"/>
      <p:bold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Italic.fntdata"/><Relationship Id="rId22" Type="http://schemas.openxmlformats.org/officeDocument/2006/relationships/font" Target="fonts/OverpassMono-bold.fntdata"/><Relationship Id="rId21" Type="http://schemas.openxmlformats.org/officeDocument/2006/relationships/font" Target="fonts/OverpassMono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d4cbd36da_4_3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d4cbd36da_4_3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de203a3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de203a3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ec9ae1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ec9ae1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654e9cd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654e9cd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22dda0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22dda0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654e9cd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654e9cd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d4cbd36da_4_3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d4cbd36da_4_3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685475" y="87519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IEEE 754 ENCODER/DECODER</a:t>
            </a:r>
            <a:endParaRPr sz="59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685475" y="278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SHAQUILLE DAVID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MOHID SHARIF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JUNAYEED RAHMAN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3563225" y="1012300"/>
            <a:ext cx="5114400" cy="2148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 LOVE BINARY…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EVERY SINGLE BIT OF IT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TIME: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1415384" y="1162091"/>
            <a:ext cx="2992601" cy="2027247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697464" y="3748968"/>
            <a:ext cx="4428441" cy="99157"/>
          </a:xfrm>
          <a:custGeom>
            <a:rect b="b" l="l" r="r" t="t"/>
            <a:pathLst>
              <a:path extrusionOk="0" h="5495" w="245411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680069" y="3179323"/>
            <a:ext cx="4462907" cy="597506"/>
          </a:xfrm>
          <a:custGeom>
            <a:rect b="b" l="l" r="r" t="t"/>
            <a:pathLst>
              <a:path extrusionOk="0" h="33112" w="247321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2100264" y="3525030"/>
            <a:ext cx="1622841" cy="211776"/>
          </a:xfrm>
          <a:custGeom>
            <a:rect b="b" l="l" r="r" t="t"/>
            <a:pathLst>
              <a:path extrusionOk="0" h="11736" w="89933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1552364" y="3201501"/>
            <a:ext cx="206128" cy="54803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1735863" y="3201501"/>
            <a:ext cx="198315" cy="54803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1918930" y="3201501"/>
            <a:ext cx="191349" cy="54803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2102430" y="3201934"/>
            <a:ext cx="183536" cy="54803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2285496" y="3201934"/>
            <a:ext cx="176570" cy="54803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2469447" y="3201934"/>
            <a:ext cx="169172" cy="54803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52946" y="3201934"/>
            <a:ext cx="161773" cy="55254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836013" y="3202367"/>
            <a:ext cx="156992" cy="54821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015597" y="3202367"/>
            <a:ext cx="160474" cy="54821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3191716" y="3202367"/>
            <a:ext cx="167873" cy="55254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3376082" y="3202800"/>
            <a:ext cx="175704" cy="54821"/>
          </a:xfrm>
          <a:custGeom>
            <a:rect b="b" l="l" r="r" t="t"/>
            <a:pathLst>
              <a:path extrusionOk="0" h="3038" w="9737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3551768" y="3202800"/>
            <a:ext cx="183085" cy="54821"/>
          </a:xfrm>
          <a:custGeom>
            <a:rect b="b" l="l" r="r" t="t"/>
            <a:pathLst>
              <a:path extrusionOk="0" h="3038" w="10146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3727869" y="3202800"/>
            <a:ext cx="190483" cy="55254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3903555" y="3203251"/>
            <a:ext cx="197863" cy="54803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4079656" y="3203251"/>
            <a:ext cx="205262" cy="54803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1483648" y="3264117"/>
            <a:ext cx="290940" cy="54803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1754558" y="3264117"/>
            <a:ext cx="203530" cy="54803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1946755" y="3264117"/>
            <a:ext cx="196131" cy="55254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2139404" y="3264550"/>
            <a:ext cx="188733" cy="54821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2332467" y="3264550"/>
            <a:ext cx="181352" cy="54821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2525098" y="3264550"/>
            <a:ext cx="173954" cy="55254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2717295" y="3264983"/>
            <a:ext cx="166573" cy="54821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2909943" y="3264983"/>
            <a:ext cx="164823" cy="54821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3095608" y="3264983"/>
            <a:ext cx="171355" cy="55254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3289556" y="3265416"/>
            <a:ext cx="179169" cy="54821"/>
          </a:xfrm>
          <a:custGeom>
            <a:rect b="b" l="l" r="r" t="t"/>
            <a:pathLst>
              <a:path extrusionOk="0" h="3038" w="9929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3474806" y="3265416"/>
            <a:ext cx="186116" cy="54821"/>
          </a:xfrm>
          <a:custGeom>
            <a:rect b="b" l="l" r="r" t="t"/>
            <a:pathLst>
              <a:path extrusionOk="0" h="3038" w="10314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3659605" y="3265416"/>
            <a:ext cx="193966" cy="55254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3844855" y="3265867"/>
            <a:ext cx="200913" cy="54803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4029654" y="3265867"/>
            <a:ext cx="322681" cy="55236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1275373" y="3454149"/>
            <a:ext cx="326145" cy="54803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"/>
          <p:cNvSpPr/>
          <p:nvPr/>
        </p:nvSpPr>
        <p:spPr>
          <a:xfrm>
            <a:off x="1584971" y="3454149"/>
            <a:ext cx="227439" cy="54803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"/>
          <p:cNvSpPr/>
          <p:nvPr/>
        </p:nvSpPr>
        <p:spPr>
          <a:xfrm>
            <a:off x="1805445" y="3454149"/>
            <a:ext cx="219608" cy="55236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2025468" y="3454582"/>
            <a:ext cx="212227" cy="54803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2250290" y="3454582"/>
            <a:ext cx="1193208" cy="55669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3457411" y="3455448"/>
            <a:ext cx="206561" cy="55254"/>
          </a:xfrm>
          <a:custGeom>
            <a:rect b="b" l="l" r="r" t="t"/>
            <a:pathLst>
              <a:path extrusionOk="0" h="3062" w="11447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3670035" y="3455881"/>
            <a:ext cx="213960" cy="54821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/>
          <p:nvPr/>
        </p:nvSpPr>
        <p:spPr>
          <a:xfrm>
            <a:off x="3882677" y="3455881"/>
            <a:ext cx="221791" cy="55254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/>
          <p:nvPr/>
        </p:nvSpPr>
        <p:spPr>
          <a:xfrm>
            <a:off x="4095752" y="3456314"/>
            <a:ext cx="228738" cy="54821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4309261" y="3456314"/>
            <a:ext cx="236137" cy="54821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1414951" y="3326733"/>
            <a:ext cx="411805" cy="54821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1815442" y="3326733"/>
            <a:ext cx="206994" cy="55254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017203" y="3327166"/>
            <a:ext cx="199614" cy="54821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219848" y="3327166"/>
            <a:ext cx="191782" cy="54821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2421176" y="3327166"/>
            <a:ext cx="184817" cy="55254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2622938" y="3327599"/>
            <a:ext cx="177436" cy="54821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2824266" y="3327599"/>
            <a:ext cx="172655" cy="54821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3022562" y="3327599"/>
            <a:ext cx="176137" cy="55254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3216510" y="3328050"/>
            <a:ext cx="183518" cy="54803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3410873" y="3328050"/>
            <a:ext cx="190916" cy="54803"/>
          </a:xfrm>
          <a:custGeom>
            <a:rect b="b" l="l" r="r" t="t"/>
            <a:pathLst>
              <a:path extrusionOk="0" h="3037" w="1058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604928" y="3328429"/>
            <a:ext cx="198188" cy="54857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3799183" y="3328483"/>
            <a:ext cx="205713" cy="54803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993564" y="3328483"/>
            <a:ext cx="212660" cy="55236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4188377" y="3328917"/>
            <a:ext cx="220474" cy="54803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344937" y="3390667"/>
            <a:ext cx="547052" cy="54803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1884572" y="3390667"/>
            <a:ext cx="210495" cy="55236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2096348" y="3391100"/>
            <a:ext cx="203096" cy="54803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2307240" y="3391100"/>
            <a:ext cx="195698" cy="54803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2518150" y="3391533"/>
            <a:ext cx="188300" cy="54803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2729042" y="3391533"/>
            <a:ext cx="180919" cy="54803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2939501" y="3391533"/>
            <a:ext cx="180919" cy="55236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3143013" y="3391966"/>
            <a:ext cx="188300" cy="54803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3346524" y="3391966"/>
            <a:ext cx="195698" cy="54803"/>
          </a:xfrm>
          <a:custGeom>
            <a:rect b="b" l="l" r="r" t="t"/>
            <a:pathLst>
              <a:path extrusionOk="0" h="3037" w="10845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3550018" y="3391966"/>
            <a:ext cx="203096" cy="55236"/>
          </a:xfrm>
          <a:custGeom>
            <a:rect b="b" l="l" r="r" t="t"/>
            <a:pathLst>
              <a:path extrusionOk="0" h="3061" w="11255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3753529" y="3392399"/>
            <a:ext cx="210477" cy="54803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3957041" y="3392399"/>
            <a:ext cx="217875" cy="54803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4161418" y="3392399"/>
            <a:ext cx="315715" cy="55236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684417" y="3742003"/>
            <a:ext cx="4454535" cy="35242"/>
          </a:xfrm>
          <a:custGeom>
            <a:rect b="b" l="l" r="r" t="t"/>
            <a:pathLst>
              <a:path extrusionOk="0" h="1953" w="246857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5"/>
          <p:cNvSpPr/>
          <p:nvPr/>
        </p:nvSpPr>
        <p:spPr>
          <a:xfrm>
            <a:off x="1470602" y="1162091"/>
            <a:ext cx="2937383" cy="1896800"/>
          </a:xfrm>
          <a:custGeom>
            <a:rect b="b" l="l" r="r" t="t"/>
            <a:pathLst>
              <a:path extrusionOk="0" h="105115" w="162781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75" y="1243675"/>
            <a:ext cx="2824750" cy="18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85" name="Google Shape;485;p36"/>
          <p:cNvSpPr txBox="1"/>
          <p:nvPr>
            <p:ph idx="1" type="subTitle"/>
          </p:nvPr>
        </p:nvSpPr>
        <p:spPr>
          <a:xfrm>
            <a:off x="2951850" y="1714275"/>
            <a:ext cx="32403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have any questions?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487" name="Google Shape;487;p36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rect b="b" l="l" r="r" t="t"/>
                <a:pathLst>
                  <a:path extrusionOk="0" h="8720" w="872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rect b="b" l="l" r="r" t="t"/>
                <a:pathLst>
                  <a:path extrusionOk="0" h="4588" w="5356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rect b="b" l="l" r="r" t="t"/>
                <a:pathLst>
                  <a:path extrusionOk="0" h="1184" w="1185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36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493" name="Google Shape;493;p36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rect b="b" l="l" r="r" t="t"/>
                <a:pathLst>
                  <a:path extrusionOk="0" h="4461" w="1502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rect b="b" l="l" r="r" t="t"/>
                <a:pathLst>
                  <a:path extrusionOk="0" h="1811" w="2109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rect b="b" l="l" r="r" t="t"/>
                <a:pathLst>
                  <a:path extrusionOk="0" h="4477" w="4765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36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rect b="b" l="l" r="r" t="t"/>
                <a:pathLst>
                  <a:path extrusionOk="0" h="10668" w="7407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0" name="Google Shape;500;p36"/>
          <p:cNvSpPr txBox="1"/>
          <p:nvPr/>
        </p:nvSpPr>
        <p:spPr>
          <a:xfrm>
            <a:off x="2286000" y="2901450"/>
            <a:ext cx="4237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2259625" y="2927850"/>
            <a:ext cx="4334700" cy="12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07" name="Google Shape;507;p37"/>
          <p:cNvSpPr txBox="1"/>
          <p:nvPr/>
        </p:nvSpPr>
        <p:spPr>
          <a:xfrm>
            <a:off x="754542" y="1134000"/>
            <a:ext cx="35664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Helpful Links: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-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https://www.geeksforgeeks.org/ieee-standard-754-floating-point-numbers/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-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http://cs.boisestate.edu/~alark/cs354/lectures/ieee754.pdf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-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https://steve.hollasch.net/cgindex/coding/ieeefloat.html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6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585125" y="1998050"/>
            <a:ext cx="39582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400"/>
              <a:t>Develop an IEEE 754 Converter:</a:t>
            </a:r>
            <a:endParaRPr sz="14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400"/>
              <a:t>Encoder</a:t>
            </a:r>
            <a:r>
              <a:rPr lang="en" sz="1400"/>
              <a:t>: Takes a decimal number and converts to IEEE-754 Floating-Point representation</a:t>
            </a:r>
            <a:endParaRPr sz="14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400"/>
              <a:t>Decoder</a:t>
            </a:r>
            <a:r>
              <a:rPr lang="en" sz="1400"/>
              <a:t>: Takes 32-bit Floating-Point and converts to Decimal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400"/>
              <a:t>Design a User-Friendly Graphical User Interface that can be used by anyone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5" name="Google Shape;345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4594825" y="1251775"/>
            <a:ext cx="39327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</a:rPr>
              <a:t>What is IEEE-754 ?</a:t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IEEE-74 is the most common representation for real numbers for computers (PC’s, Macs, Linux)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to representing Real Numbers on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developed to become universally adapted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Representations: Single-Point (32-Bits) and Double-Point (64-Bits)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 txBox="1"/>
          <p:nvPr>
            <p:ph type="title"/>
          </p:nvPr>
        </p:nvSpPr>
        <p:spPr>
          <a:xfrm>
            <a:off x="-183950" y="582775"/>
            <a:ext cx="8727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ABOUT IEEE-754 Floating Point Representation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57" name="Google Shape;357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 Decimal to IEEE-754 Representation</a:t>
            </a:r>
            <a:endParaRPr/>
          </a:p>
        </p:txBody>
      </p:sp>
      <p:sp>
        <p:nvSpPr>
          <p:cNvPr id="363" name="Google Shape;363;p3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Step 1: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Convert to Binary </a:t>
            </a:r>
            <a:endParaRPr sz="1100"/>
          </a:p>
        </p:txBody>
      </p:sp>
      <p:sp>
        <p:nvSpPr>
          <p:cNvPr id="364" name="Google Shape;364;p30"/>
          <p:cNvSpPr txBox="1"/>
          <p:nvPr>
            <p:ph idx="1" type="subTitle"/>
          </p:nvPr>
        </p:nvSpPr>
        <p:spPr>
          <a:xfrm flipH="1">
            <a:off x="4900250" y="2251411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necessary to know the exponent. This will be added to the “Bias” (127).</a:t>
            </a:r>
            <a:endParaRPr/>
          </a:p>
        </p:txBody>
      </p:sp>
      <p:sp>
        <p:nvSpPr>
          <p:cNvPr id="365" name="Google Shape;365;p30"/>
          <p:cNvSpPr txBox="1"/>
          <p:nvPr>
            <p:ph idx="3" type="ctrTitle"/>
          </p:nvPr>
        </p:nvSpPr>
        <p:spPr>
          <a:xfrm flipH="1">
            <a:off x="3076775" y="3129325"/>
            <a:ext cx="38820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Step 3: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Convert to IEEE-754 Representation</a:t>
            </a:r>
            <a:endParaRPr sz="1100"/>
          </a:p>
        </p:txBody>
      </p:sp>
      <p:sp>
        <p:nvSpPr>
          <p:cNvPr id="366" name="Google Shape;366;p30"/>
          <p:cNvSpPr txBox="1"/>
          <p:nvPr>
            <p:ph idx="4" type="subTitle"/>
          </p:nvPr>
        </p:nvSpPr>
        <p:spPr>
          <a:xfrm flipH="1">
            <a:off x="3076775" y="3486025"/>
            <a:ext cx="3252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bit represents the 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8 bits represent the exponent.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23 bits are the fraction bits.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decimal number to binary using a series of divisions by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7" y="1381223"/>
            <a:ext cx="1475546" cy="1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 txBox="1"/>
          <p:nvPr/>
        </p:nvSpPr>
        <p:spPr>
          <a:xfrm>
            <a:off x="4900238" y="1637863"/>
            <a:ext cx="249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2:</a:t>
            </a:r>
            <a:endParaRPr b="1" sz="11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Represent Binary number in Scientific Notation</a:t>
            </a:r>
            <a:endParaRPr b="1" sz="11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400" y="1637875"/>
            <a:ext cx="1421699" cy="13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3763" y="4104449"/>
            <a:ext cx="4908025" cy="99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CODE SNIPPET</a:t>
            </a:r>
            <a:endParaRPr/>
          </a:p>
        </p:txBody>
      </p:sp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224" y="1011000"/>
            <a:ext cx="3198100" cy="39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1327950" y="1067975"/>
            <a:ext cx="64881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                                              </a:t>
            </a:r>
            <a:r>
              <a:rPr b="1" lang="en" sz="27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De</a:t>
            </a:r>
            <a:r>
              <a:rPr b="1" lang="en" sz="27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coding</a:t>
            </a:r>
            <a:endParaRPr b="1" sz="27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naheim"/>
              <a:buChar char="-"/>
            </a:pPr>
            <a:r>
              <a:rPr b="1" lang="en" sz="15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32-Bit Floating-Point consists of 3 Features:</a:t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naheim"/>
              <a:buAutoNum type="arabicPeriod"/>
            </a:pPr>
            <a:r>
              <a:rPr b="1" lang="en" sz="15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Sign Bit</a:t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naheim"/>
              <a:buAutoNum type="arabicPeriod"/>
            </a:pPr>
            <a:r>
              <a:rPr b="1" lang="en" sz="15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Exponent Bit</a:t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naheim"/>
              <a:buAutoNum type="arabicPeriod"/>
            </a:pPr>
            <a:r>
              <a:rPr b="1" lang="en" sz="15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Fraction Bit (Mantissa)</a:t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5" name="Google Shape;3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62" y="2990025"/>
            <a:ext cx="5823874" cy="13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idx="15" type="title"/>
          </p:nvPr>
        </p:nvSpPr>
        <p:spPr>
          <a:xfrm>
            <a:off x="1016875" y="342000"/>
            <a:ext cx="71061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DECODER: </a:t>
            </a:r>
            <a:r>
              <a:rPr lang="en">
                <a:solidFill>
                  <a:schemeClr val="lt2"/>
                </a:solidFill>
              </a:rPr>
              <a:t>PUTTING IT TOGETHER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951750" y="1132050"/>
            <a:ext cx="724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Decimal = (-1)</a:t>
            </a:r>
            <a:r>
              <a:rPr baseline="30000" lang="en" sz="29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sign</a:t>
            </a:r>
            <a:r>
              <a:rPr lang="en" sz="29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x (1 + fraction) x 2</a:t>
            </a:r>
            <a:r>
              <a:rPr baseline="30000" lang="en" sz="29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(exponent - 127)</a:t>
            </a:r>
            <a:endParaRPr baseline="30000" sz="29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92" name="Google Shape;3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74" y="1884300"/>
            <a:ext cx="3268449" cy="30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