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modernComment_107_F5D28FE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3" r:id="rId2"/>
  </p:sldIdLst>
  <p:sldSz cx="30267275" cy="42794238"/>
  <p:notesSz cx="6858000" cy="9144000"/>
  <p:defaultTextStyle>
    <a:defPPr>
      <a:defRPr lang="en-US"/>
    </a:defPPr>
    <a:lvl1pPr algn="l" defTabSz="2085975" rtl="0" fontAlgn="base">
      <a:spcBef>
        <a:spcPct val="0"/>
      </a:spcBef>
      <a:spcAft>
        <a:spcPct val="0"/>
      </a:spcAft>
      <a:defRPr sz="8200" kern="1200">
        <a:solidFill>
          <a:schemeClr val="tx1"/>
        </a:solidFill>
        <a:latin typeface="Calibri" charset="0"/>
        <a:ea typeface="ＭＳ Ｐゴシック" charset="0"/>
        <a:cs typeface="Geneva" charset="0"/>
      </a:defRPr>
    </a:lvl1pPr>
    <a:lvl2pPr marL="2085975" indent="-1628775" algn="l" defTabSz="2085975" rtl="0" fontAlgn="base">
      <a:spcBef>
        <a:spcPct val="0"/>
      </a:spcBef>
      <a:spcAft>
        <a:spcPct val="0"/>
      </a:spcAft>
      <a:defRPr sz="8200" kern="1200">
        <a:solidFill>
          <a:schemeClr val="tx1"/>
        </a:solidFill>
        <a:latin typeface="Calibri" charset="0"/>
        <a:ea typeface="ＭＳ Ｐゴシック" charset="0"/>
        <a:cs typeface="Geneva" charset="0"/>
      </a:defRPr>
    </a:lvl2pPr>
    <a:lvl3pPr marL="4173538" indent="-3259138" algn="l" defTabSz="2085975" rtl="0" fontAlgn="base">
      <a:spcBef>
        <a:spcPct val="0"/>
      </a:spcBef>
      <a:spcAft>
        <a:spcPct val="0"/>
      </a:spcAft>
      <a:defRPr sz="8200" kern="1200">
        <a:solidFill>
          <a:schemeClr val="tx1"/>
        </a:solidFill>
        <a:latin typeface="Calibri" charset="0"/>
        <a:ea typeface="ＭＳ Ｐゴシック" charset="0"/>
        <a:cs typeface="Geneva" charset="0"/>
      </a:defRPr>
    </a:lvl3pPr>
    <a:lvl4pPr marL="6261100" indent="-4889500" algn="l" defTabSz="2085975" rtl="0" fontAlgn="base">
      <a:spcBef>
        <a:spcPct val="0"/>
      </a:spcBef>
      <a:spcAft>
        <a:spcPct val="0"/>
      </a:spcAft>
      <a:defRPr sz="8200" kern="1200">
        <a:solidFill>
          <a:schemeClr val="tx1"/>
        </a:solidFill>
        <a:latin typeface="Calibri" charset="0"/>
        <a:ea typeface="ＭＳ Ｐゴシック" charset="0"/>
        <a:cs typeface="Geneva" charset="0"/>
      </a:defRPr>
    </a:lvl4pPr>
    <a:lvl5pPr marL="8348663" indent="-6519863" algn="l" defTabSz="2085975" rtl="0" fontAlgn="base">
      <a:spcBef>
        <a:spcPct val="0"/>
      </a:spcBef>
      <a:spcAft>
        <a:spcPct val="0"/>
      </a:spcAft>
      <a:defRPr sz="8200" kern="1200">
        <a:solidFill>
          <a:schemeClr val="tx1"/>
        </a:solidFill>
        <a:latin typeface="Calibri" charset="0"/>
        <a:ea typeface="ＭＳ Ｐゴシック" charset="0"/>
        <a:cs typeface="Geneva" charset="0"/>
      </a:defRPr>
    </a:lvl5pPr>
    <a:lvl6pPr marL="2286000" algn="l" defTabSz="457200" rtl="0" eaLnBrk="1" latinLnBrk="0" hangingPunct="1">
      <a:defRPr sz="8200" kern="1200">
        <a:solidFill>
          <a:schemeClr val="tx1"/>
        </a:solidFill>
        <a:latin typeface="Calibri" charset="0"/>
        <a:ea typeface="ＭＳ Ｐゴシック" charset="0"/>
        <a:cs typeface="Geneva" charset="0"/>
      </a:defRPr>
    </a:lvl6pPr>
    <a:lvl7pPr marL="2743200" algn="l" defTabSz="457200" rtl="0" eaLnBrk="1" latinLnBrk="0" hangingPunct="1">
      <a:defRPr sz="8200" kern="1200">
        <a:solidFill>
          <a:schemeClr val="tx1"/>
        </a:solidFill>
        <a:latin typeface="Calibri" charset="0"/>
        <a:ea typeface="ＭＳ Ｐゴシック" charset="0"/>
        <a:cs typeface="Geneva" charset="0"/>
      </a:defRPr>
    </a:lvl7pPr>
    <a:lvl8pPr marL="3200400" algn="l" defTabSz="457200" rtl="0" eaLnBrk="1" latinLnBrk="0" hangingPunct="1">
      <a:defRPr sz="8200" kern="1200">
        <a:solidFill>
          <a:schemeClr val="tx1"/>
        </a:solidFill>
        <a:latin typeface="Calibri" charset="0"/>
        <a:ea typeface="ＭＳ Ｐゴシック" charset="0"/>
        <a:cs typeface="Geneva" charset="0"/>
      </a:defRPr>
    </a:lvl8pPr>
    <a:lvl9pPr marL="3657600" algn="l" defTabSz="457200" rtl="0" eaLnBrk="1" latinLnBrk="0" hangingPunct="1">
      <a:defRPr sz="8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1" orient="horz" pos="4854">
          <p15:clr>
            <a:srgbClr val="A4A3A4"/>
          </p15:clr>
        </p15:guide>
        <p15:guide id="2" orient="horz" pos="8980">
          <p15:clr>
            <a:srgbClr val="A4A3A4"/>
          </p15:clr>
        </p15:guide>
        <p15:guide id="3" orient="horz" pos="14066">
          <p15:clr>
            <a:srgbClr val="A4A3A4"/>
          </p15:clr>
        </p15:guide>
        <p15:guide id="4" orient="horz" pos="8437">
          <p15:clr>
            <a:srgbClr val="A4A3A4"/>
          </p15:clr>
        </p15:guide>
        <p15:guide id="5" orient="horz" pos="24420">
          <p15:clr>
            <a:srgbClr val="A4A3A4"/>
          </p15:clr>
        </p15:guide>
        <p15:guide id="6" orient="horz" pos="18426">
          <p15:clr>
            <a:srgbClr val="A4A3A4"/>
          </p15:clr>
        </p15:guide>
        <p15:guide id="7" orient="horz" pos="4319">
          <p15:clr>
            <a:srgbClr val="A4A3A4"/>
          </p15:clr>
        </p15:guide>
        <p15:guide id="8" orient="horz" pos="14581">
          <p15:clr>
            <a:srgbClr val="A4A3A4"/>
          </p15:clr>
        </p15:guide>
        <p15:guide id="9" pos="548">
          <p15:clr>
            <a:srgbClr val="A4A3A4"/>
          </p15:clr>
        </p15:guide>
        <p15:guide id="10" pos="18484">
          <p15:clr>
            <a:srgbClr val="A4A3A4"/>
          </p15:clr>
        </p15:guide>
        <p15:guide id="11" pos="8367">
          <p15:clr>
            <a:srgbClr val="A4A3A4"/>
          </p15:clr>
        </p15:guide>
        <p15:guide id="12" pos="13191">
          <p15:clr>
            <a:srgbClr val="A4A3A4"/>
          </p15:clr>
        </p15:guide>
        <p15:guide id="13" pos="12670">
          <p15:clr>
            <a:srgbClr val="A4A3A4"/>
          </p15:clr>
        </p15:guide>
        <p15:guide id="14" pos="888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2D006A-A5FE-D279-890A-FC0BC62003E3}" name="Shardul G Rao" initials="SR" userId="S::rao00091@umn.edu::d85bd64a-3b1e-46b5-bb0b-35b3129decf0"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8" autoAdjust="0"/>
    <p:restoredTop sz="94663"/>
  </p:normalViewPr>
  <p:slideViewPr>
    <p:cSldViewPr snapToGrid="0" snapToObjects="1">
      <p:cViewPr>
        <p:scale>
          <a:sx n="33" d="100"/>
          <a:sy n="33" d="100"/>
        </p:scale>
        <p:origin x="19" y="-1339"/>
      </p:cViewPr>
      <p:guideLst>
        <p:guide orient="horz" pos="4854"/>
        <p:guide orient="horz" pos="8980"/>
        <p:guide orient="horz" pos="14066"/>
        <p:guide orient="horz" pos="8437"/>
        <p:guide orient="horz" pos="24420"/>
        <p:guide orient="horz" pos="18426"/>
        <p:guide orient="horz" pos="4319"/>
        <p:guide orient="horz" pos="14581"/>
        <p:guide pos="548"/>
        <p:guide pos="18484"/>
        <p:guide pos="8367"/>
        <p:guide pos="13191"/>
        <p:guide pos="12670"/>
        <p:guide pos="88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7_F5D28FE9.xml><?xml version="1.0" encoding="utf-8"?>
<p188:cmLst xmlns:a="http://schemas.openxmlformats.org/drawingml/2006/main" xmlns:r="http://schemas.openxmlformats.org/officeDocument/2006/relationships" xmlns:p188="http://schemas.microsoft.com/office/powerpoint/2018/8/main">
  <p188:cm id="{27A3DE6F-7CBB-47C0-9C4E-67EAE57A45CF}" authorId="{AD2D006A-A5FE-D279-890A-FC0BC62003E3}" created="2024-07-19T19:36:53.491">
    <pc:sldMkLst xmlns:pc="http://schemas.microsoft.com/office/powerpoint/2013/main/command">
      <pc:docMk/>
      <pc:sldMk cId="4124217321" sldId="263"/>
    </pc:sldMkLst>
    <p188:txBody>
      <a:bodyPr/>
      <a:lstStyle/>
      <a:p>
        <a:r>
          <a:rPr lang="en-US"/>
          <a:t>This picture will have to be changed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 eve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927426" y="36459738"/>
            <a:ext cx="2971800" cy="2318981"/>
          </a:xfrm>
          <a:prstGeom prst="rect">
            <a:avLst/>
          </a:prstGeom>
        </p:spPr>
        <p:txBody>
          <a:bodyPr vert="horz"/>
          <a:lstStyle/>
          <a:p>
            <a:r>
              <a:rPr lang="en-US"/>
              <a:t>Click icon to add picture</a:t>
            </a:r>
            <a:endParaRPr lang="en-US" dirty="0"/>
          </a:p>
        </p:txBody>
      </p:sp>
      <p:sp>
        <p:nvSpPr>
          <p:cNvPr id="4" name="Picture Placeholder 37"/>
          <p:cNvSpPr>
            <a:spLocks noGrp="1"/>
          </p:cNvSpPr>
          <p:nvPr>
            <p:ph type="pic" sz="quarter" idx="22"/>
          </p:nvPr>
        </p:nvSpPr>
        <p:spPr>
          <a:xfrm>
            <a:off x="11717346" y="36459738"/>
            <a:ext cx="2971800" cy="2318981"/>
          </a:xfrm>
          <a:prstGeom prst="rect">
            <a:avLst/>
          </a:prstGeom>
        </p:spPr>
        <p:txBody>
          <a:bodyPr vert="horz"/>
          <a:lstStyle/>
          <a:p>
            <a:r>
              <a:rPr lang="en-US"/>
              <a:t>Click icon to add picture</a:t>
            </a:r>
            <a:endParaRPr lang="en-US" dirty="0"/>
          </a:p>
        </p:txBody>
      </p:sp>
      <p:sp>
        <p:nvSpPr>
          <p:cNvPr id="5" name="Picture Placeholder 37"/>
          <p:cNvSpPr>
            <a:spLocks noGrp="1"/>
          </p:cNvSpPr>
          <p:nvPr>
            <p:ph type="pic" sz="quarter" idx="23"/>
          </p:nvPr>
        </p:nvSpPr>
        <p:spPr>
          <a:xfrm>
            <a:off x="4561954" y="36459738"/>
            <a:ext cx="2971800" cy="2318981"/>
          </a:xfrm>
          <a:prstGeom prst="rect">
            <a:avLst/>
          </a:prstGeom>
        </p:spPr>
        <p:txBody>
          <a:bodyPr vert="horz"/>
          <a:lstStyle/>
          <a:p>
            <a:r>
              <a:rPr lang="en-US"/>
              <a:t>Click icon to add picture</a:t>
            </a:r>
            <a:endParaRPr lang="en-US" dirty="0"/>
          </a:p>
        </p:txBody>
      </p:sp>
      <p:sp>
        <p:nvSpPr>
          <p:cNvPr id="6" name="Picture Placeholder 37"/>
          <p:cNvSpPr>
            <a:spLocks noGrp="1"/>
          </p:cNvSpPr>
          <p:nvPr>
            <p:ph type="pic" sz="quarter" idx="24"/>
          </p:nvPr>
        </p:nvSpPr>
        <p:spPr>
          <a:xfrm>
            <a:off x="8139650" y="36459738"/>
            <a:ext cx="2971800" cy="2318981"/>
          </a:xfrm>
          <a:prstGeom prst="rect">
            <a:avLst/>
          </a:prstGeom>
        </p:spPr>
        <p:txBody>
          <a:bodyPr vert="horz"/>
          <a:lstStyle/>
          <a:p>
            <a:r>
              <a:rPr lang="en-US"/>
              <a:t>Click icon to add picture</a:t>
            </a:r>
            <a:endParaRPr lang="en-US" dirty="0"/>
          </a:p>
        </p:txBody>
      </p:sp>
      <p:sp>
        <p:nvSpPr>
          <p:cNvPr id="7" name="Text Placeholder 45"/>
          <p:cNvSpPr>
            <a:spLocks noGrp="1"/>
          </p:cNvSpPr>
          <p:nvPr>
            <p:ph type="body" sz="quarter" idx="25"/>
          </p:nvPr>
        </p:nvSpPr>
        <p:spPr>
          <a:xfrm>
            <a:off x="927426" y="959986"/>
            <a:ext cx="28415923" cy="5257800"/>
          </a:xfrm>
          <a:prstGeom prst="rect">
            <a:avLst/>
          </a:prstGeom>
        </p:spPr>
        <p:txBody>
          <a:bodyPr vert="horz"/>
          <a:lstStyle>
            <a:lvl1pPr marL="0" indent="0">
              <a:buFontTx/>
              <a:buNone/>
              <a:defRPr sz="11000" b="1" i="0" baseline="0">
                <a:solidFill>
                  <a:schemeClr val="bg1"/>
                </a:solidFill>
                <a:latin typeface="Helvetica"/>
              </a:defRPr>
            </a:lvl1pPr>
            <a:lvl2pPr marL="457200" indent="0">
              <a:buFontTx/>
              <a:buNone/>
              <a:defRPr sz="14000" b="1" i="0" baseline="0">
                <a:solidFill>
                  <a:schemeClr val="bg1"/>
                </a:solidFill>
                <a:latin typeface="Helvetica"/>
              </a:defRPr>
            </a:lvl2pPr>
            <a:lvl3pPr marL="914400" indent="0">
              <a:buFontTx/>
              <a:buNone/>
              <a:defRPr sz="14000" b="1" i="0" baseline="0">
                <a:solidFill>
                  <a:schemeClr val="bg1"/>
                </a:solidFill>
                <a:latin typeface="Helvetica"/>
              </a:defRPr>
            </a:lvl3pPr>
            <a:lvl4pPr marL="1371600" indent="0">
              <a:buFontTx/>
              <a:buNone/>
              <a:defRPr sz="14000" b="1" i="0" baseline="0">
                <a:solidFill>
                  <a:schemeClr val="bg1"/>
                </a:solidFill>
                <a:latin typeface="Helvetica"/>
              </a:defRPr>
            </a:lvl4pPr>
            <a:lvl5pPr marL="1828800" indent="0">
              <a:buFontTx/>
              <a:buNone/>
              <a:defRPr sz="14000"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p:nvPr>
        </p:nvSpPr>
        <p:spPr>
          <a:xfrm>
            <a:off x="927425" y="15767225"/>
            <a:ext cx="13761720" cy="5709095"/>
          </a:xfrm>
          <a:prstGeom prst="rect">
            <a:avLst/>
          </a:prstGeom>
        </p:spPr>
        <p:txBody>
          <a:bodyPr vert="horz"/>
          <a:lstStyle/>
          <a:p>
            <a:r>
              <a:rPr lang="en-US"/>
              <a:t>Click icon to add picture</a:t>
            </a:r>
            <a:endParaRPr lang="en-US" dirty="0"/>
          </a:p>
        </p:txBody>
      </p:sp>
      <p:sp>
        <p:nvSpPr>
          <p:cNvPr id="10" name="Text Placeholder 49"/>
          <p:cNvSpPr>
            <a:spLocks noGrp="1"/>
          </p:cNvSpPr>
          <p:nvPr>
            <p:ph type="body" sz="quarter" idx="39"/>
          </p:nvPr>
        </p:nvSpPr>
        <p:spPr>
          <a:xfrm>
            <a:off x="927424" y="7791921"/>
            <a:ext cx="13761720" cy="1229584"/>
          </a:xfrm>
          <a:prstGeom prst="rect">
            <a:avLst/>
          </a:prstGeom>
        </p:spPr>
        <p:txBody>
          <a:bodyPr vert="horz" anchor="ctr" anchorCtr="0"/>
          <a:lstStyle>
            <a:lvl1pPr marL="0" indent="0">
              <a:buFontTx/>
              <a:buNone/>
              <a:defRPr sz="5000" b="1" i="0" baseline="0">
                <a:solidFill>
                  <a:srgbClr val="004C97"/>
                </a:solidFill>
                <a:latin typeface="Helvetica"/>
              </a:defRPr>
            </a:lvl1pPr>
            <a:lvl2pPr marL="0" indent="0">
              <a:buFontTx/>
              <a:buNone/>
              <a:defRPr sz="4000" b="0" i="0" baseline="0">
                <a:solidFill>
                  <a:schemeClr val="tx1"/>
                </a:solidFill>
                <a:latin typeface="Helvetica"/>
              </a:defRPr>
            </a:lvl2pPr>
            <a:lvl3pPr marL="0" indent="0">
              <a:buFontTx/>
              <a:buNone/>
              <a:defRPr sz="6000" b="1" i="0" baseline="0">
                <a:solidFill>
                  <a:srgbClr val="004C97"/>
                </a:solidFill>
                <a:latin typeface="Helvetica"/>
              </a:defRPr>
            </a:lvl3pPr>
            <a:lvl4pPr marL="0" indent="0">
              <a:buFontTx/>
              <a:buNone/>
              <a:defRPr sz="6000" b="1" i="0" baseline="0">
                <a:solidFill>
                  <a:srgbClr val="004C97"/>
                </a:solidFill>
                <a:latin typeface="Helvetica"/>
              </a:defRPr>
            </a:lvl4pPr>
            <a:lvl5pPr marL="0" indent="0">
              <a:buFontTx/>
              <a:buNone/>
              <a:defRPr sz="6000"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927426" y="9025241"/>
            <a:ext cx="13761720" cy="5786146"/>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2" name="Text Placeholder 74"/>
          <p:cNvSpPr>
            <a:spLocks noGrp="1"/>
          </p:cNvSpPr>
          <p:nvPr>
            <p:ph type="body" sz="quarter" idx="41"/>
          </p:nvPr>
        </p:nvSpPr>
        <p:spPr>
          <a:xfrm>
            <a:off x="927425" y="23702278"/>
            <a:ext cx="13761720" cy="7116887"/>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13" name="Picture Placeholder 6"/>
          <p:cNvSpPr>
            <a:spLocks noGrp="1" noChangeAspect="1"/>
          </p:cNvSpPr>
          <p:nvPr>
            <p:ph type="pic" sz="quarter" idx="42"/>
          </p:nvPr>
        </p:nvSpPr>
        <p:spPr>
          <a:xfrm>
            <a:off x="15608299" y="31698023"/>
            <a:ext cx="13761720" cy="5709095"/>
          </a:xfrm>
          <a:prstGeom prst="rect">
            <a:avLst/>
          </a:prstGeom>
        </p:spPr>
        <p:txBody>
          <a:bodyPr vert="horz"/>
          <a:lstStyle/>
          <a:p>
            <a:r>
              <a:rPr lang="en-US"/>
              <a:t>Click icon to add picture</a:t>
            </a:r>
            <a:endParaRPr lang="en-US" dirty="0"/>
          </a:p>
        </p:txBody>
      </p:sp>
      <p:sp>
        <p:nvSpPr>
          <p:cNvPr id="15" name="Picture Placeholder 6"/>
          <p:cNvSpPr>
            <a:spLocks noGrp="1" noChangeAspect="1"/>
          </p:cNvSpPr>
          <p:nvPr>
            <p:ph type="pic" sz="quarter" idx="44"/>
          </p:nvPr>
        </p:nvSpPr>
        <p:spPr>
          <a:xfrm>
            <a:off x="19265899" y="23702278"/>
            <a:ext cx="10109867" cy="7116886"/>
          </a:xfrm>
          <a:prstGeom prst="rect">
            <a:avLst/>
          </a:prstGeom>
        </p:spPr>
        <p:txBody>
          <a:bodyPr vert="horz"/>
          <a:lstStyle/>
          <a:p>
            <a:r>
              <a:rPr lang="en-US"/>
              <a:t>Click icon to add picture</a:t>
            </a:r>
            <a:endParaRPr lang="en-US" dirty="0"/>
          </a:p>
        </p:txBody>
      </p:sp>
      <p:sp>
        <p:nvSpPr>
          <p:cNvPr id="17" name="Picture Placeholder 6"/>
          <p:cNvSpPr>
            <a:spLocks noGrp="1" noChangeAspect="1"/>
          </p:cNvSpPr>
          <p:nvPr>
            <p:ph type="pic" sz="quarter" idx="46"/>
          </p:nvPr>
        </p:nvSpPr>
        <p:spPr>
          <a:xfrm>
            <a:off x="15581630" y="7791921"/>
            <a:ext cx="10104120" cy="7019466"/>
          </a:xfrm>
          <a:prstGeom prst="rect">
            <a:avLst/>
          </a:prstGeom>
        </p:spPr>
        <p:txBody>
          <a:bodyPr vert="horz"/>
          <a:lstStyle/>
          <a:p>
            <a:r>
              <a:rPr lang="en-US"/>
              <a:t>Click icon to add picture</a:t>
            </a:r>
            <a:endParaRPr lang="en-US" dirty="0"/>
          </a:p>
        </p:txBody>
      </p:sp>
      <p:sp>
        <p:nvSpPr>
          <p:cNvPr id="21" name="Text Placeholder 74"/>
          <p:cNvSpPr>
            <a:spLocks noGrp="1"/>
          </p:cNvSpPr>
          <p:nvPr>
            <p:ph type="body" sz="quarter" idx="50"/>
          </p:nvPr>
        </p:nvSpPr>
        <p:spPr>
          <a:xfrm>
            <a:off x="15614046" y="15767225"/>
            <a:ext cx="13761720" cy="7080695"/>
          </a:xfrm>
          <a:prstGeom prst="rect">
            <a:avLst/>
          </a:prstGeom>
        </p:spPr>
        <p:txBody>
          <a:bodyPr vert="horz"/>
          <a:lstStyle>
            <a:lvl1pPr marL="0" indent="0">
              <a:buFontTx/>
              <a:buNone/>
              <a:defRPr sz="4000" baseline="0">
                <a:latin typeface=""/>
              </a:defRPr>
            </a:lvl1pPr>
            <a:lvl2pPr marL="457200" indent="0">
              <a:buFontTx/>
              <a:buNone/>
              <a:defRPr sz="4000" baseline="0">
                <a:latin typeface=""/>
              </a:defRPr>
            </a:lvl2pPr>
            <a:lvl3pPr marL="914400" indent="0">
              <a:buFontTx/>
              <a:buNone/>
              <a:defRPr sz="4000" baseline="0">
                <a:latin typeface=""/>
              </a:defRPr>
            </a:lvl3pPr>
            <a:lvl4pPr marL="1371600" indent="0">
              <a:buFontTx/>
              <a:buNone/>
              <a:defRPr sz="4000" baseline="0">
                <a:latin typeface=""/>
              </a:defRPr>
            </a:lvl4pPr>
            <a:lvl5pPr marL="1828800" indent="0">
              <a:buFontTx/>
              <a:buNone/>
              <a:defRPr sz="4000" baseline="0">
                <a:latin typeface=""/>
              </a:defRPr>
            </a:lvl5pPr>
          </a:lstStyle>
          <a:p>
            <a:pPr lvl="0"/>
            <a:r>
              <a:rPr lang="en-US"/>
              <a:t>Click to edit Master text styles</a:t>
            </a:r>
          </a:p>
        </p:txBody>
      </p:sp>
      <p:sp>
        <p:nvSpPr>
          <p:cNvPr id="22" name="Picture Placeholder 21"/>
          <p:cNvSpPr>
            <a:spLocks noGrp="1"/>
          </p:cNvSpPr>
          <p:nvPr>
            <p:ph type="pic" sz="quarter" idx="51"/>
          </p:nvPr>
        </p:nvSpPr>
        <p:spPr>
          <a:xfrm>
            <a:off x="927425" y="31697613"/>
            <a:ext cx="10046645" cy="3810000"/>
          </a:xfrm>
          <a:prstGeom prst="rect">
            <a:avLst/>
          </a:prstGeom>
        </p:spPr>
        <p:txBody>
          <a:bodyPr vert="horz"/>
          <a:lstStyle/>
          <a:p>
            <a:r>
              <a:rPr lang="en-US"/>
              <a:t>Click icon to add picture</a:t>
            </a:r>
          </a:p>
        </p:txBody>
      </p:sp>
      <p:sp>
        <p:nvSpPr>
          <p:cNvPr id="16" name="Text Placeholder 59"/>
          <p:cNvSpPr>
            <a:spLocks noGrp="1"/>
          </p:cNvSpPr>
          <p:nvPr>
            <p:ph type="body" sz="quarter" idx="45"/>
          </p:nvPr>
        </p:nvSpPr>
        <p:spPr>
          <a:xfrm>
            <a:off x="10974070" y="31698024"/>
            <a:ext cx="3715076" cy="3809858"/>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20" name="Text Placeholder 59"/>
          <p:cNvSpPr>
            <a:spLocks noGrp="1"/>
          </p:cNvSpPr>
          <p:nvPr>
            <p:ph type="body" sz="quarter" idx="49"/>
          </p:nvPr>
        </p:nvSpPr>
        <p:spPr>
          <a:xfrm>
            <a:off x="15608299" y="23702277"/>
            <a:ext cx="3657600" cy="7116887"/>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4" name="Text Placeholder 59"/>
          <p:cNvSpPr>
            <a:spLocks noGrp="1"/>
          </p:cNvSpPr>
          <p:nvPr>
            <p:ph type="body" sz="quarter" idx="43"/>
          </p:nvPr>
        </p:nvSpPr>
        <p:spPr>
          <a:xfrm>
            <a:off x="15608299" y="37407119"/>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927425" y="21476320"/>
            <a:ext cx="13761720" cy="1371600"/>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25685749" y="7791921"/>
            <a:ext cx="3657600" cy="7019466"/>
          </a:xfrm>
          <a:prstGeom prst="rect">
            <a:avLst/>
          </a:prstGeom>
          <a:noFill/>
        </p:spPr>
        <p:txBody>
          <a:bodyPr vert="horz" lIns="0" tIns="274320" rIns="274320" bIns="274320"/>
          <a:lstStyle>
            <a:lvl1pPr marL="0" indent="0">
              <a:buFontTx/>
              <a:buNone/>
              <a:defRPr sz="2400" b="1" i="0" baseline="0">
                <a:solidFill>
                  <a:srgbClr val="004C97"/>
                </a:solidFill>
                <a:latin typeface="Helvetica"/>
              </a:defRPr>
            </a:lvl1pPr>
            <a:lvl2pPr marL="457200" indent="0">
              <a:buFontTx/>
              <a:buNone/>
              <a:defRPr sz="2400" b="1" i="0" baseline="0">
                <a:solidFill>
                  <a:schemeClr val="bg1"/>
                </a:solidFill>
                <a:latin typeface="Helvetica"/>
              </a:defRPr>
            </a:lvl2pPr>
            <a:lvl3pPr marL="914400" indent="0">
              <a:buFontTx/>
              <a:buNone/>
              <a:defRPr sz="2400" b="1" i="0" baseline="0">
                <a:solidFill>
                  <a:schemeClr val="bg1"/>
                </a:solidFill>
                <a:latin typeface="Helvetica"/>
              </a:defRPr>
            </a:lvl3pPr>
            <a:lvl4pPr marL="1371600" indent="0">
              <a:buFontTx/>
              <a:buNone/>
              <a:defRPr sz="2400" b="1" i="0" baseline="0">
                <a:solidFill>
                  <a:schemeClr val="bg1"/>
                </a:solidFill>
                <a:latin typeface="Helvetica"/>
              </a:defRPr>
            </a:lvl4pPr>
            <a:lvl5pPr marL="1828800" indent="0">
              <a:buFontTx/>
              <a:buNone/>
              <a:defRPr sz="2400" b="1" i="0" baseline="0">
                <a:solidFill>
                  <a:schemeClr val="bg1"/>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9625470"/>
            <a:ext cx="30291088" cy="32004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pic>
        <p:nvPicPr>
          <p:cNvPr id="8"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0854329"/>
            <a:ext cx="293751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0" y="0"/>
            <a:ext cx="30291088" cy="68580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2087438" fontAlgn="auto">
              <a:spcBef>
                <a:spcPts val="0"/>
              </a:spcBef>
              <a:spcAft>
                <a:spcPts val="0"/>
              </a:spcAft>
              <a:defRPr/>
            </a:pPr>
            <a:endParaRPr lang="en-US"/>
          </a:p>
        </p:txBody>
      </p:sp>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jpg"/><Relationship Id="rId2" Type="http://schemas.microsoft.com/office/2018/10/relationships/comments" Target="../comments/modernComment_107_F5D28FE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2012-03-29_16-47-19.555.jpg"/>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23156" b="-23156"/>
          <a:stretch>
            <a:fillRect/>
          </a:stretch>
        </p:blipFill>
        <p:spPr>
          <a:xfrm>
            <a:off x="3679715" y="37707015"/>
            <a:ext cx="2042361" cy="1593713"/>
          </a:xfrm>
        </p:spPr>
      </p:pic>
      <p:sp>
        <p:nvSpPr>
          <p:cNvPr id="6" name="Text Placeholder 5"/>
          <p:cNvSpPr>
            <a:spLocks noGrp="1"/>
          </p:cNvSpPr>
          <p:nvPr>
            <p:ph type="body" sz="quarter" idx="25"/>
          </p:nvPr>
        </p:nvSpPr>
        <p:spPr/>
        <p:txBody>
          <a:bodyPr/>
          <a:lstStyle/>
          <a:p>
            <a:r>
              <a:rPr lang="en-US" dirty="0">
                <a:latin typeface="+mj-lt"/>
              </a:rPr>
              <a:t>Refinement and Modeling of a Blackbody-Based Calibration Method in the </a:t>
            </a:r>
            <a:r>
              <a:rPr lang="en-US" dirty="0" err="1">
                <a:latin typeface="+mj-lt"/>
              </a:rPr>
              <a:t>InfraBREAD</a:t>
            </a:r>
            <a:r>
              <a:rPr lang="en-US" dirty="0">
                <a:latin typeface="+mj-lt"/>
              </a:rPr>
              <a:t> Detector</a:t>
            </a:r>
          </a:p>
          <a:p>
            <a:r>
              <a:rPr lang="en-US" sz="6600" b="0" dirty="0">
                <a:latin typeface="+mj-lt"/>
              </a:rPr>
              <a:t>Shardul Rao, University of Minnesota | Supervised by Dr. Stefan </a:t>
            </a:r>
            <a:r>
              <a:rPr lang="en-US" sz="6600" b="0" dirty="0" err="1">
                <a:latin typeface="+mj-lt"/>
              </a:rPr>
              <a:t>Knirck</a:t>
            </a:r>
            <a:endParaRPr lang="en-US" sz="6600" b="0" dirty="0">
              <a:latin typeface="+mj-lt"/>
            </a:endParaRPr>
          </a:p>
        </p:txBody>
      </p:sp>
      <p:sp>
        <p:nvSpPr>
          <p:cNvPr id="9" name="Text Placeholder 8"/>
          <p:cNvSpPr>
            <a:spLocks noGrp="1"/>
          </p:cNvSpPr>
          <p:nvPr>
            <p:ph type="body" sz="quarter" idx="39"/>
          </p:nvPr>
        </p:nvSpPr>
        <p:spPr>
          <a:xfrm>
            <a:off x="927424" y="7876589"/>
            <a:ext cx="13761720" cy="1229584"/>
          </a:xfrm>
        </p:spPr>
        <p:txBody>
          <a:bodyPr/>
          <a:lstStyle/>
          <a:p>
            <a:r>
              <a:rPr lang="en-US" sz="5500" dirty="0">
                <a:latin typeface="+mj-lt"/>
              </a:rPr>
              <a:t>Axions and How BREAD Detects Them</a:t>
            </a:r>
          </a:p>
        </p:txBody>
      </p:sp>
      <p:sp>
        <p:nvSpPr>
          <p:cNvPr id="10" name="Text Placeholder 9"/>
          <p:cNvSpPr>
            <a:spLocks noGrp="1"/>
          </p:cNvSpPr>
          <p:nvPr>
            <p:ph type="body" sz="quarter" idx="40"/>
          </p:nvPr>
        </p:nvSpPr>
        <p:spPr>
          <a:xfrm>
            <a:off x="927426" y="9152243"/>
            <a:ext cx="13761720" cy="15136055"/>
          </a:xfrm>
        </p:spPr>
        <p:txBody>
          <a:bodyPr/>
          <a:lstStyle/>
          <a:p>
            <a:pPr lvl="0"/>
            <a:r>
              <a:rPr lang="en-US" sz="4400" dirty="0">
                <a:solidFill>
                  <a:srgbClr val="000000"/>
                </a:solidFill>
                <a:latin typeface="+mj-lt"/>
                <a:cs typeface="Helvetica"/>
              </a:rPr>
              <a:t>The axion is a hypothetical particle proposed by Frank </a:t>
            </a:r>
            <a:r>
              <a:rPr lang="en-US" sz="4400" dirty="0" err="1">
                <a:solidFill>
                  <a:srgbClr val="000000"/>
                </a:solidFill>
                <a:latin typeface="+mj-lt"/>
                <a:cs typeface="Helvetica"/>
              </a:rPr>
              <a:t>Wilczek</a:t>
            </a:r>
            <a:r>
              <a:rPr lang="en-US" sz="4400" dirty="0">
                <a:solidFill>
                  <a:srgbClr val="000000"/>
                </a:solidFill>
                <a:latin typeface="+mj-lt"/>
                <a:cs typeface="Helvetica"/>
              </a:rPr>
              <a:t> and Steven Weinberg as a consequence of the Peccei-Quinn mechanism, which can explain why the strong interaction simultaneously preserves charge and parity symmetry.</a:t>
            </a:r>
            <a:r>
              <a:rPr lang="en-US" sz="4400" baseline="30000" dirty="0">
                <a:solidFill>
                  <a:srgbClr val="000000"/>
                </a:solidFill>
                <a:latin typeface="+mj-lt"/>
                <a:cs typeface="Helvetica"/>
              </a:rPr>
              <a:t>1</a:t>
            </a:r>
            <a:r>
              <a:rPr lang="en-US" sz="4400" dirty="0">
                <a:solidFill>
                  <a:srgbClr val="000000"/>
                </a:solidFill>
                <a:latin typeface="+mj-lt"/>
                <a:cs typeface="Helvetica"/>
              </a:rPr>
              <a:t> Due to their properties, axion-like particles make promising dark matter candidates. Under some theoretical models, axion-like particles can convert directly to photons in the presence of a magnetic field.</a:t>
            </a:r>
            <a:r>
              <a:rPr lang="en-US" sz="4400" baseline="30000" dirty="0">
                <a:solidFill>
                  <a:srgbClr val="000000"/>
                </a:solidFill>
                <a:latin typeface="+mj-lt"/>
                <a:cs typeface="Helvetica"/>
              </a:rPr>
              <a:t>2</a:t>
            </a:r>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r>
              <a:rPr lang="en-US" sz="4400" dirty="0">
                <a:solidFill>
                  <a:srgbClr val="000000"/>
                </a:solidFill>
                <a:latin typeface="+mj-lt"/>
                <a:cs typeface="Helvetica"/>
              </a:rPr>
              <a:t>The Broadband Reflector Experiment for Axion Detection (BREAD) searches for this axion-to-photon conversion.</a:t>
            </a:r>
            <a:r>
              <a:rPr lang="en-US" sz="4800" baseline="30000" dirty="0">
                <a:solidFill>
                  <a:srgbClr val="000000"/>
                </a:solidFill>
                <a:latin typeface="+mj-lt"/>
                <a:cs typeface="Helvetica"/>
              </a:rPr>
              <a:t>3</a:t>
            </a:r>
            <a:r>
              <a:rPr lang="en-US" sz="4400" dirty="0">
                <a:solidFill>
                  <a:srgbClr val="000000"/>
                </a:solidFill>
                <a:latin typeface="+mj-lt"/>
                <a:cs typeface="Helvetica"/>
              </a:rPr>
              <a:t> These converted photons are emitted normal to the inner cylindrical surface, reflected off of the parabolic reflector, reflected again off of the inner cylindrical surface, and focused to a single point. </a:t>
            </a:r>
            <a:r>
              <a:rPr lang="en-US" sz="4400" dirty="0" err="1">
                <a:solidFill>
                  <a:srgbClr val="000000"/>
                </a:solidFill>
                <a:latin typeface="+mj-lt"/>
                <a:cs typeface="Helvetica"/>
              </a:rPr>
              <a:t>InfraBREAD</a:t>
            </a:r>
            <a:r>
              <a:rPr lang="en-US" sz="4400" dirty="0">
                <a:solidFill>
                  <a:srgbClr val="000000"/>
                </a:solidFill>
                <a:latin typeface="+mj-lt"/>
                <a:cs typeface="Helvetica"/>
              </a:rPr>
              <a:t> specifically detects converted infrared photons using a superconducting nanowire single-photon detector (SNSPD).</a:t>
            </a: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solidFill>
                <a:srgbClr val="000000"/>
              </a:solidFill>
              <a:latin typeface="+mj-lt"/>
              <a:cs typeface="Helvetica"/>
            </a:endParaRPr>
          </a:p>
          <a:p>
            <a:pPr lvl="0"/>
            <a:endParaRPr lang="en-US" sz="4400" dirty="0">
              <a:latin typeface="+mj-lt"/>
              <a:cs typeface="Helvetica"/>
            </a:endParaRPr>
          </a:p>
        </p:txBody>
      </p:sp>
      <p:sp>
        <p:nvSpPr>
          <p:cNvPr id="8" name="Text Placeholder 7"/>
          <p:cNvSpPr>
            <a:spLocks noGrp="1"/>
          </p:cNvSpPr>
          <p:nvPr>
            <p:ph type="body" sz="quarter" idx="35"/>
          </p:nvPr>
        </p:nvSpPr>
        <p:spPr>
          <a:xfrm>
            <a:off x="882892" y="41291593"/>
            <a:ext cx="13761720" cy="1371600"/>
          </a:xfrm>
          <a:ln>
            <a:noFill/>
          </a:ln>
        </p:spPr>
        <p:txBody>
          <a:bodyPr/>
          <a:lstStyle/>
          <a:p>
            <a:r>
              <a:rPr lang="en-US" dirty="0"/>
              <a:t>Caption Text – Helvetica / Arial Bold 24pt Blue</a:t>
            </a:r>
          </a:p>
          <a:p>
            <a:endParaRPr lang="en-US" dirty="0"/>
          </a:p>
        </p:txBody>
      </p:sp>
      <p:cxnSp>
        <p:nvCxnSpPr>
          <p:cNvPr id="59" name="Straight Connector 58"/>
          <p:cNvCxnSpPr/>
          <p:nvPr/>
        </p:nvCxnSpPr>
        <p:spPr>
          <a:xfrm>
            <a:off x="933476" y="37167587"/>
            <a:ext cx="13755668" cy="0"/>
          </a:xfrm>
          <a:prstGeom prst="line">
            <a:avLst/>
          </a:prstGeom>
          <a:ln w="76200" cmpd="sng">
            <a:solidFill>
              <a:srgbClr val="004C97"/>
            </a:solidFill>
          </a:ln>
          <a:effectLst/>
        </p:spPr>
        <p:style>
          <a:lnRef idx="2">
            <a:schemeClr val="accent1"/>
          </a:lnRef>
          <a:fillRef idx="0">
            <a:schemeClr val="accent1"/>
          </a:fillRef>
          <a:effectRef idx="1">
            <a:schemeClr val="accent1"/>
          </a:effectRef>
          <a:fontRef idx="minor">
            <a:schemeClr val="tx1"/>
          </a:fontRef>
        </p:style>
      </p:cxnSp>
      <p:sp>
        <p:nvSpPr>
          <p:cNvPr id="32" name="Text Placeholder 8"/>
          <p:cNvSpPr>
            <a:spLocks noGrp="1"/>
          </p:cNvSpPr>
          <p:nvPr>
            <p:ph type="body" sz="quarter" idx="39"/>
          </p:nvPr>
        </p:nvSpPr>
        <p:spPr>
          <a:xfrm>
            <a:off x="15550004" y="34115027"/>
            <a:ext cx="13761720" cy="1229584"/>
          </a:xfrm>
        </p:spPr>
        <p:txBody>
          <a:bodyPr/>
          <a:lstStyle/>
          <a:p>
            <a:r>
              <a:rPr lang="en-US" dirty="0">
                <a:latin typeface="+mj-lt"/>
              </a:rPr>
              <a:t>Citations</a:t>
            </a:r>
          </a:p>
        </p:txBody>
      </p:sp>
      <p:sp>
        <p:nvSpPr>
          <p:cNvPr id="3" name="TextBox 2">
            <a:extLst>
              <a:ext uri="{FF2B5EF4-FFF2-40B4-BE49-F238E27FC236}">
                <a16:creationId xmlns:a16="http://schemas.microsoft.com/office/drawing/2014/main" id="{9B9FDD7F-D753-DA3A-F799-F605AAF3FAAC}"/>
              </a:ext>
            </a:extLst>
          </p:cNvPr>
          <p:cNvSpPr txBox="1"/>
          <p:nvPr/>
        </p:nvSpPr>
        <p:spPr>
          <a:xfrm flipH="1">
            <a:off x="20667290" y="110482"/>
            <a:ext cx="10028555" cy="830997"/>
          </a:xfrm>
          <a:prstGeom prst="rect">
            <a:avLst/>
          </a:prstGeom>
          <a:noFill/>
        </p:spPr>
        <p:txBody>
          <a:bodyPr wrap="square" rtlCol="0">
            <a:spAutoFit/>
          </a:bodyPr>
          <a:lstStyle/>
          <a:p>
            <a:r>
              <a:rPr lang="en-US" sz="4800" b="1" dirty="0">
                <a:solidFill>
                  <a:schemeClr val="bg1"/>
                </a:solidFill>
              </a:rPr>
              <a:t>FERMILAB-SLIDES-24-0185-STUDENT</a:t>
            </a:r>
          </a:p>
        </p:txBody>
      </p:sp>
      <p:sp>
        <p:nvSpPr>
          <p:cNvPr id="7" name="Text Placeholder 8">
            <a:extLst>
              <a:ext uri="{FF2B5EF4-FFF2-40B4-BE49-F238E27FC236}">
                <a16:creationId xmlns:a16="http://schemas.microsoft.com/office/drawing/2014/main" id="{2B486B87-F1B7-A1B0-707D-663DB36E69A7}"/>
              </a:ext>
            </a:extLst>
          </p:cNvPr>
          <p:cNvSpPr txBox="1">
            <a:spLocks/>
          </p:cNvSpPr>
          <p:nvPr/>
        </p:nvSpPr>
        <p:spPr>
          <a:xfrm>
            <a:off x="1035291" y="2748973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5500" dirty="0">
                <a:latin typeface="+mj-lt"/>
              </a:rPr>
              <a:t>Calibrating SNSPD Using Blackbody Radiation</a:t>
            </a:r>
          </a:p>
        </p:txBody>
      </p:sp>
      <p:sp>
        <p:nvSpPr>
          <p:cNvPr id="25" name="Text Placeholder 24">
            <a:extLst>
              <a:ext uri="{FF2B5EF4-FFF2-40B4-BE49-F238E27FC236}">
                <a16:creationId xmlns:a16="http://schemas.microsoft.com/office/drawing/2014/main" id="{FFA12A5C-8D7C-BE62-7812-5C8B0162F4A8}"/>
              </a:ext>
            </a:extLst>
          </p:cNvPr>
          <p:cNvSpPr>
            <a:spLocks noGrp="1"/>
          </p:cNvSpPr>
          <p:nvPr>
            <p:ph type="body" sz="quarter" idx="43"/>
          </p:nvPr>
        </p:nvSpPr>
        <p:spPr>
          <a:xfrm>
            <a:off x="15449977" y="37553339"/>
            <a:ext cx="13761720" cy="1593712"/>
          </a:xfrm>
        </p:spPr>
        <p:txBody>
          <a:bodyPr/>
          <a:lstStyle/>
          <a:p>
            <a:r>
              <a:rPr lang="en-US" sz="2200" spc="25" dirty="0">
                <a:effectLst/>
                <a:latin typeface="+mj-lt"/>
              </a:rPr>
              <a:t>This manuscript has been authored by Fermi Research Alliance, LLC under Contract No. DE-AC02-07CH11359 with the U.S. Department of Energy, Office of Science, Office of High Energy Physics. </a:t>
            </a:r>
            <a:r>
              <a:rPr lang="en-US" sz="2200" spc="25" dirty="0">
                <a:latin typeface="+mj-lt"/>
              </a:rPr>
              <a:t>Th</a:t>
            </a:r>
            <a:r>
              <a:rPr lang="en-US" sz="2200" dirty="0">
                <a:effectLst/>
                <a:latin typeface="+mj-lt"/>
              </a:rPr>
              <a:t>is work was supported in part by the U.S. Department of Energy, Office of Science, Office of Workforce Development for Teachers and Scientists (WDTS) under the Science Undergraduate Laboratory Internships Program (SULI).</a:t>
            </a:r>
            <a:endParaRPr lang="en-US" sz="2200" dirty="0">
              <a:latin typeface="+mj-lt"/>
            </a:endParaRPr>
          </a:p>
        </p:txBody>
      </p:sp>
      <p:pic>
        <p:nvPicPr>
          <p:cNvPr id="36" name="Picture Placeholder 35" descr="A white cone shaped object with red lines&#10;&#10;Description automatically generated">
            <a:extLst>
              <a:ext uri="{FF2B5EF4-FFF2-40B4-BE49-F238E27FC236}">
                <a16:creationId xmlns:a16="http://schemas.microsoft.com/office/drawing/2014/main" id="{67C13A0C-D8A6-D5E1-D630-690F5CB8ED02}"/>
              </a:ext>
            </a:extLst>
          </p:cNvPr>
          <p:cNvPicPr>
            <a:picLocks noGrp="1" noChangeAspect="1"/>
          </p:cNvPicPr>
          <p:nvPr>
            <p:ph type="pic" sz="quarter" idx="42"/>
          </p:nvPr>
        </p:nvPicPr>
        <p:blipFill rotWithShape="1">
          <a:blip r:embed="rId4"/>
          <a:srcRect t="17" b="688"/>
          <a:stretch/>
        </p:blipFill>
        <p:spPr>
          <a:xfrm>
            <a:off x="1148864" y="21346596"/>
            <a:ext cx="3623428" cy="5381406"/>
          </a:xfrm>
        </p:spPr>
      </p:pic>
      <p:sp>
        <p:nvSpPr>
          <p:cNvPr id="37" name="TextBox 36">
            <a:extLst>
              <a:ext uri="{FF2B5EF4-FFF2-40B4-BE49-F238E27FC236}">
                <a16:creationId xmlns:a16="http://schemas.microsoft.com/office/drawing/2014/main" id="{C053D59F-29F9-16BF-8401-32B8264A7FEA}"/>
              </a:ext>
            </a:extLst>
          </p:cNvPr>
          <p:cNvSpPr txBox="1"/>
          <p:nvPr/>
        </p:nvSpPr>
        <p:spPr>
          <a:xfrm>
            <a:off x="5722076" y="21397119"/>
            <a:ext cx="7803407" cy="3539430"/>
          </a:xfrm>
          <a:prstGeom prst="rect">
            <a:avLst/>
          </a:prstGeom>
          <a:noFill/>
        </p:spPr>
        <p:txBody>
          <a:bodyPr wrap="square" rtlCol="0">
            <a:spAutoFit/>
          </a:bodyPr>
          <a:lstStyle/>
          <a:p>
            <a:r>
              <a:rPr lang="en-US" sz="3200" b="1">
                <a:solidFill>
                  <a:schemeClr val="accent1"/>
                </a:solidFill>
              </a:rPr>
              <a:t>A cutaway view of the BREAD reflector, which is a parabolic reflector cut in half about its central axis and revolved around another, perpendicular axis. Any photon emitted normal to the inner cylindrical surface gets focused to a singular point after two reflections.</a:t>
            </a:r>
            <a:endParaRPr lang="en-US" sz="3200" b="1" dirty="0">
              <a:solidFill>
                <a:schemeClr val="accent1"/>
              </a:solidFill>
            </a:endParaRPr>
          </a:p>
        </p:txBody>
      </p:sp>
      <p:pic>
        <p:nvPicPr>
          <p:cNvPr id="4" name="Picture Placeholder 3" descr="A diagram of a cylindrical object with text&#10;&#10;Description automatically generated">
            <a:extLst>
              <a:ext uri="{FF2B5EF4-FFF2-40B4-BE49-F238E27FC236}">
                <a16:creationId xmlns:a16="http://schemas.microsoft.com/office/drawing/2014/main" id="{580BB12F-004E-49F4-B0EE-7CB96469C65A}"/>
              </a:ext>
            </a:extLst>
          </p:cNvPr>
          <p:cNvPicPr>
            <a:picLocks noGrp="1" noChangeAspect="1"/>
          </p:cNvPicPr>
          <p:nvPr>
            <p:ph type="pic" sz="quarter" idx="22"/>
          </p:nvPr>
        </p:nvPicPr>
        <p:blipFill rotWithShape="1">
          <a:blip r:embed="rId5"/>
          <a:srcRect t="-520" b="-148"/>
          <a:stretch/>
        </p:blipFill>
        <p:spPr>
          <a:xfrm>
            <a:off x="955551" y="29060554"/>
            <a:ext cx="6985473" cy="6852188"/>
          </a:xfrm>
        </p:spPr>
      </p:pic>
      <p:pic>
        <p:nvPicPr>
          <p:cNvPr id="11" name="Picture 10" descr="A blue and white logo&#10;&#10;Description automatically generated">
            <a:extLst>
              <a:ext uri="{FF2B5EF4-FFF2-40B4-BE49-F238E27FC236}">
                <a16:creationId xmlns:a16="http://schemas.microsoft.com/office/drawing/2014/main" id="{64EB956F-3F1A-4284-E471-708D10648C66}"/>
              </a:ext>
            </a:extLst>
          </p:cNvPr>
          <p:cNvPicPr>
            <a:picLocks noChangeAspect="1"/>
          </p:cNvPicPr>
          <p:nvPr/>
        </p:nvPicPr>
        <p:blipFill>
          <a:blip r:embed="rId6"/>
          <a:stretch>
            <a:fillRect/>
          </a:stretch>
        </p:blipFill>
        <p:spPr>
          <a:xfrm>
            <a:off x="1055578" y="37551372"/>
            <a:ext cx="1905000" cy="1905000"/>
          </a:xfrm>
          <a:prstGeom prst="rect">
            <a:avLst/>
          </a:prstGeom>
        </p:spPr>
      </p:pic>
      <p:sp>
        <p:nvSpPr>
          <p:cNvPr id="12" name="TextBox 11">
            <a:extLst>
              <a:ext uri="{FF2B5EF4-FFF2-40B4-BE49-F238E27FC236}">
                <a16:creationId xmlns:a16="http://schemas.microsoft.com/office/drawing/2014/main" id="{8CEBCD76-1349-703B-0CCE-783B04F71BD7}"/>
              </a:ext>
            </a:extLst>
          </p:cNvPr>
          <p:cNvSpPr txBox="1"/>
          <p:nvPr/>
        </p:nvSpPr>
        <p:spPr>
          <a:xfrm>
            <a:off x="7941024" y="28944108"/>
            <a:ext cx="6501807" cy="7478970"/>
          </a:xfrm>
          <a:prstGeom prst="rect">
            <a:avLst/>
          </a:prstGeom>
          <a:noFill/>
        </p:spPr>
        <p:txBody>
          <a:bodyPr wrap="square" rtlCol="0">
            <a:spAutoFit/>
          </a:bodyPr>
          <a:lstStyle/>
          <a:p>
            <a:r>
              <a:rPr lang="en-US" sz="3200" b="1" dirty="0">
                <a:solidFill>
                  <a:schemeClr val="accent1"/>
                </a:solidFill>
              </a:rPr>
              <a:t>Due to uneven thermal contraction when the detector is cooled to ~0.1K, the true focal spot of the detector may move slightly. </a:t>
            </a:r>
          </a:p>
          <a:p>
            <a:endParaRPr lang="en-US" sz="3200" b="1" dirty="0">
              <a:solidFill>
                <a:schemeClr val="accent1"/>
              </a:solidFill>
            </a:endParaRPr>
          </a:p>
          <a:p>
            <a:r>
              <a:rPr lang="en-US" sz="3200" b="1" dirty="0">
                <a:solidFill>
                  <a:schemeClr val="accent1"/>
                </a:solidFill>
              </a:rPr>
              <a:t>A “hot” absorber (~10 K) emits blackbody radiation into the reflector cavity. The SNSPD sits beneath a mount, which blocks blackbody radiation from above from passing through it. </a:t>
            </a:r>
          </a:p>
          <a:p>
            <a:endParaRPr lang="en-US" sz="3200" b="1" dirty="0">
              <a:solidFill>
                <a:schemeClr val="accent1"/>
              </a:solidFill>
            </a:endParaRPr>
          </a:p>
          <a:p>
            <a:r>
              <a:rPr lang="en-US" sz="3200" b="1" dirty="0">
                <a:solidFill>
                  <a:schemeClr val="accent1"/>
                </a:solidFill>
              </a:rPr>
              <a:t>Our initial expectation is that the focus should be exactly at location of minimum blackbody photon counts.</a:t>
            </a:r>
          </a:p>
        </p:txBody>
      </p:sp>
      <p:sp>
        <p:nvSpPr>
          <p:cNvPr id="26" name="Text Placeholder 8">
            <a:extLst>
              <a:ext uri="{FF2B5EF4-FFF2-40B4-BE49-F238E27FC236}">
                <a16:creationId xmlns:a16="http://schemas.microsoft.com/office/drawing/2014/main" id="{5C94DA46-AD0D-C144-AC9E-1FD90F6CACF9}"/>
              </a:ext>
            </a:extLst>
          </p:cNvPr>
          <p:cNvSpPr txBox="1">
            <a:spLocks/>
          </p:cNvSpPr>
          <p:nvPr/>
        </p:nvSpPr>
        <p:spPr>
          <a:xfrm>
            <a:off x="15614104" y="7858109"/>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5500" dirty="0">
                <a:latin typeface="+mj-lt"/>
              </a:rPr>
              <a:t>Varying the Size of the Source and Block</a:t>
            </a:r>
          </a:p>
        </p:txBody>
      </p:sp>
      <p:grpSp>
        <p:nvGrpSpPr>
          <p:cNvPr id="30" name="Group 29">
            <a:extLst>
              <a:ext uri="{FF2B5EF4-FFF2-40B4-BE49-F238E27FC236}">
                <a16:creationId xmlns:a16="http://schemas.microsoft.com/office/drawing/2014/main" id="{E445873C-82D2-ABFD-FEAF-3E9EB6B6C6FC}"/>
              </a:ext>
            </a:extLst>
          </p:cNvPr>
          <p:cNvGrpSpPr/>
          <p:nvPr/>
        </p:nvGrpSpPr>
        <p:grpSpPr>
          <a:xfrm>
            <a:off x="16020206" y="9301931"/>
            <a:ext cx="7082031" cy="5931619"/>
            <a:chOff x="16338763" y="9308382"/>
            <a:chExt cx="6156960" cy="4822296"/>
          </a:xfrm>
        </p:grpSpPr>
        <p:pic>
          <p:nvPicPr>
            <p:cNvPr id="28" name="Picture 27" descr="A graph of a graph with numbers and colored dots&#10;&#10;Description automatically generated with medium confidence">
              <a:extLst>
                <a:ext uri="{FF2B5EF4-FFF2-40B4-BE49-F238E27FC236}">
                  <a16:creationId xmlns:a16="http://schemas.microsoft.com/office/drawing/2014/main" id="{656B5671-18C4-97F2-FCED-EB2BE200B71C}"/>
                </a:ext>
              </a:extLst>
            </p:cNvPr>
            <p:cNvPicPr>
              <a:picLocks noChangeAspect="1"/>
            </p:cNvPicPr>
            <p:nvPr/>
          </p:nvPicPr>
          <p:blipFill>
            <a:blip r:embed="rId7"/>
            <a:stretch>
              <a:fillRect/>
            </a:stretch>
          </p:blipFill>
          <p:spPr>
            <a:xfrm>
              <a:off x="16338763" y="9308382"/>
              <a:ext cx="5852172" cy="4389129"/>
            </a:xfrm>
            <a:prstGeom prst="rect">
              <a:avLst/>
            </a:prstGeom>
          </p:spPr>
        </p:pic>
        <p:sp>
          <p:nvSpPr>
            <p:cNvPr id="29" name="TextBox 28">
              <a:extLst>
                <a:ext uri="{FF2B5EF4-FFF2-40B4-BE49-F238E27FC236}">
                  <a16:creationId xmlns:a16="http://schemas.microsoft.com/office/drawing/2014/main" id="{43F5DBD0-8E18-1205-584D-651777649664}"/>
                </a:ext>
              </a:extLst>
            </p:cNvPr>
            <p:cNvSpPr txBox="1"/>
            <p:nvPr/>
          </p:nvSpPr>
          <p:spPr>
            <a:xfrm>
              <a:off x="16338763" y="13719696"/>
              <a:ext cx="6156960" cy="410982"/>
            </a:xfrm>
            <a:prstGeom prst="rect">
              <a:avLst/>
            </a:prstGeom>
            <a:noFill/>
          </p:spPr>
          <p:txBody>
            <a:bodyPr wrap="square" rtlCol="0">
              <a:spAutoFit/>
            </a:bodyPr>
            <a:lstStyle/>
            <a:p>
              <a:pPr algn="ctr"/>
              <a:r>
                <a:rPr lang="en-US" sz="2800" dirty="0">
                  <a:solidFill>
                    <a:schemeClr val="accent1"/>
                  </a:solidFill>
                </a:rPr>
                <a:t>40 mm radius source, 20mm radius block</a:t>
              </a:r>
            </a:p>
          </p:txBody>
        </p:sp>
      </p:grpSp>
      <p:grpSp>
        <p:nvGrpSpPr>
          <p:cNvPr id="31" name="Group 30">
            <a:extLst>
              <a:ext uri="{FF2B5EF4-FFF2-40B4-BE49-F238E27FC236}">
                <a16:creationId xmlns:a16="http://schemas.microsoft.com/office/drawing/2014/main" id="{2B061168-D926-889C-5902-8368FB0F8113}"/>
              </a:ext>
            </a:extLst>
          </p:cNvPr>
          <p:cNvGrpSpPr/>
          <p:nvPr/>
        </p:nvGrpSpPr>
        <p:grpSpPr>
          <a:xfrm>
            <a:off x="23102236" y="9477039"/>
            <a:ext cx="7082031" cy="5774204"/>
            <a:chOff x="16338763" y="9450743"/>
            <a:chExt cx="6156960" cy="4694321"/>
          </a:xfrm>
        </p:grpSpPr>
        <p:pic>
          <p:nvPicPr>
            <p:cNvPr id="33" name="Picture 32">
              <a:extLst>
                <a:ext uri="{FF2B5EF4-FFF2-40B4-BE49-F238E27FC236}">
                  <a16:creationId xmlns:a16="http://schemas.microsoft.com/office/drawing/2014/main" id="{053DE570-3AFE-FCCD-F04B-5BEA92185B31}"/>
                </a:ext>
              </a:extLst>
            </p:cNvPr>
            <p:cNvPicPr>
              <a:picLocks noChangeAspect="1"/>
            </p:cNvPicPr>
            <p:nvPr/>
          </p:nvPicPr>
          <p:blipFill>
            <a:blip r:embed="rId8"/>
            <a:srcRect/>
            <a:stretch/>
          </p:blipFill>
          <p:spPr>
            <a:xfrm>
              <a:off x="16338763" y="9450743"/>
              <a:ext cx="5852172" cy="4104407"/>
            </a:xfrm>
            <a:prstGeom prst="rect">
              <a:avLst/>
            </a:prstGeom>
          </p:spPr>
        </p:pic>
        <p:sp>
          <p:nvSpPr>
            <p:cNvPr id="34" name="TextBox 33">
              <a:extLst>
                <a:ext uri="{FF2B5EF4-FFF2-40B4-BE49-F238E27FC236}">
                  <a16:creationId xmlns:a16="http://schemas.microsoft.com/office/drawing/2014/main" id="{EFF5E76F-4DE7-D1D4-69B0-17C4C3399D80}"/>
                </a:ext>
              </a:extLst>
            </p:cNvPr>
            <p:cNvSpPr txBox="1"/>
            <p:nvPr/>
          </p:nvSpPr>
          <p:spPr>
            <a:xfrm>
              <a:off x="16338763" y="13719696"/>
              <a:ext cx="6156960" cy="425368"/>
            </a:xfrm>
            <a:prstGeom prst="rect">
              <a:avLst/>
            </a:prstGeom>
            <a:noFill/>
          </p:spPr>
          <p:txBody>
            <a:bodyPr wrap="square" rtlCol="0">
              <a:spAutoFit/>
            </a:bodyPr>
            <a:lstStyle/>
            <a:p>
              <a:pPr algn="ctr"/>
              <a:r>
                <a:rPr lang="en-US" sz="2800" dirty="0">
                  <a:solidFill>
                    <a:schemeClr val="accent1"/>
                  </a:solidFill>
                </a:rPr>
                <a:t>40 mm radius source, 30mm radius block</a:t>
              </a:r>
            </a:p>
          </p:txBody>
        </p:sp>
      </p:grpSp>
      <p:grpSp>
        <p:nvGrpSpPr>
          <p:cNvPr id="35" name="Group 34">
            <a:extLst>
              <a:ext uri="{FF2B5EF4-FFF2-40B4-BE49-F238E27FC236}">
                <a16:creationId xmlns:a16="http://schemas.microsoft.com/office/drawing/2014/main" id="{0B5FA5D4-7184-B6EE-4802-25DE16A80975}"/>
              </a:ext>
            </a:extLst>
          </p:cNvPr>
          <p:cNvGrpSpPr/>
          <p:nvPr/>
        </p:nvGrpSpPr>
        <p:grpSpPr>
          <a:xfrm>
            <a:off x="16004966" y="15679719"/>
            <a:ext cx="7082031" cy="5774204"/>
            <a:chOff x="16338763" y="9450743"/>
            <a:chExt cx="6156960" cy="4694321"/>
          </a:xfrm>
        </p:grpSpPr>
        <p:pic>
          <p:nvPicPr>
            <p:cNvPr id="38" name="Picture 37">
              <a:extLst>
                <a:ext uri="{FF2B5EF4-FFF2-40B4-BE49-F238E27FC236}">
                  <a16:creationId xmlns:a16="http://schemas.microsoft.com/office/drawing/2014/main" id="{88A154B9-243D-046D-E761-53B6FEA29A08}"/>
                </a:ext>
              </a:extLst>
            </p:cNvPr>
            <p:cNvPicPr>
              <a:picLocks noChangeAspect="1"/>
            </p:cNvPicPr>
            <p:nvPr/>
          </p:nvPicPr>
          <p:blipFill>
            <a:blip r:embed="rId9"/>
            <a:srcRect/>
            <a:stretch/>
          </p:blipFill>
          <p:spPr>
            <a:xfrm>
              <a:off x="16338763" y="9450743"/>
              <a:ext cx="5852172" cy="4104407"/>
            </a:xfrm>
            <a:prstGeom prst="rect">
              <a:avLst/>
            </a:prstGeom>
          </p:spPr>
        </p:pic>
        <p:sp>
          <p:nvSpPr>
            <p:cNvPr id="39" name="TextBox 38">
              <a:extLst>
                <a:ext uri="{FF2B5EF4-FFF2-40B4-BE49-F238E27FC236}">
                  <a16:creationId xmlns:a16="http://schemas.microsoft.com/office/drawing/2014/main" id="{2E02069E-62D3-6D5F-4884-4761DCBFC161}"/>
                </a:ext>
              </a:extLst>
            </p:cNvPr>
            <p:cNvSpPr txBox="1"/>
            <p:nvPr/>
          </p:nvSpPr>
          <p:spPr>
            <a:xfrm>
              <a:off x="16338763" y="13719696"/>
              <a:ext cx="6156960" cy="425368"/>
            </a:xfrm>
            <a:prstGeom prst="rect">
              <a:avLst/>
            </a:prstGeom>
            <a:noFill/>
          </p:spPr>
          <p:txBody>
            <a:bodyPr wrap="square" rtlCol="0">
              <a:spAutoFit/>
            </a:bodyPr>
            <a:lstStyle/>
            <a:p>
              <a:pPr algn="ctr"/>
              <a:r>
                <a:rPr lang="en-US" sz="2800" dirty="0">
                  <a:solidFill>
                    <a:schemeClr val="accent1"/>
                  </a:solidFill>
                </a:rPr>
                <a:t>60 mm radius source, 20mm radius block</a:t>
              </a:r>
            </a:p>
          </p:txBody>
        </p:sp>
      </p:grpSp>
      <p:grpSp>
        <p:nvGrpSpPr>
          <p:cNvPr id="40" name="Group 39">
            <a:extLst>
              <a:ext uri="{FF2B5EF4-FFF2-40B4-BE49-F238E27FC236}">
                <a16:creationId xmlns:a16="http://schemas.microsoft.com/office/drawing/2014/main" id="{B9DD16C8-9138-C17A-8163-10F21A32AC0A}"/>
              </a:ext>
            </a:extLst>
          </p:cNvPr>
          <p:cNvGrpSpPr/>
          <p:nvPr/>
        </p:nvGrpSpPr>
        <p:grpSpPr>
          <a:xfrm>
            <a:off x="23102237" y="15679719"/>
            <a:ext cx="7082031" cy="5774204"/>
            <a:chOff x="16338763" y="9450743"/>
            <a:chExt cx="6156960" cy="4694321"/>
          </a:xfrm>
        </p:grpSpPr>
        <p:pic>
          <p:nvPicPr>
            <p:cNvPr id="41" name="Picture 40">
              <a:extLst>
                <a:ext uri="{FF2B5EF4-FFF2-40B4-BE49-F238E27FC236}">
                  <a16:creationId xmlns:a16="http://schemas.microsoft.com/office/drawing/2014/main" id="{3CFEAFFE-02A0-4704-CE16-E617117200FC}"/>
                </a:ext>
              </a:extLst>
            </p:cNvPr>
            <p:cNvPicPr>
              <a:picLocks noChangeAspect="1"/>
            </p:cNvPicPr>
            <p:nvPr/>
          </p:nvPicPr>
          <p:blipFill>
            <a:blip r:embed="rId10"/>
            <a:srcRect/>
            <a:stretch/>
          </p:blipFill>
          <p:spPr>
            <a:xfrm>
              <a:off x="16338763" y="9450743"/>
              <a:ext cx="5852171" cy="4104407"/>
            </a:xfrm>
            <a:prstGeom prst="rect">
              <a:avLst/>
            </a:prstGeom>
          </p:spPr>
        </p:pic>
        <p:sp>
          <p:nvSpPr>
            <p:cNvPr id="42" name="TextBox 41">
              <a:extLst>
                <a:ext uri="{FF2B5EF4-FFF2-40B4-BE49-F238E27FC236}">
                  <a16:creationId xmlns:a16="http://schemas.microsoft.com/office/drawing/2014/main" id="{E4EF013C-F2DE-3826-FAC5-C0E10D7953CC}"/>
                </a:ext>
              </a:extLst>
            </p:cNvPr>
            <p:cNvSpPr txBox="1"/>
            <p:nvPr/>
          </p:nvSpPr>
          <p:spPr>
            <a:xfrm>
              <a:off x="16338763" y="13719696"/>
              <a:ext cx="6156960" cy="425368"/>
            </a:xfrm>
            <a:prstGeom prst="rect">
              <a:avLst/>
            </a:prstGeom>
            <a:noFill/>
          </p:spPr>
          <p:txBody>
            <a:bodyPr wrap="square" rtlCol="0">
              <a:spAutoFit/>
            </a:bodyPr>
            <a:lstStyle/>
            <a:p>
              <a:pPr algn="ctr"/>
              <a:r>
                <a:rPr lang="en-US" sz="2800" dirty="0">
                  <a:solidFill>
                    <a:schemeClr val="accent1"/>
                  </a:solidFill>
                </a:rPr>
                <a:t>60 mm radius source, 30mm radius block</a:t>
              </a:r>
            </a:p>
          </p:txBody>
        </p:sp>
      </p:grpSp>
      <p:grpSp>
        <p:nvGrpSpPr>
          <p:cNvPr id="44" name="Group 43">
            <a:extLst>
              <a:ext uri="{FF2B5EF4-FFF2-40B4-BE49-F238E27FC236}">
                <a16:creationId xmlns:a16="http://schemas.microsoft.com/office/drawing/2014/main" id="{873DBE75-A8B8-3A16-E97E-1E346123E4C2}"/>
              </a:ext>
            </a:extLst>
          </p:cNvPr>
          <p:cNvGrpSpPr/>
          <p:nvPr/>
        </p:nvGrpSpPr>
        <p:grpSpPr>
          <a:xfrm>
            <a:off x="16020206" y="21705078"/>
            <a:ext cx="7082031" cy="5774204"/>
            <a:chOff x="16338763" y="9450743"/>
            <a:chExt cx="6156960" cy="4694321"/>
          </a:xfrm>
        </p:grpSpPr>
        <p:pic>
          <p:nvPicPr>
            <p:cNvPr id="45" name="Picture 44">
              <a:extLst>
                <a:ext uri="{FF2B5EF4-FFF2-40B4-BE49-F238E27FC236}">
                  <a16:creationId xmlns:a16="http://schemas.microsoft.com/office/drawing/2014/main" id="{5EA9DAF8-35CE-309C-9480-E0D5429EABE6}"/>
                </a:ext>
              </a:extLst>
            </p:cNvPr>
            <p:cNvPicPr>
              <a:picLocks noChangeAspect="1"/>
            </p:cNvPicPr>
            <p:nvPr/>
          </p:nvPicPr>
          <p:blipFill>
            <a:blip r:embed="rId11"/>
            <a:srcRect/>
            <a:stretch/>
          </p:blipFill>
          <p:spPr>
            <a:xfrm>
              <a:off x="16338763" y="9450743"/>
              <a:ext cx="5852171" cy="4104407"/>
            </a:xfrm>
            <a:prstGeom prst="rect">
              <a:avLst/>
            </a:prstGeom>
          </p:spPr>
        </p:pic>
        <p:sp>
          <p:nvSpPr>
            <p:cNvPr id="46" name="TextBox 45">
              <a:extLst>
                <a:ext uri="{FF2B5EF4-FFF2-40B4-BE49-F238E27FC236}">
                  <a16:creationId xmlns:a16="http://schemas.microsoft.com/office/drawing/2014/main" id="{D457A164-38FC-E360-C15C-D0221DBA2E57}"/>
                </a:ext>
              </a:extLst>
            </p:cNvPr>
            <p:cNvSpPr txBox="1"/>
            <p:nvPr/>
          </p:nvSpPr>
          <p:spPr>
            <a:xfrm>
              <a:off x="16338763" y="13719696"/>
              <a:ext cx="6156960" cy="425368"/>
            </a:xfrm>
            <a:prstGeom prst="rect">
              <a:avLst/>
            </a:prstGeom>
            <a:noFill/>
          </p:spPr>
          <p:txBody>
            <a:bodyPr wrap="square" rtlCol="0">
              <a:spAutoFit/>
            </a:bodyPr>
            <a:lstStyle/>
            <a:p>
              <a:pPr algn="ctr"/>
              <a:r>
                <a:rPr lang="en-US" sz="2800" dirty="0">
                  <a:solidFill>
                    <a:schemeClr val="accent1"/>
                  </a:solidFill>
                </a:rPr>
                <a:t>80 mm radius source, 14mm radius block</a:t>
              </a:r>
            </a:p>
          </p:txBody>
        </p:sp>
      </p:grpSp>
      <p:sp>
        <p:nvSpPr>
          <p:cNvPr id="50" name="Text Placeholder 8">
            <a:extLst>
              <a:ext uri="{FF2B5EF4-FFF2-40B4-BE49-F238E27FC236}">
                <a16:creationId xmlns:a16="http://schemas.microsoft.com/office/drawing/2014/main" id="{C7FF2474-A501-5204-FF1F-BD8FAA08E761}"/>
              </a:ext>
            </a:extLst>
          </p:cNvPr>
          <p:cNvSpPr txBox="1">
            <a:spLocks/>
          </p:cNvSpPr>
          <p:nvPr/>
        </p:nvSpPr>
        <p:spPr>
          <a:xfrm>
            <a:off x="15614104" y="28104531"/>
            <a:ext cx="13761720"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5500" dirty="0">
                <a:latin typeface="+mj-lt"/>
              </a:rPr>
              <a:t>Modeling the Size of the Valley</a:t>
            </a:r>
          </a:p>
        </p:txBody>
      </p:sp>
      <p:sp>
        <p:nvSpPr>
          <p:cNvPr id="53" name="Text Placeholder 8">
            <a:extLst>
              <a:ext uri="{FF2B5EF4-FFF2-40B4-BE49-F238E27FC236}">
                <a16:creationId xmlns:a16="http://schemas.microsoft.com/office/drawing/2014/main" id="{A323A660-9371-0EF9-6C64-106DDC059E35}"/>
              </a:ext>
            </a:extLst>
          </p:cNvPr>
          <p:cNvSpPr txBox="1">
            <a:spLocks/>
          </p:cNvSpPr>
          <p:nvPr/>
        </p:nvSpPr>
        <p:spPr>
          <a:xfrm>
            <a:off x="18535415" y="29252991"/>
            <a:ext cx="3044925"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3600" dirty="0">
                <a:latin typeface="+mj-lt"/>
              </a:rPr>
              <a:t>Prediction </a:t>
            </a:r>
          </a:p>
        </p:txBody>
      </p:sp>
      <p:pic>
        <p:nvPicPr>
          <p:cNvPr id="55" name="Picture 54" descr="A white paper with writing on it&#10;&#10;Description automatically generated">
            <a:extLst>
              <a:ext uri="{FF2B5EF4-FFF2-40B4-BE49-F238E27FC236}">
                <a16:creationId xmlns:a16="http://schemas.microsoft.com/office/drawing/2014/main" id="{6BE7B776-8E50-EFFD-A8C6-F040BBB3836E}"/>
              </a:ext>
            </a:extLst>
          </p:cNvPr>
          <p:cNvPicPr>
            <a:picLocks noChangeAspect="1"/>
          </p:cNvPicPr>
          <p:nvPr/>
        </p:nvPicPr>
        <p:blipFill>
          <a:blip r:embed="rId12"/>
          <a:stretch>
            <a:fillRect/>
          </a:stretch>
        </p:blipFill>
        <p:spPr>
          <a:xfrm>
            <a:off x="16516930" y="30444107"/>
            <a:ext cx="6678737" cy="2073853"/>
          </a:xfrm>
          <a:prstGeom prst="rect">
            <a:avLst/>
          </a:prstGeom>
        </p:spPr>
      </p:pic>
      <p:sp>
        <p:nvSpPr>
          <p:cNvPr id="63" name="TextBox 62">
            <a:extLst>
              <a:ext uri="{FF2B5EF4-FFF2-40B4-BE49-F238E27FC236}">
                <a16:creationId xmlns:a16="http://schemas.microsoft.com/office/drawing/2014/main" id="{BB45E180-E4F0-B8A0-6E1D-6AE9EFF112A3}"/>
              </a:ext>
            </a:extLst>
          </p:cNvPr>
          <p:cNvSpPr txBox="1"/>
          <p:nvPr/>
        </p:nvSpPr>
        <p:spPr>
          <a:xfrm>
            <a:off x="16511383" y="30358544"/>
            <a:ext cx="6678737" cy="1200329"/>
          </a:xfrm>
          <a:prstGeom prst="rect">
            <a:avLst/>
          </a:prstGeom>
          <a:noFill/>
        </p:spPr>
        <p:txBody>
          <a:bodyPr wrap="square" rtlCol="0">
            <a:spAutoFit/>
          </a:bodyPr>
          <a:lstStyle/>
          <a:p>
            <a:r>
              <a:rPr lang="en-US" sz="3600" dirty="0"/>
              <a:t>I’m going to make this into a nice digital image</a:t>
            </a:r>
          </a:p>
        </p:txBody>
      </p:sp>
      <p:sp>
        <p:nvSpPr>
          <p:cNvPr id="71" name="Text Placeholder 8">
            <a:extLst>
              <a:ext uri="{FF2B5EF4-FFF2-40B4-BE49-F238E27FC236}">
                <a16:creationId xmlns:a16="http://schemas.microsoft.com/office/drawing/2014/main" id="{5011CF31-B9A9-DD03-7269-E479448DFC3C}"/>
              </a:ext>
            </a:extLst>
          </p:cNvPr>
          <p:cNvSpPr txBox="1">
            <a:spLocks/>
          </p:cNvSpPr>
          <p:nvPr/>
        </p:nvSpPr>
        <p:spPr>
          <a:xfrm>
            <a:off x="25415393" y="29130500"/>
            <a:ext cx="3044925" cy="1229584"/>
          </a:xfrm>
          <a:prstGeom prst="rect">
            <a:avLst/>
          </a:prstGeom>
        </p:spPr>
        <p:txBody>
          <a:bodyPr vert="horz" anchor="ctr" anchorCtr="0"/>
          <a:lstStyle>
            <a:lvl1pPr marL="0" indent="0" algn="l" defTabSz="457200"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457200" rtl="0" eaLnBrk="1" latinLnBrk="0" hangingPunct="1">
              <a:spcBef>
                <a:spcPct val="20000"/>
              </a:spcBef>
              <a:buFontTx/>
              <a:buNone/>
              <a:defRPr sz="4000" b="0" i="0" kern="1200" baseline="0">
                <a:solidFill>
                  <a:schemeClr val="tx1"/>
                </a:solidFill>
                <a:latin typeface="Helvetica"/>
                <a:ea typeface="+mn-ea"/>
                <a:cs typeface="+mn-cs"/>
              </a:defRPr>
            </a:lvl2pPr>
            <a:lvl3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3pPr>
            <a:lvl4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4pPr>
            <a:lvl5pPr marL="0" indent="0" algn="l" defTabSz="457200" rtl="0" eaLnBrk="1" latinLnBrk="0" hangingPunct="1">
              <a:spcBef>
                <a:spcPct val="20000"/>
              </a:spcBef>
              <a:buFontTx/>
              <a:buNone/>
              <a:defRPr sz="6000" b="1" i="0" kern="1200" baseline="0">
                <a:solidFill>
                  <a:srgbClr val="004C97"/>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3600" dirty="0">
                <a:latin typeface="+mj-lt"/>
              </a:rPr>
              <a:t>Observation</a:t>
            </a:r>
          </a:p>
        </p:txBody>
      </p:sp>
      <p:sp>
        <p:nvSpPr>
          <p:cNvPr id="72" name="TextBox 71">
            <a:extLst>
              <a:ext uri="{FF2B5EF4-FFF2-40B4-BE49-F238E27FC236}">
                <a16:creationId xmlns:a16="http://schemas.microsoft.com/office/drawing/2014/main" id="{5ED86A0F-87CF-25AB-26DE-F21A204421A1}"/>
              </a:ext>
            </a:extLst>
          </p:cNvPr>
          <p:cNvSpPr txBox="1"/>
          <p:nvPr/>
        </p:nvSpPr>
        <p:spPr>
          <a:xfrm>
            <a:off x="16172637" y="32918659"/>
            <a:ext cx="13828719" cy="523220"/>
          </a:xfrm>
          <a:prstGeom prst="rect">
            <a:avLst/>
          </a:prstGeom>
          <a:noFill/>
        </p:spPr>
        <p:txBody>
          <a:bodyPr wrap="square" rtlCol="0">
            <a:spAutoFit/>
          </a:bodyPr>
          <a:lstStyle/>
          <a:p>
            <a:pPr algn="ctr"/>
            <a:r>
              <a:rPr lang="en-US" sz="2800" dirty="0">
                <a:solidFill>
                  <a:schemeClr val="accent1"/>
                </a:solidFill>
              </a:rPr>
              <a:t>Data supports revised prediction of </a:t>
            </a:r>
            <a:r>
              <a:rPr lang="en-US" sz="2800" b="1" dirty="0">
                <a:solidFill>
                  <a:schemeClr val="accent1"/>
                </a:solidFill>
              </a:rPr>
              <a:t>(Top of Valley) = (Predicted Top) – 6mm</a:t>
            </a:r>
          </a:p>
        </p:txBody>
      </p:sp>
      <p:pic>
        <p:nvPicPr>
          <p:cNvPr id="76" name="Picture 75" descr="A table with numbers and symbols&#10;&#10;Description automatically generated">
            <a:extLst>
              <a:ext uri="{FF2B5EF4-FFF2-40B4-BE49-F238E27FC236}">
                <a16:creationId xmlns:a16="http://schemas.microsoft.com/office/drawing/2014/main" id="{8F8396ED-FA61-0E26-73A0-E6EBDAAB4846}"/>
              </a:ext>
            </a:extLst>
          </p:cNvPr>
          <p:cNvPicPr>
            <a:picLocks noChangeAspect="1"/>
          </p:cNvPicPr>
          <p:nvPr/>
        </p:nvPicPr>
        <p:blipFill>
          <a:blip r:embed="rId13"/>
          <a:stretch>
            <a:fillRect/>
          </a:stretch>
        </p:blipFill>
        <p:spPr>
          <a:xfrm>
            <a:off x="23691494" y="30139192"/>
            <a:ext cx="5903513" cy="2544401"/>
          </a:xfrm>
          <a:prstGeom prst="rect">
            <a:avLst/>
          </a:prstGeom>
        </p:spPr>
      </p:pic>
    </p:spTree>
    <p:extLst>
      <p:ext uri="{BB962C8B-B14F-4D97-AF65-F5344CB8AC3E}">
        <p14:creationId xmlns:p14="http://schemas.microsoft.com/office/powerpoint/2010/main" val="412421732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0_PosterTemplate_Vertical_0923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NAL_Scientific_Poster_A0_VRT_100716" id="{708BA0F3-E3D8-754C-905F-C667F53AD3F0}" vid="{EDA6DEF9-8788-D04D-B1CD-129951E678AA}"/>
    </a:ext>
  </a:extLst>
</a:theme>
</file>

<file path=docProps/app.xml><?xml version="1.0" encoding="utf-8"?>
<Properties xmlns="http://schemas.openxmlformats.org/officeDocument/2006/extended-properties" xmlns:vt="http://schemas.openxmlformats.org/officeDocument/2006/docPropsVTypes">
  <Template>FNAL_Scientific_Poster_A0_VRT_Nov20</Template>
  <TotalTime>2397</TotalTime>
  <Words>469</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A0_PosterTemplate_Vertical_092315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Shardul G Rao</dc:creator>
  <cp:lastModifiedBy>Shardul G Rao</cp:lastModifiedBy>
  <cp:revision>3</cp:revision>
  <dcterms:created xsi:type="dcterms:W3CDTF">2024-07-18T16:32:28Z</dcterms:created>
  <dcterms:modified xsi:type="dcterms:W3CDTF">2024-07-22T23:08:57Z</dcterms:modified>
</cp:coreProperties>
</file>