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5"/>
  </p:notesMasterIdLst>
  <p:handoutMasterIdLst>
    <p:handoutMasterId r:id="rId36"/>
  </p:handoutMasterIdLst>
  <p:sldIdLst>
    <p:sldId id="271" r:id="rId3"/>
    <p:sldId id="295" r:id="rId4"/>
    <p:sldId id="298" r:id="rId5"/>
    <p:sldId id="296" r:id="rId6"/>
    <p:sldId id="297" r:id="rId7"/>
    <p:sldId id="306" r:id="rId8"/>
    <p:sldId id="330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04" r:id="rId33"/>
    <p:sldId id="30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34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43" autoAdjust="0"/>
  </p:normalViewPr>
  <p:slideViewPr>
    <p:cSldViewPr snapToGrid="0">
      <p:cViewPr varScale="1">
        <p:scale>
          <a:sx n="65" d="100"/>
          <a:sy n="65" d="100"/>
        </p:scale>
        <p:origin x="8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0C8BB-D8C3-49FC-A696-B8C1C4965575}" type="datetimeFigureOut">
              <a:rPr lang="en-US" smtClean="0"/>
              <a:t>24-Dec-18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AD702-A66C-45EF-B858-C1848DF37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506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A1545-D724-4440-9217-E6E0C7A03971}" type="datetimeFigureOut">
              <a:rPr lang="en-US" smtClean="0"/>
              <a:t>24-Dec-18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6F220D-C36F-4D16-BC11-72525244A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81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xfrm>
            <a:off x="471488" y="5334000"/>
            <a:ext cx="5861050" cy="246063"/>
          </a:xfrm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10E0539-31DD-42F9-977D-6EAF183DEF70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6966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F220D-C36F-4D16-BC11-72525244A3C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94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slideMaster" Target="../slideMasters/slideMaster2.xml"/><Relationship Id="rId18" Type="http://schemas.openxmlformats.org/officeDocument/2006/relationships/image" Target="../media/image6.png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tags" Target="../tags/tag41.xml"/><Relationship Id="rId17" Type="http://schemas.openxmlformats.org/officeDocument/2006/relationships/image" Target="../media/image3.emf"/><Relationship Id="rId2" Type="http://schemas.openxmlformats.org/officeDocument/2006/relationships/tags" Target="../tags/tag31.xml"/><Relationship Id="rId16" Type="http://schemas.openxmlformats.org/officeDocument/2006/relationships/oleObject" Target="../embeddings/oleObject2.bin"/><Relationship Id="rId1" Type="http://schemas.openxmlformats.org/officeDocument/2006/relationships/vmlDrawing" Target="../drawings/vmlDrawing2.vml"/><Relationship Id="rId6" Type="http://schemas.openxmlformats.org/officeDocument/2006/relationships/tags" Target="../tags/tag35.xml"/><Relationship Id="rId11" Type="http://schemas.openxmlformats.org/officeDocument/2006/relationships/tags" Target="../tags/tag40.xml"/><Relationship Id="rId5" Type="http://schemas.openxmlformats.org/officeDocument/2006/relationships/tags" Target="../tags/tag34.xml"/><Relationship Id="rId15" Type="http://schemas.openxmlformats.org/officeDocument/2006/relationships/image" Target="../media/image5.jpeg"/><Relationship Id="rId10" Type="http://schemas.openxmlformats.org/officeDocument/2006/relationships/tags" Target="../tags/tag39.xml"/><Relationship Id="rId4" Type="http://schemas.openxmlformats.org/officeDocument/2006/relationships/tags" Target="../tags/tag33.xml"/><Relationship Id="rId9" Type="http://schemas.openxmlformats.org/officeDocument/2006/relationships/tags" Target="../tags/tag38.xml"/><Relationship Id="rId14" Type="http://schemas.openxmlformats.org/officeDocument/2006/relationships/image" Target="../media/image4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703D-626B-42F0-B55D-DB03AF1E8EF3}" type="datetimeFigureOut">
              <a:rPr lang="en-US" smtClean="0"/>
              <a:t>24-Dec-18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F60A-75C0-4A3E-A5B8-98102317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1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703D-626B-42F0-B55D-DB03AF1E8EF3}" type="datetimeFigureOut">
              <a:rPr lang="en-US" smtClean="0"/>
              <a:t>24-Dec-18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F60A-75C0-4A3E-A5B8-98102317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3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703D-626B-42F0-B55D-DB03AF1E8EF3}" type="datetimeFigureOut">
              <a:rPr lang="en-US" smtClean="0"/>
              <a:t>24-Dec-18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F60A-75C0-4A3E-A5B8-98102317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7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7"/>
          <p:cNvGrpSpPr>
            <a:grpSpLocks/>
          </p:cNvGrpSpPr>
          <p:nvPr userDrawn="1">
            <p:custDataLst>
              <p:tags r:id="rId2"/>
            </p:custDataLst>
          </p:nvPr>
        </p:nvGrpSpPr>
        <p:grpSpPr bwMode="auto">
          <a:xfrm>
            <a:off x="107990" y="492403"/>
            <a:ext cx="5412427" cy="4468877"/>
            <a:chOff x="0" y="1231697"/>
            <a:chExt cx="3692279" cy="4063693"/>
          </a:xfrm>
        </p:grpSpPr>
        <p:pic>
          <p:nvPicPr>
            <p:cNvPr id="5" name="Picture 1485" descr="C:\Users\Krithika R\Desktop\7_273_273_90.jpg"/>
            <p:cNvPicPr>
              <a:picLocks noChangeArrowheads="1"/>
            </p:cNvPicPr>
            <p:nvPr userDrawn="1">
              <p:custDataLst>
                <p:tags r:id="rId11"/>
              </p:custDataLst>
            </p:nvPr>
          </p:nvPicPr>
          <p:blipFill rotWithShape="1">
            <a:blip r:embed="rId1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gray">
            <a:xfrm>
              <a:off x="0" y="1231697"/>
              <a:ext cx="3692279" cy="40636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>
              <a:spLocks/>
            </p:cNvSpPr>
            <p:nvPr userDrawn="1">
              <p:custDataLst>
                <p:tags r:id="rId12"/>
              </p:custDataLst>
            </p:nvPr>
          </p:nvSpPr>
          <p:spPr bwMode="gray">
            <a:xfrm>
              <a:off x="0" y="1231697"/>
              <a:ext cx="3692279" cy="4063693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837" dirty="0" err="1"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1"/>
          <p:cNvPicPr>
            <a:picLocks noChangeAspect="1" noChangeArrowheads="1"/>
          </p:cNvPicPr>
          <p:nvPr userDrawn="1"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66"/>
          <a:stretch>
            <a:fillRect/>
          </a:stretch>
        </p:blipFill>
        <p:spPr bwMode="auto">
          <a:xfrm>
            <a:off x="0" y="505361"/>
            <a:ext cx="12192000" cy="55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 b="12566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Line 6"/>
          <p:cNvSpPr>
            <a:spLocks noChangeShapeType="1"/>
          </p:cNvSpPr>
          <p:nvPr userDrawn="1"/>
        </p:nvSpPr>
        <p:spPr bwMode="auto">
          <a:xfrm>
            <a:off x="3546371" y="505360"/>
            <a:ext cx="2160" cy="4114152"/>
          </a:xfrm>
          <a:prstGeom prst="line">
            <a:avLst/>
          </a:prstGeom>
          <a:noFill/>
          <a:ln w="18360">
            <a:solidFill>
              <a:srgbClr val="0084D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1" tIns="45716" rIns="91431" bIns="45716"/>
          <a:lstStyle/>
          <a:p>
            <a:endParaRPr lang="en-US" sz="1837"/>
          </a:p>
        </p:txBody>
      </p:sp>
      <p:sp>
        <p:nvSpPr>
          <p:cNvPr id="9" name="Line 7"/>
          <p:cNvSpPr>
            <a:spLocks noChangeShapeType="1"/>
          </p:cNvSpPr>
          <p:nvPr userDrawn="1"/>
        </p:nvSpPr>
        <p:spPr bwMode="auto">
          <a:xfrm>
            <a:off x="2825002" y="505360"/>
            <a:ext cx="2160" cy="4114152"/>
          </a:xfrm>
          <a:prstGeom prst="line">
            <a:avLst/>
          </a:prstGeom>
          <a:noFill/>
          <a:ln w="36720">
            <a:solidFill>
              <a:srgbClr val="0084D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1" tIns="45716" rIns="91431" bIns="45716"/>
          <a:lstStyle/>
          <a:p>
            <a:endParaRPr lang="en-US" sz="1837"/>
          </a:p>
        </p:txBody>
      </p:sp>
      <p:sp>
        <p:nvSpPr>
          <p:cNvPr id="10" name="Line 8"/>
          <p:cNvSpPr>
            <a:spLocks noChangeShapeType="1"/>
          </p:cNvSpPr>
          <p:nvPr userDrawn="1"/>
        </p:nvSpPr>
        <p:spPr bwMode="auto">
          <a:xfrm>
            <a:off x="1961087" y="505360"/>
            <a:ext cx="0" cy="4114152"/>
          </a:xfrm>
          <a:prstGeom prst="line">
            <a:avLst/>
          </a:prstGeom>
          <a:noFill/>
          <a:ln w="73080">
            <a:solidFill>
              <a:srgbClr val="0084D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1" tIns="45716" rIns="91431" bIns="45716"/>
          <a:lstStyle/>
          <a:p>
            <a:endParaRPr lang="en-US" sz="1837"/>
          </a:p>
        </p:txBody>
      </p:sp>
      <p:sp>
        <p:nvSpPr>
          <p:cNvPr id="11" name="Line 9"/>
          <p:cNvSpPr>
            <a:spLocks noChangeShapeType="1"/>
          </p:cNvSpPr>
          <p:nvPr userDrawn="1"/>
        </p:nvSpPr>
        <p:spPr bwMode="auto">
          <a:xfrm>
            <a:off x="2969709" y="505360"/>
            <a:ext cx="2159" cy="4114152"/>
          </a:xfrm>
          <a:prstGeom prst="line">
            <a:avLst/>
          </a:prstGeom>
          <a:noFill/>
          <a:ln w="36720">
            <a:solidFill>
              <a:srgbClr val="0084D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1" tIns="45716" rIns="91431" bIns="45716"/>
          <a:lstStyle/>
          <a:p>
            <a:endParaRPr lang="en-US" sz="1837"/>
          </a:p>
        </p:txBody>
      </p:sp>
      <p:sp>
        <p:nvSpPr>
          <p:cNvPr id="12" name="Line 10"/>
          <p:cNvSpPr>
            <a:spLocks noChangeShapeType="1"/>
          </p:cNvSpPr>
          <p:nvPr userDrawn="1"/>
        </p:nvSpPr>
        <p:spPr bwMode="auto">
          <a:xfrm>
            <a:off x="760245" y="505360"/>
            <a:ext cx="2160" cy="4114152"/>
          </a:xfrm>
          <a:prstGeom prst="line">
            <a:avLst/>
          </a:prstGeom>
          <a:noFill/>
          <a:ln w="91440">
            <a:solidFill>
              <a:srgbClr val="0084D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1" tIns="45716" rIns="91431" bIns="45716"/>
          <a:lstStyle/>
          <a:p>
            <a:endParaRPr lang="en-US" sz="1837"/>
          </a:p>
        </p:txBody>
      </p:sp>
      <p:sp>
        <p:nvSpPr>
          <p:cNvPr id="13" name="Line 11"/>
          <p:cNvSpPr>
            <a:spLocks noChangeShapeType="1"/>
          </p:cNvSpPr>
          <p:nvPr userDrawn="1"/>
        </p:nvSpPr>
        <p:spPr bwMode="auto">
          <a:xfrm>
            <a:off x="328288" y="505360"/>
            <a:ext cx="2160" cy="4114152"/>
          </a:xfrm>
          <a:prstGeom prst="line">
            <a:avLst/>
          </a:prstGeom>
          <a:noFill/>
          <a:ln w="128160">
            <a:solidFill>
              <a:srgbClr val="0084D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1" tIns="45716" rIns="91431" bIns="45716"/>
          <a:lstStyle/>
          <a:p>
            <a:endParaRPr lang="en-US" sz="1837"/>
          </a:p>
        </p:txBody>
      </p:sp>
      <p:graphicFrame>
        <p:nvGraphicFramePr>
          <p:cNvPr id="14" name="Object 78" hidden="1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0" y="0"/>
          <a:ext cx="215979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" name="think-cell Slide" r:id="rId16" imgW="360" imgH="360" progId="TCLayout.ActiveDocument.1">
                  <p:embed/>
                </p:oleObj>
              </mc:Choice>
              <mc:Fallback>
                <p:oleObj name="think-cell Slide" r:id="rId16" imgW="360" imgH="360" progId="TCLayout.ActiveDocument.1">
                  <p:embed/>
                  <p:pic>
                    <p:nvPicPr>
                      <p:cNvPr id="14" name="Object 7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5979" cy="1619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 hidden="1"/>
          <p:cNvSpPr/>
          <p:nvPr userDrawn="1">
            <p:custDataLst>
              <p:tags r:id="rId4"/>
            </p:custDataLst>
          </p:nvPr>
        </p:nvSpPr>
        <p:spPr bwMode="auto">
          <a:xfrm>
            <a:off x="0" y="0"/>
            <a:ext cx="215979" cy="16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eaLnBrk="1" hangingPunct="1">
              <a:defRPr/>
            </a:pPr>
            <a:endParaRPr lang="en-US" sz="1837" dirty="0" err="1">
              <a:solidFill>
                <a:schemeClr val="tx1"/>
              </a:solidFill>
              <a:sym typeface="Arial"/>
            </a:endParaRPr>
          </a:p>
        </p:txBody>
      </p:sp>
      <p:sp>
        <p:nvSpPr>
          <p:cNvPr id="16" name="Rectangle 15"/>
          <p:cNvSpPr/>
          <p:nvPr userDrawn="1">
            <p:custDataLst>
              <p:tags r:id="rId5"/>
            </p:custDataLst>
          </p:nvPr>
        </p:nvSpPr>
        <p:spPr bwMode="gray">
          <a:xfrm>
            <a:off x="0" y="-1620"/>
            <a:ext cx="12192000" cy="68596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37" dirty="0" err="1">
              <a:solidFill>
                <a:schemeClr val="tx1"/>
              </a:solidFill>
            </a:endParaRPr>
          </a:p>
        </p:txBody>
      </p:sp>
      <p:sp>
        <p:nvSpPr>
          <p:cNvPr id="17" name="Working Draft Text" hidden="1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1073416" y="259160"/>
            <a:ext cx="1011495" cy="141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18" b="1" dirty="0" smtClean="0">
                <a:solidFill>
                  <a:schemeClr val="bg1"/>
                </a:solidFill>
                <a:latin typeface="+mn-lt"/>
                <a:ea typeface="+mn-ea"/>
              </a:rPr>
              <a:t>WORKING DRAFT</a:t>
            </a:r>
          </a:p>
        </p:txBody>
      </p:sp>
      <p:sp>
        <p:nvSpPr>
          <p:cNvPr id="18" name="Working Draft" hidden="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1073415" y="417895"/>
            <a:ext cx="3347070" cy="141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18" smtClean="0">
                <a:solidFill>
                  <a:schemeClr val="bg1"/>
                </a:solidFill>
                <a:latin typeface="+mn-lt"/>
                <a:ea typeface="+mn-ea"/>
              </a:rPr>
              <a:t>Last Modified 19/11/2013 10:33 Malay Peninsula Standard Time</a:t>
            </a:r>
            <a:endParaRPr lang="en-US" sz="918" dirty="0" smtClean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9" name="Printed" hidden="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gray">
          <a:xfrm>
            <a:off x="1073415" y="578250"/>
            <a:ext cx="2553584" cy="141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18" smtClean="0">
                <a:solidFill>
                  <a:schemeClr val="bg1"/>
                </a:solidFill>
                <a:latin typeface="+mn-lt"/>
                <a:ea typeface="+mn-ea"/>
              </a:rPr>
              <a:t>Printed 10/24/2013 4:32 PM India Standard Time</a:t>
            </a:r>
            <a:endParaRPr lang="en-US" sz="918" dirty="0" smtClean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20" name="McK Title Elements" hidden="1"/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1073416" y="4493172"/>
            <a:ext cx="6714778" cy="500502"/>
            <a:chOff x="1663" y="3104"/>
            <a:chExt cx="3109" cy="309"/>
          </a:xfrm>
        </p:grpSpPr>
        <p:sp>
          <p:nvSpPr>
            <p:cNvPr id="21" name="McK Document type"/>
            <p:cNvSpPr txBox="1">
              <a:spLocks noChangeArrowheads="1"/>
            </p:cNvSpPr>
            <p:nvPr/>
          </p:nvSpPr>
          <p:spPr bwMode="gray">
            <a:xfrm>
              <a:off x="1663" y="3104"/>
              <a:ext cx="3109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428" dirty="0" smtClean="0">
                  <a:solidFill>
                    <a:schemeClr val="accent4"/>
                  </a:solidFill>
                  <a:latin typeface="+mn-lt"/>
                  <a:ea typeface="+mn-ea"/>
                </a:rPr>
                <a:t>Document type</a:t>
              </a:r>
            </a:p>
          </p:txBody>
        </p:sp>
        <p:sp>
          <p:nvSpPr>
            <p:cNvPr id="22" name="McK Date"/>
            <p:cNvSpPr txBox="1">
              <a:spLocks noChangeArrowheads="1"/>
            </p:cNvSpPr>
            <p:nvPr/>
          </p:nvSpPr>
          <p:spPr bwMode="gray">
            <a:xfrm>
              <a:off x="1663" y="3275"/>
              <a:ext cx="3109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428" dirty="0" smtClean="0">
                  <a:solidFill>
                    <a:schemeClr val="accent4"/>
                  </a:solidFill>
                  <a:latin typeface="+mn-lt"/>
                  <a:ea typeface="+mn-ea"/>
                </a:rPr>
                <a:t>Date</a:t>
              </a:r>
            </a:p>
          </p:txBody>
        </p:sp>
      </p:grpSp>
      <p:sp>
        <p:nvSpPr>
          <p:cNvPr id="31" name="doc id"/>
          <p:cNvSpPr>
            <a:spLocks noChangeArrowheads="1"/>
          </p:cNvSpPr>
          <p:nvPr userDrawn="1">
            <p:custDataLst>
              <p:tags r:id="rId10"/>
            </p:custDataLst>
          </p:nvPr>
        </p:nvSpPr>
        <p:spPr bwMode="gray">
          <a:xfrm>
            <a:off x="11887405" y="37255"/>
            <a:ext cx="65" cy="109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8953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8953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8953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8953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8953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defRPr/>
            </a:pPr>
            <a:endParaRPr lang="en-US" altLang="en-US" sz="714" smtClean="0">
              <a:solidFill>
                <a:schemeClr val="bg1"/>
              </a:solidFill>
            </a:endParaRPr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gray">
          <a:xfrm>
            <a:off x="3700489" y="4841777"/>
            <a:ext cx="8337799" cy="502445"/>
          </a:xfrm>
          <a:prstGeom prst="rect">
            <a:avLst/>
          </a:prstGeom>
        </p:spPr>
        <p:txBody>
          <a:bodyPr/>
          <a:lstStyle>
            <a:lvl1pPr>
              <a:defRPr sz="3265" b="1" baseline="0">
                <a:solidFill>
                  <a:schemeClr val="accent4"/>
                </a:solidFill>
                <a:latin typeface="Calibri" panose="020F0502020204030204" pitchFamily="34" charset="0"/>
                <a:ea typeface="+mj-ea"/>
              </a:defRPr>
            </a:lvl1pPr>
          </a:lstStyle>
          <a:p>
            <a:pPr lvl="0"/>
            <a:endParaRPr lang="en-US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700490" y="5447551"/>
            <a:ext cx="8337798" cy="222155"/>
          </a:xfrm>
        </p:spPr>
        <p:txBody>
          <a:bodyPr/>
          <a:lstStyle>
            <a:lvl1pPr>
              <a:defRPr sz="1428" baseline="0">
                <a:solidFill>
                  <a:schemeClr val="accent4"/>
                </a:solidFill>
                <a:latin typeface="Calibri" panose="020F0502020204030204" pitchFamily="34" charset="0"/>
                <a:ea typeface="+mj-ea"/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5122" name="Picture 2" descr="http://livewire.tnb.com.my/PublishingImages/Design_v1/corpinfo/LogoInfoKit/tnb%20better%20brihgter.png"/>
          <p:cNvPicPr>
            <a:picLocks noChangeAspect="1" noChangeArrowheads="1"/>
          </p:cNvPicPr>
          <p:nvPr userDrawn="1"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5" t="17015" r="7470" b="12794"/>
          <a:stretch/>
        </p:blipFill>
        <p:spPr bwMode="auto">
          <a:xfrm>
            <a:off x="218942" y="4873182"/>
            <a:ext cx="3327430" cy="166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295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7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0" y="0"/>
          <a:ext cx="215979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3" name="Object 67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5979" cy="1619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3"/>
            </p:custDataLst>
          </p:nvPr>
        </p:nvSpPr>
        <p:spPr bwMode="auto">
          <a:xfrm>
            <a:off x="0" y="0"/>
            <a:ext cx="215979" cy="16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eaLnBrk="1" hangingPunct="1">
              <a:defRPr/>
            </a:pPr>
            <a:endParaRPr lang="en-US" sz="1837" dirty="0" err="1">
              <a:solidFill>
                <a:schemeClr val="tx1"/>
              </a:solidFill>
              <a:sym typeface="Arial"/>
            </a:endParaRPr>
          </a:p>
        </p:txBody>
      </p:sp>
      <p:sp>
        <p:nvSpPr>
          <p:cNvPr id="5" name="Slide Number"/>
          <p:cNvSpPr txBox="1">
            <a:spLocks/>
          </p:cNvSpPr>
          <p:nvPr userDrawn="1"/>
        </p:nvSpPr>
        <p:spPr bwMode="gray">
          <a:xfrm>
            <a:off x="11519789" y="6564902"/>
            <a:ext cx="158698" cy="156966"/>
          </a:xfrm>
          <a:prstGeom prst="rect">
            <a:avLst/>
          </a:prstGeom>
        </p:spPr>
        <p:txBody>
          <a:bodyPr wrap="none" lIns="0" tIns="0" rIns="0" bIns="0" anchor="ctr" anchorCtr="1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ctr" eaLnBrk="1" hangingPunct="1">
              <a:defRPr/>
            </a:pPr>
            <a:fld id="{B66ACD0A-6563-4F17-9070-FEDE0F18E1B8}" type="slidenum">
              <a:rPr lang="en-US" sz="1020" b="1" smtClean="0">
                <a:solidFill>
                  <a:srgbClr val="FFFFFF"/>
                </a:solidFill>
                <a:ea typeface="+mn-ea"/>
              </a:rPr>
              <a:pPr algn="ctr" eaLnBrk="1" hangingPunct="1">
                <a:defRPr/>
              </a:pPr>
              <a:t>‹#›</a:t>
            </a:fld>
            <a:endParaRPr lang="en-US" sz="1020" b="1" dirty="0">
              <a:solidFill>
                <a:srgbClr val="FFFFFF"/>
              </a:solidFill>
              <a:ea typeface="+mn-ea"/>
            </a:endParaRPr>
          </a:p>
        </p:txBody>
      </p:sp>
      <p:sp>
        <p:nvSpPr>
          <p:cNvPr id="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61985" y="230039"/>
            <a:ext cx="9715673" cy="2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837">
                <a:latin typeface="Calibri" panose="020F0502020204030204" pitchFamily="34" charset="0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947682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7"/>
          <p:cNvSpPr>
            <a:spLocks noChangeArrowheads="1"/>
          </p:cNvSpPr>
          <p:nvPr userDrawn="1"/>
        </p:nvSpPr>
        <p:spPr bwMode="auto">
          <a:xfrm>
            <a:off x="11310807" y="6474121"/>
            <a:ext cx="439544" cy="343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fld id="{C3E47614-91C8-42CB-BD78-BE4F29B0BE6E}" type="slidenum">
              <a:rPr lang="en-US" altLang="en-US" sz="1632" b="1" smtClean="0">
                <a:solidFill>
                  <a:srgbClr val="FFFFFF"/>
                </a:solidFill>
              </a:rPr>
              <a:pPr eaLnBrk="1" hangingPunct="1">
                <a:defRPr/>
              </a:pPr>
              <a:t>‹#›</a:t>
            </a:fld>
            <a:endParaRPr lang="en-US" altLang="en-US" sz="1632" smtClean="0"/>
          </a:p>
        </p:txBody>
      </p:sp>
      <p:sp>
        <p:nvSpPr>
          <p:cNvPr id="4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61985" y="230038"/>
            <a:ext cx="9715673" cy="29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336575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9637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703D-626B-42F0-B55D-DB03AF1E8EF3}" type="datetimeFigureOut">
              <a:rPr lang="en-US" smtClean="0"/>
              <a:t>24-Dec-18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F60A-75C0-4A3E-A5B8-98102317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38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703D-626B-42F0-B55D-DB03AF1E8EF3}" type="datetimeFigureOut">
              <a:rPr lang="en-US" smtClean="0"/>
              <a:t>24-Dec-18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F60A-75C0-4A3E-A5B8-98102317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9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703D-626B-42F0-B55D-DB03AF1E8EF3}" type="datetimeFigureOut">
              <a:rPr lang="en-US" smtClean="0"/>
              <a:t>24-Dec-18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F60A-75C0-4A3E-A5B8-98102317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9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703D-626B-42F0-B55D-DB03AF1E8EF3}" type="datetimeFigureOut">
              <a:rPr lang="en-US" smtClean="0"/>
              <a:t>24-Dec-18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F60A-75C0-4A3E-A5B8-98102317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75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703D-626B-42F0-B55D-DB03AF1E8EF3}" type="datetimeFigureOut">
              <a:rPr lang="en-US" smtClean="0"/>
              <a:t>24-Dec-18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F60A-75C0-4A3E-A5B8-98102317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4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703D-626B-42F0-B55D-DB03AF1E8EF3}" type="datetimeFigureOut">
              <a:rPr lang="en-US" smtClean="0"/>
              <a:t>24-Dec-18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F60A-75C0-4A3E-A5B8-98102317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3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703D-626B-42F0-B55D-DB03AF1E8EF3}" type="datetimeFigureOut">
              <a:rPr lang="en-US" smtClean="0"/>
              <a:t>24-Dec-18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F60A-75C0-4A3E-A5B8-98102317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2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703D-626B-42F0-B55D-DB03AF1E8EF3}" type="datetimeFigureOut">
              <a:rPr lang="en-US" smtClean="0"/>
              <a:t>24-Dec-18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F60A-75C0-4A3E-A5B8-98102317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tags" Target="../tags/tag7.xml"/><Relationship Id="rId18" Type="http://schemas.openxmlformats.org/officeDocument/2006/relationships/tags" Target="../tags/tag12.xml"/><Relationship Id="rId26" Type="http://schemas.openxmlformats.org/officeDocument/2006/relationships/tags" Target="../tags/tag20.xml"/><Relationship Id="rId39" Type="http://schemas.openxmlformats.org/officeDocument/2006/relationships/image" Target="../media/image2.png"/><Relationship Id="rId21" Type="http://schemas.openxmlformats.org/officeDocument/2006/relationships/tags" Target="../tags/tag15.xml"/><Relationship Id="rId34" Type="http://schemas.openxmlformats.org/officeDocument/2006/relationships/tags" Target="../tags/tag28.xml"/><Relationship Id="rId7" Type="http://schemas.openxmlformats.org/officeDocument/2006/relationships/tags" Target="../tags/tag1.xml"/><Relationship Id="rId12" Type="http://schemas.openxmlformats.org/officeDocument/2006/relationships/tags" Target="../tags/tag6.xml"/><Relationship Id="rId17" Type="http://schemas.openxmlformats.org/officeDocument/2006/relationships/tags" Target="../tags/tag11.xml"/><Relationship Id="rId25" Type="http://schemas.openxmlformats.org/officeDocument/2006/relationships/tags" Target="../tags/tag19.xml"/><Relationship Id="rId33" Type="http://schemas.openxmlformats.org/officeDocument/2006/relationships/tags" Target="../tags/tag27.xml"/><Relationship Id="rId38" Type="http://schemas.openxmlformats.org/officeDocument/2006/relationships/image" Target="../media/image1.emf"/><Relationship Id="rId2" Type="http://schemas.openxmlformats.org/officeDocument/2006/relationships/slideLayout" Target="../slideLayouts/slideLayout13.xml"/><Relationship Id="rId16" Type="http://schemas.openxmlformats.org/officeDocument/2006/relationships/tags" Target="../tags/tag10.xml"/><Relationship Id="rId20" Type="http://schemas.openxmlformats.org/officeDocument/2006/relationships/tags" Target="../tags/tag14.xml"/><Relationship Id="rId29" Type="http://schemas.openxmlformats.org/officeDocument/2006/relationships/tags" Target="../tags/tag23.xml"/><Relationship Id="rId1" Type="http://schemas.openxmlformats.org/officeDocument/2006/relationships/slideLayout" Target="../slideLayouts/slideLayout12.xml"/><Relationship Id="rId6" Type="http://schemas.openxmlformats.org/officeDocument/2006/relationships/vmlDrawing" Target="../drawings/vmlDrawing1.vml"/><Relationship Id="rId11" Type="http://schemas.openxmlformats.org/officeDocument/2006/relationships/tags" Target="../tags/tag5.xml"/><Relationship Id="rId24" Type="http://schemas.openxmlformats.org/officeDocument/2006/relationships/tags" Target="../tags/tag18.xml"/><Relationship Id="rId32" Type="http://schemas.openxmlformats.org/officeDocument/2006/relationships/tags" Target="../tags/tag26.xml"/><Relationship Id="rId37" Type="http://schemas.openxmlformats.org/officeDocument/2006/relationships/oleObject" Target="../embeddings/oleObject1.bin"/><Relationship Id="rId5" Type="http://schemas.openxmlformats.org/officeDocument/2006/relationships/theme" Target="../theme/theme2.xml"/><Relationship Id="rId15" Type="http://schemas.openxmlformats.org/officeDocument/2006/relationships/tags" Target="../tags/tag9.xml"/><Relationship Id="rId23" Type="http://schemas.openxmlformats.org/officeDocument/2006/relationships/tags" Target="../tags/tag17.xml"/><Relationship Id="rId28" Type="http://schemas.openxmlformats.org/officeDocument/2006/relationships/tags" Target="../tags/tag22.xml"/><Relationship Id="rId36" Type="http://schemas.openxmlformats.org/officeDocument/2006/relationships/tags" Target="../tags/tag30.xml"/><Relationship Id="rId10" Type="http://schemas.openxmlformats.org/officeDocument/2006/relationships/tags" Target="../tags/tag4.xml"/><Relationship Id="rId19" Type="http://schemas.openxmlformats.org/officeDocument/2006/relationships/tags" Target="../tags/tag13.xml"/><Relationship Id="rId31" Type="http://schemas.openxmlformats.org/officeDocument/2006/relationships/tags" Target="../tags/tag25.xml"/><Relationship Id="rId4" Type="http://schemas.openxmlformats.org/officeDocument/2006/relationships/slideLayout" Target="../slideLayouts/slideLayout15.xml"/><Relationship Id="rId9" Type="http://schemas.openxmlformats.org/officeDocument/2006/relationships/tags" Target="../tags/tag3.xml"/><Relationship Id="rId14" Type="http://schemas.openxmlformats.org/officeDocument/2006/relationships/tags" Target="../tags/tag8.xml"/><Relationship Id="rId22" Type="http://schemas.openxmlformats.org/officeDocument/2006/relationships/tags" Target="../tags/tag16.xml"/><Relationship Id="rId27" Type="http://schemas.openxmlformats.org/officeDocument/2006/relationships/tags" Target="../tags/tag21.xml"/><Relationship Id="rId30" Type="http://schemas.openxmlformats.org/officeDocument/2006/relationships/tags" Target="../tags/tag24.xml"/><Relationship Id="rId35" Type="http://schemas.openxmlformats.org/officeDocument/2006/relationships/tags" Target="../tags/tag29.xml"/><Relationship Id="rId8" Type="http://schemas.openxmlformats.org/officeDocument/2006/relationships/tags" Target="../tags/tag2.xml"/><Relationship Id="rId3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D703D-626B-42F0-B55D-DB03AF1E8EF3}" type="datetimeFigureOut">
              <a:rPr lang="en-US" smtClean="0"/>
              <a:t>24-Dec-18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2F60A-75C0-4A3E-A5B8-981023175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9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" hidden="1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0" y="0"/>
          <a:ext cx="215979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" name="think-cell Slide" r:id="rId37" imgW="360" imgH="360" progId="TCLayout.ActiveDocument.1">
                  <p:embed/>
                </p:oleObj>
              </mc:Choice>
              <mc:Fallback>
                <p:oleObj name="think-cell Slide" r:id="rId37" imgW="360" imgH="360" progId="TCLayout.ActiveDocument.1">
                  <p:embed/>
                  <p:pic>
                    <p:nvPicPr>
                      <p:cNvPr id="1026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5979" cy="1619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Working Draft" hidden="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gray">
          <a:xfrm rot="5400000">
            <a:off x="10981279" y="2210829"/>
            <a:ext cx="2231380" cy="9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12" smtClean="0">
                <a:latin typeface="+mn-lt"/>
                <a:ea typeface="+mn-ea"/>
              </a:rPr>
              <a:t>Last Modified 19/11/2013 10:33 Malay Peninsula Standard Time</a:t>
            </a:r>
            <a:endParaRPr lang="en-US" sz="1632" dirty="0" smtClean="0"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gray">
          <a:xfrm rot="5400000">
            <a:off x="11243370" y="4429069"/>
            <a:ext cx="1707199" cy="9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12" smtClean="0">
                <a:latin typeface="+mn-lt"/>
                <a:ea typeface="+mn-ea"/>
              </a:rPr>
              <a:t>Printed 10/24/2013 4:32 PM India Standard Time</a:t>
            </a:r>
            <a:endParaRPr lang="en-US" sz="1632" dirty="0" smtClean="0">
              <a:latin typeface="+mn-lt"/>
              <a:ea typeface="+mn-ea"/>
            </a:endParaRPr>
          </a:p>
        </p:txBody>
      </p:sp>
      <p:grpSp>
        <p:nvGrpSpPr>
          <p:cNvPr id="1029" name="LegendBoxes" hidden="1"/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10848617" y="704590"/>
            <a:ext cx="863915" cy="1017201"/>
            <a:chOff x="4936" y="176"/>
            <a:chExt cx="400" cy="628"/>
          </a:xfrm>
        </p:grpSpPr>
        <p:sp>
          <p:nvSpPr>
            <p:cNvPr id="1076" name="Legend1"/>
            <p:cNvSpPr>
              <a:spLocks noChangeArrowheads="1"/>
            </p:cNvSpPr>
            <p:nvPr/>
          </p:nvSpPr>
          <p:spPr bwMode="gray">
            <a:xfrm>
              <a:off x="5096" y="176"/>
              <a:ext cx="240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Clr>
                  <a:schemeClr val="tx2"/>
                </a:buClr>
                <a:defRPr/>
              </a:pPr>
              <a:r>
                <a:rPr lang="en-US" altLang="en-US" sz="1224" smtClean="0"/>
                <a:t>Legend</a:t>
              </a:r>
            </a:p>
          </p:txBody>
        </p:sp>
        <p:sp>
          <p:nvSpPr>
            <p:cNvPr id="1077" name="LegendRectangle1"/>
            <p:cNvSpPr>
              <a:spLocks noChangeArrowheads="1"/>
            </p:cNvSpPr>
            <p:nvPr/>
          </p:nvSpPr>
          <p:spPr bwMode="gray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 sz="1632" smtClean="0"/>
            </a:p>
          </p:txBody>
        </p:sp>
        <p:sp>
          <p:nvSpPr>
            <p:cNvPr id="1078" name="Legend2"/>
            <p:cNvSpPr>
              <a:spLocks noChangeArrowheads="1"/>
            </p:cNvSpPr>
            <p:nvPr/>
          </p:nvSpPr>
          <p:spPr bwMode="gray">
            <a:xfrm>
              <a:off x="5096" y="346"/>
              <a:ext cx="240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Clr>
                  <a:schemeClr val="tx2"/>
                </a:buClr>
                <a:defRPr/>
              </a:pPr>
              <a:r>
                <a:rPr lang="en-US" altLang="en-US" sz="1224" smtClean="0"/>
                <a:t>Legend</a:t>
              </a:r>
            </a:p>
          </p:txBody>
        </p:sp>
        <p:sp>
          <p:nvSpPr>
            <p:cNvPr id="1079" name="LegendRectangle2"/>
            <p:cNvSpPr>
              <a:spLocks noChangeArrowheads="1"/>
            </p:cNvSpPr>
            <p:nvPr/>
          </p:nvSpPr>
          <p:spPr bwMode="gray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 sz="1632" smtClean="0"/>
            </a:p>
          </p:txBody>
        </p:sp>
        <p:sp>
          <p:nvSpPr>
            <p:cNvPr id="1080" name="Legend3"/>
            <p:cNvSpPr>
              <a:spLocks noChangeArrowheads="1"/>
            </p:cNvSpPr>
            <p:nvPr/>
          </p:nvSpPr>
          <p:spPr bwMode="gray">
            <a:xfrm>
              <a:off x="5096" y="517"/>
              <a:ext cx="240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Clr>
                  <a:schemeClr val="tx2"/>
                </a:buClr>
                <a:defRPr/>
              </a:pPr>
              <a:r>
                <a:rPr lang="en-US" altLang="en-US" sz="1224" smtClean="0"/>
                <a:t>Legend</a:t>
              </a:r>
            </a:p>
          </p:txBody>
        </p:sp>
        <p:sp>
          <p:nvSpPr>
            <p:cNvPr id="1081" name="LegendRectangle3"/>
            <p:cNvSpPr>
              <a:spLocks noChangeArrowheads="1"/>
            </p:cNvSpPr>
            <p:nvPr/>
          </p:nvSpPr>
          <p:spPr bwMode="gray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 sz="1632" smtClean="0"/>
            </a:p>
          </p:txBody>
        </p:sp>
        <p:sp>
          <p:nvSpPr>
            <p:cNvPr id="1082" name="Legend4"/>
            <p:cNvSpPr>
              <a:spLocks noChangeArrowheads="1"/>
            </p:cNvSpPr>
            <p:nvPr/>
          </p:nvSpPr>
          <p:spPr bwMode="gray">
            <a:xfrm>
              <a:off x="5096" y="688"/>
              <a:ext cx="240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Clr>
                  <a:schemeClr val="tx2"/>
                </a:buClr>
                <a:defRPr/>
              </a:pPr>
              <a:r>
                <a:rPr lang="en-US" altLang="en-US" sz="1224" smtClean="0"/>
                <a:t>Legend</a:t>
              </a:r>
            </a:p>
          </p:txBody>
        </p:sp>
        <p:sp>
          <p:nvSpPr>
            <p:cNvPr id="1083" name="LegendRectangle4"/>
            <p:cNvSpPr>
              <a:spLocks noChangeArrowheads="1"/>
            </p:cNvSpPr>
            <p:nvPr/>
          </p:nvSpPr>
          <p:spPr bwMode="gray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 sz="1632" smtClean="0"/>
            </a:p>
          </p:txBody>
        </p:sp>
      </p:grpSp>
      <p:grpSp>
        <p:nvGrpSpPr>
          <p:cNvPr id="1030" name="LegendLines" hidden="1"/>
          <p:cNvGrpSpPr>
            <a:grpSpLocks/>
          </p:cNvGrpSpPr>
          <p:nvPr>
            <p:custDataLst>
              <p:tags r:id="rId11"/>
            </p:custDataLst>
          </p:nvPr>
        </p:nvGrpSpPr>
        <p:grpSpPr bwMode="auto">
          <a:xfrm>
            <a:off x="10429617" y="704590"/>
            <a:ext cx="1282913" cy="745083"/>
            <a:chOff x="4750" y="176"/>
            <a:chExt cx="594" cy="460"/>
          </a:xfrm>
        </p:grpSpPr>
        <p:sp>
          <p:nvSpPr>
            <p:cNvPr id="36" name="LineLegend1"/>
            <p:cNvSpPr>
              <a:spLocks noChangeShapeType="1"/>
            </p:cNvSpPr>
            <p:nvPr/>
          </p:nvSpPr>
          <p:spPr bwMode="gray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 sz="1837">
                <a:latin typeface="+mn-lt"/>
                <a:ea typeface="+mn-ea"/>
              </a:endParaRPr>
            </a:p>
          </p:txBody>
        </p:sp>
        <p:sp>
          <p:nvSpPr>
            <p:cNvPr id="37" name="LineLegend2"/>
            <p:cNvSpPr>
              <a:spLocks noChangeShapeType="1"/>
            </p:cNvSpPr>
            <p:nvPr/>
          </p:nvSpPr>
          <p:spPr bwMode="gray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 sz="1837">
                <a:latin typeface="+mn-lt"/>
                <a:ea typeface="+mn-ea"/>
              </a:endParaRPr>
            </a:p>
          </p:txBody>
        </p:sp>
        <p:sp>
          <p:nvSpPr>
            <p:cNvPr id="38" name="LineLegend3"/>
            <p:cNvSpPr>
              <a:spLocks noChangeShapeType="1"/>
            </p:cNvSpPr>
            <p:nvPr/>
          </p:nvSpPr>
          <p:spPr bwMode="gray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 sz="1837">
                <a:latin typeface="+mn-lt"/>
                <a:ea typeface="+mn-ea"/>
              </a:endParaRPr>
            </a:p>
          </p:txBody>
        </p:sp>
        <p:sp>
          <p:nvSpPr>
            <p:cNvPr id="1073" name="Legend1"/>
            <p:cNvSpPr>
              <a:spLocks noChangeArrowheads="1"/>
            </p:cNvSpPr>
            <p:nvPr/>
          </p:nvSpPr>
          <p:spPr bwMode="gray">
            <a:xfrm>
              <a:off x="5104" y="176"/>
              <a:ext cx="240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Clr>
                  <a:schemeClr val="tx2"/>
                </a:buClr>
                <a:defRPr/>
              </a:pPr>
              <a:r>
                <a:rPr lang="en-US" altLang="en-US" sz="1224" smtClean="0"/>
                <a:t>Legend</a:t>
              </a:r>
            </a:p>
          </p:txBody>
        </p:sp>
        <p:sp>
          <p:nvSpPr>
            <p:cNvPr id="1074" name="Legend2"/>
            <p:cNvSpPr>
              <a:spLocks noChangeArrowheads="1"/>
            </p:cNvSpPr>
            <p:nvPr/>
          </p:nvSpPr>
          <p:spPr bwMode="gray">
            <a:xfrm>
              <a:off x="5104" y="344"/>
              <a:ext cx="240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Clr>
                  <a:schemeClr val="tx2"/>
                </a:buClr>
                <a:defRPr/>
              </a:pPr>
              <a:r>
                <a:rPr lang="en-US" altLang="en-US" sz="1224" smtClean="0"/>
                <a:t>Legend</a:t>
              </a:r>
            </a:p>
          </p:txBody>
        </p:sp>
        <p:sp>
          <p:nvSpPr>
            <p:cNvPr id="1075" name="Legend3"/>
            <p:cNvSpPr>
              <a:spLocks noChangeArrowheads="1"/>
            </p:cNvSpPr>
            <p:nvPr/>
          </p:nvSpPr>
          <p:spPr bwMode="gray">
            <a:xfrm>
              <a:off x="5104" y="520"/>
              <a:ext cx="240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Clr>
                  <a:schemeClr val="tx2"/>
                </a:buClr>
                <a:defRPr/>
              </a:pPr>
              <a:r>
                <a:rPr lang="en-US" altLang="en-US" sz="1224" smtClean="0"/>
                <a:t>Legend</a:t>
              </a:r>
            </a:p>
          </p:txBody>
        </p:sp>
      </p:grpSp>
      <p:grpSp>
        <p:nvGrpSpPr>
          <p:cNvPr id="1031" name="McKSticker" hidden="1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10436089" y="704590"/>
            <a:ext cx="1451377" cy="216085"/>
            <a:chOff x="7673881" y="285750"/>
            <a:chExt cx="1066894" cy="213016"/>
          </a:xfrm>
        </p:grpSpPr>
        <p:sp>
          <p:nvSpPr>
            <p:cNvPr id="1067" name="StickerRectangle"/>
            <p:cNvSpPr>
              <a:spLocks noChangeArrowheads="1"/>
            </p:cNvSpPr>
            <p:nvPr/>
          </p:nvSpPr>
          <p:spPr bwMode="gray">
            <a:xfrm>
              <a:off x="7941240" y="285750"/>
              <a:ext cx="799535" cy="21301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>
                <a:buClr>
                  <a:schemeClr val="tx2"/>
                </a:buClr>
                <a:defRPr/>
              </a:pPr>
              <a:r>
                <a:rPr lang="en-US" altLang="en-US" sz="1224" smtClean="0">
                  <a:solidFill>
                    <a:srgbClr val="808080"/>
                  </a:solidFill>
                </a:rPr>
                <a:t>PRELIMINARY</a:t>
              </a:r>
            </a:p>
          </p:txBody>
        </p:sp>
        <p:cxnSp>
          <p:nvCxnSpPr>
            <p:cNvPr id="1068" name="AutoShape 31"/>
            <p:cNvCxnSpPr>
              <a:cxnSpLocks noChangeShapeType="1"/>
              <a:stCxn id="1067" idx="2"/>
              <a:endCxn id="1067" idx="4"/>
            </p:cNvCxnSpPr>
            <p:nvPr/>
          </p:nvCxnSpPr>
          <p:spPr bwMode="gray">
            <a:xfrm>
              <a:off x="7673881" y="285750"/>
              <a:ext cx="0" cy="212366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9" name="AutoShape 32"/>
            <p:cNvCxnSpPr>
              <a:cxnSpLocks noChangeShapeType="1"/>
              <a:stCxn id="1067" idx="4"/>
              <a:endCxn id="1067" idx="6"/>
            </p:cNvCxnSpPr>
            <p:nvPr/>
          </p:nvCxnSpPr>
          <p:spPr bwMode="gray">
            <a:xfrm>
              <a:off x="7673881" y="498116"/>
              <a:ext cx="1066894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32" name="LegendMoons" hidden="1"/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>
            <a:off x="10757898" y="704589"/>
            <a:ext cx="955650" cy="1333050"/>
            <a:chOff x="6655594" y="273840"/>
            <a:chExt cx="702570" cy="1306516"/>
          </a:xfrm>
        </p:grpSpPr>
        <p:grpSp>
          <p:nvGrpSpPr>
            <p:cNvPr id="1047" name="MoonLegend1"/>
            <p:cNvGrpSpPr>
              <a:grpSpLocks noChangeAspect="1"/>
            </p:cNvGrpSpPr>
            <p:nvPr>
              <p:custDataLst>
                <p:tags r:id="rId22"/>
              </p:custDataLst>
            </p:nvPr>
          </p:nvGrpSpPr>
          <p:grpSpPr bwMode="auto">
            <a:xfrm>
              <a:off x="6655594" y="273840"/>
              <a:ext cx="209550" cy="209551"/>
              <a:chOff x="4533" y="183"/>
              <a:chExt cx="144" cy="144"/>
            </a:xfrm>
          </p:grpSpPr>
          <p:sp>
            <p:nvSpPr>
              <p:cNvPr id="65" name="Oval 38"/>
              <p:cNvSpPr>
                <a:spLocks noChangeAspect="1" noChangeArrowheads="1"/>
              </p:cNvSpPr>
              <p:nvPr>
                <p:custDataLst>
                  <p:tags r:id="rId35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837">
                  <a:latin typeface="+mn-lt"/>
                  <a:ea typeface="+mn-ea"/>
                </a:endParaRPr>
              </a:p>
            </p:txBody>
          </p:sp>
          <p:sp>
            <p:nvSpPr>
              <p:cNvPr id="66" name="Arc 39"/>
              <p:cNvSpPr>
                <a:spLocks noChangeAspect="1"/>
              </p:cNvSpPr>
              <p:nvPr>
                <p:custDataLst>
                  <p:tags r:id="rId36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837">
                  <a:latin typeface="+mn-lt"/>
                  <a:ea typeface="+mn-ea"/>
                </a:endParaRPr>
              </a:p>
            </p:txBody>
          </p:sp>
        </p:grpSp>
        <p:grpSp>
          <p:nvGrpSpPr>
            <p:cNvPr id="1048" name="MoonLegend2"/>
            <p:cNvGrpSpPr>
              <a:grpSpLocks noChangeAspect="1"/>
            </p:cNvGrpSpPr>
            <p:nvPr>
              <p:custDataLst>
                <p:tags r:id="rId23"/>
              </p:custDataLst>
            </p:nvPr>
          </p:nvGrpSpPr>
          <p:grpSpPr bwMode="auto">
            <a:xfrm>
              <a:off x="6655594" y="548081"/>
              <a:ext cx="209550" cy="209551"/>
              <a:chOff x="1694" y="2044"/>
              <a:chExt cx="160" cy="160"/>
            </a:xfrm>
          </p:grpSpPr>
          <p:sp>
            <p:nvSpPr>
              <p:cNvPr id="63" name="Oval 41"/>
              <p:cNvSpPr>
                <a:spLocks noChangeAspect="1" noChangeArrowheads="1"/>
              </p:cNvSpPr>
              <p:nvPr>
                <p:custDataLst>
                  <p:tags r:id="rId33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837">
                  <a:latin typeface="+mn-lt"/>
                  <a:ea typeface="+mn-ea"/>
                </a:endParaRPr>
              </a:p>
            </p:txBody>
          </p:sp>
          <p:sp>
            <p:nvSpPr>
              <p:cNvPr id="64" name="Arc 42"/>
              <p:cNvSpPr>
                <a:spLocks noChangeAspect="1"/>
              </p:cNvSpPr>
              <p:nvPr>
                <p:custDataLst>
                  <p:tags r:id="rId34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837">
                  <a:latin typeface="+mn-lt"/>
                  <a:ea typeface="+mn-ea"/>
                </a:endParaRPr>
              </a:p>
            </p:txBody>
          </p:sp>
        </p:grpSp>
        <p:grpSp>
          <p:nvGrpSpPr>
            <p:cNvPr id="1049" name="MoonLegend4"/>
            <p:cNvGrpSpPr>
              <a:grpSpLocks noChangeAspect="1"/>
            </p:cNvGrpSpPr>
            <p:nvPr>
              <p:custDataLst>
                <p:tags r:id="rId24"/>
              </p:custDataLst>
            </p:nvPr>
          </p:nvGrpSpPr>
          <p:grpSpPr bwMode="auto">
            <a:xfrm>
              <a:off x="6655594" y="1096563"/>
              <a:ext cx="209550" cy="209551"/>
              <a:chOff x="4495" y="1198"/>
              <a:chExt cx="160" cy="160"/>
            </a:xfrm>
          </p:grpSpPr>
          <p:sp>
            <p:nvSpPr>
              <p:cNvPr id="61" name="Oval 47"/>
              <p:cNvSpPr>
                <a:spLocks noChangeAspect="1" noChangeArrowheads="1"/>
              </p:cNvSpPr>
              <p:nvPr>
                <p:custDataLst>
                  <p:tags r:id="rId31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837">
                  <a:latin typeface="+mn-lt"/>
                  <a:ea typeface="+mn-ea"/>
                </a:endParaRPr>
              </a:p>
            </p:txBody>
          </p:sp>
          <p:sp>
            <p:nvSpPr>
              <p:cNvPr id="62" name="Arc 48"/>
              <p:cNvSpPr>
                <a:spLocks noChangeAspect="1"/>
              </p:cNvSpPr>
              <p:nvPr>
                <p:custDataLst>
                  <p:tags r:id="rId32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837">
                  <a:latin typeface="+mn-lt"/>
                  <a:ea typeface="+mn-ea"/>
                </a:endParaRPr>
              </a:p>
            </p:txBody>
          </p:sp>
        </p:grpSp>
        <p:grpSp>
          <p:nvGrpSpPr>
            <p:cNvPr id="1050" name="MoonLegend5"/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 bwMode="auto">
            <a:xfrm>
              <a:off x="6655594" y="1370805"/>
              <a:ext cx="209550" cy="209551"/>
              <a:chOff x="4495" y="1440"/>
              <a:chExt cx="160" cy="160"/>
            </a:xfrm>
          </p:grpSpPr>
          <p:sp>
            <p:nvSpPr>
              <p:cNvPr id="59" name="Oval 50"/>
              <p:cNvSpPr>
                <a:spLocks noChangeAspect="1" noChangeArrowheads="1"/>
              </p:cNvSpPr>
              <p:nvPr>
                <p:custDataLst>
                  <p:tags r:id="rId29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837">
                  <a:latin typeface="+mn-lt"/>
                  <a:ea typeface="+mn-ea"/>
                </a:endParaRPr>
              </a:p>
            </p:txBody>
          </p:sp>
          <p:sp>
            <p:nvSpPr>
              <p:cNvPr id="60" name="Oval 51"/>
              <p:cNvSpPr>
                <a:spLocks noChangeAspect="1" noChangeArrowheads="1"/>
              </p:cNvSpPr>
              <p:nvPr>
                <p:custDataLst>
                  <p:tags r:id="rId30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837">
                  <a:latin typeface="+mn-lt"/>
                  <a:ea typeface="+mn-ea"/>
                </a:endParaRPr>
              </a:p>
            </p:txBody>
          </p:sp>
        </p:grpSp>
        <p:sp>
          <p:nvSpPr>
            <p:cNvPr id="1051" name="Legend1"/>
            <p:cNvSpPr>
              <a:spLocks noChangeArrowheads="1"/>
            </p:cNvSpPr>
            <p:nvPr/>
          </p:nvSpPr>
          <p:spPr bwMode="gray">
            <a:xfrm>
              <a:off x="6976334" y="286540"/>
              <a:ext cx="381830" cy="184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Clr>
                  <a:schemeClr val="tx2"/>
                </a:buClr>
                <a:defRPr/>
              </a:pPr>
              <a:r>
                <a:rPr lang="en-US" altLang="en-US" sz="1224" smtClean="0"/>
                <a:t>Legend</a:t>
              </a:r>
            </a:p>
          </p:txBody>
        </p:sp>
        <p:sp>
          <p:nvSpPr>
            <p:cNvPr id="1052" name="Legend2"/>
            <p:cNvSpPr>
              <a:spLocks noChangeArrowheads="1"/>
            </p:cNvSpPr>
            <p:nvPr/>
          </p:nvSpPr>
          <p:spPr bwMode="gray">
            <a:xfrm>
              <a:off x="6976334" y="561178"/>
              <a:ext cx="381830" cy="184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Clr>
                  <a:schemeClr val="tx2"/>
                </a:buClr>
                <a:defRPr/>
              </a:pPr>
              <a:r>
                <a:rPr lang="en-US" altLang="en-US" sz="1224" smtClean="0"/>
                <a:t>Legend</a:t>
              </a:r>
            </a:p>
          </p:txBody>
        </p:sp>
        <p:sp>
          <p:nvSpPr>
            <p:cNvPr id="1053" name="Legend3"/>
            <p:cNvSpPr>
              <a:spLocks noChangeArrowheads="1"/>
            </p:cNvSpPr>
            <p:nvPr/>
          </p:nvSpPr>
          <p:spPr bwMode="gray">
            <a:xfrm>
              <a:off x="6976334" y="835817"/>
              <a:ext cx="381830" cy="184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Clr>
                  <a:schemeClr val="tx2"/>
                </a:buClr>
                <a:defRPr/>
              </a:pPr>
              <a:r>
                <a:rPr lang="en-US" altLang="en-US" sz="1224" smtClean="0"/>
                <a:t>Legend</a:t>
              </a:r>
            </a:p>
          </p:txBody>
        </p:sp>
        <p:sp>
          <p:nvSpPr>
            <p:cNvPr id="1054" name="Legend4"/>
            <p:cNvSpPr>
              <a:spLocks noChangeArrowheads="1"/>
            </p:cNvSpPr>
            <p:nvPr/>
          </p:nvSpPr>
          <p:spPr bwMode="gray">
            <a:xfrm>
              <a:off x="6976334" y="1107280"/>
              <a:ext cx="381830" cy="184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Clr>
                  <a:schemeClr val="tx2"/>
                </a:buClr>
                <a:defRPr/>
              </a:pPr>
              <a:r>
                <a:rPr lang="en-US" altLang="en-US" sz="1224" smtClean="0"/>
                <a:t>Legend</a:t>
              </a:r>
            </a:p>
          </p:txBody>
        </p:sp>
        <p:sp>
          <p:nvSpPr>
            <p:cNvPr id="1055" name="Legend5"/>
            <p:cNvSpPr>
              <a:spLocks noChangeArrowheads="1"/>
            </p:cNvSpPr>
            <p:nvPr/>
          </p:nvSpPr>
          <p:spPr bwMode="gray">
            <a:xfrm>
              <a:off x="6976334" y="1383505"/>
              <a:ext cx="381830" cy="184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Clr>
                  <a:schemeClr val="tx2"/>
                </a:buClr>
                <a:defRPr/>
              </a:pPr>
              <a:r>
                <a:rPr lang="en-US" altLang="en-US" sz="1224" smtClean="0"/>
                <a:t>Legend</a:t>
              </a:r>
            </a:p>
          </p:txBody>
        </p:sp>
        <p:grpSp>
          <p:nvGrpSpPr>
            <p:cNvPr id="1056" name="MoonLegend3"/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 bwMode="auto">
            <a:xfrm>
              <a:off x="6655594" y="822322"/>
              <a:ext cx="209550" cy="209551"/>
              <a:chOff x="4495" y="1198"/>
              <a:chExt cx="160" cy="160"/>
            </a:xfrm>
          </p:grpSpPr>
          <p:sp>
            <p:nvSpPr>
              <p:cNvPr id="57" name="Oval 47"/>
              <p:cNvSpPr>
                <a:spLocks noChangeAspect="1" noChangeArrowheads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495" y="1195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837">
                  <a:latin typeface="+mn-lt"/>
                  <a:ea typeface="+mn-ea"/>
                </a:endParaRPr>
              </a:p>
            </p:txBody>
          </p:sp>
          <p:sp>
            <p:nvSpPr>
              <p:cNvPr id="58" name="Arc 48"/>
              <p:cNvSpPr>
                <a:spLocks noChangeAspect="1"/>
              </p:cNvSpPr>
              <p:nvPr>
                <p:custDataLst>
                  <p:tags r:id="rId28"/>
                </p:custDataLst>
              </p:nvPr>
            </p:nvSpPr>
            <p:spPr bwMode="gray">
              <a:xfrm>
                <a:off x="4495" y="1195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837">
                  <a:latin typeface="+mn-lt"/>
                  <a:ea typeface="+mn-ea"/>
                </a:endParaRPr>
              </a:p>
            </p:txBody>
          </p:sp>
        </p:grpSp>
      </p:grpSp>
      <p:sp>
        <p:nvSpPr>
          <p:cNvPr id="1033" name="doc id"/>
          <p:cNvSpPr>
            <a:spLocks noChangeArrowheads="1"/>
          </p:cNvSpPr>
          <p:nvPr>
            <p:custDataLst>
              <p:tags r:id="rId14"/>
            </p:custDataLst>
          </p:nvPr>
        </p:nvSpPr>
        <p:spPr bwMode="gray">
          <a:xfrm>
            <a:off x="11887405" y="37255"/>
            <a:ext cx="65" cy="109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8953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8953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8953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8953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8953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defRPr/>
            </a:pPr>
            <a:endParaRPr lang="en-US" altLang="en-US" sz="714" smtClean="0">
              <a:solidFill>
                <a:srgbClr val="000000"/>
              </a:solidFill>
            </a:endParaRPr>
          </a:p>
        </p:txBody>
      </p:sp>
      <p:sp>
        <p:nvSpPr>
          <p:cNvPr id="70" name="Slide Number"/>
          <p:cNvSpPr txBox="1">
            <a:spLocks/>
          </p:cNvSpPr>
          <p:nvPr>
            <p:custDataLst>
              <p:tags r:id="rId15"/>
            </p:custDataLst>
          </p:nvPr>
        </p:nvSpPr>
        <p:spPr bwMode="gray">
          <a:xfrm>
            <a:off x="11519789" y="6564902"/>
            <a:ext cx="158698" cy="156966"/>
          </a:xfrm>
          <a:prstGeom prst="rect">
            <a:avLst/>
          </a:prstGeom>
        </p:spPr>
        <p:txBody>
          <a:bodyPr wrap="none" lIns="0" tIns="0" rIns="0" bIns="0" anchor="ctr" anchorCtr="1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ctr" eaLnBrk="1" hangingPunct="1">
              <a:defRPr/>
            </a:pPr>
            <a:fld id="{9487600F-5152-4F66-8313-3FCF042A23D7}" type="slidenum">
              <a:rPr lang="en-US" sz="1020" b="1" smtClean="0">
                <a:solidFill>
                  <a:schemeClr val="bg1"/>
                </a:solidFill>
                <a:ea typeface="+mn-ea"/>
              </a:rPr>
              <a:pPr algn="ctr" eaLnBrk="1" hangingPunct="1">
                <a:defRPr/>
              </a:pPr>
              <a:t>‹#›</a:t>
            </a:fld>
            <a:endParaRPr lang="en-US" sz="1020" b="1" dirty="0">
              <a:solidFill>
                <a:schemeClr val="bg1"/>
              </a:solidFill>
              <a:ea typeface="+mn-ea"/>
            </a:endParaRPr>
          </a:p>
        </p:txBody>
      </p:sp>
      <p:sp>
        <p:nvSpPr>
          <p:cNvPr id="2" name="Title Placeholder 2"/>
          <p:cNvSpPr>
            <a:spLocks noGrp="1" noChangeArrowheads="1"/>
          </p:cNvSpPr>
          <p:nvPr>
            <p:ph type="title"/>
            <p:custDataLst>
              <p:tags r:id="rId16"/>
            </p:custDataLst>
          </p:nvPr>
        </p:nvSpPr>
        <p:spPr bwMode="gray">
          <a:xfrm>
            <a:off x="161986" y="239722"/>
            <a:ext cx="9714723" cy="298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6" name="McK 1. On-page tracker" hidden="1"/>
          <p:cNvSpPr>
            <a:spLocks noChangeArrowheads="1"/>
          </p:cNvSpPr>
          <p:nvPr>
            <p:custDataLst>
              <p:tags r:id="rId17"/>
            </p:custDataLst>
          </p:nvPr>
        </p:nvSpPr>
        <p:spPr bwMode="gray">
          <a:xfrm>
            <a:off x="161986" y="4860"/>
            <a:ext cx="876843" cy="219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28" smtClean="0">
                <a:solidFill>
                  <a:srgbClr val="808080"/>
                </a:solidFill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gray">
          <a:xfrm>
            <a:off x="161985" y="576630"/>
            <a:ext cx="5861663" cy="256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632" dirty="0" smtClean="0">
                <a:solidFill>
                  <a:srgbClr val="808080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038" name="Rectangle 286"/>
          <p:cNvSpPr>
            <a:spLocks noGrp="1" noChangeArrowheads="1"/>
          </p:cNvSpPr>
          <p:nvPr>
            <p:ph type="body" idx="1"/>
            <p:custDataLst>
              <p:tags r:id="rId19"/>
            </p:custDataLst>
          </p:nvPr>
        </p:nvSpPr>
        <p:spPr bwMode="gray">
          <a:xfrm>
            <a:off x="1976207" y="2500886"/>
            <a:ext cx="5853024" cy="1256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grpSp>
        <p:nvGrpSpPr>
          <p:cNvPr id="1039" name="ACET" hidden="1"/>
          <p:cNvGrpSpPr>
            <a:grpSpLocks/>
          </p:cNvGrpSpPr>
          <p:nvPr>
            <p:custDataLst>
              <p:tags r:id="rId20"/>
            </p:custDataLst>
          </p:nvPr>
        </p:nvGrpSpPr>
        <p:grpSpPr bwMode="auto">
          <a:xfrm>
            <a:off x="1976207" y="1877285"/>
            <a:ext cx="5801189" cy="531276"/>
            <a:chOff x="915" y="702"/>
            <a:chExt cx="2686" cy="328"/>
          </a:xfrm>
        </p:grpSpPr>
        <p:cxnSp>
          <p:nvCxnSpPr>
            <p:cNvPr id="1045" name="AutoShape 249"/>
            <p:cNvCxnSpPr>
              <a:cxnSpLocks noChangeShapeType="1"/>
              <a:stCxn id="1046" idx="4"/>
              <a:endCxn id="1046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46" name="AutoShape 250"/>
            <p:cNvSpPr>
              <a:spLocks noChangeArrowheads="1"/>
            </p:cNvSpPr>
            <p:nvPr/>
          </p:nvSpPr>
          <p:spPr bwMode="gray">
            <a:xfrm>
              <a:off x="915" y="702"/>
              <a:ext cx="2686" cy="328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r>
                <a:rPr lang="en-US" altLang="en-US" sz="1632" b="1" smtClean="0"/>
                <a:t>Title</a:t>
              </a:r>
            </a:p>
            <a:p>
              <a:pPr eaLnBrk="1" hangingPunct="1">
                <a:defRPr/>
              </a:pPr>
              <a:r>
                <a:rPr lang="en-US" altLang="en-US" sz="1632" smtClean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grpSp>
        <p:nvGrpSpPr>
          <p:cNvPr id="1040" name="McK Slide Elements" hidden="1"/>
          <p:cNvGrpSpPr>
            <a:grpSpLocks/>
          </p:cNvGrpSpPr>
          <p:nvPr>
            <p:custDataLst>
              <p:tags r:id="rId21"/>
            </p:custDataLst>
          </p:nvPr>
        </p:nvGrpSpPr>
        <p:grpSpPr bwMode="auto">
          <a:xfrm>
            <a:off x="161985" y="6419049"/>
            <a:ext cx="10889648" cy="367682"/>
            <a:chOff x="75" y="3923"/>
            <a:chExt cx="644" cy="227"/>
          </a:xfrm>
        </p:grpSpPr>
        <p:sp>
          <p:nvSpPr>
            <p:cNvPr id="13" name="McK 4. Footnote"/>
            <p:cNvSpPr txBox="1">
              <a:spLocks noChangeArrowheads="1"/>
            </p:cNvSpPr>
            <p:nvPr/>
          </p:nvSpPr>
          <p:spPr bwMode="gray">
            <a:xfrm>
              <a:off x="75" y="3923"/>
              <a:ext cx="644" cy="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020" dirty="0" smtClean="0"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1044" name="McK 5. Source"/>
            <p:cNvSpPr>
              <a:spLocks noChangeArrowheads="1"/>
            </p:cNvSpPr>
            <p:nvPr/>
          </p:nvSpPr>
          <p:spPr bwMode="gray">
            <a:xfrm>
              <a:off x="75" y="4051"/>
              <a:ext cx="644" cy="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466725" indent="-466725" defTabSz="895350">
                <a:tabLst>
                  <a:tab pos="4699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tabLst>
                  <a:tab pos="4699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tabLst>
                  <a:tab pos="4699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tabLst>
                  <a:tab pos="4699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tabLst>
                  <a:tab pos="4699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699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699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699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699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r>
                <a:rPr lang="en-US" altLang="en-US" sz="1020" smtClean="0">
                  <a:solidFill>
                    <a:srgbClr val="000000"/>
                  </a:solidFill>
                </a:rPr>
                <a:t>Source: Source</a:t>
              </a:r>
            </a:p>
          </p:txBody>
        </p:sp>
      </p:grpSp>
      <p:pic>
        <p:nvPicPr>
          <p:cNvPr id="1041" name="Picture 96"/>
          <p:cNvPicPr>
            <a:picLocks noChangeAspect="1"/>
          </p:cNvPicPr>
          <p:nvPr userDrawn="1"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412" y="103664"/>
            <a:ext cx="1505372" cy="565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8" name="Group 97"/>
          <p:cNvGrpSpPr/>
          <p:nvPr userDrawn="1"/>
        </p:nvGrpSpPr>
        <p:grpSpPr bwMode="auto">
          <a:xfrm>
            <a:off x="11309767" y="6501433"/>
            <a:ext cx="577702" cy="285419"/>
            <a:chOff x="457200" y="1291669"/>
            <a:chExt cx="8086725" cy="4063693"/>
          </a:xfrm>
          <a:solidFill>
            <a:srgbClr val="4269B8"/>
          </a:solidFill>
        </p:grpSpPr>
        <p:sp>
          <p:nvSpPr>
            <p:cNvPr id="99" name="Rounded Rectangle 98"/>
            <p:cNvSpPr/>
            <p:nvPr/>
          </p:nvSpPr>
          <p:spPr bwMode="auto">
            <a:xfrm>
              <a:off x="457200" y="2088287"/>
              <a:ext cx="8086725" cy="3267075"/>
            </a:xfrm>
            <a:prstGeom prst="round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837" err="1">
                <a:solidFill>
                  <a:srgbClr val="000000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 bwMode="auto">
            <a:xfrm>
              <a:off x="457200" y="4241957"/>
              <a:ext cx="914400" cy="1109516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837" err="1">
                <a:solidFill>
                  <a:srgbClr val="000000"/>
                </a:solidFill>
              </a:endParaRPr>
            </a:p>
          </p:txBody>
        </p:sp>
        <p:sp>
          <p:nvSpPr>
            <p:cNvPr id="101" name="Rounded Rectangle 100"/>
            <p:cNvSpPr/>
            <p:nvPr/>
          </p:nvSpPr>
          <p:spPr bwMode="auto">
            <a:xfrm>
              <a:off x="457200" y="1291669"/>
              <a:ext cx="8086725" cy="3267075"/>
            </a:xfrm>
            <a:prstGeom prst="round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837" err="1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794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3526" rtl="0" eaLnBrk="0" fontAlgn="base" hangingPunct="0">
        <a:spcBef>
          <a:spcPct val="0"/>
        </a:spcBef>
        <a:spcAft>
          <a:spcPct val="0"/>
        </a:spcAft>
        <a:tabLst>
          <a:tab pos="275353" algn="l"/>
        </a:tabLst>
        <a:defRPr sz="1939" b="1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  <a:lvl2pPr algn="l" defTabSz="913526" rtl="0" eaLnBrk="0" fontAlgn="base" hangingPunct="0">
        <a:spcBef>
          <a:spcPct val="0"/>
        </a:spcBef>
        <a:spcAft>
          <a:spcPct val="0"/>
        </a:spcAft>
        <a:tabLst>
          <a:tab pos="275353" algn="l"/>
        </a:tabLst>
        <a:defRPr sz="1939" b="1">
          <a:solidFill>
            <a:schemeClr val="tx2"/>
          </a:solidFill>
          <a:latin typeface="Calibri" panose="020F0502020204030204" pitchFamily="34" charset="0"/>
          <a:ea typeface="ＭＳ Ｐゴシック" panose="020B0600070205080204" pitchFamily="34" charset="-128"/>
        </a:defRPr>
      </a:lvl2pPr>
      <a:lvl3pPr algn="l" defTabSz="913526" rtl="0" eaLnBrk="0" fontAlgn="base" hangingPunct="0">
        <a:spcBef>
          <a:spcPct val="0"/>
        </a:spcBef>
        <a:spcAft>
          <a:spcPct val="0"/>
        </a:spcAft>
        <a:tabLst>
          <a:tab pos="275353" algn="l"/>
        </a:tabLst>
        <a:defRPr sz="1939" b="1">
          <a:solidFill>
            <a:schemeClr val="tx2"/>
          </a:solidFill>
          <a:latin typeface="Calibri" panose="020F0502020204030204" pitchFamily="34" charset="0"/>
          <a:ea typeface="ＭＳ Ｐゴシック" panose="020B0600070205080204" pitchFamily="34" charset="-128"/>
        </a:defRPr>
      </a:lvl3pPr>
      <a:lvl4pPr algn="l" defTabSz="913526" rtl="0" eaLnBrk="0" fontAlgn="base" hangingPunct="0">
        <a:spcBef>
          <a:spcPct val="0"/>
        </a:spcBef>
        <a:spcAft>
          <a:spcPct val="0"/>
        </a:spcAft>
        <a:tabLst>
          <a:tab pos="275353" algn="l"/>
        </a:tabLst>
        <a:defRPr sz="1939" b="1">
          <a:solidFill>
            <a:schemeClr val="tx2"/>
          </a:solidFill>
          <a:latin typeface="Calibri" panose="020F0502020204030204" pitchFamily="34" charset="0"/>
          <a:ea typeface="ＭＳ Ｐゴシック" panose="020B0600070205080204" pitchFamily="34" charset="-128"/>
        </a:defRPr>
      </a:lvl4pPr>
      <a:lvl5pPr algn="l" defTabSz="913526" rtl="0" eaLnBrk="0" fontAlgn="base" hangingPunct="0">
        <a:spcBef>
          <a:spcPct val="0"/>
        </a:spcBef>
        <a:spcAft>
          <a:spcPct val="0"/>
        </a:spcAft>
        <a:tabLst>
          <a:tab pos="275353" algn="l"/>
        </a:tabLst>
        <a:defRPr sz="1939" b="1">
          <a:solidFill>
            <a:schemeClr val="tx2"/>
          </a:solidFill>
          <a:latin typeface="Calibri" panose="020F0502020204030204" pitchFamily="34" charset="0"/>
          <a:ea typeface="ＭＳ Ｐゴシック" panose="020B0600070205080204" pitchFamily="34" charset="-128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9pPr>
    </p:titleStyle>
    <p:bodyStyle>
      <a:lvl1pPr algn="l" defTabSz="913526" rtl="0" eaLnBrk="0" fontAlgn="base" hangingPunct="0">
        <a:spcBef>
          <a:spcPct val="0"/>
        </a:spcBef>
        <a:spcAft>
          <a:spcPct val="0"/>
        </a:spcAft>
        <a:buClr>
          <a:schemeClr val="tx2"/>
        </a:buClr>
        <a:defRPr sz="1632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197607" indent="-195987" algn="l" defTabSz="913526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panose="020B0604020202020204" pitchFamily="34" charset="0"/>
        <a:buChar char="▪"/>
        <a:defRPr sz="1632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2pPr>
      <a:lvl3pPr marL="466481" indent="-267255" algn="l" defTabSz="913526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panose="020B0604020202020204" pitchFamily="34" charset="0"/>
        <a:buChar char="–"/>
        <a:defRPr sz="1632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3pPr>
      <a:lvl4pPr marL="626835" indent="-158733" algn="l" defTabSz="913526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panose="020B0604020202020204" pitchFamily="34" charset="0"/>
        <a:buChar char="▫"/>
        <a:defRPr sz="1632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4pPr>
      <a:lvl5pPr marL="764511" indent="-132818" algn="l" defTabSz="913526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anose="020B0604020202020204" pitchFamily="34" charset="0"/>
        <a:buChar char="-"/>
        <a:defRPr sz="1632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95156" y="5119523"/>
            <a:ext cx="9077973" cy="923330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2000" cap="all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KPI 2018 </a:t>
            </a:r>
            <a:br>
              <a:rPr lang="en-US" sz="2000" cap="all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2000" cap="all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REQUIREMENT STUDY FOR GIS DATA ANALYTIC </a:t>
            </a:r>
            <a:br>
              <a:rPr lang="en-US" sz="2000" cap="all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2000" cap="all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Distribution Project Evaluation Template </a:t>
            </a:r>
            <a:r>
              <a:rPr lang="en-US" sz="2000" cap="all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dPET)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 bwMode="gray">
          <a:xfrm>
            <a:off x="2130553" y="6296179"/>
            <a:ext cx="994257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400" baseline="0">
                <a:solidFill>
                  <a:schemeClr val="accent4"/>
                </a:solidFill>
                <a:latin typeface="Calibri" panose="020F0502020204030204" pitchFamily="34" charset="0"/>
                <a:ea typeface="+mj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r" defTabSz="913526">
              <a:buClr>
                <a:srgbClr val="1F497D"/>
              </a:buClr>
              <a:defRPr/>
            </a:pPr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Nik Mohd Fadhil Bin Nik Mohd Kamil</a:t>
            </a:r>
          </a:p>
          <a:p>
            <a:pPr algn="r" defTabSz="913526">
              <a:buClr>
                <a:srgbClr val="1F497D"/>
              </a:buClr>
              <a:defRPr/>
            </a:pPr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Mapping 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 Analysis Unit, GIS Distribution </a:t>
            </a:r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Project | </a:t>
            </a:r>
            <a:r>
              <a:rPr lang="en-US" sz="1600" b="1" kern="0" dirty="0" smtClean="0">
                <a:solidFill>
                  <a:srgbClr val="042C7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 Dec 2018</a:t>
            </a:r>
            <a:endParaRPr lang="en-US" sz="1600" b="1" kern="0" dirty="0">
              <a:solidFill>
                <a:srgbClr val="042C75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69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305342"/>
            <a:ext cx="11887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1D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Query based on FL No to FL No (Section to Section)</a:t>
            </a: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Total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nos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PE connected to feeder (GIS tracing, 1st leg, calculate no of PE connected up to off point)</a:t>
            </a: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 (PE fully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SCADA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controlled by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RCC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- Manually, need to discuss with DA on ERMS data</a:t>
            </a: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Total Feeder Peak MD (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ILMAS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Replaced Asset Selection (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IUG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or ABC) - GIS to determine </a:t>
            </a: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Original Year Installed (of Replaced asset) - GIS can’t provide data</a:t>
            </a: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Supply Area - need to check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Mr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Lau</a:t>
            </a: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MV Bulk Customers Connected (GIS) without MD, next Data Model need to considered Consumption</a:t>
            </a: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Demand Contribution Profile - calculate based on Tariff</a:t>
            </a: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System Performance Data -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LGBNET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Technical Losses - Adept</a:t>
            </a:r>
          </a:p>
        </p:txBody>
      </p:sp>
    </p:spTree>
    <p:extLst>
      <p:ext uri="{BB962C8B-B14F-4D97-AF65-F5344CB8AC3E}">
        <p14:creationId xmlns:p14="http://schemas.microsoft.com/office/powerpoint/2010/main" val="372754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443841"/>
            <a:ext cx="11887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1E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Total Feeder length - GIS (PPU to off point)</a:t>
            </a: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Total line length (km) to be replaced in this project - Query based on FL No to FL No</a:t>
            </a: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Total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nos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Auto-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Recloser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on the line (Feeder) - GIS (trace by feeder)</a:t>
            </a: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Nos of Auto-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Recloser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fully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SCADA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controlled by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RCC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Manually, need to discuss with DA on ERMS data</a:t>
            </a: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Total Feeder Peak MD -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ILMAS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Original Year Installed - GIS can’t provide data</a:t>
            </a: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Supply Area - need to check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Mr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Lau</a:t>
            </a: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MV Bulk Customers Connected from Feeder - GIS without MD, next Data Model need to considered Consumption</a:t>
            </a: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Demand Contribution Profile - calculate based on Tariff</a:t>
            </a: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System Performance Data -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LGBNET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of Breakdown experience in last 12 months -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LGBNET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92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474345"/>
            <a:ext cx="118872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2A</a:t>
            </a: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lvl="0" indent="-285750" fontAlgn="ctr">
              <a:buFont typeface="Arial" panose="020B0604020202020204" pitchFamily="34" charset="0"/>
              <a:buChar char="•"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Type 1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Feeder Peak MD - </a:t>
            </a: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ILMAS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Spur Section Peak MD - User key-in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 need to inform FL for spur S/S. GIS need to trace by section from tee-off point.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of PE connected  - GIS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Nos of PE fully </a:t>
            </a: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SCADA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controlled by </a:t>
            </a: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RCC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Manually, need to discuss with DA on ERMS data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Supply Area - need to check </a:t>
            </a: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Mr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Lau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No. of MV Bulk Customer - GIS (To trace by section from tee-off point).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Total MD of MD Bulk Customer - BCRM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Demand Contribution Profile - GIS (To trace by section from tee-off point)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Technical Losses - Adept</a:t>
            </a:r>
          </a:p>
          <a:p>
            <a:pPr marL="285750" lvl="0" indent="-285750" fontAlgn="ctr">
              <a:buFont typeface="Arial" panose="020B0604020202020204" pitchFamily="34" charset="0"/>
              <a:buChar char="•"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Type 2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Feeder Peak MD - </a:t>
            </a: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ILMAS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Spur Section Peak MD - User key-in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 need to inform FL for spur S/S. GIS need to trace by section from tee-off point.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of PE connected  - GIS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Nos of PE fully </a:t>
            </a: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SCADA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controlled by </a:t>
            </a: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RCC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Manually, need to discuss with DA on ERMS data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Supply Area - need to check </a:t>
            </a: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Mr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Lau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No. of MV Bulk Customer - GIS (To trace by section from tee-off point).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Total MD of MD Bulk Customer - BCRM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Demand Contribution Profile - GIS (To trace by section from tee-off point)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Technical Losses - Adept</a:t>
            </a:r>
          </a:p>
        </p:txBody>
      </p:sp>
    </p:spTree>
    <p:extLst>
      <p:ext uri="{BB962C8B-B14F-4D97-AF65-F5344CB8AC3E}">
        <p14:creationId xmlns:p14="http://schemas.microsoft.com/office/powerpoint/2010/main" val="16962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97346"/>
            <a:ext cx="118872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2B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Type 1</a:t>
            </a:r>
          </a:p>
          <a:p>
            <a:pPr marL="742950" marR="0" lvl="1" indent="-285750" fontAlgn="ctr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Feeder Peak MD -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ILMAS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marR="0" lvl="1" indent="-285750" fontAlgn="ctr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(n-1) element contingency scenario - DNMP</a:t>
            </a:r>
          </a:p>
          <a:p>
            <a:pPr marL="742950" marR="0" lvl="1" indent="-285750" fontAlgn="ctr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Supply Area - need to check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Mr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Lau</a:t>
            </a:r>
          </a:p>
          <a:p>
            <a:pPr marL="742950" marR="0" lvl="1" indent="-285750" fontAlgn="ctr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of PE connected  - GIS</a:t>
            </a:r>
          </a:p>
          <a:p>
            <a:pPr marL="742950" marR="0" lvl="1" indent="-285750" fontAlgn="ctr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Nos of PE fully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SCADA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controlled by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RCC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Manually, need to discuss with DA on ERMS data</a:t>
            </a:r>
          </a:p>
          <a:p>
            <a:pPr marL="742950" marR="0" lvl="1" indent="-285750" fontAlgn="ctr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No. of MV Bulk Customer - GIS (To trace by section from tee-off point).</a:t>
            </a:r>
          </a:p>
          <a:p>
            <a:pPr marL="742950" marR="0" lvl="1" indent="-285750" fontAlgn="ctr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Total MD of MD Bulk Customer - BCRM</a:t>
            </a:r>
          </a:p>
          <a:p>
            <a:pPr marL="742950" marR="0" lvl="1" indent="-285750" fontAlgn="ctr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Demand Contribution Profile - GIS (To trace by section from tee-off point)</a:t>
            </a:r>
          </a:p>
          <a:p>
            <a:pPr marL="742950" marR="0" lvl="1" indent="-285750" fontAlgn="ctr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Technical Losses - Adept</a:t>
            </a: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Type 2</a:t>
            </a:r>
          </a:p>
          <a:p>
            <a:pPr marL="742950" marR="0" lvl="1" indent="-285750" fontAlgn="ctr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Feeder Peak MD -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ILMAS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marR="0" lvl="1" indent="-285750" fontAlgn="ctr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(n-1) element contingency scenario -  DNMP</a:t>
            </a:r>
          </a:p>
          <a:p>
            <a:pPr marL="742950" marR="0" lvl="1" indent="-285750" fontAlgn="ctr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Supply Area - need to check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Mr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Lau</a:t>
            </a:r>
          </a:p>
          <a:p>
            <a:pPr marL="742950" marR="0" lvl="1" indent="-285750" fontAlgn="ctr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of PE connected  - GIS</a:t>
            </a:r>
          </a:p>
          <a:p>
            <a:pPr marL="742950" marR="0" lvl="1" indent="-285750" fontAlgn="ctr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Nos of PE fully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SCADA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controlled by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RCC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Manually, need to discuss with DA on ERMS data</a:t>
            </a:r>
          </a:p>
          <a:p>
            <a:pPr marL="742950" marR="0" lvl="1" indent="-285750" fontAlgn="ctr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No. of MV Bulk Customer - GIS (To trace by section from tee-off point).</a:t>
            </a:r>
          </a:p>
          <a:p>
            <a:pPr marL="742950" marR="0" lvl="1" indent="-285750" fontAlgn="ctr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Total MD of MD Bulk Customer - BCRM</a:t>
            </a:r>
          </a:p>
          <a:p>
            <a:pPr marL="742950" marR="0" lvl="1" indent="-285750" fontAlgn="ctr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Demand Contribution Profile - GIS (To trace by section from tee-off point)</a:t>
            </a:r>
          </a:p>
          <a:p>
            <a:pPr marL="742950" marR="0" lvl="1" indent="-285750" fontAlgn="ctr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Technical Losses - Adept</a:t>
            </a:r>
            <a:endParaRPr lang="en-US" b="1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65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335846"/>
            <a:ext cx="118872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Type 3</a:t>
            </a:r>
          </a:p>
          <a:p>
            <a:pPr marL="742950" marR="0" lvl="1" indent="-285750" fontAlgn="ctr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Feeder Peak MD -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ILMAS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marR="0" lvl="1" indent="-285750" fontAlgn="ctr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of PE connected  - GIS</a:t>
            </a:r>
          </a:p>
          <a:p>
            <a:pPr marL="742950" marR="0" lvl="1" indent="-285750" fontAlgn="ctr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Nos of PE fully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SCADA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controlled by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RCC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Manually, need to discuss with DA on ERMS data</a:t>
            </a:r>
          </a:p>
          <a:p>
            <a:pPr marL="742950" marR="0" lvl="1" indent="-285750" fontAlgn="ctr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Supply Area - need to check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Mr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Lau</a:t>
            </a:r>
          </a:p>
          <a:p>
            <a:pPr marL="742950" marR="0" lvl="1" indent="-285750" fontAlgn="ctr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No. of MV Bulk Customer - GIS (To trace by section from tee-off point).</a:t>
            </a:r>
          </a:p>
          <a:p>
            <a:pPr marL="742950" marR="0" lvl="1" indent="-285750" fontAlgn="ctr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Total MD of MD Bulk Customer - BCRM</a:t>
            </a:r>
          </a:p>
          <a:p>
            <a:pPr marL="742950" marR="0" lvl="1" indent="-285750" fontAlgn="ctr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kWMD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Demand Contribution Profile - BCRM</a:t>
            </a:r>
          </a:p>
          <a:p>
            <a:pPr marL="742950" marR="0" lvl="1" indent="-285750" fontAlgn="ctr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Security analysis during (n-1)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Contigency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DNMP</a:t>
            </a:r>
          </a:p>
          <a:p>
            <a:pPr marL="742950" marR="0" lvl="1" indent="-285750" fontAlgn="ctr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Technical Losses - Adept</a:t>
            </a: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Type 4</a:t>
            </a:r>
          </a:p>
          <a:p>
            <a:pPr marL="742950" marR="0" lvl="1" indent="-285750" fontAlgn="ctr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Feeder Peak MD -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ILMAS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marR="0" lvl="1" indent="-285750" fontAlgn="ctr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of PE connected  - GIS</a:t>
            </a:r>
          </a:p>
          <a:p>
            <a:pPr marL="742950" marR="0" lvl="1" indent="-285750" fontAlgn="ctr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Nos of PE fully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SCADA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controlled by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RCC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Manually, need to discuss with DA on ERMS data</a:t>
            </a:r>
          </a:p>
          <a:p>
            <a:pPr marL="742950" marR="0" lvl="1" indent="-285750" fontAlgn="ctr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Supply Area - need to check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Mr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Lau</a:t>
            </a:r>
          </a:p>
          <a:p>
            <a:pPr marL="742950" marR="0" lvl="1" indent="-285750" fontAlgn="ctr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No. of MV Bulk Customer - GIS (To trace by section from tee-off point).</a:t>
            </a:r>
          </a:p>
          <a:p>
            <a:pPr marL="742950" marR="0" lvl="1" indent="-285750" fontAlgn="ctr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Total MD of MD Bulk Customer - BCRM</a:t>
            </a:r>
          </a:p>
          <a:p>
            <a:pPr marL="742950" marR="0" lvl="1" indent="-285750" fontAlgn="ctr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Demand Contribution Profile - GIS (To trace by section from tee-off point)</a:t>
            </a:r>
          </a:p>
          <a:p>
            <a:pPr marL="742950" marR="0" lvl="1" indent="-285750" fontAlgn="ctr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Security analysis during (n-1)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Contigency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DNMP</a:t>
            </a:r>
          </a:p>
          <a:p>
            <a:pPr marL="742950" marR="0" lvl="1" indent="-285750" fontAlgn="ctr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Technical Losses - Adept</a:t>
            </a:r>
            <a:endParaRPr lang="en-US" b="1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72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2551837"/>
            <a:ext cx="11887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2C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Existing LV Feeder Peak MD (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kWMD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-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ILMAS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Demand Contribution Profile - GIS (To trace by section from tee-off point)</a:t>
            </a: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Risk of Failure (No. of BD in 12 months) -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LGBNET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Technical Losses - Adept</a:t>
            </a:r>
          </a:p>
        </p:txBody>
      </p:sp>
    </p:spTree>
    <p:extLst>
      <p:ext uri="{BB962C8B-B14F-4D97-AF65-F5344CB8AC3E}">
        <p14:creationId xmlns:p14="http://schemas.microsoft.com/office/powerpoint/2010/main" val="232515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474345"/>
            <a:ext cx="118872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2D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Type 1</a:t>
            </a:r>
          </a:p>
          <a:p>
            <a:pPr marL="742950" marR="0" lvl="1" indent="-285750" fontAlgn="ctr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Feeder Peak MD -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ILMAS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marR="0" lvl="1" indent="-285750" fontAlgn="ctr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Supply Area - need to check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Mr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Lau</a:t>
            </a:r>
          </a:p>
          <a:p>
            <a:pPr marL="742950" marR="0" lvl="1" indent="-285750" fontAlgn="ctr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of PE connected  - GIS</a:t>
            </a:r>
          </a:p>
          <a:p>
            <a:pPr marL="742950" marR="0" lvl="1" indent="-285750" fontAlgn="ctr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Nos of PE fully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SCADA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controlled by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RCC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Manually, need to discuss with DA on ERMS data</a:t>
            </a:r>
          </a:p>
          <a:p>
            <a:pPr marL="742950" marR="0" lvl="1" indent="-285750" fontAlgn="ctr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MD Bulk Customer (kW) - BCRM</a:t>
            </a:r>
          </a:p>
          <a:p>
            <a:pPr marL="742950" marR="0" lvl="1" indent="-285750" fontAlgn="ctr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No. of MV Bulk Customer - GIS (To trace by section from tee-off point)</a:t>
            </a:r>
          </a:p>
          <a:p>
            <a:pPr marL="742950" marR="0" lvl="1" indent="-285750" fontAlgn="ctr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Demand Contribution Profile - GIS (To trace by section from tee-off point)</a:t>
            </a:r>
          </a:p>
          <a:p>
            <a:pPr marL="742950" marR="0" lvl="1" indent="-285750" fontAlgn="ctr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Technical Losses - Adept</a:t>
            </a: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Type 2</a:t>
            </a:r>
          </a:p>
          <a:p>
            <a:pPr marL="742950" marR="0" lvl="1" indent="-285750" fontAlgn="ctr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Feeder Peak MD -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ILMAS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marR="0" lvl="1" indent="-285750" fontAlgn="ctr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Supply Area - need to check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Mr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Lau</a:t>
            </a:r>
          </a:p>
          <a:p>
            <a:pPr marL="742950" marR="0" lvl="1" indent="-285750" fontAlgn="ctr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of PE connected  - GIS</a:t>
            </a:r>
          </a:p>
          <a:p>
            <a:pPr marL="742950" marR="0" lvl="1" indent="-285750" fontAlgn="ctr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Nos of PE fully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SCADA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controlled by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RCC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Manually, need to discuss with DA on ERMS data</a:t>
            </a:r>
          </a:p>
          <a:p>
            <a:pPr marL="742950" marR="0" lvl="1" indent="-285750" fontAlgn="ctr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MD Bulk Customer (kW) - BCRM</a:t>
            </a:r>
          </a:p>
          <a:p>
            <a:pPr marL="742950" marR="0" lvl="1" indent="-285750" fontAlgn="ctr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No. of MV Bulk Customer - GIS (To trace by section from tee-off point)</a:t>
            </a:r>
          </a:p>
          <a:p>
            <a:pPr marL="742950" marR="0" lvl="1" indent="-285750" fontAlgn="ctr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Demand Contribution Profile - GIS (To trace by section from tee-off point)</a:t>
            </a:r>
          </a:p>
          <a:p>
            <a:pPr marL="742950" marR="0" lvl="1" indent="-285750" fontAlgn="ctr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Technical Losses - Adept</a:t>
            </a:r>
            <a:endParaRPr lang="en-US" b="1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21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612845"/>
            <a:ext cx="11887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Type 3</a:t>
            </a:r>
          </a:p>
          <a:p>
            <a:pPr marL="742950" marR="0" lvl="1" indent="-285750" fontAlgn="ctr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Feeder Peak MD -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ILMAS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marR="0" lvl="1" indent="-285750" fontAlgn="ctr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Supply Area - need to check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Mr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Lau</a:t>
            </a:r>
          </a:p>
          <a:p>
            <a:pPr marL="742950" marR="0" lvl="1" indent="-285750" fontAlgn="ctr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of PE connected  - GIS</a:t>
            </a:r>
          </a:p>
          <a:p>
            <a:pPr marL="742950" marR="0" lvl="1" indent="-285750" fontAlgn="ctr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Nos of PE fully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SCADA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controlled by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RCC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Manually, need to discuss with DA on ERMS data</a:t>
            </a:r>
          </a:p>
          <a:p>
            <a:pPr marL="742950" marR="0" lvl="1" indent="-285750" fontAlgn="ctr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MD Bulk Customer (kW) - BCRM</a:t>
            </a:r>
          </a:p>
          <a:p>
            <a:pPr marL="742950" marR="0" lvl="1" indent="-285750" fontAlgn="ctr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No. of MV Bulk Customer - GIS (To trace by section from tee-off point)</a:t>
            </a:r>
          </a:p>
          <a:p>
            <a:pPr marL="742950" marR="0" lvl="1" indent="-285750" fontAlgn="ctr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Demand Contribution Profile - GIS (To trace by section from tee-off point)</a:t>
            </a:r>
          </a:p>
          <a:p>
            <a:pPr marL="742950" marR="0" lvl="1" indent="-285750" fontAlgn="ctr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Technical Losses - Adept</a:t>
            </a: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Type 4</a:t>
            </a:r>
          </a:p>
          <a:p>
            <a:pPr marL="742950" marR="0" lvl="1" indent="-285750" fontAlgn="ctr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Feeder Peak MD -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ILMAS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marR="0" lvl="1" indent="-285750" fontAlgn="ctr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of PE connected  - GIS</a:t>
            </a:r>
          </a:p>
          <a:p>
            <a:pPr marL="742950" marR="0" lvl="1" indent="-285750" fontAlgn="ctr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Nos of PE fully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SCADA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controlled by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RCC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Manually, need to discuss with DA on ERMS data</a:t>
            </a:r>
          </a:p>
          <a:p>
            <a:pPr marL="742950" marR="0" lvl="1" indent="-285750" fontAlgn="ctr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Supply Area - need to check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Mr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Lau</a:t>
            </a:r>
          </a:p>
          <a:p>
            <a:pPr marL="742950" marR="0" lvl="1" indent="-285750" fontAlgn="ctr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MD Bulk Customer (kW) - BCRM</a:t>
            </a:r>
          </a:p>
          <a:p>
            <a:pPr marL="742950" marR="0" lvl="1" indent="-285750" fontAlgn="ctr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No. of MV Bulk Customer - GIS (To trace by section from tee-off point)</a:t>
            </a:r>
          </a:p>
          <a:p>
            <a:pPr marL="742950" marR="0" lvl="1" indent="-285750" fontAlgn="ctr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Demand Contribution Profile - GIS (To trace by section from tee-off point)</a:t>
            </a:r>
          </a:p>
          <a:p>
            <a:pPr marL="742950" marR="0" lvl="1" indent="-285750" fontAlgn="ctr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Technical Losses - Adept</a:t>
            </a:r>
            <a:endParaRPr lang="en-US" b="1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5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582341"/>
            <a:ext cx="118872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3A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Total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nos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PE connected from Feeder - GIS</a:t>
            </a: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Total Feeder length (meter) - GIS</a:t>
            </a: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Nos of PE (within feeder)  fully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SCADA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controlled by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RCC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Manually, need to discuss with DA on ERMS data</a:t>
            </a: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Total Feeder Peak MD (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kWMD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-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ILMAS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Original Year Installed - User need to pass FL, key-in - Manufacture Year (dPET), Commissioned Data (GIS)</a:t>
            </a: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Route length of cable/line trespass or encroach - User</a:t>
            </a: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Supply Area - need to check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Mr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Lau</a:t>
            </a: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MV Bulk Customer Connected from Feeder </a:t>
            </a: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Demand Contribution Profile - GIS (To trace by section from tee-off point)</a:t>
            </a: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Technical Losses - Adept</a:t>
            </a:r>
          </a:p>
        </p:txBody>
      </p:sp>
    </p:spTree>
    <p:extLst>
      <p:ext uri="{BB962C8B-B14F-4D97-AF65-F5344CB8AC3E}">
        <p14:creationId xmlns:p14="http://schemas.microsoft.com/office/powerpoint/2010/main" val="405497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0219" y="1443841"/>
            <a:ext cx="1153323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3B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Total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nos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PE connected from Feeder - GIS</a:t>
            </a: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Total Feeder length (meter) - GIS</a:t>
            </a: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Nos of PE (within feeder)  fully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SCADA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controlled by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RCC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Manually, need to discuss with DA on ERMS data</a:t>
            </a: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Total Feeder Peak MD (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kWMD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-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ILMAS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Original Year Installed - User need to pass FL, key-in - Manufacture Year (dPET), Commissioned Data (GIS)</a:t>
            </a: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Route length of cable/line trespass or encroach - User</a:t>
            </a: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Supply Area - need to check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Mr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Lau</a:t>
            </a: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MV Bulk Customer Connected from Feeder </a:t>
            </a: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Demand Contribution Profile - GIS (To trace by section from tee-off point)</a:t>
            </a: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Technical Losses - Adept</a:t>
            </a:r>
          </a:p>
        </p:txBody>
      </p:sp>
    </p:spTree>
    <p:extLst>
      <p:ext uri="{BB962C8B-B14F-4D97-AF65-F5344CB8AC3E}">
        <p14:creationId xmlns:p14="http://schemas.microsoft.com/office/powerpoint/2010/main" val="168242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09369"/>
            <a:ext cx="12192000" cy="54864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TABLE OF CONTENT</a:t>
            </a:r>
            <a:endParaRPr lang="en-US" sz="3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5077820"/>
              </p:ext>
            </p:extLst>
          </p:nvPr>
        </p:nvGraphicFramePr>
        <p:xfrm>
          <a:off x="152400" y="2057400"/>
          <a:ext cx="11887200" cy="27432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762228">
                  <a:extLst>
                    <a:ext uri="{9D8B030D-6E8A-4147-A177-3AD203B41FA5}">
                      <a16:colId xmlns:a16="http://schemas.microsoft.com/office/drawing/2014/main" val="2707649039"/>
                    </a:ext>
                  </a:extLst>
                </a:gridCol>
                <a:gridCol w="9688324">
                  <a:extLst>
                    <a:ext uri="{9D8B030D-6E8A-4147-A177-3AD203B41FA5}">
                      <a16:colId xmlns:a16="http://schemas.microsoft.com/office/drawing/2014/main" val="4089266019"/>
                    </a:ext>
                  </a:extLst>
                </a:gridCol>
                <a:gridCol w="1436648">
                  <a:extLst>
                    <a:ext uri="{9D8B030D-6E8A-4147-A177-3AD203B41FA5}">
                      <a16:colId xmlns:a16="http://schemas.microsoft.com/office/drawing/2014/main" val="321562048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cap="all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</a:t>
                      </a:r>
                      <a:endParaRPr lang="en-US" sz="1800" b="1" i="0" u="none" strike="noStrike" cap="all" baseline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cap="all" baseline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CONTENT</a:t>
                      </a:r>
                      <a:endParaRPr lang="en-US" sz="1800" b="1" i="0" u="none" strike="noStrike" cap="all" baseline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cap="all" baseline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SLIDE NO</a:t>
                      </a:r>
                      <a:endParaRPr lang="en-US" sz="1800" b="1" i="0" u="none" strike="noStrike" cap="all" baseline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89272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OBJECTIVES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2398868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OFFICIAL MEETING CONDUCTED</a:t>
                      </a:r>
                      <a:endParaRPr lang="en-US" sz="18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  <a:endParaRPr lang="en-US" sz="18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161738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REFERENCES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15165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FINDINGS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0430043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WAY FORWARDS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77819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334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2452" y="1443841"/>
            <a:ext cx="1135625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3C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Total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nos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PE connected from Feeder - GIS</a:t>
            </a: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Total Feeder length (meter) - GIS</a:t>
            </a: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Nos of PE (within feeder) fully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SCADA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controlled by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RCC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Manually, need to discuss with DA on ERMS data</a:t>
            </a: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No. of H-Pole (within feeder) -GIS (S/S type)</a:t>
            </a: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Total Feeder Peak MD (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kWMD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-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ILMAS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(Average) Year of MV Network is installed - GIS (Use H-Pole year of commissioned)</a:t>
            </a: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Supply Area - need to check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Mr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Lau</a:t>
            </a: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MV Bulk Customer Connected from Feeder </a:t>
            </a: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Demand Contribution Profile - GIS (To trace by section from tee-off point)</a:t>
            </a: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Technical Losses - Adept</a:t>
            </a:r>
          </a:p>
        </p:txBody>
      </p:sp>
    </p:spTree>
    <p:extLst>
      <p:ext uri="{BB962C8B-B14F-4D97-AF65-F5344CB8AC3E}">
        <p14:creationId xmlns:p14="http://schemas.microsoft.com/office/powerpoint/2010/main" val="183139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2274838"/>
            <a:ext cx="118872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4A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Transformer Peak MD -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ILMAS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Transformer Capacity - GIS</a:t>
            </a: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Transformer Manufacturing Year - Manufacture Year (dPET), Commissioned Data (GIS)</a:t>
            </a: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Supply Area - Need to check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Mr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Lau</a:t>
            </a: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Demand Contribution Profile - GIS (To trace by section from tee-off point)</a:t>
            </a:r>
          </a:p>
        </p:txBody>
      </p:sp>
    </p:spTree>
    <p:extLst>
      <p:ext uri="{BB962C8B-B14F-4D97-AF65-F5344CB8AC3E}">
        <p14:creationId xmlns:p14="http://schemas.microsoft.com/office/powerpoint/2010/main" val="215461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2136339"/>
            <a:ext cx="118872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4B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Transformer Peak MD -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ILMAS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Transformer Capacity - GIS</a:t>
            </a: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Transformer Manufacturing Year - Manufacture Year (dPET), Commissioned Data (GIS)</a:t>
            </a: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Supply Area - Need to check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Mr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Lau</a:t>
            </a: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Demand Contribution Profile - GIS (To trace by section from tee-off point)</a:t>
            </a:r>
          </a:p>
        </p:txBody>
      </p:sp>
    </p:spTree>
    <p:extLst>
      <p:ext uri="{BB962C8B-B14F-4D97-AF65-F5344CB8AC3E}">
        <p14:creationId xmlns:p14="http://schemas.microsoft.com/office/powerpoint/2010/main" val="119793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720840"/>
            <a:ext cx="118872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4C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Total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nos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PE connected from Feeder - GIS</a:t>
            </a: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Total Feeder length (meter) - GIS</a:t>
            </a: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Total Feeder Peak MD -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ILMAS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Supply Area - Need to check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Mr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Lau</a:t>
            </a: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MV Bulk Customer Connected - GIS</a:t>
            </a: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Demand Contribution Profile - GIS (To trace by section from tee-off point)</a:t>
            </a: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System Fault Level - Adept</a:t>
            </a: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Underated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equipment's short-circuit - DNMP</a:t>
            </a: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Equipment Manufacturing -  Manufacture Year (dPET), Commissioned Data (GIS)</a:t>
            </a:r>
          </a:p>
        </p:txBody>
      </p:sp>
    </p:spTree>
    <p:extLst>
      <p:ext uri="{BB962C8B-B14F-4D97-AF65-F5344CB8AC3E}">
        <p14:creationId xmlns:p14="http://schemas.microsoft.com/office/powerpoint/2010/main" val="362199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2690336"/>
            <a:ext cx="118872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5A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No. of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EFI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or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LFI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(set) to be installed - Users</a:t>
            </a: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Total No. of PE (in Kawasan) - GIS</a:t>
            </a: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Total No. of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EFI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or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LFI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(set) already installed in the system - Users</a:t>
            </a: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SAIDI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Kawasan (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Annualised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  - Users</a:t>
            </a:r>
          </a:p>
        </p:txBody>
      </p:sp>
    </p:spTree>
    <p:extLst>
      <p:ext uri="{BB962C8B-B14F-4D97-AF65-F5344CB8AC3E}">
        <p14:creationId xmlns:p14="http://schemas.microsoft.com/office/powerpoint/2010/main" val="139567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305342"/>
            <a:ext cx="118872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5B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Total No. of Motorized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RMU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planned in this project - Users</a:t>
            </a: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Total No. of Feeders (s) involved in this installation - Users</a:t>
            </a: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Total No. of Pes supplied from the related Feeder (s)  - GIS</a:t>
            </a: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Average Network age (key in Years installed) -  Key-in existing FL &amp;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EQ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No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RMU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and then calculate average of commissioned date.</a:t>
            </a: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Total Feeder Peak MD (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kWMD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of the related Feeders (s) - 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ILMAS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Supply Area - Need to check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Mr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Lau</a:t>
            </a: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MV Bulk Customer MD - GIS</a:t>
            </a: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No.s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MV Bulk Customer - GIS</a:t>
            </a: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Demand Contribution Profile - GIS (To trace by section from tee-off point)</a:t>
            </a: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Technical Losses - Adept</a:t>
            </a:r>
          </a:p>
        </p:txBody>
      </p:sp>
    </p:spTree>
    <p:extLst>
      <p:ext uri="{BB962C8B-B14F-4D97-AF65-F5344CB8AC3E}">
        <p14:creationId xmlns:p14="http://schemas.microsoft.com/office/powerpoint/2010/main" val="234574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997839"/>
            <a:ext cx="118872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5C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 key-in FL s/s</a:t>
            </a: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Peak Load MD of SSU -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ILMAS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Year of Network installed - Comm. Date</a:t>
            </a: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Supply Area - Need to check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Mr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Lau</a:t>
            </a: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No.s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MV Bulk Customer - GIS</a:t>
            </a: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Total MD of MV Bulk Customer - BCRM</a:t>
            </a: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Demand Contribution Profile - GIS (To trace by section from tee-off point)</a:t>
            </a: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Technical Losses - Adept</a:t>
            </a:r>
          </a:p>
        </p:txBody>
      </p:sp>
    </p:spTree>
    <p:extLst>
      <p:ext uri="{BB962C8B-B14F-4D97-AF65-F5344CB8AC3E}">
        <p14:creationId xmlns:p14="http://schemas.microsoft.com/office/powerpoint/2010/main" val="253420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2136339"/>
            <a:ext cx="118872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5D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Total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nos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PE connected - GIS</a:t>
            </a: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Nos of PE (within feeder)  fully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SCADA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controlled by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RCC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Manually, need to discuss with DA on ERMS data</a:t>
            </a: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Total Feeder Peak MD - 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ILMAS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Average age of Network - GIS (Comm. Date)</a:t>
            </a: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Supply Area - Need to check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Mr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Lau</a:t>
            </a: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MV Bulk Customer Connected - GIS </a:t>
            </a: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Demand Contribution Profile - GIS (To trace by section from tee-off point)</a:t>
            </a:r>
          </a:p>
        </p:txBody>
      </p:sp>
    </p:spTree>
    <p:extLst>
      <p:ext uri="{BB962C8B-B14F-4D97-AF65-F5344CB8AC3E}">
        <p14:creationId xmlns:p14="http://schemas.microsoft.com/office/powerpoint/2010/main" val="269578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2690336"/>
            <a:ext cx="118872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5F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No. of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LBS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 installed - Users</a:t>
            </a: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Total No. of PE (in Kawasan) - GIS</a:t>
            </a: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Total No. of PAT without Isolator (i.e. Direct Jumper) - Users</a:t>
            </a: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SAIDI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Kawasan (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Annualised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-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sama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mcm  diatas</a:t>
            </a:r>
          </a:p>
        </p:txBody>
      </p:sp>
    </p:spTree>
    <p:extLst>
      <p:ext uri="{BB962C8B-B14F-4D97-AF65-F5344CB8AC3E}">
        <p14:creationId xmlns:p14="http://schemas.microsoft.com/office/powerpoint/2010/main" val="271624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2274838"/>
            <a:ext cx="118872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6A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No. of Cap Bank to be installed - Users</a:t>
            </a: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Rating of each Cap Bank - Users</a:t>
            </a: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Average demand (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kWMD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existing PE - Users</a:t>
            </a: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Average power factor of existing PE - Users</a:t>
            </a: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Total Demand loss (kW) of Existing network / installation </a:t>
            </a:r>
          </a:p>
          <a:p>
            <a:pPr marL="342900" marR="0" lvl="0" indent="-342900" fontAlgn="ctr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Total Demand loss (kW) of new network / installation (after mitigation) - Users</a:t>
            </a:r>
          </a:p>
        </p:txBody>
      </p:sp>
    </p:spTree>
    <p:extLst>
      <p:ext uri="{BB962C8B-B14F-4D97-AF65-F5344CB8AC3E}">
        <p14:creationId xmlns:p14="http://schemas.microsoft.com/office/powerpoint/2010/main" val="61623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27355"/>
            <a:ext cx="12192000" cy="54864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#1 OBJECTIVES</a:t>
            </a:r>
            <a:endParaRPr lang="en-US" sz="3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3377573"/>
              </p:ext>
            </p:extLst>
          </p:nvPr>
        </p:nvGraphicFramePr>
        <p:xfrm>
          <a:off x="152400" y="2514600"/>
          <a:ext cx="11887200" cy="18288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013597">
                  <a:extLst>
                    <a:ext uri="{9D8B030D-6E8A-4147-A177-3AD203B41FA5}">
                      <a16:colId xmlns:a16="http://schemas.microsoft.com/office/drawing/2014/main" val="2707649039"/>
                    </a:ext>
                  </a:extLst>
                </a:gridCol>
                <a:gridCol w="10873603">
                  <a:extLst>
                    <a:ext uri="{9D8B030D-6E8A-4147-A177-3AD203B41FA5}">
                      <a16:colId xmlns:a16="http://schemas.microsoft.com/office/drawing/2014/main" val="408926601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OBJECTIVE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89272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 study existing dPET template and related</a:t>
                      </a:r>
                      <a:r>
                        <a:rPr lang="en-US" sz="2000" b="1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documents</a:t>
                      </a:r>
                      <a:endParaRPr lang="en-US" sz="2000" b="1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2398868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 gather user requirement</a:t>
                      </a:r>
                      <a:r>
                        <a:rPr lang="en-US" sz="2000" b="1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for GIS use in dPET</a:t>
                      </a:r>
                      <a:endParaRPr lang="en-US" sz="20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161738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 get way</a:t>
                      </a:r>
                      <a:r>
                        <a:rPr lang="en-US" sz="2000" b="1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forwards of GIS use in dPET</a:t>
                      </a:r>
                      <a:endParaRPr lang="en-US" sz="2000" b="1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1516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75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859340"/>
            <a:ext cx="118872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marR="0" lvl="0" fontAlgn="ctr"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6B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 fontAlgn="ctr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Feeder Peak MD (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kWMD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-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ILMAS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 fontAlgn="ctr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Bulk Customer MD Connected - GIS</a:t>
            </a:r>
          </a:p>
          <a:p>
            <a:pPr marL="800100" lvl="1" indent="-342900" fontAlgn="ctr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No. of PE connected - GIS</a:t>
            </a:r>
          </a:p>
          <a:p>
            <a:pPr marL="800100" lvl="1" indent="-342900" fontAlgn="ctr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No. of customer (MV Bulk) - GIS</a:t>
            </a:r>
          </a:p>
          <a:p>
            <a:pPr marL="800100" lvl="1" indent="-342900" fontAlgn="ctr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No. of customer (LV) - GIS</a:t>
            </a:r>
          </a:p>
          <a:p>
            <a:pPr marL="800100" lvl="1" indent="-342900" fontAlgn="ctr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Risk to Failure - seperti diatas</a:t>
            </a:r>
          </a:p>
          <a:p>
            <a:pPr marL="800100" lvl="1" indent="-342900" fontAlgn="ctr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Average Outage Duration -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LGBNET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 fontAlgn="ctr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Maintenance Cost per year  - Users</a:t>
            </a:r>
          </a:p>
          <a:p>
            <a:pPr marL="800100" lvl="1" indent="-342900" fontAlgn="ctr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Technical Losses - Adept</a:t>
            </a:r>
          </a:p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87165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3154680"/>
            <a:ext cx="12192000" cy="54864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#5 WAY FORWARDS</a:t>
            </a:r>
            <a:endParaRPr lang="en-US" sz="3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47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308819" y="110613"/>
            <a:ext cx="9574362" cy="6636774"/>
            <a:chOff x="126590" y="103239"/>
            <a:chExt cx="9574362" cy="663677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590" y="103239"/>
              <a:ext cx="9574362" cy="6636774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1755058" y="693174"/>
              <a:ext cx="1165123" cy="8406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35577" y="897346"/>
              <a:ext cx="30702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To get data from GIS</a:t>
              </a:r>
              <a:endParaRPr 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550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25911"/>
            <a:ext cx="12192000" cy="54864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#2 OFFICIAL MEETING CONDUCTED</a:t>
            </a:r>
            <a:endParaRPr lang="en-US" sz="3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0009552"/>
              </p:ext>
            </p:extLst>
          </p:nvPr>
        </p:nvGraphicFramePr>
        <p:xfrm>
          <a:off x="152400" y="1485122"/>
          <a:ext cx="11887200" cy="4192557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59914">
                  <a:extLst>
                    <a:ext uri="{9D8B030D-6E8A-4147-A177-3AD203B41FA5}">
                      <a16:colId xmlns:a16="http://schemas.microsoft.com/office/drawing/2014/main" val="4089266019"/>
                    </a:ext>
                  </a:extLst>
                </a:gridCol>
                <a:gridCol w="8827286">
                  <a:extLst>
                    <a:ext uri="{9D8B030D-6E8A-4147-A177-3AD203B41FA5}">
                      <a16:colId xmlns:a16="http://schemas.microsoft.com/office/drawing/2014/main" val="1084252684"/>
                    </a:ext>
                  </a:extLst>
                </a:gridCol>
              </a:tblGrid>
              <a:tr h="5254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Date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Attendance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892726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baseline="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24 July 2018 @ </a:t>
                      </a:r>
                    </a:p>
                    <a:p>
                      <a:pPr algn="ctr" fontAlgn="b"/>
                      <a:r>
                        <a:rPr lang="en-US" sz="2000" b="1" u="none" strike="noStrike" baseline="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TNB Banda </a:t>
                      </a:r>
                      <a:r>
                        <a:rPr lang="en-US" sz="2000" b="1" u="none" strike="noStrike" baseline="0" dirty="0" err="1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Kaba</a:t>
                      </a:r>
                      <a:endParaRPr lang="en-US" sz="2000" b="1" u="none" strike="noStrike" baseline="0" dirty="0" smtClean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1" u="none" strike="noStrike" baseline="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Nik Mohd Fadhil Bin Nik Mohd Kamil (GIS D)</a:t>
                      </a:r>
                    </a:p>
                    <a:p>
                      <a:pPr marL="800100" marR="0" lvl="1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1" u="none" strike="noStrike" baseline="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Mapping &amp; Analysis Technician (GIS D)</a:t>
                      </a:r>
                    </a:p>
                    <a:p>
                      <a:pPr marL="742950" lvl="1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u="none" strike="noStrike" baseline="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Hasliana Binti Mohamad (GIS D)</a:t>
                      </a:r>
                    </a:p>
                    <a:p>
                      <a:pPr marL="742950" lvl="1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u="none" strike="noStrike" baseline="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Mohd Saiful Anuar bin Mohd Rapheal (GIS D)</a:t>
                      </a:r>
                    </a:p>
                    <a:p>
                      <a:pPr marL="742950" lvl="1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u="none" strike="noStrike" baseline="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Rozana binti Romainor (GIS D)</a:t>
                      </a:r>
                    </a:p>
                    <a:p>
                      <a:pPr marL="457200" lvl="1" indent="0" algn="l" fontAlgn="b">
                        <a:buFont typeface="Arial" panose="020B0604020202020204" pitchFamily="34" charset="0"/>
                        <a:buNone/>
                      </a:pPr>
                      <a:endParaRPr lang="en-US" sz="2000" b="1" u="none" strike="noStrike" baseline="0" dirty="0" smtClean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742950" marR="0" lvl="1" indent="-2857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1" u="none" strike="noStrike" baseline="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Mohamad Izham b. Pazarizal (Cheras)</a:t>
                      </a:r>
                    </a:p>
                    <a:p>
                      <a:pPr marL="742950" lvl="1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u="none" strike="noStrike" baseline="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Zulhairi Wan Mat (Cheras)</a:t>
                      </a:r>
                    </a:p>
                    <a:p>
                      <a:pPr marL="742950" marR="0" lvl="1" indent="-2857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1" u="none" strike="noStrike" baseline="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Muhammad Izzat b. Mukhtar (Cheras)</a:t>
                      </a:r>
                    </a:p>
                    <a:p>
                      <a:pPr marL="742950" lvl="1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u="none" strike="noStrike" baseline="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Aizat b. Noor Azmi (Petaling Jaya)</a:t>
                      </a:r>
                    </a:p>
                    <a:p>
                      <a:pPr marL="742950" lvl="1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u="none" strike="noStrike" baseline="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Mohamad Izham b. Pazarizal </a:t>
                      </a:r>
                      <a:r>
                        <a:rPr lang="en-US" sz="2000" b="1" u="none" strike="noStrike" baseline="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(Cheras)</a:t>
                      </a:r>
                      <a:endParaRPr lang="en-US" sz="2000" b="1" u="none" strike="noStrike" baseline="0" dirty="0" smtClean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742950" lvl="1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u="none" strike="noStrike" baseline="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Idawati binti Muhammad Sam (</a:t>
                      </a:r>
                      <a:r>
                        <a:rPr lang="en-US" sz="2000" b="1" u="none" strike="noStrike" baseline="0" dirty="0" err="1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Rawang</a:t>
                      </a:r>
                      <a:r>
                        <a:rPr lang="en-US" sz="2000" b="1" u="none" strike="noStrike" baseline="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23988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401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5121"/>
            <a:ext cx="12192000" cy="54864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#3 REFERENCES</a:t>
            </a:r>
            <a:endParaRPr lang="en-US" sz="3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3972894"/>
              </p:ext>
            </p:extLst>
          </p:nvPr>
        </p:nvGraphicFramePr>
        <p:xfrm>
          <a:off x="152400" y="1535360"/>
          <a:ext cx="11887200" cy="37872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984390">
                  <a:extLst>
                    <a:ext uri="{9D8B030D-6E8A-4147-A177-3AD203B41FA5}">
                      <a16:colId xmlns:a16="http://schemas.microsoft.com/office/drawing/2014/main" val="2707649039"/>
                    </a:ext>
                  </a:extLst>
                </a:gridCol>
                <a:gridCol w="10902810">
                  <a:extLst>
                    <a:ext uri="{9D8B030D-6E8A-4147-A177-3AD203B41FA5}">
                      <a16:colId xmlns:a16="http://schemas.microsoft.com/office/drawing/2014/main" val="4089266019"/>
                    </a:ext>
                  </a:extLst>
                </a:gridCol>
              </a:tblGrid>
              <a:tr h="4488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SOURCE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892726"/>
                  </a:ext>
                </a:extLst>
              </a:tr>
              <a:tr h="4488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Distribution Project Evaluation Template (Asset</a:t>
                      </a:r>
                      <a:r>
                        <a:rPr lang="en-US" sz="2000" b="1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Management Dept.)</a:t>
                      </a:r>
                      <a:endParaRPr lang="en-US" sz="2000" b="1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23988682"/>
                  </a:ext>
                </a:extLst>
              </a:tr>
              <a:tr h="4488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Distribution Planners Handbook (Asset</a:t>
                      </a:r>
                      <a:r>
                        <a:rPr lang="en-US" sz="2000" b="1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Management Dept.)</a:t>
                      </a:r>
                      <a:endParaRPr lang="en-US" sz="2000" b="1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16173838"/>
                  </a:ext>
                </a:extLst>
              </a:tr>
              <a:tr h="4488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Penggunaan</a:t>
                      </a:r>
                      <a:r>
                        <a:rPr lang="en-US" sz="2000" b="1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Template Penilaian Projek (dPET) dalam Proses Perancangan dan Penilaian Projek Pembaikan Sistem Bahagian Pembahagian TNB – </a:t>
                      </a:r>
                      <a:r>
                        <a:rPr lang="en-US" sz="2000" b="1" baseline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Bil</a:t>
                      </a:r>
                      <a:r>
                        <a:rPr lang="en-US" sz="2000" b="1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 </a:t>
                      </a:r>
                      <a:r>
                        <a:rPr lang="en-US" sz="2000" b="1" baseline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A39</a:t>
                      </a:r>
                      <a:r>
                        <a:rPr lang="en-US" sz="2000" b="1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/2012 </a:t>
                      </a:r>
                      <a:endParaRPr lang="en-US" sz="2000" b="1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45917433"/>
                  </a:ext>
                </a:extLst>
              </a:tr>
              <a:tr h="4488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33kV Distribution Network Master Plan Process Flow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91434332"/>
                  </a:ext>
                </a:extLst>
              </a:tr>
              <a:tr h="4488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Prosedur</a:t>
                      </a:r>
                      <a:r>
                        <a:rPr lang="en-US" sz="20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Perancangan Projek Sistem 33KV Dan </a:t>
                      </a:r>
                      <a:r>
                        <a:rPr lang="en-US" sz="2000" b="1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Penubuhan</a:t>
                      </a:r>
                      <a:r>
                        <a:rPr lang="en-US" sz="2000" b="1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PPU </a:t>
                      </a:r>
                    </a:p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</a:t>
                      </a:r>
                      <a:r>
                        <a:rPr lang="en-US" sz="2000" b="1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ENGR</a:t>
                      </a:r>
                      <a:r>
                        <a:rPr lang="en-US" sz="20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-750-57)</a:t>
                      </a:r>
                      <a:endParaRPr lang="en-US" sz="2000" b="1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5081427"/>
                  </a:ext>
                </a:extLst>
              </a:tr>
              <a:tr h="4488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Prosedur</a:t>
                      </a:r>
                      <a:r>
                        <a:rPr lang="nn-NO" sz="20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Pengurusaan</a:t>
                      </a:r>
                      <a:r>
                        <a:rPr lang="nn-NO" sz="2000" b="1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Kehilangan Tenaga Teknikal</a:t>
                      </a:r>
                      <a:r>
                        <a:rPr lang="en-US" sz="2000" b="1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(</a:t>
                      </a:r>
                      <a:r>
                        <a:rPr lang="en-US" sz="2000" b="1" baseline="0" dirty="0" err="1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ENGR</a:t>
                      </a:r>
                      <a:r>
                        <a:rPr lang="en-US" sz="2000" b="1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-750-83)</a:t>
                      </a:r>
                      <a:endParaRPr lang="nn-NO" sz="2000" b="1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7624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473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3154680"/>
            <a:ext cx="12192000" cy="54864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#4 FINDINGS</a:t>
            </a:r>
            <a:endParaRPr lang="en-US" sz="3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81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2" y="561975"/>
            <a:ext cx="9363075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14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0693916"/>
              </p:ext>
            </p:extLst>
          </p:nvPr>
        </p:nvGraphicFramePr>
        <p:xfrm>
          <a:off x="245805" y="278310"/>
          <a:ext cx="11636940" cy="176784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231015">
                  <a:extLst>
                    <a:ext uri="{9D8B030D-6E8A-4147-A177-3AD203B41FA5}">
                      <a16:colId xmlns:a16="http://schemas.microsoft.com/office/drawing/2014/main" val="362827046"/>
                    </a:ext>
                  </a:extLst>
                </a:gridCol>
                <a:gridCol w="1266920">
                  <a:extLst>
                    <a:ext uri="{9D8B030D-6E8A-4147-A177-3AD203B41FA5}">
                      <a16:colId xmlns:a16="http://schemas.microsoft.com/office/drawing/2014/main" val="1913980290"/>
                    </a:ext>
                  </a:extLst>
                </a:gridCol>
                <a:gridCol w="1369504">
                  <a:extLst>
                    <a:ext uri="{9D8B030D-6E8A-4147-A177-3AD203B41FA5}">
                      <a16:colId xmlns:a16="http://schemas.microsoft.com/office/drawing/2014/main" val="3417134669"/>
                    </a:ext>
                  </a:extLst>
                </a:gridCol>
                <a:gridCol w="3077538">
                  <a:extLst>
                    <a:ext uri="{9D8B030D-6E8A-4147-A177-3AD203B41FA5}">
                      <a16:colId xmlns:a16="http://schemas.microsoft.com/office/drawing/2014/main" val="4059468026"/>
                    </a:ext>
                  </a:extLst>
                </a:gridCol>
                <a:gridCol w="2644118">
                  <a:extLst>
                    <a:ext uri="{9D8B030D-6E8A-4147-A177-3AD203B41FA5}">
                      <a16:colId xmlns:a16="http://schemas.microsoft.com/office/drawing/2014/main" val="778915360"/>
                    </a:ext>
                  </a:extLst>
                </a:gridCol>
                <a:gridCol w="2047845">
                  <a:extLst>
                    <a:ext uri="{9D8B030D-6E8A-4147-A177-3AD203B41FA5}">
                      <a16:colId xmlns:a16="http://schemas.microsoft.com/office/drawing/2014/main" val="9215359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CB No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FL 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EQ NO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Outgoing or Incoming?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Total PE connected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DA? (Yes or No)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8100" marR="38100" marT="25400" marB="25400"/>
                </a:tc>
                <a:extLst>
                  <a:ext uri="{0D108BD9-81ED-4DB2-BD59-A6C34878D82A}">
                    <a16:rowId xmlns:a16="http://schemas.microsoft.com/office/drawing/2014/main" val="40237086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CB 1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XXXXXX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YYYYYYY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Incoming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No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Yes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8100" marR="38100" marT="25400" marB="25400"/>
                </a:tc>
                <a:extLst>
                  <a:ext uri="{0D108BD9-81ED-4DB2-BD59-A6C34878D82A}">
                    <a16:rowId xmlns:a16="http://schemas.microsoft.com/office/drawing/2014/main" val="1742691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CB 2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XXXXXX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YYYYYYY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Incoming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No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Yes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8100" marR="38100" marT="25400" marB="25400"/>
                </a:tc>
                <a:extLst>
                  <a:ext uri="{0D108BD9-81ED-4DB2-BD59-A6C34878D82A}">
                    <a16:rowId xmlns:a16="http://schemas.microsoft.com/office/drawing/2014/main" val="4098720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CB 3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XXXXXX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YYYYYYY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Outgoing</a:t>
                      </a:r>
                      <a:endParaRPr lang="en-US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Yes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No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8100" marR="38100" marT="25400" marB="25400"/>
                </a:tc>
                <a:extLst>
                  <a:ext uri="{0D108BD9-81ED-4DB2-BD59-A6C34878D82A}">
                    <a16:rowId xmlns:a16="http://schemas.microsoft.com/office/drawing/2014/main" val="3882849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CB 4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XXXXXX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YYYYYYY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Outgoing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Yes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Yes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8100" marR="38100" marT="25400" marB="25400"/>
                </a:tc>
                <a:extLst>
                  <a:ext uri="{0D108BD9-81ED-4DB2-BD59-A6C34878D82A}">
                    <a16:rowId xmlns:a16="http://schemas.microsoft.com/office/drawing/2014/main" val="31795232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CB 5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XXXXXX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YYYYYYY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Outgoing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Yes</a:t>
                      </a:r>
                      <a:endParaRPr lang="en-US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No</a:t>
                      </a:r>
                      <a:endParaRPr lang="en-US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8100" marR="38100" marT="25400" marB="25400"/>
                </a:tc>
                <a:extLst>
                  <a:ext uri="{0D108BD9-81ED-4DB2-BD59-A6C34878D82A}">
                    <a16:rowId xmlns:a16="http://schemas.microsoft.com/office/drawing/2014/main" val="3992135098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47480" y="2286531"/>
            <a:ext cx="11887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1A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Peak MD -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ILMAS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Query by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EQ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No &amp; FL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Supply Area - need to check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Mr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Manufacture Year (dPET), Commissioned Data (GIS)</a:t>
            </a:r>
          </a:p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</a:p>
          <a:p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1B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Query by FL &amp;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EQ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No CB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 (PE fully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SCADA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controlled by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RCC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- Manually, need to discuss with DA on ERMS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Manufacture Year (dPET), Commissioned Data (GIS)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Supply Area - need to check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Mr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MV Bulk Customers Connected (GIS) without MD, next Data Model need to considered Consumption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Demand Contribution Profile - calculate based on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Tariff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78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443841"/>
            <a:ext cx="11887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1C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Query by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EQ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No &amp; FL of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RMU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Network Type (GIS)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Total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nos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PE connected to feeder (GIS tracing, 1st leg, calculate no of PE connected up to off point)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 (PE fully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SCADA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controlled by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RCC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- Manually, need to discuss with DA on ERMS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Total Feeder Peak MD (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ILMAS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Manufacture Year (dPET), Commissioned Data (GIS)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Supply Area - need to check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Mr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MV Bulk Customers Connected (GIS) without MD, next Data Model need to considered Consumption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Demand Contribution Profile - calculate based on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Tariff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17937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BL6Qkkz6kKGmPOpLa6.K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zGNuqw4lE2PEkA4_Fvks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rjrkqkH30e6Jt7UzxiZZ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WxvrBbg3U.kgrg1wFol2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8HD1ALd4EaUwJh9ZW3i1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owaDWee8kiFak03wnyfN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hhECp61o0yjJDxWXjQGPQ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mMyuXXSc0GwUXTIE7hO1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KGVMiDqI06manaXfIwhQ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iUcFxQ9LUOPgklmZbZ05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D48aMy_REKFePesioOIQ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VN.X4GEj0O27y8e67V6m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hKoVuKSAkuAwUggqBnYv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ZCIZmZSC06NQoupCYpig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exmJ7Dgf0mzk_u7sVs0D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wTLvg4OBEaw7KRold4B0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pC1y0adAEmlPpNnDgw3q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Os3GuXbkSUf4DXwi5SE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OVA1IoDOEG5zzkqP8yQF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Om6uPOVnUKe4y9G5Ci9I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YOewTOLsEWynmD9nUrTS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h5iXMDUA068H1HIUQazj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8SS0K7Sbk.bzBIIIEKOp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wTLvg4OBEaw7KRold4B0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B2CRC7sQ0i_iciktWpn.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PCM_CF_KLO255 V1">
  <a:themeElements>
    <a:clrScheme name="Current">
      <a:dk1>
        <a:srgbClr val="000000"/>
      </a:dk1>
      <a:lt1>
        <a:srgbClr val="FFFFFF"/>
      </a:lt1>
      <a:dk2>
        <a:srgbClr val="042C75"/>
      </a:dk2>
      <a:lt2>
        <a:srgbClr val="FFFFFF"/>
      </a:lt2>
      <a:accent1>
        <a:srgbClr val="CFDBE1"/>
      </a:accent1>
      <a:accent2>
        <a:srgbClr val="7896C4"/>
      </a:accent2>
      <a:accent3>
        <a:srgbClr val="3D61A7"/>
      </a:accent3>
      <a:accent4>
        <a:srgbClr val="042C75"/>
      </a:accent4>
      <a:accent5>
        <a:srgbClr val="FF6600"/>
      </a:accent5>
      <a:accent6>
        <a:srgbClr val="808080"/>
      </a:accent6>
      <a:hlink>
        <a:srgbClr val="3D61A7"/>
      </a:hlink>
      <a:folHlink>
        <a:srgbClr val="042C75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PCM_CF_KLO255 V1 1">
        <a:dk1>
          <a:srgbClr val="000000"/>
        </a:dk1>
        <a:lt1>
          <a:srgbClr val="FFFFFF"/>
        </a:lt1>
        <a:dk2>
          <a:srgbClr val="042C75"/>
        </a:dk2>
        <a:lt2>
          <a:srgbClr val="FFFFFF"/>
        </a:lt2>
        <a:accent1>
          <a:srgbClr val="CFDBE1"/>
        </a:accent1>
        <a:accent2>
          <a:srgbClr val="7896C4"/>
        </a:accent2>
        <a:accent3>
          <a:srgbClr val="FFFFFF"/>
        </a:accent3>
        <a:accent4>
          <a:srgbClr val="000000"/>
        </a:accent4>
        <a:accent5>
          <a:srgbClr val="E4EAEE"/>
        </a:accent5>
        <a:accent6>
          <a:srgbClr val="6C87B1"/>
        </a:accent6>
        <a:hlink>
          <a:srgbClr val="3D61A7"/>
        </a:hlink>
        <a:folHlink>
          <a:srgbClr val="042C7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5493</TotalTime>
  <Words>1504</Words>
  <Application>Microsoft Office PowerPoint</Application>
  <PresentationFormat>Widescreen</PresentationFormat>
  <Paragraphs>368</Paragraphs>
  <Slides>32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ＭＳ Ｐゴシック</vt:lpstr>
      <vt:lpstr>Arial</vt:lpstr>
      <vt:lpstr>Calibri</vt:lpstr>
      <vt:lpstr>Calibri Light</vt:lpstr>
      <vt:lpstr>Courier New</vt:lpstr>
      <vt:lpstr>Symbol</vt:lpstr>
      <vt:lpstr>Verdana</vt:lpstr>
      <vt:lpstr>Office Theme</vt:lpstr>
      <vt:lpstr>TPCM_CF_KLO255 V1</vt:lpstr>
      <vt:lpstr>think-cell Slide</vt:lpstr>
      <vt:lpstr>KPI 2018  REQUIREMENT STUDY FOR GIS DATA ANALYTIC  Distribution Project Evaluation Template (dPET)</vt:lpstr>
      <vt:lpstr>TABLE OF CONTENT</vt:lpstr>
      <vt:lpstr>#1 OBJECTIVES</vt:lpstr>
      <vt:lpstr>#2 OFFICIAL MEETING CONDUCTED</vt:lpstr>
      <vt:lpstr>#3 REFERENCES</vt:lpstr>
      <vt:lpstr>#4 FINDINGS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#5 WAY FORWARDS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 Mohd Fadhil bin Nik Mohd Kamil</dc:creator>
  <cp:lastModifiedBy>Nik Mohd Fadhil bin Nik Mohd Kamil</cp:lastModifiedBy>
  <cp:revision>124</cp:revision>
  <dcterms:created xsi:type="dcterms:W3CDTF">2018-03-14T08:07:11Z</dcterms:created>
  <dcterms:modified xsi:type="dcterms:W3CDTF">2018-12-25T01:38:09Z</dcterms:modified>
</cp:coreProperties>
</file>