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4630400" cy="8229600"/>
  <p:notesSz cx="8229600" cy="14630400"/>
  <p:embeddedFontLst>
    <p:embeddedFont>
      <p:font typeface="Roboto" panose="02000000000000000000" pitchFamily="2" charset="0"/>
      <p:regular r:id="rId20"/>
    </p:embeddedFont>
    <p:embeddedFont>
      <p:font typeface="Roboto Slab" pitchFamily="2" charset="0"/>
      <p:regular r:id="rId21"/>
      <p:bold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7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0" d="100"/>
          <a:sy n="70" d="100"/>
        </p:scale>
        <p:origin x="60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6083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1">
    <p:bg>
      <p:bgPr>
        <a:blipFill dpi="0" rotWithShape="1">
          <a:blip r:embed="rId3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/>
          <p:cNvSpPr/>
          <p:nvPr/>
        </p:nvSpPr>
        <p:spPr>
          <a:xfrm>
            <a:off x="4254622" y="6362211"/>
            <a:ext cx="64172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b="1" dirty="0">
                <a:latin typeface="Roboto" pitchFamily="34" charset="0"/>
                <a:ea typeface="Roboto" pitchFamily="34" charset="-122"/>
                <a:cs typeface="Roboto" pitchFamily="34" charset="-120"/>
              </a:rPr>
              <a:t>Built with Python, TF-IDF, and Rule-Based Ranking</a:t>
            </a:r>
            <a:endParaRPr lang="en-US" sz="175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B63770-F38E-9CEA-A4C8-9575801AE8A7}"/>
              </a:ext>
            </a:extLst>
          </p:cNvPr>
          <p:cNvSpPr/>
          <p:nvPr/>
        </p:nvSpPr>
        <p:spPr>
          <a:xfrm>
            <a:off x="883494" y="1867389"/>
            <a:ext cx="12832506" cy="3686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ts val="5550"/>
              </a:lnSpc>
            </a:pPr>
            <a:endParaRPr lang="en-US" sz="7200" b="1" u="sng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Roboto Slab" pitchFamily="34" charset="0"/>
              <a:ea typeface="Roboto Slab" pitchFamily="34" charset="-122"/>
              <a:cs typeface="Roboto Slab" pitchFamily="34" charset="-120"/>
            </a:endParaRPr>
          </a:p>
          <a:p>
            <a:pPr algn="ctr">
              <a:lnSpc>
                <a:spcPts val="5550"/>
              </a:lnSpc>
            </a:pPr>
            <a:r>
              <a:rPr lang="en-US" sz="7200" b="1" u="sng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RideRec</a:t>
            </a:r>
          </a:p>
          <a:p>
            <a:pPr algn="ctr">
              <a:lnSpc>
                <a:spcPts val="5550"/>
              </a:lnSpc>
            </a:pPr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(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Motorcycle Recommendation System using NLP)</a:t>
            </a:r>
            <a:endParaRPr lang="en-IN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marL="0" indent="0" algn="ctr">
              <a:lnSpc>
                <a:spcPts val="5550"/>
              </a:lnSpc>
              <a:buNone/>
            </a:pPr>
            <a:endParaRPr lang="en-IN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0">
            <a:extLst>
              <a:ext uri="{FF2B5EF4-FFF2-40B4-BE49-F238E27FC236}">
                <a16:creationId xmlns:a16="http://schemas.microsoft.com/office/drawing/2014/main" id="{980D2872-8770-A4B4-566C-BF9723F48C00}"/>
              </a:ext>
            </a:extLst>
          </p:cNvPr>
          <p:cNvSpPr/>
          <p:nvPr/>
        </p:nvSpPr>
        <p:spPr>
          <a:xfrm>
            <a:off x="793790" y="2214622"/>
            <a:ext cx="681406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Rule-Based Scoring Logic</a:t>
            </a:r>
            <a:endParaRPr lang="en-US" sz="4450" dirty="0"/>
          </a:p>
        </p:txBody>
      </p:sp>
      <p:sp>
        <p:nvSpPr>
          <p:cNvPr id="25" name="Text 1">
            <a:extLst>
              <a:ext uri="{FF2B5EF4-FFF2-40B4-BE49-F238E27FC236}">
                <a16:creationId xmlns:a16="http://schemas.microsoft.com/office/drawing/2014/main" id="{03207DF2-AC32-2254-706C-7EE4D927AD30}"/>
              </a:ext>
            </a:extLst>
          </p:cNvPr>
          <p:cNvSpPr/>
          <p:nvPr/>
        </p:nvSpPr>
        <p:spPr>
          <a:xfrm>
            <a:off x="793790" y="3377029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component penalizes motorcycles based on differences in engine CC and price from user preferences. It uses a weighted approach to ensure fair comparison.</a:t>
            </a:r>
            <a:endParaRPr lang="en-US" sz="1750" dirty="0"/>
          </a:p>
        </p:txBody>
      </p:sp>
      <p:sp>
        <p:nvSpPr>
          <p:cNvPr id="26" name="Shape 2">
            <a:extLst>
              <a:ext uri="{FF2B5EF4-FFF2-40B4-BE49-F238E27FC236}">
                <a16:creationId xmlns:a16="http://schemas.microsoft.com/office/drawing/2014/main" id="{4EF290AF-FE42-618F-1468-07CB283AEE8A}"/>
              </a:ext>
            </a:extLst>
          </p:cNvPr>
          <p:cNvSpPr/>
          <p:nvPr/>
        </p:nvSpPr>
        <p:spPr>
          <a:xfrm>
            <a:off x="793790" y="435798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F465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7" name="Text 3">
            <a:extLst>
              <a:ext uri="{FF2B5EF4-FFF2-40B4-BE49-F238E27FC236}">
                <a16:creationId xmlns:a16="http://schemas.microsoft.com/office/drawing/2014/main" id="{D9EF1204-D651-A670-055E-9976F9834816}"/>
              </a:ext>
            </a:extLst>
          </p:cNvPr>
          <p:cNvSpPr/>
          <p:nvPr/>
        </p:nvSpPr>
        <p:spPr>
          <a:xfrm>
            <a:off x="1530906" y="443585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Penalty System</a:t>
            </a:r>
            <a:endParaRPr lang="en-US" sz="2200" dirty="0"/>
          </a:p>
        </p:txBody>
      </p:sp>
      <p:sp>
        <p:nvSpPr>
          <p:cNvPr id="28" name="Text 4">
            <a:extLst>
              <a:ext uri="{FF2B5EF4-FFF2-40B4-BE49-F238E27FC236}">
                <a16:creationId xmlns:a16="http://schemas.microsoft.com/office/drawing/2014/main" id="{CA8FB5B2-4862-0076-6C3A-4FACDB958098}"/>
              </a:ext>
            </a:extLst>
          </p:cNvPr>
          <p:cNvSpPr/>
          <p:nvPr/>
        </p:nvSpPr>
        <p:spPr>
          <a:xfrm>
            <a:off x="1530906" y="4926270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Penalizes based on engine CC and price difference.</a:t>
            </a:r>
            <a:endParaRPr lang="en-US" sz="1750" dirty="0"/>
          </a:p>
        </p:txBody>
      </p:sp>
      <p:sp>
        <p:nvSpPr>
          <p:cNvPr id="29" name="Shape 5">
            <a:extLst>
              <a:ext uri="{FF2B5EF4-FFF2-40B4-BE49-F238E27FC236}">
                <a16:creationId xmlns:a16="http://schemas.microsoft.com/office/drawing/2014/main" id="{59E1D7B9-4FD7-4DD5-2130-5A56FBD81EF8}"/>
              </a:ext>
            </a:extLst>
          </p:cNvPr>
          <p:cNvSpPr/>
          <p:nvPr/>
        </p:nvSpPr>
        <p:spPr>
          <a:xfrm>
            <a:off x="5235893" y="435798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F465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0" name="Text 6">
            <a:extLst>
              <a:ext uri="{FF2B5EF4-FFF2-40B4-BE49-F238E27FC236}">
                <a16:creationId xmlns:a16="http://schemas.microsoft.com/office/drawing/2014/main" id="{7373E258-0B15-59F3-05AB-C04C407DE6B8}"/>
              </a:ext>
            </a:extLst>
          </p:cNvPr>
          <p:cNvSpPr/>
          <p:nvPr/>
        </p:nvSpPr>
        <p:spPr>
          <a:xfrm>
            <a:off x="5973008" y="443585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Weighted Scoring</a:t>
            </a:r>
            <a:endParaRPr lang="en-US" sz="2200" dirty="0"/>
          </a:p>
        </p:txBody>
      </p:sp>
      <p:sp>
        <p:nvSpPr>
          <p:cNvPr id="31" name="Text 7">
            <a:extLst>
              <a:ext uri="{FF2B5EF4-FFF2-40B4-BE49-F238E27FC236}">
                <a16:creationId xmlns:a16="http://schemas.microsoft.com/office/drawing/2014/main" id="{944DD048-DEA6-09EB-968D-510323707642}"/>
              </a:ext>
            </a:extLst>
          </p:cNvPr>
          <p:cNvSpPr/>
          <p:nvPr/>
        </p:nvSpPr>
        <p:spPr>
          <a:xfrm>
            <a:off x="5973008" y="4926270"/>
            <a:ext cx="34214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60% for engine CC, 40% for price.</a:t>
            </a:r>
            <a:endParaRPr lang="en-US" sz="1750" dirty="0"/>
          </a:p>
        </p:txBody>
      </p:sp>
      <p:sp>
        <p:nvSpPr>
          <p:cNvPr id="32" name="Shape 8">
            <a:extLst>
              <a:ext uri="{FF2B5EF4-FFF2-40B4-BE49-F238E27FC236}">
                <a16:creationId xmlns:a16="http://schemas.microsoft.com/office/drawing/2014/main" id="{397BB8C8-C24D-B3BA-8C42-A8D426E309A2}"/>
              </a:ext>
            </a:extLst>
          </p:cNvPr>
          <p:cNvSpPr/>
          <p:nvPr/>
        </p:nvSpPr>
        <p:spPr>
          <a:xfrm>
            <a:off x="9677995" y="435798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F465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EB9E0824-CFAE-6B25-529C-D329CB256997}"/>
              </a:ext>
            </a:extLst>
          </p:cNvPr>
          <p:cNvSpPr/>
          <p:nvPr/>
        </p:nvSpPr>
        <p:spPr>
          <a:xfrm>
            <a:off x="10415111" y="443585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Normalization</a:t>
            </a:r>
            <a:endParaRPr lang="en-US" sz="2200" dirty="0"/>
          </a:p>
        </p:txBody>
      </p:sp>
      <p:sp>
        <p:nvSpPr>
          <p:cNvPr id="34" name="Text 10">
            <a:extLst>
              <a:ext uri="{FF2B5EF4-FFF2-40B4-BE49-F238E27FC236}">
                <a16:creationId xmlns:a16="http://schemas.microsoft.com/office/drawing/2014/main" id="{85C5150B-500D-D119-9865-EABD44A933DC}"/>
              </a:ext>
            </a:extLst>
          </p:cNvPr>
          <p:cNvSpPr/>
          <p:nvPr/>
        </p:nvSpPr>
        <p:spPr>
          <a:xfrm>
            <a:off x="10415111" y="4926270"/>
            <a:ext cx="342149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Scores are normalized by dividing by 1000 (CC) or 1 lakh (₹) for consistent scaling.</a:t>
            </a:r>
            <a:endParaRPr lang="en-US" sz="175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85FD79A-EFF8-EEBB-459B-CE37B7B4663F}"/>
              </a:ext>
            </a:extLst>
          </p:cNvPr>
          <p:cNvSpPr/>
          <p:nvPr/>
        </p:nvSpPr>
        <p:spPr>
          <a:xfrm>
            <a:off x="12485914" y="7630886"/>
            <a:ext cx="2057400" cy="522514"/>
          </a:xfrm>
          <a:prstGeom prst="rect">
            <a:avLst/>
          </a:prstGeom>
          <a:solidFill>
            <a:srgbClr val="202733"/>
          </a:solidFill>
          <a:ln>
            <a:solidFill>
              <a:srgbClr val="2027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852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89584"/>
            <a:ext cx="620768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Final Ranking Strategy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5199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system combines semantic similarity with rule-based penalties to generate a comprehensive final score for each motorcycle.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4170045"/>
            <a:ext cx="6407944" cy="1669852"/>
          </a:xfrm>
          <a:prstGeom prst="roundRect">
            <a:avLst>
              <a:gd name="adj" fmla="val 2038"/>
            </a:avLst>
          </a:prstGeom>
          <a:solidFill>
            <a:srgbClr val="3F465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Text 3"/>
          <p:cNvSpPr/>
          <p:nvPr/>
        </p:nvSpPr>
        <p:spPr>
          <a:xfrm>
            <a:off x="1020604" y="439685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Combined Score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020604" y="4887278"/>
            <a:ext cx="59543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Final Score = 0.8 × Similarity Score – 0.2 × Rule Score.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7428548" y="4170045"/>
            <a:ext cx="6408063" cy="1669852"/>
          </a:xfrm>
          <a:prstGeom prst="roundRect">
            <a:avLst>
              <a:gd name="adj" fmla="val 2038"/>
            </a:avLst>
          </a:prstGeom>
          <a:solidFill>
            <a:srgbClr val="3F465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Text 6"/>
          <p:cNvSpPr/>
          <p:nvPr/>
        </p:nvSpPr>
        <p:spPr>
          <a:xfrm>
            <a:off x="7655362" y="439685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Prioritization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655362" y="4887278"/>
            <a:ext cx="59544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Semantic match is prioritized, with mild penalties for specification mismatches.</a:t>
            </a:r>
            <a:endParaRPr lang="en-US" sz="175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A555BD-C859-8C96-394F-2BD7BEEFFA80}"/>
              </a:ext>
            </a:extLst>
          </p:cNvPr>
          <p:cNvSpPr/>
          <p:nvPr/>
        </p:nvSpPr>
        <p:spPr>
          <a:xfrm>
            <a:off x="12485914" y="7630886"/>
            <a:ext cx="2057400" cy="522514"/>
          </a:xfrm>
          <a:prstGeom prst="rect">
            <a:avLst/>
          </a:prstGeom>
          <a:solidFill>
            <a:srgbClr val="202733"/>
          </a:solidFill>
          <a:ln>
            <a:solidFill>
              <a:srgbClr val="2027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0">
            <a:extLst>
              <a:ext uri="{FF2B5EF4-FFF2-40B4-BE49-F238E27FC236}">
                <a16:creationId xmlns:a16="http://schemas.microsoft.com/office/drawing/2014/main" id="{586F04C7-4F3A-A3CF-3947-3C95695BAE9C}"/>
              </a:ext>
            </a:extLst>
          </p:cNvPr>
          <p:cNvSpPr/>
          <p:nvPr/>
        </p:nvSpPr>
        <p:spPr>
          <a:xfrm>
            <a:off x="617458" y="486966"/>
            <a:ext cx="8924449" cy="551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4300"/>
              </a:lnSpc>
              <a:buNone/>
            </a:pPr>
            <a:r>
              <a:rPr lang="en-US" sz="345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System Flow</a:t>
            </a:r>
            <a:endParaRPr lang="en-US" sz="3450" dirty="0"/>
          </a:p>
        </p:txBody>
      </p:sp>
      <p:pic>
        <p:nvPicPr>
          <p:cNvPr id="21" name="Image 0">
            <a:extLst>
              <a:ext uri="{FF2B5EF4-FFF2-40B4-BE49-F238E27FC236}">
                <a16:creationId xmlns:a16="http://schemas.microsoft.com/office/drawing/2014/main" id="{5AEB05D0-0008-DD18-3C16-AC424952B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58" y="1391126"/>
            <a:ext cx="882134" cy="1058585"/>
          </a:xfrm>
          <a:prstGeom prst="rect">
            <a:avLst/>
          </a:prstGeom>
        </p:spPr>
      </p:pic>
      <p:sp>
        <p:nvSpPr>
          <p:cNvPr id="22" name="Text 1">
            <a:extLst>
              <a:ext uri="{FF2B5EF4-FFF2-40B4-BE49-F238E27FC236}">
                <a16:creationId xmlns:a16="http://schemas.microsoft.com/office/drawing/2014/main" id="{D91B7606-C49F-BFE6-ECF1-AFDA917EF448}"/>
              </a:ext>
            </a:extLst>
          </p:cNvPr>
          <p:cNvSpPr/>
          <p:nvPr/>
        </p:nvSpPr>
        <p:spPr>
          <a:xfrm>
            <a:off x="1675924" y="1567458"/>
            <a:ext cx="2205514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User Input Collection</a:t>
            </a:r>
            <a:endParaRPr lang="en-US" sz="1700" dirty="0"/>
          </a:p>
        </p:txBody>
      </p:sp>
      <p:sp>
        <p:nvSpPr>
          <p:cNvPr id="23" name="Text 2">
            <a:extLst>
              <a:ext uri="{FF2B5EF4-FFF2-40B4-BE49-F238E27FC236}">
                <a16:creationId xmlns:a16="http://schemas.microsoft.com/office/drawing/2014/main" id="{18E7242A-2A79-EE9D-CBEF-817A7CE7EB5D}"/>
              </a:ext>
            </a:extLst>
          </p:cNvPr>
          <p:cNvSpPr/>
          <p:nvPr/>
        </p:nvSpPr>
        <p:spPr>
          <a:xfrm>
            <a:off x="1675924" y="1948934"/>
            <a:ext cx="12337018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Accepts search query, engine CC, and price via web form.</a:t>
            </a:r>
            <a:endParaRPr lang="en-US" sz="1350" dirty="0"/>
          </a:p>
        </p:txBody>
      </p:sp>
      <p:pic>
        <p:nvPicPr>
          <p:cNvPr id="24" name="Image 1">
            <a:extLst>
              <a:ext uri="{FF2B5EF4-FFF2-40B4-BE49-F238E27FC236}">
                <a16:creationId xmlns:a16="http://schemas.microsoft.com/office/drawing/2014/main" id="{700F3BC4-930E-1364-E571-20CCE7830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458" y="2449711"/>
            <a:ext cx="882134" cy="1058585"/>
          </a:xfrm>
          <a:prstGeom prst="rect">
            <a:avLst/>
          </a:prstGeom>
        </p:spPr>
      </p:pic>
      <p:sp>
        <p:nvSpPr>
          <p:cNvPr id="25" name="Text 3">
            <a:extLst>
              <a:ext uri="{FF2B5EF4-FFF2-40B4-BE49-F238E27FC236}">
                <a16:creationId xmlns:a16="http://schemas.microsoft.com/office/drawing/2014/main" id="{ABD43964-B4EE-F932-B7BA-CE7920FD84C7}"/>
              </a:ext>
            </a:extLst>
          </p:cNvPr>
          <p:cNvSpPr/>
          <p:nvPr/>
        </p:nvSpPr>
        <p:spPr>
          <a:xfrm>
            <a:off x="1675924" y="2626043"/>
            <a:ext cx="2205514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CSV Data Loading</a:t>
            </a:r>
            <a:endParaRPr lang="en-US" sz="1700" dirty="0"/>
          </a:p>
        </p:txBody>
      </p:sp>
      <p:sp>
        <p:nvSpPr>
          <p:cNvPr id="26" name="Text 4">
            <a:extLst>
              <a:ext uri="{FF2B5EF4-FFF2-40B4-BE49-F238E27FC236}">
                <a16:creationId xmlns:a16="http://schemas.microsoft.com/office/drawing/2014/main" id="{AABFEADB-0B71-3640-958C-1BCEC9D723A1}"/>
              </a:ext>
            </a:extLst>
          </p:cNvPr>
          <p:cNvSpPr/>
          <p:nvPr/>
        </p:nvSpPr>
        <p:spPr>
          <a:xfrm>
            <a:off x="1675924" y="3007519"/>
            <a:ext cx="12337018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Reads motorcycle dataset and cleans descriptions.</a:t>
            </a:r>
            <a:endParaRPr lang="en-US" sz="1350" dirty="0"/>
          </a:p>
        </p:txBody>
      </p:sp>
      <p:pic>
        <p:nvPicPr>
          <p:cNvPr id="27" name="Image 2">
            <a:extLst>
              <a:ext uri="{FF2B5EF4-FFF2-40B4-BE49-F238E27FC236}">
                <a16:creationId xmlns:a16="http://schemas.microsoft.com/office/drawing/2014/main" id="{69A0AD66-127A-BF09-546A-EEE747B54E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458" y="3508296"/>
            <a:ext cx="882134" cy="1058585"/>
          </a:xfrm>
          <a:prstGeom prst="rect">
            <a:avLst/>
          </a:prstGeom>
        </p:spPr>
      </p:pic>
      <p:sp>
        <p:nvSpPr>
          <p:cNvPr id="28" name="Text 5">
            <a:extLst>
              <a:ext uri="{FF2B5EF4-FFF2-40B4-BE49-F238E27FC236}">
                <a16:creationId xmlns:a16="http://schemas.microsoft.com/office/drawing/2014/main" id="{39456772-C2D1-649D-2608-6272F5E8266C}"/>
              </a:ext>
            </a:extLst>
          </p:cNvPr>
          <p:cNvSpPr/>
          <p:nvPr/>
        </p:nvSpPr>
        <p:spPr>
          <a:xfrm>
            <a:off x="1675924" y="3684627"/>
            <a:ext cx="3082052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Text Cleaning &amp; Vectorization</a:t>
            </a:r>
            <a:endParaRPr lang="en-US" sz="1700" dirty="0"/>
          </a:p>
        </p:txBody>
      </p:sp>
      <p:sp>
        <p:nvSpPr>
          <p:cNvPr id="29" name="Text 6">
            <a:extLst>
              <a:ext uri="{FF2B5EF4-FFF2-40B4-BE49-F238E27FC236}">
                <a16:creationId xmlns:a16="http://schemas.microsoft.com/office/drawing/2014/main" id="{2E44E380-972A-F2AD-EDA2-6B3437C1B328}"/>
              </a:ext>
            </a:extLst>
          </p:cNvPr>
          <p:cNvSpPr/>
          <p:nvPr/>
        </p:nvSpPr>
        <p:spPr>
          <a:xfrm>
            <a:off x="1675924" y="4066103"/>
            <a:ext cx="12337018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Cleans text and converts into TF-IDF vectors.</a:t>
            </a:r>
            <a:endParaRPr lang="en-US" sz="1350" dirty="0"/>
          </a:p>
        </p:txBody>
      </p:sp>
      <p:pic>
        <p:nvPicPr>
          <p:cNvPr id="30" name="Image 3">
            <a:extLst>
              <a:ext uri="{FF2B5EF4-FFF2-40B4-BE49-F238E27FC236}">
                <a16:creationId xmlns:a16="http://schemas.microsoft.com/office/drawing/2014/main" id="{EAB45AA7-A537-EAC5-8287-2C20114EEB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458" y="4566880"/>
            <a:ext cx="882134" cy="1058585"/>
          </a:xfrm>
          <a:prstGeom prst="rect">
            <a:avLst/>
          </a:prstGeom>
        </p:spPr>
      </p:pic>
      <p:sp>
        <p:nvSpPr>
          <p:cNvPr id="31" name="Text 7">
            <a:extLst>
              <a:ext uri="{FF2B5EF4-FFF2-40B4-BE49-F238E27FC236}">
                <a16:creationId xmlns:a16="http://schemas.microsoft.com/office/drawing/2014/main" id="{4C929164-D906-66D9-30DD-4D113D1DE01E}"/>
              </a:ext>
            </a:extLst>
          </p:cNvPr>
          <p:cNvSpPr/>
          <p:nvPr/>
        </p:nvSpPr>
        <p:spPr>
          <a:xfrm>
            <a:off x="1675924" y="4743212"/>
            <a:ext cx="3321129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Similarity &amp; Rule-Based Scoring</a:t>
            </a:r>
            <a:endParaRPr lang="en-US" sz="1700" dirty="0"/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43F9B717-3C5D-1BC9-6BC1-034AD052D0A9}"/>
              </a:ext>
            </a:extLst>
          </p:cNvPr>
          <p:cNvSpPr/>
          <p:nvPr/>
        </p:nvSpPr>
        <p:spPr>
          <a:xfrm>
            <a:off x="1675924" y="5124688"/>
            <a:ext cx="12337018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Computes cosine similarity and applies rule-based scoring.</a:t>
            </a:r>
            <a:endParaRPr lang="en-US" sz="1350" dirty="0"/>
          </a:p>
        </p:txBody>
      </p:sp>
      <p:pic>
        <p:nvPicPr>
          <p:cNvPr id="33" name="Image 4">
            <a:extLst>
              <a:ext uri="{FF2B5EF4-FFF2-40B4-BE49-F238E27FC236}">
                <a16:creationId xmlns:a16="http://schemas.microsoft.com/office/drawing/2014/main" id="{5FBD3DC8-429B-8132-F5FA-55FF48A888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458" y="5625465"/>
            <a:ext cx="882134" cy="1058585"/>
          </a:xfrm>
          <a:prstGeom prst="rect">
            <a:avLst/>
          </a:prstGeom>
        </p:spPr>
      </p:pic>
      <p:sp>
        <p:nvSpPr>
          <p:cNvPr id="34" name="Text 9">
            <a:extLst>
              <a:ext uri="{FF2B5EF4-FFF2-40B4-BE49-F238E27FC236}">
                <a16:creationId xmlns:a16="http://schemas.microsoft.com/office/drawing/2014/main" id="{8D5B2304-A369-F259-4FF4-6D3D346B8D11}"/>
              </a:ext>
            </a:extLst>
          </p:cNvPr>
          <p:cNvSpPr/>
          <p:nvPr/>
        </p:nvSpPr>
        <p:spPr>
          <a:xfrm>
            <a:off x="1675924" y="5801797"/>
            <a:ext cx="2205514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Ranking &amp; Selection</a:t>
            </a:r>
            <a:endParaRPr lang="en-US" sz="1700" dirty="0"/>
          </a:p>
        </p:txBody>
      </p:sp>
      <p:sp>
        <p:nvSpPr>
          <p:cNvPr id="35" name="Text 10">
            <a:extLst>
              <a:ext uri="{FF2B5EF4-FFF2-40B4-BE49-F238E27FC236}">
                <a16:creationId xmlns:a16="http://schemas.microsoft.com/office/drawing/2014/main" id="{F96A19ED-69FC-D580-CB69-35D150323869}"/>
              </a:ext>
            </a:extLst>
          </p:cNvPr>
          <p:cNvSpPr/>
          <p:nvPr/>
        </p:nvSpPr>
        <p:spPr>
          <a:xfrm>
            <a:off x="1675924" y="6183273"/>
            <a:ext cx="12337018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Combines scores for final ranking.</a:t>
            </a:r>
            <a:endParaRPr lang="en-US" sz="1350" dirty="0"/>
          </a:p>
        </p:txBody>
      </p:sp>
      <p:pic>
        <p:nvPicPr>
          <p:cNvPr id="36" name="Image 5">
            <a:extLst>
              <a:ext uri="{FF2B5EF4-FFF2-40B4-BE49-F238E27FC236}">
                <a16:creationId xmlns:a16="http://schemas.microsoft.com/office/drawing/2014/main" id="{36C19112-F44F-2EE9-E4F7-794BB0616A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458" y="6684050"/>
            <a:ext cx="882134" cy="1058585"/>
          </a:xfrm>
          <a:prstGeom prst="rect">
            <a:avLst/>
          </a:prstGeom>
        </p:spPr>
      </p:pic>
      <p:sp>
        <p:nvSpPr>
          <p:cNvPr id="37" name="Text 11">
            <a:extLst>
              <a:ext uri="{FF2B5EF4-FFF2-40B4-BE49-F238E27FC236}">
                <a16:creationId xmlns:a16="http://schemas.microsoft.com/office/drawing/2014/main" id="{715F3F36-D106-30BC-A3E2-A09258D6D400}"/>
              </a:ext>
            </a:extLst>
          </p:cNvPr>
          <p:cNvSpPr/>
          <p:nvPr/>
        </p:nvSpPr>
        <p:spPr>
          <a:xfrm>
            <a:off x="1675924" y="6860381"/>
            <a:ext cx="2205514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Result Display</a:t>
            </a:r>
            <a:endParaRPr lang="en-US" sz="1700" dirty="0"/>
          </a:p>
        </p:txBody>
      </p:sp>
      <p:sp>
        <p:nvSpPr>
          <p:cNvPr id="38" name="Text 12">
            <a:extLst>
              <a:ext uri="{FF2B5EF4-FFF2-40B4-BE49-F238E27FC236}">
                <a16:creationId xmlns:a16="http://schemas.microsoft.com/office/drawing/2014/main" id="{D53D102A-D1C3-05D6-2284-0AC5C414991C}"/>
              </a:ext>
            </a:extLst>
          </p:cNvPr>
          <p:cNvSpPr/>
          <p:nvPr/>
        </p:nvSpPr>
        <p:spPr>
          <a:xfrm>
            <a:off x="1675924" y="7241858"/>
            <a:ext cx="12337018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Shows ranked bikes on the web page.</a:t>
            </a:r>
            <a:endParaRPr lang="en-US" sz="135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4DFBD01-7218-DE0A-1720-B1114A288A60}"/>
              </a:ext>
            </a:extLst>
          </p:cNvPr>
          <p:cNvSpPr/>
          <p:nvPr/>
        </p:nvSpPr>
        <p:spPr>
          <a:xfrm>
            <a:off x="12485914" y="7630886"/>
            <a:ext cx="2057400" cy="522514"/>
          </a:xfrm>
          <a:prstGeom prst="rect">
            <a:avLst/>
          </a:prstGeom>
          <a:solidFill>
            <a:srgbClr val="202733"/>
          </a:solidFill>
          <a:ln>
            <a:solidFill>
              <a:srgbClr val="2027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91226"/>
            <a:ext cx="574536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Handling User Inputs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35363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system is designed to gracefully handle various user inputs, including optional preferences and invalid entries.</a:t>
            </a:r>
            <a:endParaRPr lang="en-US" sz="17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971687"/>
            <a:ext cx="566976" cy="566976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93790" y="482215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Text Description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93790" y="5312569"/>
            <a:ext cx="41586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Users input a description like "affordable city motorcycle."</a:t>
            </a:r>
            <a:endParaRPr lang="en-US" sz="175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893" y="3971687"/>
            <a:ext cx="566976" cy="566976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5235893" y="482215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Optional Preferences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5235893" y="5312569"/>
            <a:ext cx="41586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Users can optionally specify preferred engine CC and budget.</a:t>
            </a:r>
            <a:endParaRPr lang="en-US" sz="17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7995" y="3971687"/>
            <a:ext cx="566976" cy="566976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9677995" y="482215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Default Handling</a:t>
            </a:r>
            <a:endParaRPr lang="en-US" sz="2200" dirty="0"/>
          </a:p>
        </p:txBody>
      </p:sp>
      <p:sp>
        <p:nvSpPr>
          <p:cNvPr id="12" name="Text 7"/>
          <p:cNvSpPr/>
          <p:nvPr/>
        </p:nvSpPr>
        <p:spPr>
          <a:xfrm>
            <a:off x="9677995" y="5312569"/>
            <a:ext cx="41586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Invalid inputs are handled by applying default values.</a:t>
            </a:r>
            <a:endParaRPr lang="en-US" sz="17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2CAC6A-9EB7-9434-9A02-A13255FE0CB8}"/>
              </a:ext>
            </a:extLst>
          </p:cNvPr>
          <p:cNvSpPr/>
          <p:nvPr/>
        </p:nvSpPr>
        <p:spPr>
          <a:xfrm>
            <a:off x="12485914" y="7630886"/>
            <a:ext cx="2057400" cy="522514"/>
          </a:xfrm>
          <a:prstGeom prst="rect">
            <a:avLst/>
          </a:prstGeom>
          <a:solidFill>
            <a:srgbClr val="202733"/>
          </a:solidFill>
          <a:ln>
            <a:solidFill>
              <a:srgbClr val="2027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55652"/>
            <a:ext cx="942570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Output Display &amp; GUI Integration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1805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system provides clear and organized results, Integrating Clean GUI , for Clear And User-Friendly Results 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36292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Top 5 Results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494407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Displays the top 5 recommended motorcycles with their details.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436292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Clean User Interface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599521" y="494407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Integrated GUI Using Flask , HTML and CSS</a:t>
            </a:r>
            <a:endParaRPr lang="en-US" sz="17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24225E-3802-DCBF-E9CF-E327CFEE9D33}"/>
              </a:ext>
            </a:extLst>
          </p:cNvPr>
          <p:cNvSpPr/>
          <p:nvPr/>
        </p:nvSpPr>
        <p:spPr>
          <a:xfrm>
            <a:off x="12485914" y="7630886"/>
            <a:ext cx="2057400" cy="522514"/>
          </a:xfrm>
          <a:prstGeom prst="rect">
            <a:avLst/>
          </a:prstGeom>
          <a:solidFill>
            <a:srgbClr val="202733"/>
          </a:solidFill>
          <a:ln>
            <a:solidFill>
              <a:srgbClr val="2027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96014"/>
            <a:ext cx="595110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Libraries &amp; Tools Used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5842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system leverages powerful Python libraries for data manipulation, NLP, and machine learning.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417647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F465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Text 3"/>
          <p:cNvSpPr/>
          <p:nvPr/>
        </p:nvSpPr>
        <p:spPr>
          <a:xfrm>
            <a:off x="1530906" y="42543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Data &amp; NLP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530906" y="4744760"/>
            <a:ext cx="342149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Pandas for data handling, NLTK for stopwords, tokenization, and stemming.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5235893" y="417647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F465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Text 6"/>
          <p:cNvSpPr/>
          <p:nvPr/>
        </p:nvSpPr>
        <p:spPr>
          <a:xfrm>
            <a:off x="5973008" y="42543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Machine Learning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5973008" y="4744760"/>
            <a:ext cx="342149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Scikit-learn for TF-IDF Vectorization and cosine similarity calculations.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9677995" y="417647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F465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1" name="Text 9"/>
          <p:cNvSpPr/>
          <p:nvPr/>
        </p:nvSpPr>
        <p:spPr>
          <a:xfrm>
            <a:off x="10415111" y="42543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Output Formatting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10415111" y="4744760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Flask for Creating Streamlined Outputs</a:t>
            </a:r>
            <a:endParaRPr lang="en-US" sz="17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CC6CC2-F888-81B7-C5E6-70FE41ECF7EE}"/>
              </a:ext>
            </a:extLst>
          </p:cNvPr>
          <p:cNvSpPr/>
          <p:nvPr/>
        </p:nvSpPr>
        <p:spPr>
          <a:xfrm>
            <a:off x="12485914" y="7630886"/>
            <a:ext cx="2057400" cy="522514"/>
          </a:xfrm>
          <a:prstGeom prst="rect">
            <a:avLst/>
          </a:prstGeom>
          <a:solidFill>
            <a:srgbClr val="202733"/>
          </a:solidFill>
          <a:ln>
            <a:solidFill>
              <a:srgbClr val="2027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57293"/>
            <a:ext cx="925222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Summary &amp; Future Enhancements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31970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Our system offers an effective hybrid recommendation approach with potential for significant future growth.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164568"/>
            <a:ext cx="322659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Effective Hybrid System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4745712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Combines semantic understanding with rule-based logic for precise recommendations.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4164568"/>
            <a:ext cx="297656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Future Enhancements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99521" y="4745713"/>
            <a:ext cx="6244709" cy="362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Machine Learning Algorithm for Better Understanding.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51048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Larger datasets or scraped reviews for improved accuracy.</a:t>
            </a:r>
            <a:endParaRPr lang="en-US" sz="175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104071-CB93-75DB-2F06-9C7C8E641C6F}"/>
              </a:ext>
            </a:extLst>
          </p:cNvPr>
          <p:cNvSpPr/>
          <p:nvPr/>
        </p:nvSpPr>
        <p:spPr>
          <a:xfrm>
            <a:off x="12485914" y="7630886"/>
            <a:ext cx="2057400" cy="522514"/>
          </a:xfrm>
          <a:prstGeom prst="rect">
            <a:avLst/>
          </a:prstGeom>
          <a:solidFill>
            <a:srgbClr val="202733"/>
          </a:solidFill>
          <a:ln>
            <a:solidFill>
              <a:srgbClr val="2027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8165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Presented By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83059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Garv Sharma  992401210067   (Backend Data Processing Through Python And NLP)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27279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Sharad Mourya 2408030027     (Frontend GUI Integration Through Flask And HTML)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71498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Aaradhya Kulashri 2408030026 (Auxiliary Support Through Reports and Presentation)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41805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Submitted To</a:t>
            </a:r>
            <a:endParaRPr lang="en-US" sz="4450" dirty="0"/>
          </a:p>
        </p:txBody>
      </p:sp>
      <p:sp>
        <p:nvSpPr>
          <p:cNvPr id="7" name="Text 5"/>
          <p:cNvSpPr/>
          <p:nvPr/>
        </p:nvSpPr>
        <p:spPr>
          <a:xfrm>
            <a:off x="793790" y="54669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Ms. Neetu Singh</a:t>
            </a:r>
            <a:endParaRPr lang="en-US" sz="17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70D0A1-0CBB-4CB1-47DC-58483B53042A}"/>
              </a:ext>
            </a:extLst>
          </p:cNvPr>
          <p:cNvSpPr/>
          <p:nvPr/>
        </p:nvSpPr>
        <p:spPr>
          <a:xfrm>
            <a:off x="12485914" y="7630886"/>
            <a:ext cx="2057400" cy="522514"/>
          </a:xfrm>
          <a:prstGeom prst="rect">
            <a:avLst/>
          </a:prstGeom>
          <a:solidFill>
            <a:srgbClr val="202733"/>
          </a:solidFill>
          <a:ln>
            <a:solidFill>
              <a:srgbClr val="2027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89584"/>
            <a:ext cx="1013340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The Problem: Finding the Perfect Ride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51992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Users often struggle to choose the right motorcycle that aligns with their preferences for usage, engine size, and budget. Our system provides smart, personalized recommendations to simplify this complex decision.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4532948"/>
            <a:ext cx="4196358" cy="1306949"/>
          </a:xfrm>
          <a:prstGeom prst="roundRect">
            <a:avLst>
              <a:gd name="adj" fmla="val 2603"/>
            </a:avLst>
          </a:prstGeom>
          <a:solidFill>
            <a:srgbClr val="3F465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Text 3"/>
          <p:cNvSpPr/>
          <p:nvPr/>
        </p:nvSpPr>
        <p:spPr>
          <a:xfrm>
            <a:off x="1020604" y="47597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Usage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020604" y="5250180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Commuting, touring, off-roading?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5216962" y="4532948"/>
            <a:ext cx="4196358" cy="1306949"/>
          </a:xfrm>
          <a:prstGeom prst="roundRect">
            <a:avLst>
              <a:gd name="adj" fmla="val 2603"/>
            </a:avLst>
          </a:prstGeom>
          <a:solidFill>
            <a:srgbClr val="3F465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Text 6"/>
          <p:cNvSpPr/>
          <p:nvPr/>
        </p:nvSpPr>
        <p:spPr>
          <a:xfrm>
            <a:off x="5443776" y="47597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Engine Size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5443776" y="5250180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Low, medium, or high CC?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9640133" y="4532948"/>
            <a:ext cx="4196358" cy="1306949"/>
          </a:xfrm>
          <a:prstGeom prst="roundRect">
            <a:avLst>
              <a:gd name="adj" fmla="val 2603"/>
            </a:avLst>
          </a:prstGeom>
          <a:solidFill>
            <a:srgbClr val="3F465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1" name="Text 9"/>
          <p:cNvSpPr/>
          <p:nvPr/>
        </p:nvSpPr>
        <p:spPr>
          <a:xfrm>
            <a:off x="9866948" y="47597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Budget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9866948" y="5250180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Affordable, mid-range, or premium?</a:t>
            </a:r>
            <a:endParaRPr lang="en-US" sz="17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091E0-4725-A705-DE8A-3E58C77210CE}"/>
              </a:ext>
            </a:extLst>
          </p:cNvPr>
          <p:cNvSpPr/>
          <p:nvPr/>
        </p:nvSpPr>
        <p:spPr>
          <a:xfrm>
            <a:off x="12485914" y="7630886"/>
            <a:ext cx="2057400" cy="522514"/>
          </a:xfrm>
          <a:prstGeom prst="rect">
            <a:avLst/>
          </a:prstGeom>
          <a:solidFill>
            <a:srgbClr val="202733"/>
          </a:solidFill>
          <a:ln>
            <a:solidFill>
              <a:srgbClr val="2027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5411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System Overview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61651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Our system takes user preferences and a motorcycle dataset to deliver top-ranked recommendations.</a:t>
            </a:r>
            <a:endParaRPr lang="en-US" sz="17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234571"/>
            <a:ext cx="4347567" cy="907256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020604" y="43686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Inputs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4859060"/>
            <a:ext cx="389393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Motorcycle dataset (CSV)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020604" y="5301258"/>
            <a:ext cx="389393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User query (text description)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1020604" y="5743456"/>
            <a:ext cx="389393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Preferred engine CC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1020604" y="6185654"/>
            <a:ext cx="389393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Price range</a:t>
            </a:r>
            <a:endParaRPr lang="en-US" sz="1750" dirty="0"/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357" y="3234571"/>
            <a:ext cx="4347567" cy="907256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5368171" y="43686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Techniques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5368171" y="4859060"/>
            <a:ext cx="389393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TF-IDF</a:t>
            </a:r>
            <a:endParaRPr lang="en-US" sz="1750" dirty="0"/>
          </a:p>
        </p:txBody>
      </p:sp>
      <p:sp>
        <p:nvSpPr>
          <p:cNvPr id="13" name="Text 9"/>
          <p:cNvSpPr/>
          <p:nvPr/>
        </p:nvSpPr>
        <p:spPr>
          <a:xfrm>
            <a:off x="5368171" y="5301258"/>
            <a:ext cx="389393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Cosine Similarity</a:t>
            </a:r>
            <a:endParaRPr lang="en-US" sz="1750" dirty="0"/>
          </a:p>
        </p:txBody>
      </p:sp>
      <p:sp>
        <p:nvSpPr>
          <p:cNvPr id="14" name="Text 10"/>
          <p:cNvSpPr/>
          <p:nvPr/>
        </p:nvSpPr>
        <p:spPr>
          <a:xfrm>
            <a:off x="5368171" y="5743456"/>
            <a:ext cx="389393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Rule-based scoring</a:t>
            </a:r>
            <a:endParaRPr lang="en-US" sz="1750" dirty="0"/>
          </a:p>
        </p:txBody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8924" y="3234571"/>
            <a:ext cx="4347567" cy="907256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9715738" y="43686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Outputs</a:t>
            </a:r>
            <a:endParaRPr lang="en-US" sz="2200" dirty="0"/>
          </a:p>
        </p:txBody>
      </p:sp>
      <p:sp>
        <p:nvSpPr>
          <p:cNvPr id="17" name="Text 12"/>
          <p:cNvSpPr/>
          <p:nvPr/>
        </p:nvSpPr>
        <p:spPr>
          <a:xfrm>
            <a:off x="9715738" y="4859060"/>
            <a:ext cx="389393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Top 5 matching motorcycles</a:t>
            </a:r>
            <a:endParaRPr lang="en-US" sz="1750" dirty="0"/>
          </a:p>
        </p:txBody>
      </p:sp>
      <p:sp>
        <p:nvSpPr>
          <p:cNvPr id="18" name="Text 13"/>
          <p:cNvSpPr/>
          <p:nvPr/>
        </p:nvSpPr>
        <p:spPr>
          <a:xfrm>
            <a:off x="9715738" y="5301258"/>
            <a:ext cx="389393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Ranked by relevance</a:t>
            </a:r>
            <a:endParaRPr lang="en-US" sz="17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816B56-7543-30FB-16AE-DCF27AD505F7}"/>
              </a:ext>
            </a:extLst>
          </p:cNvPr>
          <p:cNvSpPr/>
          <p:nvPr/>
        </p:nvSpPr>
        <p:spPr>
          <a:xfrm>
            <a:off x="12485914" y="7630886"/>
            <a:ext cx="2057400" cy="522514"/>
          </a:xfrm>
          <a:prstGeom prst="rect">
            <a:avLst/>
          </a:prstGeom>
          <a:solidFill>
            <a:srgbClr val="202733"/>
          </a:solidFill>
          <a:ln>
            <a:solidFill>
              <a:srgbClr val="2027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40832"/>
            <a:ext cx="772227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Motorcycle Dataset Structure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10323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core of our system relies on a comprehensive dataset of motorcycle information.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2721293"/>
            <a:ext cx="13042821" cy="4567476"/>
          </a:xfrm>
          <a:prstGeom prst="roundRect">
            <a:avLst>
              <a:gd name="adj" fmla="val 745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5" name="Shape 3"/>
          <p:cNvSpPr/>
          <p:nvPr/>
        </p:nvSpPr>
        <p:spPr>
          <a:xfrm>
            <a:off x="801410" y="2728913"/>
            <a:ext cx="1302627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4"/>
          <p:cNvSpPr/>
          <p:nvPr/>
        </p:nvSpPr>
        <p:spPr>
          <a:xfrm>
            <a:off x="1029653" y="2872621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Column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375077" y="2872621"/>
            <a:ext cx="388036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Description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9716691" y="2872621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Example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801410" y="3379232"/>
            <a:ext cx="1302627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0" name="Text 8"/>
          <p:cNvSpPr/>
          <p:nvPr/>
        </p:nvSpPr>
        <p:spPr>
          <a:xfrm>
            <a:off x="1029653" y="3522940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bike_id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5375077" y="3522940"/>
            <a:ext cx="388036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Unique identifier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9716691" y="3522940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101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801410" y="4029551"/>
            <a:ext cx="1302627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4" name="Text 12"/>
          <p:cNvSpPr/>
          <p:nvPr/>
        </p:nvSpPr>
        <p:spPr>
          <a:xfrm>
            <a:off x="1029653" y="4173260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brand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5375077" y="4173260"/>
            <a:ext cx="388036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Manufacturer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9716691" y="4173260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Royal Enfield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801410" y="4679871"/>
            <a:ext cx="1302627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8" name="Text 16"/>
          <p:cNvSpPr/>
          <p:nvPr/>
        </p:nvSpPr>
        <p:spPr>
          <a:xfrm>
            <a:off x="1029653" y="4823579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model</a:t>
            </a:r>
            <a:endParaRPr lang="en-US" sz="1750" dirty="0"/>
          </a:p>
        </p:txBody>
      </p:sp>
      <p:sp>
        <p:nvSpPr>
          <p:cNvPr id="19" name="Text 17"/>
          <p:cNvSpPr/>
          <p:nvPr/>
        </p:nvSpPr>
        <p:spPr>
          <a:xfrm>
            <a:off x="5375077" y="4823579"/>
            <a:ext cx="388036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Motorcycle model</a:t>
            </a:r>
            <a:endParaRPr lang="en-US" sz="1750" dirty="0"/>
          </a:p>
        </p:txBody>
      </p:sp>
      <p:sp>
        <p:nvSpPr>
          <p:cNvPr id="20" name="Text 18"/>
          <p:cNvSpPr/>
          <p:nvPr/>
        </p:nvSpPr>
        <p:spPr>
          <a:xfrm>
            <a:off x="9716691" y="4823579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Classic 350</a:t>
            </a:r>
            <a:endParaRPr lang="en-US" sz="1750" dirty="0"/>
          </a:p>
        </p:txBody>
      </p:sp>
      <p:sp>
        <p:nvSpPr>
          <p:cNvPr id="21" name="Shape 19"/>
          <p:cNvSpPr/>
          <p:nvPr/>
        </p:nvSpPr>
        <p:spPr>
          <a:xfrm>
            <a:off x="801410" y="5330190"/>
            <a:ext cx="1302627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2" name="Text 20"/>
          <p:cNvSpPr/>
          <p:nvPr/>
        </p:nvSpPr>
        <p:spPr>
          <a:xfrm>
            <a:off x="1029653" y="5473898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engine_cc</a:t>
            </a:r>
            <a:endParaRPr lang="en-US" sz="1750" dirty="0"/>
          </a:p>
        </p:txBody>
      </p:sp>
      <p:sp>
        <p:nvSpPr>
          <p:cNvPr id="23" name="Text 21"/>
          <p:cNvSpPr/>
          <p:nvPr/>
        </p:nvSpPr>
        <p:spPr>
          <a:xfrm>
            <a:off x="5375077" y="5473898"/>
            <a:ext cx="388036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Engine displacement</a:t>
            </a:r>
            <a:endParaRPr lang="en-US" sz="1750" dirty="0"/>
          </a:p>
        </p:txBody>
      </p:sp>
      <p:sp>
        <p:nvSpPr>
          <p:cNvPr id="24" name="Text 22"/>
          <p:cNvSpPr/>
          <p:nvPr/>
        </p:nvSpPr>
        <p:spPr>
          <a:xfrm>
            <a:off x="9716691" y="5473898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350</a:t>
            </a:r>
            <a:endParaRPr lang="en-US" sz="1750" dirty="0"/>
          </a:p>
        </p:txBody>
      </p:sp>
      <p:sp>
        <p:nvSpPr>
          <p:cNvPr id="25" name="Shape 23"/>
          <p:cNvSpPr/>
          <p:nvPr/>
        </p:nvSpPr>
        <p:spPr>
          <a:xfrm>
            <a:off x="801410" y="5980509"/>
            <a:ext cx="1302627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6" name="Text 24"/>
          <p:cNvSpPr/>
          <p:nvPr/>
        </p:nvSpPr>
        <p:spPr>
          <a:xfrm>
            <a:off x="1029653" y="6124218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price (INR)</a:t>
            </a:r>
            <a:endParaRPr lang="en-US" sz="1750" dirty="0"/>
          </a:p>
        </p:txBody>
      </p:sp>
      <p:sp>
        <p:nvSpPr>
          <p:cNvPr id="27" name="Text 25"/>
          <p:cNvSpPr/>
          <p:nvPr/>
        </p:nvSpPr>
        <p:spPr>
          <a:xfrm>
            <a:off x="5375077" y="6124218"/>
            <a:ext cx="388036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Price in Indian Rupees</a:t>
            </a:r>
            <a:endParaRPr lang="en-US" sz="1750" dirty="0"/>
          </a:p>
        </p:txBody>
      </p:sp>
      <p:sp>
        <p:nvSpPr>
          <p:cNvPr id="28" name="Text 26"/>
          <p:cNvSpPr/>
          <p:nvPr/>
        </p:nvSpPr>
        <p:spPr>
          <a:xfrm>
            <a:off x="9716691" y="6124218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150000</a:t>
            </a:r>
            <a:endParaRPr lang="en-US" sz="1750" dirty="0"/>
          </a:p>
        </p:txBody>
      </p:sp>
      <p:sp>
        <p:nvSpPr>
          <p:cNvPr id="29" name="Shape 27"/>
          <p:cNvSpPr/>
          <p:nvPr/>
        </p:nvSpPr>
        <p:spPr>
          <a:xfrm>
            <a:off x="801410" y="6630829"/>
            <a:ext cx="1302627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0" name="Text 28"/>
          <p:cNvSpPr/>
          <p:nvPr/>
        </p:nvSpPr>
        <p:spPr>
          <a:xfrm>
            <a:off x="1029653" y="6774537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description</a:t>
            </a:r>
            <a:endParaRPr lang="en-US" sz="1750" dirty="0"/>
          </a:p>
        </p:txBody>
      </p:sp>
      <p:sp>
        <p:nvSpPr>
          <p:cNvPr id="31" name="Text 29"/>
          <p:cNvSpPr/>
          <p:nvPr/>
        </p:nvSpPr>
        <p:spPr>
          <a:xfrm>
            <a:off x="5375077" y="6774537"/>
            <a:ext cx="388036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Text description of the motorcycle</a:t>
            </a:r>
            <a:endParaRPr lang="en-US" sz="1750" dirty="0"/>
          </a:p>
        </p:txBody>
      </p:sp>
      <p:sp>
        <p:nvSpPr>
          <p:cNvPr id="32" name="Text 30"/>
          <p:cNvSpPr/>
          <p:nvPr/>
        </p:nvSpPr>
        <p:spPr>
          <a:xfrm>
            <a:off x="9716691" y="6774537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timeless design...</a:t>
            </a:r>
            <a:endParaRPr lang="en-US" sz="175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A84E0E6-0A1B-87EC-3F45-0AD70930980B}"/>
              </a:ext>
            </a:extLst>
          </p:cNvPr>
          <p:cNvSpPr/>
          <p:nvPr/>
        </p:nvSpPr>
        <p:spPr>
          <a:xfrm>
            <a:off x="12485914" y="7630886"/>
            <a:ext cx="2057400" cy="522514"/>
          </a:xfrm>
          <a:prstGeom prst="rect">
            <a:avLst/>
          </a:prstGeom>
          <a:solidFill>
            <a:srgbClr val="202733"/>
          </a:solidFill>
          <a:ln>
            <a:solidFill>
              <a:srgbClr val="2027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03665"/>
            <a:ext cx="72891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Text Preprocessing for NLP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86607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Before analysis, motorcycle descriptions undergo several cleaning steps to ensure accuracy and relevance.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348412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F465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Text 3"/>
          <p:cNvSpPr/>
          <p:nvPr/>
        </p:nvSpPr>
        <p:spPr>
          <a:xfrm>
            <a:off x="1530906" y="356199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Normalization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530906" y="4052411"/>
            <a:ext cx="564249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Lowercasing all text and removing HTML tags and punctuation.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7456884" y="348412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F465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Text 6"/>
          <p:cNvSpPr/>
          <p:nvPr/>
        </p:nvSpPr>
        <p:spPr>
          <a:xfrm>
            <a:off x="8194000" y="356199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Tokenization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8194000" y="4052411"/>
            <a:ext cx="56426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Breaking down text into individual words or tokens using NLTK.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793790" y="523184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F465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1" name="Text 9"/>
          <p:cNvSpPr/>
          <p:nvPr/>
        </p:nvSpPr>
        <p:spPr>
          <a:xfrm>
            <a:off x="1530906" y="530971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Stopword Removal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1530906" y="5800130"/>
            <a:ext cx="564249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Eliminating common words (e.g., "the", "a") that don't add significant meaning.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7456884" y="523184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F465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4" name="Text 12"/>
          <p:cNvSpPr/>
          <p:nvPr/>
        </p:nvSpPr>
        <p:spPr>
          <a:xfrm>
            <a:off x="8194000" y="530971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Stemming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8194000" y="5800130"/>
            <a:ext cx="56426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Reducing words to their root form using the Porter Stemmer (e.g., "running" to "run").</a:t>
            </a:r>
            <a:endParaRPr lang="en-US" sz="17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8B98C7-0233-8149-BA9A-BCB2E5597C33}"/>
              </a:ext>
            </a:extLst>
          </p:cNvPr>
          <p:cNvSpPr/>
          <p:nvPr/>
        </p:nvSpPr>
        <p:spPr>
          <a:xfrm>
            <a:off x="12485914" y="7630886"/>
            <a:ext cx="2057400" cy="522514"/>
          </a:xfrm>
          <a:prstGeom prst="rect">
            <a:avLst/>
          </a:prstGeom>
          <a:solidFill>
            <a:srgbClr val="202733"/>
          </a:solidFill>
          <a:ln>
            <a:solidFill>
              <a:srgbClr val="2027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34528"/>
            <a:ext cx="909458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Preprocessing Logic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096935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</a:t>
            </a:r>
            <a:r>
              <a:rPr lang="en-US" sz="1750" dirty="0" err="1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clean_text</a:t>
            </a: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() function systematically applies the preprocessing steps to each motorcycle description, preparing it for vectorization.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1133951" y="4333042"/>
            <a:ext cx="1270265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function ensures that all textual data is standardized and free from noise, which is crucial for accurate similarity calculations later in the process.</a:t>
            </a:r>
            <a:endParaRPr lang="en-US" sz="1750" dirty="0"/>
          </a:p>
        </p:txBody>
      </p:sp>
      <p:sp>
        <p:nvSpPr>
          <p:cNvPr id="5" name="Shape 3"/>
          <p:cNvSpPr/>
          <p:nvPr/>
        </p:nvSpPr>
        <p:spPr>
          <a:xfrm>
            <a:off x="793790" y="4077891"/>
            <a:ext cx="30480" cy="1236107"/>
          </a:xfrm>
          <a:prstGeom prst="rect">
            <a:avLst/>
          </a:prstGeom>
          <a:solidFill>
            <a:srgbClr val="66A8E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4"/>
          <p:cNvSpPr/>
          <p:nvPr/>
        </p:nvSpPr>
        <p:spPr>
          <a:xfrm>
            <a:off x="793790" y="5569148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It handles tasks like converting text to lowercase, removing irrelevant characters, and applying linguistic normalization techniques.</a:t>
            </a:r>
            <a:endParaRPr lang="en-US" sz="17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5B8B82-C661-A540-A7EA-DE1C74F9EF4B}"/>
              </a:ext>
            </a:extLst>
          </p:cNvPr>
          <p:cNvSpPr/>
          <p:nvPr/>
        </p:nvSpPr>
        <p:spPr>
          <a:xfrm>
            <a:off x="12485914" y="7630886"/>
            <a:ext cx="2057400" cy="522514"/>
          </a:xfrm>
          <a:prstGeom prst="rect">
            <a:avLst/>
          </a:prstGeom>
          <a:solidFill>
            <a:srgbClr val="202733"/>
          </a:solidFill>
          <a:ln>
            <a:solidFill>
              <a:srgbClr val="2027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640568"/>
            <a:ext cx="697682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Vectorization with TF-IDF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02975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TF-IDF (Term Frequency-Inverse Document Frequency) converts cleaned text into numerical vectors, capturing the importance of words within each motorcycle description relative to the entire dataset.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78393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It focuses on vocabulary derived exclusively from the user's query to maintain relevance.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22612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Each vector represents a motorcycle description, with values indicating how unique and important each term is.</a:t>
            </a:r>
            <a:endParaRPr lang="en-US" sz="17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5A14FE-5023-B778-F6A0-D8238ECF8B1A}"/>
              </a:ext>
            </a:extLst>
          </p:cNvPr>
          <p:cNvSpPr/>
          <p:nvPr/>
        </p:nvSpPr>
        <p:spPr>
          <a:xfrm>
            <a:off x="12485914" y="7630886"/>
            <a:ext cx="2057400" cy="522514"/>
          </a:xfrm>
          <a:prstGeom prst="rect">
            <a:avLst/>
          </a:prstGeom>
          <a:solidFill>
            <a:srgbClr val="202733"/>
          </a:solidFill>
          <a:ln>
            <a:solidFill>
              <a:srgbClr val="2027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640568"/>
            <a:ext cx="813542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TF-IDF Logic: </a:t>
            </a:r>
            <a:r>
              <a:rPr lang="en-US" sz="4450" dirty="0" err="1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make_vectors</a:t>
            </a:r>
            <a:r>
              <a:rPr lang="en-US" sz="445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()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0297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</a:t>
            </a:r>
            <a:r>
              <a:rPr lang="en-US" sz="1750" dirty="0" err="1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make_vectors</a:t>
            </a: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() function is responsible for generating TF-IDF vectors for all motorcycle descriptions.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42102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It leverages the preprocessed text to build a numerical representation.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863227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key aspect is its ability to constrain the vocabulary used for vector creation, ensuring that only terms relevant to the user's input are considered, which enhances the precision of recommendations.</a:t>
            </a:r>
            <a:endParaRPr lang="en-US" sz="17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83993F-F77F-EA75-5479-71C19E1CDBF3}"/>
              </a:ext>
            </a:extLst>
          </p:cNvPr>
          <p:cNvSpPr/>
          <p:nvPr/>
        </p:nvSpPr>
        <p:spPr>
          <a:xfrm>
            <a:off x="12485914" y="7630886"/>
            <a:ext cx="2057400" cy="522514"/>
          </a:xfrm>
          <a:prstGeom prst="rect">
            <a:avLst/>
          </a:prstGeom>
          <a:solidFill>
            <a:srgbClr val="202733"/>
          </a:solidFill>
          <a:ln>
            <a:solidFill>
              <a:srgbClr val="2027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31482"/>
            <a:ext cx="1065633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Cosine Similarity: Measuring Relevance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49388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Cosine Similarity is used to quantify the semantic resemblance between the user's input and each motorcycle description.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11194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It calculates the cosine of the angle between two TF-IDF vectors, yielding a score between 0 and 1.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55414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score closer to 1 indicates higher similarity, meaning the motorcycle description is more relevant to the user's query.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172194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</a:t>
            </a:r>
            <a:r>
              <a:rPr lang="en-US" sz="1750" dirty="0" err="1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get_similarity</a:t>
            </a: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() function computes this score for every motorcycle, providing a direct measure of how well each bike matches the user's preferences.</a:t>
            </a:r>
            <a:endParaRPr lang="en-US" sz="17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C6EEB6-FC5A-C636-63BD-82F77D83E14D}"/>
              </a:ext>
            </a:extLst>
          </p:cNvPr>
          <p:cNvSpPr/>
          <p:nvPr/>
        </p:nvSpPr>
        <p:spPr>
          <a:xfrm>
            <a:off x="12485914" y="7630886"/>
            <a:ext cx="2057400" cy="522514"/>
          </a:xfrm>
          <a:prstGeom prst="rect">
            <a:avLst/>
          </a:prstGeom>
          <a:solidFill>
            <a:srgbClr val="202733"/>
          </a:solidFill>
          <a:ln>
            <a:solidFill>
              <a:srgbClr val="2027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1030</Words>
  <Application>Microsoft Office PowerPoint</Application>
  <PresentationFormat>Custom</PresentationFormat>
  <Paragraphs>154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Roboto Slab</vt:lpstr>
      <vt:lpstr>Arial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Admin</dc:creator>
  <cp:lastModifiedBy>Garv Sharma</cp:lastModifiedBy>
  <cp:revision>9</cp:revision>
  <dcterms:created xsi:type="dcterms:W3CDTF">2025-07-03T16:41:14Z</dcterms:created>
  <dcterms:modified xsi:type="dcterms:W3CDTF">2025-07-05T09:46:07Z</dcterms:modified>
</cp:coreProperties>
</file>