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95" r:id="rId3"/>
    <p:sldId id="374" r:id="rId4"/>
    <p:sldId id="257" r:id="rId5"/>
    <p:sldId id="259" r:id="rId7"/>
    <p:sldId id="308" r:id="rId8"/>
    <p:sldId id="309" r:id="rId9"/>
    <p:sldId id="348" r:id="rId10"/>
    <p:sldId id="349" r:id="rId11"/>
    <p:sldId id="288" r:id="rId12"/>
    <p:sldId id="289" r:id="rId13"/>
    <p:sldId id="332" r:id="rId14"/>
    <p:sldId id="269" r:id="rId15"/>
    <p:sldId id="333" r:id="rId16"/>
    <p:sldId id="293" r:id="rId17"/>
    <p:sldId id="291" r:id="rId18"/>
    <p:sldId id="292" r:id="rId19"/>
    <p:sldId id="366" r:id="rId20"/>
    <p:sldId id="294" r:id="rId21"/>
    <p:sldId id="306" r:id="rId22"/>
    <p:sldId id="334" r:id="rId23"/>
    <p:sldId id="335" r:id="rId24"/>
    <p:sldId id="365" r:id="rId25"/>
    <p:sldId id="397"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774BBAA-FBE4-4909-A335-AE9368E8ADAB}" type="datetimeFigureOut">
              <a:rPr lang="en-IN" smtClean="0"/>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057E04-900A-4059-97C5-3D358FF2B28E}" type="slidenum">
              <a:rPr lang="en-IN" smtClean="0"/>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774BBAA-FBE4-4909-A335-AE9368E8AD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57E04-900A-4059-97C5-3D358FF2B28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774BBAA-FBE4-4909-A335-AE9368E8AD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57E04-900A-4059-97C5-3D358FF2B28E}"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774BBAA-FBE4-4909-A335-AE9368E8AD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57E04-900A-4059-97C5-3D358FF2B28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774BBAA-FBE4-4909-A335-AE9368E8AD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57E04-900A-4059-97C5-3D358FF2B28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774BBAA-FBE4-4909-A335-AE9368E8ADAB}" type="datetimeFigureOut">
              <a:rPr lang="en-IN" smtClean="0"/>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057E04-900A-4059-97C5-3D358FF2B28E}" type="slidenum">
              <a:rPr lang="en-IN" smtClean="0"/>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774BBAA-FBE4-4909-A335-AE9368E8ADA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57E04-900A-4059-97C5-3D358FF2B28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774BBAA-FBE4-4909-A335-AE9368E8ADA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057E04-900A-4059-97C5-3D358FF2B28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74BBAA-FBE4-4909-A335-AE9368E8ADA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057E04-900A-4059-97C5-3D358FF2B28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4BBAA-FBE4-4909-A335-AE9368E8ADA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057E04-900A-4059-97C5-3D358FF2B28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74BBAA-FBE4-4909-A335-AE9368E8ADAB}" type="datetimeFigureOut">
              <a:rPr lang="en-IN" smtClean="0"/>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057E04-900A-4059-97C5-3D358FF2B28E}" type="slidenum">
              <a:rPr lang="en-IN" smtClean="0"/>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74BBAA-FBE4-4909-A335-AE9368E8ADAB}" type="datetimeFigureOut">
              <a:rPr lang="en-IN" smtClean="0"/>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057E04-900A-4059-97C5-3D358FF2B28E}" type="slidenum">
              <a:rPr lang="en-IN" smtClean="0"/>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774BBAA-FBE4-4909-A335-AE9368E8ADAB}" type="datetimeFigureOut">
              <a:rPr lang="en-IN" smtClean="0"/>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057E04-900A-4059-97C5-3D358FF2B28E}" type="slidenum">
              <a:rPr lang="en-IN" smtClean="0"/>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oleObject" Target="../embeddings/oleObject3.bin"/><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5570" y="1704340"/>
            <a:ext cx="7013575" cy="624205"/>
          </a:xfrm>
        </p:spPr>
        <p:txBody>
          <a:bodyPr>
            <a:normAutofit fontScale="90000"/>
          </a:bodyPr>
          <a:lstStyle/>
          <a:p>
            <a:r>
              <a:rPr lang="en-US" sz="4800" b="1" dirty="0">
                <a:gradFill>
                  <a:gsLst>
                    <a:gs pos="0">
                      <a:srgbClr val="007BD3"/>
                    </a:gs>
                    <a:gs pos="100000">
                      <a:srgbClr val="034373"/>
                    </a:gs>
                  </a:gsLst>
                  <a:lin scaled="0"/>
                </a:gradFill>
                <a:sym typeface="+mn-ea"/>
              </a:rPr>
              <a:t>      CAR RENTAL SYSTEM</a:t>
            </a:r>
            <a:br>
              <a:rPr lang="en-US" sz="6000" b="1" dirty="0">
                <a:sym typeface="+mn-ea"/>
              </a:rPr>
            </a:br>
            <a:r>
              <a:rPr lang="en-US" dirty="0">
                <a:sym typeface="+mn-ea"/>
              </a:rPr>
              <a:t>       </a:t>
            </a:r>
            <a:r>
              <a:rPr lang="en-US" sz="2400" dirty="0">
                <a:sym typeface="+mn-ea"/>
              </a:rPr>
              <a:t>                   </a:t>
            </a:r>
            <a:endParaRPr lang="en-US" sz="2400"/>
          </a:p>
        </p:txBody>
      </p:sp>
      <p:sp>
        <p:nvSpPr>
          <p:cNvPr id="3" name="Content Placeholder 2"/>
          <p:cNvSpPr>
            <a:spLocks noGrp="1"/>
          </p:cNvSpPr>
          <p:nvPr>
            <p:ph sz="half" idx="1"/>
          </p:nvPr>
        </p:nvSpPr>
        <p:spPr>
          <a:xfrm>
            <a:off x="3055620" y="3276600"/>
            <a:ext cx="8074660" cy="3581400"/>
          </a:xfrm>
        </p:spPr>
        <p:txBody>
          <a:bodyPr>
            <a:normAutofit/>
          </a:bodyPr>
          <a:lstStyle/>
          <a:p>
            <a:pPr marL="0" indent="0">
              <a:buNone/>
            </a:pPr>
            <a:endParaRPr lang="en-US" b="1"/>
          </a:p>
          <a:p>
            <a:pPr marL="0" indent="0">
              <a:buNone/>
            </a:pPr>
            <a:r>
              <a:rPr lang="en-US" b="1">
                <a:sym typeface="+mn-ea"/>
              </a:rPr>
              <a:t>                                            </a:t>
            </a:r>
            <a:endParaRPr lang="en-US" b="1"/>
          </a:p>
          <a:p>
            <a:pPr marL="0" indent="0">
              <a:buNone/>
            </a:pPr>
            <a:r>
              <a:rPr lang="en-US" b="1">
                <a:solidFill>
                  <a:srgbClr val="C00000"/>
                </a:solidFill>
                <a:sym typeface="+mn-ea"/>
              </a:rPr>
              <a:t> 1) Sharad Dilip Kute                                 (220910120045)</a:t>
            </a:r>
            <a:endParaRPr lang="en-US" b="1">
              <a:solidFill>
                <a:srgbClr val="C00000"/>
              </a:solidFill>
              <a:sym typeface="+mn-ea"/>
            </a:endParaRPr>
          </a:p>
          <a:p>
            <a:pPr marL="0" indent="0">
              <a:buNone/>
            </a:pPr>
            <a:r>
              <a:rPr lang="en-US" b="1">
                <a:solidFill>
                  <a:srgbClr val="C00000"/>
                </a:solidFill>
                <a:sym typeface="+mn-ea"/>
              </a:rPr>
              <a:t> 2)  Morane Rakesh Pandharinath           (220910120033)</a:t>
            </a:r>
            <a:endParaRPr lang="en-US" b="1">
              <a:solidFill>
                <a:srgbClr val="C00000"/>
              </a:solidFill>
            </a:endParaRPr>
          </a:p>
          <a:p>
            <a:pPr marL="0" indent="0">
              <a:buNone/>
            </a:pPr>
            <a:r>
              <a:rPr lang="en-US" b="1">
                <a:solidFill>
                  <a:srgbClr val="C00000"/>
                </a:solidFill>
                <a:sym typeface="+mn-ea"/>
              </a:rPr>
              <a:t> 3) Dhage Manisha Sahebrao                  (220910120017)</a:t>
            </a:r>
            <a:endParaRPr lang="en-US" b="1">
              <a:solidFill>
                <a:srgbClr val="C00000"/>
              </a:solidFill>
              <a:sym typeface="+mn-ea"/>
            </a:endParaRPr>
          </a:p>
          <a:p>
            <a:pPr marL="0" indent="0">
              <a:buNone/>
            </a:pPr>
            <a:r>
              <a:rPr lang="en-US" b="1">
                <a:solidFill>
                  <a:srgbClr val="C00000"/>
                </a:solidFill>
                <a:sym typeface="+mn-ea"/>
              </a:rPr>
              <a:t> 4)Vikas Pandey                                        (220910120056)</a:t>
            </a:r>
            <a:endParaRPr lang="en-US" b="1">
              <a:solidFill>
                <a:srgbClr val="C00000"/>
              </a:solidFill>
              <a:sym typeface="+mn-ea"/>
            </a:endParaRPr>
          </a:p>
          <a:p>
            <a:pPr marL="0" indent="0">
              <a:buNone/>
            </a:pPr>
            <a:endParaRPr lang="en-US" b="1">
              <a:solidFill>
                <a:srgbClr val="C00000"/>
              </a:solidFill>
              <a:sym typeface="+mn-ea"/>
            </a:endParaRPr>
          </a:p>
        </p:txBody>
      </p:sp>
      <p:pic>
        <p:nvPicPr>
          <p:cNvPr id="10" name="image1.jpeg"/>
          <p:cNvPicPr/>
          <p:nvPr/>
        </p:nvPicPr>
        <p:blipFill>
          <a:blip r:embed="rId2" cstate="print"/>
          <a:stretch>
            <a:fillRect/>
          </a:stretch>
        </p:blipFill>
        <p:spPr>
          <a:xfrm>
            <a:off x="5271868" y="-6262"/>
            <a:ext cx="1781444" cy="1710189"/>
          </a:xfrm>
          <a:prstGeom prst="rect">
            <a:avLst/>
          </a:prstGeom>
        </p:spPr>
      </p:pic>
      <p:sp>
        <p:nvSpPr>
          <p:cNvPr id="5" name="Text Box 4"/>
          <p:cNvSpPr txBox="1"/>
          <p:nvPr/>
        </p:nvSpPr>
        <p:spPr>
          <a:xfrm>
            <a:off x="3437890" y="2369820"/>
            <a:ext cx="5092065" cy="922020"/>
          </a:xfrm>
          <a:prstGeom prst="rect">
            <a:avLst/>
          </a:prstGeom>
          <a:noFill/>
        </p:spPr>
        <p:txBody>
          <a:bodyPr wrap="square" rtlCol="0">
            <a:spAutoFit/>
          </a:bodyPr>
          <a:p>
            <a:pPr algn="ctr">
              <a:tabLst>
                <a:tab pos="2971800" algn="ctr"/>
                <a:tab pos="5943600" algn="r"/>
              </a:tabLst>
            </a:pPr>
            <a:r>
              <a:rPr lang="en-US" dirty="0">
                <a:solidFill>
                  <a:srgbClr val="C00000"/>
                </a:solidFill>
                <a:latin typeface="+mj-lt"/>
                <a:ea typeface="Times New Roman" panose="02020603050405020304"/>
                <a:cs typeface="Times New Roman" panose="02020603050405020304"/>
                <a:sym typeface="+mn-ea"/>
              </a:rPr>
              <a:t>Under </a:t>
            </a:r>
            <a:r>
              <a:rPr lang="en-US" dirty="0">
                <a:solidFill>
                  <a:srgbClr val="C00000"/>
                </a:solidFill>
                <a:latin typeface="+mj-lt"/>
                <a:ea typeface="Times New Roman" panose="02020603050405020304"/>
                <a:cs typeface="Times New Roman" panose="02020603050405020304" pitchFamily="18" charset="0"/>
                <a:sym typeface="+mn-ea"/>
              </a:rPr>
              <a:t>the</a:t>
            </a:r>
            <a:r>
              <a:rPr lang="en-US" dirty="0">
                <a:solidFill>
                  <a:srgbClr val="C00000"/>
                </a:solidFill>
                <a:latin typeface="+mj-lt"/>
                <a:ea typeface="Times New Roman" panose="02020603050405020304"/>
                <a:cs typeface="Times New Roman" panose="02020603050405020304"/>
                <a:sym typeface="+mn-ea"/>
              </a:rPr>
              <a:t> </a:t>
            </a:r>
            <a:r>
              <a:rPr lang="en-US" dirty="0" smtClean="0">
                <a:solidFill>
                  <a:srgbClr val="C00000"/>
                </a:solidFill>
                <a:latin typeface="+mj-lt"/>
                <a:ea typeface="Times New Roman" panose="02020603050405020304"/>
                <a:cs typeface="Times New Roman" panose="02020603050405020304"/>
                <a:sym typeface="+mn-ea"/>
              </a:rPr>
              <a:t>guidance of</a:t>
            </a:r>
            <a:endParaRPr lang="en-US" dirty="0" smtClean="0">
              <a:solidFill>
                <a:srgbClr val="C00000"/>
              </a:solidFill>
              <a:latin typeface="+mj-lt"/>
              <a:ea typeface="Times New Roman" panose="02020603050405020304"/>
              <a:cs typeface="Times New Roman" panose="02020603050405020304"/>
            </a:endParaRPr>
          </a:p>
          <a:p>
            <a:pPr algn="ctr">
              <a:tabLst>
                <a:tab pos="2971800" algn="ctr"/>
                <a:tab pos="5943600" algn="r"/>
              </a:tabLst>
            </a:pPr>
            <a:r>
              <a:rPr lang="en-US" b="1" dirty="0" smtClean="0">
                <a:solidFill>
                  <a:srgbClr val="C00000"/>
                </a:solidFill>
                <a:latin typeface="+mj-lt"/>
                <a:cs typeface="Times New Roman" panose="02020603050405020304" pitchFamily="18" charset="0"/>
                <a:sym typeface="+mn-ea"/>
              </a:rPr>
              <a:t>Mr. Arpit Jain</a:t>
            </a:r>
            <a:endParaRPr lang="en-US" dirty="0">
              <a:solidFill>
                <a:srgbClr val="FF0000"/>
              </a:solidFill>
              <a:latin typeface="+mj-lt"/>
              <a:cs typeface="Times New Roman" panose="02020603050405020304" pitchFamily="18" charset="0"/>
            </a:endParaRPr>
          </a:p>
          <a:p>
            <a:endParaRPr lang="en-US" dirty="0">
              <a:solidFill>
                <a:srgbClr val="FF0000"/>
              </a:solidFill>
              <a:latin typeface="+mj-lt"/>
              <a:cs typeface="Times New Roman" panose="02020603050405020304" pitchFamily="18" charset="0"/>
            </a:endParaRPr>
          </a:p>
        </p:txBody>
      </p:sp>
      <p:sp>
        <p:nvSpPr>
          <p:cNvPr id="7" name="Text Box 6"/>
          <p:cNvSpPr txBox="1"/>
          <p:nvPr/>
        </p:nvSpPr>
        <p:spPr>
          <a:xfrm>
            <a:off x="3533775" y="3276600"/>
            <a:ext cx="4900295" cy="645160"/>
          </a:xfrm>
          <a:prstGeom prst="rect">
            <a:avLst/>
          </a:prstGeom>
          <a:noFill/>
        </p:spPr>
        <p:txBody>
          <a:bodyPr wrap="square" rtlCol="0">
            <a:spAutoFit/>
          </a:bodyPr>
          <a:p>
            <a:r>
              <a:rPr lang="en-US" b="1" dirty="0" smtClean="0">
                <a:solidFill>
                  <a:srgbClr val="FF0000"/>
                </a:solidFill>
                <a:latin typeface="+mj-lt"/>
                <a:cs typeface="Times New Roman" panose="02020603050405020304" pitchFamily="18" charset="0"/>
                <a:sym typeface="+mn-ea"/>
              </a:rPr>
              <a:t>             </a:t>
            </a:r>
            <a:r>
              <a:rPr lang="en-US" b="1" dirty="0" smtClean="0">
                <a:gradFill>
                  <a:gsLst>
                    <a:gs pos="0">
                      <a:srgbClr val="007BD3"/>
                    </a:gs>
                    <a:gs pos="100000">
                      <a:srgbClr val="034373"/>
                    </a:gs>
                  </a:gsLst>
                  <a:lin scaled="0"/>
                </a:gradFill>
                <a:latin typeface="+mj-lt"/>
                <a:cs typeface="Times New Roman" panose="02020603050405020304" pitchFamily="18" charset="0"/>
                <a:sym typeface="+mn-ea"/>
              </a:rPr>
              <a:t>      PG DAC (Sept 2022) Group-11</a:t>
            </a:r>
            <a:endParaRPr lang="en-US" b="1" dirty="0">
              <a:solidFill>
                <a:srgbClr val="FF0000"/>
              </a:solidFill>
              <a:latin typeface="+mj-lt"/>
              <a:cs typeface="Times New Roman" panose="02020603050405020304" pitchFamily="18" charset="0"/>
            </a:endParaRPr>
          </a:p>
          <a:p>
            <a:endParaRPr lang="en-US" b="1" dirty="0">
              <a:solidFill>
                <a:srgbClr val="FF0000"/>
              </a:solidFill>
              <a:latin typeface="+mj-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273685"/>
          </a:xfrm>
        </p:spPr>
        <p:txBody>
          <a:bodyPr>
            <a:normAutofit fontScale="90000"/>
          </a:bodyPr>
          <a:lstStyle/>
          <a:p>
            <a:r>
              <a:rPr lang="en-US"/>
              <a:t>                 </a:t>
            </a:r>
            <a:endParaRPr lang="en-US" sz="1800" u="sng"/>
          </a:p>
        </p:txBody>
      </p:sp>
      <p:sp>
        <p:nvSpPr>
          <p:cNvPr id="5" name="Text Box 4"/>
          <p:cNvSpPr txBox="1"/>
          <p:nvPr/>
        </p:nvSpPr>
        <p:spPr>
          <a:xfrm>
            <a:off x="4462145" y="960120"/>
            <a:ext cx="309880" cy="368300"/>
          </a:xfrm>
          <a:prstGeom prst="rect">
            <a:avLst/>
          </a:prstGeom>
          <a:noFill/>
        </p:spPr>
        <p:txBody>
          <a:bodyPr wrap="none" rtlCol="0">
            <a:spAutoFit/>
          </a:bodyPr>
          <a:lstStyle/>
          <a:p>
            <a:endParaRPr lang="en-US"/>
          </a:p>
        </p:txBody>
      </p:sp>
      <p:graphicFrame>
        <p:nvGraphicFramePr>
          <p:cNvPr id="1073742851" name="Content Placeholder 1073742850"/>
          <p:cNvGraphicFramePr/>
          <p:nvPr>
            <p:ph sz="half" idx="2"/>
          </p:nvPr>
        </p:nvGraphicFramePr>
        <p:xfrm>
          <a:off x="235585" y="789305"/>
          <a:ext cx="12059285" cy="6069330"/>
        </p:xfrm>
        <a:graphic>
          <a:graphicData uri="http://schemas.openxmlformats.org/presentationml/2006/ole">
            <mc:AlternateContent xmlns:mc="http://schemas.openxmlformats.org/markup-compatibility/2006">
              <mc:Choice xmlns:v="urn:schemas-microsoft-com:vml" Requires="v">
                <p:oleObj spid="_x0000_s3076" name="" r:id="rId2" imgW="7724775" imgH="6724650" progId="StaticMetafile">
                  <p:embed/>
                </p:oleObj>
              </mc:Choice>
              <mc:Fallback>
                <p:oleObj name="" r:id="rId2" imgW="7724775" imgH="6724650" progId="StaticMetafile">
                  <p:embed/>
                  <p:pic>
                    <p:nvPicPr>
                      <p:cNvPr id="0" name="Picture 3075"/>
                      <p:cNvPicPr/>
                      <p:nvPr/>
                    </p:nvPicPr>
                    <p:blipFill>
                      <a:blip r:embed="rId3"/>
                      <a:stretch>
                        <a:fillRect/>
                      </a:stretch>
                    </p:blipFill>
                    <p:spPr>
                      <a:xfrm>
                        <a:off x="235585" y="789305"/>
                        <a:ext cx="12059285" cy="6069330"/>
                      </a:xfrm>
                      <a:prstGeom prst="rect">
                        <a:avLst/>
                      </a:prstGeom>
                      <a:noFill/>
                      <a:ln w="38100">
                        <a:noFill/>
                        <a:miter/>
                      </a:ln>
                    </p:spPr>
                  </p:pic>
                </p:oleObj>
              </mc:Fallback>
            </mc:AlternateContent>
          </a:graphicData>
        </a:graphic>
      </p:graphicFrame>
      <p:sp>
        <p:nvSpPr>
          <p:cNvPr id="6" name="Text Box 5"/>
          <p:cNvSpPr txBox="1"/>
          <p:nvPr/>
        </p:nvSpPr>
        <p:spPr>
          <a:xfrm>
            <a:off x="1981835" y="144145"/>
            <a:ext cx="6111240" cy="645160"/>
          </a:xfrm>
          <a:prstGeom prst="rect">
            <a:avLst/>
          </a:prstGeom>
          <a:noFill/>
        </p:spPr>
        <p:txBody>
          <a:bodyPr wrap="square" rtlCol="0">
            <a:spAutoFit/>
          </a:bodyPr>
          <a:p>
            <a:r>
              <a:rPr lang="en-US" sz="3600"/>
              <a:t>                     </a:t>
            </a:r>
            <a:r>
              <a:rPr lang="en-US" sz="3600">
                <a:solidFill>
                  <a:srgbClr val="FF0000"/>
                </a:solidFill>
              </a:rPr>
              <a:t>Use case Diagram</a:t>
            </a:r>
            <a:endParaRPr lang="en-US" sz="36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5" name="Title 4"/>
          <p:cNvSpPr>
            <a:spLocks noGrp="1"/>
          </p:cNvSpPr>
          <p:nvPr>
            <p:ph type="title"/>
          </p:nvPr>
        </p:nvSpPr>
        <p:spPr>
          <a:xfrm>
            <a:off x="853440" y="177800"/>
            <a:ext cx="9601200" cy="937260"/>
          </a:xfrm>
        </p:spPr>
        <p:txBody>
          <a:bodyPr/>
          <a:p>
            <a:r>
              <a:rPr lang="en-US"/>
              <a:t>                       </a:t>
            </a:r>
            <a:r>
              <a:rPr lang="en-US">
                <a:solidFill>
                  <a:srgbClr val="FF0000"/>
                </a:solidFill>
              </a:rPr>
              <a:t>Dataflow Diagram</a:t>
            </a:r>
            <a:endParaRPr lang="en-US">
              <a:solidFill>
                <a:srgbClr val="FF0000"/>
              </a:solidFill>
            </a:endParaRPr>
          </a:p>
        </p:txBody>
      </p:sp>
      <p:graphicFrame>
        <p:nvGraphicFramePr>
          <p:cNvPr id="1073742852" name="rectole0000000002"/>
          <p:cNvGraphicFramePr/>
          <p:nvPr>
            <p:ph idx="1"/>
          </p:nvPr>
        </p:nvGraphicFramePr>
        <p:xfrm>
          <a:off x="853440" y="2516505"/>
          <a:ext cx="11169650" cy="3120390"/>
        </p:xfrm>
        <a:graphic>
          <a:graphicData uri="http://schemas.openxmlformats.org/presentationml/2006/ole">
            <mc:AlternateContent xmlns:mc="http://schemas.openxmlformats.org/markup-compatibility/2006">
              <mc:Choice xmlns:v="urn:schemas-microsoft-com:vml" Requires="v">
                <p:oleObj spid="_x0000_s3076" name="" r:id="rId2" imgW="9334500" imgH="2468880" progId="StaticDib">
                  <p:embed/>
                </p:oleObj>
              </mc:Choice>
              <mc:Fallback>
                <p:oleObj name="" r:id="rId2" imgW="9334500" imgH="2468880" progId="StaticDib">
                  <p:embed/>
                  <p:pic>
                    <p:nvPicPr>
                      <p:cNvPr id="0" name="Picture 3075"/>
                      <p:cNvPicPr/>
                      <p:nvPr/>
                    </p:nvPicPr>
                    <p:blipFill>
                      <a:blip r:embed="rId3"/>
                      <a:stretch>
                        <a:fillRect/>
                      </a:stretch>
                    </p:blipFill>
                    <p:spPr>
                      <a:xfrm>
                        <a:off x="853440" y="2516505"/>
                        <a:ext cx="11169650" cy="3120390"/>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158750"/>
            <a:ext cx="9601200" cy="1485900"/>
          </a:xfrm>
        </p:spPr>
        <p:txBody>
          <a:bodyPr/>
          <a:lstStyle/>
          <a:p>
            <a:r>
              <a:rPr lang="en-US" sz="4000" dirty="0">
                <a:solidFill>
                  <a:srgbClr val="FF0000"/>
                </a:solidFill>
              </a:rPr>
              <a:t>                    Technology  Used: </a:t>
            </a:r>
            <a:endParaRPr lang="en-US" sz="4000" dirty="0">
              <a:solidFill>
                <a:srgbClr val="FF0000"/>
              </a:solidFill>
            </a:endParaRPr>
          </a:p>
        </p:txBody>
      </p:sp>
      <p:sp>
        <p:nvSpPr>
          <p:cNvPr id="3" name="Content Placeholder 2"/>
          <p:cNvSpPr>
            <a:spLocks noGrp="1"/>
          </p:cNvSpPr>
          <p:nvPr>
            <p:ph idx="1"/>
          </p:nvPr>
        </p:nvSpPr>
        <p:spPr>
          <a:xfrm>
            <a:off x="824230" y="1576705"/>
            <a:ext cx="10148570" cy="3721735"/>
          </a:xfrm>
        </p:spPr>
        <p:txBody>
          <a:bodyPr>
            <a:normAutofit/>
          </a:bodyPr>
          <a:lstStyle/>
          <a:p>
            <a:r>
              <a:rPr lang="en-US" dirty="0">
                <a:solidFill>
                  <a:srgbClr val="00B0F0"/>
                </a:solidFill>
              </a:rPr>
              <a:t>Front End:   JavaScript ,bootstrap 5, CSS3</a:t>
            </a:r>
            <a:endParaRPr lang="en-US" dirty="0">
              <a:solidFill>
                <a:srgbClr val="00B0F0"/>
              </a:solidFill>
            </a:endParaRPr>
          </a:p>
          <a:p>
            <a:pPr marL="0" indent="0">
              <a:buNone/>
            </a:pPr>
            <a:r>
              <a:rPr lang="en-US" dirty="0" err="1">
                <a:solidFill>
                  <a:srgbClr val="00B0F0"/>
                </a:solidFill>
              </a:rPr>
              <a:t>Springboot</a:t>
            </a:r>
            <a:endParaRPr lang="en-US" dirty="0">
              <a:solidFill>
                <a:srgbClr val="00B0F0"/>
              </a:solidFill>
            </a:endParaRPr>
          </a:p>
          <a:p>
            <a:r>
              <a:rPr lang="en-US" dirty="0">
                <a:solidFill>
                  <a:srgbClr val="00B0F0"/>
                </a:solidFill>
              </a:rPr>
              <a:t>Hibernate</a:t>
            </a:r>
            <a:endParaRPr lang="en-US" dirty="0">
              <a:solidFill>
                <a:srgbClr val="00B0F0"/>
              </a:solidFill>
            </a:endParaRPr>
          </a:p>
          <a:p>
            <a:r>
              <a:rPr lang="en-US" dirty="0">
                <a:solidFill>
                  <a:srgbClr val="00B0F0"/>
                </a:solidFill>
              </a:rPr>
              <a:t>MYSQL</a:t>
            </a:r>
            <a:endParaRPr lang="en-US" dirty="0">
              <a:solidFill>
                <a:srgbClr val="00B0F0"/>
              </a:solidFill>
            </a:endParaRPr>
          </a:p>
          <a:p>
            <a:r>
              <a:rPr lang="en-US" altLang="en-IN" dirty="0">
                <a:solidFill>
                  <a:srgbClr val="00B0F0"/>
                </a:solidFill>
              </a:rPr>
              <a:t>IDE:Spring Tool Suite 3</a:t>
            </a:r>
            <a:endParaRPr lang="en-US" altLang="en-IN" dirty="0">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61695" y="67945"/>
            <a:ext cx="9601200" cy="713740"/>
          </a:xfrm>
        </p:spPr>
        <p:txBody>
          <a:bodyPr>
            <a:normAutofit fontScale="90000"/>
          </a:bodyPr>
          <a:p>
            <a:r>
              <a:rPr lang="en-US"/>
              <a:t>                          </a:t>
            </a:r>
            <a:r>
              <a:rPr lang="en-US">
                <a:solidFill>
                  <a:srgbClr val="FF0000"/>
                </a:solidFill>
              </a:rPr>
              <a:t>  Home Page </a:t>
            </a:r>
            <a:endParaRPr lang="en-US"/>
          </a:p>
        </p:txBody>
      </p:sp>
      <p:pic>
        <p:nvPicPr>
          <p:cNvPr id="9" name="Picture 9" descr="Description: C:\Users\ADMIN\Desktop\final project CRS\Pages\Public\HomePage.jpg"/>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170" y="963930"/>
            <a:ext cx="12101195" cy="596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Register</a:t>
            </a:r>
            <a:r>
              <a:rPr lang="en-US"/>
              <a:t> :</a:t>
            </a:r>
            <a:endParaRPr lang="en-US"/>
          </a:p>
        </p:txBody>
      </p:sp>
      <p:pic>
        <p:nvPicPr>
          <p:cNvPr id="6" name="Picture 6" descr="Description: C:\Users\ADMIN\Desktop\final project CRS\Pages\Public\Register.jpg"/>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0485" y="793750"/>
            <a:ext cx="12121515" cy="6064250"/>
          </a:xfrm>
          <a:prstGeom prst="rect">
            <a:avLst/>
          </a:prstGeom>
          <a:noFill/>
          <a:ln>
            <a:noFill/>
          </a:ln>
        </p:spPr>
      </p:pic>
      <p:sp>
        <p:nvSpPr>
          <p:cNvPr id="5" name="Text Box 4"/>
          <p:cNvSpPr txBox="1"/>
          <p:nvPr/>
        </p:nvSpPr>
        <p:spPr>
          <a:xfrm>
            <a:off x="4478020" y="0"/>
            <a:ext cx="3965575" cy="645160"/>
          </a:xfrm>
          <a:prstGeom prst="rect">
            <a:avLst/>
          </a:prstGeom>
          <a:noFill/>
        </p:spPr>
        <p:txBody>
          <a:bodyPr wrap="square" rtlCol="0">
            <a:spAutoFit/>
          </a:bodyPr>
          <a:p>
            <a:r>
              <a:rPr lang="en-US" sz="3600">
                <a:solidFill>
                  <a:srgbClr val="FF0000"/>
                </a:solidFill>
              </a:rPr>
              <a:t>Registration Page</a:t>
            </a:r>
            <a:endParaRPr lang="en-US"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601200" cy="1485900"/>
          </a:xfrm>
        </p:spPr>
        <p:txBody>
          <a:bodyPr/>
          <a:lstStyle/>
          <a:p>
            <a:r>
              <a:rPr lang="en-US" sz="3200">
                <a:solidFill>
                  <a:srgbClr val="FF0000"/>
                </a:solidFill>
              </a:rPr>
              <a:t>                                    </a:t>
            </a:r>
            <a:r>
              <a:rPr lang="en-US" sz="3600">
                <a:solidFill>
                  <a:srgbClr val="FF0000"/>
                </a:solidFill>
              </a:rPr>
              <a:t> Login page </a:t>
            </a:r>
            <a:endParaRPr lang="en-US" sz="3200"/>
          </a:p>
        </p:txBody>
      </p:sp>
      <p:pic>
        <p:nvPicPr>
          <p:cNvPr id="8" name="Picture 8" descr="Description: C:\Users\ADMIN\Desktop\final project CRS\Pages\Public\LoginPage.jpg"/>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0410" y="852170"/>
            <a:ext cx="11615420" cy="62966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2" name="Picture 12" descr="Description: C:\Users\ADMIN\Desktop\final project CRS\Pages\User\UserProfile.jpg"/>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136015"/>
            <a:ext cx="12283440" cy="7271385"/>
          </a:xfrm>
          <a:prstGeom prst="rect">
            <a:avLst/>
          </a:prstGeom>
          <a:noFill/>
          <a:ln>
            <a:noFill/>
          </a:ln>
        </p:spPr>
      </p:pic>
      <p:sp>
        <p:nvSpPr>
          <p:cNvPr id="5" name="Text Box 4"/>
          <p:cNvSpPr txBox="1"/>
          <p:nvPr/>
        </p:nvSpPr>
        <p:spPr>
          <a:xfrm>
            <a:off x="731520" y="-5080"/>
            <a:ext cx="5887085" cy="768350"/>
          </a:xfrm>
          <a:prstGeom prst="rect">
            <a:avLst/>
          </a:prstGeom>
          <a:noFill/>
        </p:spPr>
        <p:txBody>
          <a:bodyPr wrap="square" rtlCol="0">
            <a:spAutoFit/>
          </a:bodyPr>
          <a:p>
            <a:r>
              <a:rPr lang="en-US" sz="4400"/>
              <a:t>                                </a:t>
            </a:r>
            <a:r>
              <a:rPr lang="en-US" sz="3600">
                <a:solidFill>
                  <a:srgbClr val="FF0000"/>
                </a:solidFill>
              </a:rPr>
              <a:t>Profile</a:t>
            </a:r>
            <a:endParaRPr lang="en-US"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4" name="Title 3"/>
          <p:cNvSpPr>
            <a:spLocks noGrp="1"/>
          </p:cNvSpPr>
          <p:nvPr>
            <p:ph type="title"/>
          </p:nvPr>
        </p:nvSpPr>
        <p:spPr>
          <a:xfrm>
            <a:off x="690245" y="0"/>
            <a:ext cx="9601200" cy="1485900"/>
          </a:xfrm>
        </p:spPr>
        <p:txBody>
          <a:bodyPr/>
          <a:p>
            <a:r>
              <a:rPr lang="en-US"/>
              <a:t>                               </a:t>
            </a:r>
            <a:r>
              <a:rPr lang="en-US">
                <a:solidFill>
                  <a:srgbClr val="FF0000"/>
                </a:solidFill>
              </a:rPr>
              <a:t>Car list</a:t>
            </a:r>
            <a:endParaRPr lang="en-US"/>
          </a:p>
        </p:txBody>
      </p:sp>
      <p:pic>
        <p:nvPicPr>
          <p:cNvPr id="29" name="Picture 29" descr="Description: C:\Users\ADMIN\Desktop\final project CRS\Pages\Admin\AdminCar.jpg"/>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862330"/>
            <a:ext cx="12191365" cy="64376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8080" y="-66040"/>
            <a:ext cx="9601200" cy="713740"/>
          </a:xfrm>
        </p:spPr>
        <p:txBody>
          <a:bodyPr/>
          <a:lstStyle/>
          <a:p>
            <a:r>
              <a:rPr lang="en-US" sz="3200" b="1"/>
              <a:t>                                 </a:t>
            </a:r>
            <a:r>
              <a:rPr lang="en-US" sz="3200"/>
              <a:t>  </a:t>
            </a:r>
            <a:r>
              <a:rPr lang="en-US" sz="3600"/>
              <a:t> </a:t>
            </a:r>
            <a:r>
              <a:rPr lang="en-US" sz="3600">
                <a:solidFill>
                  <a:srgbClr val="FF0000"/>
                </a:solidFill>
              </a:rPr>
              <a:t> Add Car</a:t>
            </a:r>
            <a:endParaRPr lang="en-US" sz="3600">
              <a:solidFill>
                <a:srgbClr val="FF0000"/>
              </a:solidFill>
            </a:endParaRPr>
          </a:p>
        </p:txBody>
      </p:sp>
      <p:pic>
        <p:nvPicPr>
          <p:cNvPr id="28" name="Picture 28" descr="Description: C:\Users\ADMIN\Desktop\final project CRS\Pages\Admin\AdminCaradd.jpg"/>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819785"/>
            <a:ext cx="12191365" cy="60382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3280" y="0"/>
            <a:ext cx="9601200" cy="1485900"/>
          </a:xfrm>
        </p:spPr>
        <p:txBody>
          <a:bodyPr/>
          <a:lstStyle/>
          <a:p>
            <a:r>
              <a:rPr lang="en-US" sz="3200">
                <a:solidFill>
                  <a:srgbClr val="FF0000"/>
                </a:solidFill>
              </a:rPr>
              <a:t>                                          Add Driver </a:t>
            </a:r>
            <a:endParaRPr lang="en-US" sz="3200"/>
          </a:p>
        </p:txBody>
      </p:sp>
      <p:pic>
        <p:nvPicPr>
          <p:cNvPr id="26" name="Picture 26" descr="Description: C:\Users\ADMIN\Desktop\final project CRS\Pages\Admin\Admindriveradd.jpg"/>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120" y="810260"/>
            <a:ext cx="12223750" cy="60477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366395" y="1334135"/>
            <a:ext cx="11459210" cy="6314440"/>
          </a:xfrm>
        </p:spPr>
        <p:txBody>
          <a:bodyPr>
            <a:normAutofit fontScale="90000"/>
          </a:bodyPr>
          <a:p>
            <a:r>
              <a:rPr lang="en-US">
                <a:solidFill>
                  <a:srgbClr val="00B0F0"/>
                </a:solidFill>
              </a:rPr>
              <a:t> </a:t>
            </a:r>
            <a:r>
              <a:rPr lang="en-US" sz="2220" dirty="0">
                <a:solidFill>
                  <a:srgbClr val="00B0F0"/>
                </a:solidFill>
                <a:sym typeface="+mn-ea"/>
              </a:rPr>
              <a:t>■   </a:t>
            </a:r>
            <a:r>
              <a:rPr lang="en-US" sz="2220">
                <a:solidFill>
                  <a:srgbClr val="00B0F0"/>
                </a:solidFill>
              </a:rPr>
              <a:t>The Car Rental System is being developed for customers so that they can book their cars from any   part of the world. </a:t>
            </a:r>
            <a:br>
              <a:rPr lang="en-US" sz="2220">
                <a:solidFill>
                  <a:srgbClr val="00B0F0"/>
                </a:solidFill>
              </a:rPr>
            </a:br>
            <a:br>
              <a:rPr lang="en-US" sz="2220">
                <a:solidFill>
                  <a:srgbClr val="00B0F0"/>
                </a:solidFill>
              </a:rPr>
            </a:br>
            <a:r>
              <a:rPr lang="en-US" sz="2220">
                <a:solidFill>
                  <a:srgbClr val="00B0F0"/>
                </a:solidFill>
              </a:rPr>
              <a:t> </a:t>
            </a:r>
            <a:r>
              <a:rPr lang="en-US" sz="2220" dirty="0">
                <a:solidFill>
                  <a:srgbClr val="00B0F0"/>
                </a:solidFill>
                <a:sym typeface="+mn-ea"/>
              </a:rPr>
              <a:t>■    </a:t>
            </a:r>
            <a:r>
              <a:rPr lang="en-US" sz="2220">
                <a:solidFill>
                  <a:srgbClr val="00B0F0"/>
                </a:solidFill>
              </a:rPr>
              <a:t>This application takes information from the customers through filling their details.</a:t>
            </a:r>
            <a:br>
              <a:rPr lang="en-US" sz="2220">
                <a:solidFill>
                  <a:srgbClr val="00B0F0"/>
                </a:solidFill>
              </a:rPr>
            </a:br>
            <a:br>
              <a:rPr lang="en-US" sz="2220">
                <a:solidFill>
                  <a:srgbClr val="00B0F0"/>
                </a:solidFill>
              </a:rPr>
            </a:br>
            <a:r>
              <a:rPr lang="en-US" sz="2220">
                <a:solidFill>
                  <a:srgbClr val="00B0F0"/>
                </a:solidFill>
              </a:rPr>
              <a:t> </a:t>
            </a:r>
            <a:r>
              <a:rPr lang="en-US" sz="2220" dirty="0">
                <a:solidFill>
                  <a:srgbClr val="00B0F0"/>
                </a:solidFill>
                <a:sym typeface="+mn-ea"/>
              </a:rPr>
              <a:t>■   </a:t>
            </a:r>
            <a:r>
              <a:rPr lang="en-US" sz="2220">
                <a:solidFill>
                  <a:srgbClr val="00B0F0"/>
                </a:solidFill>
              </a:rPr>
              <a:t>A customer being registered in the website has the facility to book a Car which he requires.</a:t>
            </a:r>
            <a:br>
              <a:rPr lang="en-US" sz="2220">
                <a:solidFill>
                  <a:srgbClr val="00B0F0"/>
                </a:solidFill>
              </a:rPr>
            </a:br>
            <a:br>
              <a:rPr lang="en-US" sz="2220">
                <a:solidFill>
                  <a:srgbClr val="00B0F0"/>
                </a:solidFill>
              </a:rPr>
            </a:br>
            <a:r>
              <a:rPr lang="en-US" sz="2220">
                <a:solidFill>
                  <a:srgbClr val="00B0F0"/>
                </a:solidFill>
              </a:rPr>
              <a:t> </a:t>
            </a:r>
            <a:r>
              <a:rPr lang="en-US" sz="2220" dirty="0">
                <a:solidFill>
                  <a:srgbClr val="00B0F0"/>
                </a:solidFill>
                <a:sym typeface="+mn-ea"/>
              </a:rPr>
              <a:t>■   </a:t>
            </a:r>
            <a:r>
              <a:rPr lang="en-US" sz="2220">
                <a:solidFill>
                  <a:srgbClr val="00B0F0"/>
                </a:solidFill>
              </a:rPr>
              <a:t>The proposed system is completely integrated online systems. </a:t>
            </a:r>
            <a:br>
              <a:rPr lang="en-US" sz="2220">
                <a:solidFill>
                  <a:srgbClr val="00B0F0"/>
                </a:solidFill>
              </a:rPr>
            </a:br>
            <a:r>
              <a:rPr lang="en-US" sz="2220">
                <a:solidFill>
                  <a:srgbClr val="00B0F0"/>
                </a:solidFill>
              </a:rPr>
              <a:t>It automates manual procedure in an effective and efficient way.</a:t>
            </a:r>
            <a:br>
              <a:rPr lang="en-US" sz="2220">
                <a:solidFill>
                  <a:srgbClr val="00B0F0"/>
                </a:solidFill>
              </a:rPr>
            </a:br>
            <a:br>
              <a:rPr lang="en-US" sz="2220">
                <a:solidFill>
                  <a:srgbClr val="00B0F0"/>
                </a:solidFill>
              </a:rPr>
            </a:br>
            <a:r>
              <a:rPr lang="en-US" sz="2220">
                <a:solidFill>
                  <a:srgbClr val="00B0F0"/>
                </a:solidFill>
              </a:rPr>
              <a:t> </a:t>
            </a:r>
            <a:r>
              <a:rPr lang="en-US" sz="2220" dirty="0">
                <a:solidFill>
                  <a:srgbClr val="00B0F0"/>
                </a:solidFill>
                <a:sym typeface="+mn-ea"/>
              </a:rPr>
              <a:t>■</a:t>
            </a:r>
            <a:r>
              <a:rPr lang="en-US" sz="2220">
                <a:solidFill>
                  <a:srgbClr val="00B0F0"/>
                </a:solidFill>
              </a:rPr>
              <a:t>    This automated system facilitates customer and provides to fill up the details according to their requirements. </a:t>
            </a:r>
            <a:br>
              <a:rPr lang="en-US" sz="2220">
                <a:solidFill>
                  <a:srgbClr val="00B0F0"/>
                </a:solidFill>
              </a:rPr>
            </a:br>
            <a:br>
              <a:rPr lang="en-US" sz="2220">
                <a:solidFill>
                  <a:srgbClr val="00B0F0"/>
                </a:solidFill>
              </a:rPr>
            </a:br>
            <a:r>
              <a:rPr lang="en-US" sz="2220">
                <a:solidFill>
                  <a:srgbClr val="00B0F0"/>
                </a:solidFill>
              </a:rPr>
              <a:t> </a:t>
            </a:r>
            <a:r>
              <a:rPr lang="en-US" sz="2220" dirty="0">
                <a:solidFill>
                  <a:srgbClr val="00B0F0"/>
                </a:solidFill>
                <a:sym typeface="+mn-ea"/>
              </a:rPr>
              <a:t>■     </a:t>
            </a:r>
            <a:r>
              <a:rPr lang="en-US" sz="2220">
                <a:solidFill>
                  <a:srgbClr val="00B0F0"/>
                </a:solidFill>
              </a:rPr>
              <a:t>This software car Rental System has a very user friendly interface. Thus the users will feel very easy to work on it. By using this system admin can manage customer confirm and cancel booking request,</a:t>
            </a:r>
            <a:br>
              <a:rPr lang="en-US" sz="2220">
                <a:solidFill>
                  <a:srgbClr val="00B0F0"/>
                </a:solidFill>
              </a:rPr>
            </a:br>
            <a:br>
              <a:rPr lang="en-US" sz="2220">
                <a:solidFill>
                  <a:srgbClr val="00B0F0"/>
                </a:solidFill>
              </a:rPr>
            </a:br>
            <a:r>
              <a:rPr lang="en-US" sz="2220">
                <a:solidFill>
                  <a:srgbClr val="00B0F0"/>
                </a:solidFill>
              </a:rPr>
              <a:t> </a:t>
            </a:r>
            <a:r>
              <a:rPr lang="en-US" sz="2220" dirty="0">
                <a:solidFill>
                  <a:srgbClr val="00B0F0"/>
                </a:solidFill>
                <a:sym typeface="+mn-ea"/>
              </a:rPr>
              <a:t>■     </a:t>
            </a:r>
            <a:r>
              <a:rPr lang="en-US" sz="2220">
                <a:solidFill>
                  <a:srgbClr val="00B0F0"/>
                </a:solidFill>
              </a:rPr>
              <a:t>The car information can be added to the system. Or existed car information can be edited or deleted too by Administrator. There is no delay in the availability of any car information, whenever needed, car information can be Captured very quickly and easily.</a:t>
            </a:r>
            <a:endParaRPr lang="en-US" sz="2220">
              <a:solidFill>
                <a:srgbClr val="00B0F0"/>
              </a:solidFill>
            </a:endParaRPr>
          </a:p>
        </p:txBody>
      </p:sp>
      <p:sp>
        <p:nvSpPr>
          <p:cNvPr id="7" name="Text Box 6"/>
          <p:cNvSpPr txBox="1"/>
          <p:nvPr/>
        </p:nvSpPr>
        <p:spPr>
          <a:xfrm>
            <a:off x="4239260" y="383540"/>
            <a:ext cx="3438525" cy="768350"/>
          </a:xfrm>
          <a:prstGeom prst="rect">
            <a:avLst/>
          </a:prstGeom>
          <a:noFill/>
        </p:spPr>
        <p:txBody>
          <a:bodyPr wrap="square" rtlCol="0">
            <a:spAutoFit/>
          </a:bodyPr>
          <a:p>
            <a:r>
              <a:rPr lang="en-US" sz="4400">
                <a:solidFill>
                  <a:srgbClr val="FF0000"/>
                </a:solidFill>
              </a:rPr>
              <a:t>   Abstract</a:t>
            </a:r>
            <a:endParaRPr lang="en-US" sz="44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4" name="Title 3"/>
          <p:cNvSpPr>
            <a:spLocks noGrp="1"/>
          </p:cNvSpPr>
          <p:nvPr>
            <p:ph type="title"/>
          </p:nvPr>
        </p:nvSpPr>
        <p:spPr>
          <a:xfrm>
            <a:off x="761365" y="238760"/>
            <a:ext cx="9601200" cy="764540"/>
          </a:xfrm>
        </p:spPr>
        <p:txBody>
          <a:bodyPr>
            <a:normAutofit/>
          </a:bodyPr>
          <a:p>
            <a:r>
              <a:rPr lang="en-US" sz="3200">
                <a:solidFill>
                  <a:srgbClr val="FF0000"/>
                </a:solidFill>
              </a:rPr>
              <a:t>                                  </a:t>
            </a:r>
            <a:r>
              <a:rPr lang="en-US" sz="3600">
                <a:solidFill>
                  <a:srgbClr val="FF0000"/>
                </a:solidFill>
              </a:rPr>
              <a:t>   Location Details</a:t>
            </a:r>
            <a:endParaRPr lang="en-US" sz="3600">
              <a:solidFill>
                <a:srgbClr val="FF0000"/>
              </a:solidFill>
            </a:endParaRPr>
          </a:p>
        </p:txBody>
      </p:sp>
      <p:pic>
        <p:nvPicPr>
          <p:cNvPr id="20" name="Picture 20" descr="Description: C:\Users\ADMIN\Desktop\final project CRS\Pages\Admin\LocationAdd.jpg"/>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003300"/>
            <a:ext cx="12324080" cy="585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4" name="Title 3"/>
          <p:cNvSpPr>
            <a:spLocks noGrp="1"/>
          </p:cNvSpPr>
          <p:nvPr>
            <p:ph type="title"/>
          </p:nvPr>
        </p:nvSpPr>
        <p:spPr>
          <a:xfrm>
            <a:off x="1295400" y="0"/>
            <a:ext cx="9601200" cy="1485900"/>
          </a:xfrm>
        </p:spPr>
        <p:txBody>
          <a:bodyPr/>
          <a:p>
            <a:r>
              <a:rPr lang="en-US" sz="3200">
                <a:solidFill>
                  <a:srgbClr val="FF0000"/>
                </a:solidFill>
              </a:rPr>
              <a:t>                                </a:t>
            </a:r>
            <a:r>
              <a:rPr lang="en-US" sz="3600">
                <a:solidFill>
                  <a:srgbClr val="FF0000"/>
                </a:solidFill>
              </a:rPr>
              <a:t>  Payment page</a:t>
            </a:r>
            <a:endParaRPr lang="en-US" sz="3600"/>
          </a:p>
        </p:txBody>
      </p:sp>
      <p:pic>
        <p:nvPicPr>
          <p:cNvPr id="18" name="Picture 18" descr="Description: C:\Users\ADMIN\Desktop\final project CRS\Pages\User\Paymentpage.jpg"/>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730250"/>
            <a:ext cx="12192635" cy="62445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513840" y="2339975"/>
            <a:ext cx="9601200" cy="3991610"/>
          </a:xfrm>
        </p:spPr>
        <p:txBody>
          <a:bodyPr>
            <a:normAutofit/>
          </a:bodyPr>
          <a:p>
            <a:br>
              <a:rPr lang="en-US" sz="3110">
                <a:solidFill>
                  <a:srgbClr val="FF0000"/>
                </a:solidFill>
              </a:rPr>
            </a:br>
            <a:r>
              <a:rPr lang="en-US" sz="3110">
                <a:solidFill>
                  <a:srgbClr val="00B0F0"/>
                </a:solidFill>
              </a:rPr>
              <a:t>1) Taking advantages of the local marketing</a:t>
            </a:r>
            <a:br>
              <a:rPr lang="en-US" sz="3110">
                <a:solidFill>
                  <a:srgbClr val="00B0F0"/>
                </a:solidFill>
              </a:rPr>
            </a:br>
            <a:r>
              <a:rPr lang="en-US" sz="3110">
                <a:solidFill>
                  <a:srgbClr val="00B0F0"/>
                </a:solidFill>
              </a:rPr>
              <a:t>2) Make online Bookings more user friendly</a:t>
            </a:r>
            <a:br>
              <a:rPr lang="en-US" sz="3110">
                <a:solidFill>
                  <a:srgbClr val="00B0F0"/>
                </a:solidFill>
              </a:rPr>
            </a:br>
            <a:r>
              <a:rPr lang="en-US" sz="3110">
                <a:solidFill>
                  <a:srgbClr val="00B0F0"/>
                </a:solidFill>
              </a:rPr>
              <a:t>3) Competition with the car sharing industry</a:t>
            </a:r>
            <a:br>
              <a:rPr lang="en-US" sz="3110">
                <a:solidFill>
                  <a:srgbClr val="00B0F0"/>
                </a:solidFill>
              </a:rPr>
            </a:br>
            <a:r>
              <a:rPr lang="en-US" sz="3110">
                <a:solidFill>
                  <a:srgbClr val="00B0F0"/>
                </a:solidFill>
              </a:rPr>
              <a:t>4) Contend with fleet management issues</a:t>
            </a:r>
            <a:br>
              <a:rPr lang="en-US" sz="3110">
                <a:solidFill>
                  <a:srgbClr val="00B0F0"/>
                </a:solidFill>
              </a:rPr>
            </a:br>
            <a:r>
              <a:rPr lang="en-US" sz="3110">
                <a:solidFill>
                  <a:srgbClr val="00B0F0"/>
                </a:solidFill>
              </a:rPr>
              <a:t>5) Customer service will be more important than ever</a:t>
            </a:r>
            <a:br>
              <a:rPr lang="en-US" sz="3110">
                <a:solidFill>
                  <a:srgbClr val="00B0F0"/>
                </a:solidFill>
              </a:rPr>
            </a:br>
            <a:r>
              <a:rPr lang="en-IN" altLang="en-US" sz="3110">
                <a:solidFill>
                  <a:srgbClr val="00B0F0"/>
                </a:solidFill>
              </a:rPr>
              <a:t>6) </a:t>
            </a:r>
            <a:r>
              <a:rPr lang="en-US" sz="3110">
                <a:solidFill>
                  <a:srgbClr val="00B0F0"/>
                </a:solidFill>
              </a:rPr>
              <a:t>Enhancing Digital Marketing Efforts.</a:t>
            </a:r>
            <a:endParaRPr lang="en-US" sz="3110">
              <a:solidFill>
                <a:srgbClr val="00B0F0"/>
              </a:solidFill>
            </a:endParaRPr>
          </a:p>
        </p:txBody>
      </p:sp>
      <p:sp>
        <p:nvSpPr>
          <p:cNvPr id="4" name="Text Box 3"/>
          <p:cNvSpPr txBox="1"/>
          <p:nvPr/>
        </p:nvSpPr>
        <p:spPr>
          <a:xfrm>
            <a:off x="4208780" y="283845"/>
            <a:ext cx="3895090" cy="645160"/>
          </a:xfrm>
          <a:prstGeom prst="rect">
            <a:avLst/>
          </a:prstGeom>
          <a:noFill/>
        </p:spPr>
        <p:txBody>
          <a:bodyPr wrap="square" rtlCol="0">
            <a:spAutoFit/>
          </a:bodyPr>
          <a:p>
            <a:r>
              <a:rPr lang="en-IN" altLang="en-US" sz="3600">
                <a:solidFill>
                  <a:srgbClr val="FF0000"/>
                </a:solidFill>
                <a:sym typeface="+mn-ea"/>
              </a:rPr>
              <a:t>  </a:t>
            </a:r>
            <a:r>
              <a:rPr lang="en-US" sz="3600">
                <a:solidFill>
                  <a:srgbClr val="FF0000"/>
                </a:solidFill>
                <a:sym typeface="+mn-ea"/>
              </a:rPr>
              <a:t>Future Scope</a:t>
            </a:r>
            <a:endParaRPr lang="en-US" sz="3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432560" y="179070"/>
            <a:ext cx="9601200" cy="1485900"/>
          </a:xfrm>
        </p:spPr>
        <p:txBody>
          <a:bodyPr/>
          <a:p>
            <a:r>
              <a:rPr lang="en-IN" altLang="en-US"/>
              <a:t>                    </a:t>
            </a:r>
            <a:r>
              <a:rPr lang="en-IN" altLang="en-US">
                <a:solidFill>
                  <a:srgbClr val="FF0000"/>
                </a:solidFill>
              </a:rPr>
              <a:t>      Conclusions</a:t>
            </a:r>
            <a:endParaRPr lang="en-IN" altLang="en-US">
              <a:solidFill>
                <a:srgbClr val="FF0000"/>
              </a:solidFill>
            </a:endParaRPr>
          </a:p>
        </p:txBody>
      </p:sp>
      <p:sp>
        <p:nvSpPr>
          <p:cNvPr id="4" name="Text Box 3"/>
          <p:cNvSpPr txBox="1"/>
          <p:nvPr/>
        </p:nvSpPr>
        <p:spPr>
          <a:xfrm>
            <a:off x="1277620" y="1531620"/>
            <a:ext cx="10751185" cy="4399915"/>
          </a:xfrm>
          <a:prstGeom prst="rect">
            <a:avLst/>
          </a:prstGeom>
          <a:noFill/>
        </p:spPr>
        <p:txBody>
          <a:bodyPr wrap="square" rtlCol="0">
            <a:spAutoFit/>
          </a:bodyPr>
          <a:p>
            <a:r>
              <a:rPr lang="en-US" sz="2000">
                <a:solidFill>
                  <a:srgbClr val="00B0F0"/>
                </a:solidFill>
              </a:rPr>
              <a:t>The solution was to provide car Rental with an user-friendly web application that would allow for customers to access and use on a wide range of devices: desktops, laptops, mobile devices, tablets.</a:t>
            </a:r>
            <a:endParaRPr lang="en-US" sz="2000">
              <a:solidFill>
                <a:srgbClr val="00B0F0"/>
              </a:solidFill>
            </a:endParaRPr>
          </a:p>
          <a:p>
            <a:endParaRPr lang="en-US" sz="2000">
              <a:solidFill>
                <a:srgbClr val="00B0F0"/>
              </a:solidFill>
            </a:endParaRPr>
          </a:p>
          <a:p>
            <a:r>
              <a:rPr lang="en-US" sz="2000">
                <a:solidFill>
                  <a:srgbClr val="00B0F0"/>
                </a:solidFill>
              </a:rPr>
              <a:t>The website is designed to stay up to date by giving administrators the ability to change/add/remove any featured vehicles on the site.</a:t>
            </a:r>
            <a:endParaRPr lang="en-US" sz="2000">
              <a:solidFill>
                <a:srgbClr val="00B0F0"/>
              </a:solidFill>
            </a:endParaRPr>
          </a:p>
          <a:p>
            <a:endParaRPr lang="en-US" sz="2000">
              <a:solidFill>
                <a:srgbClr val="00B0F0"/>
              </a:solidFill>
            </a:endParaRPr>
          </a:p>
          <a:p>
            <a:r>
              <a:rPr lang="en-US" sz="2000">
                <a:solidFill>
                  <a:srgbClr val="00B0F0"/>
                </a:solidFill>
              </a:rPr>
              <a:t>The website will verify and store any information the user may input when making a rental purchase request.</a:t>
            </a:r>
            <a:endParaRPr lang="en-US" sz="2000">
              <a:solidFill>
                <a:srgbClr val="00B0F0"/>
              </a:solidFill>
            </a:endParaRPr>
          </a:p>
          <a:p>
            <a:endParaRPr lang="en-US" sz="2000">
              <a:solidFill>
                <a:srgbClr val="00B0F0"/>
              </a:solidFill>
            </a:endParaRPr>
          </a:p>
          <a:p>
            <a:r>
              <a:rPr lang="en-US" sz="2000">
                <a:solidFill>
                  <a:srgbClr val="00B0F0"/>
                </a:solidFill>
              </a:rPr>
              <a:t>This will appear in real time onto the software used by the employees.</a:t>
            </a:r>
            <a:endParaRPr lang="en-US" sz="2000">
              <a:solidFill>
                <a:srgbClr val="00B0F0"/>
              </a:solidFill>
            </a:endParaRPr>
          </a:p>
          <a:p>
            <a:endParaRPr lang="en-US" sz="2000">
              <a:solidFill>
                <a:srgbClr val="00B0F0"/>
              </a:solidFill>
            </a:endParaRPr>
          </a:p>
          <a:p>
            <a:r>
              <a:rPr lang="en-US" sz="2000">
                <a:solidFill>
                  <a:srgbClr val="00B0F0"/>
                </a:solidFill>
              </a:rPr>
              <a:t>This software provides an easy-to-use interface to allow for simple access to rental requests and gustomer information.</a:t>
            </a:r>
            <a:endParaRPr lang="en-US" altLang="en-US" sz="2000" b="1">
              <a:solidFill>
                <a:srgbClr val="00B0F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0390" y="1609725"/>
            <a:ext cx="9601200" cy="4466590"/>
          </a:xfrm>
        </p:spPr>
        <p:txBody>
          <a:bodyPr>
            <a:normAutofit/>
          </a:bodyPr>
          <a:lstStyle/>
          <a:p>
            <a:r>
              <a:rPr lang="en-US">
                <a:sym typeface="+mn-ea"/>
              </a:rPr>
              <a:t>               </a:t>
            </a:r>
            <a:br>
              <a:rPr lang="en-US">
                <a:sym typeface="+mn-ea"/>
              </a:rPr>
            </a:br>
            <a:br>
              <a:rPr lang="en-US" sz="7200">
                <a:sym typeface="+mn-ea"/>
              </a:rPr>
            </a:br>
            <a:r>
              <a:rPr lang="en-US" sz="7200">
                <a:sym typeface="+mn-ea"/>
              </a:rPr>
              <a:t>             THANK YOU !! </a:t>
            </a:r>
            <a:br>
              <a:rPr lang="en-US" sz="7200"/>
            </a:br>
            <a:endParaRPr lang="en-US" sz="7200"/>
          </a:p>
        </p:txBody>
      </p:sp>
      <p:sp>
        <p:nvSpPr>
          <p:cNvPr id="3" name="Content Placeholder 2"/>
          <p:cNvSpPr>
            <a:spLocks noGrp="1"/>
          </p:cNvSpPr>
          <p:nvPr>
            <p:ph idx="1"/>
          </p:nvPr>
        </p:nvSpPr>
        <p:spPr>
          <a:xfrm>
            <a:off x="1016635" y="2174240"/>
            <a:ext cx="9601200" cy="4453890"/>
          </a:xfrm>
        </p:spPr>
        <p:txBody>
          <a:bodyPr/>
          <a:lstStyle/>
          <a:p>
            <a:pPr marL="0" indent="0">
              <a:buNone/>
            </a:pPr>
            <a:r>
              <a:rPr lang="en-US" sz="6000"/>
              <a:t>         </a:t>
            </a:r>
            <a:endParaRPr lang="en-US"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3760" y="321310"/>
            <a:ext cx="9601200" cy="1485900"/>
          </a:xfrm>
        </p:spPr>
        <p:txBody>
          <a:bodyPr>
            <a:normAutofit/>
          </a:bodyPr>
          <a:lstStyle/>
          <a:p>
            <a:r>
              <a:rPr lang="en-US" dirty="0"/>
              <a:t>                        </a:t>
            </a:r>
            <a:r>
              <a:rPr lang="en-US" dirty="0">
                <a:solidFill>
                  <a:srgbClr val="FF0000"/>
                </a:solidFill>
              </a:rPr>
              <a:t>  Introduction</a:t>
            </a:r>
            <a:br>
              <a:rPr lang="en-US" dirty="0"/>
            </a:br>
            <a:endParaRPr lang="en-IN" dirty="0"/>
          </a:p>
        </p:txBody>
      </p:sp>
      <p:sp>
        <p:nvSpPr>
          <p:cNvPr id="3" name="Content Placeholder 2"/>
          <p:cNvSpPr>
            <a:spLocks noGrp="1"/>
          </p:cNvSpPr>
          <p:nvPr>
            <p:ph idx="1"/>
          </p:nvPr>
        </p:nvSpPr>
        <p:spPr>
          <a:xfrm>
            <a:off x="347345" y="1192530"/>
            <a:ext cx="10432415" cy="5466080"/>
          </a:xfrm>
        </p:spPr>
        <p:txBody>
          <a:bodyPr>
            <a:noAutofit/>
          </a:bodyPr>
          <a:lstStyle/>
          <a:p>
            <a:pPr indent="457200" algn="just">
              <a:lnSpc>
                <a:spcPct val="150000"/>
              </a:lnSpc>
              <a:spcAft>
                <a:spcPts val="800"/>
              </a:spcAft>
            </a:pPr>
            <a:r>
              <a:rPr lang="en-US" sz="1800" i="0" dirty="0">
                <a:solidFill>
                  <a:srgbClr val="00B0F0"/>
                </a:solidFill>
                <a:effectLst/>
                <a:latin typeface="Times New Roman" panose="02020603050405020304" pitchFamily="18" charset="0"/>
              </a:rPr>
              <a:t>This Car Rental System project is designed to aid the car rental company to enable renting of cars   through an online system. </a:t>
            </a:r>
            <a:endParaRPr lang="en-US" sz="1800" i="0" dirty="0">
              <a:solidFill>
                <a:srgbClr val="00B0F0"/>
              </a:solidFill>
              <a:effectLst/>
              <a:latin typeface="Times New Roman" panose="02020603050405020304" pitchFamily="18" charset="0"/>
            </a:endParaRPr>
          </a:p>
          <a:p>
            <a:pPr indent="457200" algn="just">
              <a:lnSpc>
                <a:spcPct val="150000"/>
              </a:lnSpc>
              <a:spcAft>
                <a:spcPts val="800"/>
              </a:spcAft>
            </a:pPr>
            <a:r>
              <a:rPr lang="en-US" sz="1800" i="0" dirty="0">
                <a:solidFill>
                  <a:srgbClr val="00B0F0"/>
                </a:solidFill>
                <a:effectLst/>
                <a:latin typeface="Times New Roman" panose="02020603050405020304" pitchFamily="18" charset="0"/>
              </a:rPr>
              <a:t>It helps the users to search for available cars view profile and book the cars for the time period. </a:t>
            </a:r>
            <a:endParaRPr lang="en-US" sz="1800" i="0" dirty="0">
              <a:solidFill>
                <a:srgbClr val="00B0F0"/>
              </a:solidFill>
              <a:effectLst/>
              <a:latin typeface="Times New Roman" panose="02020603050405020304" pitchFamily="18" charset="0"/>
            </a:endParaRPr>
          </a:p>
          <a:p>
            <a:pPr indent="457200" algn="just">
              <a:lnSpc>
                <a:spcPct val="150000"/>
              </a:lnSpc>
              <a:spcAft>
                <a:spcPts val="800"/>
              </a:spcAft>
            </a:pPr>
            <a:r>
              <a:rPr lang="en-US" sz="1800" i="0" dirty="0">
                <a:solidFill>
                  <a:srgbClr val="00B0F0"/>
                </a:solidFill>
                <a:effectLst/>
                <a:latin typeface="Times New Roman" panose="02020603050405020304" pitchFamily="18" charset="0"/>
              </a:rPr>
              <a:t>It has a user-friendly interface which helps the user to check for cars and rent them for the period </a:t>
            </a:r>
            <a:r>
              <a:rPr lang="en-US" sz="1800" i="0" dirty="0" err="1">
                <a:solidFill>
                  <a:srgbClr val="00B0F0"/>
                </a:solidFill>
                <a:effectLst/>
                <a:latin typeface="Times New Roman" panose="02020603050405020304" pitchFamily="18" charset="0"/>
              </a:rPr>
              <a:t>specified</a:t>
            </a:r>
            <a:r>
              <a:rPr lang="en-US" sz="1800" dirty="0" err="1">
                <a:solidFill>
                  <a:srgbClr val="00B0F0"/>
                </a:solidFill>
                <a:latin typeface="Times New Roman" panose="02020603050405020304" pitchFamily="18" charset="0"/>
              </a:rPr>
              <a:t>.</a:t>
            </a:r>
            <a:endParaRPr lang="en-US" sz="1800" dirty="0" err="1">
              <a:solidFill>
                <a:srgbClr val="00B0F0"/>
              </a:solidFill>
              <a:latin typeface="Times New Roman" panose="02020603050405020304" pitchFamily="18" charset="0"/>
            </a:endParaRPr>
          </a:p>
          <a:p>
            <a:pPr indent="457200" algn="just">
              <a:lnSpc>
                <a:spcPct val="150000"/>
              </a:lnSpc>
              <a:spcAft>
                <a:spcPts val="800"/>
              </a:spcAft>
            </a:pPr>
            <a:r>
              <a:rPr lang="en-US" sz="1800" i="0" dirty="0" err="1">
                <a:solidFill>
                  <a:srgbClr val="00B0F0"/>
                </a:solidFill>
                <a:effectLst/>
                <a:latin typeface="Times New Roman" panose="02020603050405020304" pitchFamily="18" charset="0"/>
              </a:rPr>
              <a:t>Along</a:t>
            </a:r>
            <a:r>
              <a:rPr lang="en-US" sz="1800" i="0" dirty="0">
                <a:solidFill>
                  <a:srgbClr val="00B0F0"/>
                </a:solidFill>
                <a:effectLst/>
                <a:latin typeface="Times New Roman" panose="02020603050405020304" pitchFamily="18" charset="0"/>
              </a:rPr>
              <a:t> with that user can also hires driver for their </a:t>
            </a:r>
            <a:r>
              <a:rPr lang="en-US" sz="1800" i="0" dirty="0" err="1">
                <a:solidFill>
                  <a:srgbClr val="00B0F0"/>
                </a:solidFill>
                <a:effectLst/>
                <a:latin typeface="Times New Roman" panose="02020603050405020304" pitchFamily="18" charset="0"/>
              </a:rPr>
              <a:t>ride.</a:t>
            </a:r>
            <a:endParaRPr lang="en-US" sz="1800" i="0" dirty="0" err="1">
              <a:solidFill>
                <a:srgbClr val="00B0F0"/>
              </a:solidFill>
              <a:effectLst/>
              <a:latin typeface="Times New Roman" panose="02020603050405020304" pitchFamily="18" charset="0"/>
            </a:endParaRPr>
          </a:p>
          <a:p>
            <a:pPr indent="457200" algn="just">
              <a:lnSpc>
                <a:spcPct val="150000"/>
              </a:lnSpc>
              <a:spcAft>
                <a:spcPts val="800"/>
              </a:spcAft>
            </a:pPr>
            <a:r>
              <a:rPr lang="en-US" sz="1800" i="0" dirty="0">
                <a:solidFill>
                  <a:srgbClr val="00B0F0"/>
                </a:solidFill>
                <a:effectLst/>
                <a:latin typeface="Times New Roman" panose="02020603050405020304" pitchFamily="18" charset="0"/>
              </a:rPr>
              <a:t> The use of internet technology has made it easy for the customers to rent a car any time. </a:t>
            </a:r>
            <a:endParaRPr lang="en-US" sz="1800" i="0" dirty="0">
              <a:solidFill>
                <a:srgbClr val="00B0F0"/>
              </a:solidFill>
              <a:effectLst/>
              <a:latin typeface="Times New Roman" panose="02020603050405020304" pitchFamily="18" charset="0"/>
            </a:endParaRPr>
          </a:p>
          <a:p>
            <a:pPr indent="457200" algn="just">
              <a:lnSpc>
                <a:spcPct val="150000"/>
              </a:lnSpc>
              <a:spcAft>
                <a:spcPts val="800"/>
              </a:spcAft>
            </a:pPr>
            <a:r>
              <a:rPr lang="en-US" sz="1800" i="0" dirty="0">
                <a:solidFill>
                  <a:srgbClr val="00B0F0"/>
                </a:solidFill>
                <a:effectLst/>
                <a:latin typeface="Times New Roman" panose="02020603050405020304" pitchFamily="18" charset="0"/>
              </a:rPr>
              <a:t>The tool shall ask the user for information such as the date and time of journey, type of car etc. Using these details, the tool shall help the customer to book a car for the journey. </a:t>
            </a:r>
            <a:endParaRPr lang="en-US" sz="1800" i="0" dirty="0">
              <a:solidFill>
                <a:srgbClr val="00B0F0"/>
              </a:solidFill>
              <a:effectLst/>
              <a:latin typeface="Times New Roman" panose="02020603050405020304" pitchFamily="18" charset="0"/>
            </a:endParaRPr>
          </a:p>
          <a:p>
            <a:pPr indent="457200" algn="just">
              <a:lnSpc>
                <a:spcPct val="150000"/>
              </a:lnSpc>
              <a:spcAft>
                <a:spcPts val="800"/>
              </a:spcAft>
            </a:pPr>
            <a:r>
              <a:rPr lang="en-US" sz="1800" i="0" dirty="0">
                <a:solidFill>
                  <a:srgbClr val="00B0F0"/>
                </a:solidFill>
                <a:effectLst/>
                <a:latin typeface="Times New Roman" panose="02020603050405020304" pitchFamily="18" charset="0"/>
              </a:rPr>
              <a:t>After completion user can also share there feedback for futuristic betterment</a:t>
            </a:r>
            <a:r>
              <a:rPr lang="en-US" sz="1800" b="1" i="0" dirty="0">
                <a:solidFill>
                  <a:srgbClr val="00B0F0"/>
                </a:solidFill>
                <a:effectLst/>
                <a:latin typeface="Times New Roman" panose="02020603050405020304" pitchFamily="18" charset="0"/>
              </a:rPr>
              <a:t>.</a:t>
            </a:r>
            <a:endParaRPr lang="en-US" sz="1800" b="1" dirty="0">
              <a:solidFill>
                <a:srgbClr val="00B0F0"/>
              </a:solidFill>
            </a:endParaRPr>
          </a:p>
          <a:p>
            <a:pPr marL="0" indent="0">
              <a:buNone/>
            </a:pPr>
            <a:endParaRPr lang="en-US" sz="1800" b="1" dirty="0">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19075"/>
            <a:ext cx="9601200" cy="775970"/>
          </a:xfrm>
        </p:spPr>
        <p:txBody>
          <a:bodyPr/>
          <a:lstStyle/>
          <a:p>
            <a:r>
              <a:rPr lang="en-US" altLang="en-IN" dirty="0"/>
              <a:t>                     </a:t>
            </a:r>
            <a:r>
              <a:rPr lang="en-US" altLang="en-IN" dirty="0">
                <a:solidFill>
                  <a:srgbClr val="FF0000"/>
                </a:solidFill>
              </a:rPr>
              <a:t> Objectives</a:t>
            </a:r>
            <a:endParaRPr lang="en-US" altLang="en-IN" dirty="0">
              <a:solidFill>
                <a:srgbClr val="FF0000"/>
              </a:solidFill>
            </a:endParaRPr>
          </a:p>
        </p:txBody>
      </p:sp>
      <p:sp>
        <p:nvSpPr>
          <p:cNvPr id="3" name="Content Placeholder 2"/>
          <p:cNvSpPr>
            <a:spLocks noGrp="1"/>
          </p:cNvSpPr>
          <p:nvPr>
            <p:ph idx="1"/>
          </p:nvPr>
        </p:nvSpPr>
        <p:spPr>
          <a:xfrm>
            <a:off x="1197610" y="1417320"/>
            <a:ext cx="9601200" cy="5297805"/>
          </a:xfrm>
        </p:spPr>
        <p:txBody>
          <a:bodyPr>
            <a:noAutofit/>
          </a:bodyPr>
          <a:lstStyle/>
          <a:p>
            <a:pPr marL="0" indent="0">
              <a:buNone/>
            </a:pPr>
            <a:r>
              <a:rPr lang="en-US" sz="2400" dirty="0">
                <a:solidFill>
                  <a:srgbClr val="00B0F0"/>
                </a:solidFill>
              </a:rPr>
              <a:t>•  To reduce the effort of booking a car in a conventional procedure.</a:t>
            </a:r>
            <a:endParaRPr lang="en-US" sz="2400" dirty="0">
              <a:solidFill>
                <a:srgbClr val="00B0F0"/>
              </a:solidFill>
            </a:endParaRPr>
          </a:p>
          <a:p>
            <a:pPr marL="0" indent="0">
              <a:buNone/>
            </a:pPr>
            <a:r>
              <a:rPr lang="en-US" sz="2400" dirty="0">
                <a:solidFill>
                  <a:srgbClr val="00B0F0"/>
                </a:solidFill>
              </a:rPr>
              <a:t>•  To ease the search process of a customer who is in need of a car.</a:t>
            </a:r>
            <a:endParaRPr lang="en-US" sz="2400" dirty="0">
              <a:solidFill>
                <a:srgbClr val="00B0F0"/>
              </a:solidFill>
            </a:endParaRPr>
          </a:p>
          <a:p>
            <a:pPr marL="0" indent="0">
              <a:buNone/>
            </a:pPr>
            <a:r>
              <a:rPr lang="en-US" sz="2400" dirty="0">
                <a:solidFill>
                  <a:srgbClr val="00B0F0"/>
                </a:solidFill>
              </a:rPr>
              <a:t>•   To provide services to the customers in order to achieve the best      customer satisfaction.</a:t>
            </a:r>
            <a:endParaRPr lang="en-US" sz="2400" dirty="0">
              <a:solidFill>
                <a:srgbClr val="00B0F0"/>
              </a:solidFill>
            </a:endParaRPr>
          </a:p>
          <a:p>
            <a:pPr marL="0" indent="0">
              <a:buNone/>
            </a:pPr>
            <a:r>
              <a:rPr lang="en-US" sz="2400" dirty="0">
                <a:solidFill>
                  <a:srgbClr val="00B0F0"/>
                </a:solidFill>
              </a:rPr>
              <a:t>•  Users who cannot drive or do not have driver license can rent cars with our drivers.</a:t>
            </a:r>
            <a:endParaRPr lang="en-US" sz="2400" dirty="0">
              <a:solidFill>
                <a:srgbClr val="00B0F0"/>
              </a:solidFill>
            </a:endParaRPr>
          </a:p>
          <a:p>
            <a:pPr marL="0" indent="0">
              <a:buNone/>
            </a:pPr>
            <a:r>
              <a:rPr lang="en-US" sz="2400" dirty="0">
                <a:solidFill>
                  <a:srgbClr val="00B0F0"/>
                </a:solidFill>
              </a:rPr>
              <a:t>• Admin can manage the car catalog by adding or removing cars based on their availability. </a:t>
            </a:r>
            <a:endParaRPr lang="en-US" sz="2400" dirty="0">
              <a:solidFill>
                <a:srgbClr val="00B0F0"/>
              </a:solidFill>
            </a:endParaRPr>
          </a:p>
          <a:p>
            <a:pPr marL="0" indent="0">
              <a:buNone/>
            </a:pPr>
            <a:r>
              <a:rPr lang="en-US" sz="2400" dirty="0">
                <a:solidFill>
                  <a:srgbClr val="00B0F0"/>
                </a:solidFill>
              </a:rPr>
              <a:t>• Reduced errors with rental data effectively stored in database.</a:t>
            </a:r>
            <a:endParaRPr lang="en-US" sz="2400" dirty="0">
              <a:solidFill>
                <a:srgbClr val="00B0F0"/>
              </a:solidFill>
            </a:endParaRPr>
          </a:p>
          <a:p>
            <a:pPr marL="0" indent="0">
              <a:buNone/>
            </a:pPr>
            <a:r>
              <a:rPr lang="en-US" sz="2400" dirty="0">
                <a:solidFill>
                  <a:srgbClr val="00B0F0"/>
                </a:solidFill>
              </a:rPr>
              <a:t>• Entire network works on one single platform, seamless flow of data.</a:t>
            </a:r>
            <a:endParaRPr lang="en-US" sz="2400" dirty="0">
              <a:solidFill>
                <a:srgbClr val="00B0F0"/>
              </a:solidFill>
            </a:endParaRPr>
          </a:p>
          <a:p>
            <a:pPr marL="0" indent="0">
              <a:buNone/>
            </a:pPr>
            <a:r>
              <a:rPr lang="en-US" sz="2400" dirty="0">
                <a:solidFill>
                  <a:srgbClr val="00B0F0"/>
                </a:solidFill>
              </a:rPr>
              <a:t>• Standardization of processes and services ensure clients receive the correct rates.</a:t>
            </a:r>
            <a:endParaRPr lang="en-US" sz="2400" dirty="0">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00935" y="269875"/>
            <a:ext cx="9601200" cy="999490"/>
          </a:xfrm>
        </p:spPr>
        <p:txBody>
          <a:bodyPr/>
          <a:lstStyle/>
          <a:p>
            <a:r>
              <a:rPr lang="en-US" altLang="en-IN" dirty="0"/>
              <a:t>          </a:t>
            </a:r>
            <a:r>
              <a:rPr lang="en-US" altLang="en-IN" dirty="0">
                <a:solidFill>
                  <a:srgbClr val="FF0000"/>
                </a:solidFill>
              </a:rPr>
              <a:t>NEED OF PROJECT</a:t>
            </a:r>
            <a:endParaRPr lang="en-US" altLang="en-IN" dirty="0">
              <a:solidFill>
                <a:srgbClr val="FF0000"/>
              </a:solidFill>
            </a:endParaRPr>
          </a:p>
        </p:txBody>
      </p:sp>
      <p:sp>
        <p:nvSpPr>
          <p:cNvPr id="3" name="Content Placeholder 2"/>
          <p:cNvSpPr>
            <a:spLocks noGrp="1"/>
          </p:cNvSpPr>
          <p:nvPr>
            <p:ph idx="1"/>
          </p:nvPr>
        </p:nvSpPr>
        <p:spPr>
          <a:xfrm>
            <a:off x="1371600" y="1789430"/>
            <a:ext cx="9601200" cy="4077970"/>
          </a:xfrm>
        </p:spPr>
        <p:txBody>
          <a:bodyPr/>
          <a:lstStyle/>
          <a:p>
            <a:r>
              <a:rPr lang="en-IN" dirty="0">
                <a:solidFill>
                  <a:srgbClr val="00B0F0"/>
                </a:solidFill>
              </a:rPr>
              <a:t>A car rental is a vehicle that may be rented for a price and utilized for a specific length of time. </a:t>
            </a:r>
            <a:endParaRPr lang="en-IN" dirty="0">
              <a:solidFill>
                <a:srgbClr val="00B0F0"/>
              </a:solidFill>
            </a:endParaRPr>
          </a:p>
          <a:p>
            <a:r>
              <a:rPr lang="en-IN" dirty="0">
                <a:solidFill>
                  <a:srgbClr val="00B0F0"/>
                </a:solidFill>
              </a:rPr>
              <a:t>Getting a rental automobile makes it easier for people to travel around when they don't have access to their own vehicle or don't own one at all. </a:t>
            </a:r>
            <a:endParaRPr lang="en-IN" dirty="0">
              <a:solidFill>
                <a:srgbClr val="00B0F0"/>
              </a:solidFill>
            </a:endParaRPr>
          </a:p>
          <a:p>
            <a:r>
              <a:rPr lang="en-IN" dirty="0">
                <a:solidFill>
                  <a:srgbClr val="00B0F0"/>
                </a:solidFill>
              </a:rPr>
              <a:t>A person who needs transportation must call a rental car company and sign a contract. </a:t>
            </a:r>
            <a:endParaRPr lang="en-IN" dirty="0">
              <a:solidFill>
                <a:srgbClr val="00B0F0"/>
              </a:solidFill>
            </a:endParaRPr>
          </a:p>
          <a:p>
            <a:r>
              <a:rPr lang="en-IN" dirty="0">
                <a:solidFill>
                  <a:srgbClr val="00B0F0"/>
                </a:solidFill>
              </a:rPr>
              <a:t>This method improves client retention while also making car and Employee management more straightforward.</a:t>
            </a:r>
            <a:endParaRPr lang="en-IN" dirty="0">
              <a:solidFill>
                <a:srgbClr val="00B0F0"/>
              </a:solidFill>
            </a:endParaRPr>
          </a:p>
          <a:p>
            <a:r>
              <a:rPr lang="en-IN" dirty="0">
                <a:solidFill>
                  <a:srgbClr val="00B0F0"/>
                </a:solidFill>
              </a:rPr>
              <a:t>To ease the search process of a customer who is in need of a car.</a:t>
            </a:r>
            <a:endParaRPr lang="en-IN" dirty="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3840" y="158750"/>
            <a:ext cx="9601200" cy="1485900"/>
          </a:xfrm>
        </p:spPr>
        <p:txBody>
          <a:bodyPr/>
          <a:lstStyle/>
          <a:p>
            <a:r>
              <a:rPr lang="en-IN" sz="1800" b="1" dirty="0">
                <a:effectLst/>
                <a:latin typeface="Times New Roman" panose="02020603050405020304" pitchFamily="18" charset="0"/>
                <a:ea typeface="Times New Roman" panose="02020603050405020304" pitchFamily="18" charset="0"/>
              </a:rPr>
              <a:t> </a:t>
            </a:r>
            <a:r>
              <a:rPr lang="en-US" altLang="en-IN" sz="1800" b="1" dirty="0">
                <a:effectLst/>
                <a:latin typeface="Times New Roman" panose="02020603050405020304" pitchFamily="18" charset="0"/>
                <a:ea typeface="Times New Roman" panose="02020603050405020304" pitchFamily="18" charset="0"/>
              </a:rPr>
              <a:t>                                      </a:t>
            </a:r>
            <a:r>
              <a:rPr lang="en-IN" dirty="0">
                <a:solidFill>
                  <a:srgbClr val="FF0000"/>
                </a:solidFill>
                <a:effectLst/>
                <a:latin typeface="Times New Roman" panose="02020603050405020304" pitchFamily="18" charset="0"/>
                <a:ea typeface="Times New Roman" panose="02020603050405020304" pitchFamily="18" charset="0"/>
              </a:rPr>
              <a:t>Specifications Of System</a:t>
            </a:r>
            <a:endParaRPr lang="en-IN"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1371600" y="1789430"/>
            <a:ext cx="9601200" cy="4077970"/>
          </a:xfrm>
        </p:spPr>
        <p:txBody>
          <a:bodyPr/>
          <a:lstStyle/>
          <a:p>
            <a:pPr marL="0" marR="904240" lvl="0" indent="0" algn="just">
              <a:lnSpc>
                <a:spcPct val="147000"/>
              </a:lnSpc>
              <a:spcBef>
                <a:spcPts val="820"/>
              </a:spcBef>
              <a:spcAft>
                <a:spcPts val="1000"/>
              </a:spcAft>
              <a:buFont typeface="+mj-lt"/>
              <a:buNone/>
            </a:pPr>
            <a:r>
              <a:rPr lang="en-IN"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IN"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Admin</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Admin</a:t>
            </a:r>
            <a:r>
              <a:rPr lang="en-IN" spc="27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IN" spc="28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pc="27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super</a:t>
            </a:r>
            <a:r>
              <a:rPr lang="en-IN" spc="31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IN" spc="28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IN" spc="28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pc="28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website</a:t>
            </a:r>
            <a:r>
              <a:rPr lang="en-IN" spc="27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who</a:t>
            </a:r>
            <a:r>
              <a:rPr lang="en-IN" spc="27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can</a:t>
            </a:r>
            <a:r>
              <a:rPr lang="en-IN" spc="27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manage</a:t>
            </a:r>
            <a:r>
              <a:rPr lang="en-IN" spc="28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everything</a:t>
            </a:r>
            <a:r>
              <a:rPr lang="en-IN" spc="27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IN" spc="27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pc="-33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website except </a:t>
            </a:r>
            <a:r>
              <a:rPr lang="en-IN">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booking. </a:t>
            </a:r>
            <a:endParaRPr lang="en-IN"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marR="904240" lvl="0" indent="0" algn="just">
              <a:lnSpc>
                <a:spcPct val="147000"/>
              </a:lnSpc>
              <a:spcBef>
                <a:spcPts val="820"/>
              </a:spcBef>
              <a:spcAft>
                <a:spcPts val="1000"/>
              </a:spcAft>
              <a:buNone/>
            </a:pPr>
            <a:r>
              <a:rPr lang="en-IN"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  Users</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Anyone</a:t>
            </a:r>
            <a:r>
              <a:rPr lang="en-IN" spc="-2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can</a:t>
            </a:r>
            <a:r>
              <a:rPr lang="en-IN" spc="-1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register</a:t>
            </a:r>
            <a:r>
              <a:rPr lang="en-IN" spc="-1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IN" spc="-4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IN" spc="-1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a:t>
            </a:r>
            <a:r>
              <a:rPr lang="en-IN" spc="-4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page.</a:t>
            </a:r>
            <a:r>
              <a:rPr lang="en-IN" spc="1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After</a:t>
            </a:r>
            <a:r>
              <a:rPr lang="en-IN" spc="-3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pc="-1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successful</a:t>
            </a:r>
            <a:r>
              <a:rPr lang="en-IN" spc="-35"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a:t>
            </a:r>
            <a:r>
              <a:rPr lang="en-IN" spc="-34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user can log in with valid username and password.</a:t>
            </a:r>
            <a:endParaRPr lang="en-IN"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371600" y="106045"/>
            <a:ext cx="9601200" cy="6366510"/>
          </a:xfrm>
        </p:spPr>
        <p:txBody>
          <a:bodyPr>
            <a:normAutofit/>
          </a:bodyPr>
          <a:p>
            <a:r>
              <a:rPr lang="en-US" sz="3110"/>
              <a:t>                      </a:t>
            </a:r>
            <a:r>
              <a:rPr lang="en-US" sz="3200">
                <a:solidFill>
                  <a:srgbClr val="FF0000"/>
                </a:solidFill>
              </a:rPr>
              <a:t> </a:t>
            </a:r>
            <a:r>
              <a:rPr lang="en-US" sz="4000">
                <a:solidFill>
                  <a:srgbClr val="FF0000"/>
                </a:solidFill>
              </a:rPr>
              <a:t>Users Functions</a:t>
            </a:r>
            <a:r>
              <a:rPr lang="en-US" sz="3200">
                <a:solidFill>
                  <a:srgbClr val="FF0000"/>
                </a:solidFill>
              </a:rPr>
              <a:t>:</a:t>
            </a:r>
            <a:br>
              <a:rPr lang="en-US" sz="3200">
                <a:solidFill>
                  <a:srgbClr val="FF0000"/>
                </a:solidFill>
              </a:rPr>
            </a:br>
            <a:br>
              <a:rPr lang="en-US" sz="3110">
                <a:solidFill>
                  <a:srgbClr val="FF0000"/>
                </a:solidFill>
              </a:rPr>
            </a:br>
            <a:br>
              <a:rPr lang="en-US" sz="3110">
                <a:solidFill>
                  <a:srgbClr val="FF0000"/>
                </a:solidFill>
              </a:rPr>
            </a:br>
            <a:r>
              <a:rPr lang="en-US" sz="3110">
                <a:solidFill>
                  <a:srgbClr val="00B0F0"/>
                </a:solidFill>
              </a:rPr>
              <a:t>• Login</a:t>
            </a:r>
            <a:br>
              <a:rPr lang="en-US" sz="3110">
                <a:solidFill>
                  <a:srgbClr val="00B0F0"/>
                </a:solidFill>
              </a:rPr>
            </a:br>
            <a:r>
              <a:rPr lang="en-US" sz="3110">
                <a:solidFill>
                  <a:srgbClr val="00B0F0"/>
                </a:solidFill>
              </a:rPr>
              <a:t>• Register</a:t>
            </a:r>
            <a:br>
              <a:rPr lang="en-US" sz="3110">
                <a:solidFill>
                  <a:srgbClr val="00B0F0"/>
                </a:solidFill>
              </a:rPr>
            </a:br>
            <a:r>
              <a:rPr lang="en-US" sz="3110">
                <a:solidFill>
                  <a:srgbClr val="00B0F0"/>
                </a:solidFill>
              </a:rPr>
              <a:t>• Select Location</a:t>
            </a:r>
            <a:br>
              <a:rPr lang="en-US" sz="3110">
                <a:solidFill>
                  <a:srgbClr val="00B0F0"/>
                </a:solidFill>
              </a:rPr>
            </a:br>
            <a:r>
              <a:rPr lang="en-US" sz="3110">
                <a:solidFill>
                  <a:srgbClr val="00B0F0"/>
                </a:solidFill>
              </a:rPr>
              <a:t>• View Catalog</a:t>
            </a:r>
            <a:br>
              <a:rPr lang="en-US" sz="3110">
                <a:solidFill>
                  <a:srgbClr val="00B0F0"/>
                </a:solidFill>
              </a:rPr>
            </a:br>
            <a:r>
              <a:rPr lang="en-US" sz="3110">
                <a:solidFill>
                  <a:srgbClr val="00B0F0"/>
                </a:solidFill>
              </a:rPr>
              <a:t>• Driver Option</a:t>
            </a:r>
            <a:br>
              <a:rPr lang="en-US" sz="3110">
                <a:solidFill>
                  <a:srgbClr val="00B0F0"/>
                </a:solidFill>
              </a:rPr>
            </a:br>
            <a:r>
              <a:rPr lang="en-US" sz="3110">
                <a:solidFill>
                  <a:srgbClr val="00B0F0"/>
                </a:solidFill>
              </a:rPr>
              <a:t>• Make bookings</a:t>
            </a:r>
            <a:br>
              <a:rPr lang="en-US" sz="3110">
                <a:solidFill>
                  <a:srgbClr val="00B0F0"/>
                </a:solidFill>
              </a:rPr>
            </a:br>
            <a:r>
              <a:rPr lang="en-US" sz="3110">
                <a:solidFill>
                  <a:srgbClr val="00B0F0"/>
                </a:solidFill>
              </a:rPr>
              <a:t>• Make Payment</a:t>
            </a:r>
            <a:br>
              <a:rPr lang="en-US" sz="3110">
                <a:solidFill>
                  <a:srgbClr val="00B0F0"/>
                </a:solidFill>
              </a:rPr>
            </a:br>
            <a:r>
              <a:rPr lang="en-US" sz="3110">
                <a:solidFill>
                  <a:srgbClr val="00B0F0"/>
                </a:solidFill>
              </a:rPr>
              <a:t>• Confirm Payment</a:t>
            </a:r>
            <a:br>
              <a:rPr lang="en-US" sz="3110">
                <a:solidFill>
                  <a:srgbClr val="00B0F0"/>
                </a:solidFill>
              </a:rPr>
            </a:br>
            <a:r>
              <a:rPr lang="en-US" sz="3110">
                <a:solidFill>
                  <a:srgbClr val="00B0F0"/>
                </a:solidFill>
              </a:rPr>
              <a:t>• Return Form</a:t>
            </a:r>
            <a:br>
              <a:rPr lang="en-US" sz="3110">
                <a:solidFill>
                  <a:srgbClr val="00B0F0"/>
                </a:solidFill>
              </a:rPr>
            </a:br>
            <a:r>
              <a:rPr lang="en-US" sz="3110">
                <a:solidFill>
                  <a:srgbClr val="00B0F0"/>
                </a:solidFill>
              </a:rPr>
              <a:t>• Query</a:t>
            </a:r>
            <a:br>
              <a:rPr lang="en-US" sz="3110">
                <a:solidFill>
                  <a:srgbClr val="00B0F0"/>
                </a:solidFill>
              </a:rPr>
            </a:br>
            <a:r>
              <a:rPr lang="en-US" sz="3110">
                <a:solidFill>
                  <a:srgbClr val="00B0F0"/>
                </a:solidFill>
              </a:rPr>
              <a:t>• Feedback</a:t>
            </a:r>
            <a:endParaRPr lang="en-US" sz="3110">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295400" y="1476375"/>
            <a:ext cx="9601200" cy="6020435"/>
          </a:xfrm>
        </p:spPr>
        <p:txBody>
          <a:bodyPr>
            <a:normAutofit/>
          </a:bodyPr>
          <a:p>
            <a:r>
              <a:rPr lang="en-US" sz="3555">
                <a:solidFill>
                  <a:srgbClr val="FF0000"/>
                </a:solidFill>
              </a:rPr>
              <a:t>                    </a:t>
            </a:r>
            <a:r>
              <a:rPr lang="en-IN" altLang="en-US" sz="3200">
                <a:solidFill>
                  <a:srgbClr val="FF0000"/>
                </a:solidFill>
              </a:rPr>
              <a:t> </a:t>
            </a:r>
            <a:br>
              <a:rPr lang="en-US" sz="3200">
                <a:solidFill>
                  <a:srgbClr val="FF0000"/>
                </a:solidFill>
              </a:rPr>
            </a:br>
            <a:r>
              <a:rPr lang="en-US" sz="2800">
                <a:solidFill>
                  <a:srgbClr val="00B0F0"/>
                </a:solidFill>
                <a:sym typeface="+mn-ea"/>
              </a:rPr>
              <a:t>•</a:t>
            </a:r>
            <a:r>
              <a:rPr lang="en-US" sz="2800">
                <a:solidFill>
                  <a:srgbClr val="00B0F0"/>
                </a:solidFill>
              </a:rPr>
              <a:t> Login</a:t>
            </a:r>
            <a:br>
              <a:rPr lang="en-US" sz="2800">
                <a:solidFill>
                  <a:srgbClr val="00B0F0"/>
                </a:solidFill>
              </a:rPr>
            </a:br>
            <a:r>
              <a:rPr lang="en-US" sz="2800">
                <a:solidFill>
                  <a:srgbClr val="00B0F0"/>
                </a:solidFill>
                <a:sym typeface="+mn-ea"/>
              </a:rPr>
              <a:t>•</a:t>
            </a:r>
            <a:r>
              <a:rPr lang="en-US" sz="2800">
                <a:solidFill>
                  <a:srgbClr val="00B0F0"/>
                </a:solidFill>
              </a:rPr>
              <a:t> Maintain Car Info</a:t>
            </a:r>
            <a:br>
              <a:rPr lang="en-US" sz="2800">
                <a:solidFill>
                  <a:srgbClr val="00B0F0"/>
                </a:solidFill>
              </a:rPr>
            </a:br>
            <a:r>
              <a:rPr lang="en-US" sz="2800">
                <a:solidFill>
                  <a:srgbClr val="00B0F0"/>
                </a:solidFill>
                <a:sym typeface="+mn-ea"/>
              </a:rPr>
              <a:t>•</a:t>
            </a:r>
            <a:r>
              <a:rPr lang="en-US" sz="2800">
                <a:solidFill>
                  <a:srgbClr val="00B0F0"/>
                </a:solidFill>
              </a:rPr>
              <a:t> Get all customers</a:t>
            </a:r>
            <a:br>
              <a:rPr lang="en-US" sz="2800">
                <a:solidFill>
                  <a:srgbClr val="00B0F0"/>
                </a:solidFill>
              </a:rPr>
            </a:br>
            <a:r>
              <a:rPr lang="en-US" sz="2800">
                <a:solidFill>
                  <a:srgbClr val="00B0F0"/>
                </a:solidFill>
                <a:sym typeface="+mn-ea"/>
              </a:rPr>
              <a:t>•</a:t>
            </a:r>
            <a:r>
              <a:rPr lang="en-US" sz="2800">
                <a:solidFill>
                  <a:srgbClr val="00B0F0"/>
                </a:solidFill>
              </a:rPr>
              <a:t> Get all Booking Details </a:t>
            </a:r>
            <a:br>
              <a:rPr lang="en-US" sz="2800">
                <a:solidFill>
                  <a:srgbClr val="00B0F0"/>
                </a:solidFill>
              </a:rPr>
            </a:br>
            <a:r>
              <a:rPr lang="en-US" sz="2800">
                <a:solidFill>
                  <a:srgbClr val="00B0F0"/>
                </a:solidFill>
                <a:sym typeface="+mn-ea"/>
              </a:rPr>
              <a:t>•</a:t>
            </a:r>
            <a:r>
              <a:rPr lang="en-US" sz="2800">
                <a:solidFill>
                  <a:srgbClr val="00B0F0"/>
                </a:solidFill>
              </a:rPr>
              <a:t> Get all Cars by Availability</a:t>
            </a:r>
            <a:br>
              <a:rPr lang="en-US" sz="2800">
                <a:solidFill>
                  <a:srgbClr val="00B0F0"/>
                </a:solidFill>
              </a:rPr>
            </a:br>
            <a:r>
              <a:rPr lang="en-US" sz="2800">
                <a:solidFill>
                  <a:srgbClr val="00B0F0"/>
                </a:solidFill>
                <a:sym typeface="+mn-ea"/>
              </a:rPr>
              <a:t>• </a:t>
            </a:r>
            <a:r>
              <a:rPr lang="en-US" sz="2800">
                <a:solidFill>
                  <a:srgbClr val="00B0F0"/>
                </a:solidFill>
              </a:rPr>
              <a:t>Maintain Location Info</a:t>
            </a:r>
            <a:br>
              <a:rPr lang="en-US" sz="2800">
                <a:solidFill>
                  <a:srgbClr val="00B0F0"/>
                </a:solidFill>
              </a:rPr>
            </a:br>
            <a:r>
              <a:rPr lang="en-US" sz="2800">
                <a:solidFill>
                  <a:srgbClr val="00B0F0"/>
                </a:solidFill>
                <a:sym typeface="+mn-ea"/>
              </a:rPr>
              <a:t>•</a:t>
            </a:r>
            <a:r>
              <a:rPr lang="en-US" sz="2800">
                <a:solidFill>
                  <a:srgbClr val="00B0F0"/>
                </a:solidFill>
              </a:rPr>
              <a:t> Maintain Driver Details</a:t>
            </a:r>
            <a:br>
              <a:rPr lang="en-US" sz="2800">
                <a:solidFill>
                  <a:srgbClr val="00B0F0"/>
                </a:solidFill>
              </a:rPr>
            </a:br>
            <a:r>
              <a:rPr lang="en-US" sz="2800">
                <a:solidFill>
                  <a:srgbClr val="00B0F0"/>
                </a:solidFill>
                <a:sym typeface="+mn-ea"/>
              </a:rPr>
              <a:t>•</a:t>
            </a:r>
            <a:r>
              <a:rPr lang="en-US" sz="2800">
                <a:solidFill>
                  <a:srgbClr val="00B0F0"/>
                </a:solidFill>
              </a:rPr>
              <a:t> Return form </a:t>
            </a:r>
            <a:br>
              <a:rPr lang="en-US" sz="2800">
                <a:solidFill>
                  <a:srgbClr val="00B0F0"/>
                </a:solidFill>
              </a:rPr>
            </a:br>
            <a:r>
              <a:rPr lang="en-US" sz="2800">
                <a:solidFill>
                  <a:srgbClr val="00B0F0"/>
                </a:solidFill>
                <a:sym typeface="+mn-ea"/>
              </a:rPr>
              <a:t>•</a:t>
            </a:r>
            <a:r>
              <a:rPr lang="en-US" sz="2800">
                <a:solidFill>
                  <a:srgbClr val="00B0F0"/>
                </a:solidFill>
              </a:rPr>
              <a:t> Query /Feedback</a:t>
            </a:r>
            <a:endParaRPr lang="en-US" sz="2800">
              <a:solidFill>
                <a:srgbClr val="00B0F0"/>
              </a:solidFill>
            </a:endParaRPr>
          </a:p>
        </p:txBody>
      </p:sp>
      <p:sp>
        <p:nvSpPr>
          <p:cNvPr id="3" name="Text Box 2"/>
          <p:cNvSpPr txBox="1"/>
          <p:nvPr/>
        </p:nvSpPr>
        <p:spPr>
          <a:xfrm>
            <a:off x="4066540" y="329565"/>
            <a:ext cx="4483100" cy="706755"/>
          </a:xfrm>
          <a:prstGeom prst="rect">
            <a:avLst/>
          </a:prstGeom>
          <a:noFill/>
        </p:spPr>
        <p:txBody>
          <a:bodyPr wrap="square" rtlCol="0">
            <a:spAutoFit/>
          </a:bodyPr>
          <a:p>
            <a:r>
              <a:rPr lang="en-US" sz="4000">
                <a:solidFill>
                  <a:srgbClr val="FF0000"/>
                </a:solidFill>
              </a:rPr>
              <a:t>Admin Functions</a:t>
            </a:r>
            <a:endParaRPr lang="en-US" sz="40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1205" y="1621155"/>
            <a:ext cx="1120775" cy="1140460"/>
          </a:xfrm>
        </p:spPr>
        <p:txBody>
          <a:bodyPr>
            <a:normAutofit fontScale="90000"/>
          </a:bodyPr>
          <a:lstStyle/>
          <a:p>
            <a:r>
              <a:rPr lang="en-US"/>
              <a:t>Use case Diagram -</a:t>
            </a:r>
            <a:endParaRPr lang="en-US"/>
          </a:p>
        </p:txBody>
      </p:sp>
      <p:graphicFrame>
        <p:nvGraphicFramePr>
          <p:cNvPr id="1073742850" name="rectole0000000001"/>
          <p:cNvGraphicFramePr/>
          <p:nvPr>
            <p:ph sz="half" idx="2"/>
          </p:nvPr>
        </p:nvGraphicFramePr>
        <p:xfrm>
          <a:off x="506095" y="1005205"/>
          <a:ext cx="11685905" cy="5852795"/>
        </p:xfrm>
        <a:graphic>
          <a:graphicData uri="http://schemas.openxmlformats.org/presentationml/2006/ole">
            <mc:AlternateContent xmlns:mc="http://schemas.openxmlformats.org/markup-compatibility/2006">
              <mc:Choice xmlns:v="urn:schemas-microsoft-com:vml" Requires="v">
                <p:oleObj spid="_x0000_s3076" name="" r:id="rId2" imgW="10029825" imgH="7953375" progId="StaticMetafile">
                  <p:embed/>
                </p:oleObj>
              </mc:Choice>
              <mc:Fallback>
                <p:oleObj name="" r:id="rId2" imgW="10029825" imgH="7953375" progId="StaticMetafile">
                  <p:embed/>
                  <p:pic>
                    <p:nvPicPr>
                      <p:cNvPr id="0" name="Picture 3075"/>
                      <p:cNvPicPr/>
                      <p:nvPr/>
                    </p:nvPicPr>
                    <p:blipFill>
                      <a:blip r:embed="rId3"/>
                      <a:stretch>
                        <a:fillRect/>
                      </a:stretch>
                    </p:blipFill>
                    <p:spPr>
                      <a:xfrm>
                        <a:off x="506095" y="1005205"/>
                        <a:ext cx="11685905" cy="5852795"/>
                      </a:xfrm>
                      <a:prstGeom prst="rect">
                        <a:avLst/>
                      </a:prstGeom>
                      <a:noFill/>
                      <a:ln w="38100">
                        <a:noFill/>
                        <a:miter/>
                      </a:ln>
                    </p:spPr>
                  </p:pic>
                </p:oleObj>
              </mc:Fallback>
            </mc:AlternateContent>
          </a:graphicData>
        </a:graphic>
      </p:graphicFrame>
      <p:sp>
        <p:nvSpPr>
          <p:cNvPr id="4" name="Text Box 3"/>
          <p:cNvSpPr txBox="1"/>
          <p:nvPr/>
        </p:nvSpPr>
        <p:spPr>
          <a:xfrm>
            <a:off x="2297430" y="73025"/>
            <a:ext cx="7717790" cy="706755"/>
          </a:xfrm>
          <a:prstGeom prst="rect">
            <a:avLst/>
          </a:prstGeom>
          <a:noFill/>
        </p:spPr>
        <p:txBody>
          <a:bodyPr wrap="square" rtlCol="0">
            <a:spAutoFit/>
          </a:bodyPr>
          <a:p>
            <a:r>
              <a:rPr lang="en-US" sz="3600">
                <a:solidFill>
                  <a:srgbClr val="FF0000"/>
                </a:solidFill>
              </a:rPr>
              <a:t>            </a:t>
            </a:r>
            <a:r>
              <a:rPr lang="en-US" sz="4000">
                <a:solidFill>
                  <a:srgbClr val="FF0000"/>
                </a:solidFill>
              </a:rPr>
              <a:t> Entity Relationship Diagram</a:t>
            </a:r>
            <a:endParaRPr lang="en-US" sz="4000">
              <a:solidFill>
                <a:srgbClr val="FF0000"/>
              </a:solidFill>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5858</Words>
  <Application>WPS Presentation</Application>
  <PresentationFormat>Widescreen</PresentationFormat>
  <Paragraphs>120</Paragraphs>
  <Slides>24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37" baseType="lpstr">
      <vt:lpstr>Arial</vt:lpstr>
      <vt:lpstr>SimSun</vt:lpstr>
      <vt:lpstr>Wingdings</vt:lpstr>
      <vt:lpstr>Franklin Gothic Book</vt:lpstr>
      <vt:lpstr>Times New Roman</vt:lpstr>
      <vt:lpstr>Times New Roman</vt:lpstr>
      <vt:lpstr>Calibri</vt:lpstr>
      <vt:lpstr>Microsoft YaHei</vt:lpstr>
      <vt:lpstr>Arial Unicode MS</vt:lpstr>
      <vt:lpstr>Crop</vt:lpstr>
      <vt:lpstr>StaticMetafile</vt:lpstr>
      <vt:lpstr>StaticMetafile</vt:lpstr>
      <vt:lpstr>StaticDib</vt:lpstr>
      <vt:lpstr>      CAR RENTAL SYSTEM                           </vt:lpstr>
      <vt:lpstr> ■   The Car Rental System is being developed for customers so that they can book their cars from any   part of the world.    ■    This application takes information from the customers through filling their details.   ■   A customer being registered in the website has the facility to book a Car which he requires.   ■   The proposed system is completely integrated online systems.  It automates manual procedure in an effective and efficient way.   ■    This automated system facilitates customer and provides to fill up the details according to their requirements.    ■     This software car Rental System has a very user friendly interface. Thus the users will feel very easy to work on it. By using this system admin can manage customer confirm and cancel booking request,   ■     The car information can be added to the system. Or existed car information can be edited or deleted too by Administrator. There is no delay in the availability of any car information, whenever needed, car information can be Captured very quickly and easily.</vt:lpstr>
      <vt:lpstr>                          Introduction </vt:lpstr>
      <vt:lpstr>                      Objectives</vt:lpstr>
      <vt:lpstr>          NEED OF PROJECT</vt:lpstr>
      <vt:lpstr>                                       Specifications Of System</vt:lpstr>
      <vt:lpstr>                       Users Functions:   • Login • Register • Select Location • View Catalog • Driver Option • Make bookings • Make Payment • Confirm Payment • Return Form • Query • Feedback</vt:lpstr>
      <vt:lpstr>                      • Login • Maintain Car Info • Get all customers • Get all Booking Details  • Get all Cars by Availability • Maintain Location Info • Maintain Driver Details • Return form  • Query /Feedback</vt:lpstr>
      <vt:lpstr>Use case Diagram -</vt:lpstr>
      <vt:lpstr>                 </vt:lpstr>
      <vt:lpstr>                       Dataflow Diagram</vt:lpstr>
      <vt:lpstr>                    Technology  Used: </vt:lpstr>
      <vt:lpstr>                            Home Page </vt:lpstr>
      <vt:lpstr>Register :</vt:lpstr>
      <vt:lpstr>                                     Login page </vt:lpstr>
      <vt:lpstr>PowerPoint 演示文稿</vt:lpstr>
      <vt:lpstr>                               Car list</vt:lpstr>
      <vt:lpstr>                                     Add Car</vt:lpstr>
      <vt:lpstr>                                          Add Driver </vt:lpstr>
      <vt:lpstr>                                     Location Details</vt:lpstr>
      <vt:lpstr>                                  Payment page</vt:lpstr>
      <vt:lpstr> 1) Taking advantages of the local marketing 2) Make online Bookings more user friendly 3) Competition with the car sharing industry 4) Contend with fleet management issues 5) Customer service will be more important than ever</vt:lpstr>
      <vt:lpstr>PowerPoint 演示文稿</vt:lpstr>
      <vt:lpstr>                              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heritage</dc:title>
  <dc:creator>RUTUJA</dc:creator>
  <cp:lastModifiedBy>Lenovo</cp:lastModifiedBy>
  <cp:revision>109</cp:revision>
  <dcterms:created xsi:type="dcterms:W3CDTF">2021-08-06T17:10:00Z</dcterms:created>
  <dcterms:modified xsi:type="dcterms:W3CDTF">2023-03-13T18:45:42Z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8812167E28114BE49883718CAF911FC7</vt:lpwstr>
  </property>
  <property fmtid="{D5CDD505-2E9C-101B-9397-08002B2CF9AE}" pid="3" name="KSOProductBuildVer">
    <vt:lpwstr>1033-11.2.0.11486</vt:lpwstr>
  </property>
</Properties>
</file>