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7"/>
  </p:notesMasterIdLst>
  <p:handoutMasterIdLst>
    <p:handoutMasterId r:id="rId28"/>
  </p:handoutMasterIdLst>
  <p:sldIdLst>
    <p:sldId id="538" r:id="rId2"/>
    <p:sldId id="535" r:id="rId3"/>
    <p:sldId id="569" r:id="rId4"/>
    <p:sldId id="598" r:id="rId5"/>
    <p:sldId id="594" r:id="rId6"/>
    <p:sldId id="590" r:id="rId7"/>
    <p:sldId id="602" r:id="rId8"/>
    <p:sldId id="595" r:id="rId9"/>
    <p:sldId id="604" r:id="rId10"/>
    <p:sldId id="605" r:id="rId11"/>
    <p:sldId id="603" r:id="rId12"/>
    <p:sldId id="606" r:id="rId13"/>
    <p:sldId id="607" r:id="rId14"/>
    <p:sldId id="592" r:id="rId15"/>
    <p:sldId id="583" r:id="rId16"/>
    <p:sldId id="581" r:id="rId17"/>
    <p:sldId id="582" r:id="rId18"/>
    <p:sldId id="608" r:id="rId19"/>
    <p:sldId id="609" r:id="rId20"/>
    <p:sldId id="600" r:id="rId21"/>
    <p:sldId id="597" r:id="rId22"/>
    <p:sldId id="577" r:id="rId23"/>
    <p:sldId id="579" r:id="rId24"/>
    <p:sldId id="545" r:id="rId25"/>
    <p:sldId id="549" r:id="rId26"/>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ad Honnavalli" initials="PH" lastIdx="2" clrIdx="0">
    <p:extLst>
      <p:ext uri="{19B8F6BF-5375-455C-9EA6-DF929625EA0E}">
        <p15:presenceInfo xmlns:p15="http://schemas.microsoft.com/office/powerpoint/2012/main" userId="81a9f5a5e3affd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33CC"/>
    <a:srgbClr val="FF0066"/>
    <a:srgbClr val="0000FF"/>
    <a:srgbClr val="33CC33"/>
    <a:srgbClr val="00FFFF"/>
    <a:srgbClr val="6600FF"/>
    <a:srgbClr val="CC66FF"/>
    <a:srgbClr val="62832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63" autoAdjust="0"/>
    <p:restoredTop sz="86811" autoAdjust="0"/>
  </p:normalViewPr>
  <p:slideViewPr>
    <p:cSldViewPr>
      <p:cViewPr varScale="1">
        <p:scale>
          <a:sx n="63" d="100"/>
          <a:sy n="63" d="100"/>
        </p:scale>
        <p:origin x="1036" y="56"/>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D048DC-6FC8-49F6-88BC-38162BCF8540}" type="doc">
      <dgm:prSet loTypeId="urn:microsoft.com/office/officeart/2005/8/layout/vList5" loCatId="list" qsTypeId="urn:microsoft.com/office/officeart/2005/8/quickstyle/simple4" qsCatId="simple" csTypeId="urn:microsoft.com/office/officeart/2005/8/colors/accent3_2" csCatId="accent3" phldr="1"/>
      <dgm:spPr/>
      <dgm:t>
        <a:bodyPr/>
        <a:lstStyle/>
        <a:p>
          <a:endParaRPr lang="en-US"/>
        </a:p>
      </dgm:t>
    </dgm:pt>
    <dgm:pt modelId="{76954D48-14E2-44F3-8241-146B59AFC146}">
      <dgm:prSet/>
      <dgm:spPr/>
      <dgm:t>
        <a:bodyPr/>
        <a:lstStyle/>
        <a:p>
          <a:r>
            <a:rPr lang="en-US" dirty="0"/>
            <a:t>Include the following,</a:t>
          </a:r>
        </a:p>
      </dgm:t>
    </dgm:pt>
    <dgm:pt modelId="{09068B54-44A4-4D02-AE56-4CFED362A12E}" type="parTrans" cxnId="{DEE26017-419D-49B0-8067-452FD50BAA4B}">
      <dgm:prSet/>
      <dgm:spPr/>
      <dgm:t>
        <a:bodyPr/>
        <a:lstStyle/>
        <a:p>
          <a:endParaRPr lang="en-US"/>
        </a:p>
      </dgm:t>
    </dgm:pt>
    <dgm:pt modelId="{61F3FF67-3D47-4931-AB43-C6E4C719118A}" type="sibTrans" cxnId="{DEE26017-419D-49B0-8067-452FD50BAA4B}">
      <dgm:prSet/>
      <dgm:spPr/>
      <dgm:t>
        <a:bodyPr/>
        <a:lstStyle/>
        <a:p>
          <a:endParaRPr lang="en-US"/>
        </a:p>
      </dgm:t>
    </dgm:pt>
    <dgm:pt modelId="{7DDC07CB-33F9-458B-A372-E87A55754EAA}">
      <dgm:prSet custT="1"/>
      <dgm:spPr/>
      <dgm:t>
        <a:bodyPr/>
        <a:lstStyle/>
        <a:p>
          <a:r>
            <a:rPr lang="en-US" sz="2800" kern="1200" dirty="0">
              <a:solidFill>
                <a:schemeClr val="tx1"/>
              </a:solidFill>
              <a:latin typeface="+mn-lt"/>
              <a:ea typeface="Arial"/>
              <a:cs typeface="Arial"/>
              <a:sym typeface="Trebuchet MS"/>
            </a:rPr>
            <a:t>This project is mainly dealing with heart disease problems of patients. In this it is to identify the disease in </a:t>
          </a:r>
          <a:r>
            <a:rPr lang="en-US" sz="2800" kern="1200" dirty="0" err="1">
              <a:solidFill>
                <a:schemeClr val="tx1"/>
              </a:solidFill>
              <a:latin typeface="+mn-lt"/>
              <a:ea typeface="Arial"/>
              <a:cs typeface="Arial"/>
              <a:sym typeface="Trebuchet MS"/>
            </a:rPr>
            <a:t>patients,whether</a:t>
          </a:r>
          <a:r>
            <a:rPr lang="en-US" sz="2800" kern="1200" dirty="0">
              <a:solidFill>
                <a:schemeClr val="tx1"/>
              </a:solidFill>
              <a:latin typeface="+mn-lt"/>
              <a:ea typeface="Arial"/>
              <a:cs typeface="Arial"/>
              <a:sym typeface="Trebuchet MS"/>
            </a:rPr>
            <a:t> he/she is having heart disease or </a:t>
          </a:r>
          <a:r>
            <a:rPr lang="en-US" sz="2800" kern="1200" dirty="0" err="1">
              <a:solidFill>
                <a:schemeClr val="tx1"/>
              </a:solidFill>
              <a:latin typeface="+mn-lt"/>
              <a:ea typeface="Arial"/>
              <a:cs typeface="Arial"/>
              <a:sym typeface="Trebuchet MS"/>
            </a:rPr>
            <a:t>not.This</a:t>
          </a:r>
          <a:r>
            <a:rPr lang="en-US" sz="2800" kern="1200" dirty="0">
              <a:solidFill>
                <a:schemeClr val="tx1"/>
              </a:solidFill>
              <a:latin typeface="+mn-lt"/>
              <a:ea typeface="Arial"/>
              <a:cs typeface="Arial"/>
              <a:sym typeface="Trebuchet MS"/>
            </a:rPr>
            <a:t> is can be identified by using ML models also using confusion matrix and to find the accuracy of the model by using comparison study.</a:t>
          </a:r>
        </a:p>
      </dgm:t>
    </dgm:pt>
    <dgm:pt modelId="{0CADFCB7-A94E-4A10-9CF9-1C5AA5283E69}" type="parTrans" cxnId="{42DD169F-8ECA-43E4-AB65-48AB39C8EF5A}">
      <dgm:prSet/>
      <dgm:spPr/>
      <dgm:t>
        <a:bodyPr/>
        <a:lstStyle/>
        <a:p>
          <a:endParaRPr lang="en-US"/>
        </a:p>
      </dgm:t>
    </dgm:pt>
    <dgm:pt modelId="{434928BD-1A9C-48F7-B8CB-BD4950ACC08F}" type="sibTrans" cxnId="{42DD169F-8ECA-43E4-AB65-48AB39C8EF5A}">
      <dgm:prSet/>
      <dgm:spPr/>
      <dgm:t>
        <a:bodyPr/>
        <a:lstStyle/>
        <a:p>
          <a:endParaRPr lang="en-US"/>
        </a:p>
      </dgm:t>
    </dgm:pt>
    <dgm:pt modelId="{9A9C7B5B-190E-8B43-8591-191EEC25BDF3}" type="pres">
      <dgm:prSet presAssocID="{B3D048DC-6FC8-49F6-88BC-38162BCF8540}" presName="Name0" presStyleCnt="0">
        <dgm:presLayoutVars>
          <dgm:dir/>
          <dgm:animLvl val="lvl"/>
          <dgm:resizeHandles val="exact"/>
        </dgm:presLayoutVars>
      </dgm:prSet>
      <dgm:spPr/>
    </dgm:pt>
    <dgm:pt modelId="{23AB8CDD-61AE-9E48-8C7C-441A11EA94B8}" type="pres">
      <dgm:prSet presAssocID="{76954D48-14E2-44F3-8241-146B59AFC146}" presName="linNode" presStyleCnt="0"/>
      <dgm:spPr/>
    </dgm:pt>
    <dgm:pt modelId="{2C8B2041-DA42-D24A-9228-60D0D89399E2}" type="pres">
      <dgm:prSet presAssocID="{76954D48-14E2-44F3-8241-146B59AFC146}" presName="parentText" presStyleLbl="node1" presStyleIdx="0" presStyleCnt="1" custScaleX="73108" custScaleY="84195">
        <dgm:presLayoutVars>
          <dgm:chMax val="1"/>
          <dgm:bulletEnabled val="1"/>
        </dgm:presLayoutVars>
      </dgm:prSet>
      <dgm:spPr/>
    </dgm:pt>
    <dgm:pt modelId="{E4A5D3D5-0B42-0846-99D4-482EB8EFC330}" type="pres">
      <dgm:prSet presAssocID="{76954D48-14E2-44F3-8241-146B59AFC146}" presName="descendantText" presStyleLbl="alignAccFollowNode1" presStyleIdx="0" presStyleCnt="1">
        <dgm:presLayoutVars>
          <dgm:bulletEnabled val="1"/>
        </dgm:presLayoutVars>
      </dgm:prSet>
      <dgm:spPr/>
    </dgm:pt>
  </dgm:ptLst>
  <dgm:cxnLst>
    <dgm:cxn modelId="{DED0CD0A-0AE6-004D-97BB-52E66354D364}" type="presOf" srcId="{7DDC07CB-33F9-458B-A372-E87A55754EAA}" destId="{E4A5D3D5-0B42-0846-99D4-482EB8EFC330}" srcOrd="0" destOrd="0" presId="urn:microsoft.com/office/officeart/2005/8/layout/vList5"/>
    <dgm:cxn modelId="{DEE26017-419D-49B0-8067-452FD50BAA4B}" srcId="{B3D048DC-6FC8-49F6-88BC-38162BCF8540}" destId="{76954D48-14E2-44F3-8241-146B59AFC146}" srcOrd="0" destOrd="0" parTransId="{09068B54-44A4-4D02-AE56-4CFED362A12E}" sibTransId="{61F3FF67-3D47-4931-AB43-C6E4C719118A}"/>
    <dgm:cxn modelId="{39DE733D-ABA5-7746-9092-148490246EB0}" type="presOf" srcId="{B3D048DC-6FC8-49F6-88BC-38162BCF8540}" destId="{9A9C7B5B-190E-8B43-8591-191EEC25BDF3}" srcOrd="0" destOrd="0" presId="urn:microsoft.com/office/officeart/2005/8/layout/vList5"/>
    <dgm:cxn modelId="{86A7DE66-C448-DD45-BAA3-DD7CF42F5B7F}" type="presOf" srcId="{76954D48-14E2-44F3-8241-146B59AFC146}" destId="{2C8B2041-DA42-D24A-9228-60D0D89399E2}" srcOrd="0" destOrd="0" presId="urn:microsoft.com/office/officeart/2005/8/layout/vList5"/>
    <dgm:cxn modelId="{42DD169F-8ECA-43E4-AB65-48AB39C8EF5A}" srcId="{76954D48-14E2-44F3-8241-146B59AFC146}" destId="{7DDC07CB-33F9-458B-A372-E87A55754EAA}" srcOrd="0" destOrd="0" parTransId="{0CADFCB7-A94E-4A10-9CF9-1C5AA5283E69}" sibTransId="{434928BD-1A9C-48F7-B8CB-BD4950ACC08F}"/>
    <dgm:cxn modelId="{70ED05E8-DD3A-D04D-94A5-B2BE08AE915B}" type="presParOf" srcId="{9A9C7B5B-190E-8B43-8591-191EEC25BDF3}" destId="{23AB8CDD-61AE-9E48-8C7C-441A11EA94B8}" srcOrd="0" destOrd="0" presId="urn:microsoft.com/office/officeart/2005/8/layout/vList5"/>
    <dgm:cxn modelId="{4B44E82D-3D76-DB42-B561-02A72AF6006E}" type="presParOf" srcId="{23AB8CDD-61AE-9E48-8C7C-441A11EA94B8}" destId="{2C8B2041-DA42-D24A-9228-60D0D89399E2}" srcOrd="0" destOrd="0" presId="urn:microsoft.com/office/officeart/2005/8/layout/vList5"/>
    <dgm:cxn modelId="{96C37127-5A85-A243-9569-FECBF16E71FC}" type="presParOf" srcId="{23AB8CDD-61AE-9E48-8C7C-441A11EA94B8}" destId="{E4A5D3D5-0B42-0846-99D4-482EB8EFC33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604577-9310-46BD-B9B4-E50A59BEB461}" type="doc">
      <dgm:prSet loTypeId="urn:microsoft.com/office/officeart/2005/8/layout/default#1" loCatId="list" qsTypeId="urn:microsoft.com/office/officeart/2005/8/quickstyle/simple4" qsCatId="simple" csTypeId="urn:microsoft.com/office/officeart/2005/8/colors/accent1_2" csCatId="accent1" phldr="1"/>
      <dgm:spPr/>
      <dgm:t>
        <a:bodyPr/>
        <a:lstStyle/>
        <a:p>
          <a:endParaRPr lang="en-US"/>
        </a:p>
      </dgm:t>
    </dgm:pt>
    <dgm:pt modelId="{697A2C7B-BA23-F846-9C4E-DE06666FB72F}" type="pres">
      <dgm:prSet presAssocID="{E4604577-9310-46BD-B9B4-E50A59BEB461}" presName="diagram" presStyleCnt="0">
        <dgm:presLayoutVars>
          <dgm:dir/>
          <dgm:resizeHandles val="exact"/>
        </dgm:presLayoutVars>
      </dgm:prSet>
      <dgm:spPr/>
    </dgm:pt>
  </dgm:ptLst>
  <dgm:cxnLst>
    <dgm:cxn modelId="{D14C9A27-5FA9-2644-9B95-8F3D34DA97BC}" type="presOf" srcId="{E4604577-9310-46BD-B9B4-E50A59BEB461}" destId="{697A2C7B-BA23-F846-9C4E-DE06666FB72F}" srcOrd="0"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65E09D-9506-4039-8416-C2ABDD37A4AF}"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6C06DE5-31DF-41D2-ADEF-2F5A0DD6F181}" type="pres">
      <dgm:prSet presAssocID="{4165E09D-9506-4039-8416-C2ABDD37A4AF}" presName="root" presStyleCnt="0">
        <dgm:presLayoutVars>
          <dgm:dir/>
          <dgm:resizeHandles val="exact"/>
        </dgm:presLayoutVars>
      </dgm:prSet>
      <dgm:spPr/>
    </dgm:pt>
  </dgm:ptLst>
  <dgm:cxnLst>
    <dgm:cxn modelId="{7A3F9FEC-772F-4655-84D3-5DDD08B34EA2}" type="presOf" srcId="{4165E09D-9506-4039-8416-C2ABDD37A4AF}" destId="{26C06DE5-31DF-41D2-ADEF-2F5A0DD6F181}" srcOrd="0"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B7DF42-C10C-4A7D-9DD3-5911D36EC917}" type="doc">
      <dgm:prSet loTypeId="urn:microsoft.com/office/officeart/2005/8/layout/default#2" loCatId="list" qsTypeId="urn:microsoft.com/office/officeart/2005/8/quickstyle/simple1" qsCatId="simple" csTypeId="urn:microsoft.com/office/officeart/2005/8/colors/accent2_2" csCatId="accent2" phldr="1"/>
      <dgm:spPr/>
      <dgm:t>
        <a:bodyPr/>
        <a:lstStyle/>
        <a:p>
          <a:endParaRPr lang="en-US"/>
        </a:p>
      </dgm:t>
    </dgm:pt>
    <dgm:pt modelId="{920B759C-F584-FA4B-B7A9-1F7C1D839E79}" type="pres">
      <dgm:prSet presAssocID="{7EB7DF42-C10C-4A7D-9DD3-5911D36EC917}" presName="diagram" presStyleCnt="0">
        <dgm:presLayoutVars>
          <dgm:dir/>
          <dgm:resizeHandles val="exact"/>
        </dgm:presLayoutVars>
      </dgm:prSet>
      <dgm:spPr/>
    </dgm:pt>
  </dgm:ptLst>
  <dgm:cxnLst>
    <dgm:cxn modelId="{2DC32300-CDC8-7D4F-BA1C-A387563EA299}" type="presOf" srcId="{7EB7DF42-C10C-4A7D-9DD3-5911D36EC917}" destId="{920B759C-F584-FA4B-B7A9-1F7C1D839E79}" srcOrd="0" destOrd="0" presId="urn:microsoft.com/office/officeart/2005/8/layout/defaul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A5D3D5-0B42-0846-99D4-482EB8EFC330}">
      <dsp:nvSpPr>
        <dsp:cNvPr id="0" name=""/>
        <dsp:cNvSpPr/>
      </dsp:nvSpPr>
      <dsp:spPr>
        <a:xfrm rot="5400000">
          <a:off x="4690875" y="-924210"/>
          <a:ext cx="3901436" cy="6729984"/>
        </a:xfrm>
        <a:prstGeom prst="round2Same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solidFill>
                <a:schemeClr val="tx1"/>
              </a:solidFill>
              <a:latin typeface="+mn-lt"/>
              <a:ea typeface="Arial"/>
              <a:cs typeface="Arial"/>
              <a:sym typeface="Trebuchet MS"/>
            </a:rPr>
            <a:t>This project is mainly dealing with heart disease problems of patients. In this it is to identify the disease in </a:t>
          </a:r>
          <a:r>
            <a:rPr lang="en-US" sz="2800" kern="1200" dirty="0" err="1">
              <a:solidFill>
                <a:schemeClr val="tx1"/>
              </a:solidFill>
              <a:latin typeface="+mn-lt"/>
              <a:ea typeface="Arial"/>
              <a:cs typeface="Arial"/>
              <a:sym typeface="Trebuchet MS"/>
            </a:rPr>
            <a:t>patients,whether</a:t>
          </a:r>
          <a:r>
            <a:rPr lang="en-US" sz="2800" kern="1200" dirty="0">
              <a:solidFill>
                <a:schemeClr val="tx1"/>
              </a:solidFill>
              <a:latin typeface="+mn-lt"/>
              <a:ea typeface="Arial"/>
              <a:cs typeface="Arial"/>
              <a:sym typeface="Trebuchet MS"/>
            </a:rPr>
            <a:t> he/she is having heart disease or </a:t>
          </a:r>
          <a:r>
            <a:rPr lang="en-US" sz="2800" kern="1200" dirty="0" err="1">
              <a:solidFill>
                <a:schemeClr val="tx1"/>
              </a:solidFill>
              <a:latin typeface="+mn-lt"/>
              <a:ea typeface="Arial"/>
              <a:cs typeface="Arial"/>
              <a:sym typeface="Trebuchet MS"/>
            </a:rPr>
            <a:t>not.This</a:t>
          </a:r>
          <a:r>
            <a:rPr lang="en-US" sz="2800" kern="1200" dirty="0">
              <a:solidFill>
                <a:schemeClr val="tx1"/>
              </a:solidFill>
              <a:latin typeface="+mn-lt"/>
              <a:ea typeface="Arial"/>
              <a:cs typeface="Arial"/>
              <a:sym typeface="Trebuchet MS"/>
            </a:rPr>
            <a:t> is can be identified by using ML models also using confusion matrix and to find the accuracy of the model by using comparison study.</a:t>
          </a:r>
        </a:p>
      </dsp:txBody>
      <dsp:txXfrm rot="-5400000">
        <a:off x="3276601" y="680516"/>
        <a:ext cx="6539532" cy="3520532"/>
      </dsp:txXfrm>
    </dsp:sp>
    <dsp:sp modelId="{2C8B2041-DA42-D24A-9228-60D0D89399E2}">
      <dsp:nvSpPr>
        <dsp:cNvPr id="0" name=""/>
        <dsp:cNvSpPr/>
      </dsp:nvSpPr>
      <dsp:spPr>
        <a:xfrm>
          <a:off x="509013" y="387772"/>
          <a:ext cx="2767588" cy="4106018"/>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kern="1200" dirty="0"/>
            <a:t>Include the following,</a:t>
          </a:r>
        </a:p>
      </dsp:txBody>
      <dsp:txXfrm>
        <a:off x="644116" y="522875"/>
        <a:ext cx="2497382" cy="3835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7/25/2023</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7/25/2023</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6</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8</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14</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16</a:t>
            </a:fld>
            <a:endParaRPr lang="en-US"/>
          </a:p>
        </p:txBody>
      </p:sp>
    </p:spTree>
    <p:extLst>
      <p:ext uri="{BB962C8B-B14F-4D97-AF65-F5344CB8AC3E}">
        <p14:creationId xmlns:p14="http://schemas.microsoft.com/office/powerpoint/2010/main" val="3225730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2D1A7037-0853-0447-B5BA-F1548123F733}" type="datetimeFigureOut">
              <a:rPr lang="en-US" smtClean="0"/>
              <a:pPr/>
              <a:t>7/25/2023</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a:xfrm>
            <a:off x="838200" y="1"/>
            <a:ext cx="10515600" cy="838200"/>
          </a:xfrm>
        </p:spPr>
        <p:txBody>
          <a:bodyPr/>
          <a:lstStyle>
            <a:lvl1pPr>
              <a:defRPr>
                <a:solidFill>
                  <a:srgbClr val="0066FF"/>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2D1A7037-0853-0447-B5BA-F1548123F733}" type="datetimeFigureOut">
              <a:rPr lang="en-US" smtClean="0"/>
              <a:pPr/>
              <a:t>7/25/2023</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
        <p:nvSpPr>
          <p:cNvPr id="7" name="Rectangle 6">
            <a:extLst>
              <a:ext uri="{FF2B5EF4-FFF2-40B4-BE49-F238E27FC236}">
                <a16:creationId xmlns:a16="http://schemas.microsoft.com/office/drawing/2014/main" id="{C527F3DD-D757-B145-B044-E1658D774EE1}"/>
              </a:ext>
            </a:extLst>
          </p:cNvPr>
          <p:cNvSpPr>
            <a:spLocks noChangeArrowheads="1"/>
          </p:cNvSpPr>
          <p:nvPr userDrawn="1"/>
        </p:nvSpPr>
        <p:spPr bwMode="auto">
          <a:xfrm>
            <a:off x="0" y="838201"/>
            <a:ext cx="7620000" cy="36513"/>
          </a:xfrm>
          <a:prstGeom prst="rect">
            <a:avLst/>
          </a:prstGeom>
          <a:solidFill>
            <a:srgbClr val="33CCCC"/>
          </a:solidFill>
          <a:ln w="9525">
            <a:noFill/>
            <a:miter lim="800000"/>
            <a:headEnd/>
            <a:tailEnd/>
          </a:ln>
        </p:spPr>
        <p:txBody>
          <a:bodyPr wrap="none" anchor="ctr"/>
          <a:lstStyle/>
          <a:p>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2D1A7037-0853-0447-B5BA-F1548123F733}" type="datetimeFigureOut">
              <a:rPr lang="en-US" smtClean="0"/>
              <a:pPr/>
              <a:t>7/25/2023</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2D1A7037-0853-0447-B5BA-F1548123F733}" type="datetimeFigureOut">
              <a:rPr lang="en-US" smtClean="0"/>
              <a:pPr/>
              <a:t>7/25/2023</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2D1A7037-0853-0447-B5BA-F1548123F733}" type="datetimeFigureOut">
              <a:rPr lang="en-US" smtClean="0"/>
              <a:pPr/>
              <a:t>7/25/2023</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lvl1pPr>
              <a:defRPr>
                <a:solidFill>
                  <a:srgbClr val="0066FF"/>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2D1A7037-0853-0447-B5BA-F1548123F733}" type="datetimeFigureOut">
              <a:rPr lang="en-US" smtClean="0"/>
              <a:pPr/>
              <a:t>7/25/2023</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2D1A7037-0853-0447-B5BA-F1548123F733}" type="datetimeFigureOut">
              <a:rPr lang="en-US" smtClean="0"/>
              <a:pPr/>
              <a:t>7/25/2023</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2D1A7037-0853-0447-B5BA-F1548123F733}" type="datetimeFigureOut">
              <a:rPr lang="en-US" smtClean="0"/>
              <a:pPr/>
              <a:t>7/25/2023</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2D1A7037-0853-0447-B5BA-F1548123F733}" type="datetimeFigureOut">
              <a:rPr lang="en-US" smtClean="0"/>
              <a:pPr/>
              <a:t>7/25/2023</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118443"/>
            <a:ext cx="10515600" cy="9302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295400"/>
            <a:ext cx="10515600" cy="4881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pPr/>
              <a:t>7/25/2023</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pic>
        <p:nvPicPr>
          <p:cNvPr id="9" name="Picture 8" descr="C:\Users\CSE-OFFICE\AppData\Local\Microsoft\Windows\Temporary Internet Files\Content.Word\pesu-brand-identity.png"/>
          <p:cNvPicPr/>
          <p:nvPr userDrawn="1"/>
        </p:nvPicPr>
        <p:blipFill>
          <a:blip r:embed="rId11" cstate="print"/>
          <a:srcRect/>
          <a:stretch>
            <a:fillRect/>
          </a:stretch>
        </p:blipFill>
        <p:spPr bwMode="auto">
          <a:xfrm>
            <a:off x="11125200" y="228600"/>
            <a:ext cx="609600" cy="1024932"/>
          </a:xfrm>
          <a:prstGeom prst="rect">
            <a:avLst/>
          </a:prstGeom>
          <a:noFill/>
          <a:ln w="9525">
            <a:noFill/>
            <a:miter lim="800000"/>
            <a:headEnd/>
            <a:tailEnd/>
          </a:ln>
        </p:spPr>
      </p:pic>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0.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sharada931/M-tech-project-file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914400"/>
            <a:ext cx="7924800" cy="1938992"/>
          </a:xfrm>
          <a:prstGeom prst="rect">
            <a:avLst/>
          </a:prstGeom>
        </p:spPr>
        <p:txBody>
          <a:bodyPr wrap="square">
            <a:spAutoFit/>
          </a:bodyPr>
          <a:lstStyle/>
          <a:p>
            <a:pPr algn="ctr"/>
            <a:r>
              <a:rPr lang="en-US" sz="2800" dirty="0">
                <a:latin typeface="Trebuchet MS" pitchFamily="34" charset="0"/>
              </a:rPr>
              <a:t>UE21CS7A1B –  Project Work Phase – 2</a:t>
            </a:r>
          </a:p>
          <a:p>
            <a:pPr algn="ctr"/>
            <a:endParaRPr lang="en-US" sz="2800" dirty="0">
              <a:latin typeface="Trebuchet MS" pitchFamily="34" charset="0"/>
            </a:endParaRPr>
          </a:p>
          <a:p>
            <a:pPr algn="ctr"/>
            <a:r>
              <a:rPr lang="en-US" sz="3200" b="1" dirty="0">
                <a:solidFill>
                  <a:srgbClr val="FF0000"/>
                </a:solidFill>
                <a:latin typeface="Trebuchet MS" pitchFamily="34" charset="0"/>
              </a:rPr>
              <a:t>SEMESTER - VI </a:t>
            </a:r>
          </a:p>
          <a:p>
            <a:pPr algn="ctr"/>
            <a:r>
              <a:rPr lang="en-US" sz="3200" b="1" dirty="0">
                <a:solidFill>
                  <a:srgbClr val="FF0000"/>
                </a:solidFill>
                <a:latin typeface="Trebuchet MS" pitchFamily="34" charset="0"/>
              </a:rPr>
              <a:t>END SEMESTER ASSESSMENT </a:t>
            </a:r>
          </a:p>
        </p:txBody>
      </p:sp>
      <p:sp>
        <p:nvSpPr>
          <p:cNvPr id="4" name="Google Shape;26;p3"/>
          <p:cNvSpPr txBox="1"/>
          <p:nvPr/>
        </p:nvSpPr>
        <p:spPr>
          <a:xfrm>
            <a:off x="1579880" y="3315355"/>
            <a:ext cx="8458200" cy="137197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US" sz="2400" dirty="0">
                <a:solidFill>
                  <a:srgbClr val="0033CC"/>
                </a:solidFill>
                <a:latin typeface="Trebuchet MS"/>
                <a:ea typeface="Trebuchet MS"/>
                <a:cs typeface="Trebuchet MS"/>
                <a:sym typeface="Trebuchet MS"/>
              </a:rPr>
              <a:t>Project Title   : </a:t>
            </a:r>
            <a:r>
              <a:rPr lang="en-IN" sz="2400" b="0" strike="noStrike" spc="-1" dirty="0">
                <a:uFill>
                  <a:solidFill>
                    <a:srgbClr val="FFFFFF"/>
                  </a:solidFill>
                </a:uFill>
                <a:latin typeface="Trebuchet MS"/>
                <a:ea typeface="Trebuchet MS"/>
              </a:rPr>
              <a:t>Heart Disease Prediction Using ML Models</a:t>
            </a:r>
            <a:r>
              <a:rPr lang="en-US" sz="2400" dirty="0">
                <a:solidFill>
                  <a:srgbClr val="0033CC"/>
                </a:solidFill>
                <a:latin typeface="Trebuchet MS"/>
                <a:ea typeface="Trebuchet MS"/>
                <a:cs typeface="Trebuchet MS"/>
                <a:sym typeface="Trebuchet MS"/>
              </a:rPr>
              <a:t> </a:t>
            </a:r>
          </a:p>
          <a:p>
            <a:pPr>
              <a:spcBef>
                <a:spcPts val="0"/>
              </a:spcBef>
              <a:spcAft>
                <a:spcPts val="0"/>
              </a:spcAft>
            </a:pPr>
            <a:endParaRPr sz="2400" dirty="0">
              <a:solidFill>
                <a:srgbClr val="0033CC"/>
              </a:solidFill>
              <a:latin typeface="Trebuchet MS"/>
              <a:ea typeface="Trebuchet MS"/>
              <a:cs typeface="Trebuchet MS"/>
              <a:sym typeface="Trebuchet MS"/>
            </a:endParaRPr>
          </a:p>
          <a:p>
            <a:pPr>
              <a:spcBef>
                <a:spcPts val="0"/>
              </a:spcBef>
              <a:spcAft>
                <a:spcPts val="0"/>
              </a:spcAft>
              <a:buClr>
                <a:schemeClr val="dk1"/>
              </a:buClr>
            </a:pPr>
            <a:r>
              <a:rPr lang="en-US" sz="2400" dirty="0">
                <a:solidFill>
                  <a:srgbClr val="0033CC"/>
                </a:solidFill>
                <a:latin typeface="Trebuchet MS"/>
                <a:ea typeface="Trebuchet MS"/>
                <a:cs typeface="Trebuchet MS"/>
                <a:sym typeface="Trebuchet MS"/>
              </a:rPr>
              <a:t>Project ID       : </a:t>
            </a:r>
            <a:r>
              <a:rPr lang="en-US" sz="2400" dirty="0">
                <a:latin typeface="Times New Roman" panose="02020603050405020304" pitchFamily="18" charset="0"/>
                <a:ea typeface="Trebuchet MS"/>
                <a:cs typeface="Times New Roman" panose="02020603050405020304" pitchFamily="18" charset="0"/>
                <a:sym typeface="Trebuchet MS"/>
              </a:rPr>
              <a:t>PWPG22PH01</a:t>
            </a:r>
            <a:r>
              <a:rPr lang="en-US" sz="2400" dirty="0">
                <a:solidFill>
                  <a:srgbClr val="0033CC"/>
                </a:solidFill>
                <a:latin typeface="Trebuchet MS"/>
                <a:ea typeface="Trebuchet MS"/>
                <a:cs typeface="Trebuchet MS"/>
                <a:sym typeface="Trebuchet MS"/>
              </a:rPr>
              <a:t> </a:t>
            </a:r>
          </a:p>
          <a:p>
            <a:pPr>
              <a:spcBef>
                <a:spcPts val="0"/>
              </a:spcBef>
              <a:spcAft>
                <a:spcPts val="0"/>
              </a:spcAft>
              <a:buClr>
                <a:schemeClr val="dk1"/>
              </a:buClr>
            </a:pPr>
            <a:endParaRPr sz="2400" dirty="0">
              <a:solidFill>
                <a:srgbClr val="0033CC"/>
              </a:solidFill>
              <a:latin typeface="Trebuchet MS"/>
              <a:ea typeface="Trebuchet MS"/>
              <a:cs typeface="Trebuchet MS"/>
              <a:sym typeface="Trebuchet MS"/>
            </a:endParaRPr>
          </a:p>
          <a:p>
            <a:pPr>
              <a:spcBef>
                <a:spcPts val="0"/>
              </a:spcBef>
              <a:spcAft>
                <a:spcPts val="0"/>
              </a:spcAft>
            </a:pPr>
            <a:r>
              <a:rPr lang="en-US" sz="2400" dirty="0">
                <a:solidFill>
                  <a:srgbClr val="0033CC"/>
                </a:solidFill>
                <a:latin typeface="Trebuchet MS"/>
                <a:ea typeface="Trebuchet MS"/>
                <a:cs typeface="Trebuchet MS"/>
                <a:sym typeface="Trebuchet MS"/>
              </a:rPr>
              <a:t>Project Guide </a:t>
            </a:r>
            <a:r>
              <a:rPr lang="en-IN" sz="2400" b="0" strike="noStrike" spc="-1" dirty="0">
                <a:solidFill>
                  <a:srgbClr val="0033CC"/>
                </a:solidFill>
                <a:uFill>
                  <a:solidFill>
                    <a:srgbClr val="FFFFFF"/>
                  </a:solidFill>
                </a:uFill>
                <a:latin typeface="Trebuchet MS"/>
                <a:ea typeface="Trebuchet MS"/>
              </a:rPr>
              <a:t>:    </a:t>
            </a:r>
            <a:r>
              <a:rPr lang="en-US" sz="2400" dirty="0">
                <a:latin typeface="Times New Roman" panose="02020603050405020304" pitchFamily="18" charset="0"/>
                <a:ea typeface="Trebuchet MS"/>
                <a:cs typeface="Times New Roman" panose="02020603050405020304" pitchFamily="18" charset="0"/>
                <a:sym typeface="Trebuchet MS"/>
              </a:rPr>
              <a:t>Dr . Priyanka H (Associate Professor, CSE)</a:t>
            </a:r>
          </a:p>
          <a:p>
            <a:pPr>
              <a:spcBef>
                <a:spcPts val="0"/>
              </a:spcBef>
              <a:spcAft>
                <a:spcPts val="0"/>
              </a:spcAft>
            </a:pPr>
            <a:r>
              <a:rPr lang="en-US" sz="2400" dirty="0">
                <a:solidFill>
                  <a:srgbClr val="0033CC"/>
                </a:solidFill>
                <a:latin typeface="Trebuchet MS"/>
                <a:ea typeface="Trebuchet MS"/>
                <a:cs typeface="Trebuchet MS"/>
                <a:sym typeface="Trebuchet MS"/>
              </a:rPr>
              <a:t>               </a:t>
            </a:r>
            <a:endParaRPr sz="2400" dirty="0">
              <a:solidFill>
                <a:srgbClr val="0033CC"/>
              </a:solidFill>
              <a:latin typeface="Trebuchet MS"/>
              <a:ea typeface="Trebuchet MS"/>
              <a:cs typeface="Trebuchet MS"/>
              <a:sym typeface="Trebuchet MS"/>
            </a:endParaRPr>
          </a:p>
          <a:p>
            <a:pPr>
              <a:spcBef>
                <a:spcPts val="0"/>
              </a:spcBef>
              <a:spcAft>
                <a:spcPts val="0"/>
              </a:spcAft>
            </a:pPr>
            <a:r>
              <a:rPr lang="en-US" sz="2400" dirty="0">
                <a:solidFill>
                  <a:srgbClr val="0033CC"/>
                </a:solidFill>
                <a:latin typeface="Trebuchet MS"/>
                <a:ea typeface="Trebuchet MS"/>
                <a:cs typeface="Trebuchet MS"/>
                <a:sym typeface="Trebuchet MS"/>
              </a:rPr>
              <a:t>Student Name  : </a:t>
            </a:r>
            <a:r>
              <a:rPr lang="en-US" sz="2400" dirty="0">
                <a:latin typeface="Trebuchet MS"/>
                <a:ea typeface="Trebuchet MS"/>
                <a:cs typeface="Trebuchet MS"/>
                <a:sym typeface="Trebuchet MS"/>
              </a:rPr>
              <a:t>SHARADA.A.</a:t>
            </a:r>
            <a:endParaRPr sz="2000" dirty="0"/>
          </a:p>
          <a:p>
            <a:pPr>
              <a:spcBef>
                <a:spcPts val="0"/>
              </a:spcBef>
              <a:spcAft>
                <a:spcPts val="0"/>
              </a:spcAft>
            </a:pPr>
            <a:endParaRPr sz="2400" dirty="0">
              <a:solidFill>
                <a:srgbClr val="0033CC"/>
              </a:solidFill>
              <a:latin typeface="Trebuchet MS"/>
              <a:ea typeface="Trebuchet MS"/>
              <a:cs typeface="Trebuchet MS"/>
              <a:sym typeface="Trebuchet MS"/>
            </a:endParaRPr>
          </a:p>
          <a:p>
            <a:pPr>
              <a:spcBef>
                <a:spcPts val="0"/>
              </a:spcBef>
              <a:spcAft>
                <a:spcPts val="0"/>
              </a:spcAft>
            </a:pPr>
            <a:endParaRPr sz="2400" dirty="0">
              <a:solidFill>
                <a:srgbClr val="0033CC"/>
              </a:solidFill>
              <a:latin typeface="Trebuchet MS"/>
              <a:ea typeface="Trebuchet MS"/>
              <a:cs typeface="Trebuchet MS"/>
              <a:sym typeface="Trebuchet MS"/>
            </a:endParaRPr>
          </a:p>
        </p:txBody>
      </p:sp>
      <p:sp>
        <p:nvSpPr>
          <p:cNvPr id="3" name="TextBox 2">
            <a:extLst>
              <a:ext uri="{FF2B5EF4-FFF2-40B4-BE49-F238E27FC236}">
                <a16:creationId xmlns:a16="http://schemas.microsoft.com/office/drawing/2014/main" id="{46A69FA0-177E-7A61-60D3-63FF420BA622}"/>
              </a:ext>
            </a:extLst>
          </p:cNvPr>
          <p:cNvSpPr txBox="1"/>
          <p:nvPr/>
        </p:nvSpPr>
        <p:spPr>
          <a:xfrm>
            <a:off x="10820400" y="6096000"/>
            <a:ext cx="838200" cy="369332"/>
          </a:xfrm>
          <a:prstGeom prst="rect">
            <a:avLst/>
          </a:prstGeom>
          <a:noFill/>
        </p:spPr>
        <p:txBody>
          <a:bodyPr wrap="square" rtlCol="0">
            <a:spAutoFit/>
          </a:bodyPr>
          <a:lstStyle/>
          <a:p>
            <a:r>
              <a:rPr lang="en-IN" dirty="0"/>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50729-C9E6-F2C8-098A-DBE2D49DFDD4}"/>
              </a:ext>
            </a:extLst>
          </p:cNvPr>
          <p:cNvSpPr>
            <a:spLocks noGrp="1"/>
          </p:cNvSpPr>
          <p:nvPr>
            <p:ph type="title"/>
          </p:nvPr>
        </p:nvSpPr>
        <p:spPr>
          <a:xfrm>
            <a:off x="76200" y="289401"/>
            <a:ext cx="10515600" cy="838200"/>
          </a:xfrm>
        </p:spPr>
        <p:txBody>
          <a:bodyPr>
            <a:noAutofit/>
          </a:bodyPr>
          <a:lstStyle/>
          <a:p>
            <a:r>
              <a:rPr lang="en-US" sz="2000" dirty="0">
                <a:solidFill>
                  <a:schemeClr val="tx1"/>
                </a:solidFill>
              </a:rPr>
              <a:t>Comparing the accuracies both with confusion matrix and another comparison study </a:t>
            </a:r>
            <a:endParaRPr lang="en-IN" sz="2000" dirty="0">
              <a:solidFill>
                <a:schemeClr val="tx1"/>
              </a:solidFill>
            </a:endParaRPr>
          </a:p>
        </p:txBody>
      </p:sp>
      <p:pic>
        <p:nvPicPr>
          <p:cNvPr id="5" name="Content Placeholder 4">
            <a:extLst>
              <a:ext uri="{FF2B5EF4-FFF2-40B4-BE49-F238E27FC236}">
                <a16:creationId xmlns:a16="http://schemas.microsoft.com/office/drawing/2014/main" id="{9489766B-69BC-800F-8E6A-6DF8F1EEB8B5}"/>
              </a:ext>
            </a:extLst>
          </p:cNvPr>
          <p:cNvPicPr>
            <a:picLocks noGrp="1" noChangeAspect="1"/>
          </p:cNvPicPr>
          <p:nvPr>
            <p:ph idx="1"/>
          </p:nvPr>
        </p:nvPicPr>
        <p:blipFill>
          <a:blip r:embed="rId2"/>
          <a:stretch>
            <a:fillRect/>
          </a:stretch>
        </p:blipFill>
        <p:spPr>
          <a:xfrm>
            <a:off x="990600" y="1127601"/>
            <a:ext cx="9734550" cy="4029075"/>
          </a:xfrm>
        </p:spPr>
      </p:pic>
      <p:sp>
        <p:nvSpPr>
          <p:cNvPr id="3" name="TextBox 2">
            <a:extLst>
              <a:ext uri="{FF2B5EF4-FFF2-40B4-BE49-F238E27FC236}">
                <a16:creationId xmlns:a16="http://schemas.microsoft.com/office/drawing/2014/main" id="{99C8760F-9232-B341-E9F2-E0E542DC36C0}"/>
              </a:ext>
            </a:extLst>
          </p:cNvPr>
          <p:cNvSpPr txBox="1"/>
          <p:nvPr/>
        </p:nvSpPr>
        <p:spPr>
          <a:xfrm>
            <a:off x="10535920" y="6019799"/>
            <a:ext cx="741680" cy="369332"/>
          </a:xfrm>
          <a:prstGeom prst="rect">
            <a:avLst/>
          </a:prstGeom>
          <a:noFill/>
        </p:spPr>
        <p:txBody>
          <a:bodyPr wrap="square" rtlCol="0">
            <a:spAutoFit/>
          </a:bodyPr>
          <a:lstStyle/>
          <a:p>
            <a:r>
              <a:rPr lang="en-IN" dirty="0"/>
              <a:t>10</a:t>
            </a:r>
          </a:p>
        </p:txBody>
      </p:sp>
    </p:spTree>
    <p:extLst>
      <p:ext uri="{BB962C8B-B14F-4D97-AF65-F5344CB8AC3E}">
        <p14:creationId xmlns:p14="http://schemas.microsoft.com/office/powerpoint/2010/main" val="1011580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5B43-2F6F-7D21-E454-005F482CB383}"/>
              </a:ext>
            </a:extLst>
          </p:cNvPr>
          <p:cNvSpPr>
            <a:spLocks noGrp="1"/>
          </p:cNvSpPr>
          <p:nvPr>
            <p:ph type="title"/>
          </p:nvPr>
        </p:nvSpPr>
        <p:spPr>
          <a:xfrm>
            <a:off x="779780" y="233680"/>
            <a:ext cx="10515600" cy="838200"/>
          </a:xfrm>
        </p:spPr>
        <p:txBody>
          <a:bodyPr>
            <a:normAutofit/>
          </a:bodyPr>
          <a:lstStyle/>
          <a:p>
            <a:r>
              <a:rPr lang="en-IN" sz="3200" dirty="0">
                <a:solidFill>
                  <a:schemeClr val="tx1"/>
                </a:solidFill>
              </a:rPr>
              <a:t>Evaluation of model</a:t>
            </a:r>
          </a:p>
        </p:txBody>
      </p:sp>
      <p:pic>
        <p:nvPicPr>
          <p:cNvPr id="5" name="Content Placeholder 4">
            <a:extLst>
              <a:ext uri="{FF2B5EF4-FFF2-40B4-BE49-F238E27FC236}">
                <a16:creationId xmlns:a16="http://schemas.microsoft.com/office/drawing/2014/main" id="{17638B9B-F585-89DD-5176-F4032F2C27CB}"/>
              </a:ext>
            </a:extLst>
          </p:cNvPr>
          <p:cNvPicPr>
            <a:picLocks noGrp="1" noChangeAspect="1"/>
          </p:cNvPicPr>
          <p:nvPr>
            <p:ph idx="1"/>
          </p:nvPr>
        </p:nvPicPr>
        <p:blipFill>
          <a:blip r:embed="rId2"/>
          <a:stretch>
            <a:fillRect/>
          </a:stretch>
        </p:blipFill>
        <p:spPr>
          <a:xfrm>
            <a:off x="3429000" y="1066800"/>
            <a:ext cx="5334000" cy="3276600"/>
          </a:xfrm>
        </p:spPr>
      </p:pic>
      <p:sp>
        <p:nvSpPr>
          <p:cNvPr id="6" name="TextBox 5">
            <a:extLst>
              <a:ext uri="{FF2B5EF4-FFF2-40B4-BE49-F238E27FC236}">
                <a16:creationId xmlns:a16="http://schemas.microsoft.com/office/drawing/2014/main" id="{F55E53E0-43FE-FA36-21AE-2B2C2C443E16}"/>
              </a:ext>
            </a:extLst>
          </p:cNvPr>
          <p:cNvSpPr txBox="1"/>
          <p:nvPr/>
        </p:nvSpPr>
        <p:spPr>
          <a:xfrm>
            <a:off x="3332480" y="4571999"/>
            <a:ext cx="5410200" cy="646331"/>
          </a:xfrm>
          <a:prstGeom prst="rect">
            <a:avLst/>
          </a:prstGeom>
          <a:noFill/>
        </p:spPr>
        <p:txBody>
          <a:bodyPr wrap="square" rtlCol="0">
            <a:spAutoFit/>
          </a:bodyPr>
          <a:lstStyle/>
          <a:p>
            <a:r>
              <a:rPr lang="en-US" dirty="0"/>
              <a:t>Fig :step-by-step procedure of working deploying dataset into the system. </a:t>
            </a:r>
            <a:endParaRPr lang="en-IN" dirty="0"/>
          </a:p>
        </p:txBody>
      </p:sp>
      <p:sp>
        <p:nvSpPr>
          <p:cNvPr id="3" name="TextBox 2">
            <a:extLst>
              <a:ext uri="{FF2B5EF4-FFF2-40B4-BE49-F238E27FC236}">
                <a16:creationId xmlns:a16="http://schemas.microsoft.com/office/drawing/2014/main" id="{D87AC58C-CE73-4E88-3CEB-51F1E3CC80D8}"/>
              </a:ext>
            </a:extLst>
          </p:cNvPr>
          <p:cNvSpPr txBox="1"/>
          <p:nvPr/>
        </p:nvSpPr>
        <p:spPr>
          <a:xfrm>
            <a:off x="10165081" y="5867400"/>
            <a:ext cx="1341119"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1174505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2B0A-8CD4-18C1-74C8-AEEDA42C2E09}"/>
              </a:ext>
            </a:extLst>
          </p:cNvPr>
          <p:cNvSpPr>
            <a:spLocks noGrp="1"/>
          </p:cNvSpPr>
          <p:nvPr>
            <p:ph type="title"/>
          </p:nvPr>
        </p:nvSpPr>
        <p:spPr>
          <a:xfrm>
            <a:off x="838200" y="228600"/>
            <a:ext cx="10515600" cy="838200"/>
          </a:xfrm>
        </p:spPr>
        <p:txBody>
          <a:bodyPr>
            <a:normAutofit/>
          </a:bodyPr>
          <a:lstStyle/>
          <a:p>
            <a:r>
              <a:rPr lang="en-US" sz="2800" dirty="0">
                <a:solidFill>
                  <a:schemeClr val="tx1"/>
                </a:solidFill>
              </a:rPr>
              <a:t>ER diagram of Heart disease predictor</a:t>
            </a:r>
            <a:endParaRPr lang="en-IN" sz="2800" dirty="0">
              <a:solidFill>
                <a:schemeClr val="tx1"/>
              </a:solidFill>
            </a:endParaRPr>
          </a:p>
        </p:txBody>
      </p:sp>
      <p:pic>
        <p:nvPicPr>
          <p:cNvPr id="5" name="Content Placeholder 4">
            <a:extLst>
              <a:ext uri="{FF2B5EF4-FFF2-40B4-BE49-F238E27FC236}">
                <a16:creationId xmlns:a16="http://schemas.microsoft.com/office/drawing/2014/main" id="{3964B8EB-2258-72C3-F360-D5E7DF52B52E}"/>
              </a:ext>
            </a:extLst>
          </p:cNvPr>
          <p:cNvPicPr>
            <a:picLocks noGrp="1" noChangeAspect="1"/>
          </p:cNvPicPr>
          <p:nvPr>
            <p:ph idx="1"/>
          </p:nvPr>
        </p:nvPicPr>
        <p:blipFill>
          <a:blip r:embed="rId2"/>
          <a:stretch>
            <a:fillRect/>
          </a:stretch>
        </p:blipFill>
        <p:spPr>
          <a:xfrm>
            <a:off x="1066800" y="914400"/>
            <a:ext cx="8934450" cy="4619625"/>
          </a:xfrm>
        </p:spPr>
      </p:pic>
      <p:sp>
        <p:nvSpPr>
          <p:cNvPr id="3" name="TextBox 2">
            <a:extLst>
              <a:ext uri="{FF2B5EF4-FFF2-40B4-BE49-F238E27FC236}">
                <a16:creationId xmlns:a16="http://schemas.microsoft.com/office/drawing/2014/main" id="{CDE5A26A-7FFE-7A72-0692-D9B469402A6B}"/>
              </a:ext>
            </a:extLst>
          </p:cNvPr>
          <p:cNvSpPr txBox="1"/>
          <p:nvPr/>
        </p:nvSpPr>
        <p:spPr>
          <a:xfrm>
            <a:off x="10439400" y="5867400"/>
            <a:ext cx="990600" cy="369332"/>
          </a:xfrm>
          <a:prstGeom prst="rect">
            <a:avLst/>
          </a:prstGeom>
          <a:noFill/>
        </p:spPr>
        <p:txBody>
          <a:bodyPr wrap="square" rtlCol="0">
            <a:spAutoFit/>
          </a:bodyPr>
          <a:lstStyle/>
          <a:p>
            <a:r>
              <a:rPr lang="en-IN" dirty="0"/>
              <a:t>12</a:t>
            </a:r>
          </a:p>
        </p:txBody>
      </p:sp>
    </p:spTree>
    <p:extLst>
      <p:ext uri="{BB962C8B-B14F-4D97-AF65-F5344CB8AC3E}">
        <p14:creationId xmlns:p14="http://schemas.microsoft.com/office/powerpoint/2010/main" val="2220878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27848-3BC9-78EA-FCBE-5E1456B43031}"/>
              </a:ext>
            </a:extLst>
          </p:cNvPr>
          <p:cNvSpPr>
            <a:spLocks noGrp="1"/>
          </p:cNvSpPr>
          <p:nvPr>
            <p:ph type="title"/>
          </p:nvPr>
        </p:nvSpPr>
        <p:spPr>
          <a:xfrm>
            <a:off x="838199" y="228600"/>
            <a:ext cx="10515600" cy="838200"/>
          </a:xfrm>
        </p:spPr>
        <p:txBody>
          <a:bodyPr>
            <a:normAutofit/>
          </a:bodyPr>
          <a:lstStyle/>
          <a:p>
            <a:r>
              <a:rPr lang="en-IN" sz="2800" dirty="0">
                <a:solidFill>
                  <a:schemeClr val="tx1"/>
                </a:solidFill>
              </a:rPr>
              <a:t>Sequence diagram of heart disease predictor</a:t>
            </a:r>
          </a:p>
        </p:txBody>
      </p:sp>
      <p:pic>
        <p:nvPicPr>
          <p:cNvPr id="5" name="Content Placeholder 4">
            <a:extLst>
              <a:ext uri="{FF2B5EF4-FFF2-40B4-BE49-F238E27FC236}">
                <a16:creationId xmlns:a16="http://schemas.microsoft.com/office/drawing/2014/main" id="{11844837-E96A-818E-46DC-6227CD52D415}"/>
              </a:ext>
            </a:extLst>
          </p:cNvPr>
          <p:cNvPicPr>
            <a:picLocks noGrp="1" noChangeAspect="1"/>
          </p:cNvPicPr>
          <p:nvPr>
            <p:ph idx="1"/>
          </p:nvPr>
        </p:nvPicPr>
        <p:blipFill>
          <a:blip r:embed="rId2"/>
          <a:stretch>
            <a:fillRect/>
          </a:stretch>
        </p:blipFill>
        <p:spPr>
          <a:xfrm>
            <a:off x="1828800" y="1295400"/>
            <a:ext cx="7591425" cy="3476625"/>
          </a:xfrm>
        </p:spPr>
      </p:pic>
      <p:sp>
        <p:nvSpPr>
          <p:cNvPr id="3" name="TextBox 2">
            <a:extLst>
              <a:ext uri="{FF2B5EF4-FFF2-40B4-BE49-F238E27FC236}">
                <a16:creationId xmlns:a16="http://schemas.microsoft.com/office/drawing/2014/main" id="{F77041BA-27D0-AAAD-9955-EA2A62B146D7}"/>
              </a:ext>
            </a:extLst>
          </p:cNvPr>
          <p:cNvSpPr txBox="1"/>
          <p:nvPr/>
        </p:nvSpPr>
        <p:spPr>
          <a:xfrm>
            <a:off x="10363200" y="5974080"/>
            <a:ext cx="990599" cy="369332"/>
          </a:xfrm>
          <a:prstGeom prst="rect">
            <a:avLst/>
          </a:prstGeom>
          <a:noFill/>
        </p:spPr>
        <p:txBody>
          <a:bodyPr wrap="square" rtlCol="0">
            <a:spAutoFit/>
          </a:bodyPr>
          <a:lstStyle/>
          <a:p>
            <a:r>
              <a:rPr lang="en-IN" dirty="0"/>
              <a:t>13</a:t>
            </a:r>
          </a:p>
        </p:txBody>
      </p:sp>
    </p:spTree>
    <p:extLst>
      <p:ext uri="{BB962C8B-B14F-4D97-AF65-F5344CB8AC3E}">
        <p14:creationId xmlns:p14="http://schemas.microsoft.com/office/powerpoint/2010/main" val="3682966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90404-761D-BC41-810D-150349BA3547}"/>
              </a:ext>
            </a:extLst>
          </p:cNvPr>
          <p:cNvSpPr>
            <a:spLocks noGrp="1"/>
          </p:cNvSpPr>
          <p:nvPr>
            <p:ph type="title"/>
          </p:nvPr>
        </p:nvSpPr>
        <p:spPr/>
        <p:txBody>
          <a:bodyPr>
            <a:normAutofit/>
          </a:bodyPr>
          <a:lstStyle/>
          <a:p>
            <a:r>
              <a:rPr lang="en-US" sz="4000" b="1" dirty="0"/>
              <a:t>Modules and Implementation Details</a:t>
            </a:r>
          </a:p>
        </p:txBody>
      </p:sp>
      <p:sp>
        <p:nvSpPr>
          <p:cNvPr id="3" name="Content Placeholder 2">
            <a:extLst>
              <a:ext uri="{FF2B5EF4-FFF2-40B4-BE49-F238E27FC236}">
                <a16:creationId xmlns:a16="http://schemas.microsoft.com/office/drawing/2014/main" id="{963351F3-8A16-4C46-80F7-A6406F7B6736}"/>
              </a:ext>
            </a:extLst>
          </p:cNvPr>
          <p:cNvSpPr>
            <a:spLocks noGrp="1"/>
          </p:cNvSpPr>
          <p:nvPr>
            <p:ph idx="1"/>
          </p:nvPr>
        </p:nvSpPr>
        <p:spPr>
          <a:xfrm>
            <a:off x="838200" y="1295400"/>
            <a:ext cx="8763000" cy="4881563"/>
          </a:xfrm>
        </p:spPr>
        <p:txBody>
          <a:bodyPr/>
          <a:lstStyle/>
          <a:p>
            <a:pPr marL="685791" lvl="0" indent="-342900" algn="just" eaLnBrk="0" hangingPunct="0">
              <a:spcBef>
                <a:spcPts val="0"/>
              </a:spcBef>
              <a:buFont typeface="Wingdings" pitchFamily="2" charset="2"/>
              <a:buChar char="§"/>
              <a:defRPr/>
            </a:pPr>
            <a:endParaRPr lang="en-US" dirty="0">
              <a:ea typeface="Trebuchet MS"/>
              <a:cs typeface="Trebuchet MS"/>
              <a:sym typeface="Trebuchet MS"/>
            </a:endParaRPr>
          </a:p>
          <a:p>
            <a:pPr marL="685791" lvl="0" indent="-342900" algn="just" eaLnBrk="0" hangingPunct="0">
              <a:spcBef>
                <a:spcPts val="0"/>
              </a:spcBef>
              <a:buFont typeface="Wingdings" pitchFamily="2" charset="2"/>
              <a:buChar char="§"/>
              <a:defRPr/>
            </a:pPr>
            <a:endParaRPr lang="en-US" dirty="0">
              <a:ea typeface="Trebuchet MS"/>
              <a:cs typeface="Trebuchet MS"/>
              <a:sym typeface="Trebuchet MS"/>
            </a:endParaRPr>
          </a:p>
          <a:p>
            <a:endParaRPr lang="en-US" dirty="0"/>
          </a:p>
        </p:txBody>
      </p:sp>
      <p:sp>
        <p:nvSpPr>
          <p:cNvPr id="4" name="TextBox 3">
            <a:extLst>
              <a:ext uri="{FF2B5EF4-FFF2-40B4-BE49-F238E27FC236}">
                <a16:creationId xmlns:a16="http://schemas.microsoft.com/office/drawing/2014/main" id="{35C852F9-7C2A-1914-07D5-91CC201D61ED}"/>
              </a:ext>
            </a:extLst>
          </p:cNvPr>
          <p:cNvSpPr txBox="1"/>
          <p:nvPr/>
        </p:nvSpPr>
        <p:spPr>
          <a:xfrm>
            <a:off x="1676400" y="1066800"/>
            <a:ext cx="6446519" cy="3139321"/>
          </a:xfrm>
          <a:prstGeom prst="rect">
            <a:avLst/>
          </a:prstGeom>
          <a:noFill/>
        </p:spPr>
        <p:txBody>
          <a:bodyPr wrap="square" rtlCol="0">
            <a:spAutoFit/>
          </a:bodyPr>
          <a:lstStyle/>
          <a:p>
            <a:pPr marL="285750" indent="-285750">
              <a:buFont typeface="Arial" panose="020B0604020202020204" pitchFamily="34" charset="0"/>
              <a:buChar char="•"/>
            </a:pPr>
            <a:r>
              <a:rPr lang="en-IN" dirty="0"/>
              <a:t>Collecting Heart Disease Datasets.</a:t>
            </a:r>
          </a:p>
          <a:p>
            <a:endParaRPr lang="en-IN" dirty="0"/>
          </a:p>
          <a:p>
            <a:pPr marL="285750" indent="-285750">
              <a:buFont typeface="Arial" panose="020B0604020202020204" pitchFamily="34" charset="0"/>
              <a:buChar char="•"/>
            </a:pPr>
            <a:r>
              <a:rPr lang="en-IN" dirty="0"/>
              <a:t>Feature Extraction</a:t>
            </a:r>
          </a:p>
          <a:p>
            <a:endParaRPr lang="en-IN" dirty="0"/>
          </a:p>
          <a:p>
            <a:pPr marL="285750" indent="-285750">
              <a:buFont typeface="Arial" panose="020B0604020202020204" pitchFamily="34" charset="0"/>
              <a:buChar char="•"/>
            </a:pPr>
            <a:r>
              <a:rPr lang="en-IN" dirty="0"/>
              <a:t>Balancing the attributes of dataset</a:t>
            </a:r>
          </a:p>
          <a:p>
            <a:endParaRPr lang="en-IN" dirty="0"/>
          </a:p>
          <a:p>
            <a:pPr marL="285750" indent="-285750">
              <a:buFont typeface="Arial" panose="020B0604020202020204" pitchFamily="34" charset="0"/>
              <a:buChar char="•"/>
            </a:pPr>
            <a:r>
              <a:rPr lang="en-IN" dirty="0"/>
              <a:t>Identifying the disease using attributes</a:t>
            </a:r>
          </a:p>
          <a:p>
            <a:endParaRPr lang="en-IN" dirty="0"/>
          </a:p>
          <a:p>
            <a:pPr marL="285750" indent="-285750">
              <a:buFont typeface="Arial" panose="020B0604020202020204" pitchFamily="34" charset="0"/>
              <a:buChar char="•"/>
            </a:pPr>
            <a:r>
              <a:rPr lang="en-IN" dirty="0"/>
              <a:t>Comparison of ML model with proposed model</a:t>
            </a:r>
          </a:p>
          <a:p>
            <a:endParaRPr lang="en-IN" dirty="0"/>
          </a:p>
          <a:p>
            <a:pPr marL="285750" indent="-285750">
              <a:buFont typeface="Arial" panose="020B0604020202020204" pitchFamily="34" charset="0"/>
              <a:buChar char="•"/>
            </a:pPr>
            <a:r>
              <a:rPr lang="en-IN" dirty="0"/>
              <a:t>Highest percentage will be considered as resultant model</a:t>
            </a:r>
          </a:p>
        </p:txBody>
      </p:sp>
      <p:sp>
        <p:nvSpPr>
          <p:cNvPr id="5" name="TextBox 4">
            <a:extLst>
              <a:ext uri="{FF2B5EF4-FFF2-40B4-BE49-F238E27FC236}">
                <a16:creationId xmlns:a16="http://schemas.microsoft.com/office/drawing/2014/main" id="{EBD35750-B70F-5799-4618-FE8BB04BDCE0}"/>
              </a:ext>
            </a:extLst>
          </p:cNvPr>
          <p:cNvSpPr txBox="1"/>
          <p:nvPr/>
        </p:nvSpPr>
        <p:spPr>
          <a:xfrm>
            <a:off x="10210800" y="5410200"/>
            <a:ext cx="1219200" cy="369332"/>
          </a:xfrm>
          <a:prstGeom prst="rect">
            <a:avLst/>
          </a:prstGeom>
          <a:noFill/>
        </p:spPr>
        <p:txBody>
          <a:bodyPr wrap="square" rtlCol="0">
            <a:spAutoFit/>
          </a:bodyPr>
          <a:lstStyle/>
          <a:p>
            <a:r>
              <a:rPr lang="en-IN" dirty="0"/>
              <a:t>14</a:t>
            </a:r>
          </a:p>
        </p:txBody>
      </p:sp>
    </p:spTree>
    <p:extLst>
      <p:ext uri="{BB962C8B-B14F-4D97-AF65-F5344CB8AC3E}">
        <p14:creationId xmlns:p14="http://schemas.microsoft.com/office/powerpoint/2010/main" val="4205369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CD76CC-7DC2-D841-B105-A7A049A07086}"/>
              </a:ext>
            </a:extLst>
          </p:cNvPr>
          <p:cNvSpPr>
            <a:spLocks noGrp="1"/>
          </p:cNvSpPr>
          <p:nvPr>
            <p:ph type="title"/>
          </p:nvPr>
        </p:nvSpPr>
        <p:spPr/>
        <p:txBody>
          <a:bodyPr>
            <a:normAutofit/>
          </a:bodyPr>
          <a:lstStyle/>
          <a:p>
            <a:r>
              <a:rPr lang="en-US" sz="4000" b="1" dirty="0">
                <a:ea typeface="Trebuchet MS"/>
                <a:cs typeface="Trebuchet MS"/>
                <a:sym typeface="Trebuchet MS"/>
              </a:rPr>
              <a:t>Project Demonstration</a:t>
            </a:r>
            <a:endParaRPr lang="en-US" sz="4000" b="1" dirty="0"/>
          </a:p>
        </p:txBody>
      </p:sp>
      <p:sp>
        <p:nvSpPr>
          <p:cNvPr id="6" name="Content Placeholder 5">
            <a:extLst>
              <a:ext uri="{FF2B5EF4-FFF2-40B4-BE49-F238E27FC236}">
                <a16:creationId xmlns:a16="http://schemas.microsoft.com/office/drawing/2014/main" id="{8D53F4AF-7DF7-4147-9183-30B93FB62820}"/>
              </a:ext>
            </a:extLst>
          </p:cNvPr>
          <p:cNvSpPr>
            <a:spLocks noGrp="1"/>
          </p:cNvSpPr>
          <p:nvPr>
            <p:ph idx="1"/>
          </p:nvPr>
        </p:nvSpPr>
        <p:spPr>
          <a:xfrm>
            <a:off x="838200" y="1295400"/>
            <a:ext cx="8839200" cy="4881563"/>
          </a:xfrm>
        </p:spPr>
        <p:txBody>
          <a:bodyPr>
            <a:normAutofit/>
          </a:bodyPr>
          <a:lstStyle/>
          <a:p>
            <a:pPr marL="685791" indent="-342900" algn="just" eaLnBrk="0" hangingPunct="0">
              <a:spcBef>
                <a:spcPts val="0"/>
              </a:spcBef>
              <a:spcAft>
                <a:spcPts val="0"/>
              </a:spcAft>
              <a:buSzPts val="1800"/>
              <a:buFont typeface="Wingdings" pitchFamily="2" charset="2"/>
              <a:buChar char="§"/>
              <a:defRPr/>
            </a:pPr>
            <a:endParaRPr lang="en-US" dirty="0">
              <a:solidFill>
                <a:srgbClr val="0033CC"/>
              </a:solidFill>
              <a:ea typeface="Trebuchet MS"/>
              <a:cs typeface="Trebuchet MS"/>
              <a:sym typeface="Trebuchet MS"/>
            </a:endParaRPr>
          </a:p>
          <a:p>
            <a:pPr marL="685791" indent="-342900" algn="just" eaLnBrk="0" hangingPunct="0">
              <a:spcBef>
                <a:spcPts val="0"/>
              </a:spcBef>
              <a:spcAft>
                <a:spcPts val="0"/>
              </a:spcAft>
              <a:buSzPts val="1800"/>
              <a:buFont typeface="Wingdings" pitchFamily="2" charset="2"/>
              <a:buChar char="§"/>
              <a:defRPr/>
            </a:pPr>
            <a:r>
              <a:rPr lang="en-US" dirty="0">
                <a:ea typeface="Trebuchet MS"/>
                <a:cs typeface="Trebuchet MS"/>
                <a:sym typeface="Trebuchet MS"/>
              </a:rPr>
              <a:t>Exhibit the working demonstration of complete project.</a:t>
            </a:r>
          </a:p>
          <a:p>
            <a:pPr marL="685791" indent="-342900" algn="just" eaLnBrk="0" hangingPunct="0">
              <a:spcBef>
                <a:spcPts val="0"/>
              </a:spcBef>
              <a:spcAft>
                <a:spcPts val="0"/>
              </a:spcAft>
              <a:buSzPts val="1800"/>
              <a:buFont typeface="Wingdings" pitchFamily="2" charset="2"/>
              <a:buChar char="§"/>
              <a:defRPr/>
            </a:pPr>
            <a:endParaRPr lang="en-US" dirty="0">
              <a:ea typeface="Trebuchet MS"/>
              <a:cs typeface="Trebuchet MS"/>
              <a:sym typeface="Trebuchet MS"/>
            </a:endParaRPr>
          </a:p>
          <a:p>
            <a:pPr marL="685791" indent="-342900" algn="just" eaLnBrk="0" hangingPunct="0">
              <a:spcBef>
                <a:spcPts val="0"/>
              </a:spcBef>
              <a:spcAft>
                <a:spcPts val="0"/>
              </a:spcAft>
              <a:buSzPts val="1800"/>
              <a:buFont typeface="Wingdings" pitchFamily="2" charset="2"/>
              <a:buChar char="§"/>
              <a:defRPr/>
            </a:pPr>
            <a:r>
              <a:rPr lang="en-US" dirty="0">
                <a:ea typeface="Trebuchet MS"/>
                <a:cs typeface="Trebuchet MS"/>
                <a:sym typeface="Trebuchet MS"/>
              </a:rPr>
              <a:t>It has to be complete in all aspects</a:t>
            </a:r>
            <a:endParaRPr lang="en-US" dirty="0">
              <a:ea typeface="Trebuchet MS"/>
              <a:cs typeface="Trebuchet MS"/>
              <a:sym typeface="Arial"/>
            </a:endParaRPr>
          </a:p>
          <a:p>
            <a:pPr marL="685791" indent="-342900" algn="just" eaLnBrk="0" hangingPunct="0">
              <a:spcBef>
                <a:spcPts val="0"/>
              </a:spcBef>
              <a:spcAft>
                <a:spcPts val="0"/>
              </a:spcAft>
              <a:buSzPts val="1800"/>
              <a:buFont typeface="Wingdings" pitchFamily="2" charset="2"/>
              <a:buChar char="§"/>
              <a:defRPr/>
            </a:pPr>
            <a:endParaRPr lang="en-US" dirty="0">
              <a:ea typeface="Trebuchet MS"/>
              <a:cs typeface="Trebuchet MS"/>
              <a:sym typeface="Arial"/>
            </a:endParaRPr>
          </a:p>
          <a:p>
            <a:pPr marL="685791" indent="-342900" algn="just" eaLnBrk="0" hangingPunct="0">
              <a:spcBef>
                <a:spcPts val="0"/>
              </a:spcBef>
              <a:spcAft>
                <a:spcPts val="0"/>
              </a:spcAft>
              <a:buSzPts val="1800"/>
              <a:buFont typeface="Wingdings" pitchFamily="2" charset="2"/>
              <a:buChar char="§"/>
              <a:defRPr/>
            </a:pPr>
            <a:r>
              <a:rPr lang="en-US" dirty="0">
                <a:ea typeface="Trebuchet MS"/>
                <a:cs typeface="Trebuchet MS"/>
                <a:sym typeface="Trebuchet MS"/>
              </a:rPr>
              <a:t>Data set creation needs to be showed wherever applicable.</a:t>
            </a:r>
          </a:p>
          <a:p>
            <a:pPr marL="685791" indent="-342900" algn="just" eaLnBrk="0" hangingPunct="0">
              <a:spcBef>
                <a:spcPts val="0"/>
              </a:spcBef>
              <a:spcAft>
                <a:spcPts val="0"/>
              </a:spcAft>
              <a:buClr>
                <a:srgbClr val="0033CC"/>
              </a:buClr>
              <a:buSzPts val="1800"/>
              <a:buFont typeface="Noto Sans Symbols"/>
              <a:buChar char="▪"/>
              <a:defRPr/>
            </a:pPr>
            <a:endParaRPr lang="en-US" dirty="0">
              <a:ea typeface="Trebuchet MS"/>
              <a:cs typeface="Trebuchet MS"/>
              <a:sym typeface="Trebuchet MS"/>
            </a:endParaRPr>
          </a:p>
          <a:p>
            <a:pPr marL="0" lvl="0" indent="0" algn="just">
              <a:spcBef>
                <a:spcPts val="0"/>
              </a:spcBef>
              <a:spcAft>
                <a:spcPts val="0"/>
              </a:spcAft>
              <a:buClr>
                <a:srgbClr val="0033CC"/>
              </a:buClr>
              <a:buSzPts val="1800"/>
              <a:buNone/>
            </a:pPr>
            <a:endParaRPr lang="en-US" dirty="0">
              <a:ea typeface="Trebuchet MS"/>
              <a:cs typeface="Trebuchet MS"/>
              <a:sym typeface="Trebuchet MS"/>
            </a:endParaRPr>
          </a:p>
          <a:p>
            <a:pPr marL="0" indent="0">
              <a:buNone/>
            </a:pPr>
            <a:endParaRPr lang="en-US" dirty="0"/>
          </a:p>
        </p:txBody>
      </p:sp>
      <p:sp>
        <p:nvSpPr>
          <p:cNvPr id="2" name="TextBox 1">
            <a:extLst>
              <a:ext uri="{FF2B5EF4-FFF2-40B4-BE49-F238E27FC236}">
                <a16:creationId xmlns:a16="http://schemas.microsoft.com/office/drawing/2014/main" id="{43CA64AD-C04C-C2F8-CD79-15D133447CED}"/>
              </a:ext>
            </a:extLst>
          </p:cNvPr>
          <p:cNvSpPr txBox="1"/>
          <p:nvPr/>
        </p:nvSpPr>
        <p:spPr>
          <a:xfrm>
            <a:off x="10439400" y="5715000"/>
            <a:ext cx="914400" cy="369332"/>
          </a:xfrm>
          <a:prstGeom prst="rect">
            <a:avLst/>
          </a:prstGeom>
          <a:noFill/>
        </p:spPr>
        <p:txBody>
          <a:bodyPr wrap="square" rtlCol="0">
            <a:spAutoFit/>
          </a:bodyPr>
          <a:lstStyle/>
          <a:p>
            <a:r>
              <a:rPr lang="en-IN" dirty="0"/>
              <a:t>15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C852-D726-4F4D-AA52-5402144416EC}"/>
              </a:ext>
            </a:extLst>
          </p:cNvPr>
          <p:cNvSpPr>
            <a:spLocks noGrp="1"/>
          </p:cNvSpPr>
          <p:nvPr>
            <p:ph type="title"/>
          </p:nvPr>
        </p:nvSpPr>
        <p:spPr>
          <a:xfrm>
            <a:off x="838200" y="1"/>
            <a:ext cx="10515600" cy="838200"/>
          </a:xfrm>
        </p:spPr>
        <p:txBody>
          <a:bodyPr anchor="ctr">
            <a:normAutofit/>
          </a:bodyPr>
          <a:lstStyle/>
          <a:p>
            <a:r>
              <a:rPr lang="en-US" sz="4000" b="1" dirty="0"/>
              <a:t>Test Plan and Strategy</a:t>
            </a:r>
          </a:p>
        </p:txBody>
      </p:sp>
      <p:sp>
        <p:nvSpPr>
          <p:cNvPr id="10" name="Content Placeholder 2"/>
          <p:cNvSpPr txBox="1">
            <a:spLocks/>
          </p:cNvSpPr>
          <p:nvPr/>
        </p:nvSpPr>
        <p:spPr>
          <a:xfrm>
            <a:off x="1371600" y="1676400"/>
            <a:ext cx="9296400" cy="4571999"/>
          </a:xfrm>
          <a:prstGeom prst="rect">
            <a:avLst/>
          </a:prstGeom>
        </p:spPr>
        <p:txBody>
          <a:bodyPr/>
          <a:lstStyle/>
          <a:p>
            <a:pPr marL="685791" lvl="0" indent="-342900" algn="just" eaLnBrk="0" hangingPunct="0">
              <a:spcBef>
                <a:spcPts val="0"/>
              </a:spcBef>
              <a:spcAft>
                <a:spcPts val="0"/>
              </a:spcAft>
              <a:buClr>
                <a:srgbClr val="0033CC"/>
              </a:buClr>
              <a:buSzPts val="1800"/>
              <a:defRPr/>
            </a:pPr>
            <a:endParaRPr lang="en-US" sz="2400" dirty="0">
              <a:solidFill>
                <a:srgbClr val="000000"/>
              </a:solidFill>
              <a:latin typeface="Arial"/>
              <a:ea typeface="Arial"/>
              <a:cs typeface="Arial"/>
              <a:sym typeface="Arial"/>
            </a:endParaRPr>
          </a:p>
        </p:txBody>
      </p:sp>
      <p:graphicFrame>
        <p:nvGraphicFramePr>
          <p:cNvPr id="12" name="Content Placeholder 2">
            <a:extLst>
              <a:ext uri="{FF2B5EF4-FFF2-40B4-BE49-F238E27FC236}">
                <a16:creationId xmlns:a16="http://schemas.microsoft.com/office/drawing/2014/main" id="{D5679330-9F2D-48C5-B4E8-DA47BA8708EF}"/>
              </a:ext>
            </a:extLst>
          </p:cNvPr>
          <p:cNvGraphicFramePr>
            <a:graphicFrameLocks noGrp="1"/>
          </p:cNvGraphicFramePr>
          <p:nvPr>
            <p:ph idx="1"/>
            <p:extLst>
              <p:ext uri="{D42A27DB-BD31-4B8C-83A1-F6EECF244321}">
                <p14:modId xmlns:p14="http://schemas.microsoft.com/office/powerpoint/2010/main" val="4254617297"/>
              </p:ext>
            </p:extLst>
          </p:nvPr>
        </p:nvGraphicFramePr>
        <p:xfrm>
          <a:off x="838200" y="1295400"/>
          <a:ext cx="10515600" cy="4881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F924B099-7B92-37AB-0CF2-6A92E7E7A438}"/>
              </a:ext>
            </a:extLst>
          </p:cNvPr>
          <p:cNvSpPr txBox="1"/>
          <p:nvPr/>
        </p:nvSpPr>
        <p:spPr>
          <a:xfrm>
            <a:off x="1478281" y="1676400"/>
            <a:ext cx="7665719" cy="3416320"/>
          </a:xfrm>
          <a:prstGeom prst="rect">
            <a:avLst/>
          </a:prstGeom>
          <a:noFill/>
        </p:spPr>
        <p:txBody>
          <a:bodyPr wrap="square" rtlCol="0">
            <a:spAutoFit/>
          </a:bodyPr>
          <a:lstStyle/>
          <a:p>
            <a:pPr marL="285750" indent="-285750">
              <a:buFont typeface="Arial" panose="020B0604020202020204" pitchFamily="34" charset="0"/>
              <a:buChar char="•"/>
            </a:pPr>
            <a:r>
              <a:rPr lang="en-IN" dirty="0"/>
              <a:t>In this first Heart disease dataset (</a:t>
            </a:r>
            <a:r>
              <a:rPr lang="en-IN" dirty="0" err="1"/>
              <a:t>Statlog</a:t>
            </a:r>
            <a:r>
              <a:rPr lang="en-IN" dirty="0"/>
              <a:t> and Cleveland datasets) are collected.</a:t>
            </a:r>
          </a:p>
          <a:p>
            <a:endParaRPr lang="en-IN" dirty="0"/>
          </a:p>
          <a:p>
            <a:pPr marL="285750" indent="-285750">
              <a:buFont typeface="Arial" panose="020B0604020202020204" pitchFamily="34" charset="0"/>
              <a:buChar char="•"/>
            </a:pPr>
            <a:r>
              <a:rPr lang="en-IN" dirty="0"/>
              <a:t>Execution of datasets by implementing ML models i.e., Logistic regression with proposed model (XGBOOST Classifier).</a:t>
            </a:r>
          </a:p>
          <a:p>
            <a:endParaRPr lang="en-IN" dirty="0"/>
          </a:p>
          <a:p>
            <a:pPr marL="285750" indent="-285750">
              <a:buFont typeface="Arial" panose="020B0604020202020204" pitchFamily="34" charset="0"/>
              <a:buChar char="•"/>
            </a:pPr>
            <a:r>
              <a:rPr lang="en-IN" dirty="0"/>
              <a:t>Comparison study is done for both models.</a:t>
            </a:r>
          </a:p>
          <a:p>
            <a:endParaRPr lang="en-IN" dirty="0"/>
          </a:p>
          <a:p>
            <a:pPr marL="285750" indent="-285750">
              <a:buFont typeface="Arial" panose="020B0604020202020204" pitchFamily="34" charset="0"/>
              <a:buChar char="•"/>
            </a:pPr>
            <a:r>
              <a:rPr lang="en-IN" dirty="0"/>
              <a:t>Again both ML models is deployed into the Confusion matrix.</a:t>
            </a:r>
          </a:p>
          <a:p>
            <a:endParaRPr lang="en-IN" dirty="0"/>
          </a:p>
          <a:p>
            <a:pPr marL="285750" indent="-285750">
              <a:buFont typeface="Arial" panose="020B0604020202020204" pitchFamily="34" charset="0"/>
              <a:buChar char="•"/>
            </a:pPr>
            <a:r>
              <a:rPr lang="en-IN" dirty="0"/>
              <a:t>Finally by looking it to the accuracies of models, the highest accuracy model will be considered as resultant model.</a:t>
            </a:r>
          </a:p>
        </p:txBody>
      </p:sp>
      <p:sp>
        <p:nvSpPr>
          <p:cNvPr id="5" name="TextBox 4">
            <a:extLst>
              <a:ext uri="{FF2B5EF4-FFF2-40B4-BE49-F238E27FC236}">
                <a16:creationId xmlns:a16="http://schemas.microsoft.com/office/drawing/2014/main" id="{711A5854-6FDA-6AA6-680A-77CFDDE26C40}"/>
              </a:ext>
            </a:extLst>
          </p:cNvPr>
          <p:cNvSpPr txBox="1"/>
          <p:nvPr/>
        </p:nvSpPr>
        <p:spPr>
          <a:xfrm>
            <a:off x="10622281" y="6019799"/>
            <a:ext cx="944886" cy="369332"/>
          </a:xfrm>
          <a:prstGeom prst="rect">
            <a:avLst/>
          </a:prstGeom>
          <a:noFill/>
        </p:spPr>
        <p:txBody>
          <a:bodyPr wrap="square" rtlCol="0">
            <a:spAutoFit/>
          </a:bodyPr>
          <a:lstStyle/>
          <a:p>
            <a:r>
              <a:rPr lang="en-IN" dirty="0"/>
              <a:t>16</a:t>
            </a:r>
          </a:p>
        </p:txBody>
      </p:sp>
    </p:spTree>
    <p:extLst>
      <p:ext uri="{BB962C8B-B14F-4D97-AF65-F5344CB8AC3E}">
        <p14:creationId xmlns:p14="http://schemas.microsoft.com/office/powerpoint/2010/main" val="4205369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2A777E-0282-6A4F-94F8-1A6B97319AD4}"/>
              </a:ext>
            </a:extLst>
          </p:cNvPr>
          <p:cNvSpPr>
            <a:spLocks noGrp="1"/>
          </p:cNvSpPr>
          <p:nvPr>
            <p:ph type="title"/>
          </p:nvPr>
        </p:nvSpPr>
        <p:spPr>
          <a:xfrm>
            <a:off x="838200" y="1"/>
            <a:ext cx="10515600" cy="838200"/>
          </a:xfrm>
        </p:spPr>
        <p:txBody>
          <a:bodyPr anchor="ctr">
            <a:normAutofit/>
          </a:bodyPr>
          <a:lstStyle/>
          <a:p>
            <a:r>
              <a:rPr lang="en-US" sz="4000" b="1" dirty="0"/>
              <a:t>Results and Discussion</a:t>
            </a:r>
          </a:p>
        </p:txBody>
      </p:sp>
      <p:graphicFrame>
        <p:nvGraphicFramePr>
          <p:cNvPr id="8" name="Content Placeholder 5">
            <a:extLst>
              <a:ext uri="{FF2B5EF4-FFF2-40B4-BE49-F238E27FC236}">
                <a16:creationId xmlns:a16="http://schemas.microsoft.com/office/drawing/2014/main" id="{1FE14512-7FD1-4394-A748-2349DFB637F3}"/>
              </a:ext>
            </a:extLst>
          </p:cNvPr>
          <p:cNvGraphicFramePr>
            <a:graphicFrameLocks noGrp="1"/>
          </p:cNvGraphicFramePr>
          <p:nvPr>
            <p:ph idx="1"/>
            <p:extLst>
              <p:ext uri="{D42A27DB-BD31-4B8C-83A1-F6EECF244321}">
                <p14:modId xmlns:p14="http://schemas.microsoft.com/office/powerpoint/2010/main" val="2579479513"/>
              </p:ext>
            </p:extLst>
          </p:nvPr>
        </p:nvGraphicFramePr>
        <p:xfrm>
          <a:off x="838200" y="1295400"/>
          <a:ext cx="10515600" cy="4881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C4E9AA10-2C60-959E-A483-9F0C0A0EC24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3760" y="1447800"/>
            <a:ext cx="9754101" cy="2870348"/>
          </a:xfrm>
          <a:prstGeom prst="rect">
            <a:avLst/>
          </a:prstGeom>
        </p:spPr>
      </p:pic>
      <p:sp>
        <p:nvSpPr>
          <p:cNvPr id="2" name="TextBox 1">
            <a:extLst>
              <a:ext uri="{FF2B5EF4-FFF2-40B4-BE49-F238E27FC236}">
                <a16:creationId xmlns:a16="http://schemas.microsoft.com/office/drawing/2014/main" id="{0F327B81-77D6-CCE5-C708-4DE32E5E0B08}"/>
              </a:ext>
            </a:extLst>
          </p:cNvPr>
          <p:cNvSpPr txBox="1"/>
          <p:nvPr/>
        </p:nvSpPr>
        <p:spPr>
          <a:xfrm>
            <a:off x="10820400" y="5992297"/>
            <a:ext cx="838200" cy="369332"/>
          </a:xfrm>
          <a:prstGeom prst="rect">
            <a:avLst/>
          </a:prstGeom>
          <a:noFill/>
        </p:spPr>
        <p:txBody>
          <a:bodyPr wrap="square" rtlCol="0">
            <a:spAutoFit/>
          </a:bodyPr>
          <a:lstStyle/>
          <a:p>
            <a:r>
              <a:rPr lang="en-IN" dirty="0"/>
              <a:t>17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64FE6-9090-11BE-DCE1-58216D8D4EA5}"/>
              </a:ext>
            </a:extLst>
          </p:cNvPr>
          <p:cNvSpPr>
            <a:spLocks noGrp="1"/>
          </p:cNvSpPr>
          <p:nvPr>
            <p:ph type="title"/>
          </p:nvPr>
        </p:nvSpPr>
        <p:spPr/>
        <p:txBody>
          <a:bodyPr/>
          <a:lstStyle/>
          <a:p>
            <a:r>
              <a:rPr lang="en-IN" dirty="0"/>
              <a:t>Results</a:t>
            </a:r>
          </a:p>
        </p:txBody>
      </p:sp>
      <p:pic>
        <p:nvPicPr>
          <p:cNvPr id="5" name="Content Placeholder 4">
            <a:extLst>
              <a:ext uri="{FF2B5EF4-FFF2-40B4-BE49-F238E27FC236}">
                <a16:creationId xmlns:a16="http://schemas.microsoft.com/office/drawing/2014/main" id="{76F5F9F7-18EC-C036-46FF-0ED049E3CF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030016"/>
            <a:ext cx="3925338" cy="4881563"/>
          </a:xfrm>
        </p:spPr>
      </p:pic>
      <p:pic>
        <p:nvPicPr>
          <p:cNvPr id="8" name="Picture 7">
            <a:extLst>
              <a:ext uri="{FF2B5EF4-FFF2-40B4-BE49-F238E27FC236}">
                <a16:creationId xmlns:a16="http://schemas.microsoft.com/office/drawing/2014/main" id="{029CA9C4-62E1-EC2A-1A13-C58F6E0D3F0F}"/>
              </a:ext>
            </a:extLst>
          </p:cNvPr>
          <p:cNvPicPr>
            <a:picLocks noChangeAspect="1"/>
          </p:cNvPicPr>
          <p:nvPr/>
        </p:nvPicPr>
        <p:blipFill>
          <a:blip r:embed="rId3"/>
          <a:stretch>
            <a:fillRect/>
          </a:stretch>
        </p:blipFill>
        <p:spPr>
          <a:xfrm>
            <a:off x="5801358" y="1071813"/>
            <a:ext cx="4800600" cy="4797968"/>
          </a:xfrm>
          <a:prstGeom prst="rect">
            <a:avLst/>
          </a:prstGeom>
        </p:spPr>
      </p:pic>
      <p:sp>
        <p:nvSpPr>
          <p:cNvPr id="3" name="TextBox 2">
            <a:extLst>
              <a:ext uri="{FF2B5EF4-FFF2-40B4-BE49-F238E27FC236}">
                <a16:creationId xmlns:a16="http://schemas.microsoft.com/office/drawing/2014/main" id="{5D9F9C83-E326-BA51-C756-BCC3B6830EE2}"/>
              </a:ext>
            </a:extLst>
          </p:cNvPr>
          <p:cNvSpPr txBox="1"/>
          <p:nvPr/>
        </p:nvSpPr>
        <p:spPr>
          <a:xfrm>
            <a:off x="11049000" y="6172200"/>
            <a:ext cx="792482" cy="369332"/>
          </a:xfrm>
          <a:prstGeom prst="rect">
            <a:avLst/>
          </a:prstGeom>
          <a:noFill/>
        </p:spPr>
        <p:txBody>
          <a:bodyPr wrap="square" rtlCol="0">
            <a:spAutoFit/>
          </a:bodyPr>
          <a:lstStyle/>
          <a:p>
            <a:r>
              <a:rPr lang="en-IN" dirty="0"/>
              <a:t>18</a:t>
            </a:r>
          </a:p>
        </p:txBody>
      </p:sp>
    </p:spTree>
    <p:extLst>
      <p:ext uri="{BB962C8B-B14F-4D97-AF65-F5344CB8AC3E}">
        <p14:creationId xmlns:p14="http://schemas.microsoft.com/office/powerpoint/2010/main" val="1244249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0E04-354C-0578-B9A1-D9482FF05A66}"/>
              </a:ext>
            </a:extLst>
          </p:cNvPr>
          <p:cNvSpPr>
            <a:spLocks noGrp="1"/>
          </p:cNvSpPr>
          <p:nvPr>
            <p:ph type="title"/>
          </p:nvPr>
        </p:nvSpPr>
        <p:spPr/>
        <p:txBody>
          <a:bodyPr/>
          <a:lstStyle/>
          <a:p>
            <a:r>
              <a:rPr lang="en-IN" dirty="0"/>
              <a:t>Results</a:t>
            </a:r>
          </a:p>
        </p:txBody>
      </p:sp>
      <p:pic>
        <p:nvPicPr>
          <p:cNvPr id="5" name="Content Placeholder 4">
            <a:extLst>
              <a:ext uri="{FF2B5EF4-FFF2-40B4-BE49-F238E27FC236}">
                <a16:creationId xmlns:a16="http://schemas.microsoft.com/office/drawing/2014/main" id="{662AD60C-D7A2-F3C8-B291-EA162B5D88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219200"/>
            <a:ext cx="4953000" cy="4881563"/>
          </a:xfrm>
        </p:spPr>
      </p:pic>
      <p:pic>
        <p:nvPicPr>
          <p:cNvPr id="7" name="Picture 6">
            <a:extLst>
              <a:ext uri="{FF2B5EF4-FFF2-40B4-BE49-F238E27FC236}">
                <a16:creationId xmlns:a16="http://schemas.microsoft.com/office/drawing/2014/main" id="{D130D9CE-5E14-D197-7787-DB845F518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6600" y="1524000"/>
            <a:ext cx="4045158" cy="4019757"/>
          </a:xfrm>
          <a:prstGeom prst="rect">
            <a:avLst/>
          </a:prstGeom>
        </p:spPr>
      </p:pic>
      <p:sp>
        <p:nvSpPr>
          <p:cNvPr id="3" name="TextBox 2">
            <a:extLst>
              <a:ext uri="{FF2B5EF4-FFF2-40B4-BE49-F238E27FC236}">
                <a16:creationId xmlns:a16="http://schemas.microsoft.com/office/drawing/2014/main" id="{335C88F2-39E3-61D9-5517-D8CBE1CB9E17}"/>
              </a:ext>
            </a:extLst>
          </p:cNvPr>
          <p:cNvSpPr txBox="1"/>
          <p:nvPr/>
        </p:nvSpPr>
        <p:spPr>
          <a:xfrm>
            <a:off x="10668000" y="6100763"/>
            <a:ext cx="1112519" cy="369332"/>
          </a:xfrm>
          <a:prstGeom prst="rect">
            <a:avLst/>
          </a:prstGeom>
          <a:noFill/>
        </p:spPr>
        <p:txBody>
          <a:bodyPr wrap="square" rtlCol="0">
            <a:spAutoFit/>
          </a:bodyPr>
          <a:lstStyle/>
          <a:p>
            <a:r>
              <a:rPr lang="en-IN" dirty="0"/>
              <a:t>19</a:t>
            </a:r>
          </a:p>
        </p:txBody>
      </p:sp>
    </p:spTree>
    <p:extLst>
      <p:ext uri="{BB962C8B-B14F-4D97-AF65-F5344CB8AC3E}">
        <p14:creationId xmlns:p14="http://schemas.microsoft.com/office/powerpoint/2010/main" val="305991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638300" y="2514600"/>
            <a:ext cx="8915400" cy="4572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BAD5292B-CC31-AB47-A74C-6756015895B1}"/>
              </a:ext>
            </a:extLst>
          </p:cNvPr>
          <p:cNvSpPr>
            <a:spLocks noGrp="1"/>
          </p:cNvSpPr>
          <p:nvPr>
            <p:ph type="title"/>
          </p:nvPr>
        </p:nvSpPr>
        <p:spPr/>
        <p:txBody>
          <a:bodyPr/>
          <a:lstStyle/>
          <a:p>
            <a:r>
              <a:rPr lang="en-US" sz="4000" b="1" dirty="0"/>
              <a:t>Outline</a:t>
            </a:r>
            <a:endParaRPr lang="en-US" b="1" dirty="0"/>
          </a:p>
        </p:txBody>
      </p:sp>
      <p:sp>
        <p:nvSpPr>
          <p:cNvPr id="3" name="Content Placeholder 2">
            <a:extLst>
              <a:ext uri="{FF2B5EF4-FFF2-40B4-BE49-F238E27FC236}">
                <a16:creationId xmlns:a16="http://schemas.microsoft.com/office/drawing/2014/main" id="{F6596B33-B7A9-A041-9748-FCC5C6AC8DD4}"/>
              </a:ext>
            </a:extLst>
          </p:cNvPr>
          <p:cNvSpPr>
            <a:spLocks noGrp="1"/>
          </p:cNvSpPr>
          <p:nvPr>
            <p:ph idx="1"/>
          </p:nvPr>
        </p:nvSpPr>
        <p:spPr/>
        <p:txBody>
          <a:bodyPr>
            <a:noAutofit/>
          </a:bodyPr>
          <a:lstStyle/>
          <a:p>
            <a:pPr marL="685791" indent="-342900" algn="just" eaLnBrk="0" hangingPunct="0">
              <a:spcBef>
                <a:spcPts val="0"/>
              </a:spcBef>
              <a:spcAft>
                <a:spcPts val="0"/>
              </a:spcAft>
              <a:buFont typeface="Wingdings" pitchFamily="2" charset="2"/>
              <a:buChar char="§"/>
              <a:defRPr/>
            </a:pPr>
            <a:r>
              <a:rPr lang="en-US" sz="3000" dirty="0">
                <a:ea typeface="Trebuchet MS"/>
                <a:cs typeface="Trebuchet MS"/>
                <a:sym typeface="Trebuchet MS"/>
              </a:rPr>
              <a:t>Abstract</a:t>
            </a:r>
          </a:p>
          <a:p>
            <a:pPr marL="685791" indent="-342900" algn="just" eaLnBrk="0" hangingPunct="0">
              <a:spcBef>
                <a:spcPts val="0"/>
              </a:spcBef>
              <a:spcAft>
                <a:spcPts val="0"/>
              </a:spcAft>
              <a:buFont typeface="Wingdings" pitchFamily="2" charset="2"/>
              <a:buChar char="§"/>
              <a:defRPr/>
            </a:pPr>
            <a:r>
              <a:rPr lang="en-US" sz="3000" dirty="0">
                <a:ea typeface="Trebuchet MS"/>
                <a:cs typeface="Trebuchet MS"/>
                <a:sym typeface="Trebuchet MS"/>
              </a:rPr>
              <a:t>Team Roles and Responsibilities.</a:t>
            </a:r>
          </a:p>
          <a:p>
            <a:pPr marL="685791" indent="-342900" algn="just" eaLnBrk="0" hangingPunct="0">
              <a:spcBef>
                <a:spcPts val="0"/>
              </a:spcBef>
              <a:spcAft>
                <a:spcPts val="0"/>
              </a:spcAft>
              <a:buFont typeface="Wingdings" pitchFamily="2" charset="2"/>
              <a:buChar char="§"/>
              <a:defRPr/>
            </a:pPr>
            <a:r>
              <a:rPr lang="en-US" sz="3000" dirty="0">
                <a:ea typeface="Trebuchet MS"/>
                <a:cs typeface="Trebuchet MS"/>
                <a:sym typeface="Trebuchet MS"/>
              </a:rPr>
              <a:t>Summary of Requirements and Design (Phase - 1)</a:t>
            </a:r>
          </a:p>
          <a:p>
            <a:pPr marL="685791" indent="-342900" algn="just" eaLnBrk="0" hangingPunct="0">
              <a:spcBef>
                <a:spcPts val="0"/>
              </a:spcBef>
              <a:spcAft>
                <a:spcPts val="0"/>
              </a:spcAft>
              <a:buFont typeface="Wingdings" pitchFamily="2" charset="2"/>
              <a:buChar char="§"/>
              <a:defRPr/>
            </a:pPr>
            <a:r>
              <a:rPr lang="en-US" sz="3000" dirty="0">
                <a:ea typeface="Trebuchet MS"/>
                <a:cs typeface="Trebuchet MS"/>
                <a:sym typeface="Trebuchet MS"/>
              </a:rPr>
              <a:t>Summary of Methodology / Approach (Phase - 1)</a:t>
            </a:r>
          </a:p>
          <a:p>
            <a:pPr marL="685791" indent="-342900" algn="just" eaLnBrk="0" hangingPunct="0">
              <a:spcBef>
                <a:spcPts val="0"/>
              </a:spcBef>
              <a:spcAft>
                <a:spcPts val="0"/>
              </a:spcAft>
              <a:buFont typeface="Wingdings" pitchFamily="2" charset="2"/>
              <a:buChar char="§"/>
              <a:defRPr/>
            </a:pPr>
            <a:r>
              <a:rPr lang="en-US" sz="3000" dirty="0">
                <a:ea typeface="Trebuchet MS"/>
                <a:cs typeface="Trebuchet MS"/>
                <a:sym typeface="Trebuchet MS"/>
              </a:rPr>
              <a:t>Design Description</a:t>
            </a:r>
          </a:p>
          <a:p>
            <a:pPr marL="685791" indent="-342900" algn="just" eaLnBrk="0" hangingPunct="0">
              <a:spcBef>
                <a:spcPts val="0"/>
              </a:spcBef>
              <a:spcAft>
                <a:spcPts val="0"/>
              </a:spcAft>
              <a:buFont typeface="Wingdings" pitchFamily="2" charset="2"/>
              <a:buChar char="§"/>
              <a:defRPr/>
            </a:pPr>
            <a:r>
              <a:rPr lang="en-US" sz="3000" dirty="0">
                <a:ea typeface="Trebuchet MS"/>
                <a:cs typeface="Trebuchet MS"/>
                <a:sym typeface="Trebuchet MS"/>
              </a:rPr>
              <a:t>Modules and Implementation Details</a:t>
            </a:r>
          </a:p>
          <a:p>
            <a:pPr marL="685791" indent="-342900" algn="just" eaLnBrk="0" hangingPunct="0">
              <a:spcBef>
                <a:spcPts val="0"/>
              </a:spcBef>
              <a:spcAft>
                <a:spcPts val="0"/>
              </a:spcAft>
              <a:buFont typeface="Wingdings" pitchFamily="2" charset="2"/>
              <a:buChar char="§"/>
              <a:defRPr/>
            </a:pPr>
            <a:r>
              <a:rPr lang="en-US" sz="3000" dirty="0">
                <a:ea typeface="Trebuchet MS"/>
                <a:cs typeface="Trebuchet MS"/>
                <a:sym typeface="Trebuchet MS"/>
              </a:rPr>
              <a:t>Project Demonstration and Walkthrough</a:t>
            </a:r>
          </a:p>
          <a:p>
            <a:pPr marL="685791" indent="-342900" algn="just" eaLnBrk="0" hangingPunct="0">
              <a:spcBef>
                <a:spcPts val="0"/>
              </a:spcBef>
              <a:spcAft>
                <a:spcPts val="0"/>
              </a:spcAft>
              <a:buFont typeface="Wingdings" pitchFamily="2" charset="2"/>
              <a:buChar char="§"/>
              <a:defRPr/>
            </a:pPr>
            <a:r>
              <a:rPr lang="en-US" sz="3000" dirty="0">
                <a:ea typeface="Trebuchet MS"/>
                <a:cs typeface="Trebuchet MS"/>
                <a:sym typeface="Trebuchet MS"/>
              </a:rPr>
              <a:t>Test Plan and Strategy</a:t>
            </a:r>
          </a:p>
          <a:p>
            <a:pPr marL="685791" indent="-342900" algn="just" eaLnBrk="0" hangingPunct="0">
              <a:spcBef>
                <a:spcPts val="0"/>
              </a:spcBef>
              <a:spcAft>
                <a:spcPts val="0"/>
              </a:spcAft>
              <a:buFont typeface="Wingdings" pitchFamily="2" charset="2"/>
              <a:buChar char="§"/>
              <a:defRPr/>
            </a:pPr>
            <a:r>
              <a:rPr lang="en-US" sz="3000" dirty="0">
                <a:ea typeface="Trebuchet MS"/>
                <a:cs typeface="Trebuchet MS"/>
                <a:sym typeface="Trebuchet MS"/>
              </a:rPr>
              <a:t>Results and Discussion</a:t>
            </a:r>
          </a:p>
          <a:p>
            <a:pPr marL="685791" indent="-342900" algn="just" eaLnBrk="0" hangingPunct="0">
              <a:spcBef>
                <a:spcPts val="0"/>
              </a:spcBef>
              <a:spcAft>
                <a:spcPts val="0"/>
              </a:spcAft>
              <a:buFont typeface="Wingdings" pitchFamily="2" charset="2"/>
              <a:buChar char="§"/>
              <a:defRPr/>
            </a:pPr>
            <a:r>
              <a:rPr lang="en-US" sz="3000" dirty="0">
                <a:ea typeface="Trebuchet MS"/>
                <a:cs typeface="Trebuchet MS"/>
                <a:sym typeface="Trebuchet MS"/>
              </a:rPr>
              <a:t>Lessons Learnt</a:t>
            </a:r>
          </a:p>
          <a:p>
            <a:pPr marL="685791" indent="-342900" algn="just" eaLnBrk="0" hangingPunct="0">
              <a:spcBef>
                <a:spcPts val="0"/>
              </a:spcBef>
              <a:spcAft>
                <a:spcPts val="0"/>
              </a:spcAft>
              <a:buFont typeface="Wingdings" pitchFamily="2" charset="2"/>
              <a:buChar char="§"/>
              <a:defRPr/>
            </a:pPr>
            <a:r>
              <a:rPr lang="en-US" sz="3000" dirty="0">
                <a:ea typeface="Trebuchet MS"/>
                <a:cs typeface="Trebuchet MS"/>
                <a:sym typeface="Trebuchet MS"/>
              </a:rPr>
              <a:t>Conclusion and Future Work</a:t>
            </a:r>
          </a:p>
          <a:p>
            <a:pPr marL="685791" indent="-342900" algn="just" eaLnBrk="0" hangingPunct="0">
              <a:spcBef>
                <a:spcPts val="0"/>
              </a:spcBef>
              <a:spcAft>
                <a:spcPts val="0"/>
              </a:spcAft>
              <a:buFont typeface="Wingdings" pitchFamily="2" charset="2"/>
              <a:buChar char="§"/>
              <a:defRPr/>
            </a:pPr>
            <a:r>
              <a:rPr lang="en-US" sz="3000" dirty="0">
                <a:ea typeface="Trebuchet MS"/>
                <a:cs typeface="Trebuchet MS"/>
                <a:sym typeface="Trebuchet MS"/>
              </a:rPr>
              <a:t>References</a:t>
            </a:r>
          </a:p>
        </p:txBody>
      </p:sp>
      <p:sp>
        <p:nvSpPr>
          <p:cNvPr id="4" name="TextBox 3">
            <a:extLst>
              <a:ext uri="{FF2B5EF4-FFF2-40B4-BE49-F238E27FC236}">
                <a16:creationId xmlns:a16="http://schemas.microsoft.com/office/drawing/2014/main" id="{982A0DEF-DD68-3785-4656-939078DBC404}"/>
              </a:ext>
            </a:extLst>
          </p:cNvPr>
          <p:cNvSpPr txBox="1"/>
          <p:nvPr/>
        </p:nvSpPr>
        <p:spPr>
          <a:xfrm>
            <a:off x="10622281" y="6050281"/>
            <a:ext cx="731519" cy="369332"/>
          </a:xfrm>
          <a:prstGeom prst="rect">
            <a:avLst/>
          </a:prstGeom>
          <a:noFill/>
        </p:spPr>
        <p:txBody>
          <a:bodyPr wrap="square" rtlCol="0">
            <a:spAutoFit/>
          </a:bodyPr>
          <a:lstStyle/>
          <a:p>
            <a:r>
              <a:rPr lang="en-IN" dirty="0"/>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FD2AF-C1F3-6749-8203-B5875A08766A}"/>
              </a:ext>
            </a:extLst>
          </p:cNvPr>
          <p:cNvSpPr>
            <a:spLocks noGrp="1"/>
          </p:cNvSpPr>
          <p:nvPr>
            <p:ph type="title"/>
          </p:nvPr>
        </p:nvSpPr>
        <p:spPr/>
        <p:txBody>
          <a:bodyPr>
            <a:normAutofit/>
          </a:bodyPr>
          <a:lstStyle/>
          <a:p>
            <a:r>
              <a:rPr lang="en-US" sz="4000" b="1" dirty="0"/>
              <a:t>Documentation</a:t>
            </a:r>
          </a:p>
        </p:txBody>
      </p:sp>
      <p:sp>
        <p:nvSpPr>
          <p:cNvPr id="3" name="Content Placeholder 2">
            <a:extLst>
              <a:ext uri="{FF2B5EF4-FFF2-40B4-BE49-F238E27FC236}">
                <a16:creationId xmlns:a16="http://schemas.microsoft.com/office/drawing/2014/main" id="{9DEBF686-B111-5A45-A7D6-49A152E3B787}"/>
              </a:ext>
            </a:extLst>
          </p:cNvPr>
          <p:cNvSpPr>
            <a:spLocks noGrp="1"/>
          </p:cNvSpPr>
          <p:nvPr>
            <p:ph idx="1"/>
          </p:nvPr>
        </p:nvSpPr>
        <p:spPr/>
        <p:txBody>
          <a:bodyPr/>
          <a:lstStyle/>
          <a:p>
            <a:pPr marL="0" indent="0">
              <a:buNone/>
            </a:pPr>
            <a:r>
              <a:rPr lang="en-US" dirty="0">
                <a:ea typeface="Trebuchet MS"/>
                <a:cs typeface="Trebuchet MS"/>
                <a:sym typeface="Trebuchet MS"/>
              </a:rPr>
              <a:t>Show the evidences, status of the below documents:</a:t>
            </a:r>
          </a:p>
          <a:p>
            <a:pPr>
              <a:buFont typeface="Wingdings" pitchFamily="2" charset="2"/>
              <a:buChar char="§"/>
            </a:pPr>
            <a:r>
              <a:rPr lang="en-US" dirty="0">
                <a:ea typeface="Trebuchet MS"/>
                <a:cs typeface="Trebuchet MS"/>
                <a:sym typeface="Trebuchet MS"/>
              </a:rPr>
              <a:t>Project report finalized by Guide?</a:t>
            </a:r>
          </a:p>
          <a:p>
            <a:pPr>
              <a:buFont typeface="Wingdings" pitchFamily="2" charset="2"/>
              <a:buChar char="§"/>
            </a:pPr>
            <a:r>
              <a:rPr lang="en-US" dirty="0">
                <a:ea typeface="Trebuchet MS"/>
                <a:cs typeface="Trebuchet MS"/>
                <a:sym typeface="Trebuchet MS"/>
              </a:rPr>
              <a:t>IEEE (similar) Format of Paper ready for submission or current status? </a:t>
            </a:r>
            <a:r>
              <a:rPr lang="en-US" b="1" dirty="0">
                <a:ea typeface="Trebuchet MS"/>
                <a:cs typeface="Trebuchet MS"/>
                <a:sym typeface="Trebuchet MS"/>
              </a:rPr>
              <a:t>Which Conferences are you targeting? Have you submitted to any conference/journal? List out.</a:t>
            </a:r>
            <a:endParaRPr lang="en-US" dirty="0">
              <a:ea typeface="Trebuchet MS"/>
              <a:cs typeface="Trebuchet MS"/>
              <a:sym typeface="Trebuchet MS"/>
            </a:endParaRPr>
          </a:p>
          <a:p>
            <a:pPr>
              <a:buFont typeface="Wingdings" pitchFamily="2" charset="2"/>
              <a:buChar char="§"/>
            </a:pPr>
            <a:r>
              <a:rPr lang="en-US" dirty="0">
                <a:ea typeface="Trebuchet MS"/>
                <a:cs typeface="Trebuchet MS"/>
                <a:sym typeface="Trebuchet MS"/>
                <a:hlinkClick r:id="rId2"/>
              </a:rPr>
              <a:t>https://github.com/sharada931/M-tech-project-files</a:t>
            </a:r>
            <a:endParaRPr lang="en-US" dirty="0">
              <a:ea typeface="Trebuchet MS"/>
              <a:cs typeface="Trebuchet MS"/>
              <a:sym typeface="Trebuchet MS"/>
            </a:endParaRPr>
          </a:p>
          <a:p>
            <a:pPr>
              <a:buFont typeface="Wingdings" pitchFamily="2" charset="2"/>
              <a:buChar char="§"/>
            </a:pPr>
            <a:r>
              <a:rPr lang="en-US" dirty="0">
                <a:ea typeface="Trebuchet MS"/>
                <a:cs typeface="Trebuchet MS"/>
                <a:sym typeface="Trebuchet MS"/>
              </a:rPr>
              <a:t>A3 size Poster of your project to be shown.</a:t>
            </a:r>
          </a:p>
          <a:p>
            <a:pPr>
              <a:buFont typeface="Wingdings" pitchFamily="2" charset="2"/>
              <a:buChar char="§"/>
            </a:pPr>
            <a:r>
              <a:rPr lang="en-US" dirty="0">
                <a:ea typeface="Trebuchet MS"/>
                <a:cs typeface="Trebuchet MS"/>
                <a:sym typeface="Trebuchet MS"/>
              </a:rPr>
              <a:t>All artifacts of your project uploaded in the CSE Project repository?</a:t>
            </a:r>
          </a:p>
        </p:txBody>
      </p:sp>
      <p:sp>
        <p:nvSpPr>
          <p:cNvPr id="4" name="TextBox 3">
            <a:extLst>
              <a:ext uri="{FF2B5EF4-FFF2-40B4-BE49-F238E27FC236}">
                <a16:creationId xmlns:a16="http://schemas.microsoft.com/office/drawing/2014/main" id="{A5A368C2-6DD4-2322-35FC-D634F8012115}"/>
              </a:ext>
            </a:extLst>
          </p:cNvPr>
          <p:cNvSpPr txBox="1"/>
          <p:nvPr/>
        </p:nvSpPr>
        <p:spPr>
          <a:xfrm>
            <a:off x="10591800" y="6022776"/>
            <a:ext cx="990600" cy="369332"/>
          </a:xfrm>
          <a:prstGeom prst="rect">
            <a:avLst/>
          </a:prstGeom>
          <a:noFill/>
        </p:spPr>
        <p:txBody>
          <a:bodyPr wrap="square" rtlCol="0">
            <a:spAutoFit/>
          </a:bodyPr>
          <a:lstStyle/>
          <a:p>
            <a:r>
              <a:rPr lang="en-IN" dirty="0"/>
              <a:t>20</a:t>
            </a:r>
          </a:p>
        </p:txBody>
      </p:sp>
    </p:spTree>
    <p:extLst>
      <p:ext uri="{BB962C8B-B14F-4D97-AF65-F5344CB8AC3E}">
        <p14:creationId xmlns:p14="http://schemas.microsoft.com/office/powerpoint/2010/main" val="714163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B10B19-4157-41B3-85CA-452455B519DD}"/>
              </a:ext>
            </a:extLst>
          </p:cNvPr>
          <p:cNvSpPr txBox="1"/>
          <p:nvPr/>
        </p:nvSpPr>
        <p:spPr>
          <a:xfrm>
            <a:off x="2133601" y="1905001"/>
            <a:ext cx="8839199" cy="1200329"/>
          </a:xfrm>
          <a:prstGeom prst="rect">
            <a:avLst/>
          </a:prstGeom>
          <a:noFill/>
        </p:spPr>
        <p:txBody>
          <a:bodyPr wrap="square">
            <a:spAutoFit/>
          </a:bodyPr>
          <a:lstStyle/>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sp>
        <p:nvSpPr>
          <p:cNvPr id="4" name="Title 3">
            <a:extLst>
              <a:ext uri="{FF2B5EF4-FFF2-40B4-BE49-F238E27FC236}">
                <a16:creationId xmlns:a16="http://schemas.microsoft.com/office/drawing/2014/main" id="{6B4617C0-C284-3747-AEF4-6A0D55BC4D2D}"/>
              </a:ext>
            </a:extLst>
          </p:cNvPr>
          <p:cNvSpPr>
            <a:spLocks noGrp="1"/>
          </p:cNvSpPr>
          <p:nvPr>
            <p:ph type="title"/>
          </p:nvPr>
        </p:nvSpPr>
        <p:spPr/>
        <p:txBody>
          <a:bodyPr>
            <a:normAutofit/>
          </a:bodyPr>
          <a:lstStyle/>
          <a:p>
            <a:r>
              <a:rPr lang="en-US" sz="4000" b="1" dirty="0">
                <a:ea typeface="Trebuchet MS"/>
                <a:cs typeface="Trebuchet MS"/>
                <a:sym typeface="Trebuchet MS"/>
              </a:rPr>
              <a:t>Lessons Learnt</a:t>
            </a:r>
            <a:endParaRPr lang="en-US" sz="4000" b="1" dirty="0"/>
          </a:p>
        </p:txBody>
      </p:sp>
      <p:sp>
        <p:nvSpPr>
          <p:cNvPr id="6" name="Content Placeholder 5">
            <a:extLst>
              <a:ext uri="{FF2B5EF4-FFF2-40B4-BE49-F238E27FC236}">
                <a16:creationId xmlns:a16="http://schemas.microsoft.com/office/drawing/2014/main" id="{742BABF7-3C99-DF4C-9998-69B7B3B4C0EA}"/>
              </a:ext>
            </a:extLst>
          </p:cNvPr>
          <p:cNvSpPr>
            <a:spLocks noGrp="1"/>
          </p:cNvSpPr>
          <p:nvPr>
            <p:ph idx="1"/>
          </p:nvPr>
        </p:nvSpPr>
        <p:spPr>
          <a:xfrm>
            <a:off x="441960" y="988218"/>
            <a:ext cx="10515600" cy="4881563"/>
          </a:xfrm>
        </p:spPr>
        <p:txBody>
          <a:bodyPr/>
          <a:lstStyle/>
          <a:p>
            <a:pPr marL="0" lvl="0" indent="0" algn="just">
              <a:spcBef>
                <a:spcPts val="0"/>
              </a:spcBef>
              <a:spcAft>
                <a:spcPts val="0"/>
              </a:spcAft>
              <a:buNone/>
            </a:pPr>
            <a:endParaRPr lang="en-US" dirty="0"/>
          </a:p>
          <a:p>
            <a:pPr algn="just">
              <a:spcBef>
                <a:spcPts val="0"/>
              </a:spcBef>
            </a:pPr>
            <a:r>
              <a:rPr lang="en-US" dirty="0">
                <a:ea typeface="Arial"/>
                <a:cs typeface="Arial"/>
                <a:sym typeface="Trebuchet MS"/>
              </a:rPr>
              <a:t>Removal of outlier of attributes in dataset using DBSCAN.</a:t>
            </a:r>
          </a:p>
          <a:p>
            <a:pPr algn="just">
              <a:spcBef>
                <a:spcPts val="0"/>
              </a:spcBef>
            </a:pPr>
            <a:r>
              <a:rPr lang="en-US" dirty="0">
                <a:ea typeface="Arial"/>
                <a:cs typeface="Arial"/>
                <a:sym typeface="Trebuchet MS"/>
              </a:rPr>
              <a:t>Balancing the attributes of dataset from overlapping using SMOTEENN.</a:t>
            </a:r>
          </a:p>
          <a:p>
            <a:pPr algn="just">
              <a:spcBef>
                <a:spcPts val="0"/>
              </a:spcBef>
            </a:pPr>
            <a:r>
              <a:rPr lang="en-US" dirty="0">
                <a:ea typeface="Arial"/>
                <a:cs typeface="Arial"/>
                <a:sym typeface="Trebuchet MS"/>
              </a:rPr>
              <a:t>Comparison of ML models and getting the highest accuracy by deploying in confusion matrix.</a:t>
            </a:r>
          </a:p>
          <a:p>
            <a:pPr algn="just">
              <a:spcBef>
                <a:spcPts val="0"/>
              </a:spcBef>
            </a:pPr>
            <a:r>
              <a:rPr lang="en-US" dirty="0">
                <a:ea typeface="Arial"/>
                <a:cs typeface="Arial"/>
                <a:sym typeface="Trebuchet MS"/>
              </a:rPr>
              <a:t>Prediction of heart  disease using XGBOOST Classifier.</a:t>
            </a:r>
          </a:p>
          <a:p>
            <a:pPr algn="just">
              <a:spcBef>
                <a:spcPts val="0"/>
              </a:spcBef>
            </a:pPr>
            <a:r>
              <a:rPr lang="en-US" dirty="0">
                <a:ea typeface="Arial"/>
                <a:cs typeface="Arial"/>
                <a:sym typeface="Trebuchet MS"/>
              </a:rPr>
              <a:t>By using GUI the highest accuracy will be predicted with Logistic regression with proposed model , XGBOOST classifier.</a:t>
            </a:r>
          </a:p>
          <a:p>
            <a:pPr marL="0" indent="0" algn="just">
              <a:spcBef>
                <a:spcPts val="0"/>
              </a:spcBef>
              <a:spcAft>
                <a:spcPts val="0"/>
              </a:spcAft>
              <a:buNone/>
            </a:pPr>
            <a:endParaRPr lang="en-US" dirty="0">
              <a:ea typeface="Arial"/>
              <a:cs typeface="Arial"/>
              <a:sym typeface="Trebuchet MS"/>
            </a:endParaRPr>
          </a:p>
          <a:p>
            <a:pPr marL="0" indent="0" algn="just">
              <a:spcBef>
                <a:spcPts val="0"/>
              </a:spcBef>
              <a:spcAft>
                <a:spcPts val="0"/>
              </a:spcAft>
              <a:buNone/>
            </a:pPr>
            <a:endParaRPr lang="en-US" dirty="0">
              <a:ea typeface="Arial"/>
              <a:cs typeface="Arial"/>
              <a:sym typeface="Trebuchet MS"/>
            </a:endParaRPr>
          </a:p>
          <a:p>
            <a:endParaRPr lang="en-US" dirty="0"/>
          </a:p>
        </p:txBody>
      </p:sp>
      <p:sp>
        <p:nvSpPr>
          <p:cNvPr id="2" name="TextBox 1">
            <a:extLst>
              <a:ext uri="{FF2B5EF4-FFF2-40B4-BE49-F238E27FC236}">
                <a16:creationId xmlns:a16="http://schemas.microsoft.com/office/drawing/2014/main" id="{303268F6-8956-D1F0-CDA7-2CAD8C74F5CE}"/>
              </a:ext>
            </a:extLst>
          </p:cNvPr>
          <p:cNvSpPr txBox="1"/>
          <p:nvPr/>
        </p:nvSpPr>
        <p:spPr>
          <a:xfrm>
            <a:off x="10668000" y="5943600"/>
            <a:ext cx="838200" cy="369332"/>
          </a:xfrm>
          <a:prstGeom prst="rect">
            <a:avLst/>
          </a:prstGeom>
          <a:noFill/>
        </p:spPr>
        <p:txBody>
          <a:bodyPr wrap="square" rtlCol="0">
            <a:spAutoFit/>
          </a:bodyPr>
          <a:lstStyle/>
          <a:p>
            <a:r>
              <a:rPr lang="en-IN" dirty="0"/>
              <a:t>21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8CF295-690E-7449-BE41-244C2E535261}"/>
              </a:ext>
            </a:extLst>
          </p:cNvPr>
          <p:cNvSpPr>
            <a:spLocks noGrp="1"/>
          </p:cNvSpPr>
          <p:nvPr>
            <p:ph type="title"/>
          </p:nvPr>
        </p:nvSpPr>
        <p:spPr>
          <a:xfrm>
            <a:off x="838200" y="1"/>
            <a:ext cx="10515600" cy="838200"/>
          </a:xfrm>
        </p:spPr>
        <p:txBody>
          <a:bodyPr anchor="ctr">
            <a:normAutofit/>
          </a:bodyPr>
          <a:lstStyle/>
          <a:p>
            <a:r>
              <a:rPr lang="en-US" sz="4000" b="1" dirty="0"/>
              <a:t>Conclusion and Future work</a:t>
            </a:r>
          </a:p>
        </p:txBody>
      </p:sp>
      <p:sp>
        <p:nvSpPr>
          <p:cNvPr id="12" name="TextBox 11">
            <a:extLst>
              <a:ext uri="{FF2B5EF4-FFF2-40B4-BE49-F238E27FC236}">
                <a16:creationId xmlns:a16="http://schemas.microsoft.com/office/drawing/2014/main" id="{54984EBE-49CC-00C1-A805-4CF4D0B2DC20}"/>
              </a:ext>
            </a:extLst>
          </p:cNvPr>
          <p:cNvSpPr txBox="1"/>
          <p:nvPr/>
        </p:nvSpPr>
        <p:spPr>
          <a:xfrm>
            <a:off x="838200" y="3116441"/>
            <a:ext cx="9906000" cy="1477328"/>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further work planning to create web-based app by introducing a web API that predicts heart disease. In this supposed to use Django for the web framework and the form for form validation.</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it will be having Login </a:t>
            </a:r>
            <a:r>
              <a:rPr lang="en-US" dirty="0" err="1">
                <a:latin typeface="Times New Roman" panose="02020603050405020304" pitchFamily="18" charset="0"/>
                <a:cs typeface="Times New Roman" panose="02020603050405020304" pitchFamily="18" charset="0"/>
              </a:rPr>
              <a:t>Page,Signup</a:t>
            </a:r>
            <a:r>
              <a:rPr lang="en-US" dirty="0">
                <a:latin typeface="Times New Roman" panose="02020603050405020304" pitchFamily="18" charset="0"/>
                <a:cs typeface="Times New Roman" panose="02020603050405020304" pitchFamily="18" charset="0"/>
              </a:rPr>
              <a:t> page ,Predict Heart Disease Page, Filled Prediction </a:t>
            </a:r>
            <a:r>
              <a:rPr lang="en-US" dirty="0" err="1">
                <a:latin typeface="Times New Roman" panose="02020603050405020304" pitchFamily="18" charset="0"/>
                <a:cs typeface="Times New Roman" panose="02020603050405020304" pitchFamily="18" charset="0"/>
              </a:rPr>
              <a:t>page,Prediction</a:t>
            </a:r>
            <a:r>
              <a:rPr lang="en-US" dirty="0">
                <a:latin typeface="Times New Roman" panose="02020603050405020304" pitchFamily="18" charset="0"/>
                <a:cs typeface="Times New Roman" panose="02020603050405020304" pitchFamily="18" charset="0"/>
              </a:rPr>
              <a:t> result Page ,About Us Page , Admin Login and Admin dashboard. </a:t>
            </a:r>
          </a:p>
        </p:txBody>
      </p:sp>
      <p:sp>
        <p:nvSpPr>
          <p:cNvPr id="14" name="TextBox 13">
            <a:extLst>
              <a:ext uri="{FF2B5EF4-FFF2-40B4-BE49-F238E27FC236}">
                <a16:creationId xmlns:a16="http://schemas.microsoft.com/office/drawing/2014/main" id="{E0AA6C84-33EF-D700-8FCF-F617EEF6996F}"/>
              </a:ext>
            </a:extLst>
          </p:cNvPr>
          <p:cNvSpPr txBox="1"/>
          <p:nvPr/>
        </p:nvSpPr>
        <p:spPr>
          <a:xfrm>
            <a:off x="858520" y="1090196"/>
            <a:ext cx="9885680" cy="3416320"/>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carrying out in this extensive literature survey, findings with respect to review and evaluation are as follows by implemented with proposed model with another model for comparison for predicting heart disease.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Finally getting with accurate result of models. Along with this the able to identifying exactly how many people are having disease and how many are not having through dataset using confusion matrix along with comparison study of proposed model with another.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D9C73B3-4C18-138A-09B9-AB9C6E97B20B}"/>
              </a:ext>
            </a:extLst>
          </p:cNvPr>
          <p:cNvSpPr txBox="1"/>
          <p:nvPr/>
        </p:nvSpPr>
        <p:spPr>
          <a:xfrm>
            <a:off x="10591800" y="6019800"/>
            <a:ext cx="1219200" cy="369332"/>
          </a:xfrm>
          <a:prstGeom prst="rect">
            <a:avLst/>
          </a:prstGeom>
          <a:noFill/>
        </p:spPr>
        <p:txBody>
          <a:bodyPr wrap="square" rtlCol="0">
            <a:spAutoFit/>
          </a:bodyPr>
          <a:lstStyle/>
          <a:p>
            <a:r>
              <a:rPr lang="en-IN" dirty="0"/>
              <a:t>22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08C6C-E09C-ED47-908F-1BF251EF2E3E}"/>
              </a:ext>
            </a:extLst>
          </p:cNvPr>
          <p:cNvSpPr>
            <a:spLocks noGrp="1"/>
          </p:cNvSpPr>
          <p:nvPr>
            <p:ph type="title"/>
          </p:nvPr>
        </p:nvSpPr>
        <p:spPr>
          <a:xfrm>
            <a:off x="838200" y="1"/>
            <a:ext cx="10515600" cy="838200"/>
          </a:xfrm>
        </p:spPr>
        <p:txBody>
          <a:bodyPr anchor="ctr">
            <a:normAutofit/>
          </a:bodyPr>
          <a:lstStyle/>
          <a:p>
            <a:r>
              <a:rPr lang="en-US" sz="4000" b="1" dirty="0"/>
              <a:t>References</a:t>
            </a:r>
            <a:endParaRPr lang="en-US" b="1" dirty="0"/>
          </a:p>
        </p:txBody>
      </p:sp>
      <p:sp>
        <p:nvSpPr>
          <p:cNvPr id="2" name="Content Placeholder 1">
            <a:extLst>
              <a:ext uri="{FF2B5EF4-FFF2-40B4-BE49-F238E27FC236}">
                <a16:creationId xmlns:a16="http://schemas.microsoft.com/office/drawing/2014/main" id="{07AB0640-595B-209B-3191-8ED66D8B8105}"/>
              </a:ext>
            </a:extLst>
          </p:cNvPr>
          <p:cNvSpPr>
            <a:spLocks noGrp="1"/>
          </p:cNvSpPr>
          <p:nvPr>
            <p:ph idx="1"/>
          </p:nvPr>
        </p:nvSpPr>
        <p:spPr/>
        <p:txBody>
          <a:bodyPr/>
          <a:lstStyle/>
          <a:p>
            <a:pPr lvl="0"/>
            <a:endParaRPr lang="en-US" dirty="0"/>
          </a:p>
          <a:p>
            <a:pPr lvl="0"/>
            <a:endParaRPr lang="en-US" dirty="0"/>
          </a:p>
          <a:p>
            <a:pPr lvl="0"/>
            <a:endParaRPr lang="en-US" dirty="0"/>
          </a:p>
        </p:txBody>
      </p:sp>
      <p:sp>
        <p:nvSpPr>
          <p:cNvPr id="9" name="TextBox 8">
            <a:extLst>
              <a:ext uri="{FF2B5EF4-FFF2-40B4-BE49-F238E27FC236}">
                <a16:creationId xmlns:a16="http://schemas.microsoft.com/office/drawing/2014/main" id="{B6300A8F-51F1-6F64-0F8B-B6844D1B47C4}"/>
              </a:ext>
            </a:extLst>
          </p:cNvPr>
          <p:cNvSpPr txBox="1"/>
          <p:nvPr/>
        </p:nvSpPr>
        <p:spPr>
          <a:xfrm>
            <a:off x="685800" y="1083410"/>
            <a:ext cx="10820400" cy="5262979"/>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[1] N. L. </a:t>
            </a:r>
            <a:r>
              <a:rPr lang="en-IN" sz="1600" dirty="0" err="1">
                <a:latin typeface="Times New Roman" panose="02020603050405020304" pitchFamily="18" charset="0"/>
                <a:cs typeface="Times New Roman" panose="02020603050405020304" pitchFamily="18" charset="0"/>
              </a:rPr>
              <a:t>Fitriyani</a:t>
            </a:r>
            <a:r>
              <a:rPr lang="en-IN" sz="1600" dirty="0">
                <a:latin typeface="Times New Roman" panose="02020603050405020304" pitchFamily="18" charset="0"/>
                <a:cs typeface="Times New Roman" panose="02020603050405020304" pitchFamily="18" charset="0"/>
              </a:rPr>
              <a:t>, M. </a:t>
            </a:r>
            <a:r>
              <a:rPr lang="en-IN" sz="1600" dirty="0" err="1">
                <a:latin typeface="Times New Roman" panose="02020603050405020304" pitchFamily="18" charset="0"/>
                <a:cs typeface="Times New Roman" panose="02020603050405020304" pitchFamily="18" charset="0"/>
              </a:rPr>
              <a:t>Syafrudin</a:t>
            </a:r>
            <a:r>
              <a:rPr lang="en-IN" sz="1600" dirty="0">
                <a:latin typeface="Times New Roman" panose="02020603050405020304" pitchFamily="18" charset="0"/>
                <a:cs typeface="Times New Roman" panose="02020603050405020304" pitchFamily="18" charset="0"/>
              </a:rPr>
              <a:t>, G. </a:t>
            </a:r>
            <a:r>
              <a:rPr lang="en-IN" sz="1600" dirty="0" err="1">
                <a:latin typeface="Times New Roman" panose="02020603050405020304" pitchFamily="18" charset="0"/>
                <a:cs typeface="Times New Roman" panose="02020603050405020304" pitchFamily="18" charset="0"/>
              </a:rPr>
              <a:t>Alfian</a:t>
            </a:r>
            <a:r>
              <a:rPr lang="en-IN" sz="1600" dirty="0">
                <a:latin typeface="Times New Roman" panose="02020603050405020304" pitchFamily="18" charset="0"/>
                <a:cs typeface="Times New Roman" panose="02020603050405020304" pitchFamily="18" charset="0"/>
              </a:rPr>
              <a:t> and J. Rhee, "HDPM: An Effective Heart Disease Prediction </a:t>
            </a:r>
          </a:p>
          <a:p>
            <a:r>
              <a:rPr lang="en-IN" sz="1600" dirty="0">
                <a:latin typeface="Times New Roman" panose="02020603050405020304" pitchFamily="18" charset="0"/>
                <a:cs typeface="Times New Roman" panose="02020603050405020304" pitchFamily="18" charset="0"/>
              </a:rPr>
              <a:t>Model for a Clinical Decision Support System," in IEEE Access, vol. 8, pp. 133034-133050, 2020,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10.1109/ACCESS.2020.3010511. </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[2] G. N. Ahmad, H. Fatima, S. Ullah, A. Salah </a:t>
            </a:r>
            <a:r>
              <a:rPr lang="en-IN" sz="1600" dirty="0" err="1">
                <a:latin typeface="Times New Roman" panose="02020603050405020304" pitchFamily="18" charset="0"/>
                <a:cs typeface="Times New Roman" panose="02020603050405020304" pitchFamily="18" charset="0"/>
              </a:rPr>
              <a:t>Saidi</a:t>
            </a:r>
            <a:r>
              <a:rPr lang="en-IN" sz="1600" dirty="0">
                <a:latin typeface="Times New Roman" panose="02020603050405020304" pitchFamily="18" charset="0"/>
                <a:cs typeface="Times New Roman" panose="02020603050405020304" pitchFamily="18" charset="0"/>
              </a:rPr>
              <a:t> and </a:t>
            </a:r>
            <a:r>
              <a:rPr lang="en-IN" sz="1600" dirty="0" err="1">
                <a:latin typeface="Times New Roman" panose="02020603050405020304" pitchFamily="18" charset="0"/>
                <a:cs typeface="Times New Roman" panose="02020603050405020304" pitchFamily="18" charset="0"/>
              </a:rPr>
              <a:t>Imdadullah</a:t>
            </a:r>
            <a:r>
              <a:rPr lang="en-IN" sz="1600" dirty="0">
                <a:latin typeface="Times New Roman" panose="02020603050405020304" pitchFamily="18" charset="0"/>
                <a:cs typeface="Times New Roman" panose="02020603050405020304" pitchFamily="18" charset="0"/>
              </a:rPr>
              <a:t>, "Efficient Medical Diagnosis of </a:t>
            </a:r>
          </a:p>
          <a:p>
            <a:r>
              <a:rPr lang="en-IN" sz="1600" dirty="0">
                <a:latin typeface="Times New Roman" panose="02020603050405020304" pitchFamily="18" charset="0"/>
                <a:cs typeface="Times New Roman" panose="02020603050405020304" pitchFamily="18" charset="0"/>
              </a:rPr>
              <a:t>Human Heart Diseases Using Machine Learning Techniques With and Without </a:t>
            </a:r>
            <a:r>
              <a:rPr lang="en-IN" sz="1600" dirty="0" err="1">
                <a:latin typeface="Times New Roman" panose="02020603050405020304" pitchFamily="18" charset="0"/>
                <a:cs typeface="Times New Roman" panose="02020603050405020304" pitchFamily="18" charset="0"/>
              </a:rPr>
              <a:t>GridSearchCV</a:t>
            </a:r>
            <a:r>
              <a:rPr lang="en-IN" sz="1600" dirty="0">
                <a:latin typeface="Times New Roman" panose="02020603050405020304" pitchFamily="18" charset="0"/>
                <a:cs typeface="Times New Roman" panose="02020603050405020304" pitchFamily="18" charset="0"/>
              </a:rPr>
              <a:t>," in IEEE </a:t>
            </a:r>
          </a:p>
          <a:p>
            <a:r>
              <a:rPr lang="en-IN" sz="1600" dirty="0">
                <a:latin typeface="Times New Roman" panose="02020603050405020304" pitchFamily="18" charset="0"/>
                <a:cs typeface="Times New Roman" panose="02020603050405020304" pitchFamily="18" charset="0"/>
              </a:rPr>
              <a:t>Access, vol. 10, pp. 80151-80173, 2022,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10.1109/ACCESS.2022.3165792. </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[3] D. Bertsimas, L. </a:t>
            </a:r>
            <a:r>
              <a:rPr lang="en-IN" sz="1600" dirty="0" err="1">
                <a:latin typeface="Times New Roman" panose="02020603050405020304" pitchFamily="18" charset="0"/>
                <a:cs typeface="Times New Roman" panose="02020603050405020304" pitchFamily="18" charset="0"/>
              </a:rPr>
              <a:t>Mingardi</a:t>
            </a:r>
            <a:r>
              <a:rPr lang="en-IN" sz="1600" dirty="0">
                <a:latin typeface="Times New Roman" panose="02020603050405020304" pitchFamily="18" charset="0"/>
                <a:cs typeface="Times New Roman" panose="02020603050405020304" pitchFamily="18" charset="0"/>
              </a:rPr>
              <a:t> and B. </a:t>
            </a:r>
            <a:r>
              <a:rPr lang="en-IN" sz="1600" dirty="0" err="1">
                <a:latin typeface="Times New Roman" panose="02020603050405020304" pitchFamily="18" charset="0"/>
                <a:cs typeface="Times New Roman" panose="02020603050405020304" pitchFamily="18" charset="0"/>
              </a:rPr>
              <a:t>Stellato</a:t>
            </a:r>
            <a:r>
              <a:rPr lang="en-IN" sz="1600" dirty="0">
                <a:latin typeface="Times New Roman" panose="02020603050405020304" pitchFamily="18" charset="0"/>
                <a:cs typeface="Times New Roman" panose="02020603050405020304" pitchFamily="18" charset="0"/>
              </a:rPr>
              <a:t>, "Machine Learning for Real-Time Heart Disease Prediction," </a:t>
            </a:r>
          </a:p>
          <a:p>
            <a:r>
              <a:rPr lang="en-IN" sz="1600" dirty="0">
                <a:latin typeface="Times New Roman" panose="02020603050405020304" pitchFamily="18" charset="0"/>
                <a:cs typeface="Times New Roman" panose="02020603050405020304" pitchFamily="18" charset="0"/>
              </a:rPr>
              <a:t>in IEEE Journal of Biomedical and Health Informatics, vol. 25, no. 9, pp. 3627-3637, Sept. </a:t>
            </a:r>
          </a:p>
          <a:p>
            <a:r>
              <a:rPr lang="en-IN" sz="1600" dirty="0">
                <a:latin typeface="Times New Roman" panose="02020603050405020304" pitchFamily="18" charset="0"/>
                <a:cs typeface="Times New Roman" panose="02020603050405020304" pitchFamily="18" charset="0"/>
              </a:rPr>
              <a:t> 2021,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10.1109/JBHI.2021.3066347. </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[4] J. P. Li, A. U. Haq, S. U. Din, J. Khan, A. Khan and A. </a:t>
            </a:r>
            <a:r>
              <a:rPr lang="en-IN" sz="1600" dirty="0" err="1">
                <a:latin typeface="Times New Roman" panose="02020603050405020304" pitchFamily="18" charset="0"/>
                <a:cs typeface="Times New Roman" panose="02020603050405020304" pitchFamily="18" charset="0"/>
              </a:rPr>
              <a:t>Saboor</a:t>
            </a:r>
            <a:r>
              <a:rPr lang="en-IN" sz="1600" dirty="0">
                <a:latin typeface="Times New Roman" panose="02020603050405020304" pitchFamily="18" charset="0"/>
                <a:cs typeface="Times New Roman" panose="02020603050405020304" pitchFamily="18" charset="0"/>
              </a:rPr>
              <a:t>, "Heart Disease Identification Method </a:t>
            </a:r>
          </a:p>
          <a:p>
            <a:r>
              <a:rPr lang="en-IN" sz="1600" dirty="0">
                <a:latin typeface="Times New Roman" panose="02020603050405020304" pitchFamily="18" charset="0"/>
                <a:cs typeface="Times New Roman" panose="02020603050405020304" pitchFamily="18" charset="0"/>
              </a:rPr>
              <a:t>Using Machine Learning Classification in E-Healthcare," in IEEE Access, vol. 8, pp. 107562-107582, </a:t>
            </a:r>
          </a:p>
          <a:p>
            <a:r>
              <a:rPr lang="en-IN" sz="1600" dirty="0">
                <a:latin typeface="Times New Roman" panose="02020603050405020304" pitchFamily="18" charset="0"/>
                <a:cs typeface="Times New Roman" panose="02020603050405020304" pitchFamily="18" charset="0"/>
              </a:rPr>
              <a:t>2020,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10.1109/ACCESS.2020.3001149. </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[5] C. </a:t>
            </a:r>
            <a:r>
              <a:rPr lang="en-IN" sz="1600" dirty="0" err="1">
                <a:latin typeface="Times New Roman" panose="02020603050405020304" pitchFamily="18" charset="0"/>
                <a:cs typeface="Times New Roman" panose="02020603050405020304" pitchFamily="18" charset="0"/>
              </a:rPr>
              <a:t>Thirumalai</a:t>
            </a:r>
            <a:r>
              <a:rPr lang="en-IN" sz="1600" dirty="0">
                <a:latin typeface="Times New Roman" panose="02020603050405020304" pitchFamily="18" charset="0"/>
                <a:cs typeface="Times New Roman" panose="02020603050405020304" pitchFamily="18" charset="0"/>
              </a:rPr>
              <a:t> and G. Srivastava, "Effective Heart Disease Prediction Using Hybrid Machine Learning </a:t>
            </a:r>
          </a:p>
          <a:p>
            <a:r>
              <a:rPr lang="en-IN" sz="1600" dirty="0">
                <a:latin typeface="Times New Roman" panose="02020603050405020304" pitchFamily="18" charset="0"/>
                <a:cs typeface="Times New Roman" panose="02020603050405020304" pitchFamily="18" charset="0"/>
              </a:rPr>
              <a:t>Techniques," in IEEE Access, vol. 7, pp. 81542-81554, 2019,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10.1109/ACCESS.2019.2923707.</a:t>
            </a:r>
          </a:p>
          <a:p>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[6] Mythili, T. et al. “A Heart Disease Prediction Model using SVM-Decision Trees-Logistic Regression (SDL).” International Journal of Computer Applications 68 (2013): 11-15.</a:t>
            </a:r>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B69EEEE-F8A0-0831-42E6-0474AC43048B}"/>
              </a:ext>
            </a:extLst>
          </p:cNvPr>
          <p:cNvSpPr txBox="1"/>
          <p:nvPr/>
        </p:nvSpPr>
        <p:spPr>
          <a:xfrm>
            <a:off x="11295380" y="6189047"/>
            <a:ext cx="685800" cy="369332"/>
          </a:xfrm>
          <a:prstGeom prst="rect">
            <a:avLst/>
          </a:prstGeom>
          <a:noFill/>
        </p:spPr>
        <p:txBody>
          <a:bodyPr wrap="square" rtlCol="0">
            <a:spAutoFit/>
          </a:bodyPr>
          <a:lstStyle/>
          <a:p>
            <a:r>
              <a:rPr lang="en-IN" dirty="0"/>
              <a:t>23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7F2CB2-8A79-0845-BFEF-25544225CB08}"/>
              </a:ext>
            </a:extLst>
          </p:cNvPr>
          <p:cNvSpPr>
            <a:spLocks noGrp="1"/>
          </p:cNvSpPr>
          <p:nvPr>
            <p:ph type="title"/>
          </p:nvPr>
        </p:nvSpPr>
        <p:spPr>
          <a:xfrm>
            <a:off x="838200" y="1"/>
            <a:ext cx="10515600" cy="838200"/>
          </a:xfrm>
        </p:spPr>
        <p:txBody>
          <a:bodyPr anchor="ctr">
            <a:normAutofit/>
          </a:bodyPr>
          <a:lstStyle/>
          <a:p>
            <a:r>
              <a:rPr lang="en-US" sz="4000" b="1" dirty="0"/>
              <a:t>Any other information</a:t>
            </a:r>
          </a:p>
        </p:txBody>
      </p:sp>
      <p:graphicFrame>
        <p:nvGraphicFramePr>
          <p:cNvPr id="8" name="Content Placeholder 5">
            <a:extLst>
              <a:ext uri="{FF2B5EF4-FFF2-40B4-BE49-F238E27FC236}">
                <a16:creationId xmlns:a16="http://schemas.microsoft.com/office/drawing/2014/main" id="{439040B7-6279-47F1-A06B-3BC67B0CB2F7}"/>
              </a:ext>
            </a:extLst>
          </p:cNvPr>
          <p:cNvGraphicFramePr>
            <a:graphicFrameLocks noGrp="1"/>
          </p:cNvGraphicFramePr>
          <p:nvPr>
            <p:ph idx="1"/>
            <p:extLst>
              <p:ext uri="{D42A27DB-BD31-4B8C-83A1-F6EECF244321}">
                <p14:modId xmlns:p14="http://schemas.microsoft.com/office/powerpoint/2010/main" val="796427342"/>
              </p:ext>
            </p:extLst>
          </p:nvPr>
        </p:nvGraphicFramePr>
        <p:xfrm>
          <a:off x="838200" y="1143000"/>
          <a:ext cx="10515600" cy="4881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B3450D5C-8552-626C-E27A-900F6058AF8E}"/>
              </a:ext>
            </a:extLst>
          </p:cNvPr>
          <p:cNvSpPr txBox="1"/>
          <p:nvPr/>
        </p:nvSpPr>
        <p:spPr>
          <a:xfrm>
            <a:off x="10744200" y="5867400"/>
            <a:ext cx="1066800" cy="369332"/>
          </a:xfrm>
          <a:prstGeom prst="rect">
            <a:avLst/>
          </a:prstGeom>
          <a:noFill/>
        </p:spPr>
        <p:txBody>
          <a:bodyPr wrap="square" rtlCol="0">
            <a:spAutoFit/>
          </a:bodyPr>
          <a:lstStyle/>
          <a:p>
            <a:r>
              <a:rPr lang="en-IN" dirty="0"/>
              <a:t>24</a:t>
            </a:r>
          </a:p>
        </p:txBody>
      </p:sp>
      <p:sp>
        <p:nvSpPr>
          <p:cNvPr id="3" name="TextBox 2">
            <a:extLst>
              <a:ext uri="{FF2B5EF4-FFF2-40B4-BE49-F238E27FC236}">
                <a16:creationId xmlns:a16="http://schemas.microsoft.com/office/drawing/2014/main" id="{932D03AF-75AB-64C1-E358-BB5BBFF7C6B9}"/>
              </a:ext>
            </a:extLst>
          </p:cNvPr>
          <p:cNvSpPr txBox="1"/>
          <p:nvPr/>
        </p:nvSpPr>
        <p:spPr>
          <a:xfrm>
            <a:off x="1524000" y="1981200"/>
            <a:ext cx="7010400" cy="1200329"/>
          </a:xfrm>
          <a:prstGeom prst="rect">
            <a:avLst/>
          </a:prstGeom>
          <a:noFill/>
        </p:spPr>
        <p:txBody>
          <a:bodyPr wrap="square" rtlCol="0">
            <a:spAutoFit/>
          </a:bodyPr>
          <a:lstStyle/>
          <a:p>
            <a:pPr marL="285750" indent="-285750">
              <a:buFont typeface="Arial" panose="020B0604020202020204" pitchFamily="34" charset="0"/>
              <a:buChar char="•"/>
            </a:pPr>
            <a:r>
              <a:rPr lang="en-IN" dirty="0"/>
              <a:t>Some changes are made in the template like description of architecture of model.</a:t>
            </a:r>
          </a:p>
          <a:p>
            <a:endParaRPr lang="en-IN" dirty="0"/>
          </a:p>
          <a:p>
            <a:pPr marL="285750" indent="-285750">
              <a:buFont typeface="Arial" panose="020B0604020202020204" pitchFamily="34" charset="0"/>
              <a:buChar char="•"/>
            </a:pPr>
            <a:r>
              <a:rPr lang="en-IN" dirty="0"/>
              <a:t>Some extra slides of results like graphs are added.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65501" y="2971800"/>
            <a:ext cx="3164392" cy="830997"/>
          </a:xfrm>
          <a:prstGeom prst="rect">
            <a:avLst/>
          </a:prstGeom>
        </p:spPr>
        <p:txBody>
          <a:bodyPr wrap="none">
            <a:spAutoFit/>
          </a:bodyPr>
          <a:lstStyle/>
          <a:p>
            <a:pPr algn="r"/>
            <a:r>
              <a:rPr lang="en-US" sz="4800" b="1" dirty="0">
                <a:solidFill>
                  <a:srgbClr val="FF0000"/>
                </a:solidFill>
                <a:latin typeface="Trebuchet MS" pitchFamily="34" charset="0"/>
              </a:rPr>
              <a:t>Thank You</a:t>
            </a:r>
          </a:p>
        </p:txBody>
      </p:sp>
      <p:sp>
        <p:nvSpPr>
          <p:cNvPr id="2" name="TextBox 1">
            <a:extLst>
              <a:ext uri="{FF2B5EF4-FFF2-40B4-BE49-F238E27FC236}">
                <a16:creationId xmlns:a16="http://schemas.microsoft.com/office/drawing/2014/main" id="{03F444F6-DB73-70ED-75AC-1FB584097090}"/>
              </a:ext>
            </a:extLst>
          </p:cNvPr>
          <p:cNvSpPr txBox="1"/>
          <p:nvPr/>
        </p:nvSpPr>
        <p:spPr>
          <a:xfrm>
            <a:off x="10439400" y="5867400"/>
            <a:ext cx="1143000" cy="369332"/>
          </a:xfrm>
          <a:prstGeom prst="rect">
            <a:avLst/>
          </a:prstGeom>
          <a:noFill/>
        </p:spPr>
        <p:txBody>
          <a:bodyPr wrap="square" rtlCol="0">
            <a:spAutoFit/>
          </a:bodyPr>
          <a:lstStyle/>
          <a:p>
            <a:r>
              <a:rPr lang="en-IN" dirty="0"/>
              <a:t>25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4622-B528-EA4F-949F-3D5DE9B76307}"/>
              </a:ext>
            </a:extLst>
          </p:cNvPr>
          <p:cNvSpPr>
            <a:spLocks noGrp="1"/>
          </p:cNvSpPr>
          <p:nvPr>
            <p:ph type="title"/>
          </p:nvPr>
        </p:nvSpPr>
        <p:spPr/>
        <p:txBody>
          <a:bodyPr anchor="ctr">
            <a:normAutofit/>
          </a:bodyPr>
          <a:lstStyle/>
          <a:p>
            <a:r>
              <a:rPr lang="en-US" sz="4000" b="1" dirty="0"/>
              <a:t>Abstract</a:t>
            </a:r>
            <a:endParaRPr lang="en-US" b="1" dirty="0"/>
          </a:p>
        </p:txBody>
      </p:sp>
      <p:graphicFrame>
        <p:nvGraphicFramePr>
          <p:cNvPr id="12" name="Content Placeholder 3">
            <a:extLst>
              <a:ext uri="{FF2B5EF4-FFF2-40B4-BE49-F238E27FC236}">
                <a16:creationId xmlns:a16="http://schemas.microsoft.com/office/drawing/2014/main" id="{759AE8A5-3B6E-42E5-A7DD-1079733FCF32}"/>
              </a:ext>
            </a:extLst>
          </p:cNvPr>
          <p:cNvGraphicFramePr>
            <a:graphicFrameLocks noGrp="1"/>
          </p:cNvGraphicFramePr>
          <p:nvPr>
            <p:ph idx="1"/>
            <p:extLst>
              <p:ext uri="{D42A27DB-BD31-4B8C-83A1-F6EECF244321}">
                <p14:modId xmlns:p14="http://schemas.microsoft.com/office/powerpoint/2010/main" val="3369728290"/>
              </p:ext>
            </p:extLst>
          </p:nvPr>
        </p:nvGraphicFramePr>
        <p:xfrm>
          <a:off x="685800" y="1295400"/>
          <a:ext cx="10515600" cy="4881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Content Placeholder 2"/>
          <p:cNvSpPr txBox="1">
            <a:spLocks/>
          </p:cNvSpPr>
          <p:nvPr/>
        </p:nvSpPr>
        <p:spPr>
          <a:xfrm>
            <a:off x="2057400" y="2209800"/>
            <a:ext cx="8077200" cy="4191000"/>
          </a:xfrm>
          <a:prstGeom prst="rect">
            <a:avLst/>
          </a:prstGeom>
        </p:spPr>
        <p:txBody>
          <a:bodyPr/>
          <a:lstStyle/>
          <a:p>
            <a:pPr marL="685791" indent="-342900" algn="just" eaLnBrk="0" hangingPunct="0">
              <a:spcBef>
                <a:spcPts val="0"/>
              </a:spcBef>
              <a:spcAft>
                <a:spcPts val="0"/>
              </a:spcAft>
              <a:defRPr/>
            </a:pPr>
            <a:endParaRPr lang="en-IN" sz="2400" dirty="0">
              <a:solidFill>
                <a:srgbClr val="0033CC"/>
              </a:solidFill>
              <a:latin typeface="Trebuchet MS"/>
              <a:ea typeface="Trebuchet MS"/>
              <a:cs typeface="Trebuchet MS"/>
              <a:sym typeface="Trebuchet MS"/>
            </a:endParaRPr>
          </a:p>
        </p:txBody>
      </p:sp>
      <p:sp>
        <p:nvSpPr>
          <p:cNvPr id="3" name="TextBox 2">
            <a:extLst>
              <a:ext uri="{FF2B5EF4-FFF2-40B4-BE49-F238E27FC236}">
                <a16:creationId xmlns:a16="http://schemas.microsoft.com/office/drawing/2014/main" id="{E81B0EDB-B714-5E18-6511-76C6716B438F}"/>
              </a:ext>
            </a:extLst>
          </p:cNvPr>
          <p:cNvSpPr txBox="1"/>
          <p:nvPr/>
        </p:nvSpPr>
        <p:spPr>
          <a:xfrm>
            <a:off x="10820400" y="6106160"/>
            <a:ext cx="914400" cy="369332"/>
          </a:xfrm>
          <a:prstGeom prst="rect">
            <a:avLst/>
          </a:prstGeom>
          <a:noFill/>
        </p:spPr>
        <p:txBody>
          <a:bodyPr wrap="square" rtlCol="0">
            <a:spAutoFit/>
          </a:bodyPr>
          <a:lstStyle/>
          <a:p>
            <a:r>
              <a:rPr lang="en-IN" dirty="0"/>
              <a:t>3</a:t>
            </a:r>
          </a:p>
        </p:txBody>
      </p:sp>
    </p:spTree>
    <p:extLst>
      <p:ext uri="{BB962C8B-B14F-4D97-AF65-F5344CB8AC3E}">
        <p14:creationId xmlns:p14="http://schemas.microsoft.com/office/powerpoint/2010/main" val="3811030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B10B19-4157-41B3-85CA-452455B519DD}"/>
              </a:ext>
            </a:extLst>
          </p:cNvPr>
          <p:cNvSpPr txBox="1"/>
          <p:nvPr/>
        </p:nvSpPr>
        <p:spPr>
          <a:xfrm>
            <a:off x="2133601" y="1905001"/>
            <a:ext cx="8839199" cy="1200329"/>
          </a:xfrm>
          <a:prstGeom prst="rect">
            <a:avLst/>
          </a:prstGeom>
          <a:noFill/>
        </p:spPr>
        <p:txBody>
          <a:bodyPr wrap="square">
            <a:spAutoFit/>
          </a:bodyPr>
          <a:lstStyle/>
          <a:p>
            <a:pPr lvl="0" algn="just">
              <a:spcBef>
                <a:spcPts val="0"/>
              </a:spcBef>
              <a:spcAft>
                <a:spcPts val="0"/>
              </a:spcAft>
            </a:pPr>
            <a:endParaRPr lang="en-US" sz="2400" dirty="0"/>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sp>
        <p:nvSpPr>
          <p:cNvPr id="4" name="Title 3">
            <a:extLst>
              <a:ext uri="{FF2B5EF4-FFF2-40B4-BE49-F238E27FC236}">
                <a16:creationId xmlns:a16="http://schemas.microsoft.com/office/drawing/2014/main" id="{62E4D027-ECF6-8B4E-8B37-CA432E7C922C}"/>
              </a:ext>
            </a:extLst>
          </p:cNvPr>
          <p:cNvSpPr>
            <a:spLocks noGrp="1"/>
          </p:cNvSpPr>
          <p:nvPr>
            <p:ph type="title"/>
          </p:nvPr>
        </p:nvSpPr>
        <p:spPr/>
        <p:txBody>
          <a:bodyPr>
            <a:normAutofit/>
          </a:bodyPr>
          <a:lstStyle/>
          <a:p>
            <a:r>
              <a:rPr lang="en-US" sz="4000" b="1" dirty="0">
                <a:ea typeface="Trebuchet MS"/>
                <a:cs typeface="Trebuchet MS"/>
                <a:sym typeface="Trebuchet MS"/>
              </a:rPr>
              <a:t>Team Roles and Responsibilities</a:t>
            </a:r>
            <a:endParaRPr lang="en-US" sz="4000" b="1" dirty="0"/>
          </a:p>
        </p:txBody>
      </p:sp>
      <p:sp>
        <p:nvSpPr>
          <p:cNvPr id="8" name="Content Placeholder 7">
            <a:extLst>
              <a:ext uri="{FF2B5EF4-FFF2-40B4-BE49-F238E27FC236}">
                <a16:creationId xmlns:a16="http://schemas.microsoft.com/office/drawing/2014/main" id="{D861EC62-2365-124E-8BE4-1E837B61F69B}"/>
              </a:ext>
            </a:extLst>
          </p:cNvPr>
          <p:cNvSpPr>
            <a:spLocks noGrp="1"/>
          </p:cNvSpPr>
          <p:nvPr>
            <p:ph idx="1"/>
          </p:nvPr>
        </p:nvSpPr>
        <p:spPr>
          <a:xfrm>
            <a:off x="838200" y="1311889"/>
            <a:ext cx="8763000" cy="4881563"/>
          </a:xfrm>
        </p:spPr>
        <p:txBody>
          <a:bodyPr/>
          <a:lstStyle/>
          <a:p>
            <a:pPr algn="just">
              <a:spcBef>
                <a:spcPts val="0"/>
              </a:spcBef>
              <a:spcAft>
                <a:spcPts val="0"/>
              </a:spcAft>
            </a:pPr>
            <a:endParaRPr lang="en-US" dirty="0">
              <a:sym typeface="Trebuchet MS"/>
            </a:endParaRPr>
          </a:p>
          <a:p>
            <a:pPr marL="0" indent="0" algn="just">
              <a:spcBef>
                <a:spcPts val="0"/>
              </a:spcBef>
              <a:spcAft>
                <a:spcPts val="0"/>
              </a:spcAft>
              <a:buNone/>
            </a:pPr>
            <a:endParaRPr lang="en-US" dirty="0">
              <a:ea typeface="Arial"/>
              <a:cs typeface="Arial"/>
              <a:sym typeface="Trebuchet MS"/>
            </a:endParaRPr>
          </a:p>
          <a:p>
            <a:pPr marL="0" indent="0">
              <a:buNone/>
            </a:pPr>
            <a:endParaRPr lang="en-US" dirty="0"/>
          </a:p>
        </p:txBody>
      </p:sp>
      <p:pic>
        <p:nvPicPr>
          <p:cNvPr id="3" name="Picture 2">
            <a:extLst>
              <a:ext uri="{FF2B5EF4-FFF2-40B4-BE49-F238E27FC236}">
                <a16:creationId xmlns:a16="http://schemas.microsoft.com/office/drawing/2014/main" id="{6C4EF532-6782-99DE-156C-808AD827B364}"/>
              </a:ext>
            </a:extLst>
          </p:cNvPr>
          <p:cNvPicPr>
            <a:picLocks noChangeAspect="1"/>
          </p:cNvPicPr>
          <p:nvPr/>
        </p:nvPicPr>
        <p:blipFill>
          <a:blip r:embed="rId2"/>
          <a:stretch>
            <a:fillRect/>
          </a:stretch>
        </p:blipFill>
        <p:spPr>
          <a:xfrm>
            <a:off x="3362325" y="1676400"/>
            <a:ext cx="5467350" cy="3657600"/>
          </a:xfrm>
          <a:prstGeom prst="rect">
            <a:avLst/>
          </a:prstGeom>
        </p:spPr>
      </p:pic>
      <p:sp>
        <p:nvSpPr>
          <p:cNvPr id="6" name="TextBox 5">
            <a:extLst>
              <a:ext uri="{FF2B5EF4-FFF2-40B4-BE49-F238E27FC236}">
                <a16:creationId xmlns:a16="http://schemas.microsoft.com/office/drawing/2014/main" id="{3BDA7671-5C65-20A6-039F-1063EB6614A4}"/>
              </a:ext>
            </a:extLst>
          </p:cNvPr>
          <p:cNvSpPr txBox="1"/>
          <p:nvPr/>
        </p:nvSpPr>
        <p:spPr>
          <a:xfrm>
            <a:off x="3362325" y="5334000"/>
            <a:ext cx="5467350" cy="369332"/>
          </a:xfrm>
          <a:prstGeom prst="rect">
            <a:avLst/>
          </a:prstGeom>
          <a:noFill/>
        </p:spPr>
        <p:txBody>
          <a:bodyPr wrap="square" rtlCol="0">
            <a:spAutoFit/>
          </a:bodyPr>
          <a:lstStyle/>
          <a:p>
            <a:r>
              <a:rPr lang="en-IN" dirty="0"/>
              <a:t>         Fig: step by step procedure of flow of project</a:t>
            </a:r>
          </a:p>
        </p:txBody>
      </p:sp>
      <p:sp>
        <p:nvSpPr>
          <p:cNvPr id="7" name="TextBox 6">
            <a:extLst>
              <a:ext uri="{FF2B5EF4-FFF2-40B4-BE49-F238E27FC236}">
                <a16:creationId xmlns:a16="http://schemas.microsoft.com/office/drawing/2014/main" id="{3DB58A3B-544C-4492-2BF2-9110033A1C9B}"/>
              </a:ext>
            </a:extLst>
          </p:cNvPr>
          <p:cNvSpPr txBox="1"/>
          <p:nvPr/>
        </p:nvSpPr>
        <p:spPr>
          <a:xfrm>
            <a:off x="8001000" y="5698511"/>
            <a:ext cx="2286000" cy="369332"/>
          </a:xfrm>
          <a:prstGeom prst="rect">
            <a:avLst/>
          </a:prstGeom>
          <a:noFill/>
        </p:spPr>
        <p:txBody>
          <a:bodyPr wrap="square" rtlCol="0">
            <a:spAutoFit/>
          </a:bodyPr>
          <a:lstStyle/>
          <a:p>
            <a:r>
              <a:rPr lang="en-IN" dirty="0" err="1"/>
              <a:t>Courtesy:google</a:t>
            </a:r>
            <a:endParaRPr lang="en-IN" dirty="0"/>
          </a:p>
        </p:txBody>
      </p:sp>
      <p:sp>
        <p:nvSpPr>
          <p:cNvPr id="2" name="TextBox 1">
            <a:extLst>
              <a:ext uri="{FF2B5EF4-FFF2-40B4-BE49-F238E27FC236}">
                <a16:creationId xmlns:a16="http://schemas.microsoft.com/office/drawing/2014/main" id="{E34FB9A5-3C6D-1E7D-3059-FC56B5D8C520}"/>
              </a:ext>
            </a:extLst>
          </p:cNvPr>
          <p:cNvSpPr txBox="1"/>
          <p:nvPr/>
        </p:nvSpPr>
        <p:spPr>
          <a:xfrm>
            <a:off x="10927081" y="5974080"/>
            <a:ext cx="670562" cy="369332"/>
          </a:xfrm>
          <a:prstGeom prst="rect">
            <a:avLst/>
          </a:prstGeom>
          <a:noFill/>
        </p:spPr>
        <p:txBody>
          <a:bodyPr wrap="square" rtlCol="0">
            <a:spAutoFit/>
          </a:bodyPr>
          <a:lstStyle/>
          <a:p>
            <a:r>
              <a:rPr lang="en-IN" dirty="0"/>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905000"/>
            <a:ext cx="8991600" cy="4191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4E9FAFF-3809-3E43-99AC-2F6039744468}"/>
              </a:ext>
            </a:extLst>
          </p:cNvPr>
          <p:cNvSpPr>
            <a:spLocks noGrp="1"/>
          </p:cNvSpPr>
          <p:nvPr>
            <p:ph type="title"/>
          </p:nvPr>
        </p:nvSpPr>
        <p:spPr/>
        <p:txBody>
          <a:bodyPr>
            <a:normAutofit/>
          </a:bodyPr>
          <a:lstStyle/>
          <a:p>
            <a:r>
              <a:rPr lang="en-US" sz="4000" b="1" dirty="0"/>
              <a:t>Summary of Requirements and Design</a:t>
            </a:r>
          </a:p>
        </p:txBody>
      </p:sp>
      <p:sp>
        <p:nvSpPr>
          <p:cNvPr id="3" name="Content Placeholder 2">
            <a:extLst>
              <a:ext uri="{FF2B5EF4-FFF2-40B4-BE49-F238E27FC236}">
                <a16:creationId xmlns:a16="http://schemas.microsoft.com/office/drawing/2014/main" id="{A55C43AE-EB14-7545-849B-1C25BB9BCA8E}"/>
              </a:ext>
            </a:extLst>
          </p:cNvPr>
          <p:cNvSpPr>
            <a:spLocks noGrp="1"/>
          </p:cNvSpPr>
          <p:nvPr>
            <p:ph idx="1"/>
          </p:nvPr>
        </p:nvSpPr>
        <p:spPr>
          <a:xfrm>
            <a:off x="838200" y="1295400"/>
            <a:ext cx="8763000" cy="4881563"/>
          </a:xfrm>
        </p:spPr>
        <p:txBody>
          <a:bodyPr>
            <a:normAutofit/>
          </a:bodyPr>
          <a:lstStyle/>
          <a:p>
            <a:pPr marL="685791" indent="-342900" algn="just" eaLnBrk="0" hangingPunct="0">
              <a:spcBef>
                <a:spcPts val="0"/>
              </a:spcBef>
              <a:spcAft>
                <a:spcPts val="0"/>
              </a:spcAft>
              <a:defRPr/>
            </a:pPr>
            <a:r>
              <a:rPr lang="en-IN" dirty="0">
                <a:ea typeface="Trebuchet MS"/>
                <a:cs typeface="Trebuchet MS"/>
                <a:sym typeface="Trebuchet MS"/>
              </a:rPr>
              <a:t>Comparison study of proposed model with another model by using heart disease dataset.</a:t>
            </a:r>
          </a:p>
          <a:p>
            <a:pPr marL="685791" indent="-342900" algn="just" eaLnBrk="0" hangingPunct="0">
              <a:spcBef>
                <a:spcPts val="0"/>
              </a:spcBef>
              <a:spcAft>
                <a:spcPts val="0"/>
              </a:spcAft>
              <a:defRPr/>
            </a:pPr>
            <a:r>
              <a:rPr lang="en-IN" dirty="0">
                <a:ea typeface="Trebuchet MS"/>
                <a:cs typeface="Trebuchet MS"/>
                <a:sym typeface="Trebuchet MS"/>
              </a:rPr>
              <a:t>After getting highest accuracy will be considered as resultant model.</a:t>
            </a:r>
          </a:p>
          <a:p>
            <a:pPr marL="685791" indent="-342900" algn="just" eaLnBrk="0" hangingPunct="0">
              <a:spcBef>
                <a:spcPts val="0"/>
              </a:spcBef>
              <a:spcAft>
                <a:spcPts val="0"/>
              </a:spcAft>
              <a:defRPr/>
            </a:pPr>
            <a:r>
              <a:rPr lang="en-IN" dirty="0">
                <a:ea typeface="Trebuchet MS"/>
                <a:cs typeface="Trebuchet MS"/>
                <a:sym typeface="Trebuchet MS"/>
              </a:rPr>
              <a:t>Again by deploying these models into confusion matrix to get perfect accuracy and in that the model getting highest accuracy percentage.</a:t>
            </a:r>
          </a:p>
          <a:p>
            <a:pPr marL="685791" indent="-342900" algn="just" eaLnBrk="0" hangingPunct="0">
              <a:spcBef>
                <a:spcPts val="0"/>
              </a:spcBef>
              <a:spcAft>
                <a:spcPts val="0"/>
              </a:spcAft>
              <a:defRPr/>
            </a:pPr>
            <a:r>
              <a:rPr lang="en-IN" dirty="0">
                <a:ea typeface="Trebuchet MS"/>
                <a:cs typeface="Trebuchet MS"/>
                <a:sym typeface="Trebuchet MS"/>
              </a:rPr>
              <a:t>By checking the total size of dataset and by having exact count to people having disease and people not having disease through dataset.</a:t>
            </a:r>
          </a:p>
          <a:p>
            <a:pPr marL="685791" indent="-342900" algn="just" eaLnBrk="0" hangingPunct="0">
              <a:spcBef>
                <a:spcPts val="0"/>
              </a:spcBef>
              <a:spcAft>
                <a:spcPts val="0"/>
              </a:spcAft>
              <a:defRPr/>
            </a:pPr>
            <a:r>
              <a:rPr lang="en-IN" dirty="0">
                <a:ea typeface="Trebuchet MS"/>
                <a:cs typeface="Trebuchet MS"/>
                <a:sym typeface="Trebuchet MS"/>
              </a:rPr>
              <a:t>XGBOOST will be used to predict the disease.</a:t>
            </a:r>
          </a:p>
          <a:p>
            <a:endParaRPr lang="en-US" dirty="0"/>
          </a:p>
        </p:txBody>
      </p:sp>
      <p:sp>
        <p:nvSpPr>
          <p:cNvPr id="4" name="TextBox 3">
            <a:extLst>
              <a:ext uri="{FF2B5EF4-FFF2-40B4-BE49-F238E27FC236}">
                <a16:creationId xmlns:a16="http://schemas.microsoft.com/office/drawing/2014/main" id="{8F4A1B45-CCB7-008F-3D41-950D136B475E}"/>
              </a:ext>
            </a:extLst>
          </p:cNvPr>
          <p:cNvSpPr txBox="1"/>
          <p:nvPr/>
        </p:nvSpPr>
        <p:spPr>
          <a:xfrm>
            <a:off x="10668000" y="6050280"/>
            <a:ext cx="1143000" cy="369332"/>
          </a:xfrm>
          <a:prstGeom prst="rect">
            <a:avLst/>
          </a:prstGeom>
          <a:noFill/>
        </p:spPr>
        <p:txBody>
          <a:bodyPr wrap="square" rtlCol="0">
            <a:spAutoFit/>
          </a:bodyPr>
          <a:lstStyle/>
          <a:p>
            <a:r>
              <a:rPr lang="en-IN" dirty="0"/>
              <a:t>5</a:t>
            </a:r>
          </a:p>
        </p:txBody>
      </p:sp>
    </p:spTree>
    <p:extLst>
      <p:ext uri="{BB962C8B-B14F-4D97-AF65-F5344CB8AC3E}">
        <p14:creationId xmlns:p14="http://schemas.microsoft.com/office/powerpoint/2010/main" val="3811030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600200"/>
            <a:ext cx="8991600" cy="4191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82725624-7576-4249-AF09-53610429C32E}"/>
              </a:ext>
            </a:extLst>
          </p:cNvPr>
          <p:cNvSpPr>
            <a:spLocks noGrp="1"/>
          </p:cNvSpPr>
          <p:nvPr>
            <p:ph type="title"/>
          </p:nvPr>
        </p:nvSpPr>
        <p:spPr/>
        <p:txBody>
          <a:bodyPr>
            <a:normAutofit/>
          </a:bodyPr>
          <a:lstStyle/>
          <a:p>
            <a:r>
              <a:rPr lang="en-US" sz="4000" b="1" dirty="0"/>
              <a:t>Summary of Methodology / Approach</a:t>
            </a:r>
          </a:p>
        </p:txBody>
      </p:sp>
      <p:pic>
        <p:nvPicPr>
          <p:cNvPr id="5" name="Content Placeholder 4">
            <a:extLst>
              <a:ext uri="{FF2B5EF4-FFF2-40B4-BE49-F238E27FC236}">
                <a16:creationId xmlns:a16="http://schemas.microsoft.com/office/drawing/2014/main" id="{37E995F2-6D53-3109-1FD6-385E63E0C20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p:blipFill>
        <p:spPr>
          <a:xfrm>
            <a:off x="3048000" y="1066800"/>
            <a:ext cx="4584795" cy="4616564"/>
          </a:xfrm>
        </p:spPr>
      </p:pic>
      <p:sp>
        <p:nvSpPr>
          <p:cNvPr id="7" name="TextBox 6">
            <a:extLst>
              <a:ext uri="{FF2B5EF4-FFF2-40B4-BE49-F238E27FC236}">
                <a16:creationId xmlns:a16="http://schemas.microsoft.com/office/drawing/2014/main" id="{9A784C7F-1C51-FDD5-9DE7-9A09BA41E51D}"/>
              </a:ext>
            </a:extLst>
          </p:cNvPr>
          <p:cNvSpPr txBox="1"/>
          <p:nvPr/>
        </p:nvSpPr>
        <p:spPr>
          <a:xfrm>
            <a:off x="3276601" y="5593081"/>
            <a:ext cx="5715000" cy="369332"/>
          </a:xfrm>
          <a:prstGeom prst="rect">
            <a:avLst/>
          </a:prstGeom>
          <a:noFill/>
        </p:spPr>
        <p:txBody>
          <a:bodyPr wrap="square" rtlCol="0">
            <a:spAutoFit/>
          </a:bodyPr>
          <a:lstStyle/>
          <a:p>
            <a:r>
              <a:rPr lang="en-IN" dirty="0"/>
              <a:t>Fig: Architectural design of the proposed method</a:t>
            </a:r>
          </a:p>
        </p:txBody>
      </p:sp>
      <p:sp>
        <p:nvSpPr>
          <p:cNvPr id="3" name="TextBox 2">
            <a:extLst>
              <a:ext uri="{FF2B5EF4-FFF2-40B4-BE49-F238E27FC236}">
                <a16:creationId xmlns:a16="http://schemas.microsoft.com/office/drawing/2014/main" id="{2CB4332F-CC27-4CB9-9230-6E4EB084C8B2}"/>
              </a:ext>
            </a:extLst>
          </p:cNvPr>
          <p:cNvSpPr txBox="1"/>
          <p:nvPr/>
        </p:nvSpPr>
        <p:spPr>
          <a:xfrm>
            <a:off x="10439400" y="5962412"/>
            <a:ext cx="914400" cy="369332"/>
          </a:xfrm>
          <a:prstGeom prst="rect">
            <a:avLst/>
          </a:prstGeom>
          <a:noFill/>
        </p:spPr>
        <p:txBody>
          <a:bodyPr wrap="square" rtlCol="0">
            <a:spAutoFit/>
          </a:bodyPr>
          <a:lstStyle/>
          <a:p>
            <a:r>
              <a:rPr lang="en-IN" dirty="0"/>
              <a:t>6</a:t>
            </a:r>
          </a:p>
        </p:txBody>
      </p:sp>
    </p:spTree>
    <p:extLst>
      <p:ext uri="{BB962C8B-B14F-4D97-AF65-F5344CB8AC3E}">
        <p14:creationId xmlns:p14="http://schemas.microsoft.com/office/powerpoint/2010/main" val="381103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F38C25-27A1-A123-97D1-D18C90D831EF}"/>
              </a:ext>
            </a:extLst>
          </p:cNvPr>
          <p:cNvSpPr>
            <a:spLocks noGrp="1"/>
          </p:cNvSpPr>
          <p:nvPr>
            <p:ph idx="1"/>
          </p:nvPr>
        </p:nvSpPr>
        <p:spPr/>
        <p:txBody>
          <a:bodyPr>
            <a:normAutofit lnSpcReduction="10000"/>
          </a:bodyPr>
          <a:lstStyle/>
          <a:p>
            <a:r>
              <a:rPr lang="en-IN" dirty="0"/>
              <a:t>Here by using dataset first feature extraction is done by using DBSCAN</a:t>
            </a:r>
          </a:p>
          <a:p>
            <a:r>
              <a:rPr lang="en-IN" dirty="0"/>
              <a:t>Later to balance the attributes of dataset for this SMOTTEENN is used.</a:t>
            </a:r>
          </a:p>
          <a:p>
            <a:r>
              <a:rPr lang="en-IN" dirty="0"/>
              <a:t>For this training and testing will done for dataset.</a:t>
            </a:r>
          </a:p>
          <a:p>
            <a:r>
              <a:rPr lang="en-IN" dirty="0"/>
              <a:t>Finally comparison study will be done to get accurate results for predicting heart disease.</a:t>
            </a:r>
          </a:p>
          <a:p>
            <a:r>
              <a:rPr lang="en-US" dirty="0"/>
              <a:t>Data Pre-processing step </a:t>
            </a:r>
          </a:p>
          <a:p>
            <a:pPr marL="0" indent="0">
              <a:buNone/>
            </a:pPr>
            <a:r>
              <a:rPr lang="en-US" dirty="0"/>
              <a:t>• Fitting Logistic Regression to the Training set </a:t>
            </a:r>
          </a:p>
          <a:p>
            <a:pPr marL="0" indent="0">
              <a:buNone/>
            </a:pPr>
            <a:r>
              <a:rPr lang="en-US" dirty="0"/>
              <a:t>• Predicting the test result </a:t>
            </a:r>
          </a:p>
          <a:p>
            <a:pPr marL="0" indent="0">
              <a:buNone/>
            </a:pPr>
            <a:r>
              <a:rPr lang="en-US" dirty="0"/>
              <a:t>• Test accuracy of the result(Creation of Confusion matrix) </a:t>
            </a:r>
          </a:p>
          <a:p>
            <a:pPr marL="0" indent="0">
              <a:buNone/>
            </a:pPr>
            <a:r>
              <a:rPr lang="en-US" dirty="0"/>
              <a:t>• Visualizing the test set result. </a:t>
            </a:r>
            <a:endParaRPr lang="en-IN" dirty="0"/>
          </a:p>
        </p:txBody>
      </p:sp>
      <p:sp>
        <p:nvSpPr>
          <p:cNvPr id="4" name="TextBox 3">
            <a:extLst>
              <a:ext uri="{FF2B5EF4-FFF2-40B4-BE49-F238E27FC236}">
                <a16:creationId xmlns:a16="http://schemas.microsoft.com/office/drawing/2014/main" id="{25F3CC28-D052-A904-18F9-109A1752B183}"/>
              </a:ext>
            </a:extLst>
          </p:cNvPr>
          <p:cNvSpPr txBox="1"/>
          <p:nvPr/>
        </p:nvSpPr>
        <p:spPr>
          <a:xfrm>
            <a:off x="1021081" y="496371"/>
            <a:ext cx="5074919" cy="369332"/>
          </a:xfrm>
          <a:prstGeom prst="rect">
            <a:avLst/>
          </a:prstGeom>
          <a:noFill/>
        </p:spPr>
        <p:txBody>
          <a:bodyPr wrap="square" rtlCol="0">
            <a:spAutoFit/>
          </a:bodyPr>
          <a:lstStyle/>
          <a:p>
            <a:r>
              <a:rPr lang="en-IN" dirty="0"/>
              <a:t>Description of architecture of Proposed model</a:t>
            </a:r>
          </a:p>
        </p:txBody>
      </p:sp>
      <p:sp>
        <p:nvSpPr>
          <p:cNvPr id="5" name="TextBox 4">
            <a:extLst>
              <a:ext uri="{FF2B5EF4-FFF2-40B4-BE49-F238E27FC236}">
                <a16:creationId xmlns:a16="http://schemas.microsoft.com/office/drawing/2014/main" id="{9F021696-4047-44F8-4D95-C584116AE715}"/>
              </a:ext>
            </a:extLst>
          </p:cNvPr>
          <p:cNvSpPr txBox="1"/>
          <p:nvPr/>
        </p:nvSpPr>
        <p:spPr>
          <a:xfrm>
            <a:off x="10317481" y="5821680"/>
            <a:ext cx="1112519" cy="369332"/>
          </a:xfrm>
          <a:prstGeom prst="rect">
            <a:avLst/>
          </a:prstGeom>
          <a:noFill/>
        </p:spPr>
        <p:txBody>
          <a:bodyPr wrap="square" rtlCol="0">
            <a:spAutoFit/>
          </a:bodyPr>
          <a:lstStyle/>
          <a:p>
            <a:r>
              <a:rPr lang="en-IN" dirty="0"/>
              <a:t>7</a:t>
            </a:r>
          </a:p>
        </p:txBody>
      </p:sp>
    </p:spTree>
    <p:extLst>
      <p:ext uri="{BB962C8B-B14F-4D97-AF65-F5344CB8AC3E}">
        <p14:creationId xmlns:p14="http://schemas.microsoft.com/office/powerpoint/2010/main" val="1493784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905000"/>
            <a:ext cx="8915400" cy="4211931"/>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E86F100-603C-BE48-B7E1-53F46E6090D7}"/>
              </a:ext>
            </a:extLst>
          </p:cNvPr>
          <p:cNvSpPr>
            <a:spLocks noGrp="1"/>
          </p:cNvSpPr>
          <p:nvPr>
            <p:ph type="title"/>
          </p:nvPr>
        </p:nvSpPr>
        <p:spPr/>
        <p:txBody>
          <a:bodyPr>
            <a:normAutofit/>
          </a:bodyPr>
          <a:lstStyle/>
          <a:p>
            <a:r>
              <a:rPr lang="en-US" sz="2800" b="1" dirty="0">
                <a:solidFill>
                  <a:schemeClr val="tx1"/>
                </a:solidFill>
              </a:rPr>
              <a:t>Algorithms involved</a:t>
            </a:r>
          </a:p>
        </p:txBody>
      </p:sp>
      <p:pic>
        <p:nvPicPr>
          <p:cNvPr id="7" name="Content Placeholder 6">
            <a:extLst>
              <a:ext uri="{FF2B5EF4-FFF2-40B4-BE49-F238E27FC236}">
                <a16:creationId xmlns:a16="http://schemas.microsoft.com/office/drawing/2014/main" id="{4775B09E-A0F6-4D29-FDDC-30CD97D9AFB9}"/>
              </a:ext>
            </a:extLst>
          </p:cNvPr>
          <p:cNvPicPr>
            <a:picLocks noGrp="1" noChangeAspect="1"/>
          </p:cNvPicPr>
          <p:nvPr>
            <p:ph idx="1"/>
          </p:nvPr>
        </p:nvPicPr>
        <p:blipFill>
          <a:blip r:embed="rId3"/>
          <a:stretch>
            <a:fillRect/>
          </a:stretch>
        </p:blipFill>
        <p:spPr>
          <a:xfrm>
            <a:off x="990600" y="990600"/>
            <a:ext cx="9144000" cy="3609473"/>
          </a:xfrm>
        </p:spPr>
      </p:pic>
      <p:sp>
        <p:nvSpPr>
          <p:cNvPr id="8" name="TextBox 7">
            <a:extLst>
              <a:ext uri="{FF2B5EF4-FFF2-40B4-BE49-F238E27FC236}">
                <a16:creationId xmlns:a16="http://schemas.microsoft.com/office/drawing/2014/main" id="{92E6ED01-DBBC-034C-7602-3DEDE0996FD4}"/>
              </a:ext>
            </a:extLst>
          </p:cNvPr>
          <p:cNvSpPr txBox="1"/>
          <p:nvPr/>
        </p:nvSpPr>
        <p:spPr>
          <a:xfrm>
            <a:off x="3695700" y="4752472"/>
            <a:ext cx="3733800" cy="369332"/>
          </a:xfrm>
          <a:prstGeom prst="rect">
            <a:avLst/>
          </a:prstGeom>
          <a:noFill/>
        </p:spPr>
        <p:txBody>
          <a:bodyPr wrap="square" rtlCol="0">
            <a:spAutoFit/>
          </a:bodyPr>
          <a:lstStyle/>
          <a:p>
            <a:r>
              <a:rPr lang="en-IN" dirty="0"/>
              <a:t>Fig :XGBOOST Algorithm</a:t>
            </a:r>
          </a:p>
        </p:txBody>
      </p:sp>
      <p:sp>
        <p:nvSpPr>
          <p:cNvPr id="3" name="TextBox 2">
            <a:extLst>
              <a:ext uri="{FF2B5EF4-FFF2-40B4-BE49-F238E27FC236}">
                <a16:creationId xmlns:a16="http://schemas.microsoft.com/office/drawing/2014/main" id="{D5577AA4-1AA5-0EAA-312F-AC814628D49E}"/>
              </a:ext>
            </a:extLst>
          </p:cNvPr>
          <p:cNvSpPr txBox="1"/>
          <p:nvPr/>
        </p:nvSpPr>
        <p:spPr>
          <a:xfrm>
            <a:off x="10241281" y="5821680"/>
            <a:ext cx="990600" cy="369332"/>
          </a:xfrm>
          <a:prstGeom prst="rect">
            <a:avLst/>
          </a:prstGeom>
          <a:noFill/>
        </p:spPr>
        <p:txBody>
          <a:bodyPr wrap="square" rtlCol="0">
            <a:spAutoFit/>
          </a:bodyPr>
          <a:lstStyle/>
          <a:p>
            <a:r>
              <a:rPr lang="en-IN" dirty="0"/>
              <a:t>8</a:t>
            </a:r>
          </a:p>
        </p:txBody>
      </p:sp>
    </p:spTree>
    <p:extLst>
      <p:ext uri="{BB962C8B-B14F-4D97-AF65-F5344CB8AC3E}">
        <p14:creationId xmlns:p14="http://schemas.microsoft.com/office/powerpoint/2010/main" val="4205369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318C3-66B8-290F-9BDC-4CD4E9448980}"/>
              </a:ext>
            </a:extLst>
          </p:cNvPr>
          <p:cNvSpPr>
            <a:spLocks noGrp="1"/>
          </p:cNvSpPr>
          <p:nvPr>
            <p:ph type="title"/>
          </p:nvPr>
        </p:nvSpPr>
        <p:spPr/>
        <p:txBody>
          <a:bodyPr>
            <a:normAutofit/>
          </a:bodyPr>
          <a:lstStyle/>
          <a:p>
            <a:r>
              <a:rPr lang="en-IN" sz="2800" dirty="0">
                <a:solidFill>
                  <a:schemeClr val="tx1"/>
                </a:solidFill>
              </a:rPr>
              <a:t>Pseudocode of SMOTEENN</a:t>
            </a:r>
          </a:p>
        </p:txBody>
      </p:sp>
      <p:pic>
        <p:nvPicPr>
          <p:cNvPr id="5" name="Content Placeholder 4">
            <a:extLst>
              <a:ext uri="{FF2B5EF4-FFF2-40B4-BE49-F238E27FC236}">
                <a16:creationId xmlns:a16="http://schemas.microsoft.com/office/drawing/2014/main" id="{D194FA26-5CE2-96A0-00A0-D07A9E43586A}"/>
              </a:ext>
            </a:extLst>
          </p:cNvPr>
          <p:cNvPicPr>
            <a:picLocks noGrp="1" noChangeAspect="1"/>
          </p:cNvPicPr>
          <p:nvPr>
            <p:ph idx="1"/>
          </p:nvPr>
        </p:nvPicPr>
        <p:blipFill>
          <a:blip r:embed="rId2"/>
          <a:stretch>
            <a:fillRect/>
          </a:stretch>
        </p:blipFill>
        <p:spPr>
          <a:xfrm>
            <a:off x="2819400" y="1219200"/>
            <a:ext cx="6448425" cy="3019425"/>
          </a:xfrm>
        </p:spPr>
      </p:pic>
      <p:sp>
        <p:nvSpPr>
          <p:cNvPr id="3" name="TextBox 2">
            <a:extLst>
              <a:ext uri="{FF2B5EF4-FFF2-40B4-BE49-F238E27FC236}">
                <a16:creationId xmlns:a16="http://schemas.microsoft.com/office/drawing/2014/main" id="{5A4F7624-2F3D-F461-C803-A9DBB492E936}"/>
              </a:ext>
            </a:extLst>
          </p:cNvPr>
          <p:cNvSpPr txBox="1"/>
          <p:nvPr/>
        </p:nvSpPr>
        <p:spPr>
          <a:xfrm>
            <a:off x="10058400" y="5364480"/>
            <a:ext cx="853443" cy="369332"/>
          </a:xfrm>
          <a:prstGeom prst="rect">
            <a:avLst/>
          </a:prstGeom>
          <a:noFill/>
        </p:spPr>
        <p:txBody>
          <a:bodyPr wrap="square" rtlCol="0">
            <a:spAutoFit/>
          </a:bodyPr>
          <a:lstStyle/>
          <a:p>
            <a:r>
              <a:rPr lang="en-IN" dirty="0"/>
              <a:t>9</a:t>
            </a:r>
          </a:p>
        </p:txBody>
      </p:sp>
    </p:spTree>
    <p:extLst>
      <p:ext uri="{BB962C8B-B14F-4D97-AF65-F5344CB8AC3E}">
        <p14:creationId xmlns:p14="http://schemas.microsoft.com/office/powerpoint/2010/main" val="128351758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 Project - Review 3 - Template (1)</Template>
  <TotalTime>3469</TotalTime>
  <Words>1252</Words>
  <Application>Microsoft Office PowerPoint</Application>
  <PresentationFormat>Widescreen</PresentationFormat>
  <Paragraphs>181</Paragraphs>
  <Slides>25</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Noto Sans Symbols</vt:lpstr>
      <vt:lpstr>Times New Roman</vt:lpstr>
      <vt:lpstr>Trebuchet MS</vt:lpstr>
      <vt:lpstr>Wingdings</vt:lpstr>
      <vt:lpstr>Custom Design</vt:lpstr>
      <vt:lpstr>PowerPoint Presentation</vt:lpstr>
      <vt:lpstr>Outline</vt:lpstr>
      <vt:lpstr>Abstract</vt:lpstr>
      <vt:lpstr>Team Roles and Responsibilities</vt:lpstr>
      <vt:lpstr>Summary of Requirements and Design</vt:lpstr>
      <vt:lpstr>Summary of Methodology / Approach</vt:lpstr>
      <vt:lpstr>PowerPoint Presentation</vt:lpstr>
      <vt:lpstr>Algorithms involved</vt:lpstr>
      <vt:lpstr>Pseudocode of SMOTEENN</vt:lpstr>
      <vt:lpstr>Comparing the accuracies both with confusion matrix and another comparison study </vt:lpstr>
      <vt:lpstr>Evaluation of model</vt:lpstr>
      <vt:lpstr>ER diagram of Heart disease predictor</vt:lpstr>
      <vt:lpstr>Sequence diagram of heart disease predictor</vt:lpstr>
      <vt:lpstr>Modules and Implementation Details</vt:lpstr>
      <vt:lpstr>Project Demonstration</vt:lpstr>
      <vt:lpstr>Test Plan and Strategy</vt:lpstr>
      <vt:lpstr>Results and Discussion</vt:lpstr>
      <vt:lpstr>Results</vt:lpstr>
      <vt:lpstr>Results</vt:lpstr>
      <vt:lpstr>Documentation</vt:lpstr>
      <vt:lpstr>Lessons Learnt</vt:lpstr>
      <vt:lpstr>Conclusion and Future work</vt:lpstr>
      <vt:lpstr>References</vt:lpstr>
      <vt:lpstr>Any other information</vt:lpstr>
      <vt:lpstr>PowerPoint Presentation</vt:lpstr>
    </vt:vector>
  </TitlesOfParts>
  <Manager/>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Sunitha R</dc:creator>
  <cp:keywords/>
  <dc:description/>
  <cp:lastModifiedBy>Sharada A</cp:lastModifiedBy>
  <cp:revision>593</cp:revision>
  <dcterms:created xsi:type="dcterms:W3CDTF">2020-11-22T08:14:37Z</dcterms:created>
  <dcterms:modified xsi:type="dcterms:W3CDTF">2023-07-25T08:57:34Z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