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57" r:id="rId3"/>
    <p:sldId id="258" r:id="rId4"/>
    <p:sldId id="266" r:id="rId5"/>
    <p:sldId id="261" r:id="rId6"/>
    <p:sldId id="273" r:id="rId7"/>
    <p:sldId id="274" r:id="rId8"/>
    <p:sldId id="270" r:id="rId9"/>
    <p:sldId id="281" r:id="rId10"/>
    <p:sldId id="269" r:id="rId11"/>
    <p:sldId id="260" r:id="rId12"/>
    <p:sldId id="271" r:id="rId13"/>
    <p:sldId id="285" r:id="rId14"/>
    <p:sldId id="284" r:id="rId15"/>
    <p:sldId id="276" r:id="rId16"/>
    <p:sldId id="277" r:id="rId17"/>
    <p:sldId id="268" r:id="rId18"/>
    <p:sldId id="264" r:id="rId19"/>
    <p:sldId id="279" r:id="rId20"/>
    <p:sldId id="265"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19"/>
    <a:srgbClr val="EAB2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89E4E-038A-4303-9B48-71EAF1B23C16}" type="datetimeFigureOut">
              <a:rPr lang="en-IN" smtClean="0"/>
              <a:pPr/>
              <a:t>17-05-2021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39889-D71E-4EB2-B267-E495576010D7}" type="slidenum">
              <a:rPr lang="en-IN" smtClean="0"/>
              <a:pPr/>
              <a:t>‹#›</a:t>
            </a:fld>
            <a:endParaRPr lang="en-IN"/>
          </a:p>
        </p:txBody>
      </p:sp>
    </p:spTree>
    <p:extLst>
      <p:ext uri="{BB962C8B-B14F-4D97-AF65-F5344CB8AC3E}">
        <p14:creationId xmlns:p14="http://schemas.microsoft.com/office/powerpoint/2010/main" val="3782978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E8CCD92-AA4D-499A-A8E9-D1F5DAAC0478}" type="datetime1">
              <a:rPr lang="en-IN" smtClean="0"/>
              <a:pPr/>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444FA1-813E-43AD-9947-D4104A4D5E10}" type="datetime1">
              <a:rPr lang="en-IN" smtClean="0"/>
              <a:pPr/>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2FA130-A83E-454E-9702-F5A4CB9C16DA}" type="datetime1">
              <a:rPr lang="en-IN" smtClean="0"/>
              <a:pPr/>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9B611E-C121-4650-83EF-BD12DFB3EEAA}" type="datetime1">
              <a:rPr lang="en-IN" smtClean="0"/>
              <a:pPr/>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A2D207-ADC1-4B3D-814D-C335E7A16FF5}" type="datetime1">
              <a:rPr lang="en-IN" smtClean="0"/>
              <a:pPr/>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62C285E-4BBB-4977-AFE6-F260081BAE73}" type="datetime1">
              <a:rPr lang="en-IN" smtClean="0"/>
              <a:pPr/>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B21D76A-02CB-4C35-9A95-328AE028BA56}" type="datetime1">
              <a:rPr lang="en-IN" smtClean="0"/>
              <a:pPr/>
              <a:t>17-05-2021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AB5EC9B-9C5A-4C0E-8C4A-67BABFC03AF1}" type="datetime1">
              <a:rPr lang="en-IN" smtClean="0"/>
              <a:pPr/>
              <a:t>17-05-2021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3DA5F-80B4-4661-A732-F1953AFE9F84}" type="datetime1">
              <a:rPr lang="en-IN" smtClean="0"/>
              <a:pPr/>
              <a:t>17-05-2021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B6239-DE5B-4220-8E20-A06230EDEF92}" type="datetime1">
              <a:rPr lang="en-IN" smtClean="0"/>
              <a:pPr/>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215415-D7A4-4157-8EA7-11C1044FDEDB}" type="datetime1">
              <a:rPr lang="en-IN" smtClean="0"/>
              <a:pPr/>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389BB7-1E65-4161-B179-A5DC46497D9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7A0B61C-BA16-49D8-A126-2713EA2FB136}" type="datetime1">
              <a:rPr lang="en-IN" smtClean="0"/>
              <a:pPr/>
              <a:t>17-05-2021</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5389BB7-1E65-4161-B179-A5DC46497D9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357" y="122464"/>
            <a:ext cx="7548313" cy="1451191"/>
          </a:xfrm>
        </p:spPr>
        <p:txBody>
          <a:bodyPr>
            <a:norm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2100" b="1" dirty="0">
                <a:latin typeface="Times New Roman" pitchFamily="18" charset="0"/>
                <a:cs typeface="Times New Roman" pitchFamily="18" charset="0"/>
              </a:rPr>
              <a:t> K. S. INSTITUTE OF TECHNOLOGY BENGALURU - 560109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8" name="Content Placeholder 7"/>
          <p:cNvSpPr>
            <a:spLocks noGrp="1"/>
          </p:cNvSpPr>
          <p:nvPr>
            <p:ph idx="4294967295"/>
          </p:nvPr>
        </p:nvSpPr>
        <p:spPr>
          <a:xfrm>
            <a:off x="1979712" y="2356961"/>
            <a:ext cx="6027964" cy="1880600"/>
          </a:xfrm>
        </p:spPr>
        <p:txBody>
          <a:bodyPr>
            <a:normAutofit fontScale="25000" lnSpcReduction="20000"/>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pPr marL="0" indent="0">
              <a:buNone/>
            </a:pPr>
            <a:r>
              <a:rPr lang="en-US" sz="1500" b="1" dirty="0">
                <a:latin typeface="Times New Roman" pitchFamily="18" charset="0"/>
                <a:cs typeface="Times New Roman" pitchFamily="18" charset="0"/>
              </a:rPr>
              <a:t>  </a:t>
            </a:r>
            <a:r>
              <a:rPr lang="en-US" sz="4300" b="1" dirty="0">
                <a:latin typeface="Times New Roman" pitchFamily="18" charset="0"/>
                <a:cs typeface="Times New Roman" pitchFamily="18" charset="0"/>
              </a:rPr>
              <a:t>Affiliated to VTU, Belagavi &amp; Approved  by AICTE, New Delhi,  (AccreditedbyNAAC&amp;1E1)</a:t>
            </a:r>
            <a:br>
              <a:rPr lang="en-US" sz="4300" b="1" dirty="0">
                <a:latin typeface="Times New Roman" pitchFamily="18" charset="0"/>
                <a:cs typeface="Times New Roman" pitchFamily="18" charset="0"/>
              </a:rPr>
            </a:br>
            <a:r>
              <a:rPr lang="en-US" sz="4900" b="1" dirty="0">
                <a:latin typeface="Times New Roman" pitchFamily="18" charset="0"/>
                <a:cs typeface="Times New Roman" pitchFamily="18" charset="0"/>
              </a:rPr>
              <a:t>                                 Department of Computer Science and Engineering </a:t>
            </a:r>
          </a:p>
          <a:p>
            <a:pPr marL="0" indent="0">
              <a:buNone/>
            </a:pPr>
            <a:r>
              <a:rPr lang="en-US" sz="4900" b="1" dirty="0">
                <a:latin typeface="Times New Roman" pitchFamily="18" charset="0"/>
                <a:cs typeface="Times New Roman" pitchFamily="18" charset="0"/>
              </a:rPr>
              <a:t>                                          Project Phase -2 + Seminar Review 1   </a:t>
            </a:r>
          </a:p>
          <a:p>
            <a:pPr marL="0" indent="0">
              <a:buNone/>
            </a:pPr>
            <a:r>
              <a:rPr lang="en-US" sz="4900" b="1" dirty="0">
                <a:latin typeface="Times New Roman" pitchFamily="18" charset="0"/>
                <a:cs typeface="Times New Roman" pitchFamily="18" charset="0"/>
              </a:rPr>
              <a:t>                                                             </a:t>
            </a:r>
            <a:r>
              <a:rPr lang="en-US" sz="6200" b="1" dirty="0">
                <a:latin typeface="Times New Roman" pitchFamily="18" charset="0"/>
                <a:cs typeface="Times New Roman" pitchFamily="18" charset="0"/>
              </a:rPr>
              <a:t>(15CSP85)</a:t>
            </a:r>
          </a:p>
          <a:p>
            <a:pPr marL="0" indent="0">
              <a:lnSpc>
                <a:spcPct val="100000"/>
              </a:lnSpc>
              <a:buNone/>
            </a:pPr>
            <a:r>
              <a:rPr lang="en-US" sz="2000" b="1" dirty="0">
                <a:latin typeface="Times New Roman" pitchFamily="18" charset="0"/>
                <a:cs typeface="Times New Roman" pitchFamily="18" charset="0"/>
              </a:rPr>
              <a:t>                                     </a:t>
            </a:r>
            <a:r>
              <a:rPr lang="en-IN" sz="4400" b="1" spc="-1" dirty="0">
                <a:solidFill>
                  <a:srgbClr val="FF0000"/>
                </a:solidFill>
                <a:latin typeface="Times New Roman" pitchFamily="18" charset="0"/>
                <a:ea typeface="DejaVu Sans"/>
                <a:cs typeface="Times New Roman" pitchFamily="18" charset="0"/>
              </a:rPr>
              <a:t>Behavioural  Based Students Stress Detection with Attendance Management System</a:t>
            </a:r>
            <a:endParaRPr lang="en-IN" sz="4000" b="1" spc="-1" dirty="0">
              <a:solidFill>
                <a:srgbClr val="FF0000"/>
              </a:solidFill>
              <a:latin typeface="Times New Roman" pitchFamily="18" charset="0"/>
              <a:cs typeface="Times New Roman" pitchFamily="18" charset="0"/>
            </a:endParaRPr>
          </a:p>
          <a:p>
            <a:pPr marL="0" indent="0">
              <a:lnSpc>
                <a:spcPct val="100000"/>
              </a:lnSpc>
              <a:buNone/>
            </a:pPr>
            <a:r>
              <a:rPr lang="en-IN" sz="3600" b="1" spc="-1" dirty="0">
                <a:solidFill>
                  <a:schemeClr val="tx1"/>
                </a:solidFill>
                <a:latin typeface="Times New Roman" pitchFamily="18" charset="0"/>
                <a:ea typeface="DejaVu Sans"/>
                <a:cs typeface="Times New Roman" pitchFamily="18" charset="0"/>
              </a:rPr>
              <a:t>                                                                         Batch No: 2020_CSE_23</a:t>
            </a:r>
          </a:p>
          <a:p>
            <a:r>
              <a:rPr lang="en-IN" sz="3600" b="1" spc="-1" dirty="0">
                <a:latin typeface="Times New Roman" pitchFamily="18" charset="0"/>
                <a:cs typeface="Times New Roman" pitchFamily="18" charset="0"/>
              </a:rPr>
              <a:t>      Under the guidance of:                                                                             </a:t>
            </a:r>
            <a:r>
              <a:rPr lang="en-US" sz="3600" b="1" spc="-1" dirty="0">
                <a:latin typeface="Times New Roman" pitchFamily="18" charset="0"/>
                <a:cs typeface="Times New Roman" pitchFamily="18" charset="0"/>
              </a:rPr>
              <a:t> </a:t>
            </a:r>
            <a:r>
              <a:rPr lang="en-IN" sz="3600" b="1" spc="-1" dirty="0" err="1">
                <a:solidFill>
                  <a:srgbClr val="000000"/>
                </a:solidFill>
                <a:latin typeface="Times New Roman" pitchFamily="18" charset="0"/>
                <a:ea typeface="DejaVu Sans"/>
                <a:cs typeface="Times New Roman" pitchFamily="18" charset="0"/>
              </a:rPr>
              <a:t>Sharada</a:t>
            </a:r>
            <a:r>
              <a:rPr lang="en-IN" sz="3600" b="1" spc="-1" dirty="0">
                <a:solidFill>
                  <a:srgbClr val="000000"/>
                </a:solidFill>
                <a:latin typeface="Times New Roman" pitchFamily="18" charset="0"/>
                <a:ea typeface="DejaVu Sans"/>
                <a:cs typeface="Times New Roman" pitchFamily="18" charset="0"/>
              </a:rPr>
              <a:t> A               1KS15CS128</a:t>
            </a:r>
            <a:endParaRPr lang="en-IN" sz="3600" b="1" spc="-1" dirty="0">
              <a:latin typeface="Times New Roman" pitchFamily="18" charset="0"/>
              <a:cs typeface="Times New Roman" pitchFamily="18" charset="0"/>
            </a:endParaRPr>
          </a:p>
          <a:p>
            <a:pPr marL="0" indent="0">
              <a:buNone/>
            </a:pPr>
            <a:r>
              <a:rPr lang="en-IN" sz="3600" b="1" spc="-1" dirty="0">
                <a:latin typeface="Times New Roman" pitchFamily="18" charset="0"/>
                <a:cs typeface="Times New Roman" pitchFamily="18" charset="0"/>
              </a:rPr>
              <a:t>      </a:t>
            </a:r>
            <a:r>
              <a:rPr lang="en-US" sz="3600" b="1" spc="-1" dirty="0">
                <a:latin typeface="Times New Roman" pitchFamily="18" charset="0"/>
                <a:cs typeface="Times New Roman" pitchFamily="18" charset="0"/>
              </a:rPr>
              <a:t>          </a:t>
            </a:r>
            <a:r>
              <a:rPr lang="en-IN" sz="3600" b="1" spc="-1" dirty="0">
                <a:latin typeface="Times New Roman" pitchFamily="18" charset="0"/>
                <a:cs typeface="Times New Roman" pitchFamily="18" charset="0"/>
              </a:rPr>
              <a:t>  </a:t>
            </a:r>
            <a:r>
              <a:rPr lang="en-IN" sz="3600" b="1" spc="-1" dirty="0" err="1">
                <a:latin typeface="Times New Roman" pitchFamily="18" charset="0"/>
                <a:cs typeface="Times New Roman" pitchFamily="18" charset="0"/>
              </a:rPr>
              <a:t>Dr.</a:t>
            </a:r>
            <a:r>
              <a:rPr lang="en-IN" sz="3600" b="1" spc="-1" dirty="0">
                <a:latin typeface="Times New Roman" pitchFamily="18" charset="0"/>
                <a:cs typeface="Times New Roman" pitchFamily="18" charset="0"/>
              </a:rPr>
              <a:t> </a:t>
            </a:r>
            <a:r>
              <a:rPr lang="en-IN" sz="3600" b="1" spc="-1" dirty="0" err="1">
                <a:latin typeface="Times New Roman" pitchFamily="18" charset="0"/>
                <a:cs typeface="Times New Roman" pitchFamily="18" charset="0"/>
              </a:rPr>
              <a:t>Rekha</a:t>
            </a:r>
            <a:r>
              <a:rPr lang="en-IN" sz="3600" b="1" spc="-1" dirty="0">
                <a:latin typeface="Times New Roman" pitchFamily="18" charset="0"/>
                <a:cs typeface="Times New Roman" pitchFamily="18" charset="0"/>
              </a:rPr>
              <a:t> B </a:t>
            </a:r>
            <a:r>
              <a:rPr lang="en-IN" sz="3600" b="1" spc="-1" dirty="0" err="1">
                <a:latin typeface="Times New Roman" pitchFamily="18" charset="0"/>
                <a:cs typeface="Times New Roman" pitchFamily="18" charset="0"/>
              </a:rPr>
              <a:t>Venkatapur</a:t>
            </a:r>
            <a:r>
              <a:rPr lang="en-IN" sz="3600" b="1" spc="-1" dirty="0">
                <a:latin typeface="Times New Roman" pitchFamily="18" charset="0"/>
                <a:cs typeface="Times New Roman" pitchFamily="18" charset="0"/>
              </a:rPr>
              <a:t>                                                                      </a:t>
            </a:r>
            <a:r>
              <a:rPr lang="en-US" sz="3600" b="1" spc="-1" dirty="0">
                <a:solidFill>
                  <a:srgbClr val="000000"/>
                </a:solidFill>
                <a:latin typeface="Times New Roman" pitchFamily="18" charset="0"/>
                <a:ea typeface="DejaVu Sans"/>
                <a:cs typeface="Times New Roman" pitchFamily="18" charset="0"/>
              </a:rPr>
              <a:t>    </a:t>
            </a:r>
            <a:r>
              <a:rPr lang="en-IN" sz="3600" b="1" spc="-1" dirty="0">
                <a:solidFill>
                  <a:srgbClr val="000000"/>
                </a:solidFill>
                <a:latin typeface="Times New Roman" pitchFamily="18" charset="0"/>
                <a:ea typeface="DejaVu Sans"/>
                <a:cs typeface="Times New Roman" pitchFamily="18" charset="0"/>
              </a:rPr>
              <a:t> </a:t>
            </a:r>
            <a:r>
              <a:rPr lang="en-US" sz="3600" b="1" spc="-1" dirty="0" err="1">
                <a:solidFill>
                  <a:srgbClr val="000000"/>
                </a:solidFill>
                <a:latin typeface="Times New Roman" pitchFamily="18" charset="0"/>
                <a:ea typeface="DejaVu Sans"/>
                <a:cs typeface="Times New Roman" pitchFamily="18" charset="0"/>
              </a:rPr>
              <a:t>Laxmi</a:t>
            </a:r>
            <a:r>
              <a:rPr lang="en-US" sz="3600" b="1" spc="-1" dirty="0">
                <a:solidFill>
                  <a:srgbClr val="000000"/>
                </a:solidFill>
                <a:latin typeface="Times New Roman" pitchFamily="18" charset="0"/>
                <a:ea typeface="DejaVu Sans"/>
                <a:cs typeface="Times New Roman" pitchFamily="18" charset="0"/>
              </a:rPr>
              <a:t> </a:t>
            </a:r>
            <a:r>
              <a:rPr lang="en-IN" sz="3600" b="1" spc="-1" dirty="0">
                <a:solidFill>
                  <a:srgbClr val="000000"/>
                </a:solidFill>
                <a:latin typeface="Times New Roman" pitchFamily="18" charset="0"/>
                <a:ea typeface="DejaVu Sans"/>
                <a:cs typeface="Times New Roman" pitchFamily="18" charset="0"/>
              </a:rPr>
              <a:t>K V               1KS15CS050</a:t>
            </a:r>
            <a:endParaRPr lang="en-IN" sz="3600" b="1" spc="-1" dirty="0">
              <a:latin typeface="Times New Roman" pitchFamily="18" charset="0"/>
              <a:cs typeface="Times New Roman" pitchFamily="18" charset="0"/>
            </a:endParaRPr>
          </a:p>
          <a:p>
            <a:pPr marL="0" indent="0">
              <a:buNone/>
            </a:pPr>
            <a:r>
              <a:rPr lang="en-IN" sz="3600" b="1" spc="-1" dirty="0">
                <a:latin typeface="Times New Roman" pitchFamily="18" charset="0"/>
                <a:cs typeface="Times New Roman" pitchFamily="18" charset="0"/>
              </a:rPr>
              <a:t>        </a:t>
            </a:r>
            <a:r>
              <a:rPr lang="en-US" sz="3600" b="1" spc="-1" dirty="0">
                <a:latin typeface="Times New Roman" pitchFamily="18" charset="0"/>
                <a:cs typeface="Times New Roman" pitchFamily="18" charset="0"/>
              </a:rPr>
              <a:t>             </a:t>
            </a:r>
            <a:r>
              <a:rPr lang="en-US" sz="3600" b="1" dirty="0">
                <a:latin typeface="Times New Roman" pitchFamily="18" charset="0"/>
                <a:cs typeface="Times New Roman" pitchFamily="18" charset="0"/>
              </a:rPr>
              <a:t>Prof. &amp; Head, CSE                                                                                  </a:t>
            </a:r>
            <a:r>
              <a:rPr lang="en-IN" sz="3600" b="1" spc="-1" dirty="0" err="1">
                <a:solidFill>
                  <a:srgbClr val="000000"/>
                </a:solidFill>
                <a:latin typeface="Times New Roman" pitchFamily="18" charset="0"/>
                <a:ea typeface="DejaVu Sans"/>
                <a:cs typeface="Times New Roman" pitchFamily="18" charset="0"/>
              </a:rPr>
              <a:t>Shashank</a:t>
            </a:r>
            <a:r>
              <a:rPr lang="en-IN" sz="3600" b="1" spc="-1" dirty="0">
                <a:solidFill>
                  <a:srgbClr val="000000"/>
                </a:solidFill>
                <a:latin typeface="Times New Roman" pitchFamily="18" charset="0"/>
                <a:ea typeface="DejaVu Sans"/>
                <a:cs typeface="Times New Roman" pitchFamily="18" charset="0"/>
              </a:rPr>
              <a:t> </a:t>
            </a:r>
            <a:r>
              <a:rPr lang="en-IN" sz="3600" b="1" spc="-1" dirty="0" err="1">
                <a:solidFill>
                  <a:srgbClr val="000000"/>
                </a:solidFill>
                <a:latin typeface="Times New Roman" pitchFamily="18" charset="0"/>
                <a:ea typeface="DejaVu Sans"/>
                <a:cs typeface="Times New Roman" pitchFamily="18" charset="0"/>
              </a:rPr>
              <a:t>Kavur</a:t>
            </a:r>
            <a:r>
              <a:rPr lang="en-IN" sz="3600" b="1" spc="-1" dirty="0">
                <a:solidFill>
                  <a:srgbClr val="000000"/>
                </a:solidFill>
                <a:latin typeface="Times New Roman" pitchFamily="18" charset="0"/>
                <a:ea typeface="DejaVu Sans"/>
                <a:cs typeface="Times New Roman" pitchFamily="18" charset="0"/>
              </a:rPr>
              <a:t>     1KS16CS090</a:t>
            </a:r>
            <a:endParaRPr lang="en-IN" sz="3600" b="1" spc="-1" dirty="0">
              <a:latin typeface="Times New Roman" pitchFamily="18" charset="0"/>
              <a:cs typeface="Times New Roman" pitchFamily="18" charset="0"/>
            </a:endParaRPr>
          </a:p>
          <a:p>
            <a:pPr marL="0" indent="0">
              <a:lnSpc>
                <a:spcPct val="100000"/>
              </a:lnSpc>
              <a:buNone/>
            </a:pPr>
            <a:r>
              <a:rPr lang="en-US" sz="3600" b="1" dirty="0">
                <a:latin typeface="Times New Roman" pitchFamily="18" charset="0"/>
                <a:cs typeface="Times New Roman" pitchFamily="18" charset="0"/>
              </a:rPr>
              <a:t>                                                                                                                                        </a:t>
            </a:r>
            <a:r>
              <a:rPr lang="en-IN" sz="3600" b="1" spc="-1" dirty="0" err="1">
                <a:solidFill>
                  <a:srgbClr val="000000"/>
                </a:solidFill>
                <a:latin typeface="Times New Roman" pitchFamily="18" charset="0"/>
                <a:ea typeface="DejaVu Sans"/>
                <a:cs typeface="Times New Roman" pitchFamily="18" charset="0"/>
              </a:rPr>
              <a:t>Adarsh</a:t>
            </a:r>
            <a:r>
              <a:rPr lang="en-IN" sz="3600" b="1" spc="-1" dirty="0">
                <a:solidFill>
                  <a:srgbClr val="000000"/>
                </a:solidFill>
                <a:latin typeface="Times New Roman" pitchFamily="18" charset="0"/>
                <a:ea typeface="DejaVu Sans"/>
                <a:cs typeface="Times New Roman" pitchFamily="18" charset="0"/>
              </a:rPr>
              <a:t> </a:t>
            </a:r>
            <a:r>
              <a:rPr lang="en-IN" sz="3600" b="1" spc="-1" dirty="0" err="1">
                <a:solidFill>
                  <a:srgbClr val="000000"/>
                </a:solidFill>
                <a:latin typeface="Times New Roman" pitchFamily="18" charset="0"/>
                <a:ea typeface="DejaVu Sans"/>
                <a:cs typeface="Times New Roman" pitchFamily="18" charset="0"/>
              </a:rPr>
              <a:t>Shreshta</a:t>
            </a:r>
            <a:r>
              <a:rPr lang="en-IN" sz="3600" b="1" spc="-1" dirty="0">
                <a:solidFill>
                  <a:srgbClr val="000000"/>
                </a:solidFill>
                <a:latin typeface="Times New Roman" pitchFamily="18" charset="0"/>
                <a:ea typeface="DejaVu Sans"/>
                <a:cs typeface="Times New Roman" pitchFamily="18" charset="0"/>
              </a:rPr>
              <a:t>      1KS15CS125</a:t>
            </a:r>
            <a:endParaRPr lang="en-IN" sz="3600" b="1" spc="-1" dirty="0">
              <a:latin typeface="Times New Roman" pitchFamily="18" charset="0"/>
              <a:cs typeface="Times New Roman" pitchFamily="18" charset="0"/>
            </a:endParaRPr>
          </a:p>
          <a:p>
            <a:endParaRPr lang="en-IN" sz="3600" b="1" dirty="0">
              <a:latin typeface="Times New Roman" pitchFamily="18" charset="0"/>
              <a:cs typeface="Times New Roman" pitchFamily="18" charset="0"/>
            </a:endParaRPr>
          </a:p>
          <a:p>
            <a:pPr marL="0" indent="0">
              <a:lnSpc>
                <a:spcPct val="100000"/>
              </a:lnSpc>
              <a:buNone/>
            </a:pPr>
            <a:r>
              <a:rPr lang="en-US" sz="3600" b="1" dirty="0">
                <a:latin typeface="Times New Roman" pitchFamily="18" charset="0"/>
                <a:cs typeface="Times New Roman" pitchFamily="18" charset="0"/>
              </a:rPr>
              <a:t>                                                                                                                                                                                                              </a:t>
            </a:r>
          </a:p>
          <a:p>
            <a:pPr marL="0" indent="0">
              <a:lnSpc>
                <a:spcPct val="100000"/>
              </a:lnSpc>
              <a:buNone/>
            </a:pPr>
            <a:r>
              <a:rPr lang="en-US" sz="3600" b="1" dirty="0">
                <a:latin typeface="Times New Roman" pitchFamily="18" charset="0"/>
                <a:cs typeface="Times New Roman" pitchFamily="18" charset="0"/>
              </a:rPr>
              <a:t>  </a:t>
            </a:r>
          </a:p>
          <a:p>
            <a:pPr marL="0" indent="0">
              <a:lnSpc>
                <a:spcPct val="100000"/>
              </a:lnSpc>
              <a:buNone/>
            </a:pPr>
            <a:endParaRPr lang="en-US" sz="3600" b="1" dirty="0">
              <a:latin typeface="Times New Roman" pitchFamily="18" charset="0"/>
              <a:cs typeface="Times New Roman" pitchFamily="18" charset="0"/>
            </a:endParaRPr>
          </a:p>
          <a:p>
            <a:pPr marL="0" indent="0">
              <a:lnSpc>
                <a:spcPct val="100000"/>
              </a:lnSpc>
              <a:buNone/>
            </a:pPr>
            <a:endParaRPr lang="en-US" sz="3600" b="1" dirty="0">
              <a:latin typeface="Times New Roman" pitchFamily="18" charset="0"/>
              <a:cs typeface="Times New Roman" pitchFamily="18" charset="0"/>
            </a:endParaRPr>
          </a:p>
          <a:p>
            <a:pPr marL="0" indent="0">
              <a:lnSpc>
                <a:spcPct val="100000"/>
              </a:lnSpc>
              <a:buNone/>
            </a:pPr>
            <a:endParaRPr lang="en-US" sz="3600" b="1" dirty="0">
              <a:latin typeface="Times New Roman" pitchFamily="18" charset="0"/>
              <a:cs typeface="Times New Roman" pitchFamily="18" charset="0"/>
            </a:endParaRPr>
          </a:p>
          <a:p>
            <a:pPr marL="0" indent="0">
              <a:lnSpc>
                <a:spcPct val="100000"/>
              </a:lnSpc>
              <a:buNone/>
            </a:pPr>
            <a:r>
              <a:rPr lang="en-US" sz="4800" b="1" dirty="0">
                <a:latin typeface="Times New Roman" pitchFamily="18" charset="0"/>
                <a:cs typeface="Times New Roman" pitchFamily="18" charset="0"/>
              </a:rPr>
              <a:t>Date:17/5/21</a:t>
            </a:r>
            <a:r>
              <a:rPr lang="en-US" sz="3600" b="1" dirty="0">
                <a:latin typeface="Times New Roman" pitchFamily="18" charset="0"/>
                <a:cs typeface="Times New Roman" pitchFamily="18" charset="0"/>
              </a:rPr>
              <a:t>            </a:t>
            </a:r>
          </a:p>
          <a:p>
            <a:pPr marL="0" indent="0">
              <a:lnSpc>
                <a:spcPct val="100000"/>
              </a:lnSpc>
              <a:buNone/>
            </a:pPr>
            <a:r>
              <a:rPr lang="en-US" b="1" dirty="0">
                <a:latin typeface="Times New Roman" pitchFamily="18" charset="0"/>
                <a:cs typeface="Times New Roman" pitchFamily="18" charset="0"/>
              </a:rPr>
              <a:t>                                               </a:t>
            </a:r>
            <a:r>
              <a:rPr lang="en-US" sz="4350" b="1" dirty="0">
                <a:solidFill>
                  <a:schemeClr val="tx1"/>
                </a:solidFill>
                <a:latin typeface="Times New Roman" pitchFamily="18" charset="0"/>
                <a:cs typeface="Times New Roman" pitchFamily="18" charset="0"/>
              </a:rPr>
              <a:t>                                                                        </a:t>
            </a:r>
            <a:r>
              <a:rPr lang="en-US" sz="1125" b="1" dirty="0">
                <a:solidFill>
                  <a:schemeClr val="tx1"/>
                </a:solidFill>
                <a:latin typeface="Times New Roman" pitchFamily="18" charset="0"/>
                <a:cs typeface="Times New Roman" pitchFamily="18" charset="0"/>
              </a:rPr>
              <a:t>1</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5" y="852862"/>
            <a:ext cx="1314070" cy="1476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86000" y="2329377"/>
            <a:ext cx="4572000" cy="404085"/>
          </a:xfrm>
          <a:prstGeom prst="rect">
            <a:avLst/>
          </a:prstGeom>
        </p:spPr>
        <p:txBody>
          <a:bodyPr wrap="square">
            <a:spAutoFit/>
          </a:bodyPr>
          <a:ls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a:lstStyle>
          <a:p>
            <a:r>
              <a:rPr lang="en-US" sz="1013" dirty="0"/>
              <a:t/>
            </a:r>
            <a:br>
              <a:rPr lang="en-US" sz="1013" dirty="0"/>
            </a:br>
            <a:endParaRPr lang="en-US" sz="1013" dirty="0"/>
          </a:p>
        </p:txBody>
      </p:sp>
      <p:sp>
        <p:nvSpPr>
          <p:cNvPr id="3" name="TextBox 2"/>
          <p:cNvSpPr txBox="1"/>
          <p:nvPr/>
        </p:nvSpPr>
        <p:spPr>
          <a:xfrm>
            <a:off x="8460432" y="473199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649412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8149E98-44DF-4D17-9BDC-4E74B21AB0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Contd..</a:t>
            </a:r>
          </a:p>
        </p:txBody>
      </p:sp>
      <p:sp>
        <p:nvSpPr>
          <p:cNvPr id="6" name="Content Placeholder 5">
            <a:extLst>
              <a:ext uri="{FF2B5EF4-FFF2-40B4-BE49-F238E27FC236}">
                <a16:creationId xmlns:a16="http://schemas.microsoft.com/office/drawing/2014/main" xmlns="" id="{98B5D1DB-B7F5-4477-8F26-5BB697BDE8BE}"/>
              </a:ext>
            </a:extLst>
          </p:cNvPr>
          <p:cNvSpPr>
            <a:spLocks noGrp="1"/>
          </p:cNvSpPr>
          <p:nvPr>
            <p:ph idx="1"/>
          </p:nvPr>
        </p:nvSpPr>
        <p:spPr>
          <a:xfrm>
            <a:off x="1600199" y="1085851"/>
            <a:ext cx="5657851" cy="3445172"/>
          </a:xfrm>
        </p:spPr>
        <p:txBody>
          <a:bodyPr>
            <a:normAutofit/>
          </a:bodyPr>
          <a:lstStyle/>
          <a:p>
            <a:pPr algn="just"/>
            <a:r>
              <a:rPr lang="en-US" sz="1500" dirty="0">
                <a:latin typeface="Times New Roman" panose="02020603050405020304" pitchFamily="18" charset="0"/>
                <a:cs typeface="Times New Roman" panose="02020603050405020304" pitchFamily="18" charset="0"/>
              </a:rPr>
              <a:t>The proposed face recognition system overcomes certain limitations of the existing face recognition system.</a:t>
            </a:r>
          </a:p>
          <a:p>
            <a:pPr algn="just"/>
            <a:r>
              <a:rPr lang="en-US" sz="1500" dirty="0">
                <a:latin typeface="Times New Roman" panose="02020603050405020304" pitchFamily="18" charset="0"/>
                <a:cs typeface="Times New Roman" panose="02020603050405020304" pitchFamily="18" charset="0"/>
              </a:rPr>
              <a:t> It is based on extracting the dominating features of a set of human faces stored in the database and performing mathematical operations on the values corresponding to them. </a:t>
            </a:r>
          </a:p>
          <a:p>
            <a:pPr algn="just"/>
            <a:r>
              <a:rPr lang="en-US" sz="1500" dirty="0">
                <a:latin typeface="Times New Roman" panose="02020603050405020304" pitchFamily="18" charset="0"/>
                <a:cs typeface="Times New Roman" panose="02020603050405020304" pitchFamily="18" charset="0"/>
              </a:rPr>
              <a:t>Hence when a new image is fed into the system for recognition the main </a:t>
            </a:r>
            <a:r>
              <a:rPr lang="en-US" sz="1500">
                <a:latin typeface="Times New Roman" panose="02020603050405020304" pitchFamily="18" charset="0"/>
                <a:cs typeface="Times New Roman" panose="02020603050405020304" pitchFamily="18" charset="0"/>
              </a:rPr>
              <a:t>features .</a:t>
            </a: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Thus, some variations in the new face image to be recognized can be </a:t>
            </a:r>
            <a:r>
              <a:rPr lang="en-US" sz="1500">
                <a:latin typeface="Times New Roman" panose="02020603050405020304" pitchFamily="18" charset="0"/>
                <a:cs typeface="Times New Roman" panose="02020603050405020304" pitchFamily="18" charset="0"/>
              </a:rPr>
              <a:t>tolerated.</a:t>
            </a:r>
            <a:endParaRPr lang="en-US" sz="1500"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xmlns="" id="{BC76E625-7C7A-429E-ABC5-8ECD7CAD7950}"/>
              </a:ext>
            </a:extLst>
          </p:cNvPr>
          <p:cNvSpPr>
            <a:spLocks noGrp="1"/>
          </p:cNvSpPr>
          <p:nvPr>
            <p:ph type="sldNum" sz="quarter" idx="12"/>
          </p:nvPr>
        </p:nvSpPr>
        <p:spPr/>
        <p:txBody>
          <a:bodyPr/>
          <a:lstStyle/>
          <a:p>
            <a:fld id="{FBA358A0-D6F4-49D1-A2A2-AA83A4F2EECC}" type="slidenum">
              <a:rPr lang="en-US" smtClean="0"/>
              <a:pPr/>
              <a:t>10</a:t>
            </a:fld>
            <a:endParaRPr lang="en-US"/>
          </a:p>
        </p:txBody>
      </p:sp>
    </p:spTree>
    <p:extLst>
      <p:ext uri="{BB962C8B-B14F-4D97-AF65-F5344CB8AC3E}">
        <p14:creationId xmlns:p14="http://schemas.microsoft.com/office/powerpoint/2010/main" val="3649048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51470"/>
            <a:ext cx="2485168" cy="614079"/>
          </a:xfrm>
          <a:prstGeom prst="rect">
            <a:avLst/>
          </a:prstGeom>
        </p:spPr>
        <p:txBody>
          <a:bodyPr wrap="none">
            <a:spAutoFit/>
          </a:bodyPr>
          <a:lstStyle/>
          <a:p>
            <a:pPr lvl="0" eaLnBrk="0" fontAlgn="base" hangingPunct="0">
              <a:lnSpc>
                <a:spcPct val="200000"/>
              </a:lnSpc>
              <a:spcBef>
                <a:spcPct val="0"/>
              </a:spcBef>
              <a:spcAft>
                <a:spcPct val="0"/>
              </a:spcAft>
            </a:pPr>
            <a:r>
              <a:rPr lang="en-US" sz="2000" b="1" dirty="0">
                <a:solidFill>
                  <a:srgbClr val="FF0000"/>
                </a:solidFill>
                <a:latin typeface="Times New Roman" pitchFamily="18" charset="0"/>
                <a:cs typeface="Times New Roman" pitchFamily="18" charset="0"/>
              </a:rPr>
              <a:t>Problem Statement  .</a:t>
            </a:r>
            <a:endParaRPr lang="en-US" sz="2000" dirty="0">
              <a:solidFill>
                <a:srgbClr val="FF000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D0D00098-4316-4DA7-9BDE-72EBF7BBC07B}" type="datetime1">
              <a:rPr lang="en-IN" smtClean="0"/>
              <a:pPr/>
              <a:t>17-05-2021</a:t>
            </a:fld>
            <a:endParaRPr lang="en-IN"/>
          </a:p>
        </p:txBody>
      </p:sp>
      <p:sp>
        <p:nvSpPr>
          <p:cNvPr id="4" name="Slide Number Placeholder 3"/>
          <p:cNvSpPr>
            <a:spLocks noGrp="1"/>
          </p:cNvSpPr>
          <p:nvPr>
            <p:ph type="sldNum" sz="quarter" idx="12"/>
          </p:nvPr>
        </p:nvSpPr>
        <p:spPr/>
        <p:txBody>
          <a:bodyPr/>
          <a:lstStyle/>
          <a:p>
            <a:fld id="{95389BB7-1E65-4161-B179-A5DC46497D96}" type="slidenum">
              <a:rPr lang="en-IN" smtClean="0"/>
              <a:pPr/>
              <a:t>11</a:t>
            </a:fld>
            <a:endParaRPr lang="en-IN"/>
          </a:p>
        </p:txBody>
      </p:sp>
      <p:sp>
        <p:nvSpPr>
          <p:cNvPr id="5" name="Rectangle 4"/>
          <p:cNvSpPr/>
          <p:nvPr/>
        </p:nvSpPr>
        <p:spPr>
          <a:xfrm>
            <a:off x="500034" y="714362"/>
            <a:ext cx="8072494" cy="3600986"/>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As accordingly to the previously invention mouse motion through eye blink was possible but the circumstances that occurred were the small blink or shorts blink were neglected. Even hardware was used for detecting eye blinks but it used to cause a eye damage. </a:t>
            </a:r>
          </a:p>
          <a:p>
            <a:pPr algn="just">
              <a:buFont typeface="Arial" pitchFamily="34" charset="0"/>
              <a:buChar char="•"/>
            </a:pPr>
            <a:r>
              <a:rPr lang="en-US" sz="2400" dirty="0">
                <a:latin typeface="Times New Roman" pitchFamily="18" charset="0"/>
                <a:cs typeface="Times New Roman" pitchFamily="18" charset="0"/>
              </a:rPr>
              <a:t>Our system uses only webcam for detecting face and eye movements and microphone for voice recognition to give better output.</a:t>
            </a:r>
          </a:p>
          <a:p>
            <a:pPr>
              <a:buFont typeface="Arial" pitchFamily="34" charset="0"/>
              <a:buChar char="•"/>
            </a:pPr>
            <a:endParaRPr lang="en-US" dirty="0"/>
          </a:p>
          <a:p>
            <a:pPr>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51470"/>
            <a:ext cx="1508746" cy="614079"/>
          </a:xfrm>
          <a:prstGeom prst="rect">
            <a:avLst/>
          </a:prstGeom>
        </p:spPr>
        <p:txBody>
          <a:bodyPr wrap="none">
            <a:spAutoFit/>
          </a:bodyPr>
          <a:lstStyle/>
          <a:p>
            <a:pPr lvl="0" eaLnBrk="0" fontAlgn="base" hangingPunct="0">
              <a:lnSpc>
                <a:spcPct val="200000"/>
              </a:lnSpc>
              <a:spcBef>
                <a:spcPct val="0"/>
              </a:spcBef>
              <a:spcAft>
                <a:spcPct val="0"/>
              </a:spcAft>
            </a:pPr>
            <a:r>
              <a:rPr lang="en-US" sz="2000" b="1" dirty="0">
                <a:solidFill>
                  <a:srgbClr val="FF0000"/>
                </a:solidFill>
                <a:latin typeface="Times New Roman" pitchFamily="18" charset="0"/>
                <a:cs typeface="Times New Roman" pitchFamily="18" charset="0"/>
              </a:rPr>
              <a:t>Challenges .</a:t>
            </a:r>
            <a:endParaRPr lang="en-US" sz="2000" dirty="0">
              <a:solidFill>
                <a:srgbClr val="FF000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D0D00098-4316-4DA7-9BDE-72EBF7BBC07B}" type="datetime1">
              <a:rPr lang="en-IN" smtClean="0"/>
              <a:pPr/>
              <a:t>17-05-2021</a:t>
            </a:fld>
            <a:endParaRPr lang="en-IN"/>
          </a:p>
        </p:txBody>
      </p:sp>
      <p:sp>
        <p:nvSpPr>
          <p:cNvPr id="4" name="Slide Number Placeholder 3"/>
          <p:cNvSpPr>
            <a:spLocks noGrp="1"/>
          </p:cNvSpPr>
          <p:nvPr>
            <p:ph type="sldNum" sz="quarter" idx="12"/>
          </p:nvPr>
        </p:nvSpPr>
        <p:spPr/>
        <p:txBody>
          <a:bodyPr/>
          <a:lstStyle/>
          <a:p>
            <a:fld id="{95389BB7-1E65-4161-B179-A5DC46497D96}" type="slidenum">
              <a:rPr lang="en-IN" smtClean="0"/>
              <a:pPr/>
              <a:t>12</a:t>
            </a:fld>
            <a:endParaRPr lang="en-IN"/>
          </a:p>
        </p:txBody>
      </p:sp>
      <p:sp>
        <p:nvSpPr>
          <p:cNvPr id="5" name="Rectangle 4"/>
          <p:cNvSpPr/>
          <p:nvPr/>
        </p:nvSpPr>
        <p:spPr>
          <a:xfrm>
            <a:off x="500034" y="714362"/>
            <a:ext cx="8072494" cy="2862322"/>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Illumination</a:t>
            </a:r>
          </a:p>
          <a:p>
            <a:pPr>
              <a:buFont typeface="Arial" pitchFamily="34" charset="0"/>
              <a:buChar char="•"/>
            </a:pPr>
            <a:r>
              <a:rPr lang="en-US" sz="2400" dirty="0">
                <a:latin typeface="Times New Roman" pitchFamily="18" charset="0"/>
                <a:cs typeface="Times New Roman" pitchFamily="18" charset="0"/>
              </a:rPr>
              <a:t>Background</a:t>
            </a:r>
          </a:p>
          <a:p>
            <a:pPr>
              <a:buFont typeface="Arial" pitchFamily="34" charset="0"/>
              <a:buChar char="•"/>
            </a:pPr>
            <a:r>
              <a:rPr lang="en-US" sz="2400" dirty="0">
                <a:latin typeface="Times New Roman" pitchFamily="18" charset="0"/>
                <a:cs typeface="Times New Roman" pitchFamily="18" charset="0"/>
              </a:rPr>
              <a:t>Pose</a:t>
            </a:r>
          </a:p>
          <a:p>
            <a:pPr>
              <a:buFont typeface="Arial" pitchFamily="34" charset="0"/>
              <a:buChar char="•"/>
            </a:pPr>
            <a:r>
              <a:rPr lang="en-US" sz="2400" dirty="0">
                <a:latin typeface="Times New Roman" pitchFamily="18" charset="0"/>
                <a:cs typeface="Times New Roman" pitchFamily="18" charset="0"/>
              </a:rPr>
              <a:t>Occlusion</a:t>
            </a:r>
          </a:p>
          <a:p>
            <a:pPr>
              <a:buFont typeface="Arial" pitchFamily="34" charset="0"/>
              <a:buChar char="•"/>
            </a:pPr>
            <a:r>
              <a:rPr lang="en-US" sz="2400" dirty="0">
                <a:latin typeface="Times New Roman" pitchFamily="18" charset="0"/>
                <a:cs typeface="Times New Roman" pitchFamily="18" charset="0"/>
              </a:rPr>
              <a:t>Expressions</a:t>
            </a:r>
          </a:p>
          <a:p>
            <a:pPr>
              <a:buFont typeface="Arial" pitchFamily="34" charset="0"/>
              <a:buChar char="•"/>
            </a:pPr>
            <a:r>
              <a:rPr lang="en-US" sz="2400" dirty="0">
                <a:latin typeface="Times New Roman" pitchFamily="18" charset="0"/>
                <a:cs typeface="Times New Roman" pitchFamily="18" charset="0"/>
              </a:rPr>
              <a:t>Complexity</a:t>
            </a:r>
          </a:p>
          <a:p>
            <a:pPr>
              <a:buFont typeface="Arial" pitchFamily="34" charset="0"/>
              <a:buChar char="•"/>
            </a:pPr>
            <a:endParaRPr lang="en-US" dirty="0"/>
          </a:p>
          <a:p>
            <a:pPr>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09094-6181-49BB-9588-1EE05C9396A7}"/>
              </a:ext>
            </a:extLst>
          </p:cNvPr>
          <p:cNvSpPr>
            <a:spLocks noGrp="1"/>
          </p:cNvSpPr>
          <p:nvPr>
            <p:ph type="title"/>
          </p:nvPr>
        </p:nvSpPr>
        <p:spPr>
          <a:xfrm>
            <a:off x="348342" y="376238"/>
            <a:ext cx="6564086" cy="1208157"/>
          </a:xfrm>
        </p:spPr>
        <p:txBody>
          <a:bodyPr>
            <a:normAutofit/>
          </a:bodyPr>
          <a:lstStyle/>
          <a:p>
            <a:r>
              <a:rPr lang="en-US" b="1" dirty="0">
                <a:latin typeface="Times New Roman" panose="02020603050405020304" pitchFamily="18" charset="0"/>
                <a:cs typeface="Times New Roman" panose="02020603050405020304" pitchFamily="18" charset="0"/>
              </a:rPr>
              <a:t>MATLAB WORKING</a:t>
            </a:r>
          </a:p>
        </p:txBody>
      </p:sp>
      <p:sp>
        <p:nvSpPr>
          <p:cNvPr id="3" name="Content Placeholder 2">
            <a:extLst>
              <a:ext uri="{FF2B5EF4-FFF2-40B4-BE49-F238E27FC236}">
                <a16:creationId xmlns:a16="http://schemas.microsoft.com/office/drawing/2014/main" xmlns="" id="{53D82C1E-0C0B-4D69-9C30-5EE90BE53DCC}"/>
              </a:ext>
            </a:extLst>
          </p:cNvPr>
          <p:cNvSpPr>
            <a:spLocks noGrp="1"/>
          </p:cNvSpPr>
          <p:nvPr>
            <p:ph idx="1"/>
          </p:nvPr>
        </p:nvSpPr>
        <p:spPr>
          <a:xfrm>
            <a:off x="1600198" y="1820635"/>
            <a:ext cx="5715002" cy="2710388"/>
          </a:xfrm>
        </p:spPr>
        <p:txBody>
          <a:bodyPr>
            <a:normAutofit lnSpcReduction="10000"/>
          </a:bodyPr>
          <a:lstStyle/>
          <a:p>
            <a:pPr algn="just"/>
            <a:r>
              <a:rPr lang="en-US" sz="1500" dirty="0">
                <a:latin typeface="Times New Roman" pitchFamily="18" charset="0"/>
                <a:cs typeface="Times New Roman" pitchFamily="18" charset="0"/>
              </a:rPr>
              <a:t> After logging into your account, you can enter Matlab by double-clicking on the Matlab shortcut icon (Matlab 8.1) on your Windows desktop.  When you start Matlab, a special window called the Matlab desktop appears.  The desktop is a window that contains other windows. The major tools within or accessible from the desktop are:</a:t>
            </a:r>
          </a:p>
          <a:p>
            <a:pPr marL="0" indent="0">
              <a:buNone/>
            </a:pPr>
            <a:r>
              <a:rPr lang="en-US" sz="1500" dirty="0">
                <a:latin typeface="Times New Roman" pitchFamily="18" charset="0"/>
                <a:cs typeface="Times New Roman" pitchFamily="18" charset="0"/>
              </a:rPr>
              <a:t>  • The Command History</a:t>
            </a:r>
          </a:p>
          <a:p>
            <a:pPr marL="0" indent="0">
              <a:buNone/>
            </a:pPr>
            <a:r>
              <a:rPr lang="en-US" sz="1500" dirty="0">
                <a:latin typeface="Times New Roman" pitchFamily="18" charset="0"/>
                <a:cs typeface="Times New Roman" pitchFamily="18" charset="0"/>
              </a:rPr>
              <a:t>  • The Workspace</a:t>
            </a:r>
          </a:p>
          <a:p>
            <a:pPr marL="0" indent="0">
              <a:buNone/>
            </a:pPr>
            <a:r>
              <a:rPr lang="en-US" sz="1500" dirty="0">
                <a:latin typeface="Times New Roman" pitchFamily="18" charset="0"/>
                <a:cs typeface="Times New Roman" pitchFamily="18" charset="0"/>
              </a:rPr>
              <a:t>  • The Current Directory</a:t>
            </a:r>
          </a:p>
          <a:p>
            <a:pPr marL="0" indent="0">
              <a:buNone/>
            </a:pPr>
            <a:r>
              <a:rPr lang="en-US" sz="1500" dirty="0">
                <a:latin typeface="Times New Roman" pitchFamily="18" charset="0"/>
                <a:cs typeface="Times New Roman" pitchFamily="18" charset="0"/>
              </a:rPr>
              <a:t>  • The Help Browser</a:t>
            </a:r>
          </a:p>
          <a:p>
            <a:pPr marL="0" indent="0">
              <a:buNone/>
            </a:pPr>
            <a:r>
              <a:rPr lang="en-US" sz="1500" dirty="0">
                <a:latin typeface="Times New Roman" pitchFamily="18" charset="0"/>
                <a:cs typeface="Times New Roman" pitchFamily="18" charset="0"/>
              </a:rPr>
              <a:t>  • The Start button</a:t>
            </a:r>
          </a:p>
          <a:p>
            <a:endParaRPr lang="en-US" dirty="0"/>
          </a:p>
        </p:txBody>
      </p:sp>
      <p:sp>
        <p:nvSpPr>
          <p:cNvPr id="5" name="Slide Number Placeholder 4">
            <a:extLst>
              <a:ext uri="{FF2B5EF4-FFF2-40B4-BE49-F238E27FC236}">
                <a16:creationId xmlns:a16="http://schemas.microsoft.com/office/drawing/2014/main" xmlns="" id="{A1B862E7-7C35-4914-969F-60F05A1A3681}"/>
              </a:ext>
            </a:extLst>
          </p:cNvPr>
          <p:cNvSpPr>
            <a:spLocks noGrp="1"/>
          </p:cNvSpPr>
          <p:nvPr>
            <p:ph type="sldNum" sz="quarter" idx="12"/>
          </p:nvPr>
        </p:nvSpPr>
        <p:spPr/>
        <p:txBody>
          <a:bodyPr/>
          <a:lstStyle/>
          <a:p>
            <a:fld id="{FBA358A0-D6F4-49D1-A2A2-AA83A4F2EECC}" type="slidenum">
              <a:rPr lang="en-US" smtClean="0"/>
              <a:pPr/>
              <a:t>13</a:t>
            </a:fld>
            <a:endParaRPr lang="en-US"/>
          </a:p>
        </p:txBody>
      </p:sp>
    </p:spTree>
    <p:extLst>
      <p:ext uri="{BB962C8B-B14F-4D97-AF65-F5344CB8AC3E}">
        <p14:creationId xmlns:p14="http://schemas.microsoft.com/office/powerpoint/2010/main" val="4255912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EA6BF-D8DE-4386-AF32-25D9E81DF9C8}"/>
              </a:ext>
            </a:extLst>
          </p:cNvPr>
          <p:cNvSpPr>
            <a:spLocks noGrp="1"/>
          </p:cNvSpPr>
          <p:nvPr>
            <p:ph type="title"/>
          </p:nvPr>
        </p:nvSpPr>
        <p:spPr>
          <a:xfrm>
            <a:off x="1020536" y="228599"/>
            <a:ext cx="7334250" cy="829172"/>
          </a:xfrm>
        </p:spPr>
        <p:txBody>
          <a:bodyPr>
            <a:normAutofit fontScale="90000"/>
          </a:bodyPr>
          <a:lstStyle/>
          <a:p>
            <a:r>
              <a:rPr lang="en-US" dirty="0">
                <a:latin typeface="Times New Roman" panose="02020603050405020304" pitchFamily="18" charset="0"/>
                <a:cs typeface="Times New Roman" panose="02020603050405020304" pitchFamily="18" charset="0"/>
              </a:rPr>
              <a:t>Graphical interface to the MATLAB workspace</a:t>
            </a:r>
          </a:p>
        </p:txBody>
      </p:sp>
      <p:sp>
        <p:nvSpPr>
          <p:cNvPr id="3" name="Content Placeholder 2">
            <a:extLst>
              <a:ext uri="{FF2B5EF4-FFF2-40B4-BE49-F238E27FC236}">
                <a16:creationId xmlns:a16="http://schemas.microsoft.com/office/drawing/2014/main" xmlns="" id="{3848A30D-FD36-4F5D-833A-D2E89A6B3C67}"/>
              </a:ext>
            </a:extLst>
          </p:cNvPr>
          <p:cNvSpPr>
            <a:spLocks noGrp="1"/>
          </p:cNvSpPr>
          <p:nvPr>
            <p:ph idx="1"/>
          </p:nvPr>
        </p:nvSpPr>
        <p:spPr>
          <a:xfrm>
            <a:off x="1600199" y="914401"/>
            <a:ext cx="4760786" cy="3616622"/>
          </a:xfrm>
        </p:spPr>
        <p:txBody>
          <a:bodyPr/>
          <a:lstStyle/>
          <a:p>
            <a:r>
              <a:rPr lang="en-US" dirty="0"/>
              <a:t> </a:t>
            </a:r>
          </a:p>
        </p:txBody>
      </p:sp>
      <p:sp>
        <p:nvSpPr>
          <p:cNvPr id="5" name="Slide Number Placeholder 4">
            <a:extLst>
              <a:ext uri="{FF2B5EF4-FFF2-40B4-BE49-F238E27FC236}">
                <a16:creationId xmlns:a16="http://schemas.microsoft.com/office/drawing/2014/main" xmlns="" id="{6DE77B30-0535-48E9-A185-992A524E3DE0}"/>
              </a:ext>
            </a:extLst>
          </p:cNvPr>
          <p:cNvSpPr>
            <a:spLocks noGrp="1"/>
          </p:cNvSpPr>
          <p:nvPr>
            <p:ph type="sldNum" sz="quarter" idx="12"/>
          </p:nvPr>
        </p:nvSpPr>
        <p:spPr/>
        <p:txBody>
          <a:bodyPr/>
          <a:lstStyle/>
          <a:p>
            <a:fld id="{FBA358A0-D6F4-49D1-A2A2-AA83A4F2EECC}" type="slidenum">
              <a:rPr lang="en-US" smtClean="0"/>
              <a:pPr/>
              <a:t>14</a:t>
            </a:fld>
            <a:endParaRPr lang="en-US"/>
          </a:p>
        </p:txBody>
      </p:sp>
      <p:pic>
        <p:nvPicPr>
          <p:cNvPr id="6" name="Picture 5">
            <a:extLst>
              <a:ext uri="{FF2B5EF4-FFF2-40B4-BE49-F238E27FC236}">
                <a16:creationId xmlns:a16="http://schemas.microsoft.com/office/drawing/2014/main" xmlns="" id="{7877275A-D751-4A77-AED4-D44FAD8BA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197" y="1241128"/>
            <a:ext cx="7203623" cy="3616622"/>
          </a:xfrm>
          <a:prstGeom prst="rect">
            <a:avLst/>
          </a:prstGeom>
          <a:noFill/>
          <a:ln>
            <a:noFill/>
          </a:ln>
        </p:spPr>
      </p:pic>
    </p:spTree>
    <p:extLst>
      <p:ext uri="{BB962C8B-B14F-4D97-AF65-F5344CB8AC3E}">
        <p14:creationId xmlns:p14="http://schemas.microsoft.com/office/powerpoint/2010/main" val="419057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46E9CAC2-2B4F-49DD-A211-0A43997CA393}"/>
              </a:ext>
            </a:extLst>
          </p:cNvPr>
          <p:cNvSpPr>
            <a:spLocks noGrp="1"/>
          </p:cNvSpPr>
          <p:nvPr>
            <p:ph type="sldNum" sz="quarter" idx="12"/>
          </p:nvPr>
        </p:nvSpPr>
        <p:spPr/>
        <p:txBody>
          <a:bodyPr/>
          <a:lstStyle/>
          <a:p>
            <a:fld id="{FBA358A0-D6F4-49D1-A2A2-AA83A4F2EECC}" type="slidenum">
              <a:rPr lang="en-US" smtClean="0"/>
              <a:pPr/>
              <a:t>15</a:t>
            </a:fld>
            <a:endParaRPr lang="en-US"/>
          </a:p>
        </p:txBody>
      </p:sp>
      <p:pic>
        <p:nvPicPr>
          <p:cNvPr id="9" name="Picture 8">
            <a:extLst>
              <a:ext uri="{FF2B5EF4-FFF2-40B4-BE49-F238E27FC236}">
                <a16:creationId xmlns:a16="http://schemas.microsoft.com/office/drawing/2014/main" xmlns="" id="{E593AE9D-7F33-46D0-B47C-8D3B4E8F3BF6}"/>
              </a:ext>
            </a:extLst>
          </p:cNvPr>
          <p:cNvPicPr/>
          <p:nvPr/>
        </p:nvPicPr>
        <p:blipFill>
          <a:blip r:embed="rId2"/>
          <a:stretch>
            <a:fillRect/>
          </a:stretch>
        </p:blipFill>
        <p:spPr>
          <a:xfrm>
            <a:off x="1885950" y="742950"/>
            <a:ext cx="4629150" cy="3028950"/>
          </a:xfrm>
          <a:prstGeom prst="rect">
            <a:avLst/>
          </a:prstGeom>
        </p:spPr>
      </p:pic>
      <p:sp>
        <p:nvSpPr>
          <p:cNvPr id="6" name="TextBox 5">
            <a:extLst>
              <a:ext uri="{FF2B5EF4-FFF2-40B4-BE49-F238E27FC236}">
                <a16:creationId xmlns:a16="http://schemas.microsoft.com/office/drawing/2014/main" xmlns="" id="{1C488327-7D1B-7C4F-9FF9-167B0932971F}"/>
              </a:ext>
            </a:extLst>
          </p:cNvPr>
          <p:cNvSpPr txBox="1"/>
          <p:nvPr/>
        </p:nvSpPr>
        <p:spPr>
          <a:xfrm>
            <a:off x="2286000" y="2148959"/>
            <a:ext cx="4572000" cy="2308324"/>
          </a:xfrm>
          <a:prstGeom prst="rect">
            <a:avLst/>
          </a:prstGeom>
          <a:noFill/>
        </p:spPr>
        <p:txBody>
          <a:bodyPr wrap="square">
            <a:spAutoFit/>
          </a:bodyPr>
          <a:lstStyle/>
          <a:p>
            <a:endParaRPr lang="en-US"/>
          </a:p>
          <a:p>
            <a:endParaRPr lang="en-US"/>
          </a:p>
          <a:p>
            <a:endParaRPr lang="en-US"/>
          </a:p>
          <a:p>
            <a:endParaRPr lang="en-US"/>
          </a:p>
          <a:p>
            <a:endParaRPr lang="en-US"/>
          </a:p>
          <a:p>
            <a:endParaRPr lang="en-US"/>
          </a:p>
          <a:p>
            <a:endParaRPr lang="en-US"/>
          </a:p>
          <a:p>
            <a:r>
              <a:rPr lang="en-US"/>
              <a:t> Fig: Pictures from Training Database</a:t>
            </a:r>
          </a:p>
        </p:txBody>
      </p:sp>
    </p:spTree>
    <p:extLst>
      <p:ext uri="{BB962C8B-B14F-4D97-AF65-F5344CB8AC3E}">
        <p14:creationId xmlns:p14="http://schemas.microsoft.com/office/powerpoint/2010/main" val="3870723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BAF841-BB3D-4C36-B25A-5F1CC8420C86}"/>
              </a:ext>
            </a:extLst>
          </p:cNvPr>
          <p:cNvSpPr>
            <a:spLocks noGrp="1"/>
          </p:cNvSpPr>
          <p:nvPr>
            <p:ph idx="1"/>
          </p:nvPr>
        </p:nvSpPr>
        <p:spPr>
          <a:xfrm>
            <a:off x="1049108" y="-90488"/>
            <a:ext cx="7380516" cy="4857751"/>
          </a:xfrm>
        </p:spPr>
        <p:txBody>
          <a:bodyPr>
            <a:normAutofit fontScale="70000" lnSpcReduction="20000"/>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a:t>   </a:t>
            </a:r>
            <a:endParaRPr lang="en-US" dirty="0"/>
          </a:p>
          <a:p>
            <a:pPr marL="0" indent="0">
              <a:buNone/>
            </a:pPr>
            <a:r>
              <a:rPr lang="en-US"/>
              <a:t>        Fig</a:t>
            </a:r>
            <a:r>
              <a:rPr lang="en-US" dirty="0"/>
              <a:t>: Tested and Recognized images from Training Database</a:t>
            </a:r>
          </a:p>
        </p:txBody>
      </p:sp>
      <p:sp>
        <p:nvSpPr>
          <p:cNvPr id="5" name="Slide Number Placeholder 4">
            <a:extLst>
              <a:ext uri="{FF2B5EF4-FFF2-40B4-BE49-F238E27FC236}">
                <a16:creationId xmlns:a16="http://schemas.microsoft.com/office/drawing/2014/main" xmlns="" id="{14B25FBB-E9E2-424E-9E20-47C53E660C18}"/>
              </a:ext>
            </a:extLst>
          </p:cNvPr>
          <p:cNvSpPr>
            <a:spLocks noGrp="1"/>
          </p:cNvSpPr>
          <p:nvPr>
            <p:ph type="sldNum" sz="quarter" idx="12"/>
          </p:nvPr>
        </p:nvSpPr>
        <p:spPr/>
        <p:txBody>
          <a:bodyPr/>
          <a:lstStyle/>
          <a:p>
            <a:fld id="{FBA358A0-D6F4-49D1-A2A2-AA83A4F2EECC}" type="slidenum">
              <a:rPr lang="en-US" smtClean="0"/>
              <a:pPr/>
              <a:t>16</a:t>
            </a:fld>
            <a:endParaRPr lang="en-US"/>
          </a:p>
        </p:txBody>
      </p:sp>
      <p:pic>
        <p:nvPicPr>
          <p:cNvPr id="8" name="Picture 7">
            <a:extLst>
              <a:ext uri="{FF2B5EF4-FFF2-40B4-BE49-F238E27FC236}">
                <a16:creationId xmlns:a16="http://schemas.microsoft.com/office/drawing/2014/main" xmlns="" id="{8931371C-6C05-40BC-AC86-E6D43E467342}"/>
              </a:ext>
            </a:extLst>
          </p:cNvPr>
          <p:cNvPicPr/>
          <p:nvPr/>
        </p:nvPicPr>
        <p:blipFill>
          <a:blip r:embed="rId2"/>
          <a:stretch>
            <a:fillRect/>
          </a:stretch>
        </p:blipFill>
        <p:spPr>
          <a:xfrm>
            <a:off x="1885950" y="183357"/>
            <a:ext cx="5314950" cy="3874294"/>
          </a:xfrm>
          <a:prstGeom prst="rect">
            <a:avLst/>
          </a:prstGeom>
        </p:spPr>
      </p:pic>
    </p:spTree>
    <p:extLst>
      <p:ext uri="{BB962C8B-B14F-4D97-AF65-F5344CB8AC3E}">
        <p14:creationId xmlns:p14="http://schemas.microsoft.com/office/powerpoint/2010/main" val="2326368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51470"/>
            <a:ext cx="3392275" cy="707886"/>
          </a:xfrm>
          <a:prstGeom prst="rect">
            <a:avLst/>
          </a:prstGeom>
        </p:spPr>
        <p:txBody>
          <a:bodyPr wrap="none">
            <a:spAutoFit/>
          </a:bodyPr>
          <a:lstStyle/>
          <a:p>
            <a:pPr lvl="0" eaLnBrk="0" fontAlgn="base" hangingPunct="0">
              <a:lnSpc>
                <a:spcPct val="200000"/>
              </a:lnSpc>
              <a:spcBef>
                <a:spcPct val="0"/>
              </a:spcBef>
              <a:spcAft>
                <a:spcPct val="0"/>
              </a:spcAft>
            </a:pPr>
            <a:r>
              <a:rPr lang="en-US" sz="2000" b="1" dirty="0">
                <a:solidFill>
                  <a:srgbClr val="FF0000"/>
                </a:solidFill>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Implementation  of  Module:</a:t>
            </a:r>
            <a:endParaRPr lang="en-US" sz="2000" dirty="0">
              <a:solidFill>
                <a:srgbClr val="FF0000"/>
              </a:solidFill>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D0D00098-4316-4DA7-9BDE-72EBF7BBC07B}" type="datetime1">
              <a:rPr lang="en-IN" smtClean="0"/>
              <a:pPr/>
              <a:t>17-05-2021</a:t>
            </a:fld>
            <a:endParaRPr lang="en-IN"/>
          </a:p>
        </p:txBody>
      </p:sp>
      <p:sp>
        <p:nvSpPr>
          <p:cNvPr id="4" name="Slide Number Placeholder 3"/>
          <p:cNvSpPr>
            <a:spLocks noGrp="1"/>
          </p:cNvSpPr>
          <p:nvPr>
            <p:ph type="sldNum" sz="quarter" idx="12"/>
          </p:nvPr>
        </p:nvSpPr>
        <p:spPr/>
        <p:txBody>
          <a:bodyPr/>
          <a:lstStyle/>
          <a:p>
            <a:fld id="{95389BB7-1E65-4161-B179-A5DC46497D96}" type="slidenum">
              <a:rPr lang="en-IN" smtClean="0"/>
              <a:pPr/>
              <a:t>17</a:t>
            </a:fld>
            <a:endParaRPr lang="en-IN"/>
          </a:p>
        </p:txBody>
      </p:sp>
      <p:sp>
        <p:nvSpPr>
          <p:cNvPr id="5" name="Rectangle 4"/>
          <p:cNvSpPr/>
          <p:nvPr/>
        </p:nvSpPr>
        <p:spPr>
          <a:xfrm>
            <a:off x="500034" y="714362"/>
            <a:ext cx="8072494" cy="4062651"/>
          </a:xfrm>
          <a:prstGeom prst="rect">
            <a:avLst/>
          </a:prstGeom>
        </p:spPr>
        <p:txBody>
          <a:bodyPr wrap="square">
            <a:spAutoFit/>
          </a:bodyPr>
          <a:lstStyle/>
          <a:p>
            <a:pPr algn="just">
              <a:buFont typeface="Arial" pitchFamily="34" charset="0"/>
              <a:buChar char="•"/>
            </a:pPr>
            <a:r>
              <a:rPr lang="en-US" sz="2400" dirty="0">
                <a:latin typeface="Times New Roman" pitchFamily="18" charset="0"/>
                <a:cs typeface="Times New Roman" pitchFamily="18" charset="0"/>
              </a:rPr>
              <a:t>We are setting up to design a system comprising of two modules. </a:t>
            </a:r>
          </a:p>
          <a:p>
            <a:pPr algn="just">
              <a:buFont typeface="Arial" pitchFamily="34" charset="0"/>
              <a:buChar char="•"/>
            </a:pPr>
            <a:r>
              <a:rPr lang="en-US" sz="2400" dirty="0">
                <a:latin typeface="Times New Roman" pitchFamily="18" charset="0"/>
                <a:cs typeface="Times New Roman" pitchFamily="18" charset="0"/>
              </a:rPr>
              <a:t>The first module (face detector) is a mobile component, which is basically a camera application that captures student faces and stores them in a file using computer vision face detection algorithms and face extraction techniques. </a:t>
            </a:r>
          </a:p>
          <a:p>
            <a:pPr algn="just">
              <a:buFont typeface="Arial" pitchFamily="34" charset="0"/>
              <a:buChar char="•"/>
            </a:pPr>
            <a:r>
              <a:rPr lang="en-US" sz="2400" dirty="0">
                <a:latin typeface="Times New Roman" pitchFamily="18" charset="0"/>
                <a:cs typeface="Times New Roman" pitchFamily="18" charset="0"/>
              </a:rPr>
              <a:t>The second module is a desktop application that does face recognition of the captured images (faces) in the file, marks the students register and then stores the results in a database for future analysis.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9502"/>
            <a:ext cx="1440010" cy="400110"/>
          </a:xfrm>
          <a:prstGeom prst="rect">
            <a:avLst/>
          </a:prstGeom>
        </p:spPr>
        <p:txBody>
          <a:bodyPr wrap="none">
            <a:spAutoFit/>
          </a:bodyPr>
          <a:lstStyle/>
          <a:p>
            <a:r>
              <a:rPr lang="en-US" sz="2000" b="1" dirty="0">
                <a:solidFill>
                  <a:srgbClr val="FF0000"/>
                </a:solidFill>
                <a:latin typeface="Times New Roman" pitchFamily="18" charset="0"/>
                <a:cs typeface="Times New Roman" pitchFamily="18" charset="0"/>
              </a:rPr>
              <a:t>References </a:t>
            </a:r>
            <a:endParaRPr lang="en-IN" sz="2000" dirty="0">
              <a:solidFill>
                <a:srgbClr val="FF0000"/>
              </a:solidFill>
            </a:endParaRPr>
          </a:p>
        </p:txBody>
      </p:sp>
      <p:sp>
        <p:nvSpPr>
          <p:cNvPr id="3" name="Date Placeholder 2"/>
          <p:cNvSpPr>
            <a:spLocks noGrp="1"/>
          </p:cNvSpPr>
          <p:nvPr>
            <p:ph type="dt" sz="half" idx="10"/>
          </p:nvPr>
        </p:nvSpPr>
        <p:spPr/>
        <p:txBody>
          <a:bodyPr/>
          <a:lstStyle/>
          <a:p>
            <a:fld id="{8E4335CC-2C21-4D6C-A2F9-47136F65FA46}" type="datetime1">
              <a:rPr lang="en-IN" smtClean="0"/>
              <a:pPr/>
              <a:t>17-05-2021</a:t>
            </a:fld>
            <a:endParaRPr lang="en-IN"/>
          </a:p>
        </p:txBody>
      </p:sp>
      <p:sp>
        <p:nvSpPr>
          <p:cNvPr id="4" name="Slide Number Placeholder 3"/>
          <p:cNvSpPr>
            <a:spLocks noGrp="1"/>
          </p:cNvSpPr>
          <p:nvPr>
            <p:ph type="sldNum" sz="quarter" idx="12"/>
          </p:nvPr>
        </p:nvSpPr>
        <p:spPr/>
        <p:txBody>
          <a:bodyPr/>
          <a:lstStyle/>
          <a:p>
            <a:fld id="{95389BB7-1E65-4161-B179-A5DC46497D96}" type="slidenum">
              <a:rPr lang="en-IN" smtClean="0"/>
              <a:pPr/>
              <a:t>18</a:t>
            </a:fld>
            <a:endParaRPr lang="en-IN"/>
          </a:p>
        </p:txBody>
      </p:sp>
      <p:sp>
        <p:nvSpPr>
          <p:cNvPr id="5121" name="Rectangle 1"/>
          <p:cNvSpPr>
            <a:spLocks noChangeArrowheads="1"/>
          </p:cNvSpPr>
          <p:nvPr/>
        </p:nvSpPr>
        <p:spPr bwMode="auto">
          <a:xfrm>
            <a:off x="500034" y="928676"/>
            <a:ext cx="8072494"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Shireesha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Chintalapati</a:t>
            </a:r>
            <a:r>
              <a:rPr lang="en-US" sz="1400" dirty="0">
                <a:latin typeface="Times New Roman" pitchFamily="18" charset="0"/>
                <a:cs typeface="Times New Roman" pitchFamily="18" charset="0"/>
              </a:rPr>
              <a:t>; M. V. </a:t>
            </a:r>
            <a:r>
              <a:rPr lang="en-US" sz="1400" dirty="0" err="1">
                <a:latin typeface="Times New Roman" pitchFamily="18" charset="0"/>
                <a:cs typeface="Times New Roman" pitchFamily="18" charset="0"/>
              </a:rPr>
              <a:t>Raghunadh</a:t>
            </a:r>
            <a:r>
              <a:rPr lang="en-US" sz="1400" dirty="0">
                <a:latin typeface="Times New Roman" pitchFamily="18" charset="0"/>
                <a:cs typeface="Times New Roman" pitchFamily="18" charset="0"/>
              </a:rPr>
              <a:t>, "Automated Attendance Management System Based On Face Recognition Algorithms", 2013 IEEE International Conference on Computational Intelligence and Computing Research. </a:t>
            </a:r>
          </a:p>
          <a:p>
            <a:pPr algn="just"/>
            <a:r>
              <a:rPr lang="en-US" sz="1400" dirty="0">
                <a:latin typeface="Times New Roman" pitchFamily="18" charset="0"/>
                <a:cs typeface="Times New Roman" pitchFamily="18" charset="0"/>
              </a:rPr>
              <a:t>[2]. </a:t>
            </a:r>
            <a:r>
              <a:rPr lang="en-US" sz="1400" dirty="0" err="1">
                <a:latin typeface="Times New Roman" pitchFamily="18" charset="0"/>
                <a:cs typeface="Times New Roman" pitchFamily="18" charset="0"/>
              </a:rPr>
              <a:t>Phichaya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Jaturawat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Manop</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Phankokkruad</a:t>
            </a:r>
            <a:r>
              <a:rPr lang="en-US" sz="1400" dirty="0">
                <a:latin typeface="Times New Roman" pitchFamily="18" charset="0"/>
                <a:cs typeface="Times New Roman" pitchFamily="18" charset="0"/>
              </a:rPr>
              <a:t>, "An Evaluation of Face Recognition Algorithms and Accuracy based on Video in Unconstrained Factors", 2016 6th IEEE International Conference on Control System, Computing and Engineering (ICCSCE) </a:t>
            </a:r>
          </a:p>
          <a:p>
            <a:pPr algn="just"/>
            <a:r>
              <a:rPr lang="en-US" sz="1400" dirty="0">
                <a:latin typeface="Times New Roman" pitchFamily="18" charset="0"/>
                <a:cs typeface="Times New Roman" pitchFamily="18" charset="0"/>
              </a:rPr>
              <a:t>[3]. </a:t>
            </a:r>
            <a:r>
              <a:rPr lang="en-US" sz="1400" dirty="0" err="1">
                <a:latin typeface="Times New Roman" pitchFamily="18" charset="0"/>
                <a:cs typeface="Times New Roman" pitchFamily="18" charset="0"/>
              </a:rPr>
              <a:t>Abhishek</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Jha</a:t>
            </a:r>
            <a:r>
              <a:rPr lang="en-US" sz="1400" dirty="0">
                <a:latin typeface="Times New Roman" pitchFamily="18" charset="0"/>
                <a:cs typeface="Times New Roman" pitchFamily="18" charset="0"/>
              </a:rPr>
              <a:t>: ABES Engineering College, Ghaziabad, "Class Room Attendance System Using Facial Recognition System", The International Journal of Mathematics, Science, Technology and Management (ISSN : 2319-8125) Vol. 2 Issue 3</a:t>
            </a:r>
          </a:p>
          <a:p>
            <a:pPr algn="just"/>
            <a:r>
              <a:rPr lang="en-US" sz="1400" dirty="0">
                <a:latin typeface="Times New Roman" pitchFamily="18" charset="0"/>
                <a:cs typeface="Times New Roman" pitchFamily="18" charset="0"/>
              </a:rPr>
              <a:t> [4]. S. SAYEED, J. HOSSEN, S.M.A. KALAIARASI, V. JAYAKUMAR, I. YUSOF, A. SAMRAJ, "Real-Time Face Recognition For Attendance Monitoring System" Journal of Theoretical and Applied Information Technology 15th January 2017. Vol.95. No.1</a:t>
            </a:r>
          </a:p>
          <a:p>
            <a:pPr algn="just"/>
            <a:r>
              <a:rPr lang="en-US" sz="1400" dirty="0">
                <a:latin typeface="Times New Roman" pitchFamily="18" charset="0"/>
                <a:cs typeface="Times New Roman" pitchFamily="18" charset="0"/>
              </a:rPr>
              <a:t> [5]. </a:t>
            </a:r>
            <a:r>
              <a:rPr lang="en-US" sz="1400" dirty="0" err="1">
                <a:latin typeface="Times New Roman" pitchFamily="18" charset="0"/>
                <a:cs typeface="Times New Roman" pitchFamily="18" charset="0"/>
              </a:rPr>
              <a:t>Ashish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Choudhary</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Abhishek</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Tripathi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Abhishek</a:t>
            </a:r>
            <a:r>
              <a:rPr lang="en-US" sz="1400" dirty="0">
                <a:latin typeface="Times New Roman" pitchFamily="18" charset="0"/>
                <a:cs typeface="Times New Roman" pitchFamily="18" charset="0"/>
              </a:rPr>
              <a:t> Bajaj, </a:t>
            </a:r>
            <a:r>
              <a:rPr lang="en-US" sz="1400" dirty="0" err="1">
                <a:latin typeface="Times New Roman" pitchFamily="18" charset="0"/>
                <a:cs typeface="Times New Roman" pitchFamily="18" charset="0"/>
              </a:rPr>
              <a:t>Mudit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Rathi</a:t>
            </a:r>
            <a:r>
              <a:rPr lang="en-US" sz="1400" dirty="0">
                <a:latin typeface="Times New Roman" pitchFamily="18" charset="0"/>
                <a:cs typeface="Times New Roman" pitchFamily="18" charset="0"/>
              </a:rPr>
              <a:t>, and B.M </a:t>
            </a:r>
            <a:r>
              <a:rPr lang="en-US" sz="1400" dirty="0" err="1">
                <a:latin typeface="Times New Roman" pitchFamily="18" charset="0"/>
                <a:cs typeface="Times New Roman" pitchFamily="18" charset="0"/>
              </a:rPr>
              <a:t>Nandini</a:t>
            </a:r>
            <a:r>
              <a:rPr lang="en-US" sz="1400" dirty="0">
                <a:latin typeface="Times New Roman" pitchFamily="18" charset="0"/>
                <a:cs typeface="Times New Roman" pitchFamily="18" charset="0"/>
              </a:rPr>
              <a:t>, "Attendance System Using Face Recognition", International Journal of Modern Trends in Engineering and Research (IJMTER) Volume 03, Issue 04, [April– 2016] ISSN (Online):2349–9745; ISSN (Print):2393-8161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D4B42D9-596A-1D42-9DFA-D7D684DC89E8}"/>
              </a:ext>
            </a:extLst>
          </p:cNvPr>
          <p:cNvSpPr>
            <a:spLocks noGrp="1"/>
          </p:cNvSpPr>
          <p:nvPr>
            <p:ph type="dt" sz="half" idx="10"/>
          </p:nvPr>
        </p:nvSpPr>
        <p:spPr/>
        <p:txBody>
          <a:bodyPr/>
          <a:lstStyle/>
          <a:p>
            <a:fld id="{F5D3DA5F-80B4-4661-A732-F1953AFE9F84}" type="datetime1">
              <a:rPr lang="en-IN" smtClean="0"/>
              <a:pPr/>
              <a:t>17-05-2021</a:t>
            </a:fld>
            <a:endParaRPr lang="en-IN"/>
          </a:p>
        </p:txBody>
      </p:sp>
      <p:sp>
        <p:nvSpPr>
          <p:cNvPr id="3" name="Slide Number Placeholder 2">
            <a:extLst>
              <a:ext uri="{FF2B5EF4-FFF2-40B4-BE49-F238E27FC236}">
                <a16:creationId xmlns:a16="http://schemas.microsoft.com/office/drawing/2014/main" xmlns="" id="{5C4D458E-157C-CB4E-867F-53436CD0DEDF}"/>
              </a:ext>
            </a:extLst>
          </p:cNvPr>
          <p:cNvSpPr>
            <a:spLocks noGrp="1"/>
          </p:cNvSpPr>
          <p:nvPr>
            <p:ph type="sldNum" sz="quarter" idx="12"/>
          </p:nvPr>
        </p:nvSpPr>
        <p:spPr/>
        <p:txBody>
          <a:bodyPr/>
          <a:lstStyle/>
          <a:p>
            <a:fld id="{95389BB7-1E65-4161-B179-A5DC46497D96}" type="slidenum">
              <a:rPr lang="en-IN" smtClean="0"/>
              <a:pPr/>
              <a:t>19</a:t>
            </a:fld>
            <a:endParaRPr lang="en-IN"/>
          </a:p>
        </p:txBody>
      </p:sp>
      <p:sp>
        <p:nvSpPr>
          <p:cNvPr id="4" name="TextBox 3">
            <a:extLst>
              <a:ext uri="{FF2B5EF4-FFF2-40B4-BE49-F238E27FC236}">
                <a16:creationId xmlns:a16="http://schemas.microsoft.com/office/drawing/2014/main" xmlns="" id="{0C20427E-82E7-F245-A2E7-6ECC02CFBB2B}"/>
              </a:ext>
            </a:extLst>
          </p:cNvPr>
          <p:cNvSpPr txBox="1"/>
          <p:nvPr/>
        </p:nvSpPr>
        <p:spPr>
          <a:xfrm>
            <a:off x="3657600" y="3184070"/>
            <a:ext cx="1880507" cy="68037"/>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xmlns="" id="{1E274DA4-5BFF-174C-966C-A409485CE5B3}"/>
              </a:ext>
            </a:extLst>
          </p:cNvPr>
          <p:cNvSpPr txBox="1"/>
          <p:nvPr/>
        </p:nvSpPr>
        <p:spPr>
          <a:xfrm>
            <a:off x="391885" y="474549"/>
            <a:ext cx="4397829" cy="369332"/>
          </a:xfrm>
          <a:prstGeom prst="rect">
            <a:avLst/>
          </a:prstGeom>
          <a:noFill/>
        </p:spPr>
        <p:txBody>
          <a:bodyPr wrap="square" rtlCol="0">
            <a:spAutoFit/>
          </a:bodyPr>
          <a:lstStyle/>
          <a:p>
            <a:pPr algn="l"/>
            <a:r>
              <a:rPr lang="en-US"/>
              <a:t>Links:</a:t>
            </a:r>
          </a:p>
        </p:txBody>
      </p:sp>
      <p:sp>
        <p:nvSpPr>
          <p:cNvPr id="6" name="TextBox 5">
            <a:extLst>
              <a:ext uri="{FF2B5EF4-FFF2-40B4-BE49-F238E27FC236}">
                <a16:creationId xmlns:a16="http://schemas.microsoft.com/office/drawing/2014/main" xmlns="" id="{7DD74513-AE1D-0545-BA46-3F761BAAC5FB}"/>
              </a:ext>
            </a:extLst>
          </p:cNvPr>
          <p:cNvSpPr txBox="1"/>
          <p:nvPr/>
        </p:nvSpPr>
        <p:spPr>
          <a:xfrm>
            <a:off x="1088571" y="1143000"/>
            <a:ext cx="6150429" cy="923330"/>
          </a:xfrm>
          <a:prstGeom prst="rect">
            <a:avLst/>
          </a:prstGeom>
          <a:noFill/>
        </p:spPr>
        <p:txBody>
          <a:bodyPr wrap="square" rtlCol="0">
            <a:spAutoFit/>
          </a:bodyPr>
          <a:lstStyle/>
          <a:p>
            <a:pPr algn="l"/>
            <a:r>
              <a:rPr lang="en-US"/>
              <a:t>Blogs link:</a:t>
            </a:r>
          </a:p>
          <a:p>
            <a:pPr algn="l"/>
            <a:endParaRPr lang="en-US"/>
          </a:p>
          <a:p>
            <a:pPr algn="l"/>
            <a:r>
              <a:rPr lang="en-US"/>
              <a:t>https://sharadaksit.blogspot.com/2021/04/cse2021023.html</a:t>
            </a:r>
          </a:p>
        </p:txBody>
      </p:sp>
      <p:sp>
        <p:nvSpPr>
          <p:cNvPr id="7" name="TextBox 6">
            <a:extLst>
              <a:ext uri="{FF2B5EF4-FFF2-40B4-BE49-F238E27FC236}">
                <a16:creationId xmlns:a16="http://schemas.microsoft.com/office/drawing/2014/main" xmlns="" id="{DDF13F58-0074-E345-BB12-7F1E50365BDE}"/>
              </a:ext>
            </a:extLst>
          </p:cNvPr>
          <p:cNvSpPr txBox="1"/>
          <p:nvPr/>
        </p:nvSpPr>
        <p:spPr>
          <a:xfrm>
            <a:off x="1088571" y="2571750"/>
            <a:ext cx="4275365" cy="369332"/>
          </a:xfrm>
          <a:prstGeom prst="rect">
            <a:avLst/>
          </a:prstGeom>
          <a:noFill/>
        </p:spPr>
        <p:txBody>
          <a:bodyPr wrap="square" rtlCol="0">
            <a:spAutoFit/>
          </a:bodyPr>
          <a:lstStyle/>
          <a:p>
            <a:pPr algn="l"/>
            <a:r>
              <a:rPr lang="en-US"/>
              <a:t>Github  link:</a:t>
            </a:r>
          </a:p>
        </p:txBody>
      </p:sp>
      <p:sp>
        <p:nvSpPr>
          <p:cNvPr id="8" name="TextBox 7">
            <a:extLst>
              <a:ext uri="{FF2B5EF4-FFF2-40B4-BE49-F238E27FC236}">
                <a16:creationId xmlns:a16="http://schemas.microsoft.com/office/drawing/2014/main" xmlns="" id="{5AE9E38C-B46E-704D-83D3-0E63A0608BA8}"/>
              </a:ext>
            </a:extLst>
          </p:cNvPr>
          <p:cNvSpPr txBox="1"/>
          <p:nvPr/>
        </p:nvSpPr>
        <p:spPr>
          <a:xfrm>
            <a:off x="3657600" y="1657350"/>
            <a:ext cx="3581400" cy="1828800"/>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xmlns="" id="{8F70C793-30E4-C14F-9093-C1A6D9FE876A}"/>
              </a:ext>
            </a:extLst>
          </p:cNvPr>
          <p:cNvSpPr txBox="1"/>
          <p:nvPr/>
        </p:nvSpPr>
        <p:spPr>
          <a:xfrm>
            <a:off x="1524000" y="3047465"/>
            <a:ext cx="4572000" cy="369332"/>
          </a:xfrm>
          <a:prstGeom prst="rect">
            <a:avLst/>
          </a:prstGeom>
          <a:noFill/>
        </p:spPr>
        <p:txBody>
          <a:bodyPr wrap="square">
            <a:spAutoFit/>
          </a:bodyPr>
          <a:lstStyle/>
          <a:p>
            <a:r>
              <a:rPr lang="en-US"/>
              <a:t>https://github.com/sharada931/blogs.git</a:t>
            </a:r>
          </a:p>
        </p:txBody>
      </p:sp>
    </p:spTree>
    <p:extLst>
      <p:ext uri="{BB962C8B-B14F-4D97-AF65-F5344CB8AC3E}">
        <p14:creationId xmlns:p14="http://schemas.microsoft.com/office/powerpoint/2010/main" val="1596897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79512" y="339502"/>
            <a:ext cx="9144000" cy="36009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a:ln>
                  <a:noFill/>
                </a:ln>
                <a:solidFill>
                  <a:srgbClr val="FF0000"/>
                </a:solidFill>
                <a:effectLst/>
                <a:latin typeface="Times New Roman" pitchFamily="18" charset="0"/>
                <a:cs typeface="Times New Roman" pitchFamily="18" charset="0"/>
              </a:rPr>
              <a:t>Content</a:t>
            </a:r>
            <a:r>
              <a:rPr kumimoji="0" lang="en-US" sz="1600" b="1" i="0" u="none" strike="noStrike" cap="none" normalizeH="0" baseline="0" dirty="0">
                <a:ln>
                  <a:noFill/>
                </a:ln>
                <a:solidFill>
                  <a:srgbClr val="FF0000"/>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tabLst/>
            </a:pP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200000"/>
              </a:lnSpc>
              <a:spcBef>
                <a:spcPct val="0"/>
              </a:spcBef>
              <a:spcAft>
                <a:spcPct val="0"/>
              </a:spcAft>
              <a:buClrTx/>
              <a:buSzTx/>
              <a:buFont typeface="Wingdings" pitchFamily="2" charset="2"/>
              <a:buChar char="Ø"/>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Introduction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Literature survey</a:t>
            </a:r>
          </a:p>
          <a:p>
            <a:pPr marL="0" marR="0" lvl="0" indent="0" algn="l" defTabSz="914400" rtl="0" eaLnBrk="0" fontAlgn="base" latinLnBrk="0" hangingPunct="0">
              <a:lnSpc>
                <a:spcPct val="200000"/>
              </a:lnSpc>
              <a:spcBef>
                <a:spcPct val="0"/>
              </a:spcBef>
              <a:spcAft>
                <a:spcPct val="0"/>
              </a:spcAft>
              <a:buClrTx/>
              <a:buSzTx/>
              <a:buFont typeface="Wingdings" pitchFamily="2" charset="2"/>
              <a:buChar char="Ø"/>
              <a:tabLst/>
            </a:pPr>
            <a:r>
              <a:rPr lang="en-US" sz="1600" b="1" dirty="0">
                <a:latin typeface="Times New Roman" pitchFamily="18" charset="0"/>
                <a:cs typeface="Times New Roman" pitchFamily="18" charset="0"/>
              </a:rPr>
              <a:t>Problem Statement</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Challenges </a:t>
            </a:r>
          </a:p>
          <a:p>
            <a:pPr marL="0" marR="0" lvl="0" indent="0" algn="l"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Motivation.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 typeface="Wingdings" pitchFamily="2" charset="2"/>
              <a:buChar char="Ø"/>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References (Bibliography)</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DEE22E3-46B7-4F09-821F-9C9727EC425A}" type="datetime1">
              <a:rPr lang="en-IN" smtClean="0"/>
              <a:pPr/>
              <a:t>17-05-2021</a:t>
            </a:fld>
            <a:endParaRPr lang="en-IN"/>
          </a:p>
        </p:txBody>
      </p:sp>
      <p:sp>
        <p:nvSpPr>
          <p:cNvPr id="4" name="Slide Number Placeholder 3"/>
          <p:cNvSpPr>
            <a:spLocks noGrp="1"/>
          </p:cNvSpPr>
          <p:nvPr>
            <p:ph type="sldNum" sz="quarter" idx="12"/>
          </p:nvPr>
        </p:nvSpPr>
        <p:spPr/>
        <p:txBody>
          <a:bodyPr/>
          <a:lstStyle/>
          <a:p>
            <a:fld id="{95389BB7-1E65-4161-B179-A5DC46497D96}" type="slidenum">
              <a:rPr lang="en-IN" sz="1600" smtClean="0"/>
              <a:pPr/>
              <a:t>2</a:t>
            </a:fld>
            <a:endParaRPr lang="en-IN"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3DA5F-80B4-4661-A732-F1953AFE9F84}" type="datetime1">
              <a:rPr lang="en-IN" smtClean="0"/>
              <a:pPr/>
              <a:t>17-05-2021</a:t>
            </a:fld>
            <a:endParaRPr lang="en-IN"/>
          </a:p>
        </p:txBody>
      </p:sp>
      <p:sp>
        <p:nvSpPr>
          <p:cNvPr id="3" name="Slide Number Placeholder 2"/>
          <p:cNvSpPr>
            <a:spLocks noGrp="1"/>
          </p:cNvSpPr>
          <p:nvPr>
            <p:ph type="sldNum" sz="quarter" idx="12"/>
          </p:nvPr>
        </p:nvSpPr>
        <p:spPr/>
        <p:txBody>
          <a:bodyPr/>
          <a:lstStyle/>
          <a:p>
            <a:fld id="{95389BB7-1E65-4161-B179-A5DC46497D96}" type="slidenum">
              <a:rPr lang="en-IN" smtClean="0"/>
              <a:pPr/>
              <a:t>20</a:t>
            </a:fld>
            <a:endParaRPr lang="en-IN"/>
          </a:p>
        </p:txBody>
      </p:sp>
      <p:sp>
        <p:nvSpPr>
          <p:cNvPr id="4" name="TextBox 3"/>
          <p:cNvSpPr txBox="1"/>
          <p:nvPr/>
        </p:nvSpPr>
        <p:spPr>
          <a:xfrm>
            <a:off x="2483768" y="1823794"/>
            <a:ext cx="5688632" cy="1107996"/>
          </a:xfrm>
          <a:prstGeom prst="rect">
            <a:avLst/>
          </a:prstGeom>
          <a:noFill/>
        </p:spPr>
        <p:txBody>
          <a:bodyPr wrap="square" rtlCol="0">
            <a:spAutoFit/>
          </a:bodyPr>
          <a:lstStyle/>
          <a:p>
            <a:r>
              <a:rPr lang="en-IN" sz="6600" b="1" dirty="0">
                <a:solidFill>
                  <a:srgbClr val="FF0000"/>
                </a:solidFill>
                <a:latin typeface="Bookman Old Style"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80528" y="195933"/>
            <a:ext cx="9144000" cy="6140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200000"/>
              </a:lnSpc>
              <a:spcBef>
                <a:spcPct val="0"/>
              </a:spcBef>
              <a:spcAft>
                <a:spcPct val="0"/>
              </a:spcAft>
              <a:buClrTx/>
              <a:buSzTx/>
              <a:tabLst/>
            </a:pPr>
            <a:r>
              <a:rPr kumimoji="0" lang="en-US" sz="2000" b="1" i="0" u="none" strike="noStrike" cap="none" normalizeH="0" baseline="0" dirty="0">
                <a:ln>
                  <a:noFill/>
                </a:ln>
                <a:solidFill>
                  <a:srgbClr val="FF0000"/>
                </a:solidFill>
                <a:effectLst/>
                <a:latin typeface="Times New Roman" pitchFamily="18" charset="0"/>
                <a:cs typeface="Times New Roman" pitchFamily="18" charset="0"/>
              </a:rPr>
              <a:t>Introduction</a:t>
            </a:r>
            <a:endParaRPr kumimoji="0" lang="en-US" sz="2000" b="0" i="0" u="none" strike="noStrike" cap="none" normalizeH="0" baseline="0" dirty="0">
              <a:ln>
                <a:noFill/>
              </a:ln>
              <a:solidFill>
                <a:srgbClr val="FF0000"/>
              </a:solidFill>
              <a:effectLst/>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4BC8CA1-505D-4AAB-83B9-2F6810DFA6F4}" type="datetime1">
              <a:rPr lang="en-IN" smtClean="0"/>
              <a:pPr/>
              <a:t>17-05-2021</a:t>
            </a:fld>
            <a:endParaRPr lang="en-IN"/>
          </a:p>
        </p:txBody>
      </p:sp>
      <p:sp>
        <p:nvSpPr>
          <p:cNvPr id="4" name="Slide Number Placeholder 3"/>
          <p:cNvSpPr>
            <a:spLocks noGrp="1"/>
          </p:cNvSpPr>
          <p:nvPr>
            <p:ph type="sldNum" sz="quarter" idx="12"/>
          </p:nvPr>
        </p:nvSpPr>
        <p:spPr/>
        <p:txBody>
          <a:bodyPr/>
          <a:lstStyle/>
          <a:p>
            <a:fld id="{95389BB7-1E65-4161-B179-A5DC46497D96}" type="slidenum">
              <a:rPr lang="en-IN" smtClean="0"/>
              <a:pPr/>
              <a:t>3</a:t>
            </a:fld>
            <a:endParaRPr lang="en-IN"/>
          </a:p>
        </p:txBody>
      </p:sp>
      <p:sp>
        <p:nvSpPr>
          <p:cNvPr id="5" name="Rectangle 4"/>
          <p:cNvSpPr/>
          <p:nvPr/>
        </p:nvSpPr>
        <p:spPr>
          <a:xfrm>
            <a:off x="642910" y="857238"/>
            <a:ext cx="8001056" cy="4330416"/>
          </a:xfrm>
          <a:prstGeom prst="rect">
            <a:avLst/>
          </a:prstGeom>
        </p:spPr>
        <p:txBody>
          <a:bodyPr wrap="square">
            <a:spAutoFit/>
          </a:bodyPr>
          <a:lstStyle/>
          <a:p>
            <a:pPr algn="just">
              <a:lnSpc>
                <a:spcPct val="170000"/>
              </a:lnSpc>
              <a:buFont typeface="Arial" pitchFamily="34" charset="0"/>
              <a:buChar char="•"/>
            </a:pPr>
            <a:r>
              <a:rPr lang="en-US" dirty="0"/>
              <a:t> </a:t>
            </a:r>
            <a:r>
              <a:rPr lang="en-US" dirty="0">
                <a:latin typeface="Times New Roman" pitchFamily="18" charset="0"/>
                <a:cs typeface="Times New Roman" pitchFamily="18" charset="0"/>
              </a:rPr>
              <a:t>Face recognition is a biometric technique which involves determining if the image of the face of any given person matches any of the face images stored in a database.</a:t>
            </a:r>
          </a:p>
          <a:p>
            <a:pPr algn="just">
              <a:lnSpc>
                <a:spcPct val="170000"/>
              </a:lnSpc>
              <a:buFont typeface="Arial" pitchFamily="34" charset="0"/>
              <a:buChar char="•"/>
            </a:pPr>
            <a:r>
              <a:rPr lang="en-US" dirty="0">
                <a:latin typeface="Times New Roman" pitchFamily="18" charset="0"/>
                <a:cs typeface="Times New Roman" pitchFamily="18" charset="0"/>
              </a:rPr>
              <a:t>This problem is hard to solve automatically due to the changes that various factors, such as facial expression, aging and even lighting, can cause on the image. </a:t>
            </a:r>
          </a:p>
          <a:p>
            <a:pPr algn="just">
              <a:lnSpc>
                <a:spcPct val="170000"/>
              </a:lnSpc>
              <a:buFont typeface="Arial" pitchFamily="34" charset="0"/>
              <a:buChar char="•"/>
            </a:pPr>
            <a:r>
              <a:rPr lang="en-US" dirty="0">
                <a:latin typeface="Times New Roman" pitchFamily="18" charset="0"/>
                <a:cs typeface="Times New Roman" pitchFamily="18" charset="0"/>
              </a:rPr>
              <a:t>Among the different biometric techniques facial recognition may not be the most reliable but it has several advantages over the others. </a:t>
            </a:r>
          </a:p>
          <a:p>
            <a:pPr algn="just">
              <a:lnSpc>
                <a:spcPct val="170000"/>
              </a:lnSpc>
              <a:buFont typeface="Arial" pitchFamily="34" charset="0"/>
              <a:buChar char="•"/>
            </a:pPr>
            <a:r>
              <a:rPr lang="en-US" dirty="0">
                <a:latin typeface="Times New Roman" pitchFamily="18" charset="0"/>
                <a:cs typeface="Times New Roman" pitchFamily="18" charset="0"/>
              </a:rPr>
              <a:t>It is widely used in various areas such as security and access control, forensic medicine, police controls and in attendance management system. </a:t>
            </a:r>
          </a:p>
          <a:p>
            <a:pPr algn="just">
              <a:lnSpc>
                <a:spcPct val="170000"/>
              </a:lnSpc>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80528" y="195933"/>
            <a:ext cx="9144000" cy="6140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200000"/>
              </a:lnSpc>
              <a:spcBef>
                <a:spcPct val="0"/>
              </a:spcBef>
              <a:spcAft>
                <a:spcPct val="0"/>
              </a:spcAft>
              <a:buClrTx/>
              <a:buSzTx/>
              <a:tabLst/>
            </a:pPr>
            <a:r>
              <a:rPr kumimoji="0" lang="en-US" sz="2000" b="1" i="0" u="none" strike="noStrike" cap="none" normalizeH="0" baseline="0" dirty="0">
                <a:ln>
                  <a:noFill/>
                </a:ln>
                <a:solidFill>
                  <a:srgbClr val="FF0000"/>
                </a:solidFill>
                <a:effectLst/>
                <a:latin typeface="Times New Roman" pitchFamily="18" charset="0"/>
                <a:cs typeface="Times New Roman" pitchFamily="18" charset="0"/>
              </a:rPr>
              <a:t>Introduction</a:t>
            </a:r>
            <a:endParaRPr kumimoji="0" lang="en-US" sz="2000" b="0" i="0" u="none" strike="noStrike" cap="none" normalizeH="0" baseline="0" dirty="0">
              <a:ln>
                <a:noFill/>
              </a:ln>
              <a:solidFill>
                <a:srgbClr val="FF0000"/>
              </a:solidFill>
              <a:effectLst/>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4BC8CA1-505D-4AAB-83B9-2F6810DFA6F4}" type="datetime1">
              <a:rPr lang="en-IN" smtClean="0"/>
              <a:pPr/>
              <a:t>17-05-2021</a:t>
            </a:fld>
            <a:endParaRPr lang="en-IN"/>
          </a:p>
        </p:txBody>
      </p:sp>
      <p:sp>
        <p:nvSpPr>
          <p:cNvPr id="4" name="Slide Number Placeholder 3"/>
          <p:cNvSpPr>
            <a:spLocks noGrp="1"/>
          </p:cNvSpPr>
          <p:nvPr>
            <p:ph type="sldNum" sz="quarter" idx="12"/>
          </p:nvPr>
        </p:nvSpPr>
        <p:spPr/>
        <p:txBody>
          <a:bodyPr/>
          <a:lstStyle/>
          <a:p>
            <a:fld id="{95389BB7-1E65-4161-B179-A5DC46497D96}" type="slidenum">
              <a:rPr lang="en-IN" smtClean="0"/>
              <a:pPr/>
              <a:t>4</a:t>
            </a:fld>
            <a:endParaRPr lang="en-IN"/>
          </a:p>
        </p:txBody>
      </p:sp>
      <p:sp>
        <p:nvSpPr>
          <p:cNvPr id="5" name="Rectangle 4"/>
          <p:cNvSpPr/>
          <p:nvPr/>
        </p:nvSpPr>
        <p:spPr>
          <a:xfrm>
            <a:off x="785786" y="857238"/>
            <a:ext cx="7858180" cy="2168414"/>
          </a:xfrm>
          <a:prstGeom prst="rect">
            <a:avLst/>
          </a:prstGeom>
        </p:spPr>
        <p:txBody>
          <a:bodyPr wrap="square">
            <a:spAutoFit/>
          </a:bodyPr>
          <a:lstStyle/>
          <a:p>
            <a:pPr algn="just"/>
            <a:r>
              <a:rPr lang="en-US" dirty="0">
                <a:latin typeface="Times New Roman" pitchFamily="18" charset="0"/>
                <a:cs typeface="Times New Roman" pitchFamily="18" charset="0"/>
              </a:rPr>
              <a:t>The various techniques for marking attendance are:</a:t>
            </a:r>
          </a:p>
          <a:p>
            <a:pPr algn="just"/>
            <a:r>
              <a:rPr lang="en-US" dirty="0">
                <a:latin typeface="Times New Roman" pitchFamily="18" charset="0"/>
                <a:cs typeface="Times New Roman" pitchFamily="18" charset="0"/>
              </a:rPr>
              <a:t>1) Signature based System</a:t>
            </a:r>
          </a:p>
          <a:p>
            <a:pPr algn="just"/>
            <a:r>
              <a:rPr lang="en-US" dirty="0">
                <a:latin typeface="Times New Roman" pitchFamily="18" charset="0"/>
                <a:cs typeface="Times New Roman" pitchFamily="18" charset="0"/>
              </a:rPr>
              <a:t>2) Fingerprint based System</a:t>
            </a:r>
          </a:p>
          <a:p>
            <a:pPr algn="just"/>
            <a:r>
              <a:rPr lang="en-US" dirty="0">
                <a:latin typeface="Times New Roman" pitchFamily="18" charset="0"/>
                <a:cs typeface="Times New Roman" pitchFamily="18" charset="0"/>
              </a:rPr>
              <a:t>3) Iris Recognition</a:t>
            </a:r>
          </a:p>
          <a:p>
            <a:pPr algn="just"/>
            <a:r>
              <a:rPr lang="en-US" dirty="0">
                <a:latin typeface="Times New Roman" pitchFamily="18" charset="0"/>
                <a:cs typeface="Times New Roman" pitchFamily="18" charset="0"/>
              </a:rPr>
              <a:t>4) RFID based System</a:t>
            </a:r>
          </a:p>
          <a:p>
            <a:pPr algn="just"/>
            <a:r>
              <a:rPr lang="en-US" dirty="0">
                <a:latin typeface="Times New Roman" pitchFamily="18" charset="0"/>
                <a:cs typeface="Times New Roman" pitchFamily="18" charset="0"/>
              </a:rPr>
              <a:t>5) Face Recognition</a:t>
            </a:r>
          </a:p>
          <a:p>
            <a:pPr algn="just">
              <a:lnSpc>
                <a:spcPct val="170000"/>
              </a:lnSpc>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4760785" cy="990600"/>
          </a:xfrm>
        </p:spPr>
        <p:txBody>
          <a:bodyPr>
            <a:normAutofit fontScale="90000"/>
          </a:bodyPr>
          <a:lstStyle/>
          <a:p>
            <a:pPr lvl="0"/>
            <a:r>
              <a:rPr lang="en-US" b="1" dirty="0">
                <a:latin typeface="Times New Roman" pitchFamily="18" charset="0"/>
                <a:cs typeface="Times New Roman" pitchFamily="18" charset="0"/>
              </a:rPr>
              <a:t>Literature survey</a:t>
            </a:r>
            <a:br>
              <a:rPr lang="en-US"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657350" y="1143000"/>
            <a:ext cx="5429251" cy="3719016"/>
          </a:xfrm>
        </p:spPr>
        <p:txBody>
          <a:bodyPr>
            <a:noAutofit/>
          </a:bodyPr>
          <a:lstStyle/>
          <a:p>
            <a:pPr algn="just"/>
            <a:r>
              <a:rPr lang="en-US" sz="1500" b="1" dirty="0">
                <a:latin typeface="Times New Roman" panose="02020603050405020304" pitchFamily="18" charset="0"/>
                <a:cs typeface="Times New Roman" panose="02020603050405020304" pitchFamily="18" charset="0"/>
              </a:rPr>
              <a:t>Title 1: </a:t>
            </a:r>
            <a:r>
              <a:rPr lang="en-US" sz="1500" dirty="0">
                <a:latin typeface="Times New Roman" panose="02020603050405020304" pitchFamily="18" charset="0"/>
                <a:cs typeface="Times New Roman" panose="02020603050405020304" pitchFamily="18" charset="0"/>
              </a:rPr>
              <a:t>“Design and Implementation of an Algorithm for Face Recognition using Principal Component Analysis in MATLAB” </a:t>
            </a:r>
          </a:p>
          <a:p>
            <a:pPr algn="just"/>
            <a:r>
              <a:rPr lang="en-US" sz="1500" b="1" dirty="0">
                <a:latin typeface="Times New Roman" panose="02020603050405020304" pitchFamily="18" charset="0"/>
                <a:cs typeface="Times New Roman" panose="02020603050405020304" pitchFamily="18" charset="0"/>
              </a:rPr>
              <a:t>Authors: </a:t>
            </a:r>
            <a:r>
              <a:rPr lang="en-US" sz="1500" dirty="0">
                <a:latin typeface="Times New Roman" panose="02020603050405020304" pitchFamily="18" charset="0"/>
                <a:cs typeface="Times New Roman" panose="02020603050405020304" pitchFamily="18" charset="0"/>
              </a:rPr>
              <a:t>K. Sai Prasad Reddy and Dr.K. Nagabhushan Raju</a:t>
            </a:r>
          </a:p>
          <a:p>
            <a:pPr algn="just"/>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In the beginning face recognition was treated as a 2D pattern recognition problem. The following Three methods are used to face recognition</a:t>
            </a:r>
            <a:r>
              <a:rPr lang="en-US" sz="1500">
                <a:latin typeface="Times New Roman" panose="02020603050405020304" pitchFamily="18" charset="0"/>
                <a:cs typeface="Times New Roman" panose="02020603050405020304" pitchFamily="18" charset="0"/>
              </a:rPr>
              <a:t>.   </a:t>
            </a:r>
          </a:p>
          <a:p>
            <a:pPr algn="just"/>
            <a:endParaRPr lang="en-US" sz="1500" dirty="0">
              <a:latin typeface="Times New Roman" panose="02020603050405020304" pitchFamily="18" charset="0"/>
              <a:cs typeface="Times New Roman" panose="02020603050405020304" pitchFamily="18" charset="0"/>
            </a:endParaRPr>
          </a:p>
          <a:p>
            <a:pPr marL="0" indent="0" algn="just">
              <a:buNone/>
            </a:pPr>
            <a:r>
              <a:rPr lang="en-US" sz="1500" b="1" dirty="0">
                <a:latin typeface="Times New Roman" panose="02020603050405020304" pitchFamily="18" charset="0"/>
                <a:cs typeface="Times New Roman" panose="02020603050405020304" pitchFamily="18" charset="0"/>
              </a:rPr>
              <a:t> 1. Holistic Matching Methods : </a:t>
            </a:r>
            <a:r>
              <a:rPr lang="en-US" sz="1500" dirty="0">
                <a:latin typeface="Times New Roman" panose="02020603050405020304" pitchFamily="18" charset="0"/>
                <a:cs typeface="Times New Roman" panose="02020603050405020304" pitchFamily="18" charset="0"/>
              </a:rPr>
              <a:t>In holistic matching  		    method, the complete face region is taken as input data into face catching system</a:t>
            </a:r>
            <a:r>
              <a:rPr lang="en-US" sz="150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a:p>
            <a:pPr marL="0" indent="0" algn="r">
              <a:buNone/>
            </a:pPr>
            <a:r>
              <a:rPr lang="en-US" sz="1500" dirty="0">
                <a:latin typeface="Times New Roman" panose="02020603050405020304" pitchFamily="18" charset="0"/>
                <a:cs typeface="Times New Roman" panose="02020603050405020304" pitchFamily="18" charset="0"/>
              </a:rPr>
              <a:t> </a:t>
            </a:r>
            <a:endParaRPr lang="en-US" sz="15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BA358A0-D6F4-49D1-A2A2-AA83A4F2EEC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AF69E-392C-47FC-A5EB-E35E3724AE05}"/>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Contd..</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109144D-886B-45AB-B043-E1B79AE694F4}"/>
              </a:ext>
            </a:extLst>
          </p:cNvPr>
          <p:cNvSpPr>
            <a:spLocks noGrp="1"/>
          </p:cNvSpPr>
          <p:nvPr>
            <p:ph idx="1"/>
          </p:nvPr>
        </p:nvSpPr>
        <p:spPr>
          <a:xfrm>
            <a:off x="1600199" y="1085851"/>
            <a:ext cx="5314951" cy="3445172"/>
          </a:xfrm>
        </p:spPr>
        <p:txBody>
          <a:bodyPr>
            <a:normAutofit/>
          </a:bodyPr>
          <a:lstStyle/>
          <a:p>
            <a:pPr marL="0" indent="0" algn="just">
              <a:buNone/>
            </a:pPr>
            <a:r>
              <a:rPr lang="en-US" sz="1500" b="1" dirty="0">
                <a:latin typeface="Times New Roman" panose="02020603050405020304" pitchFamily="18" charset="0"/>
                <a:cs typeface="Times New Roman" panose="02020603050405020304" pitchFamily="18" charset="0"/>
              </a:rPr>
              <a:t>2. Feature-based (structural) Methods : :</a:t>
            </a:r>
            <a:r>
              <a:rPr lang="en-US" sz="1500" dirty="0">
                <a:latin typeface="Times New Roman" panose="02020603050405020304" pitchFamily="18" charset="0"/>
                <a:cs typeface="Times New Roman" panose="02020603050405020304" pitchFamily="18" charset="0"/>
              </a:rPr>
              <a:t> In this methods local features such as eyes, nose and mouth are extracted first and their locations and </a:t>
            </a:r>
            <a:r>
              <a:rPr lang="en-US" sz="1500">
                <a:latin typeface="Times New Roman" panose="02020603050405020304" pitchFamily="18" charset="0"/>
                <a:cs typeface="Times New Roman" panose="02020603050405020304" pitchFamily="18" charset="0"/>
              </a:rPr>
              <a:t>local .</a:t>
            </a:r>
            <a:endParaRPr lang="en-US" sz="1500" dirty="0">
              <a:latin typeface="Times New Roman" panose="02020603050405020304" pitchFamily="18" charset="0"/>
              <a:cs typeface="Times New Roman" panose="02020603050405020304" pitchFamily="18" charset="0"/>
            </a:endParaRPr>
          </a:p>
          <a:p>
            <a:pPr marL="0" indent="0" algn="just">
              <a:buNone/>
            </a:pPr>
            <a:endParaRPr lang="en-US" sz="1500" b="1">
              <a:latin typeface="Times New Roman" panose="02020603050405020304" pitchFamily="18" charset="0"/>
              <a:cs typeface="Times New Roman" panose="02020603050405020304" pitchFamily="18" charset="0"/>
            </a:endParaRPr>
          </a:p>
          <a:p>
            <a:pPr marL="0" indent="0" algn="just">
              <a:buNone/>
            </a:pPr>
            <a:r>
              <a:rPr lang="en-US" sz="1500" b="1">
                <a:latin typeface="Times New Roman" panose="02020603050405020304" pitchFamily="18" charset="0"/>
                <a:cs typeface="Times New Roman" panose="02020603050405020304" pitchFamily="18" charset="0"/>
              </a:rPr>
              <a:t>3</a:t>
            </a:r>
            <a:r>
              <a:rPr lang="en-US" sz="1500" b="1" dirty="0">
                <a:latin typeface="Times New Roman" panose="02020603050405020304" pitchFamily="18" charset="0"/>
                <a:cs typeface="Times New Roman" panose="02020603050405020304" pitchFamily="18" charset="0"/>
              </a:rPr>
              <a:t>. Hybrid method: </a:t>
            </a:r>
            <a:r>
              <a:rPr lang="en-US" sz="1500" dirty="0">
                <a:latin typeface="Times New Roman" panose="02020603050405020304" pitchFamily="18" charset="0"/>
                <a:cs typeface="Times New Roman" panose="02020603050405020304" pitchFamily="18" charset="0"/>
              </a:rPr>
              <a:t>Hybrid face recognition systems use a combination of both </a:t>
            </a:r>
            <a:r>
              <a:rPr lang="en-US" sz="1500">
                <a:latin typeface="Times New Roman" panose="02020603050405020304" pitchFamily="18" charset="0"/>
                <a:cs typeface="Times New Roman" panose="02020603050405020304" pitchFamily="18" charset="0"/>
              </a:rPr>
              <a:t>holistic and feat</a:t>
            </a:r>
            <a:endParaRPr lang="en-US" sz="1500" dirty="0"/>
          </a:p>
          <a:p>
            <a:pPr marL="0" indent="0" algn="just">
              <a:buNone/>
            </a:pPr>
            <a:r>
              <a:rPr lang="en-US" sz="1500" dirty="0">
                <a:latin typeface="Times New Roman" panose="02020603050405020304" pitchFamily="18" charset="0"/>
                <a:cs typeface="Times New Roman" panose="02020603050405020304" pitchFamily="18" charset="0"/>
              </a:rPr>
              <a:t> </a:t>
            </a:r>
          </a:p>
          <a:p>
            <a:pPr marL="0" indent="0" fontAlgn="base">
              <a:buNone/>
            </a:pPr>
            <a:endParaRPr lang="en-US" sz="1500" b="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xmlns="" id="{B717647A-478C-4C8F-9B05-A895B59AD2C8}"/>
              </a:ext>
            </a:extLst>
          </p:cNvPr>
          <p:cNvSpPr>
            <a:spLocks noGrp="1"/>
          </p:cNvSpPr>
          <p:nvPr>
            <p:ph type="sldNum" sz="quarter" idx="12"/>
          </p:nvPr>
        </p:nvSpPr>
        <p:spPr/>
        <p:txBody>
          <a:bodyPr/>
          <a:lstStyle/>
          <a:p>
            <a:fld id="{FBA358A0-D6F4-49D1-A2A2-AA83A4F2EECC}" type="slidenum">
              <a:rPr lang="en-US" smtClean="0"/>
              <a:pPr/>
              <a:t>6</a:t>
            </a:fld>
            <a:endParaRPr lang="en-US"/>
          </a:p>
        </p:txBody>
      </p:sp>
    </p:spTree>
    <p:extLst>
      <p:ext uri="{BB962C8B-B14F-4D97-AF65-F5344CB8AC3E}">
        <p14:creationId xmlns:p14="http://schemas.microsoft.com/office/powerpoint/2010/main" val="56048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8A318A-03E2-4EB4-8EFF-FBF14EC0080C}"/>
              </a:ext>
            </a:extLst>
          </p:cNvPr>
          <p:cNvSpPr>
            <a:spLocks noGrp="1"/>
          </p:cNvSpPr>
          <p:nvPr>
            <p:ph type="title"/>
          </p:nvPr>
        </p:nvSpPr>
        <p:spPr>
          <a:xfrm>
            <a:off x="1600200" y="171450"/>
            <a:ext cx="4760785" cy="628650"/>
          </a:xfrm>
        </p:spPr>
        <p:txBody>
          <a:bodyPr>
            <a:normAutofit fontScale="90000"/>
          </a:bodyPr>
          <a:lstStyle/>
          <a:p>
            <a:r>
              <a:rPr lang="en-US"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xmlns="" id="{1367D651-FB13-4174-8EAD-DA5F2B6BC9EA}"/>
              </a:ext>
            </a:extLst>
          </p:cNvPr>
          <p:cNvSpPr>
            <a:spLocks noGrp="1"/>
          </p:cNvSpPr>
          <p:nvPr>
            <p:ph idx="1"/>
          </p:nvPr>
        </p:nvSpPr>
        <p:spPr>
          <a:xfrm>
            <a:off x="1600198" y="800101"/>
            <a:ext cx="5829302" cy="3730922"/>
          </a:xfrm>
        </p:spPr>
        <p:txBody>
          <a:bodyPr>
            <a:normAutofit/>
          </a:bodyPr>
          <a:lstStyle/>
          <a:p>
            <a:pPr algn="just"/>
            <a:r>
              <a:rPr lang="en-US" sz="1500" b="1">
                <a:latin typeface="Times New Roman" panose="02020603050405020304" pitchFamily="18" charset="0"/>
                <a:cs typeface="Times New Roman" panose="02020603050405020304" pitchFamily="18" charset="0"/>
              </a:rPr>
              <a:t>Title 1: </a:t>
            </a:r>
            <a:r>
              <a:rPr lang="en-US" sz="1500" dirty="0">
                <a:latin typeface="Times New Roman" panose="02020603050405020304" pitchFamily="18" charset="0"/>
                <a:cs typeface="Times New Roman" panose="02020603050405020304" pitchFamily="18" charset="0"/>
              </a:rPr>
              <a:t>“Face Recognition using Principal Component Analysis with DCT”</a:t>
            </a:r>
          </a:p>
          <a:p>
            <a:pPr algn="just"/>
            <a:r>
              <a:rPr lang="en-US" sz="1500" b="1" dirty="0">
                <a:latin typeface="Times New Roman" panose="02020603050405020304" pitchFamily="18" charset="0"/>
                <a:cs typeface="Times New Roman" panose="02020603050405020304" pitchFamily="18" charset="0"/>
              </a:rPr>
              <a:t>Authors: </a:t>
            </a:r>
            <a:r>
              <a:rPr lang="en-US" sz="1500" dirty="0">
                <a:latin typeface="Times New Roman" panose="02020603050405020304" pitchFamily="18" charset="0"/>
                <a:cs typeface="Times New Roman" panose="02020603050405020304" pitchFamily="18" charset="0"/>
              </a:rPr>
              <a:t>Kiran D. Kadam</a:t>
            </a:r>
            <a:r>
              <a:rPr lang="en-US" sz="1500" baseline="300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EandTC Department, Dr.D.Y.Patil College of Engineering, Pune University, Ambi-Pune </a:t>
            </a:r>
          </a:p>
          <a:p>
            <a:pPr algn="just"/>
            <a:r>
              <a:rPr lang="en-US" sz="1500" dirty="0">
                <a:latin typeface="Times New Roman" panose="02020603050405020304" pitchFamily="18" charset="0"/>
                <a:cs typeface="Times New Roman" panose="02020603050405020304" pitchFamily="18" charset="0"/>
              </a:rPr>
              <a:t> In this paper two technologies are PCA and DCT are combined. Two methods PCA and DCT have certain mathematical similarities since that they both aim to reduce the dimensions of data.</a:t>
            </a:r>
          </a:p>
          <a:p>
            <a:pPr algn="just"/>
            <a:r>
              <a:rPr lang="en-US" sz="1500" dirty="0">
                <a:latin typeface="Times New Roman" panose="02020603050405020304" pitchFamily="18" charset="0"/>
                <a:cs typeface="Times New Roman" panose="02020603050405020304" pitchFamily="18" charset="0"/>
              </a:rPr>
              <a:t> Initially we will use DCT which is useful to compress the input image, then PCA is entered to reduce the dimensions and the final recognition or classification is done using the Euclidian distance formula</a:t>
            </a:r>
            <a:r>
              <a:rPr lang="en-US" sz="150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xmlns="" id="{51C4F820-746D-4CB9-88F4-0756AB4D4F68}"/>
              </a:ext>
            </a:extLst>
          </p:cNvPr>
          <p:cNvSpPr>
            <a:spLocks noGrp="1"/>
          </p:cNvSpPr>
          <p:nvPr>
            <p:ph type="sldNum" sz="quarter" idx="12"/>
          </p:nvPr>
        </p:nvSpPr>
        <p:spPr/>
        <p:txBody>
          <a:bodyPr/>
          <a:lstStyle/>
          <a:p>
            <a:fld id="{FBA358A0-D6F4-49D1-A2A2-AA83A4F2EECC}" type="slidenum">
              <a:rPr lang="en-US" smtClean="0"/>
              <a:pPr/>
              <a:t>7</a:t>
            </a:fld>
            <a:endParaRPr lang="en-US"/>
          </a:p>
        </p:txBody>
      </p:sp>
    </p:spTree>
    <p:extLst>
      <p:ext uri="{BB962C8B-B14F-4D97-AF65-F5344CB8AC3E}">
        <p14:creationId xmlns:p14="http://schemas.microsoft.com/office/powerpoint/2010/main" val="1551536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A5B35-3C4F-47F2-AF98-2B4D960700E1}"/>
              </a:ext>
            </a:extLst>
          </p:cNvPr>
          <p:cNvSpPr>
            <a:spLocks noGrp="1"/>
          </p:cNvSpPr>
          <p:nvPr>
            <p:ph type="title"/>
          </p:nvPr>
        </p:nvSpPr>
        <p:spPr>
          <a:xfrm>
            <a:off x="1600200" y="171450"/>
            <a:ext cx="4760785" cy="457200"/>
          </a:xfrm>
        </p:spPr>
        <p:txBody>
          <a:bodyPr>
            <a:normAutofit fontScale="90000"/>
          </a:bodyPr>
          <a:lstStyle/>
          <a:p>
            <a:r>
              <a:rPr lang="en-US" sz="3000" dirty="0">
                <a:latin typeface="Times New Roman" panose="02020603050405020304" pitchFamily="18" charset="0"/>
                <a:cs typeface="Times New Roman" panose="02020603050405020304" pitchFamily="18" charset="0"/>
              </a:rPr>
              <a:t>Contd</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xmlns="" id="{24EDBAA5-66D0-4BE1-AEC5-ED9D71B2AAD2}"/>
              </a:ext>
            </a:extLst>
          </p:cNvPr>
          <p:cNvSpPr>
            <a:spLocks noGrp="1"/>
          </p:cNvSpPr>
          <p:nvPr>
            <p:ph idx="1"/>
          </p:nvPr>
        </p:nvSpPr>
        <p:spPr>
          <a:xfrm>
            <a:off x="1428751" y="628650"/>
            <a:ext cx="5886449" cy="4343400"/>
          </a:xfrm>
        </p:spPr>
        <p:txBody>
          <a:bodyPr>
            <a:normAutofit/>
          </a:bodyPr>
          <a:lstStyle/>
          <a:p>
            <a:pPr algn="just"/>
            <a:r>
              <a:rPr lang="en-US" sz="1500" b="1">
                <a:latin typeface="Times New Roman" panose="02020603050405020304" pitchFamily="18" charset="0"/>
                <a:cs typeface="Times New Roman" panose="02020603050405020304" pitchFamily="18" charset="0"/>
              </a:rPr>
              <a:t>Title 2: </a:t>
            </a:r>
            <a:r>
              <a:rPr lang="en-US" sz="1500" b="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Face Recognition using PCA, LDA and ICA approaches on colored images”</a:t>
            </a:r>
          </a:p>
          <a:p>
            <a:pPr algn="just"/>
            <a:r>
              <a:rPr lang="en-US" sz="1500" b="1" dirty="0">
                <a:latin typeface="Times New Roman" panose="02020603050405020304" pitchFamily="18" charset="0"/>
                <a:cs typeface="Times New Roman" panose="02020603050405020304" pitchFamily="18" charset="0"/>
              </a:rPr>
              <a:t>Authors: </a:t>
            </a:r>
            <a:r>
              <a:rPr lang="en-US" sz="1500" dirty="0">
                <a:latin typeface="Times New Roman" panose="02020603050405020304" pitchFamily="18" charset="0"/>
                <a:cs typeface="Times New Roman" panose="02020603050405020304" pitchFamily="18" charset="0"/>
              </a:rPr>
              <a:t>Önsen TOYGAR  	Adnan ACAN</a:t>
            </a:r>
            <a:r>
              <a:rPr lang="en-US" sz="1500" baseline="300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Computer Engineering Department, Eastern Mediterranean University, Famagusta, Turkish Republic of Northern Cyprus, Mersin 10, Turkey. </a:t>
            </a:r>
          </a:p>
          <a:p>
            <a:pPr algn="just"/>
            <a:r>
              <a:rPr lang="en-US" sz="1500" dirty="0">
                <a:latin typeface="Times New Roman" panose="02020603050405020304" pitchFamily="18" charset="0"/>
                <a:cs typeface="Times New Roman" panose="02020603050405020304" pitchFamily="18" charset="0"/>
              </a:rPr>
              <a:t>The results of the experiments show that PCA is better than LDA and ICA in general and under different illumination variations. </a:t>
            </a:r>
          </a:p>
          <a:p>
            <a:pPr algn="just"/>
            <a:r>
              <a:rPr lang="en-US" sz="1500" dirty="0">
                <a:latin typeface="Times New Roman" panose="02020603050405020304" pitchFamily="18" charset="0"/>
                <a:cs typeface="Times New Roman" panose="02020603050405020304" pitchFamily="18" charset="0"/>
              </a:rPr>
              <a:t>It is also demonstrated that LDA is more sensitive than PCA and ICA on partial occlusions, but PCA is less sensitive to </a:t>
            </a:r>
            <a:r>
              <a:rPr lang="en-US" sz="1500">
                <a:latin typeface="Times New Roman" panose="02020603050405020304" pitchFamily="18" charset="0"/>
                <a:cs typeface="Times New Roman" panose="02020603050405020304" pitchFamily="18" charset="0"/>
              </a:rPr>
              <a:t>partial occlusions comparisons</a:t>
            </a:r>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endParaRPr lang="en-US" sz="15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F081DB94-D50C-45EF-AE3B-F8CDB702B9E3}"/>
              </a:ext>
            </a:extLst>
          </p:cNvPr>
          <p:cNvSpPr>
            <a:spLocks noGrp="1"/>
          </p:cNvSpPr>
          <p:nvPr>
            <p:ph type="sldNum" sz="quarter" idx="12"/>
          </p:nvPr>
        </p:nvSpPr>
        <p:spPr/>
        <p:txBody>
          <a:bodyPr/>
          <a:lstStyle/>
          <a:p>
            <a:fld id="{FBA358A0-D6F4-49D1-A2A2-AA83A4F2EECC}" type="slidenum">
              <a:rPr lang="en-US" smtClean="0"/>
              <a:pPr/>
              <a:t>8</a:t>
            </a:fld>
            <a:endParaRPr lang="en-US"/>
          </a:p>
        </p:txBody>
      </p:sp>
    </p:spTree>
    <p:extLst>
      <p:ext uri="{BB962C8B-B14F-4D97-AF65-F5344CB8AC3E}">
        <p14:creationId xmlns:p14="http://schemas.microsoft.com/office/powerpoint/2010/main" val="150957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38635"/>
            <a:ext cx="4760785" cy="666803"/>
          </a:xfrm>
        </p:spPr>
        <p:txBody>
          <a:bodyPr>
            <a:normAutofit fontScale="90000"/>
          </a:bodyPr>
          <a:lstStyle/>
          <a:p>
            <a:r>
              <a:rPr lang="en-US" b="1" dirty="0">
                <a:latin typeface="Times New Roman" pitchFamily="18" charset="0"/>
                <a:cs typeface="Times New Roman" pitchFamily="18" charset="0"/>
              </a:rPr>
              <a:t>Methodology</a:t>
            </a:r>
            <a:endParaRPr lang="en-US" dirty="0"/>
          </a:p>
        </p:txBody>
      </p:sp>
      <p:sp>
        <p:nvSpPr>
          <p:cNvPr id="18" name="Content Placeholder 17">
            <a:extLst>
              <a:ext uri="{FF2B5EF4-FFF2-40B4-BE49-F238E27FC236}">
                <a16:creationId xmlns:a16="http://schemas.microsoft.com/office/drawing/2014/main" xmlns="" id="{FF7D12A5-1E4E-4557-83DE-66F17464C636}"/>
              </a:ext>
            </a:extLst>
          </p:cNvPr>
          <p:cNvSpPr>
            <a:spLocks noGrp="1"/>
          </p:cNvSpPr>
          <p:nvPr>
            <p:ph idx="1"/>
          </p:nvPr>
        </p:nvSpPr>
        <p:spPr>
          <a:xfrm>
            <a:off x="1975884" y="1257300"/>
            <a:ext cx="4376308" cy="1485900"/>
          </a:xfrm>
          <a:noFill/>
        </p:spPr>
        <p:txBody>
          <a:bodyPr>
            <a:normAutofit fontScale="2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7200" dirty="0"/>
              <a:t>            </a:t>
            </a:r>
            <a:r>
              <a:rPr lang="en-US" sz="6000" dirty="0">
                <a:latin typeface="Times New Roman" panose="02020603050405020304" pitchFamily="18" charset="0"/>
                <a:cs typeface="Times New Roman" panose="02020603050405020304" pitchFamily="18" charset="0"/>
              </a:rPr>
              <a:t>Fig: Face Recognition process</a:t>
            </a:r>
          </a:p>
        </p:txBody>
      </p:sp>
      <p:sp>
        <p:nvSpPr>
          <p:cNvPr id="5" name="Slide Number Placeholder 4"/>
          <p:cNvSpPr>
            <a:spLocks noGrp="1"/>
          </p:cNvSpPr>
          <p:nvPr>
            <p:ph type="sldNum" sz="quarter" idx="12"/>
          </p:nvPr>
        </p:nvSpPr>
        <p:spPr/>
        <p:txBody>
          <a:bodyPr/>
          <a:lstStyle/>
          <a:p>
            <a:fld id="{FBA358A0-D6F4-49D1-A2A2-AA83A4F2EECC}" type="slidenum">
              <a:rPr lang="en-US" smtClean="0"/>
              <a:pPr/>
              <a:t>9</a:t>
            </a:fld>
            <a:endParaRPr lang="en-US" dirty="0"/>
          </a:p>
        </p:txBody>
      </p:sp>
      <p:sp>
        <p:nvSpPr>
          <p:cNvPr id="9" name="Rectangle 2">
            <a:extLst>
              <a:ext uri="{FF2B5EF4-FFF2-40B4-BE49-F238E27FC236}">
                <a16:creationId xmlns:a16="http://schemas.microsoft.com/office/drawing/2014/main" xmlns="" id="{58A29E1D-E11C-4789-BB43-D951FE1A40AA}"/>
              </a:ext>
            </a:extLst>
          </p:cNvPr>
          <p:cNvSpPr>
            <a:spLocks noChangeArrowheads="1"/>
          </p:cNvSpPr>
          <p:nvPr/>
        </p:nvSpPr>
        <p:spPr bwMode="auto">
          <a:xfrm>
            <a:off x="1143000" y="0"/>
            <a:ext cx="6858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en-US" sz="1350"/>
          </a:p>
        </p:txBody>
      </p:sp>
      <p:sp>
        <p:nvSpPr>
          <p:cNvPr id="19" name="Rectangle 14">
            <a:extLst>
              <a:ext uri="{FF2B5EF4-FFF2-40B4-BE49-F238E27FC236}">
                <a16:creationId xmlns:a16="http://schemas.microsoft.com/office/drawing/2014/main" xmlns="" id="{7B94A90F-1A68-478F-85C8-6CC0C9A5443C}"/>
              </a:ext>
            </a:extLst>
          </p:cNvPr>
          <p:cNvSpPr>
            <a:spLocks noChangeArrowheads="1"/>
          </p:cNvSpPr>
          <p:nvPr/>
        </p:nvSpPr>
        <p:spPr bwMode="auto">
          <a:xfrm>
            <a:off x="1143000" y="0"/>
            <a:ext cx="6858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en-US" sz="1350"/>
          </a:p>
        </p:txBody>
      </p:sp>
      <p:pic>
        <p:nvPicPr>
          <p:cNvPr id="11" name="Picture 10">
            <a:extLst>
              <a:ext uri="{FF2B5EF4-FFF2-40B4-BE49-F238E27FC236}">
                <a16:creationId xmlns:a16="http://schemas.microsoft.com/office/drawing/2014/main" xmlns="" id="{782DFD60-BD3A-45D9-B599-9CE109404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86" y="1043040"/>
            <a:ext cx="8147027" cy="3761825"/>
          </a:xfrm>
          <a:prstGeom prst="rect">
            <a:avLst/>
          </a:prstGeom>
        </p:spPr>
      </p:pic>
    </p:spTree>
    <p:extLst>
      <p:ext uri="{BB962C8B-B14F-4D97-AF65-F5344CB8AC3E}">
        <p14:creationId xmlns:p14="http://schemas.microsoft.com/office/powerpoint/2010/main" val="3915858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1076</Words>
  <Application>Microsoft Office PowerPoint</Application>
  <PresentationFormat>On-screen Show (16:9)</PresentationFormat>
  <Paragraphs>179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K. S. INSTITUTE OF TECHNOLOGY BENGALURU - 560109    </vt:lpstr>
      <vt:lpstr>PowerPoint Presentation</vt:lpstr>
      <vt:lpstr>PowerPoint Presentation</vt:lpstr>
      <vt:lpstr>PowerPoint Presentation</vt:lpstr>
      <vt:lpstr>Literature survey </vt:lpstr>
      <vt:lpstr>Contd.. </vt:lpstr>
      <vt:lpstr>Contd..</vt:lpstr>
      <vt:lpstr>Contd..</vt:lpstr>
      <vt:lpstr>Methodology</vt:lpstr>
      <vt:lpstr>Contd..</vt:lpstr>
      <vt:lpstr>PowerPoint Presentation</vt:lpstr>
      <vt:lpstr>PowerPoint Presentation</vt:lpstr>
      <vt:lpstr>MATLAB WORKING</vt:lpstr>
      <vt:lpstr>Graphical interface to the MATLAB workspace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Academic Enrichment</dc:title>
  <dc:creator>Windows User</dc:creator>
  <cp:lastModifiedBy>admin</cp:lastModifiedBy>
  <cp:revision>45</cp:revision>
  <dcterms:created xsi:type="dcterms:W3CDTF">2017-08-19T13:01:40Z</dcterms:created>
  <dcterms:modified xsi:type="dcterms:W3CDTF">2021-05-17T11:02:44Z</dcterms:modified>
</cp:coreProperties>
</file>