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12"/>
  </p:handoutMasterIdLst>
  <p:sldIdLst>
    <p:sldId id="277" r:id="rId2"/>
    <p:sldId id="278" r:id="rId3"/>
    <p:sldId id="258" r:id="rId4"/>
    <p:sldId id="279" r:id="rId5"/>
    <p:sldId id="274" r:id="rId6"/>
    <p:sldId id="261" r:id="rId7"/>
    <p:sldId id="265" r:id="rId8"/>
    <p:sldId id="280" r:id="rId9"/>
    <p:sldId id="281" r:id="rId10"/>
    <p:sldId id="28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0B27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24364" autoAdjust="0"/>
    <p:restoredTop sz="94660"/>
  </p:normalViewPr>
  <p:slideViewPr>
    <p:cSldViewPr snapToGrid="0">
      <p:cViewPr varScale="1">
        <p:scale>
          <a:sx n="70" d="100"/>
          <a:sy n="70" d="100"/>
        </p:scale>
        <p:origin x="-336" y="-96"/>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9031CE45-D167-4AD1-9E80-7408778913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 xmlns:a16="http://schemas.microsoft.com/office/drawing/2014/main" id="{424AE92A-4382-44FD-ACC2-13A092AC404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CB43FE-9AE4-4FA5-A214-88A3707565FB}" type="datetimeFigureOut">
              <a:rPr lang="en-IN" smtClean="0"/>
              <a:pPr/>
              <a:t>27-10-2020</a:t>
            </a:fld>
            <a:endParaRPr lang="en-IN"/>
          </a:p>
        </p:txBody>
      </p:sp>
      <p:sp>
        <p:nvSpPr>
          <p:cNvPr id="4" name="Footer Placeholder 3">
            <a:extLst>
              <a:ext uri="{FF2B5EF4-FFF2-40B4-BE49-F238E27FC236}">
                <a16:creationId xmlns="" xmlns:a16="http://schemas.microsoft.com/office/drawing/2014/main" id="{A3441F75-78EF-4C1C-BF0E-BF09F4A34E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5859FC41-47FC-41DE-9684-16EAAA8229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7287DA-1C04-4A2F-8D5A-3FD55013EAB0}" type="slidenum">
              <a:rPr lang="en-IN" smtClean="0"/>
              <a:pPr/>
              <a:t>‹#›</a:t>
            </a:fld>
            <a:endParaRPr lang="en-IN"/>
          </a:p>
        </p:txBody>
      </p:sp>
    </p:spTree>
    <p:extLst>
      <p:ext uri="{BB962C8B-B14F-4D97-AF65-F5344CB8AC3E}">
        <p14:creationId xmlns="" xmlns:p14="http://schemas.microsoft.com/office/powerpoint/2010/main" val="247423446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27/10/2020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27/10/2020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27/10/2020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27/10/2020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27/10/2020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5253" y="1838761"/>
            <a:ext cx="8911687" cy="1280890"/>
          </a:xfrm>
        </p:spPr>
        <p:txBody>
          <a:bodyPr>
            <a:normAutofit fontScale="90000"/>
          </a:bodyPr>
          <a:lstStyle/>
          <a:p>
            <a:r>
              <a:rPr lang="en-US" b="1" dirty="0" smtClean="0"/>
              <a:t>Behavioral Based Students Stress Detection with Attendance Management System</a:t>
            </a: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B413555-3F1C-430E-8462-1DE00FF19AF7}"/>
              </a:ext>
            </a:extLst>
          </p:cNvPr>
          <p:cNvSpPr>
            <a:spLocks noGrp="1"/>
          </p:cNvSpPr>
          <p:nvPr>
            <p:ph idx="1"/>
          </p:nvPr>
        </p:nvSpPr>
        <p:spPr>
          <a:xfrm>
            <a:off x="1303856" y="953564"/>
            <a:ext cx="10378177" cy="4479987"/>
          </a:xfrm>
        </p:spPr>
        <p:txBody>
          <a:bodyPr>
            <a:noAutofit/>
          </a:bodyPr>
          <a:lstStyle/>
          <a:p>
            <a:pPr>
              <a:buNone/>
            </a:pPr>
            <a:r>
              <a:rPr lang="en-US" dirty="0" smtClean="0">
                <a:solidFill>
                  <a:schemeClr val="tx1"/>
                </a:solidFill>
              </a:rPr>
              <a:t>[5] </a:t>
            </a:r>
            <a:r>
              <a:rPr lang="en-US" dirty="0" err="1" smtClean="0">
                <a:solidFill>
                  <a:schemeClr val="tx1"/>
                </a:solidFill>
              </a:rPr>
              <a:t>TadasBaltrusaitis</a:t>
            </a:r>
            <a:r>
              <a:rPr lang="en-US" dirty="0" smtClean="0">
                <a:solidFill>
                  <a:schemeClr val="tx1"/>
                </a:solidFill>
              </a:rPr>
              <a:t>, “Automatic facial expression analysis” ISSN 1476-2986, </a:t>
            </a:r>
            <a:r>
              <a:rPr lang="en-US" dirty="0" smtClean="0">
                <a:solidFill>
                  <a:schemeClr val="tx1"/>
                </a:solidFill>
              </a:rPr>
              <a:t>April 2014</a:t>
            </a:r>
          </a:p>
          <a:p>
            <a:pPr>
              <a:buNone/>
            </a:pPr>
            <a:r>
              <a:rPr lang="en-US" dirty="0" smtClean="0">
                <a:solidFill>
                  <a:schemeClr val="tx1"/>
                </a:solidFill>
              </a:rPr>
              <a:t>[6] Jacob </a:t>
            </a:r>
            <a:r>
              <a:rPr lang="en-US" dirty="0" err="1" smtClean="0">
                <a:solidFill>
                  <a:schemeClr val="tx1"/>
                </a:solidFill>
              </a:rPr>
              <a:t>Whitehill</a:t>
            </a:r>
            <a:r>
              <a:rPr lang="en-US" dirty="0" smtClean="0">
                <a:solidFill>
                  <a:schemeClr val="tx1"/>
                </a:solidFill>
              </a:rPr>
              <a:t>, </a:t>
            </a:r>
            <a:r>
              <a:rPr lang="en-US" dirty="0" err="1" smtClean="0">
                <a:solidFill>
                  <a:schemeClr val="tx1"/>
                </a:solidFill>
              </a:rPr>
              <a:t>ZewelanjiSerpell</a:t>
            </a:r>
            <a:r>
              <a:rPr lang="en-US" dirty="0" smtClean="0">
                <a:solidFill>
                  <a:schemeClr val="tx1"/>
                </a:solidFill>
              </a:rPr>
              <a:t>, </a:t>
            </a:r>
            <a:r>
              <a:rPr lang="en-US" dirty="0" err="1" smtClean="0">
                <a:solidFill>
                  <a:schemeClr val="tx1"/>
                </a:solidFill>
              </a:rPr>
              <a:t>YiChing</a:t>
            </a:r>
            <a:r>
              <a:rPr lang="en-US" dirty="0" smtClean="0">
                <a:solidFill>
                  <a:schemeClr val="tx1"/>
                </a:solidFill>
              </a:rPr>
              <a:t> Lin, </a:t>
            </a:r>
            <a:r>
              <a:rPr lang="en-US" dirty="0" err="1" smtClean="0">
                <a:solidFill>
                  <a:schemeClr val="tx1"/>
                </a:solidFill>
              </a:rPr>
              <a:t>Aysha</a:t>
            </a:r>
            <a:r>
              <a:rPr lang="en-US" dirty="0" smtClean="0">
                <a:solidFill>
                  <a:schemeClr val="tx1"/>
                </a:solidFill>
              </a:rPr>
              <a:t> Foster, and </a:t>
            </a:r>
            <a:r>
              <a:rPr lang="en-US" dirty="0" smtClean="0">
                <a:solidFill>
                  <a:schemeClr val="tx1"/>
                </a:solidFill>
              </a:rPr>
              <a:t>Javier </a:t>
            </a:r>
            <a:r>
              <a:rPr lang="en-US" dirty="0" err="1" smtClean="0">
                <a:solidFill>
                  <a:schemeClr val="tx1"/>
                </a:solidFill>
              </a:rPr>
              <a:t>R.Movellan</a:t>
            </a:r>
            <a:r>
              <a:rPr lang="en-US" dirty="0" smtClean="0">
                <a:solidFill>
                  <a:schemeClr val="tx1"/>
                </a:solidFill>
              </a:rPr>
              <a:t>, “The Faces of Engagement: Automatic Recognition of </a:t>
            </a:r>
            <a:r>
              <a:rPr lang="en-US" dirty="0" smtClean="0">
                <a:solidFill>
                  <a:schemeClr val="tx1"/>
                </a:solidFill>
              </a:rPr>
              <a:t>Student Engagement </a:t>
            </a:r>
            <a:r>
              <a:rPr lang="en-US" dirty="0" smtClean="0">
                <a:solidFill>
                  <a:schemeClr val="tx1"/>
                </a:solidFill>
              </a:rPr>
              <a:t>from Facial Expression” IEEE Transactions on Affective Computing, </a:t>
            </a:r>
            <a:r>
              <a:rPr lang="en-US" dirty="0" smtClean="0">
                <a:solidFill>
                  <a:schemeClr val="tx1"/>
                </a:solidFill>
              </a:rPr>
              <a:t>vol. 5</a:t>
            </a:r>
            <a:r>
              <a:rPr lang="en-US" dirty="0" smtClean="0">
                <a:solidFill>
                  <a:schemeClr val="tx1"/>
                </a:solidFill>
              </a:rPr>
              <a:t>, no. 1 (2014), 86-98 January </a:t>
            </a:r>
            <a:r>
              <a:rPr lang="en-US" dirty="0" smtClean="0">
                <a:solidFill>
                  <a:schemeClr val="tx1"/>
                </a:solidFill>
              </a:rPr>
              <a:t>2014</a:t>
            </a:r>
          </a:p>
          <a:p>
            <a:pPr>
              <a:buNone/>
            </a:pPr>
            <a:r>
              <a:rPr lang="en-US" dirty="0" smtClean="0">
                <a:solidFill>
                  <a:schemeClr val="tx1"/>
                </a:solidFill>
              </a:rPr>
              <a:t>[7</a:t>
            </a:r>
            <a:r>
              <a:rPr lang="en-US" dirty="0" smtClean="0">
                <a:solidFill>
                  <a:schemeClr val="tx1"/>
                </a:solidFill>
              </a:rPr>
              <a:t>] </a:t>
            </a:r>
            <a:r>
              <a:rPr lang="en-US" dirty="0" err="1" smtClean="0">
                <a:solidFill>
                  <a:schemeClr val="tx1"/>
                </a:solidFill>
              </a:rPr>
              <a:t>Nabeela</a:t>
            </a:r>
            <a:r>
              <a:rPr lang="en-US" dirty="0" smtClean="0">
                <a:solidFill>
                  <a:schemeClr val="tx1"/>
                </a:solidFill>
              </a:rPr>
              <a:t> </a:t>
            </a:r>
            <a:r>
              <a:rPr lang="en-US" dirty="0" err="1" smtClean="0">
                <a:solidFill>
                  <a:schemeClr val="tx1"/>
                </a:solidFill>
              </a:rPr>
              <a:t>Altrabsheh</a:t>
            </a:r>
            <a:r>
              <a:rPr lang="en-US" dirty="0" smtClean="0">
                <a:solidFill>
                  <a:schemeClr val="tx1"/>
                </a:solidFill>
              </a:rPr>
              <a:t>, </a:t>
            </a:r>
            <a:r>
              <a:rPr lang="en-US" dirty="0" err="1" smtClean="0">
                <a:solidFill>
                  <a:schemeClr val="tx1"/>
                </a:solidFill>
              </a:rPr>
              <a:t>MihaelaCocea</a:t>
            </a:r>
            <a:r>
              <a:rPr lang="en-US" dirty="0" smtClean="0">
                <a:solidFill>
                  <a:schemeClr val="tx1"/>
                </a:solidFill>
              </a:rPr>
              <a:t> , and </a:t>
            </a:r>
            <a:r>
              <a:rPr lang="en-US" dirty="0" err="1" smtClean="0">
                <a:solidFill>
                  <a:schemeClr val="tx1"/>
                </a:solidFill>
              </a:rPr>
              <a:t>SanazFallahkhair</a:t>
            </a:r>
            <a:r>
              <a:rPr lang="en-US" dirty="0" smtClean="0">
                <a:solidFill>
                  <a:schemeClr val="tx1"/>
                </a:solidFill>
              </a:rPr>
              <a:t>, “Learning </a:t>
            </a:r>
            <a:r>
              <a:rPr lang="en-US" dirty="0" smtClean="0">
                <a:solidFill>
                  <a:schemeClr val="tx1"/>
                </a:solidFill>
              </a:rPr>
              <a:t>Sentiment from </a:t>
            </a:r>
            <a:r>
              <a:rPr lang="en-US" dirty="0" smtClean="0">
                <a:solidFill>
                  <a:schemeClr val="tx1"/>
                </a:solidFill>
              </a:rPr>
              <a:t>Students Feedback for Real-Time Interventions in Classrooms” Adaptive </a:t>
            </a:r>
            <a:r>
              <a:rPr lang="en-US" dirty="0" smtClean="0">
                <a:solidFill>
                  <a:schemeClr val="tx1"/>
                </a:solidFill>
              </a:rPr>
              <a:t>and </a:t>
            </a:r>
            <a:r>
              <a:rPr lang="en-US" dirty="0" err="1" smtClean="0">
                <a:solidFill>
                  <a:schemeClr val="tx1"/>
                </a:solidFill>
              </a:rPr>
              <a:t>Inteeligent</a:t>
            </a:r>
            <a:r>
              <a:rPr lang="en-US" dirty="0" smtClean="0">
                <a:solidFill>
                  <a:schemeClr val="tx1"/>
                </a:solidFill>
              </a:rPr>
              <a:t> </a:t>
            </a:r>
            <a:r>
              <a:rPr lang="en-US" dirty="0" smtClean="0">
                <a:solidFill>
                  <a:schemeClr val="tx1"/>
                </a:solidFill>
              </a:rPr>
              <a:t>Systems, vol. 8779, Springer, 2014.</a:t>
            </a:r>
          </a:p>
          <a:p>
            <a:pPr>
              <a:buNone/>
            </a:pPr>
            <a:r>
              <a:rPr lang="en-US" dirty="0" smtClean="0">
                <a:solidFill>
                  <a:schemeClr val="tx1"/>
                </a:solidFill>
              </a:rPr>
              <a:t>[8] Mohamed </a:t>
            </a:r>
            <a:r>
              <a:rPr lang="en-US" dirty="0" err="1" smtClean="0">
                <a:solidFill>
                  <a:schemeClr val="tx1"/>
                </a:solidFill>
              </a:rPr>
              <a:t>Sathik</a:t>
            </a:r>
            <a:r>
              <a:rPr lang="en-US" dirty="0" smtClean="0">
                <a:solidFill>
                  <a:schemeClr val="tx1"/>
                </a:solidFill>
              </a:rPr>
              <a:t> and Sofia G Jonathan, “Effect of facial expressions on </a:t>
            </a:r>
            <a:r>
              <a:rPr lang="en-US" dirty="0" smtClean="0">
                <a:solidFill>
                  <a:schemeClr val="tx1"/>
                </a:solidFill>
              </a:rPr>
              <a:t>student’s comprehension </a:t>
            </a:r>
            <a:r>
              <a:rPr lang="en-US" dirty="0" smtClean="0">
                <a:solidFill>
                  <a:schemeClr val="tx1"/>
                </a:solidFill>
              </a:rPr>
              <a:t>recognition in virtual educational environments” </a:t>
            </a:r>
            <a:r>
              <a:rPr lang="en-US" dirty="0" err="1" smtClean="0">
                <a:solidFill>
                  <a:schemeClr val="tx1"/>
                </a:solidFill>
              </a:rPr>
              <a:t>Springerplus</a:t>
            </a:r>
            <a:r>
              <a:rPr lang="en-US" dirty="0" smtClean="0">
                <a:solidFill>
                  <a:schemeClr val="tx1"/>
                </a:solidFill>
              </a:rPr>
              <a:t>, vol. </a:t>
            </a:r>
            <a:r>
              <a:rPr lang="en-US" dirty="0" smtClean="0">
                <a:solidFill>
                  <a:schemeClr val="tx1"/>
                </a:solidFill>
              </a:rPr>
              <a:t>2, no.1 </a:t>
            </a:r>
            <a:r>
              <a:rPr lang="en-US" dirty="0" smtClean="0">
                <a:solidFill>
                  <a:schemeClr val="tx1"/>
                </a:solidFill>
              </a:rPr>
              <a:t>(2013) 455 , December 2013</a:t>
            </a:r>
          </a:p>
          <a:p>
            <a:pPr>
              <a:buNone/>
            </a:pPr>
            <a:r>
              <a:rPr lang="en-US" dirty="0" smtClean="0">
                <a:solidFill>
                  <a:schemeClr val="tx1"/>
                </a:solidFill>
              </a:rPr>
              <a:t>[9] Joseph F. </a:t>
            </a:r>
            <a:r>
              <a:rPr lang="en-US" dirty="0" err="1" smtClean="0">
                <a:solidFill>
                  <a:schemeClr val="tx1"/>
                </a:solidFill>
              </a:rPr>
              <a:t>Grafsgaard</a:t>
            </a:r>
            <a:r>
              <a:rPr lang="en-US" dirty="0" smtClean="0">
                <a:solidFill>
                  <a:schemeClr val="tx1"/>
                </a:solidFill>
              </a:rPr>
              <a:t>, Joseph B. Wiggins, Kristy Elizabeth Boyer, Eric N. </a:t>
            </a:r>
            <a:r>
              <a:rPr lang="en-US" dirty="0" err="1" smtClean="0">
                <a:solidFill>
                  <a:schemeClr val="tx1"/>
                </a:solidFill>
              </a:rPr>
              <a:t>Wiebe</a:t>
            </a:r>
            <a:r>
              <a:rPr lang="en-US" dirty="0" smtClean="0">
                <a:solidFill>
                  <a:schemeClr val="tx1"/>
                </a:solidFill>
              </a:rPr>
              <a:t>, James </a:t>
            </a:r>
            <a:r>
              <a:rPr lang="en-US" dirty="0" err="1" smtClean="0">
                <a:solidFill>
                  <a:schemeClr val="tx1"/>
                </a:solidFill>
              </a:rPr>
              <a:t>C.Lester</a:t>
            </a:r>
            <a:r>
              <a:rPr lang="en-US" dirty="0" smtClean="0">
                <a:solidFill>
                  <a:schemeClr val="tx1"/>
                </a:solidFill>
              </a:rPr>
              <a:t>, “Automatically Recognizing Facial Expression: </a:t>
            </a:r>
            <a:r>
              <a:rPr lang="en-US" dirty="0" smtClean="0">
                <a:solidFill>
                  <a:schemeClr val="tx1"/>
                </a:solidFill>
              </a:rPr>
              <a:t>Predicting Engagement </a:t>
            </a:r>
            <a:r>
              <a:rPr lang="en-US" dirty="0" smtClean="0">
                <a:solidFill>
                  <a:schemeClr val="tx1"/>
                </a:solidFill>
              </a:rPr>
              <a:t>and </a:t>
            </a:r>
            <a:r>
              <a:rPr lang="en-US" dirty="0" err="1" smtClean="0">
                <a:solidFill>
                  <a:schemeClr val="tx1"/>
                </a:solidFill>
              </a:rPr>
              <a:t>Frustration”Conference</a:t>
            </a:r>
            <a:r>
              <a:rPr lang="en-US" dirty="0" smtClean="0">
                <a:solidFill>
                  <a:schemeClr val="tx1"/>
                </a:solidFill>
              </a:rPr>
              <a:t> on Educational Data Mining, July 2013</a:t>
            </a:r>
          </a:p>
          <a:p>
            <a:pPr>
              <a:buNone/>
            </a:pPr>
            <a:r>
              <a:rPr lang="en-US" dirty="0" smtClean="0">
                <a:solidFill>
                  <a:schemeClr val="tx1"/>
                </a:solidFill>
              </a:rPr>
              <a:t>[10] </a:t>
            </a:r>
            <a:r>
              <a:rPr lang="en-US" dirty="0" err="1" smtClean="0">
                <a:solidFill>
                  <a:schemeClr val="tx1"/>
                </a:solidFill>
              </a:rPr>
              <a:t>Mrs</a:t>
            </a:r>
            <a:r>
              <a:rPr lang="en-US" dirty="0" smtClean="0">
                <a:solidFill>
                  <a:schemeClr val="tx1"/>
                </a:solidFill>
              </a:rPr>
              <a:t> Stella </a:t>
            </a:r>
            <a:r>
              <a:rPr lang="en-US" dirty="0" err="1" smtClean="0">
                <a:solidFill>
                  <a:schemeClr val="tx1"/>
                </a:solidFill>
              </a:rPr>
              <a:t>Muchemwa</a:t>
            </a:r>
            <a:r>
              <a:rPr lang="en-US" dirty="0" smtClean="0">
                <a:solidFill>
                  <a:schemeClr val="tx1"/>
                </a:solidFill>
              </a:rPr>
              <a:t>, “Use of Nonverbal Communication in the Classroom as </a:t>
            </a:r>
            <a:r>
              <a:rPr lang="en-US" dirty="0" smtClean="0">
                <a:solidFill>
                  <a:schemeClr val="tx1"/>
                </a:solidFill>
              </a:rPr>
              <a:t>a Way </a:t>
            </a:r>
            <a:r>
              <a:rPr lang="en-US" dirty="0" smtClean="0">
                <a:solidFill>
                  <a:schemeClr val="tx1"/>
                </a:solidFill>
              </a:rPr>
              <a:t>of Enhancing Classroom Teaching: A Case Study of </a:t>
            </a:r>
            <a:r>
              <a:rPr lang="en-US" dirty="0" err="1" smtClean="0">
                <a:solidFill>
                  <a:schemeClr val="tx1"/>
                </a:solidFill>
              </a:rPr>
              <a:t>Solusi</a:t>
            </a:r>
            <a:r>
              <a:rPr lang="en-US" dirty="0" smtClean="0">
                <a:solidFill>
                  <a:schemeClr val="tx1"/>
                </a:solidFill>
              </a:rPr>
              <a:t> High </a:t>
            </a:r>
            <a:r>
              <a:rPr lang="en-US" dirty="0" smtClean="0">
                <a:solidFill>
                  <a:schemeClr val="tx1"/>
                </a:solidFill>
              </a:rPr>
              <a:t>School, Zimbabwe</a:t>
            </a:r>
            <a:r>
              <a:rPr lang="en-US" dirty="0" smtClean="0">
                <a:solidFill>
                  <a:schemeClr val="tx1"/>
                </a:solidFill>
              </a:rPr>
              <a:t>” </a:t>
            </a:r>
            <a:r>
              <a:rPr lang="en-US" dirty="0" err="1" smtClean="0">
                <a:solidFill>
                  <a:schemeClr val="tx1"/>
                </a:solidFill>
              </a:rPr>
              <a:t>Procedia</a:t>
            </a:r>
            <a:r>
              <a:rPr lang="en-US" dirty="0" smtClean="0">
                <a:solidFill>
                  <a:schemeClr val="tx1"/>
                </a:solidFill>
              </a:rPr>
              <a:t> - Social and Behavioral Sciences 103 (2013) 1279 – 1287</a:t>
            </a:r>
            <a:endParaRPr lang="en-IN" dirty="0">
              <a:solidFill>
                <a:schemeClr val="tx1"/>
              </a:solidFill>
            </a:endParaRPr>
          </a:p>
        </p:txBody>
      </p:sp>
      <p:sp>
        <p:nvSpPr>
          <p:cNvPr id="4" name="Title 1">
            <a:extLst>
              <a:ext uri="{FF2B5EF4-FFF2-40B4-BE49-F238E27FC236}">
                <a16:creationId xmlns="" xmlns:a16="http://schemas.microsoft.com/office/drawing/2014/main" id="{4AF42994-F975-460F-BF4F-22ABD1AA5F93}"/>
              </a:ext>
            </a:extLst>
          </p:cNvPr>
          <p:cNvSpPr>
            <a:spLocks noGrp="1" noChangeArrowheads="1"/>
          </p:cNvSpPr>
          <p:nvPr>
            <p:ph type="title"/>
          </p:nvPr>
        </p:nvSpPr>
        <p:spPr>
          <a:xfrm>
            <a:off x="1267171" y="398601"/>
            <a:ext cx="8912225" cy="648321"/>
          </a:xfrm>
        </p:spPr>
        <p:txBody>
          <a:bodyPr anchor="ctr">
            <a:normAutofit fontScale="90000"/>
          </a:bodyPr>
          <a:lstStyle/>
          <a:p>
            <a:pPr algn="ctr"/>
            <a:r>
              <a:rPr lang="en-US" altLang="zh-CN" sz="4100" dirty="0">
                <a:solidFill>
                  <a:schemeClr val="tx1"/>
                </a:solidFill>
                <a:ea typeface="SimSun" panose="02010600030101010101" pitchFamily="2" charset="-122"/>
              </a:rPr>
              <a:t> </a:t>
            </a:r>
            <a:r>
              <a:rPr lang="en-US" sz="4400" b="1" u="sng" dirty="0" smtClean="0"/>
              <a:t>REFERENCES</a:t>
            </a:r>
            <a:r>
              <a:rPr lang="en-US" sz="4400" dirty="0" smtClean="0"/>
              <a:t/>
            </a:r>
            <a:br>
              <a:rPr lang="en-US" sz="4400" dirty="0" smtClean="0"/>
            </a:br>
            <a:endParaRPr lang="en-US" altLang="zh-CN" sz="4400" b="1" dirty="0">
              <a:solidFill>
                <a:schemeClr val="tx1"/>
              </a:solidFill>
              <a:ea typeface="SimSun" panose="02010600030101010101" pitchFamily="2" charset="-122"/>
            </a:endParaRPr>
          </a:p>
        </p:txBody>
      </p:sp>
    </p:spTree>
    <p:extLst>
      <p:ext uri="{BB962C8B-B14F-4D97-AF65-F5344CB8AC3E}">
        <p14:creationId xmlns="" xmlns:p14="http://schemas.microsoft.com/office/powerpoint/2010/main" val="415771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B0CA79-2CA0-484B-871B-35C82ED38DDA}"/>
              </a:ext>
            </a:extLst>
          </p:cNvPr>
          <p:cNvSpPr>
            <a:spLocks noGrp="1"/>
          </p:cNvSpPr>
          <p:nvPr>
            <p:ph type="title"/>
          </p:nvPr>
        </p:nvSpPr>
        <p:spPr>
          <a:xfrm>
            <a:off x="2592925" y="788276"/>
            <a:ext cx="8911687" cy="1686910"/>
          </a:xfrm>
        </p:spPr>
        <p:txBody>
          <a:bodyPr>
            <a:normAutofit/>
          </a:bodyPr>
          <a:lstStyle/>
          <a:p>
            <a:r>
              <a:rPr lang="en-IN" sz="4400" b="1" dirty="0"/>
              <a:t>CONTENT</a:t>
            </a:r>
          </a:p>
        </p:txBody>
      </p:sp>
      <p:sp>
        <p:nvSpPr>
          <p:cNvPr id="5" name="Content Placeholder 1">
            <a:extLst>
              <a:ext uri="{FF2B5EF4-FFF2-40B4-BE49-F238E27FC236}">
                <a16:creationId xmlns="" xmlns:a16="http://schemas.microsoft.com/office/drawing/2014/main" id="{6AB41FB8-00B6-42D7-A2A1-050CD11F0215}"/>
              </a:ext>
            </a:extLst>
          </p:cNvPr>
          <p:cNvSpPr>
            <a:spLocks noGrp="1" noChangeArrowheads="1"/>
          </p:cNvSpPr>
          <p:nvPr>
            <p:ph idx="1"/>
          </p:nvPr>
        </p:nvSpPr>
        <p:spPr>
          <a:xfrm>
            <a:off x="1457739" y="1355834"/>
            <a:ext cx="10046874" cy="4556016"/>
          </a:xfrm>
        </p:spPr>
        <p:txBody>
          <a:bodyPr>
            <a:normAutofit/>
          </a:bodyPr>
          <a:lstStyle/>
          <a:p>
            <a:pPr marL="365125" indent="-254000" algn="l">
              <a:buFont typeface="Wingdings" panose="05000000000000000000" pitchFamily="2" charset="2"/>
              <a:buChar char="v"/>
            </a:pPr>
            <a:endParaRPr lang="en-US" altLang="zh-CN" dirty="0"/>
          </a:p>
          <a:p>
            <a:pPr marL="365125" indent="-254000" algn="l">
              <a:buFont typeface="Wingdings" panose="05000000000000000000" pitchFamily="2" charset="2"/>
              <a:buChar char="v"/>
            </a:pPr>
            <a:endParaRPr lang="en-US" altLang="zh-CN" dirty="0"/>
          </a:p>
          <a:p>
            <a:pPr marL="365125" indent="-254000" algn="l">
              <a:buFont typeface="Wingdings" panose="05000000000000000000" pitchFamily="2" charset="2"/>
              <a:buChar char="v"/>
            </a:pPr>
            <a:r>
              <a:rPr lang="en-US" altLang="zh-CN" sz="2000" dirty="0"/>
              <a:t>INTRODUCTION</a:t>
            </a:r>
          </a:p>
          <a:p>
            <a:pPr marL="365125" indent="-254000" algn="l">
              <a:buFont typeface="Wingdings" panose="05000000000000000000" pitchFamily="2" charset="2"/>
              <a:buChar char="v"/>
            </a:pPr>
            <a:r>
              <a:rPr lang="en-US" altLang="zh-CN" sz="2000" dirty="0" smtClean="0"/>
              <a:t>PROJECT GOALS</a:t>
            </a:r>
            <a:endParaRPr lang="en-US" altLang="zh-CN" sz="2000" dirty="0"/>
          </a:p>
          <a:p>
            <a:pPr marL="365125" indent="-254000" algn="l">
              <a:buFont typeface="Wingdings" panose="05000000000000000000" pitchFamily="2" charset="2"/>
              <a:buChar char="v"/>
            </a:pPr>
            <a:r>
              <a:rPr lang="en-US" altLang="zh-CN" sz="2000" dirty="0" smtClean="0"/>
              <a:t>PROJECT APPLICATIONS</a:t>
            </a:r>
            <a:endParaRPr lang="en-US" altLang="zh-CN" sz="2000" dirty="0"/>
          </a:p>
          <a:p>
            <a:pPr marL="365125" indent="-254000" algn="l">
              <a:buFont typeface="Wingdings" panose="05000000000000000000" pitchFamily="2" charset="2"/>
              <a:buChar char="v"/>
            </a:pPr>
            <a:r>
              <a:rPr lang="en-US" altLang="zh-CN" sz="2000" dirty="0" smtClean="0"/>
              <a:t>REQUIREMENT SPECIFICATIONS</a:t>
            </a:r>
            <a:endParaRPr lang="en-US" altLang="zh-CN" sz="2000" dirty="0"/>
          </a:p>
          <a:p>
            <a:pPr marL="365125" indent="-254000" algn="l">
              <a:buFont typeface="Wingdings" panose="05000000000000000000" pitchFamily="2" charset="2"/>
              <a:buChar char="v"/>
            </a:pPr>
            <a:r>
              <a:rPr lang="en-US" altLang="zh-CN" sz="2000" dirty="0" smtClean="0"/>
              <a:t>REFERENCES</a:t>
            </a:r>
            <a:endParaRPr lang="en-US" altLang="zh-CN" sz="2000" dirty="0"/>
          </a:p>
        </p:txBody>
      </p:sp>
    </p:spTree>
    <p:extLst>
      <p:ext uri="{BB962C8B-B14F-4D97-AF65-F5344CB8AC3E}">
        <p14:creationId xmlns="" xmlns:p14="http://schemas.microsoft.com/office/powerpoint/2010/main" val="147862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fade">
                                      <p:cBhvr>
                                        <p:cTn id="10" dur="500"/>
                                        <p:tgtEl>
                                          <p:spTgt spid="5">
                                            <p:txEl>
                                              <p:pRg st="3" end="3"/>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fade">
                                      <p:cBhvr>
                                        <p:cTn id="13" dur="500"/>
                                        <p:tgtEl>
                                          <p:spTgt spid="5">
                                            <p:txEl>
                                              <p:pRg st="4" end="4"/>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5" end="5"/>
                                            </p:txEl>
                                          </p:spTgt>
                                        </p:tgtEl>
                                        <p:attrNameLst>
                                          <p:attrName>style.visibility</p:attrName>
                                        </p:attrNameLst>
                                      </p:cBhvr>
                                      <p:to>
                                        <p:strVal val="visible"/>
                                      </p:to>
                                    </p:set>
                                    <p:animEffect transition="in" filter="fade">
                                      <p:cBhvr>
                                        <p:cTn id="16" dur="500"/>
                                        <p:tgtEl>
                                          <p:spTgt spid="5">
                                            <p:txEl>
                                              <p:pRg st="5" end="5"/>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fade">
                                      <p:cBhvr>
                                        <p:cTn id="1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BA1D80E-5B8F-43FB-8C8F-88B83E03B075}"/>
              </a:ext>
            </a:extLst>
          </p:cNvPr>
          <p:cNvSpPr>
            <a:spLocks noGrp="1"/>
          </p:cNvSpPr>
          <p:nvPr>
            <p:ph idx="1"/>
          </p:nvPr>
        </p:nvSpPr>
        <p:spPr>
          <a:xfrm>
            <a:off x="1417983" y="2133600"/>
            <a:ext cx="10086629" cy="3777622"/>
          </a:xfrm>
        </p:spPr>
        <p:txBody>
          <a:bodyPr>
            <a:normAutofit lnSpcReduction="10000"/>
          </a:bodyPr>
          <a:lstStyle/>
          <a:p>
            <a:pPr>
              <a:buFont typeface="Wingdings" panose="05000000000000000000" pitchFamily="2" charset="2"/>
              <a:buChar char="v"/>
            </a:pPr>
            <a:r>
              <a:rPr lang="en-US" sz="2000" dirty="0" smtClean="0">
                <a:solidFill>
                  <a:schemeClr val="tx1"/>
                </a:solidFill>
              </a:rPr>
              <a:t>Student engagement has been a key topic inside the educational </a:t>
            </a:r>
            <a:r>
              <a:rPr lang="en-US" sz="2000" dirty="0" smtClean="0">
                <a:solidFill>
                  <a:schemeClr val="tx1"/>
                </a:solidFill>
              </a:rPr>
              <a:t>training.</a:t>
            </a:r>
          </a:p>
          <a:p>
            <a:pPr>
              <a:buFont typeface="Wingdings" panose="05000000000000000000" pitchFamily="2" charset="2"/>
              <a:buChar char="v"/>
            </a:pPr>
            <a:r>
              <a:rPr lang="en-US" sz="2000" dirty="0" smtClean="0">
                <a:solidFill>
                  <a:schemeClr val="tx1"/>
                </a:solidFill>
              </a:rPr>
              <a:t>The </a:t>
            </a:r>
            <a:r>
              <a:rPr lang="en-US" sz="2000" dirty="0" smtClean="0">
                <a:solidFill>
                  <a:schemeClr val="tx1"/>
                </a:solidFill>
              </a:rPr>
              <a:t>three specific </a:t>
            </a:r>
            <a:r>
              <a:rPr lang="en-US" sz="2000" dirty="0" smtClean="0">
                <a:solidFill>
                  <a:schemeClr val="tx1"/>
                </a:solidFill>
              </a:rPr>
              <a:t>styles of </a:t>
            </a:r>
            <a:r>
              <a:rPr lang="en-US" sz="2000" dirty="0" smtClean="0">
                <a:solidFill>
                  <a:schemeClr val="tx1"/>
                </a:solidFill>
              </a:rPr>
              <a:t>engagement of the students in a class are: behavioral, emotional, and </a:t>
            </a:r>
            <a:r>
              <a:rPr lang="en-US" sz="2000" dirty="0" smtClean="0">
                <a:solidFill>
                  <a:schemeClr val="tx1"/>
                </a:solidFill>
              </a:rPr>
              <a:t>cognitive.</a:t>
            </a:r>
          </a:p>
          <a:p>
            <a:pPr>
              <a:buFont typeface="Wingdings" panose="05000000000000000000" pitchFamily="2" charset="2"/>
              <a:buChar char="v"/>
            </a:pPr>
            <a:r>
              <a:rPr lang="en-US" sz="2000" dirty="0" smtClean="0">
                <a:solidFill>
                  <a:schemeClr val="tx1"/>
                </a:solidFill>
              </a:rPr>
              <a:t>The </a:t>
            </a:r>
            <a:r>
              <a:rPr lang="en-US" sz="2000" dirty="0" smtClean="0">
                <a:solidFill>
                  <a:schemeClr val="tx1"/>
                </a:solidFill>
              </a:rPr>
              <a:t>time </a:t>
            </a:r>
            <a:r>
              <a:rPr lang="en-US" sz="2000" dirty="0" smtClean="0">
                <a:solidFill>
                  <a:schemeClr val="tx1"/>
                </a:solidFill>
              </a:rPr>
              <a:t>period behavioral </a:t>
            </a:r>
            <a:r>
              <a:rPr lang="en-US" sz="2000" dirty="0" smtClean="0">
                <a:solidFill>
                  <a:schemeClr val="tx1"/>
                </a:solidFill>
              </a:rPr>
              <a:t>engagement is commonly used to describe the scholar’s willingness to participate </a:t>
            </a:r>
            <a:r>
              <a:rPr lang="en-US" sz="2000" dirty="0" smtClean="0">
                <a:solidFill>
                  <a:schemeClr val="tx1"/>
                </a:solidFill>
              </a:rPr>
              <a:t>within the </a:t>
            </a:r>
            <a:r>
              <a:rPr lang="en-US" sz="2000" dirty="0" smtClean="0">
                <a:solidFill>
                  <a:schemeClr val="tx1"/>
                </a:solidFill>
              </a:rPr>
              <a:t>getting to know </a:t>
            </a:r>
            <a:r>
              <a:rPr lang="en-US" sz="2000" dirty="0" smtClean="0">
                <a:solidFill>
                  <a:schemeClr val="tx1"/>
                </a:solidFill>
              </a:rPr>
              <a:t>system.</a:t>
            </a:r>
          </a:p>
          <a:p>
            <a:pPr>
              <a:buFont typeface="Wingdings" panose="05000000000000000000" pitchFamily="2" charset="2"/>
              <a:buChar char="v"/>
            </a:pPr>
            <a:r>
              <a:rPr lang="en-US" sz="2000" dirty="0" smtClean="0">
                <a:solidFill>
                  <a:schemeClr val="tx1"/>
                </a:solidFill>
              </a:rPr>
              <a:t>Emotional </a:t>
            </a:r>
            <a:r>
              <a:rPr lang="en-US" sz="2000" dirty="0" smtClean="0">
                <a:solidFill>
                  <a:schemeClr val="tx1"/>
                </a:solidFill>
              </a:rPr>
              <a:t>engagement describes a scholar’s emotional attitude </a:t>
            </a:r>
            <a:r>
              <a:rPr lang="en-US" sz="2000" dirty="0" smtClean="0">
                <a:solidFill>
                  <a:schemeClr val="tx1"/>
                </a:solidFill>
              </a:rPr>
              <a:t>toward learning. </a:t>
            </a:r>
          </a:p>
          <a:p>
            <a:pPr>
              <a:buFont typeface="Wingdings" panose="05000000000000000000" pitchFamily="2" charset="2"/>
              <a:buChar char="v"/>
            </a:pPr>
            <a:r>
              <a:rPr lang="en-US" sz="2000" dirty="0" smtClean="0">
                <a:solidFill>
                  <a:schemeClr val="tx1"/>
                </a:solidFill>
              </a:rPr>
              <a:t>From </a:t>
            </a:r>
            <a:r>
              <a:rPr lang="en-US" sz="2000" dirty="0" smtClean="0">
                <a:solidFill>
                  <a:schemeClr val="tx1"/>
                </a:solidFill>
              </a:rPr>
              <a:t>the </a:t>
            </a:r>
            <a:r>
              <a:rPr lang="en-US" sz="2000" dirty="0" smtClean="0">
                <a:solidFill>
                  <a:schemeClr val="tx1"/>
                </a:solidFill>
              </a:rPr>
              <a:t>facial expressions </a:t>
            </a:r>
            <a:r>
              <a:rPr lang="en-US" sz="2000" dirty="0" smtClean="0">
                <a:solidFill>
                  <a:schemeClr val="tx1"/>
                </a:solidFill>
              </a:rPr>
              <a:t>the involvement of the students in </a:t>
            </a:r>
            <a:r>
              <a:rPr lang="en-US" sz="2000" dirty="0" smtClean="0">
                <a:solidFill>
                  <a:schemeClr val="tx1"/>
                </a:solidFill>
              </a:rPr>
              <a:t>the magnificence </a:t>
            </a:r>
            <a:r>
              <a:rPr lang="en-US" sz="2000" dirty="0" smtClean="0">
                <a:solidFill>
                  <a:schemeClr val="tx1"/>
                </a:solidFill>
              </a:rPr>
              <a:t>can be </a:t>
            </a:r>
            <a:r>
              <a:rPr lang="en-US" sz="2000" dirty="0" smtClean="0">
                <a:solidFill>
                  <a:schemeClr val="tx1"/>
                </a:solidFill>
              </a:rPr>
              <a:t>decided. </a:t>
            </a:r>
          </a:p>
          <a:p>
            <a:pPr>
              <a:buFont typeface="Wingdings" panose="05000000000000000000" pitchFamily="2" charset="2"/>
              <a:buChar char="v"/>
            </a:pPr>
            <a:r>
              <a:rPr lang="en-US" sz="2000" dirty="0" smtClean="0">
                <a:solidFill>
                  <a:schemeClr val="tx1"/>
                </a:solidFill>
              </a:rPr>
              <a:t>Also </a:t>
            </a:r>
            <a:r>
              <a:rPr lang="en-US" sz="2000" dirty="0" smtClean="0">
                <a:solidFill>
                  <a:schemeClr val="tx1"/>
                </a:solidFill>
              </a:rPr>
              <a:t>using Face data </a:t>
            </a:r>
            <a:r>
              <a:rPr lang="en-US" sz="2000" dirty="0" smtClean="0">
                <a:solidFill>
                  <a:schemeClr val="tx1"/>
                </a:solidFill>
              </a:rPr>
              <a:t>We can </a:t>
            </a:r>
            <a:r>
              <a:rPr lang="en-US" sz="2000" dirty="0" smtClean="0">
                <a:solidFill>
                  <a:schemeClr val="tx1"/>
                </a:solidFill>
              </a:rPr>
              <a:t>Update the attendance to make the attendance process automatic.</a:t>
            </a:r>
            <a:endParaRPr lang="en-IN" sz="2000" dirty="0">
              <a:solidFill>
                <a:schemeClr val="tx1"/>
              </a:solidFill>
            </a:endParaRPr>
          </a:p>
        </p:txBody>
      </p:sp>
      <p:sp>
        <p:nvSpPr>
          <p:cNvPr id="4" name="Title 2">
            <a:extLst>
              <a:ext uri="{FF2B5EF4-FFF2-40B4-BE49-F238E27FC236}">
                <a16:creationId xmlns="" xmlns:a16="http://schemas.microsoft.com/office/drawing/2014/main" id="{26F2F195-2FC4-4FA7-BB20-8F24AE5ADE01}"/>
              </a:ext>
            </a:extLst>
          </p:cNvPr>
          <p:cNvSpPr>
            <a:spLocks noGrp="1" noChangeArrowheads="1"/>
          </p:cNvSpPr>
          <p:nvPr>
            <p:ph type="title"/>
          </p:nvPr>
        </p:nvSpPr>
        <p:spPr>
          <a:xfrm>
            <a:off x="2592388" y="623888"/>
            <a:ext cx="8912225" cy="1281112"/>
          </a:xfrm>
        </p:spPr>
        <p:txBody>
          <a:bodyPr anchor="ctr"/>
          <a:lstStyle/>
          <a:p>
            <a:pPr algn="l"/>
            <a:r>
              <a:rPr lang="en-US" altLang="zh-CN" sz="4100" b="1" dirty="0">
                <a:ea typeface="SimSun" panose="02010600030101010101" pitchFamily="2" charset="-122"/>
              </a:rPr>
              <a:t>INTRODUCTION</a:t>
            </a:r>
          </a:p>
        </p:txBody>
      </p:sp>
    </p:spTree>
    <p:extLst>
      <p:ext uri="{BB962C8B-B14F-4D97-AF65-F5344CB8AC3E}">
        <p14:creationId xmlns="" xmlns:p14="http://schemas.microsoft.com/office/powerpoint/2010/main" val="543515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61415" y="1150961"/>
            <a:ext cx="8915400" cy="3777622"/>
          </a:xfrm>
        </p:spPr>
        <p:txBody>
          <a:bodyPr/>
          <a:lstStyle/>
          <a:p>
            <a:r>
              <a:rPr lang="en-US" dirty="0" smtClean="0">
                <a:solidFill>
                  <a:schemeClr val="tx1"/>
                </a:solidFill>
              </a:rPr>
              <a:t>Automatic attendance system can be monitored.</a:t>
            </a:r>
          </a:p>
          <a:p>
            <a:r>
              <a:rPr lang="en-US" dirty="0" smtClean="0">
                <a:solidFill>
                  <a:schemeClr val="tx1"/>
                </a:solidFill>
              </a:rPr>
              <a:t>Camera will take the images of the Lecture depending  on that attendance sheet will be generate.</a:t>
            </a:r>
          </a:p>
          <a:p>
            <a:r>
              <a:rPr lang="en-US" dirty="0" smtClean="0">
                <a:solidFill>
                  <a:schemeClr val="tx1"/>
                </a:solidFill>
              </a:rPr>
              <a:t>Then camera will  take images of students accordingly put the attendance.</a:t>
            </a:r>
          </a:p>
          <a:p>
            <a:r>
              <a:rPr lang="en-US" dirty="0" smtClean="0">
                <a:solidFill>
                  <a:schemeClr val="tx1"/>
                </a:solidFill>
              </a:rPr>
              <a:t>Weekly or monthly report will send to the class teacher and parents.</a:t>
            </a:r>
          </a:p>
          <a:p>
            <a:endParaRPr lang="en-US" dirty="0" smtClean="0">
              <a:solidFill>
                <a:schemeClr val="tx1"/>
              </a:solidFill>
            </a:endParaRPr>
          </a:p>
          <a:p>
            <a:pPr>
              <a:buNone/>
            </a:pPr>
            <a:r>
              <a:rPr lang="en-US" dirty="0" smtClean="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4D1D2AF0-1346-482A-9C7C-6F6746AE5F07}"/>
              </a:ext>
            </a:extLst>
          </p:cNvPr>
          <p:cNvSpPr>
            <a:spLocks noGrp="1" noChangeArrowheads="1"/>
          </p:cNvSpPr>
          <p:nvPr>
            <p:ph type="title"/>
          </p:nvPr>
        </p:nvSpPr>
        <p:spPr>
          <a:xfrm>
            <a:off x="2592388" y="623888"/>
            <a:ext cx="8912225" cy="1281112"/>
          </a:xfrm>
        </p:spPr>
        <p:txBody>
          <a:bodyPr anchor="ctr"/>
          <a:lstStyle/>
          <a:p>
            <a:pPr algn="l"/>
            <a:r>
              <a:rPr lang="en-US" altLang="zh-CN" sz="4100" b="1" dirty="0">
                <a:ea typeface="SimSun" panose="02010600030101010101" pitchFamily="2" charset="-122"/>
              </a:rPr>
              <a:t>LITERATURE</a:t>
            </a:r>
            <a:r>
              <a:rPr lang="en-US" altLang="zh-CN" sz="4100" dirty="0">
                <a:ea typeface="SimSun" panose="02010600030101010101" pitchFamily="2" charset="-122"/>
              </a:rPr>
              <a:t> </a:t>
            </a:r>
            <a:r>
              <a:rPr lang="en-US" altLang="zh-CN" sz="4100" b="1" dirty="0">
                <a:ea typeface="SimSun" panose="02010600030101010101" pitchFamily="2" charset="-122"/>
              </a:rPr>
              <a:t>SURVEY</a:t>
            </a:r>
          </a:p>
        </p:txBody>
      </p:sp>
      <p:sp>
        <p:nvSpPr>
          <p:cNvPr id="5" name="Content Placeholder 4"/>
          <p:cNvSpPr>
            <a:spLocks noGrp="1"/>
          </p:cNvSpPr>
          <p:nvPr>
            <p:ph idx="1"/>
          </p:nvPr>
        </p:nvSpPr>
        <p:spPr/>
        <p:txBody>
          <a:bodyPr>
            <a:normAutofit fontScale="92500" lnSpcReduction="20000"/>
          </a:bodyPr>
          <a:lstStyle/>
          <a:p>
            <a:pPr algn="just"/>
            <a:r>
              <a:rPr lang="en-US" sz="1900" b="1" dirty="0" smtClean="0"/>
              <a:t>Crowd Counting: A Survey of Machine Learning </a:t>
            </a:r>
            <a:r>
              <a:rPr lang="en-US" sz="1900" b="1" dirty="0" smtClean="0"/>
              <a:t>Approaches</a:t>
            </a:r>
          </a:p>
          <a:p>
            <a:pPr algn="just">
              <a:buNone/>
            </a:pPr>
            <a:r>
              <a:rPr lang="en-US" sz="1900" b="1" dirty="0" smtClean="0"/>
              <a:t>	</a:t>
            </a:r>
            <a:r>
              <a:rPr lang="en-US" sz="1900" dirty="0" smtClean="0">
                <a:solidFill>
                  <a:schemeClr val="tx1"/>
                </a:solidFill>
              </a:rPr>
              <a:t>Crowd counting is applied in many areas including efficient resources allocation and effective management of emergency situations. In this paper, we survey and compare various crowd counting methods. Additionally, we identify the limitations of existing approaches and sketch an agenda for future work to address the identified open research challenges. Furthermore, we present an enhanced deep learning-based solution for crowd counting at bus stops</a:t>
            </a:r>
            <a:r>
              <a:rPr lang="en-US" sz="1900" dirty="0" smtClean="0">
                <a:solidFill>
                  <a:schemeClr val="tx1"/>
                </a:solidFill>
              </a:rPr>
              <a:t>.</a:t>
            </a:r>
          </a:p>
          <a:p>
            <a:pPr algn="just"/>
            <a:r>
              <a:rPr lang="en-US" sz="1900" b="1" dirty="0" smtClean="0"/>
              <a:t>The Effect of Crowding on Visit Ratio at an Product Area: Based on RFID Data in a Japanese </a:t>
            </a:r>
            <a:r>
              <a:rPr lang="en-US" sz="1900" b="1" dirty="0" smtClean="0"/>
              <a:t>Supermarket</a:t>
            </a:r>
          </a:p>
          <a:p>
            <a:pPr algn="just">
              <a:buNone/>
            </a:pPr>
            <a:r>
              <a:rPr lang="en-US" sz="1900" b="1" dirty="0" smtClean="0"/>
              <a:t>	</a:t>
            </a:r>
            <a:r>
              <a:rPr lang="en-US" sz="1900" dirty="0" smtClean="0">
                <a:solidFill>
                  <a:schemeClr val="tx1"/>
                </a:solidFill>
              </a:rPr>
              <a:t>Crowding </a:t>
            </a:r>
            <a:r>
              <a:rPr lang="en-US" sz="1900" dirty="0" smtClean="0">
                <a:solidFill>
                  <a:schemeClr val="tx1"/>
                </a:solidFill>
              </a:rPr>
              <a:t>is often described as an important environmental factor in consumers' evaluations of service experiences. Prior research identifies that crowding is significantly influence with customers' in-store purchases such as the customer satisfaction, purchase intention, and purchase number.</a:t>
            </a:r>
          </a:p>
          <a:p>
            <a:pPr>
              <a:buNone/>
            </a:pPr>
            <a:endParaRPr lang="en-US" b="1" dirty="0" smtClean="0"/>
          </a:p>
          <a:p>
            <a:endParaRPr lang="en-US" b="1" dirty="0" smtClean="0"/>
          </a:p>
          <a:p>
            <a:endParaRPr lang="en-US" b="1" dirty="0" smtClean="0"/>
          </a:p>
          <a:p>
            <a:endParaRPr lang="en-US" dirty="0"/>
          </a:p>
        </p:txBody>
      </p:sp>
    </p:spTree>
    <p:extLst>
      <p:ext uri="{BB962C8B-B14F-4D97-AF65-F5344CB8AC3E}">
        <p14:creationId xmlns="" xmlns:p14="http://schemas.microsoft.com/office/powerpoint/2010/main" val="843441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86845D7-02B8-4E60-9887-95145FB1B5CC}"/>
              </a:ext>
            </a:extLst>
          </p:cNvPr>
          <p:cNvSpPr>
            <a:spLocks noGrp="1"/>
          </p:cNvSpPr>
          <p:nvPr>
            <p:ph idx="1"/>
          </p:nvPr>
        </p:nvSpPr>
        <p:spPr>
          <a:xfrm>
            <a:off x="1934817" y="2396360"/>
            <a:ext cx="9569795" cy="3514862"/>
          </a:xfrm>
        </p:spPr>
        <p:txBody>
          <a:bodyPr>
            <a:normAutofit/>
          </a:bodyPr>
          <a:lstStyle/>
          <a:p>
            <a:pPr lvl="0"/>
            <a:r>
              <a:rPr lang="en-IN" sz="2200" dirty="0">
                <a:solidFill>
                  <a:schemeClr val="tx1"/>
                </a:solidFill>
              </a:rPr>
              <a:t> </a:t>
            </a:r>
            <a:r>
              <a:rPr lang="en-IN" sz="2400" dirty="0" smtClean="0">
                <a:solidFill>
                  <a:schemeClr val="tx1"/>
                </a:solidFill>
              </a:rPr>
              <a:t>To design a </a:t>
            </a:r>
            <a:r>
              <a:rPr lang="en-IN" sz="2400" dirty="0" smtClean="0">
                <a:solidFill>
                  <a:schemeClr val="tx1"/>
                </a:solidFill>
              </a:rPr>
              <a:t>system it will take automatic attendance system.</a:t>
            </a:r>
          </a:p>
          <a:p>
            <a:pPr lvl="0"/>
            <a:r>
              <a:rPr lang="en-IN" sz="2400" dirty="0" smtClean="0">
                <a:solidFill>
                  <a:schemeClr val="tx1"/>
                </a:solidFill>
              </a:rPr>
              <a:t>Update attendance with respective to lecturer period.</a:t>
            </a:r>
          </a:p>
          <a:p>
            <a:pPr lvl="0"/>
            <a:r>
              <a:rPr lang="en-IN" sz="2400" dirty="0" smtClean="0">
                <a:solidFill>
                  <a:schemeClr val="tx1"/>
                </a:solidFill>
              </a:rPr>
              <a:t>Send weekly or monthly report to the class teacher , Parents and HOD. </a:t>
            </a:r>
          </a:p>
          <a:p>
            <a:pPr lvl="0"/>
            <a:r>
              <a:rPr lang="en-IN" sz="2400" dirty="0" smtClean="0">
                <a:solidFill>
                  <a:schemeClr val="tx1"/>
                </a:solidFill>
              </a:rPr>
              <a:t>Emotion recognition using facial expression.</a:t>
            </a:r>
          </a:p>
          <a:p>
            <a:pPr lvl="0"/>
            <a:r>
              <a:rPr lang="en-IN" sz="2400" dirty="0" smtClean="0">
                <a:solidFill>
                  <a:schemeClr val="tx1"/>
                </a:solidFill>
              </a:rPr>
              <a:t>Depending on the expression we need to identify the behaviour of the student.</a:t>
            </a:r>
            <a:endParaRPr lang="en-IN" sz="2200" dirty="0"/>
          </a:p>
          <a:p>
            <a:pPr>
              <a:buFont typeface="Wingdings" panose="05000000000000000000" pitchFamily="2" charset="2"/>
              <a:buChar char="v"/>
            </a:pPr>
            <a:endParaRPr lang="en-IN" sz="2200" dirty="0"/>
          </a:p>
        </p:txBody>
      </p:sp>
      <p:sp>
        <p:nvSpPr>
          <p:cNvPr id="4" name="Title 2">
            <a:extLst>
              <a:ext uri="{FF2B5EF4-FFF2-40B4-BE49-F238E27FC236}">
                <a16:creationId xmlns="" xmlns:a16="http://schemas.microsoft.com/office/drawing/2014/main" id="{DC4AFC7E-4699-4351-B5F2-EF2A13427D28}"/>
              </a:ext>
            </a:extLst>
          </p:cNvPr>
          <p:cNvSpPr>
            <a:spLocks noGrp="1" noChangeArrowheads="1"/>
          </p:cNvSpPr>
          <p:nvPr>
            <p:ph type="title"/>
          </p:nvPr>
        </p:nvSpPr>
        <p:spPr>
          <a:xfrm>
            <a:off x="2592388" y="637140"/>
            <a:ext cx="8912225" cy="797522"/>
          </a:xfrm>
        </p:spPr>
        <p:txBody>
          <a:bodyPr anchor="ctr">
            <a:noAutofit/>
          </a:bodyPr>
          <a:lstStyle/>
          <a:p>
            <a:pPr algn="l"/>
            <a:r>
              <a:rPr lang="en-US" altLang="zh-CN" sz="4000" b="1" dirty="0">
                <a:ea typeface="SimSun" panose="02010600030101010101" pitchFamily="2" charset="-122"/>
              </a:rPr>
              <a:t/>
            </a:r>
            <a:br>
              <a:rPr lang="en-US" altLang="zh-CN" sz="4000" b="1" dirty="0">
                <a:ea typeface="SimSun" panose="02010600030101010101" pitchFamily="2" charset="-122"/>
              </a:rPr>
            </a:br>
            <a:r>
              <a:rPr lang="en-US" altLang="zh-CN" sz="4000" b="1" dirty="0" smtClean="0">
                <a:ea typeface="SimSun" panose="02010600030101010101" pitchFamily="2" charset="-122"/>
              </a:rPr>
              <a:t>PROJECT GOALS</a:t>
            </a:r>
            <a:endParaRPr lang="en-US" altLang="zh-CN" sz="4000" dirty="0">
              <a:ea typeface="SimSun" panose="02010600030101010101" pitchFamily="2" charset="-122"/>
            </a:endParaRPr>
          </a:p>
        </p:txBody>
      </p:sp>
    </p:spTree>
    <p:extLst>
      <p:ext uri="{BB962C8B-B14F-4D97-AF65-F5344CB8AC3E}">
        <p14:creationId xmlns="" xmlns:p14="http://schemas.microsoft.com/office/powerpoint/2010/main" val="76999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B413555-3F1C-430E-8462-1DE00FF19AF7}"/>
              </a:ext>
            </a:extLst>
          </p:cNvPr>
          <p:cNvSpPr>
            <a:spLocks noGrp="1"/>
          </p:cNvSpPr>
          <p:nvPr>
            <p:ph idx="1"/>
          </p:nvPr>
        </p:nvSpPr>
        <p:spPr>
          <a:xfrm>
            <a:off x="1126435" y="1431235"/>
            <a:ext cx="10378177" cy="4479987"/>
          </a:xfrm>
        </p:spPr>
        <p:txBody>
          <a:bodyPr>
            <a:noAutofit/>
          </a:bodyPr>
          <a:lstStyle/>
          <a:p>
            <a:r>
              <a:rPr lang="en-US" sz="2000" b="1" dirty="0" smtClean="0">
                <a:solidFill>
                  <a:schemeClr val="tx1"/>
                </a:solidFill>
              </a:rPr>
              <a:t>Hardware </a:t>
            </a:r>
            <a:r>
              <a:rPr lang="en-US" sz="2000" b="1" dirty="0" err="1" smtClean="0">
                <a:solidFill>
                  <a:schemeClr val="tx1"/>
                </a:solidFill>
              </a:rPr>
              <a:t>Requiremets</a:t>
            </a:r>
            <a:r>
              <a:rPr lang="en-US" sz="2000" b="1" dirty="0" smtClean="0">
                <a:solidFill>
                  <a:schemeClr val="tx1"/>
                </a:solidFill>
              </a:rPr>
              <a:t>:</a:t>
            </a:r>
          </a:p>
          <a:p>
            <a:r>
              <a:rPr lang="en-US" sz="2000" b="1" dirty="0" smtClean="0">
                <a:solidFill>
                  <a:schemeClr val="tx1"/>
                </a:solidFill>
              </a:rPr>
              <a:t>System </a:t>
            </a:r>
            <a:r>
              <a:rPr lang="en-US" sz="2000" b="1" dirty="0" smtClean="0">
                <a:solidFill>
                  <a:schemeClr val="tx1"/>
                </a:solidFill>
              </a:rPr>
              <a:t>: </a:t>
            </a:r>
            <a:r>
              <a:rPr lang="en-US" sz="2000" b="1" dirty="0" err="1" smtClean="0">
                <a:solidFill>
                  <a:schemeClr val="tx1"/>
                </a:solidFill>
              </a:rPr>
              <a:t>intel</a:t>
            </a:r>
            <a:r>
              <a:rPr lang="en-US" sz="2000" b="1" dirty="0" smtClean="0">
                <a:solidFill>
                  <a:schemeClr val="tx1"/>
                </a:solidFill>
              </a:rPr>
              <a:t> i3/i5 2.4 GHz</a:t>
            </a:r>
            <a:r>
              <a:rPr lang="en-US" sz="2000" b="1" dirty="0" smtClean="0">
                <a:solidFill>
                  <a:schemeClr val="tx1"/>
                </a:solidFill>
              </a:rPr>
              <a:t>.</a:t>
            </a:r>
            <a:endParaRPr lang="en-US" sz="2000" b="1" dirty="0" smtClean="0">
              <a:solidFill>
                <a:schemeClr val="tx1"/>
              </a:solidFill>
            </a:endParaRPr>
          </a:p>
          <a:p>
            <a:r>
              <a:rPr lang="en-US" sz="2000" b="1" dirty="0" smtClean="0">
                <a:solidFill>
                  <a:schemeClr val="tx1"/>
                </a:solidFill>
              </a:rPr>
              <a:t>Hard Disk : 500 GB</a:t>
            </a:r>
          </a:p>
          <a:p>
            <a:r>
              <a:rPr lang="en-US" sz="2000" b="1" dirty="0" smtClean="0">
                <a:solidFill>
                  <a:schemeClr val="tx1"/>
                </a:solidFill>
              </a:rPr>
              <a:t>Ram : 4/8 </a:t>
            </a:r>
            <a:r>
              <a:rPr lang="en-US" sz="2000" b="1" dirty="0" smtClean="0">
                <a:solidFill>
                  <a:schemeClr val="tx1"/>
                </a:solidFill>
              </a:rPr>
              <a:t>GB</a:t>
            </a:r>
          </a:p>
          <a:p>
            <a:pPr>
              <a:buNone/>
            </a:pPr>
            <a:endParaRPr lang="en-US" sz="2000" b="1" dirty="0" smtClean="0">
              <a:solidFill>
                <a:schemeClr val="tx1"/>
              </a:solidFill>
            </a:endParaRPr>
          </a:p>
          <a:p>
            <a:r>
              <a:rPr lang="en-US" sz="2000" b="1" dirty="0" smtClean="0">
                <a:solidFill>
                  <a:schemeClr val="tx1"/>
                </a:solidFill>
              </a:rPr>
              <a:t>Software Requirements:</a:t>
            </a:r>
          </a:p>
          <a:p>
            <a:r>
              <a:rPr lang="en-US" sz="2000" b="1" dirty="0" smtClean="0">
                <a:solidFill>
                  <a:schemeClr val="tx1"/>
                </a:solidFill>
              </a:rPr>
              <a:t>Operating system : Windows XP/ Windows 7.</a:t>
            </a:r>
          </a:p>
          <a:p>
            <a:r>
              <a:rPr lang="en-US" sz="2000" b="1" dirty="0" smtClean="0">
                <a:solidFill>
                  <a:schemeClr val="tx1"/>
                </a:solidFill>
              </a:rPr>
              <a:t>Software Tool : Open CV Python</a:t>
            </a:r>
          </a:p>
          <a:p>
            <a:r>
              <a:rPr lang="en-US" sz="2000" b="1" dirty="0" smtClean="0">
                <a:solidFill>
                  <a:schemeClr val="tx1"/>
                </a:solidFill>
              </a:rPr>
              <a:t>Coding Language : Python</a:t>
            </a:r>
          </a:p>
          <a:p>
            <a:r>
              <a:rPr lang="en-US" sz="2000" b="1" dirty="0" smtClean="0">
                <a:solidFill>
                  <a:schemeClr val="tx1"/>
                </a:solidFill>
              </a:rPr>
              <a:t>Toolbox : Image processing toolbox.</a:t>
            </a:r>
            <a:endParaRPr lang="en-IN" sz="2000" dirty="0">
              <a:solidFill>
                <a:schemeClr val="tx1"/>
              </a:solidFill>
            </a:endParaRPr>
          </a:p>
        </p:txBody>
      </p:sp>
      <p:sp>
        <p:nvSpPr>
          <p:cNvPr id="4" name="Title 1">
            <a:extLst>
              <a:ext uri="{FF2B5EF4-FFF2-40B4-BE49-F238E27FC236}">
                <a16:creationId xmlns="" xmlns:a16="http://schemas.microsoft.com/office/drawing/2014/main" id="{4AF42994-F975-460F-BF4F-22ABD1AA5F93}"/>
              </a:ext>
            </a:extLst>
          </p:cNvPr>
          <p:cNvSpPr>
            <a:spLocks noGrp="1" noChangeArrowheads="1"/>
          </p:cNvSpPr>
          <p:nvPr>
            <p:ph type="title"/>
          </p:nvPr>
        </p:nvSpPr>
        <p:spPr>
          <a:xfrm>
            <a:off x="1267171" y="398601"/>
            <a:ext cx="8912225" cy="648321"/>
          </a:xfrm>
        </p:spPr>
        <p:txBody>
          <a:bodyPr anchor="ctr">
            <a:normAutofit fontScale="90000"/>
          </a:bodyPr>
          <a:lstStyle/>
          <a:p>
            <a:r>
              <a:rPr lang="en-US" sz="4000" b="1" dirty="0" smtClean="0"/>
              <a:t>Requirement Analysis</a:t>
            </a:r>
            <a:endParaRPr lang="en-US" sz="4000" dirty="0"/>
          </a:p>
        </p:txBody>
      </p:sp>
    </p:spTree>
    <p:extLst>
      <p:ext uri="{BB962C8B-B14F-4D97-AF65-F5344CB8AC3E}">
        <p14:creationId xmlns="" xmlns:p14="http://schemas.microsoft.com/office/powerpoint/2010/main" val="415771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B413555-3F1C-430E-8462-1DE00FF19AF7}"/>
              </a:ext>
            </a:extLst>
          </p:cNvPr>
          <p:cNvSpPr>
            <a:spLocks noGrp="1"/>
          </p:cNvSpPr>
          <p:nvPr>
            <p:ph idx="1"/>
          </p:nvPr>
        </p:nvSpPr>
        <p:spPr>
          <a:xfrm>
            <a:off x="1126435" y="1431235"/>
            <a:ext cx="10378177" cy="4479987"/>
          </a:xfrm>
        </p:spPr>
        <p:txBody>
          <a:bodyPr>
            <a:noAutofit/>
          </a:bodyPr>
          <a:lstStyle/>
          <a:p>
            <a:pPr lvl="0"/>
            <a:r>
              <a:rPr lang="en-US" sz="2000" dirty="0" smtClean="0">
                <a:solidFill>
                  <a:schemeClr val="tx1"/>
                </a:solidFill>
              </a:rPr>
              <a:t>Colleges.</a:t>
            </a:r>
          </a:p>
          <a:p>
            <a:pPr lvl="0"/>
            <a:r>
              <a:rPr lang="en-US" sz="2000" dirty="0" smtClean="0">
                <a:solidFill>
                  <a:schemeClr val="tx1"/>
                </a:solidFill>
              </a:rPr>
              <a:t>Companies.</a:t>
            </a:r>
          </a:p>
          <a:p>
            <a:pPr lvl="0"/>
            <a:r>
              <a:rPr lang="en-US" sz="2000" dirty="0" smtClean="0">
                <a:solidFill>
                  <a:schemeClr val="tx1"/>
                </a:solidFill>
              </a:rPr>
              <a:t>Institutions.</a:t>
            </a:r>
          </a:p>
          <a:p>
            <a:pPr lvl="0"/>
            <a:endParaRPr lang="en-US" sz="2000" dirty="0" smtClean="0">
              <a:solidFill>
                <a:schemeClr val="tx1"/>
              </a:solidFill>
            </a:endParaRPr>
          </a:p>
          <a:p>
            <a:pPr>
              <a:buNone/>
            </a:pPr>
            <a:endParaRPr lang="en-IN" sz="2000" dirty="0"/>
          </a:p>
        </p:txBody>
      </p:sp>
      <p:sp>
        <p:nvSpPr>
          <p:cNvPr id="4" name="Title 1">
            <a:extLst>
              <a:ext uri="{FF2B5EF4-FFF2-40B4-BE49-F238E27FC236}">
                <a16:creationId xmlns="" xmlns:a16="http://schemas.microsoft.com/office/drawing/2014/main" id="{4AF42994-F975-460F-BF4F-22ABD1AA5F93}"/>
              </a:ext>
            </a:extLst>
          </p:cNvPr>
          <p:cNvSpPr>
            <a:spLocks noGrp="1" noChangeArrowheads="1"/>
          </p:cNvSpPr>
          <p:nvPr>
            <p:ph type="title"/>
          </p:nvPr>
        </p:nvSpPr>
        <p:spPr>
          <a:xfrm>
            <a:off x="1267171" y="398601"/>
            <a:ext cx="8912225" cy="648321"/>
          </a:xfrm>
        </p:spPr>
        <p:txBody>
          <a:bodyPr anchor="ctr">
            <a:normAutofit fontScale="90000"/>
          </a:bodyPr>
          <a:lstStyle/>
          <a:p>
            <a:pPr algn="ctr"/>
            <a:r>
              <a:rPr lang="en-US" altLang="zh-CN" sz="4100" dirty="0">
                <a:solidFill>
                  <a:schemeClr val="tx1"/>
                </a:solidFill>
                <a:ea typeface="SimSun" panose="02010600030101010101" pitchFamily="2" charset="-122"/>
              </a:rPr>
              <a:t> </a:t>
            </a:r>
            <a:r>
              <a:rPr lang="en-US" sz="4400" b="1" u="sng" dirty="0" smtClean="0"/>
              <a:t>APPICATIONS</a:t>
            </a:r>
            <a:r>
              <a:rPr lang="en-US" sz="4400" dirty="0" smtClean="0"/>
              <a:t/>
            </a:r>
            <a:br>
              <a:rPr lang="en-US" sz="4400" dirty="0" smtClean="0"/>
            </a:br>
            <a:endParaRPr lang="en-US" altLang="zh-CN" sz="4400" b="1" dirty="0">
              <a:solidFill>
                <a:schemeClr val="tx1"/>
              </a:solidFill>
              <a:ea typeface="SimSun" panose="02010600030101010101" pitchFamily="2" charset="-122"/>
            </a:endParaRPr>
          </a:p>
        </p:txBody>
      </p:sp>
    </p:spTree>
    <p:extLst>
      <p:ext uri="{BB962C8B-B14F-4D97-AF65-F5344CB8AC3E}">
        <p14:creationId xmlns="" xmlns:p14="http://schemas.microsoft.com/office/powerpoint/2010/main" val="415771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B413555-3F1C-430E-8462-1DE00FF19AF7}"/>
              </a:ext>
            </a:extLst>
          </p:cNvPr>
          <p:cNvSpPr>
            <a:spLocks noGrp="1"/>
          </p:cNvSpPr>
          <p:nvPr>
            <p:ph idx="1"/>
          </p:nvPr>
        </p:nvSpPr>
        <p:spPr>
          <a:xfrm>
            <a:off x="1303856" y="953564"/>
            <a:ext cx="10378177" cy="4479987"/>
          </a:xfrm>
        </p:spPr>
        <p:txBody>
          <a:bodyPr>
            <a:noAutofit/>
          </a:bodyPr>
          <a:lstStyle/>
          <a:p>
            <a:pPr>
              <a:buNone/>
            </a:pPr>
            <a:r>
              <a:rPr lang="en-US" sz="2000" dirty="0" smtClean="0">
                <a:solidFill>
                  <a:schemeClr val="tx1"/>
                </a:solidFill>
              </a:rPr>
              <a:t>[1] </a:t>
            </a:r>
            <a:r>
              <a:rPr lang="en-US" sz="2000" dirty="0" err="1" smtClean="0">
                <a:solidFill>
                  <a:schemeClr val="tx1"/>
                </a:solidFill>
              </a:rPr>
              <a:t>HamedMonkaresi</a:t>
            </a:r>
            <a:r>
              <a:rPr lang="en-US" sz="2000" dirty="0" smtClean="0">
                <a:solidFill>
                  <a:schemeClr val="tx1"/>
                </a:solidFill>
              </a:rPr>
              <a:t>, Nigel Bosch, Rafael A. </a:t>
            </a:r>
            <a:r>
              <a:rPr lang="en-US" sz="2000" dirty="0" err="1" smtClean="0">
                <a:solidFill>
                  <a:schemeClr val="tx1"/>
                </a:solidFill>
              </a:rPr>
              <a:t>Calvo</a:t>
            </a:r>
            <a:r>
              <a:rPr lang="en-US" sz="2000" dirty="0" smtClean="0">
                <a:solidFill>
                  <a:schemeClr val="tx1"/>
                </a:solidFill>
              </a:rPr>
              <a:t>, Sidney K. D&amp;#39;Mello</a:t>
            </a:r>
            <a:r>
              <a:rPr lang="en-US" sz="2000" dirty="0" smtClean="0">
                <a:solidFill>
                  <a:schemeClr val="tx1"/>
                </a:solidFill>
              </a:rPr>
              <a:t>, “</a:t>
            </a:r>
            <a:r>
              <a:rPr lang="en-US" sz="2000" dirty="0" smtClean="0">
                <a:solidFill>
                  <a:schemeClr val="tx1"/>
                </a:solidFill>
              </a:rPr>
              <a:t>Automated Detection of Engagement using </a:t>
            </a:r>
            <a:r>
              <a:rPr lang="en-US" sz="2000" dirty="0" err="1" smtClean="0">
                <a:solidFill>
                  <a:schemeClr val="tx1"/>
                </a:solidFill>
              </a:rPr>
              <a:t>VideoBased</a:t>
            </a:r>
            <a:r>
              <a:rPr lang="en-US" sz="2000" dirty="0" smtClean="0">
                <a:solidFill>
                  <a:schemeClr val="tx1"/>
                </a:solidFill>
              </a:rPr>
              <a:t> Estimation of </a:t>
            </a:r>
            <a:r>
              <a:rPr lang="en-US" sz="2000" dirty="0" smtClean="0">
                <a:solidFill>
                  <a:schemeClr val="tx1"/>
                </a:solidFill>
              </a:rPr>
              <a:t>Facial Expressions </a:t>
            </a:r>
            <a:r>
              <a:rPr lang="en-US" sz="2000" dirty="0" smtClean="0">
                <a:solidFill>
                  <a:schemeClr val="tx1"/>
                </a:solidFill>
              </a:rPr>
              <a:t>and Heart Rate” IEEE Transactions on Affective Computing vol.8, no. </a:t>
            </a:r>
            <a:r>
              <a:rPr lang="en-US" sz="2000" dirty="0" smtClean="0">
                <a:solidFill>
                  <a:schemeClr val="tx1"/>
                </a:solidFill>
              </a:rPr>
              <a:t>1 (2017</a:t>
            </a:r>
            <a:r>
              <a:rPr lang="en-US" sz="2000" dirty="0" smtClean="0">
                <a:solidFill>
                  <a:schemeClr val="tx1"/>
                </a:solidFill>
              </a:rPr>
              <a:t>) 15-28, January 2017</a:t>
            </a:r>
          </a:p>
          <a:p>
            <a:pPr>
              <a:buNone/>
            </a:pPr>
            <a:r>
              <a:rPr lang="en-US" sz="2000" dirty="0" smtClean="0">
                <a:solidFill>
                  <a:schemeClr val="tx1"/>
                </a:solidFill>
              </a:rPr>
              <a:t>[2] Nigel Bosch, Sidney K. </a:t>
            </a:r>
            <a:r>
              <a:rPr lang="en-US" sz="2000" dirty="0" err="1" smtClean="0">
                <a:solidFill>
                  <a:schemeClr val="tx1"/>
                </a:solidFill>
              </a:rPr>
              <a:t>D’Mello</a:t>
            </a:r>
            <a:r>
              <a:rPr lang="en-US" sz="2000" dirty="0" smtClean="0">
                <a:solidFill>
                  <a:schemeClr val="tx1"/>
                </a:solidFill>
              </a:rPr>
              <a:t>, </a:t>
            </a:r>
            <a:r>
              <a:rPr lang="en-US" sz="2000" dirty="0" err="1" smtClean="0">
                <a:solidFill>
                  <a:schemeClr val="tx1"/>
                </a:solidFill>
              </a:rPr>
              <a:t>RyanS</a:t>
            </a:r>
            <a:r>
              <a:rPr lang="en-US" sz="2000" dirty="0" smtClean="0">
                <a:solidFill>
                  <a:schemeClr val="tx1"/>
                </a:solidFill>
              </a:rPr>
              <a:t>. Baker ,Jaclyn </a:t>
            </a:r>
            <a:r>
              <a:rPr lang="en-US" sz="2000" dirty="0" err="1" smtClean="0">
                <a:solidFill>
                  <a:schemeClr val="tx1"/>
                </a:solidFill>
              </a:rPr>
              <a:t>Ocumpaugh</a:t>
            </a:r>
            <a:r>
              <a:rPr lang="en-US" sz="2000" dirty="0" smtClean="0">
                <a:solidFill>
                  <a:schemeClr val="tx1"/>
                </a:solidFill>
              </a:rPr>
              <a:t>, Valerie </a:t>
            </a:r>
            <a:r>
              <a:rPr lang="en-US" sz="2000" dirty="0" smtClean="0">
                <a:solidFill>
                  <a:schemeClr val="tx1"/>
                </a:solidFill>
              </a:rPr>
              <a:t>Shute, Matthew </a:t>
            </a:r>
            <a:r>
              <a:rPr lang="en-US" sz="2000" dirty="0" smtClean="0">
                <a:solidFill>
                  <a:schemeClr val="tx1"/>
                </a:solidFill>
              </a:rPr>
              <a:t>Ventura, </a:t>
            </a:r>
            <a:r>
              <a:rPr lang="en-US" sz="2000" dirty="0" err="1" smtClean="0">
                <a:solidFill>
                  <a:schemeClr val="tx1"/>
                </a:solidFill>
              </a:rPr>
              <a:t>Lubin</a:t>
            </a:r>
            <a:r>
              <a:rPr lang="en-US" sz="2000" dirty="0" smtClean="0">
                <a:solidFill>
                  <a:schemeClr val="tx1"/>
                </a:solidFill>
              </a:rPr>
              <a:t> Wang, </a:t>
            </a:r>
            <a:r>
              <a:rPr lang="en-US" sz="2000" dirty="0" err="1" smtClean="0">
                <a:solidFill>
                  <a:schemeClr val="tx1"/>
                </a:solidFill>
              </a:rPr>
              <a:t>WeinanZhao</a:t>
            </a:r>
            <a:r>
              <a:rPr lang="en-US" sz="2000" dirty="0" smtClean="0">
                <a:solidFill>
                  <a:schemeClr val="tx1"/>
                </a:solidFill>
              </a:rPr>
              <a:t>, “Detecting Student Emotions </a:t>
            </a:r>
            <a:r>
              <a:rPr lang="en-US" sz="2000" dirty="0" smtClean="0">
                <a:solidFill>
                  <a:schemeClr val="tx1"/>
                </a:solidFill>
              </a:rPr>
              <a:t>in Computer-Enabled </a:t>
            </a:r>
            <a:r>
              <a:rPr lang="en-US" sz="2000" dirty="0" smtClean="0">
                <a:solidFill>
                  <a:schemeClr val="tx1"/>
                </a:solidFill>
              </a:rPr>
              <a:t>Classrooms” Proceedings of the Twenty-Fifth International </a:t>
            </a:r>
            <a:r>
              <a:rPr lang="en-US" sz="2000" dirty="0" smtClean="0">
                <a:solidFill>
                  <a:schemeClr val="tx1"/>
                </a:solidFill>
              </a:rPr>
              <a:t>Joint Conference </a:t>
            </a:r>
            <a:r>
              <a:rPr lang="en-US" sz="2000" dirty="0" smtClean="0">
                <a:solidFill>
                  <a:schemeClr val="tx1"/>
                </a:solidFill>
              </a:rPr>
              <a:t>on Artificial Intelligence (IJCAI-16), 4125-4129, July </a:t>
            </a:r>
            <a:r>
              <a:rPr lang="en-US" sz="2000" dirty="0" smtClean="0">
                <a:solidFill>
                  <a:schemeClr val="tx1"/>
                </a:solidFill>
              </a:rPr>
              <a:t>2016</a:t>
            </a:r>
          </a:p>
          <a:p>
            <a:pPr>
              <a:buNone/>
            </a:pPr>
            <a:r>
              <a:rPr lang="sv-SE" sz="2000" dirty="0" smtClean="0">
                <a:solidFill>
                  <a:schemeClr val="tx1"/>
                </a:solidFill>
              </a:rPr>
              <a:t>[3</a:t>
            </a:r>
            <a:r>
              <a:rPr lang="sv-SE" sz="2000" dirty="0" smtClean="0">
                <a:solidFill>
                  <a:schemeClr val="tx1"/>
                </a:solidFill>
              </a:rPr>
              <a:t>] Tobias Kärner and Kristina Kögler, “Emotional states during learning </a:t>
            </a:r>
            <a:r>
              <a:rPr lang="sv-SE" sz="2000" dirty="0" smtClean="0">
                <a:solidFill>
                  <a:schemeClr val="tx1"/>
                </a:solidFill>
              </a:rPr>
              <a:t>situations </a:t>
            </a:r>
            <a:r>
              <a:rPr lang="en-US" sz="2000" dirty="0" smtClean="0">
                <a:solidFill>
                  <a:schemeClr val="tx1"/>
                </a:solidFill>
              </a:rPr>
              <a:t>and </a:t>
            </a:r>
            <a:r>
              <a:rPr lang="en-US" sz="2000" dirty="0" smtClean="0">
                <a:solidFill>
                  <a:schemeClr val="tx1"/>
                </a:solidFill>
              </a:rPr>
              <a:t>students self-</a:t>
            </a:r>
            <a:r>
              <a:rPr lang="en-US" sz="2000" dirty="0" err="1" smtClean="0">
                <a:solidFill>
                  <a:schemeClr val="tx1"/>
                </a:solidFill>
              </a:rPr>
              <a:t>regulation:process</a:t>
            </a:r>
            <a:r>
              <a:rPr lang="en-US" sz="2000" dirty="0" smtClean="0">
                <a:solidFill>
                  <a:schemeClr val="tx1"/>
                </a:solidFill>
              </a:rPr>
              <a:t>-oriented analysis of </a:t>
            </a:r>
            <a:r>
              <a:rPr lang="en-US" sz="2000" dirty="0" smtClean="0">
                <a:solidFill>
                  <a:schemeClr val="tx1"/>
                </a:solidFill>
              </a:rPr>
              <a:t>person-situation interactions </a:t>
            </a:r>
            <a:r>
              <a:rPr lang="en-US" sz="2000" dirty="0" smtClean="0">
                <a:solidFill>
                  <a:schemeClr val="tx1"/>
                </a:solidFill>
              </a:rPr>
              <a:t>in the vocational classroom” </a:t>
            </a:r>
            <a:r>
              <a:rPr lang="en-US" sz="2000" dirty="0" err="1" smtClean="0">
                <a:solidFill>
                  <a:schemeClr val="tx1"/>
                </a:solidFill>
              </a:rPr>
              <a:t>Springerplus</a:t>
            </a:r>
            <a:r>
              <a:rPr lang="en-US" sz="2000" dirty="0" smtClean="0">
                <a:solidFill>
                  <a:schemeClr val="tx1"/>
                </a:solidFill>
              </a:rPr>
              <a:t>. 2016 DOI 10.1186/s40461 </a:t>
            </a:r>
            <a:r>
              <a:rPr lang="en-US" sz="2000" dirty="0" smtClean="0">
                <a:solidFill>
                  <a:schemeClr val="tx1"/>
                </a:solidFill>
              </a:rPr>
              <a:t>- 016-0038-8</a:t>
            </a:r>
            <a:endParaRPr lang="en-US" sz="2000" dirty="0" smtClean="0">
              <a:solidFill>
                <a:schemeClr val="tx1"/>
              </a:solidFill>
            </a:endParaRPr>
          </a:p>
          <a:p>
            <a:pPr>
              <a:buNone/>
            </a:pPr>
            <a:r>
              <a:rPr lang="en-US" sz="2000" dirty="0" smtClean="0">
                <a:solidFill>
                  <a:schemeClr val="tx1"/>
                </a:solidFill>
              </a:rPr>
              <a:t>[4] </a:t>
            </a:r>
            <a:r>
              <a:rPr lang="en-US" sz="2000" dirty="0" err="1" smtClean="0">
                <a:solidFill>
                  <a:schemeClr val="tx1"/>
                </a:solidFill>
              </a:rPr>
              <a:t>NabeelaAltrabsheh</a:t>
            </a:r>
            <a:r>
              <a:rPr lang="en-US" sz="2000" dirty="0" smtClean="0">
                <a:solidFill>
                  <a:schemeClr val="tx1"/>
                </a:solidFill>
              </a:rPr>
              <a:t>, “Sentiment analysis on students’ real-time </a:t>
            </a:r>
            <a:r>
              <a:rPr lang="en-US" sz="2000" dirty="0" err="1" smtClean="0">
                <a:solidFill>
                  <a:schemeClr val="tx1"/>
                </a:solidFill>
              </a:rPr>
              <a:t>feedback”thesis</a:t>
            </a:r>
            <a:r>
              <a:rPr lang="en-US" sz="2000" dirty="0" smtClean="0">
                <a:solidFill>
                  <a:schemeClr val="tx1"/>
                </a:solidFill>
              </a:rPr>
              <a:t>, February </a:t>
            </a:r>
            <a:r>
              <a:rPr lang="en-US" sz="2000" dirty="0" smtClean="0">
                <a:solidFill>
                  <a:schemeClr val="tx1"/>
                </a:solidFill>
              </a:rPr>
              <a:t>2016</a:t>
            </a:r>
            <a:r>
              <a:rPr lang="en-US" sz="2000" dirty="0" smtClean="0">
                <a:solidFill>
                  <a:schemeClr val="tx1"/>
                </a:solidFill>
              </a:rPr>
              <a:t>. [</a:t>
            </a:r>
            <a:r>
              <a:rPr lang="en-US" sz="2000" dirty="0" smtClean="0">
                <a:solidFill>
                  <a:schemeClr val="tx1"/>
                </a:solidFill>
              </a:rPr>
              <a:t>5] </a:t>
            </a:r>
            <a:r>
              <a:rPr lang="en-US" sz="2000" dirty="0" err="1" smtClean="0">
                <a:solidFill>
                  <a:schemeClr val="tx1"/>
                </a:solidFill>
              </a:rPr>
              <a:t>TadasBaltrusaitis</a:t>
            </a:r>
            <a:r>
              <a:rPr lang="en-US" sz="2000" dirty="0" smtClean="0">
                <a:solidFill>
                  <a:schemeClr val="tx1"/>
                </a:solidFill>
              </a:rPr>
              <a:t>, “Automatic facial expression analysis” ISSN 1476-2986, </a:t>
            </a:r>
            <a:r>
              <a:rPr lang="en-US" sz="2000" dirty="0" smtClean="0">
                <a:solidFill>
                  <a:schemeClr val="tx1"/>
                </a:solidFill>
              </a:rPr>
              <a:t>April 2014</a:t>
            </a:r>
            <a:endParaRPr lang="en-IN" sz="2000" dirty="0">
              <a:solidFill>
                <a:schemeClr val="tx1"/>
              </a:solidFill>
            </a:endParaRPr>
          </a:p>
        </p:txBody>
      </p:sp>
      <p:sp>
        <p:nvSpPr>
          <p:cNvPr id="4" name="Title 1">
            <a:extLst>
              <a:ext uri="{FF2B5EF4-FFF2-40B4-BE49-F238E27FC236}">
                <a16:creationId xmlns="" xmlns:a16="http://schemas.microsoft.com/office/drawing/2014/main" id="{4AF42994-F975-460F-BF4F-22ABD1AA5F93}"/>
              </a:ext>
            </a:extLst>
          </p:cNvPr>
          <p:cNvSpPr>
            <a:spLocks noGrp="1" noChangeArrowheads="1"/>
          </p:cNvSpPr>
          <p:nvPr>
            <p:ph type="title"/>
          </p:nvPr>
        </p:nvSpPr>
        <p:spPr>
          <a:xfrm>
            <a:off x="1267171" y="398601"/>
            <a:ext cx="8912225" cy="648321"/>
          </a:xfrm>
        </p:spPr>
        <p:txBody>
          <a:bodyPr anchor="ctr">
            <a:normAutofit fontScale="90000"/>
          </a:bodyPr>
          <a:lstStyle/>
          <a:p>
            <a:pPr algn="ctr"/>
            <a:r>
              <a:rPr lang="en-US" altLang="zh-CN" sz="4100" dirty="0">
                <a:solidFill>
                  <a:schemeClr val="tx1"/>
                </a:solidFill>
                <a:ea typeface="SimSun" panose="02010600030101010101" pitchFamily="2" charset="-122"/>
              </a:rPr>
              <a:t> </a:t>
            </a:r>
            <a:r>
              <a:rPr lang="en-US" sz="4400" b="1" u="sng" dirty="0" smtClean="0"/>
              <a:t>REFERENCES</a:t>
            </a:r>
            <a:r>
              <a:rPr lang="en-US" sz="4400" dirty="0" smtClean="0"/>
              <a:t/>
            </a:r>
            <a:br>
              <a:rPr lang="en-US" sz="4400" dirty="0" smtClean="0"/>
            </a:br>
            <a:endParaRPr lang="en-US" altLang="zh-CN" sz="4400" b="1" dirty="0">
              <a:solidFill>
                <a:schemeClr val="tx1"/>
              </a:solidFill>
              <a:ea typeface="SimSun" panose="02010600030101010101" pitchFamily="2" charset="-122"/>
            </a:endParaRPr>
          </a:p>
        </p:txBody>
      </p:sp>
    </p:spTree>
    <p:extLst>
      <p:ext uri="{BB962C8B-B14F-4D97-AF65-F5344CB8AC3E}">
        <p14:creationId xmlns="" xmlns:p14="http://schemas.microsoft.com/office/powerpoint/2010/main" val="415771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262</TotalTime>
  <Words>695</Words>
  <Application>Microsoft Office PowerPoint</Application>
  <PresentationFormat>Custom</PresentationFormat>
  <Paragraphs>62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Wisp</vt:lpstr>
      <vt:lpstr>Behavioral Based Students Stress Detection with Attendance Management System   </vt:lpstr>
      <vt:lpstr>CONTENT</vt:lpstr>
      <vt:lpstr>INTRODUCTION</vt:lpstr>
      <vt:lpstr>Slide 4</vt:lpstr>
      <vt:lpstr>LITERATURE SURVEY</vt:lpstr>
      <vt:lpstr> PROJECT GOALS</vt:lpstr>
      <vt:lpstr>Requirement Analysis</vt:lpstr>
      <vt:lpstr> APPICATIONS </vt:lpstr>
      <vt:lpstr> REFERENCES </vt:lpstr>
      <vt:lpstr> REFERENCES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shruthi.govindaraju@outlook.com</dc:creator>
  <cp:lastModifiedBy>AshokTotad</cp:lastModifiedBy>
  <cp:revision>52</cp:revision>
  <dcterms:created xsi:type="dcterms:W3CDTF">2018-10-25T13:12:58Z</dcterms:created>
  <dcterms:modified xsi:type="dcterms:W3CDTF">2020-10-27T10:27:53Z</dcterms:modified>
</cp:coreProperties>
</file>