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A54900-1659-4BF2-8FF6-3BE9BDA5F912}">
  <a:tblStyle styleId="{E7A54900-1659-4BF2-8FF6-3BE9BDA5F9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e602a2a87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4e602a2a87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4e602a2a8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4e602a2a8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e602a2a8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e602a2a8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4fdbbfad4f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4fdbbfad4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4e602a2a8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4e602a2a8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e092a95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e092a95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e092a95d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e092a95d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e602a2a8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e602a2a8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e092a95d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e092a95d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e092a95d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e092a95d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e8aacddf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e8aacddf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e602a2a8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4e602a2a8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e602a2a8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4e602a2a8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trading-stock-stock-market-business-graph-trading-investment-broker-stock-exchange-marke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340783" y="564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rgbClr val="00FF00"/>
                </a:solidFill>
              </a:rPr>
              <a:t>Predicting stock market Using MCMC</a:t>
            </a:r>
            <a:endParaRPr sz="5100">
              <a:solidFill>
                <a:srgbClr val="00FF00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403725" y="4076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Sharada Sahoo</a:t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5B0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>
                <a:solidFill>
                  <a:schemeClr val="lt1"/>
                </a:solidFill>
              </a:rPr>
              <a:t>Anomaly</a:t>
            </a:r>
            <a:endParaRPr sz="2520">
              <a:solidFill>
                <a:srgbClr val="FFFFFF"/>
              </a:solidFill>
              <a:highlight>
                <a:srgbClr val="5B0F00"/>
              </a:highlight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5175275" y="4925325"/>
            <a:ext cx="631500" cy="14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94" name="Google Shape;194;p22" title="Growth_Percentage_Comparison_J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6725" y="572700"/>
            <a:ext cx="2943000" cy="220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2" title="Growth_Percentage_Comparison_GOL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050" y="2780582"/>
            <a:ext cx="3058875" cy="22941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2" title="Growth_Percentage_Comparison_MSFT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0025" y="572700"/>
            <a:ext cx="3058875" cy="22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2" title="Growth_Percentage_Comparison_BRK-B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37225" y="2779950"/>
            <a:ext cx="2902000" cy="2176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5B0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>
                <a:solidFill>
                  <a:schemeClr val="lt1"/>
                </a:solidFill>
              </a:rPr>
              <a:t>Further</a:t>
            </a:r>
            <a:r>
              <a:rPr lang="en" sz="2140">
                <a:solidFill>
                  <a:schemeClr val="lt1"/>
                </a:solidFill>
              </a:rPr>
              <a:t> modification</a:t>
            </a:r>
            <a:endParaRPr sz="2520">
              <a:solidFill>
                <a:srgbClr val="FFFFFF"/>
              </a:solidFill>
              <a:highlight>
                <a:srgbClr val="5B0F00"/>
              </a:highlight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5175275" y="4925325"/>
            <a:ext cx="631500" cy="14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176875" y="680375"/>
            <a:ext cx="7946700" cy="21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Instead of single day in DRP, </a:t>
            </a:r>
            <a:r>
              <a:rPr lang="en">
                <a:solidFill>
                  <a:srgbClr val="FF0000"/>
                </a:solidFill>
              </a:rPr>
              <a:t>“n” number of days</a:t>
            </a:r>
            <a:r>
              <a:rPr lang="en">
                <a:solidFill>
                  <a:schemeClr val="dk1"/>
                </a:solidFill>
              </a:rPr>
              <a:t> could be taken to find the the state of the market. “n” being the </a:t>
            </a:r>
            <a:r>
              <a:rPr lang="en">
                <a:solidFill>
                  <a:schemeClr val="dk1"/>
                </a:solidFill>
              </a:rPr>
              <a:t>correlation</a:t>
            </a:r>
            <a:r>
              <a:rPr lang="en">
                <a:solidFill>
                  <a:schemeClr val="dk1"/>
                </a:solidFill>
              </a:rPr>
              <a:t> of market state with number of days.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Instead of daily return percentage, </a:t>
            </a:r>
            <a:r>
              <a:rPr lang="en">
                <a:solidFill>
                  <a:srgbClr val="FF0000"/>
                </a:solidFill>
              </a:rPr>
              <a:t>other well studied indicators</a:t>
            </a:r>
            <a:r>
              <a:rPr lang="en">
                <a:solidFill>
                  <a:schemeClr val="dk1"/>
                </a:solidFill>
              </a:rPr>
              <a:t> for market trend could be taken to estimate the state of </a:t>
            </a:r>
            <a:r>
              <a:rPr lang="en">
                <a:solidFill>
                  <a:schemeClr val="dk1"/>
                </a:solidFill>
              </a:rPr>
              <a:t>the</a:t>
            </a:r>
            <a:r>
              <a:rPr lang="en">
                <a:solidFill>
                  <a:schemeClr val="dk1"/>
                </a:solidFill>
              </a:rPr>
              <a:t> market.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Also </a:t>
            </a:r>
            <a:r>
              <a:rPr lang="en">
                <a:solidFill>
                  <a:srgbClr val="FF0000"/>
                </a:solidFill>
              </a:rPr>
              <a:t>prediction threshold</a:t>
            </a:r>
            <a:r>
              <a:rPr lang="en">
                <a:solidFill>
                  <a:schemeClr val="dk1"/>
                </a:solidFill>
              </a:rPr>
              <a:t> was </a:t>
            </a:r>
            <a:r>
              <a:rPr lang="en">
                <a:solidFill>
                  <a:schemeClr val="dk1"/>
                </a:solidFill>
              </a:rPr>
              <a:t>chosen</a:t>
            </a:r>
            <a:r>
              <a:rPr lang="en">
                <a:solidFill>
                  <a:schemeClr val="dk1"/>
                </a:solidFill>
              </a:rPr>
              <a:t> 60 % here, some optimization could be done depending on </a:t>
            </a:r>
            <a:r>
              <a:rPr lang="en">
                <a:solidFill>
                  <a:schemeClr val="dk1"/>
                </a:solidFill>
              </a:rPr>
              <a:t>various</a:t>
            </a:r>
            <a:r>
              <a:rPr lang="en">
                <a:solidFill>
                  <a:schemeClr val="dk1"/>
                </a:solidFill>
              </a:rPr>
              <a:t> stocks. 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Other models such as </a:t>
            </a:r>
            <a:r>
              <a:rPr lang="en">
                <a:solidFill>
                  <a:srgbClr val="FF0000"/>
                </a:solidFill>
              </a:rPr>
              <a:t>hidden markov model or </a:t>
            </a:r>
            <a:r>
              <a:rPr lang="en">
                <a:solidFill>
                  <a:srgbClr val="FF0000"/>
                </a:solidFill>
              </a:rPr>
              <a:t>machine</a:t>
            </a:r>
            <a:r>
              <a:rPr lang="en">
                <a:solidFill>
                  <a:srgbClr val="FF0000"/>
                </a:solidFill>
              </a:rPr>
              <a:t> learning</a:t>
            </a:r>
            <a:r>
              <a:rPr lang="en">
                <a:solidFill>
                  <a:schemeClr val="dk1"/>
                </a:solidFill>
              </a:rPr>
              <a:t> could be </a:t>
            </a:r>
            <a:r>
              <a:rPr lang="en">
                <a:solidFill>
                  <a:schemeClr val="dk1"/>
                </a:solidFill>
              </a:rPr>
              <a:t>implemented</a:t>
            </a:r>
            <a:r>
              <a:rPr lang="en">
                <a:solidFill>
                  <a:schemeClr val="dk1"/>
                </a:solidFill>
              </a:rPr>
              <a:t> to predict the market growth.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6" name="Google Shape;20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5B0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>
                <a:solidFill>
                  <a:schemeClr val="lt1"/>
                </a:solidFill>
              </a:rPr>
              <a:t>Student’s t distribution</a:t>
            </a:r>
            <a:endParaRPr sz="2520">
              <a:solidFill>
                <a:srgbClr val="FFFFFF"/>
              </a:solidFill>
              <a:highlight>
                <a:srgbClr val="5B0F00"/>
              </a:highlight>
            </a:endParaRPr>
          </a:p>
        </p:txBody>
      </p:sp>
      <p:sp>
        <p:nvSpPr>
          <p:cNvPr id="212" name="Google Shape;212;p24"/>
          <p:cNvSpPr txBox="1"/>
          <p:nvPr/>
        </p:nvSpPr>
        <p:spPr>
          <a:xfrm>
            <a:off x="5175275" y="4925325"/>
            <a:ext cx="631500" cy="14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13" name="Google Shape;213;p24" title="1_H9mEMuDivtR5iQ7PXYOQbQ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950" y="797750"/>
            <a:ext cx="6073907" cy="4047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5B0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>
                <a:solidFill>
                  <a:schemeClr val="lt1"/>
                </a:solidFill>
              </a:rPr>
              <a:t>Hidden markov model</a:t>
            </a:r>
            <a:endParaRPr sz="2520">
              <a:solidFill>
                <a:srgbClr val="FFFFFF"/>
              </a:solidFill>
              <a:highlight>
                <a:srgbClr val="5B0F00"/>
              </a:highlight>
            </a:endParaRPr>
          </a:p>
        </p:txBody>
      </p:sp>
      <p:sp>
        <p:nvSpPr>
          <p:cNvPr id="220" name="Google Shape;220;p25"/>
          <p:cNvSpPr txBox="1"/>
          <p:nvPr/>
        </p:nvSpPr>
        <p:spPr>
          <a:xfrm>
            <a:off x="5175275" y="4925325"/>
            <a:ext cx="631500" cy="14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21" name="Google Shape;221;p25" title="Screenshot 2025-04-24 09404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0250" y="608850"/>
            <a:ext cx="6138775" cy="335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5"/>
          <p:cNvSpPr txBox="1"/>
          <p:nvPr/>
        </p:nvSpPr>
        <p:spPr>
          <a:xfrm>
            <a:off x="406825" y="4235825"/>
            <a:ext cx="8681400" cy="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Markov chain is hidden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-"/>
            </a:pPr>
            <a:r>
              <a:rPr lang="en">
                <a:solidFill>
                  <a:schemeClr val="dk2"/>
                </a:solidFill>
              </a:rPr>
              <a:t>Getting to know about the markov chain from some </a:t>
            </a:r>
            <a:r>
              <a:rPr lang="en">
                <a:solidFill>
                  <a:schemeClr val="dk2"/>
                </a:solidFill>
              </a:rPr>
              <a:t>observable</a:t>
            </a:r>
            <a:r>
              <a:rPr lang="en">
                <a:solidFill>
                  <a:schemeClr val="dk2"/>
                </a:solidFill>
              </a:rPr>
              <a:t> parameters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3" name="Google Shape;22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5B0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>
                <a:solidFill>
                  <a:schemeClr val="lt1"/>
                </a:solidFill>
              </a:rPr>
              <a:t>Idea</a:t>
            </a:r>
            <a:endParaRPr sz="2520">
              <a:solidFill>
                <a:srgbClr val="FFFFFF"/>
              </a:solidFill>
              <a:highlight>
                <a:srgbClr val="5B0F00"/>
              </a:highlight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5175275" y="4925325"/>
            <a:ext cx="631500" cy="14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230" name="Google Shape;230;p26" title="Screenshot 2025-04-22 204901.png"/>
          <p:cNvPicPr preferRelativeResize="0"/>
          <p:nvPr/>
        </p:nvPicPr>
        <p:blipFill rotWithShape="1">
          <a:blip r:embed="rId3">
            <a:alphaModFix/>
          </a:blip>
          <a:srcRect b="7123" l="8536" r="5412" t="7871"/>
          <a:stretch/>
        </p:blipFill>
        <p:spPr>
          <a:xfrm>
            <a:off x="496075" y="1012750"/>
            <a:ext cx="3233526" cy="230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6" title="histogram_AAPL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2074" y="623063"/>
            <a:ext cx="4012026" cy="300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6"/>
          <p:cNvSpPr txBox="1"/>
          <p:nvPr/>
        </p:nvSpPr>
        <p:spPr>
          <a:xfrm>
            <a:off x="496075" y="3912650"/>
            <a:ext cx="1387500" cy="57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Today return percentage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233" name="Google Shape;233;p26"/>
          <p:cNvSpPr/>
          <p:nvPr/>
        </p:nvSpPr>
        <p:spPr>
          <a:xfrm>
            <a:off x="2128600" y="4086350"/>
            <a:ext cx="2005200" cy="22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6"/>
          <p:cNvSpPr txBox="1"/>
          <p:nvPr/>
        </p:nvSpPr>
        <p:spPr>
          <a:xfrm>
            <a:off x="2346550" y="3741400"/>
            <a:ext cx="1503900" cy="2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Transition matrix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5" name="Google Shape;235;p26"/>
          <p:cNvSpPr txBox="1"/>
          <p:nvPr/>
        </p:nvSpPr>
        <p:spPr>
          <a:xfrm>
            <a:off x="2520850" y="4239000"/>
            <a:ext cx="13296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Current state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4235375" y="3966475"/>
            <a:ext cx="1416600" cy="392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Tomorrow state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5753550" y="4050025"/>
            <a:ext cx="1416600" cy="2253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6"/>
          <p:cNvSpPr txBox="1"/>
          <p:nvPr/>
        </p:nvSpPr>
        <p:spPr>
          <a:xfrm>
            <a:off x="5806775" y="3744913"/>
            <a:ext cx="12279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Daily return pdf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7271725" y="3912650"/>
            <a:ext cx="1562100" cy="57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Tomorrow return percentage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0" name="Google Shape;24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5B0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>
                <a:solidFill>
                  <a:schemeClr val="lt1"/>
                </a:solidFill>
              </a:rPr>
              <a:t>Monte Carlo &amp; Markov chain</a:t>
            </a:r>
            <a:endParaRPr sz="214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>
              <a:solidFill>
                <a:srgbClr val="FFFFFF"/>
              </a:solidFill>
              <a:highlight>
                <a:srgbClr val="5B0F00"/>
              </a:highlight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336725" y="625975"/>
            <a:ext cx="1525500" cy="4722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Monte Carlo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167100" y="1151438"/>
            <a:ext cx="40101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Random sampling to find likelihood of a result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64" name="Google Shape;64;p14" title="Screenshot 2025-04-22 20391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00" y="1620125"/>
            <a:ext cx="4010101" cy="2328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7100" y="4068325"/>
            <a:ext cx="40101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Randomly balls are dropped over the podium, and dividing the number of balls inside the circle of </a:t>
            </a:r>
            <a:r>
              <a:rPr lang="en" sz="1200">
                <a:solidFill>
                  <a:schemeClr val="dk2"/>
                </a:solidFill>
              </a:rPr>
              <a:t>radius</a:t>
            </a:r>
            <a:r>
              <a:rPr lang="en" sz="1200">
                <a:solidFill>
                  <a:schemeClr val="dk2"/>
                </a:solidFill>
              </a:rPr>
              <a:t> “a” to inside the square of side “a”, we get the value of π. 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6238036" y="642850"/>
            <a:ext cx="1732800" cy="4293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Markov Chain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649500" y="1147158"/>
            <a:ext cx="4195500" cy="5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Sequence of events, with each state depends on </a:t>
            </a:r>
            <a:r>
              <a:rPr lang="en" sz="1200">
                <a:solidFill>
                  <a:schemeClr val="dk2"/>
                </a:solidFill>
              </a:rPr>
              <a:t>its</a:t>
            </a:r>
            <a:r>
              <a:rPr lang="en" sz="1200">
                <a:solidFill>
                  <a:schemeClr val="dk2"/>
                </a:solidFill>
              </a:rPr>
              <a:t> previous state. 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649500" y="4144074"/>
            <a:ext cx="4195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lang="en" sz="1200">
                <a:solidFill>
                  <a:schemeClr val="dk2"/>
                </a:solidFill>
              </a:rPr>
              <a:t>For e.g: Probability of eating chocolate ice-cream depend on what flavour I ate last time. 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69" name="Google Shape;69;p14" title="find-stochastic-matrix-markov-chain-graph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8050" y="1734858"/>
            <a:ext cx="3874515" cy="217941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0" y="0"/>
            <a:ext cx="9144000" cy="494100"/>
          </a:xfrm>
          <a:prstGeom prst="rect">
            <a:avLst/>
          </a:prstGeom>
          <a:solidFill>
            <a:srgbClr val="5B0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>
                <a:solidFill>
                  <a:schemeClr val="lt1"/>
                </a:solidFill>
              </a:rPr>
              <a:t>MCMC strategy</a:t>
            </a:r>
            <a:endParaRPr sz="214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>
              <a:solidFill>
                <a:srgbClr val="FFFFFF"/>
              </a:solidFill>
              <a:highlight>
                <a:srgbClr val="5B0F00"/>
              </a:highlight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5175275" y="4925325"/>
            <a:ext cx="631500" cy="14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77" name="Google Shape;77;p15" title="Screenshot 2025-04-22 21141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000" y="712401"/>
            <a:ext cx="7864196" cy="425692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5B0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>
                <a:solidFill>
                  <a:schemeClr val="lt1"/>
                </a:solidFill>
              </a:rPr>
              <a:t>MCMC strategy</a:t>
            </a:r>
            <a:endParaRPr sz="214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>
              <a:solidFill>
                <a:srgbClr val="FFFFFF"/>
              </a:solidFill>
              <a:highlight>
                <a:srgbClr val="5B0F00"/>
              </a:highlight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5175275" y="4925325"/>
            <a:ext cx="631500" cy="14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85" name="Google Shape;85;p16" title="Screenshot 2025-04-22 21141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25" y="1019150"/>
            <a:ext cx="7844050" cy="379742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/>
          <p:nvPr/>
        </p:nvSpPr>
        <p:spPr>
          <a:xfrm>
            <a:off x="1087060" y="2915000"/>
            <a:ext cx="862200" cy="51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4329353" y="2660667"/>
            <a:ext cx="862200" cy="51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6118104" y="1943288"/>
            <a:ext cx="862200" cy="514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 rot="1134357">
            <a:off x="2207199" y="3115413"/>
            <a:ext cx="323132" cy="863392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 rot="1885524">
            <a:off x="3486224" y="2611530"/>
            <a:ext cx="587470" cy="1523219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 rot="1119706">
            <a:off x="5624301" y="2339514"/>
            <a:ext cx="599098" cy="1156328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 rot="-1371366">
            <a:off x="7216036" y="1330380"/>
            <a:ext cx="408580" cy="1633415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/>
          <p:nvPr/>
        </p:nvSpPr>
        <p:spPr>
          <a:xfrm rot="-1864412">
            <a:off x="2787926" y="3081010"/>
            <a:ext cx="402799" cy="1200483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/>
          <p:nvPr/>
        </p:nvSpPr>
        <p:spPr>
          <a:xfrm>
            <a:off x="951096" y="1428894"/>
            <a:ext cx="1137900" cy="357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Stagnant</a:t>
            </a:r>
            <a:endParaRPr sz="1200"/>
          </a:p>
        </p:txBody>
      </p:sp>
      <p:sp>
        <p:nvSpPr>
          <p:cNvPr id="95" name="Google Shape;95;p16"/>
          <p:cNvSpPr/>
          <p:nvPr/>
        </p:nvSpPr>
        <p:spPr>
          <a:xfrm rot="1134147">
            <a:off x="2688802" y="1297063"/>
            <a:ext cx="523216" cy="863392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96" name="Google Shape;96;p16"/>
          <p:cNvSpPr/>
          <p:nvPr/>
        </p:nvSpPr>
        <p:spPr>
          <a:xfrm rot="-1540471">
            <a:off x="4141491" y="1259655"/>
            <a:ext cx="517936" cy="873666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97" name="Google Shape;97;p16"/>
          <p:cNvSpPr txBox="1"/>
          <p:nvPr/>
        </p:nvSpPr>
        <p:spPr>
          <a:xfrm>
            <a:off x="2533109" y="1486476"/>
            <a:ext cx="7425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   Up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98" name="Google Shape;98;p16"/>
          <p:cNvSpPr txBox="1"/>
          <p:nvPr/>
        </p:nvSpPr>
        <p:spPr>
          <a:xfrm>
            <a:off x="4147525" y="1466825"/>
            <a:ext cx="6453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Down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5B0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>
                <a:solidFill>
                  <a:schemeClr val="lt1"/>
                </a:solidFill>
              </a:rPr>
              <a:t>Results</a:t>
            </a:r>
            <a:endParaRPr sz="2520">
              <a:solidFill>
                <a:srgbClr val="FFFFFF"/>
              </a:solidFill>
              <a:highlight>
                <a:srgbClr val="5B0F00"/>
              </a:highlight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5175275" y="4925325"/>
            <a:ext cx="631500" cy="14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6" name="Google Shape;106;p17" title="Screenshot 2025-04-22 21141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225" y="1019148"/>
            <a:ext cx="5550550" cy="31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7"/>
          <p:cNvSpPr/>
          <p:nvPr/>
        </p:nvSpPr>
        <p:spPr>
          <a:xfrm>
            <a:off x="844135" y="2569406"/>
            <a:ext cx="610200" cy="42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3138423" y="2361436"/>
            <a:ext cx="610200" cy="42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4404166" y="1774827"/>
            <a:ext cx="610200" cy="420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 rot="1294087">
            <a:off x="1634787" y="2740160"/>
            <a:ext cx="232585" cy="692246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 rot="2114311">
            <a:off x="2532503" y="2350765"/>
            <a:ext cx="434156" cy="1186429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 rot="1280107">
            <a:off x="4051069" y="2107952"/>
            <a:ext cx="431255" cy="927526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 rot="-1559667">
            <a:off x="5177447" y="1292054"/>
            <a:ext cx="296383" cy="1298738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 rot="-2091572">
            <a:off x="2041448" y="2727942"/>
            <a:ext cx="297603" cy="935855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747924" y="1354200"/>
            <a:ext cx="805200" cy="292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Stagnant</a:t>
            </a:r>
            <a:endParaRPr sz="1200"/>
          </a:p>
        </p:txBody>
      </p:sp>
      <p:sp>
        <p:nvSpPr>
          <p:cNvPr id="116" name="Google Shape;116;p17"/>
          <p:cNvSpPr/>
          <p:nvPr/>
        </p:nvSpPr>
        <p:spPr>
          <a:xfrm rot="1294870">
            <a:off x="1974326" y="1253330"/>
            <a:ext cx="376816" cy="692246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17" name="Google Shape;117;p17"/>
          <p:cNvSpPr/>
          <p:nvPr/>
        </p:nvSpPr>
        <p:spPr>
          <a:xfrm rot="-1744071">
            <a:off x="2999807" y="1227883"/>
            <a:ext cx="377898" cy="690102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118" name="Google Shape;118;p17"/>
          <p:cNvSpPr txBox="1"/>
          <p:nvPr/>
        </p:nvSpPr>
        <p:spPr>
          <a:xfrm>
            <a:off x="1979375" y="1205546"/>
            <a:ext cx="525600" cy="1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    Up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2912201" y="1379463"/>
            <a:ext cx="649200" cy="1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Down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20" name="Google Shape;120;p17" title="Screenshot 2025-04-22 204901.png"/>
          <p:cNvPicPr preferRelativeResize="0"/>
          <p:nvPr/>
        </p:nvPicPr>
        <p:blipFill rotWithShape="1">
          <a:blip r:embed="rId4">
            <a:alphaModFix/>
          </a:blip>
          <a:srcRect b="7123" l="8536" r="5412" t="7871"/>
          <a:stretch/>
        </p:blipFill>
        <p:spPr>
          <a:xfrm>
            <a:off x="6024599" y="1354200"/>
            <a:ext cx="2819273" cy="201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5B0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>
                <a:solidFill>
                  <a:schemeClr val="lt1"/>
                </a:solidFill>
              </a:rPr>
              <a:t>Workflow</a:t>
            </a:r>
            <a:endParaRPr sz="2520">
              <a:solidFill>
                <a:srgbClr val="FFFFFF"/>
              </a:solidFill>
              <a:highlight>
                <a:srgbClr val="5B0F00"/>
              </a:highlight>
            </a:endParaRPr>
          </a:p>
        </p:txBody>
      </p:sp>
      <p:sp>
        <p:nvSpPr>
          <p:cNvPr id="127" name="Google Shape;127;p18"/>
          <p:cNvSpPr txBox="1"/>
          <p:nvPr/>
        </p:nvSpPr>
        <p:spPr>
          <a:xfrm>
            <a:off x="5175275" y="4925325"/>
            <a:ext cx="631500" cy="14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" name="Google Shape;128;p18"/>
          <p:cNvSpPr txBox="1"/>
          <p:nvPr/>
        </p:nvSpPr>
        <p:spPr>
          <a:xfrm>
            <a:off x="161775" y="1249525"/>
            <a:ext cx="5402100" cy="26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Find daily return percentage (DRP):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DRP</a:t>
            </a:r>
            <a:r>
              <a:rPr baseline="-25000" lang="en" sz="1200">
                <a:solidFill>
                  <a:schemeClr val="dk1"/>
                </a:solidFill>
              </a:rPr>
              <a:t>i+1</a:t>
            </a:r>
            <a:r>
              <a:rPr lang="en" sz="1200">
                <a:solidFill>
                  <a:schemeClr val="dk1"/>
                </a:solidFill>
              </a:rPr>
              <a:t> = (Price</a:t>
            </a:r>
            <a:r>
              <a:rPr baseline="-25000" lang="en" sz="1200">
                <a:solidFill>
                  <a:schemeClr val="dk1"/>
                </a:solidFill>
              </a:rPr>
              <a:t>i+1</a:t>
            </a:r>
            <a:r>
              <a:rPr lang="en" sz="1200">
                <a:solidFill>
                  <a:schemeClr val="dk1"/>
                </a:solidFill>
              </a:rPr>
              <a:t> - Price</a:t>
            </a:r>
            <a:r>
              <a:rPr baseline="-25000" lang="en" sz="1200">
                <a:solidFill>
                  <a:schemeClr val="dk1"/>
                </a:solidFill>
              </a:rPr>
              <a:t>i</a:t>
            </a:r>
            <a:r>
              <a:rPr lang="en" sz="1200">
                <a:solidFill>
                  <a:schemeClr val="dk1"/>
                </a:solidFill>
              </a:rPr>
              <a:t>)/</a:t>
            </a:r>
            <a:r>
              <a:rPr lang="en" sz="1200">
                <a:solidFill>
                  <a:schemeClr val="dk1"/>
                </a:solidFill>
              </a:rPr>
              <a:t>Price</a:t>
            </a:r>
            <a:r>
              <a:rPr baseline="-25000" lang="en" sz="1200">
                <a:solidFill>
                  <a:schemeClr val="dk1"/>
                </a:solidFill>
              </a:rPr>
              <a:t>i</a:t>
            </a:r>
            <a:r>
              <a:rPr lang="en" sz="1200">
                <a:solidFill>
                  <a:schemeClr val="dk1"/>
                </a:solidFill>
              </a:rPr>
              <a:t>*100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Find mean and sigma by fitting the histogram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Define 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Up_threshold = mean + sigma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Down_threshold = mean - sigma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Define states: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Up  = DRP &gt; Up_threshold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Down = DRP &lt; Down_threshold 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Stagnant = Up_threshold  &lt; DRP &lt; Down_threshold</a:t>
            </a:r>
            <a:r>
              <a:rPr lang="en" sz="1200">
                <a:solidFill>
                  <a:schemeClr val="dk2"/>
                </a:solidFill>
              </a:rPr>
              <a:t> 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29" name="Google Shape;129;p18" title="histogram_AAP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875" y="840925"/>
            <a:ext cx="4080426" cy="3060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161775" y="777350"/>
            <a:ext cx="3240000" cy="4068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Divide the market into different states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0" y="4774200"/>
            <a:ext cx="9144000" cy="36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</a:rPr>
              <a:t>https://medium.com/@simonleung5jobs/an-alternative-simulation-method-for-stock-price-forecasting-using-python-1bc1649edb99</a:t>
            </a:r>
            <a:endParaRPr sz="1300">
              <a:solidFill>
                <a:srgbClr val="BF9000"/>
              </a:solidFill>
            </a:endParaRPr>
          </a:p>
        </p:txBody>
      </p:sp>
      <p:sp>
        <p:nvSpPr>
          <p:cNvPr id="132" name="Google Shape;13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5B0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>
                <a:solidFill>
                  <a:schemeClr val="lt1"/>
                </a:solidFill>
              </a:rPr>
              <a:t>Workflow</a:t>
            </a:r>
            <a:endParaRPr sz="2520">
              <a:solidFill>
                <a:srgbClr val="FFFFFF"/>
              </a:solidFill>
              <a:highlight>
                <a:srgbClr val="5B0F00"/>
              </a:highlight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254275" y="1107800"/>
            <a:ext cx="5402100" cy="25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Find the probability from any current state to any future state. (transition matrix)</a:t>
            </a:r>
            <a:endParaRPr sz="12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Estimate future state from the Transition matrix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Find the corresponding DRP depends on the future state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39" name="Google Shape;139;p19" title="Screenshot 2025-04-22 204901.png"/>
          <p:cNvPicPr preferRelativeResize="0"/>
          <p:nvPr/>
        </p:nvPicPr>
        <p:blipFill rotWithShape="1">
          <a:blip r:embed="rId3">
            <a:alphaModFix/>
          </a:blip>
          <a:srcRect b="7123" l="8536" r="5412" t="7871"/>
          <a:stretch/>
        </p:blipFill>
        <p:spPr>
          <a:xfrm>
            <a:off x="6043425" y="819900"/>
            <a:ext cx="2618024" cy="186810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/>
        </p:nvSpPr>
        <p:spPr>
          <a:xfrm>
            <a:off x="254275" y="704700"/>
            <a:ext cx="4053900" cy="4068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Find transition matrix - Future state - Future DRP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141" name="Google Shape;141;p19"/>
          <p:cNvGraphicFramePr/>
          <p:nvPr/>
        </p:nvGraphicFramePr>
        <p:xfrm>
          <a:off x="5141300" y="358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{E7A54900-1659-4BF2-8FF6-3BE9BDA5F912}</a:tableStyleId>
              </a:tblPr>
              <a:tblGrid>
                <a:gridCol w="1076325"/>
                <a:gridCol w="914400"/>
                <a:gridCol w="1057275"/>
                <a:gridCol w="8763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Up/ Bullish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Down/ Bearish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Stagnant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Up/ Bullish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0.9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0.025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0.075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Down/ Bearish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0.15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0.8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0.05</a:t>
                      </a:r>
                      <a:endParaRPr sz="1100"/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Stagnant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0.25</a:t>
                      </a:r>
                      <a:endParaRPr sz="1100"/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0.5</a:t>
                      </a:r>
                      <a:endParaRPr sz="1100"/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  <p:sp>
        <p:nvSpPr>
          <p:cNvPr id="142" name="Google Shape;142;p19"/>
          <p:cNvSpPr txBox="1"/>
          <p:nvPr/>
        </p:nvSpPr>
        <p:spPr>
          <a:xfrm>
            <a:off x="6298600" y="3065725"/>
            <a:ext cx="1678200" cy="406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Transition matrix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1830775" y="2106825"/>
            <a:ext cx="1220400" cy="4068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Future state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1271300" y="2942100"/>
            <a:ext cx="436200" cy="4068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Up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45" name="Google Shape;145;p19"/>
          <p:cNvSpPr txBox="1"/>
          <p:nvPr/>
        </p:nvSpPr>
        <p:spPr>
          <a:xfrm>
            <a:off x="1965175" y="2942100"/>
            <a:ext cx="951600" cy="4068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Stagnant</a:t>
            </a:r>
            <a:endParaRPr sz="1500">
              <a:solidFill>
                <a:srgbClr val="FFFFFF"/>
              </a:solidFill>
            </a:endParaRPr>
          </a:p>
        </p:txBody>
      </p:sp>
      <p:sp>
        <p:nvSpPr>
          <p:cNvPr id="146" name="Google Shape;146;p19"/>
          <p:cNvSpPr txBox="1"/>
          <p:nvPr/>
        </p:nvSpPr>
        <p:spPr>
          <a:xfrm>
            <a:off x="3174451" y="2942100"/>
            <a:ext cx="715800" cy="4068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Down</a:t>
            </a:r>
            <a:endParaRPr sz="1500">
              <a:solidFill>
                <a:srgbClr val="FFFFFF"/>
              </a:solidFill>
            </a:endParaRPr>
          </a:p>
        </p:txBody>
      </p:sp>
      <p:cxnSp>
        <p:nvCxnSpPr>
          <p:cNvPr id="147" name="Google Shape;147;p19"/>
          <p:cNvCxnSpPr>
            <a:stCxn id="143" idx="2"/>
            <a:endCxn id="144" idx="0"/>
          </p:cNvCxnSpPr>
          <p:nvPr/>
        </p:nvCxnSpPr>
        <p:spPr>
          <a:xfrm rot="5400000">
            <a:off x="1750975" y="2252025"/>
            <a:ext cx="428400" cy="9516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9"/>
          <p:cNvCxnSpPr>
            <a:stCxn id="143" idx="2"/>
            <a:endCxn id="146" idx="0"/>
          </p:cNvCxnSpPr>
          <p:nvPr/>
        </p:nvCxnSpPr>
        <p:spPr>
          <a:xfrm flipH="1" rot="-5400000">
            <a:off x="2772475" y="2182125"/>
            <a:ext cx="428400" cy="10914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9"/>
          <p:cNvCxnSpPr>
            <a:stCxn id="143" idx="2"/>
            <a:endCxn id="145" idx="0"/>
          </p:cNvCxnSpPr>
          <p:nvPr/>
        </p:nvCxnSpPr>
        <p:spPr>
          <a:xfrm>
            <a:off x="2440975" y="2513625"/>
            <a:ext cx="0" cy="42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0" name="Google Shape;150;p19"/>
          <p:cNvSpPr txBox="1"/>
          <p:nvPr/>
        </p:nvSpPr>
        <p:spPr>
          <a:xfrm>
            <a:off x="123450" y="3632125"/>
            <a:ext cx="1482000" cy="4869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Mu = mean + sigma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SIgma = sigma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1699975" y="3632125"/>
            <a:ext cx="1482000" cy="486900"/>
          </a:xfrm>
          <a:prstGeom prst="rect">
            <a:avLst/>
          </a:prstGeom>
          <a:solidFill>
            <a:srgbClr val="B45F0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Mu = mean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SIgma = sigma</a:t>
            </a:r>
            <a:endParaRPr sz="1100">
              <a:solidFill>
                <a:srgbClr val="FFFFFF"/>
              </a:solidFill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3479475" y="3632125"/>
            <a:ext cx="1482000" cy="486900"/>
          </a:xfrm>
          <a:prstGeom prst="rect">
            <a:avLst/>
          </a:prstGeom>
          <a:solidFill>
            <a:srgbClr val="9800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Mu = mean - sigma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</a:rPr>
              <a:t>SIgma = sigma</a:t>
            </a:r>
            <a:endParaRPr sz="1100">
              <a:solidFill>
                <a:srgbClr val="FFFFFF"/>
              </a:solidFill>
            </a:endParaRPr>
          </a:p>
        </p:txBody>
      </p:sp>
      <p:cxnSp>
        <p:nvCxnSpPr>
          <p:cNvPr id="153" name="Google Shape;153;p19"/>
          <p:cNvCxnSpPr>
            <a:stCxn id="144" idx="2"/>
            <a:endCxn id="150" idx="0"/>
          </p:cNvCxnSpPr>
          <p:nvPr/>
        </p:nvCxnSpPr>
        <p:spPr>
          <a:xfrm flipH="1">
            <a:off x="864500" y="3348900"/>
            <a:ext cx="624900" cy="2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9"/>
          <p:cNvCxnSpPr>
            <a:stCxn id="145" idx="2"/>
            <a:endCxn id="151" idx="0"/>
          </p:cNvCxnSpPr>
          <p:nvPr/>
        </p:nvCxnSpPr>
        <p:spPr>
          <a:xfrm>
            <a:off x="2440975" y="3348900"/>
            <a:ext cx="0" cy="2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5" name="Google Shape;155;p19"/>
          <p:cNvCxnSpPr>
            <a:stCxn id="146" idx="2"/>
            <a:endCxn id="152" idx="0"/>
          </p:cNvCxnSpPr>
          <p:nvPr/>
        </p:nvCxnSpPr>
        <p:spPr>
          <a:xfrm>
            <a:off x="3532351" y="3348900"/>
            <a:ext cx="688200" cy="28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6" name="Google Shape;156;p19"/>
          <p:cNvSpPr txBox="1"/>
          <p:nvPr/>
        </p:nvSpPr>
        <p:spPr>
          <a:xfrm>
            <a:off x="1830775" y="4518525"/>
            <a:ext cx="1220400" cy="4068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</a:rPr>
              <a:t>Future DRP</a:t>
            </a:r>
            <a:endParaRPr sz="1500">
              <a:solidFill>
                <a:srgbClr val="FFFFFF"/>
              </a:solidFill>
            </a:endParaRPr>
          </a:p>
        </p:txBody>
      </p:sp>
      <p:cxnSp>
        <p:nvCxnSpPr>
          <p:cNvPr id="157" name="Google Shape;157;p19"/>
          <p:cNvCxnSpPr>
            <a:endCxn id="156" idx="1"/>
          </p:cNvCxnSpPr>
          <p:nvPr/>
        </p:nvCxnSpPr>
        <p:spPr>
          <a:xfrm>
            <a:off x="820975" y="4126425"/>
            <a:ext cx="1009800" cy="59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9"/>
          <p:cNvCxnSpPr>
            <a:stCxn id="151" idx="2"/>
            <a:endCxn id="156" idx="0"/>
          </p:cNvCxnSpPr>
          <p:nvPr/>
        </p:nvCxnSpPr>
        <p:spPr>
          <a:xfrm>
            <a:off x="2440975" y="4119025"/>
            <a:ext cx="0" cy="39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9"/>
          <p:cNvCxnSpPr>
            <a:stCxn id="152" idx="2"/>
            <a:endCxn id="156" idx="3"/>
          </p:cNvCxnSpPr>
          <p:nvPr/>
        </p:nvCxnSpPr>
        <p:spPr>
          <a:xfrm flipH="1">
            <a:off x="3051075" y="4119025"/>
            <a:ext cx="1169400" cy="60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19"/>
          <p:cNvSpPr txBox="1"/>
          <p:nvPr/>
        </p:nvSpPr>
        <p:spPr>
          <a:xfrm>
            <a:off x="690075" y="4119050"/>
            <a:ext cx="3889200" cy="3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Draw a random sample from above distribution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5B0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>
                <a:solidFill>
                  <a:schemeClr val="lt1"/>
                </a:solidFill>
              </a:rPr>
              <a:t>Results</a:t>
            </a:r>
            <a:endParaRPr sz="2520">
              <a:solidFill>
                <a:srgbClr val="FFFFFF"/>
              </a:solidFill>
              <a:highlight>
                <a:srgbClr val="5B0F00"/>
              </a:highlight>
            </a:endParaRPr>
          </a:p>
        </p:txBody>
      </p:sp>
      <p:sp>
        <p:nvSpPr>
          <p:cNvPr id="167" name="Google Shape;167;p20"/>
          <p:cNvSpPr txBox="1"/>
          <p:nvPr/>
        </p:nvSpPr>
        <p:spPr>
          <a:xfrm>
            <a:off x="3579072" y="4515344"/>
            <a:ext cx="501000" cy="13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68" name="Google Shape;168;p20" title="monte_carlo_simulation_AAPL_202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925" y="705050"/>
            <a:ext cx="5462168" cy="3710996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0"/>
          <p:cNvSpPr txBox="1"/>
          <p:nvPr/>
        </p:nvSpPr>
        <p:spPr>
          <a:xfrm>
            <a:off x="4769809" y="3079952"/>
            <a:ext cx="19575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Prediction with 60 % probability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4769809" y="2851424"/>
            <a:ext cx="16656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Actual price for 2025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1" name="Google Shape;171;p20"/>
          <p:cNvSpPr txBox="1"/>
          <p:nvPr/>
        </p:nvSpPr>
        <p:spPr>
          <a:xfrm>
            <a:off x="4769809" y="3321302"/>
            <a:ext cx="1665600" cy="2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Last </a:t>
            </a:r>
            <a:r>
              <a:rPr lang="en" sz="1100">
                <a:solidFill>
                  <a:schemeClr val="dk1"/>
                </a:solidFill>
              </a:rPr>
              <a:t>price for 2024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5114450" y="1053400"/>
            <a:ext cx="3923100" cy="11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Predicted growth = (Predicted_price - last_price) * 100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                                                 last_price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     Actual growth = </a:t>
            </a:r>
            <a:r>
              <a:rPr lang="en" sz="1200">
                <a:solidFill>
                  <a:srgbClr val="FF0000"/>
                </a:solidFill>
              </a:rPr>
              <a:t>(Actual_price - last_price) * 100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0000"/>
                </a:solidFill>
              </a:rPr>
              <a:t>                                           last_price</a:t>
            </a:r>
            <a:endParaRPr sz="12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</p:txBody>
      </p:sp>
      <p:cxnSp>
        <p:nvCxnSpPr>
          <p:cNvPr id="173" name="Google Shape;173;p20"/>
          <p:cNvCxnSpPr/>
          <p:nvPr/>
        </p:nvCxnSpPr>
        <p:spPr>
          <a:xfrm>
            <a:off x="6523825" y="1351250"/>
            <a:ext cx="199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20"/>
          <p:cNvCxnSpPr/>
          <p:nvPr/>
        </p:nvCxnSpPr>
        <p:spPr>
          <a:xfrm flipH="1" rot="10800000">
            <a:off x="6435400" y="1874350"/>
            <a:ext cx="1868400" cy="21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5" name="Google Shape;17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5B0F00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40">
                <a:solidFill>
                  <a:schemeClr val="lt1"/>
                </a:solidFill>
              </a:rPr>
              <a:t>Results - Apple, PREIX mutual fund</a:t>
            </a:r>
            <a:endParaRPr sz="2520">
              <a:solidFill>
                <a:srgbClr val="FFFFFF"/>
              </a:solidFill>
              <a:highlight>
                <a:srgbClr val="5B0F00"/>
              </a:highlight>
            </a:endParaRPr>
          </a:p>
        </p:txBody>
      </p:sp>
      <p:sp>
        <p:nvSpPr>
          <p:cNvPr id="181" name="Google Shape;181;p21"/>
          <p:cNvSpPr txBox="1"/>
          <p:nvPr/>
        </p:nvSpPr>
        <p:spPr>
          <a:xfrm>
            <a:off x="5175275" y="4925325"/>
            <a:ext cx="631500" cy="149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82" name="Google Shape;182;p21" title="Growth_Percentage_Comparison_AAP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100" y="609475"/>
            <a:ext cx="4005450" cy="257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1" title="Growth_Percentage_Comparison_PREIX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625" y="572700"/>
            <a:ext cx="3918826" cy="273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/>
        </p:nvSpPr>
        <p:spPr>
          <a:xfrm>
            <a:off x="517075" y="4095725"/>
            <a:ext cx="7946700" cy="8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Most times the prediction and actual price is in the same direction. Actual growth shows higher than predicted, giving higher return in total.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Does it </a:t>
            </a:r>
            <a:r>
              <a:rPr lang="en">
                <a:solidFill>
                  <a:schemeClr val="dk2"/>
                </a:solidFill>
              </a:rPr>
              <a:t>predict</a:t>
            </a:r>
            <a:r>
              <a:rPr lang="en">
                <a:solidFill>
                  <a:schemeClr val="dk2"/>
                </a:solidFill>
              </a:rPr>
              <a:t> so well for other stocks too??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5" name="Google Shape;185;p21"/>
          <p:cNvSpPr txBox="1"/>
          <p:nvPr/>
        </p:nvSpPr>
        <p:spPr>
          <a:xfrm>
            <a:off x="1020500" y="3265650"/>
            <a:ext cx="2510400" cy="748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After 16 years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Predicted growth = 1500 %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Actual growth = 9600 %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86" name="Google Shape;186;p21"/>
          <p:cNvSpPr txBox="1"/>
          <p:nvPr/>
        </p:nvSpPr>
        <p:spPr>
          <a:xfrm>
            <a:off x="5175275" y="3328925"/>
            <a:ext cx="2510400" cy="748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After 16 years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Predicted growth = 87 %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Actual growth = 757 %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187" name="Google Shape;1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