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598abe7f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598abe7f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598abe7f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598abe7f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598abe7f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598abe7f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598abe7f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598abe7f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598abe7f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598abe7f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598abe7f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598abe7f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718701ad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718701ad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718701ad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718701ad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718701ad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718701ad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718701ad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718701ad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Movie Recommendation System</a:t>
            </a:r>
            <a:endParaRPr/>
          </a:p>
        </p:txBody>
      </p:sp>
      <p:sp>
        <p:nvSpPr>
          <p:cNvPr id="55" name="Google Shape;55;p13"/>
          <p:cNvSpPr txBox="1"/>
          <p:nvPr>
            <p:ph idx="1" type="subTitle"/>
          </p:nvPr>
        </p:nvSpPr>
        <p:spPr>
          <a:xfrm>
            <a:off x="311700" y="3442575"/>
            <a:ext cx="8520600" cy="13755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Team Outliers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Harika Nalam</a:t>
            </a:r>
            <a:endParaRPr/>
          </a:p>
          <a:p>
            <a:pPr indent="0" lvl="0" marL="0" rtl="0" algn="l">
              <a:spcBef>
                <a:spcPts val="0"/>
              </a:spcBef>
              <a:spcAft>
                <a:spcPts val="0"/>
              </a:spcAft>
              <a:buNone/>
            </a:pPr>
            <a:r>
              <a:rPr lang="en"/>
              <a:t>Rajvi Shah</a:t>
            </a:r>
            <a:endParaRPr/>
          </a:p>
          <a:p>
            <a:pPr indent="0" lvl="0" marL="0" rtl="0" algn="l">
              <a:spcBef>
                <a:spcPts val="0"/>
              </a:spcBef>
              <a:spcAft>
                <a:spcPts val="0"/>
              </a:spcAft>
              <a:buNone/>
            </a:pPr>
            <a:r>
              <a:rPr lang="en"/>
              <a:t>Sharad Nataraj</a:t>
            </a:r>
            <a:endParaRPr/>
          </a:p>
          <a:p>
            <a:pPr indent="0" lvl="0" marL="0" rtl="0" algn="l">
              <a:spcBef>
                <a:spcPts val="0"/>
              </a:spcBef>
              <a:spcAft>
                <a:spcPts val="0"/>
              </a:spcAft>
              <a:buNone/>
            </a:pPr>
            <a:r>
              <a:rPr lang="en"/>
              <a:t>Shreya Nimbhorkar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Features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5275" lvl="0" marL="457200" rtl="0" algn="l">
              <a:spcBef>
                <a:spcPts val="1100"/>
              </a:spcBef>
              <a:spcAft>
                <a:spcPts val="0"/>
              </a:spcAft>
              <a:buSzPts val="1050"/>
              <a:buChar char="●"/>
            </a:pPr>
            <a:r>
              <a:rPr lang="en" sz="1050"/>
              <a:t>Amazon Personalize makes it simple for developers to create apps that provide a variety of personalization experiences, such as personalized product recommendations, personalized product re-ranking, and customized direct marketing. </a:t>
            </a:r>
            <a:endParaRPr sz="1050"/>
          </a:p>
          <a:p>
            <a:pPr indent="-295275" lvl="0" marL="457200" rtl="0" algn="l">
              <a:spcBef>
                <a:spcPts val="0"/>
              </a:spcBef>
              <a:spcAft>
                <a:spcPts val="0"/>
              </a:spcAft>
              <a:buSzPts val="1050"/>
              <a:buChar char="●"/>
            </a:pPr>
            <a:r>
              <a:rPr lang="en" sz="1050"/>
              <a:t>Amazon Personalize is a fully managed machine learning service that goes beyond rigid static rule-based recommendation systems and trains, tunes, and deploys custom machine learning models to deliver highly personalized recommendations to customers across industries like retail and media and entertainment.</a:t>
            </a:r>
            <a:endParaRPr sz="1050"/>
          </a:p>
          <a:p>
            <a:pPr indent="-295275" lvl="0" marL="457200" rtl="0" algn="l">
              <a:spcBef>
                <a:spcPts val="0"/>
              </a:spcBef>
              <a:spcAft>
                <a:spcPts val="0"/>
              </a:spcAft>
              <a:buSzPts val="1050"/>
              <a:buChar char="●"/>
            </a:pPr>
            <a:r>
              <a:rPr lang="en" sz="1050"/>
              <a:t>Amazon Personalize provides the required infrastructure and controls the complete machine learning pipeline, including data processing, feature identification, application of the best algorithms, and model training, optimization, and hosting. </a:t>
            </a:r>
            <a:endParaRPr sz="1050"/>
          </a:p>
          <a:p>
            <a:pPr indent="-295275" lvl="0" marL="457200" rtl="0" algn="l">
              <a:spcBef>
                <a:spcPts val="0"/>
              </a:spcBef>
              <a:spcAft>
                <a:spcPts val="0"/>
              </a:spcAft>
              <a:buSzPts val="1050"/>
              <a:buChar char="●"/>
            </a:pPr>
            <a:r>
              <a:rPr lang="en" sz="1050"/>
              <a:t>Wel get results using an Application Programming Interface (API), and all information is encrypted for privacy and security, and it is only used to generate suggestions for your users.</a:t>
            </a:r>
            <a:endParaRPr sz="1050"/>
          </a:p>
          <a:p>
            <a:pPr indent="0" lvl="0" marL="0" rtl="0" algn="l">
              <a:spcBef>
                <a:spcPts val="1100"/>
              </a:spcBef>
              <a:spcAft>
                <a:spcPts val="0"/>
              </a:spcAft>
              <a:buNone/>
            </a:pPr>
            <a:r>
              <a:t/>
            </a:r>
            <a:endParaRPr sz="1050"/>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2348200"/>
            <a:ext cx="8520600" cy="1550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200"/>
              <a:t>Thank you!!</a:t>
            </a:r>
            <a:endParaRPr sz="5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With OTT platforms being the new way of watching content, a lot of content is hosted on a single streaming service. </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The user has to search for specific content among a large collection of movies. </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To solve this problem, a recommendation system can be used. </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Based on the user profile, recent views and the content of the movie, the system recommends movies that are more towards the interest of the user. </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The system works based on a model trained using already existing data.</a:t>
            </a:r>
            <a:endParaRPr sz="1100"/>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549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DataSet Description</a:t>
            </a:r>
            <a:endParaRPr/>
          </a:p>
        </p:txBody>
      </p:sp>
      <p:sp>
        <p:nvSpPr>
          <p:cNvPr id="67" name="Google Shape;67;p15"/>
          <p:cNvSpPr txBox="1"/>
          <p:nvPr>
            <p:ph idx="1" type="body"/>
          </p:nvPr>
        </p:nvSpPr>
        <p:spPr>
          <a:xfrm>
            <a:off x="268850" y="665050"/>
            <a:ext cx="8563500" cy="4436100"/>
          </a:xfrm>
          <a:prstGeom prst="rect">
            <a:avLst/>
          </a:prstGeom>
        </p:spPr>
        <p:txBody>
          <a:bodyPr anchorCtr="0" anchor="t" bIns="91425" lIns="91425" spcFirstLastPara="1" rIns="91425" wrap="square" tIns="91425">
            <a:normAutofit fontScale="92500" lnSpcReduction="20000"/>
          </a:bodyPr>
          <a:lstStyle/>
          <a:p>
            <a:pPr indent="0" lvl="0" marL="0" rtl="0" algn="l">
              <a:spcBef>
                <a:spcPts val="1600"/>
              </a:spcBef>
              <a:spcAft>
                <a:spcPts val="0"/>
              </a:spcAft>
              <a:buNone/>
            </a:pPr>
            <a:r>
              <a:t/>
            </a:r>
            <a:endParaRPr sz="1400"/>
          </a:p>
          <a:p>
            <a:pPr indent="0" lvl="0" marL="457200" rtl="0" algn="l">
              <a:spcBef>
                <a:spcPts val="1000"/>
              </a:spcBef>
              <a:spcAft>
                <a:spcPts val="0"/>
              </a:spcAft>
              <a:buNone/>
            </a:pPr>
            <a:r>
              <a:rPr lang="en" sz="1250"/>
              <a:t>The Movielens dataset has been taken from the Grouplens organization. The dataset contains multiple files such as :</a:t>
            </a:r>
            <a:endParaRPr sz="1250"/>
          </a:p>
          <a:p>
            <a:pPr indent="0" lvl="0" marL="457200" rtl="0" algn="l">
              <a:spcBef>
                <a:spcPts val="1000"/>
              </a:spcBef>
              <a:spcAft>
                <a:spcPts val="0"/>
              </a:spcAft>
              <a:buNone/>
            </a:pPr>
            <a:r>
              <a:rPr b="1" lang="en" sz="1250"/>
              <a:t>Ratings.csv</a:t>
            </a:r>
            <a:r>
              <a:rPr lang="en" sz="1250"/>
              <a:t> - The file ratings.csv contains all of the ratings. After the header row, each line in this file represents one user's rating of one movie, and has the following format:</a:t>
            </a:r>
            <a:endParaRPr sz="1250"/>
          </a:p>
          <a:p>
            <a:pPr indent="-302021" lvl="0" marL="914400" rtl="0" algn="l">
              <a:spcBef>
                <a:spcPts val="1000"/>
              </a:spcBef>
              <a:spcAft>
                <a:spcPts val="0"/>
              </a:spcAft>
              <a:buSzPct val="100000"/>
              <a:buChar char="●"/>
            </a:pPr>
            <a:r>
              <a:rPr lang="en" sz="1250"/>
              <a:t>userId,movie,rating,timestamp</a:t>
            </a:r>
            <a:endParaRPr sz="1250"/>
          </a:p>
          <a:p>
            <a:pPr indent="0" lvl="0" marL="914400" rtl="0" algn="l">
              <a:spcBef>
                <a:spcPts val="0"/>
              </a:spcBef>
              <a:spcAft>
                <a:spcPts val="0"/>
              </a:spcAft>
              <a:buNone/>
            </a:pPr>
            <a:r>
              <a:t/>
            </a:r>
            <a:endParaRPr sz="1250"/>
          </a:p>
          <a:p>
            <a:pPr indent="0" lvl="0" marL="457200" rtl="0" algn="l">
              <a:spcBef>
                <a:spcPts val="0"/>
              </a:spcBef>
              <a:spcAft>
                <a:spcPts val="0"/>
              </a:spcAft>
              <a:buNone/>
            </a:pPr>
            <a:r>
              <a:rPr b="1" lang="en" sz="1250"/>
              <a:t>Movies.csv - </a:t>
            </a:r>
            <a:r>
              <a:rPr lang="en" sz="1250"/>
              <a:t>Movie information is contained in the file movies.csv. Each line of this file after the header row represents one movie, and has the following format:</a:t>
            </a:r>
            <a:endParaRPr sz="1250"/>
          </a:p>
          <a:p>
            <a:pPr indent="-302021" lvl="0" marL="914400" rtl="0" algn="l">
              <a:spcBef>
                <a:spcPts val="1200"/>
              </a:spcBef>
              <a:spcAft>
                <a:spcPts val="0"/>
              </a:spcAft>
              <a:buSzPct val="100000"/>
              <a:buChar char="●"/>
            </a:pPr>
            <a:r>
              <a:rPr lang="en" sz="1250"/>
              <a:t>movieId,title,genres</a:t>
            </a:r>
            <a:endParaRPr b="1" sz="1250"/>
          </a:p>
          <a:p>
            <a:pPr indent="0" lvl="0" marL="457200" rtl="0" algn="l">
              <a:spcBef>
                <a:spcPts val="1200"/>
              </a:spcBef>
              <a:spcAft>
                <a:spcPts val="0"/>
              </a:spcAft>
              <a:buNone/>
            </a:pPr>
            <a:r>
              <a:rPr b="1" lang="en" sz="1250"/>
              <a:t>Links.csv - </a:t>
            </a:r>
            <a:r>
              <a:rPr lang="en" sz="1250"/>
              <a:t>The file links.csv contains identifiers that can be used to link to various sources of movie data. After the header row, each line of this file represents one movie and has the following format:</a:t>
            </a:r>
            <a:endParaRPr sz="1250"/>
          </a:p>
          <a:p>
            <a:pPr indent="-302021" lvl="0" marL="914400" rtl="0" algn="l">
              <a:spcBef>
                <a:spcPts val="1000"/>
              </a:spcBef>
              <a:spcAft>
                <a:spcPts val="0"/>
              </a:spcAft>
              <a:buSzPct val="100000"/>
              <a:buChar char="●"/>
            </a:pPr>
            <a:r>
              <a:rPr lang="en" sz="1250"/>
              <a:t>movieId,imdb</a:t>
            </a:r>
            <a:endParaRPr sz="1250"/>
          </a:p>
          <a:p>
            <a:pPr indent="-302021" lvl="0" marL="914400" rtl="0" algn="l">
              <a:spcBef>
                <a:spcPts val="0"/>
              </a:spcBef>
              <a:spcAft>
                <a:spcPts val="0"/>
              </a:spcAft>
              <a:buSzPct val="100000"/>
              <a:buChar char="●"/>
            </a:pPr>
            <a:r>
              <a:rPr lang="en" sz="1250"/>
              <a:t>Id,tmdb</a:t>
            </a:r>
            <a:endParaRPr b="1" sz="1250"/>
          </a:p>
          <a:p>
            <a:pPr indent="0" lvl="0" marL="457200" rtl="0" algn="l">
              <a:spcBef>
                <a:spcPts val="1000"/>
              </a:spcBef>
              <a:spcAft>
                <a:spcPts val="0"/>
              </a:spcAft>
              <a:buNone/>
            </a:pPr>
            <a:r>
              <a:rPr b="1" lang="en" sz="1250"/>
              <a:t>Tags.csv - </a:t>
            </a:r>
            <a:r>
              <a:rPr lang="en" sz="1250"/>
              <a:t>All tags are contained in the file tags.csv. Each line of this file after the header row represents one tag applied to one movie by one user, and has the following format:</a:t>
            </a:r>
            <a:endParaRPr sz="1250"/>
          </a:p>
          <a:p>
            <a:pPr indent="-302021" lvl="0" marL="914400" rtl="0" algn="l">
              <a:spcBef>
                <a:spcPts val="1200"/>
              </a:spcBef>
              <a:spcAft>
                <a:spcPts val="0"/>
              </a:spcAft>
              <a:buSzPct val="100000"/>
              <a:buChar char="●"/>
            </a:pPr>
            <a:r>
              <a:rPr lang="en" sz="1250"/>
              <a:t>userId,movieId,tag,timestamp</a:t>
            </a:r>
            <a:endParaRPr sz="1250"/>
          </a:p>
          <a:p>
            <a:pPr indent="0" lvl="0" marL="457200" rtl="0" algn="l">
              <a:spcBef>
                <a:spcPts val="1200"/>
              </a:spcBef>
              <a:spcAft>
                <a:spcPts val="1000"/>
              </a:spcAft>
              <a:buNone/>
            </a:pPr>
            <a:r>
              <a:t/>
            </a:r>
            <a:endParaRPr b="1"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Implementation details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Content-Based Filtering</a:t>
            </a:r>
            <a:endParaRPr/>
          </a:p>
          <a:p>
            <a:pPr indent="-342900" lvl="0" marL="457200" rtl="0" algn="l">
              <a:spcBef>
                <a:spcPts val="0"/>
              </a:spcBef>
              <a:spcAft>
                <a:spcPts val="0"/>
              </a:spcAft>
              <a:buSzPts val="1800"/>
              <a:buAutoNum type="arabicPeriod"/>
            </a:pPr>
            <a:r>
              <a:rPr lang="en"/>
              <a:t>Collaborative Filtering</a:t>
            </a:r>
            <a:endParaRPr/>
          </a:p>
          <a:p>
            <a:pPr indent="-317500" lvl="1" marL="914400" rtl="0" algn="l">
              <a:spcBef>
                <a:spcPts val="0"/>
              </a:spcBef>
              <a:spcAft>
                <a:spcPts val="0"/>
              </a:spcAft>
              <a:buSzPts val="1400"/>
              <a:buAutoNum type="alphaLcPeriod"/>
            </a:pPr>
            <a:r>
              <a:rPr lang="en"/>
              <a:t>Memory Based collaborative filtering</a:t>
            </a:r>
            <a:endParaRPr/>
          </a:p>
          <a:p>
            <a:pPr indent="-317500" lvl="2" marL="1371600" rtl="0" algn="l">
              <a:spcBef>
                <a:spcPts val="0"/>
              </a:spcBef>
              <a:spcAft>
                <a:spcPts val="0"/>
              </a:spcAft>
              <a:buSzPts val="1400"/>
              <a:buAutoNum type="romanLcPeriod"/>
            </a:pPr>
            <a:r>
              <a:rPr lang="en"/>
              <a:t>Item-Item Filtering</a:t>
            </a:r>
            <a:endParaRPr/>
          </a:p>
          <a:p>
            <a:pPr indent="-317500" lvl="2" marL="1371600" rtl="0" algn="l">
              <a:spcBef>
                <a:spcPts val="0"/>
              </a:spcBef>
              <a:spcAft>
                <a:spcPts val="0"/>
              </a:spcAft>
              <a:buSzPts val="1400"/>
              <a:buAutoNum type="romanLcPeriod"/>
            </a:pPr>
            <a:r>
              <a:rPr lang="en"/>
              <a:t>User-Item Filtering</a:t>
            </a:r>
            <a:endParaRPr/>
          </a:p>
          <a:p>
            <a:pPr indent="-317500" lvl="1" marL="914400" rtl="0" algn="l">
              <a:spcBef>
                <a:spcPts val="0"/>
              </a:spcBef>
              <a:spcAft>
                <a:spcPts val="0"/>
              </a:spcAft>
              <a:buSzPts val="1400"/>
              <a:buAutoNum type="alphaLcPeriod"/>
            </a:pPr>
            <a:r>
              <a:rPr lang="en"/>
              <a:t>Model Based collaborative filtering</a:t>
            </a:r>
            <a:endParaRPr/>
          </a:p>
          <a:p>
            <a:pPr indent="-317500" lvl="2" marL="1371600" rtl="0" algn="l">
              <a:spcBef>
                <a:spcPts val="0"/>
              </a:spcBef>
              <a:spcAft>
                <a:spcPts val="0"/>
              </a:spcAft>
              <a:buSzPts val="1400"/>
              <a:buAutoNum type="romanLcPeriod"/>
            </a:pPr>
            <a:r>
              <a:rPr lang="en"/>
              <a:t>Single Value Decomposition</a:t>
            </a:r>
            <a:endParaRPr/>
          </a:p>
          <a:p>
            <a:pPr indent="-342900" lvl="0" marL="457200" rtl="0" algn="l">
              <a:spcBef>
                <a:spcPts val="0"/>
              </a:spcBef>
              <a:spcAft>
                <a:spcPts val="0"/>
              </a:spcAft>
              <a:buSzPts val="1800"/>
              <a:buAutoNum type="arabicPeriod"/>
            </a:pPr>
            <a:r>
              <a:rPr lang="en"/>
              <a:t>Session Based Recommendation Using HRNN</a:t>
            </a:r>
            <a:r>
              <a:rPr lang="en"/>
              <a:t> with AWS personalize(State of Art)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Content-Based Filtering</a:t>
            </a:r>
            <a:endParaRPr/>
          </a:p>
        </p:txBody>
      </p:sp>
      <p:pic>
        <p:nvPicPr>
          <p:cNvPr id="79" name="Google Shape;79;p17"/>
          <p:cNvPicPr preferRelativeResize="0"/>
          <p:nvPr/>
        </p:nvPicPr>
        <p:blipFill>
          <a:blip r:embed="rId3">
            <a:alphaModFix/>
          </a:blip>
          <a:stretch>
            <a:fillRect/>
          </a:stretch>
        </p:blipFill>
        <p:spPr>
          <a:xfrm>
            <a:off x="1034175" y="1632113"/>
            <a:ext cx="6934200" cy="267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n" sz="1800">
                <a:solidFill>
                  <a:schemeClr val="lt2"/>
                </a:solidFill>
              </a:rPr>
              <a:t>Memory Based Collaborative Filtering </a:t>
            </a:r>
            <a:endParaRPr sz="1800">
              <a:solidFill>
                <a:schemeClr val="lt2"/>
              </a:solidFill>
            </a:endParaRPr>
          </a:p>
          <a:p>
            <a:pPr indent="0" lvl="0" marL="0" rtl="0" algn="ctr">
              <a:spcBef>
                <a:spcPts val="1200"/>
              </a:spcBef>
              <a:spcAft>
                <a:spcPts val="0"/>
              </a:spcAft>
              <a:buNone/>
            </a:pPr>
            <a:r>
              <a:t/>
            </a:r>
            <a:endParaRPr/>
          </a:p>
        </p:txBody>
      </p:sp>
      <p:sp>
        <p:nvSpPr>
          <p:cNvPr id="85" name="Google Shape;85;p18"/>
          <p:cNvSpPr txBox="1"/>
          <p:nvPr>
            <p:ph idx="1" type="body"/>
          </p:nvPr>
        </p:nvSpPr>
        <p:spPr>
          <a:xfrm>
            <a:off x="285975" y="1152475"/>
            <a:ext cx="4041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Item-Item Filtering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86" name="Google Shape;86;p18"/>
          <p:cNvSpPr txBox="1"/>
          <p:nvPr>
            <p:ph idx="1" type="body"/>
          </p:nvPr>
        </p:nvSpPr>
        <p:spPr>
          <a:xfrm>
            <a:off x="4681750" y="1311325"/>
            <a:ext cx="4041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a:t>
            </a:r>
            <a:r>
              <a:rPr lang="en"/>
              <a:t>-Item Filtering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311700" y="1742475"/>
            <a:ext cx="3668075" cy="2554125"/>
          </a:xfrm>
          <a:prstGeom prst="rect">
            <a:avLst/>
          </a:prstGeom>
          <a:noFill/>
          <a:ln>
            <a:noFill/>
          </a:ln>
        </p:spPr>
      </p:pic>
      <p:pic>
        <p:nvPicPr>
          <p:cNvPr id="88" name="Google Shape;88;p18"/>
          <p:cNvPicPr preferRelativeResize="0"/>
          <p:nvPr/>
        </p:nvPicPr>
        <p:blipFill>
          <a:blip r:embed="rId4">
            <a:alphaModFix/>
          </a:blip>
          <a:stretch>
            <a:fillRect/>
          </a:stretch>
        </p:blipFill>
        <p:spPr>
          <a:xfrm>
            <a:off x="4908450" y="1742475"/>
            <a:ext cx="3587600" cy="261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Model-Based Collaborative Filtering</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Single Vector Decomposition:</a:t>
            </a:r>
            <a:endParaRPr/>
          </a:p>
          <a:p>
            <a:pPr indent="0" lvl="0" marL="0" rtl="0" algn="l">
              <a:spcBef>
                <a:spcPts val="120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437175" y="1913225"/>
            <a:ext cx="8139599" cy="2448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266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Movie Recommendation through API</a:t>
            </a:r>
            <a:endParaRPr/>
          </a:p>
        </p:txBody>
      </p:sp>
      <p:pic>
        <p:nvPicPr>
          <p:cNvPr id="101" name="Google Shape;101;p20"/>
          <p:cNvPicPr preferRelativeResize="0"/>
          <p:nvPr/>
        </p:nvPicPr>
        <p:blipFill>
          <a:blip r:embed="rId3">
            <a:alphaModFix/>
          </a:blip>
          <a:stretch>
            <a:fillRect/>
          </a:stretch>
        </p:blipFill>
        <p:spPr>
          <a:xfrm>
            <a:off x="1549475" y="1418475"/>
            <a:ext cx="5683574" cy="3150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9567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0"/>
              </a:spcBef>
              <a:spcAft>
                <a:spcPts val="0"/>
              </a:spcAft>
              <a:buNone/>
            </a:pPr>
            <a:r>
              <a:rPr lang="en" sz="1800">
                <a:solidFill>
                  <a:schemeClr val="lt2"/>
                </a:solidFill>
              </a:rPr>
              <a:t>Session Based Recommendation Using HRNN with AWS personalize(State of Art)</a:t>
            </a:r>
            <a:endParaRPr/>
          </a:p>
          <a:p>
            <a:pPr indent="0" lvl="0" marL="0" rtl="0" algn="ctr">
              <a:spcBef>
                <a:spcPts val="1200"/>
              </a:spcBef>
              <a:spcAft>
                <a:spcPts val="0"/>
              </a:spcAft>
              <a:buNone/>
            </a:pPr>
            <a:r>
              <a:rPr lang="en" sz="1444"/>
              <a:t>(State of Art)</a:t>
            </a:r>
            <a:endParaRPr sz="1444"/>
          </a:p>
        </p:txBody>
      </p:sp>
      <p:sp>
        <p:nvSpPr>
          <p:cNvPr id="107" name="Google Shape;107;p21"/>
          <p:cNvSpPr txBox="1"/>
          <p:nvPr>
            <p:ph idx="1" type="body"/>
          </p:nvPr>
        </p:nvSpPr>
        <p:spPr>
          <a:xfrm>
            <a:off x="395275" y="1281050"/>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Format input data and upload the data into an Amazon S3 bucket, or send real-time event data.</a:t>
            </a:r>
            <a:endParaRPr/>
          </a:p>
          <a:p>
            <a:pPr indent="0" lvl="0" marL="457200" rtl="0" algn="l">
              <a:spcBef>
                <a:spcPts val="2200"/>
              </a:spcBef>
              <a:spcAft>
                <a:spcPts val="0"/>
              </a:spcAft>
              <a:buNone/>
            </a:pPr>
            <a:r>
              <a:rPr lang="en"/>
              <a:t>Select a training recipe (algorithm) to use on the data.</a:t>
            </a:r>
            <a:endParaRPr/>
          </a:p>
          <a:p>
            <a:pPr indent="0" lvl="0" marL="457200" rtl="0" algn="l">
              <a:spcBef>
                <a:spcPts val="2200"/>
              </a:spcBef>
              <a:spcAft>
                <a:spcPts val="0"/>
              </a:spcAft>
              <a:buNone/>
            </a:pPr>
            <a:r>
              <a:rPr lang="en"/>
              <a:t>Train a model (called a solution version in Amazon Personalize) using the recipe.</a:t>
            </a:r>
            <a:endParaRPr/>
          </a:p>
          <a:p>
            <a:pPr indent="0" lvl="0" marL="457200" rtl="0" algn="l">
              <a:spcBef>
                <a:spcPts val="2200"/>
              </a:spcBef>
              <a:spcAft>
                <a:spcPts val="0"/>
              </a:spcAft>
              <a:buNone/>
            </a:pPr>
            <a:r>
              <a:t/>
            </a:r>
            <a:endParaRPr sz="1350">
              <a:solidFill>
                <a:srgbClr val="333333"/>
              </a:solidFill>
              <a:highlight>
                <a:srgbClr val="FFFFFF"/>
              </a:highlight>
            </a:endParaRPr>
          </a:p>
          <a:p>
            <a:pPr indent="0" lvl="0" marL="0" rtl="0" algn="l">
              <a:spcBef>
                <a:spcPts val="2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