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2" roundtripDataSignature="AMtx7mjrNc5hvsuXfFLZUkBkeM+z/0No6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customschemas.google.com/relationships/presentationmetadata" Target="metadata"/><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050ccff0b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050ccff0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050ccff0bb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050ccff0b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 name="Shape 17"/>
        <p:cNvGrpSpPr/>
        <p:nvPr/>
      </p:nvGrpSpPr>
      <p:grpSpPr>
        <a:xfrm>
          <a:off x="0" y="0"/>
          <a:ext cx="0" cy="0"/>
          <a:chOff x="0" y="0"/>
          <a:chExt cx="0" cy="0"/>
        </a:xfrm>
      </p:grpSpPr>
      <p:sp>
        <p:nvSpPr>
          <p:cNvPr id="18" name="Google Shape;18;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2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2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1" name="Google Shape;31;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2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2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2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2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2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2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5"/>
          <p:cNvSpPr/>
          <p:nvPr>
            <p:ph idx="2" type="pic"/>
          </p:nvPr>
        </p:nvSpPr>
        <p:spPr>
          <a:xfrm>
            <a:off x="5183188" y="987425"/>
            <a:ext cx="6172200" cy="4873625"/>
          </a:xfrm>
          <a:prstGeom prst="rect">
            <a:avLst/>
          </a:prstGeom>
          <a:noFill/>
          <a:ln>
            <a:noFill/>
          </a:ln>
        </p:spPr>
      </p:sp>
      <p:sp>
        <p:nvSpPr>
          <p:cNvPr id="64" name="Google Shape;64;p2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colab.research.google.com/drive/1Jsc85HGjG-F0jLUHyLQrdRl3hhtxZcC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deliverydatepredictionadv256.herokuapp.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jpg"/><Relationship Id="rId6" Type="http://schemas.openxmlformats.org/officeDocument/2006/relationships/image" Target="../media/image7.png"/><Relationship Id="rId7"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rive.google.com/file/d/1TSrAtLTIVxg077qStEk38HCRt7WUUUyb/view?usp=shar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98235"/>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IN"/>
              <a:t>Delivery Date Prediction</a:t>
            </a:r>
            <a:endParaRPr/>
          </a:p>
        </p:txBody>
      </p:sp>
      <p:sp>
        <p:nvSpPr>
          <p:cNvPr id="85" name="Google Shape;85;p1"/>
          <p:cNvSpPr txBox="1"/>
          <p:nvPr>
            <p:ph idx="1" type="subTitle"/>
          </p:nvPr>
        </p:nvSpPr>
        <p:spPr>
          <a:xfrm>
            <a:off x="1524000" y="3660400"/>
            <a:ext cx="10343400" cy="24582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IN"/>
              <a:t>Predicting the delivery dates of orders of an e-commerce business based on location, quantity and other parameters</a:t>
            </a:r>
            <a:endParaRPr/>
          </a:p>
          <a:p>
            <a:pPr indent="0" lvl="0" marL="0" rtl="0" algn="ctr">
              <a:lnSpc>
                <a:spcPct val="90000"/>
              </a:lnSpc>
              <a:spcBef>
                <a:spcPts val="0"/>
              </a:spcBef>
              <a:spcAft>
                <a:spcPts val="0"/>
              </a:spcAft>
              <a:buClr>
                <a:schemeClr val="dk1"/>
              </a:buClr>
              <a:buSzPts val="2400"/>
              <a:buNone/>
            </a:pPr>
            <a:r>
              <a:rPr lang="en-IN"/>
              <a:t>				</a:t>
            </a:r>
            <a:endParaRPr/>
          </a:p>
          <a:p>
            <a:pPr indent="0" lvl="0" marL="0" rtl="0" algn="ctr">
              <a:lnSpc>
                <a:spcPct val="90000"/>
              </a:lnSpc>
              <a:spcBef>
                <a:spcPts val="0"/>
              </a:spcBef>
              <a:spcAft>
                <a:spcPts val="0"/>
              </a:spcAft>
              <a:buClr>
                <a:schemeClr val="dk1"/>
              </a:buClr>
              <a:buSzPts val="2400"/>
              <a:buNone/>
            </a:pPr>
            <a:r>
              <a:rPr lang="en-IN"/>
              <a:t>												</a:t>
            </a:r>
            <a:r>
              <a:rPr lang="en-IN" sz="1800"/>
              <a:t>Team Trio:</a:t>
            </a:r>
            <a:endParaRPr sz="1800"/>
          </a:p>
          <a:p>
            <a:pPr indent="0" lvl="0" marL="0" rtl="0" algn="ctr">
              <a:lnSpc>
                <a:spcPct val="90000"/>
              </a:lnSpc>
              <a:spcBef>
                <a:spcPts val="0"/>
              </a:spcBef>
              <a:spcAft>
                <a:spcPts val="0"/>
              </a:spcAft>
              <a:buClr>
                <a:schemeClr val="dk1"/>
              </a:buClr>
              <a:buSzPts val="2400"/>
              <a:buNone/>
            </a:pPr>
            <a:r>
              <a:rPr lang="en-IN" sz="1800"/>
              <a:t>															Harika Nalam</a:t>
            </a:r>
            <a:endParaRPr sz="1800"/>
          </a:p>
          <a:p>
            <a:pPr indent="0" lvl="0" marL="0" rtl="0" algn="ctr">
              <a:lnSpc>
                <a:spcPct val="90000"/>
              </a:lnSpc>
              <a:spcBef>
                <a:spcPts val="0"/>
              </a:spcBef>
              <a:spcAft>
                <a:spcPts val="0"/>
              </a:spcAft>
              <a:buClr>
                <a:schemeClr val="dk1"/>
              </a:buClr>
              <a:buSzPts val="2400"/>
              <a:buNone/>
            </a:pPr>
            <a:r>
              <a:rPr lang="en-IN" sz="1800"/>
              <a:t>															     Sharad Nataraja</a:t>
            </a:r>
            <a:endParaRPr sz="1800"/>
          </a:p>
          <a:p>
            <a:pPr indent="0" lvl="0" marL="0" rtl="0" algn="ctr">
              <a:lnSpc>
                <a:spcPct val="90000"/>
              </a:lnSpc>
              <a:spcBef>
                <a:spcPts val="0"/>
              </a:spcBef>
              <a:spcAft>
                <a:spcPts val="0"/>
              </a:spcAft>
              <a:buClr>
                <a:schemeClr val="dk1"/>
              </a:buClr>
              <a:buSzPts val="2400"/>
              <a:buNone/>
            </a:pPr>
            <a:r>
              <a:rPr lang="en-IN" sz="1800"/>
              <a:t>																  Shreya Nimbhorkar</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Exploratory Data Analysis</a:t>
            </a:r>
            <a:endParaRPr/>
          </a:p>
        </p:txBody>
      </p:sp>
      <p:sp>
        <p:nvSpPr>
          <p:cNvPr id="144" name="Google Shape;144;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90000"/>
              </a:lnSpc>
              <a:spcBef>
                <a:spcPts val="0"/>
              </a:spcBef>
              <a:spcAft>
                <a:spcPts val="0"/>
              </a:spcAft>
              <a:buClr>
                <a:schemeClr val="dk1"/>
              </a:buClr>
              <a:buSzPts val="2800"/>
              <a:buChar char="•"/>
            </a:pPr>
            <a:r>
              <a:rPr lang="en-IN"/>
              <a:t>This gave us pretty good insights as to what data to use to train our model.</a:t>
            </a:r>
            <a:endParaRPr/>
          </a:p>
          <a:p>
            <a:pPr indent="-228600" lvl="0" marL="228600" rtl="0" algn="l">
              <a:lnSpc>
                <a:spcPct val="90000"/>
              </a:lnSpc>
              <a:spcBef>
                <a:spcPts val="1000"/>
              </a:spcBef>
              <a:spcAft>
                <a:spcPts val="0"/>
              </a:spcAft>
              <a:buClr>
                <a:schemeClr val="dk1"/>
              </a:buClr>
              <a:buSzPts val="2800"/>
              <a:buChar char="•"/>
            </a:pPr>
            <a:r>
              <a:rPr lang="en-IN"/>
              <a:t>The features that were selected to train the model are as follows.</a:t>
            </a:r>
            <a:endParaRPr/>
          </a:p>
          <a:p>
            <a:pPr indent="-228600" lvl="1" marL="685800" rtl="0" algn="l">
              <a:lnSpc>
                <a:spcPct val="90000"/>
              </a:lnSpc>
              <a:spcBef>
                <a:spcPts val="500"/>
              </a:spcBef>
              <a:spcAft>
                <a:spcPts val="0"/>
              </a:spcAft>
              <a:buClr>
                <a:schemeClr val="dk1"/>
              </a:buClr>
              <a:buSzPts val="2400"/>
              <a:buChar char="•"/>
            </a:pPr>
            <a:r>
              <a:rPr lang="en-IN"/>
              <a:t>Type of transaction (B2B_B2C)</a:t>
            </a:r>
            <a:endParaRPr/>
          </a:p>
          <a:p>
            <a:pPr indent="-228600" lvl="1" marL="685800" rtl="0" algn="l">
              <a:lnSpc>
                <a:spcPct val="90000"/>
              </a:lnSpc>
              <a:spcBef>
                <a:spcPts val="500"/>
              </a:spcBef>
              <a:spcAft>
                <a:spcPts val="0"/>
              </a:spcAft>
              <a:buClr>
                <a:schemeClr val="dk1"/>
              </a:buClr>
              <a:buSzPts val="2400"/>
              <a:buChar char="•"/>
            </a:pPr>
            <a:r>
              <a:rPr lang="en-IN"/>
              <a:t>Shipping method</a:t>
            </a:r>
            <a:endParaRPr/>
          </a:p>
          <a:p>
            <a:pPr indent="-228600" lvl="1" marL="685800" rtl="0" algn="l">
              <a:lnSpc>
                <a:spcPct val="90000"/>
              </a:lnSpc>
              <a:spcBef>
                <a:spcPts val="500"/>
              </a:spcBef>
              <a:spcAft>
                <a:spcPts val="0"/>
              </a:spcAft>
              <a:buClr>
                <a:schemeClr val="dk1"/>
              </a:buClr>
              <a:buSzPts val="2400"/>
              <a:buChar char="•"/>
            </a:pPr>
            <a:r>
              <a:rPr lang="en-IN"/>
              <a:t>Shipping distance</a:t>
            </a:r>
            <a:endParaRPr/>
          </a:p>
          <a:p>
            <a:pPr indent="-228600" lvl="1" marL="685800" rtl="0" algn="l">
              <a:lnSpc>
                <a:spcPct val="90000"/>
              </a:lnSpc>
              <a:spcBef>
                <a:spcPts val="500"/>
              </a:spcBef>
              <a:spcAft>
                <a:spcPts val="0"/>
              </a:spcAft>
              <a:buClr>
                <a:schemeClr val="dk1"/>
              </a:buClr>
              <a:buSzPts val="2400"/>
              <a:buChar char="•"/>
            </a:pPr>
            <a:r>
              <a:rPr lang="en-IN"/>
              <a:t>Quantity</a:t>
            </a:r>
            <a:endParaRPr/>
          </a:p>
          <a:p>
            <a:pPr indent="-228600" lvl="1" marL="685800" rtl="0" algn="l">
              <a:lnSpc>
                <a:spcPct val="90000"/>
              </a:lnSpc>
              <a:spcBef>
                <a:spcPts val="500"/>
              </a:spcBef>
              <a:spcAft>
                <a:spcPts val="0"/>
              </a:spcAft>
              <a:buClr>
                <a:schemeClr val="dk1"/>
              </a:buClr>
              <a:buSzPts val="2400"/>
              <a:buChar char="•"/>
            </a:pPr>
            <a:r>
              <a:rPr lang="en-IN"/>
              <a:t>Carrier minimum and maximum estimates</a:t>
            </a:r>
            <a:endParaRPr/>
          </a:p>
          <a:p>
            <a:pPr indent="-228600" lvl="1" marL="685800" rtl="0" algn="l">
              <a:lnSpc>
                <a:spcPct val="90000"/>
              </a:lnSpc>
              <a:spcBef>
                <a:spcPts val="500"/>
              </a:spcBef>
              <a:spcAft>
                <a:spcPts val="0"/>
              </a:spcAft>
              <a:buClr>
                <a:schemeClr val="dk1"/>
              </a:buClr>
              <a:buSzPts val="2400"/>
              <a:buChar char="•"/>
            </a:pPr>
            <a:r>
              <a:rPr lang="en-IN"/>
              <a:t>Actual carrier time</a:t>
            </a:r>
            <a:endParaRPr/>
          </a:p>
          <a:p>
            <a:pPr indent="-228600" lvl="1" marL="685800" rtl="0" algn="l">
              <a:lnSpc>
                <a:spcPct val="90000"/>
              </a:lnSpc>
              <a:spcBef>
                <a:spcPts val="500"/>
              </a:spcBef>
              <a:spcAft>
                <a:spcPts val="0"/>
              </a:spcAft>
              <a:buClr>
                <a:schemeClr val="dk1"/>
              </a:buClr>
              <a:buSzPts val="2400"/>
              <a:buChar char="•"/>
            </a:pPr>
            <a:r>
              <a:rPr lang="en-IN"/>
              <a:t>Declared handling time and actual handling time</a:t>
            </a:r>
            <a:endParaRPr/>
          </a:p>
          <a:p>
            <a:pPr indent="0" lvl="0" marL="0" rtl="0" algn="l">
              <a:lnSpc>
                <a:spcPct val="90000"/>
              </a:lnSpc>
              <a:spcBef>
                <a:spcPts val="500"/>
              </a:spcBef>
              <a:spcAft>
                <a:spcPts val="0"/>
              </a:spcAft>
              <a:buNone/>
            </a:pPr>
            <a:r>
              <a:rPr lang="en-IN" u="sng">
                <a:solidFill>
                  <a:schemeClr val="hlink"/>
                </a:solidFill>
                <a:hlinkClick r:id="rId3"/>
              </a:rPr>
              <a:t>Colab</a:t>
            </a:r>
            <a:endParaRPr/>
          </a:p>
          <a:p>
            <a:pPr indent="0" lvl="0" marL="228600" rtl="0" algn="l">
              <a:lnSpc>
                <a:spcPct val="90000"/>
              </a:lnSpc>
              <a:spcBef>
                <a:spcPts val="5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Model</a:t>
            </a:r>
            <a:endParaRPr/>
          </a:p>
        </p:txBody>
      </p:sp>
      <p:sp>
        <p:nvSpPr>
          <p:cNvPr id="150" name="Google Shape;150;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As reviewed in the previous slide, we used the features to train the model.</a:t>
            </a:r>
            <a:endParaRPr/>
          </a:p>
          <a:p>
            <a:pPr indent="-228600" lvl="0" marL="228600" rtl="0" algn="l">
              <a:lnSpc>
                <a:spcPct val="90000"/>
              </a:lnSpc>
              <a:spcBef>
                <a:spcPts val="1000"/>
              </a:spcBef>
              <a:spcAft>
                <a:spcPts val="0"/>
              </a:spcAft>
              <a:buClr>
                <a:schemeClr val="dk1"/>
              </a:buClr>
              <a:buSzPts val="2800"/>
              <a:buChar char="•"/>
            </a:pPr>
            <a:r>
              <a:rPr lang="en-IN"/>
              <a:t>The model uses a regression algorithm to predict the days to delivery.</a:t>
            </a:r>
            <a:endParaRPr/>
          </a:p>
          <a:p>
            <a:pPr indent="-228600" lvl="0" marL="228600" rtl="0" algn="l">
              <a:lnSpc>
                <a:spcPct val="90000"/>
              </a:lnSpc>
              <a:spcBef>
                <a:spcPts val="1000"/>
              </a:spcBef>
              <a:spcAft>
                <a:spcPts val="0"/>
              </a:spcAft>
              <a:buClr>
                <a:schemeClr val="dk1"/>
              </a:buClr>
              <a:buSzPts val="2800"/>
              <a:buChar char="•"/>
            </a:pPr>
            <a:r>
              <a:rPr lang="en-IN"/>
              <a:t>We have also tried with other algorithms like Xgboost and decision tree.</a:t>
            </a:r>
            <a:endParaRPr/>
          </a:p>
          <a:p>
            <a:pPr indent="-228600" lvl="0" marL="228600" rtl="0" algn="l">
              <a:lnSpc>
                <a:spcPct val="90000"/>
              </a:lnSpc>
              <a:spcBef>
                <a:spcPts val="1000"/>
              </a:spcBef>
              <a:spcAft>
                <a:spcPts val="0"/>
              </a:spcAft>
              <a:buClr>
                <a:schemeClr val="dk1"/>
              </a:buClr>
              <a:buSzPts val="2800"/>
              <a:buChar char="•"/>
            </a:pPr>
            <a:r>
              <a:rPr lang="en-IN"/>
              <a:t>The model is deployed such that it can be invoked using a web UI. It is deployed on Heroku.</a:t>
            </a:r>
            <a:endParaRPr/>
          </a:p>
          <a:p>
            <a:pPr indent="0" lvl="0" marL="0" rtl="0" algn="l">
              <a:lnSpc>
                <a:spcPct val="90000"/>
              </a:lnSpc>
              <a:spcBef>
                <a:spcPts val="1000"/>
              </a:spcBef>
              <a:spcAft>
                <a:spcPts val="0"/>
              </a:spcAft>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Handling Big data</a:t>
            </a:r>
            <a:endParaRPr/>
          </a:p>
        </p:txBody>
      </p:sp>
      <p:sp>
        <p:nvSpPr>
          <p:cNvPr id="156" name="Google Shape;156;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The size of our data is enormous.(15000000 * 19).To train the model using such large data would need serious compute capacity.</a:t>
            </a:r>
            <a:endParaRPr/>
          </a:p>
          <a:p>
            <a:pPr indent="-228600" lvl="0" marL="228600" rtl="0" algn="l">
              <a:lnSpc>
                <a:spcPct val="90000"/>
              </a:lnSpc>
              <a:spcBef>
                <a:spcPts val="1000"/>
              </a:spcBef>
              <a:spcAft>
                <a:spcPts val="0"/>
              </a:spcAft>
              <a:buClr>
                <a:schemeClr val="dk1"/>
              </a:buClr>
              <a:buSzPts val="2800"/>
              <a:buChar char="•"/>
            </a:pPr>
            <a:r>
              <a:rPr lang="en-IN"/>
              <a:t>We will be hosting the model on a cloud-based spark architecture to provide the computing capacity. The model and its pipelines can be invoked using this distributed architecture to handle large volumes of data.</a:t>
            </a:r>
            <a:endParaRPr/>
          </a:p>
          <a:p>
            <a:pPr indent="-228600" lvl="0" marL="228600" rtl="0" algn="l">
              <a:lnSpc>
                <a:spcPct val="90000"/>
              </a:lnSpc>
              <a:spcBef>
                <a:spcPts val="1000"/>
              </a:spcBef>
              <a:spcAft>
                <a:spcPts val="0"/>
              </a:spcAft>
              <a:buClr>
                <a:schemeClr val="dk1"/>
              </a:buClr>
              <a:buSzPts val="2800"/>
              <a:buChar char="•"/>
            </a:pPr>
            <a:r>
              <a:rPr lang="en-IN"/>
              <a:t>We also need a storage solution to store the massive data. We will be using an AWS S3 to store the data and AWS redshift to get a query able version of our data to use in the model.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Handling Big Data</a:t>
            </a:r>
            <a:endParaRPr/>
          </a:p>
        </p:txBody>
      </p:sp>
      <p:pic>
        <p:nvPicPr>
          <p:cNvPr descr="Diagram&#10;&#10;Description automatically generated" id="162" name="Google Shape;162;p13"/>
          <p:cNvPicPr preferRelativeResize="0"/>
          <p:nvPr>
            <p:ph idx="1" type="body"/>
          </p:nvPr>
        </p:nvPicPr>
        <p:blipFill rotWithShape="1">
          <a:blip r:embed="rId3">
            <a:alphaModFix/>
          </a:blip>
          <a:srcRect b="0" l="0" r="0" t="0"/>
          <a:stretch/>
        </p:blipFill>
        <p:spPr>
          <a:xfrm>
            <a:off x="838200" y="2374194"/>
            <a:ext cx="10515600" cy="32541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Further Improvements</a:t>
            </a:r>
            <a:endParaRPr/>
          </a:p>
        </p:txBody>
      </p:sp>
      <p:sp>
        <p:nvSpPr>
          <p:cNvPr id="168" name="Google Shape;168;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We would like to use a feedback mechanism to use active learning within our model.</a:t>
            </a:r>
            <a:endParaRPr/>
          </a:p>
          <a:p>
            <a:pPr indent="-228600" lvl="0" marL="228600" rtl="0" algn="l">
              <a:lnSpc>
                <a:spcPct val="90000"/>
              </a:lnSpc>
              <a:spcBef>
                <a:spcPts val="1000"/>
              </a:spcBef>
              <a:spcAft>
                <a:spcPts val="0"/>
              </a:spcAft>
              <a:buClr>
                <a:schemeClr val="dk1"/>
              </a:buClr>
              <a:buSzPts val="2800"/>
              <a:buChar char="•"/>
            </a:pPr>
            <a:r>
              <a:rPr lang="en-IN"/>
              <a:t>Also, we can use various other models to compare and select the best model.</a:t>
            </a:r>
            <a:endParaRPr/>
          </a:p>
          <a:p>
            <a:pPr indent="-228600" lvl="0" marL="228600" rtl="0" algn="l">
              <a:lnSpc>
                <a:spcPct val="90000"/>
              </a:lnSpc>
              <a:spcBef>
                <a:spcPts val="1000"/>
              </a:spcBef>
              <a:spcAft>
                <a:spcPts val="0"/>
              </a:spcAft>
              <a:buClr>
                <a:schemeClr val="dk1"/>
              </a:buClr>
              <a:buSzPts val="2800"/>
              <a:buChar char="•"/>
            </a:pPr>
            <a:r>
              <a:rPr lang="en-IN"/>
              <a:t>We can also utilize AutoML tools like Azure ML, AWS sagemaker, Vertex AI etc.. to use an already trained model or use parameter tuning features to enhance the accuracy of the model.</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Further Improvements</a:t>
            </a:r>
            <a:endParaRPr/>
          </a:p>
        </p:txBody>
      </p:sp>
      <p:pic>
        <p:nvPicPr>
          <p:cNvPr descr="Diagram&#10;&#10;Description automatically generated" id="174" name="Google Shape;174;p15"/>
          <p:cNvPicPr preferRelativeResize="0"/>
          <p:nvPr>
            <p:ph idx="1" type="body"/>
          </p:nvPr>
        </p:nvPicPr>
        <p:blipFill rotWithShape="1">
          <a:blip r:embed="rId3">
            <a:alphaModFix/>
          </a:blip>
          <a:srcRect b="3319" l="0" r="0" t="0"/>
          <a:stretch/>
        </p:blipFill>
        <p:spPr>
          <a:xfrm>
            <a:off x="1661014" y="1854808"/>
            <a:ext cx="8130669" cy="427286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1050ccff0bb_0_0"/>
          <p:cNvSpPr txBox="1"/>
          <p:nvPr>
            <p:ph idx="1" type="body"/>
          </p:nvPr>
        </p:nvSpPr>
        <p:spPr>
          <a:xfrm>
            <a:off x="2631750" y="2459975"/>
            <a:ext cx="6300900" cy="2280600"/>
          </a:xfrm>
          <a:prstGeom prst="rect">
            <a:avLst/>
          </a:prstGeom>
        </p:spPr>
        <p:txBody>
          <a:bodyPr anchorCtr="0" anchor="ctr" bIns="45700" lIns="91425" spcFirstLastPara="1" rIns="91425" wrap="square" tIns="45700">
            <a:normAutofit/>
          </a:bodyPr>
          <a:lstStyle/>
          <a:p>
            <a:pPr indent="0" lvl="0" marL="0" rtl="0" algn="ctr">
              <a:spcBef>
                <a:spcPts val="1000"/>
              </a:spcBef>
              <a:spcAft>
                <a:spcPts val="0"/>
              </a:spcAft>
              <a:buNone/>
            </a:pPr>
            <a:r>
              <a:rPr lang="en-IN" u="sng">
                <a:solidFill>
                  <a:schemeClr val="hlink"/>
                </a:solidFill>
                <a:hlinkClick r:id="rId3"/>
              </a:rPr>
              <a:t>DEMO</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1050ccff0bb_2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Thanks you!!</a:t>
            </a:r>
            <a:endParaRPr/>
          </a:p>
        </p:txBody>
      </p:sp>
      <p:sp>
        <p:nvSpPr>
          <p:cNvPr id="185" name="Google Shape;185;g1050ccff0bb_2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IN"/>
              <a:t>Any 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Agenda</a:t>
            </a:r>
            <a:endParaRPr/>
          </a:p>
        </p:txBody>
      </p:sp>
      <p:sp>
        <p:nvSpPr>
          <p:cNvPr id="91" name="Google Shape;91;p2"/>
          <p:cNvSpPr txBox="1"/>
          <p:nvPr/>
        </p:nvSpPr>
        <p:spPr>
          <a:xfrm>
            <a:off x="838200" y="1690687"/>
            <a:ext cx="7445829" cy="2957861"/>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1800"/>
              <a:buFont typeface="Arial"/>
              <a:buChar char="•"/>
            </a:pPr>
            <a:r>
              <a:rPr b="0" i="0" lang="en-IN" sz="1800" u="none" cap="none" strike="noStrike">
                <a:solidFill>
                  <a:schemeClr val="dk1"/>
                </a:solidFill>
                <a:latin typeface="Calibri"/>
                <a:ea typeface="Calibri"/>
                <a:cs typeface="Calibri"/>
                <a:sym typeface="Calibri"/>
              </a:rPr>
              <a:t>What are we trying to solve?</a:t>
            </a:r>
            <a:endParaRPr/>
          </a:p>
          <a:p>
            <a:pPr indent="-285750" lvl="0" marL="285750" marR="0" rtl="0" algn="l">
              <a:lnSpc>
                <a:spcPct val="150000"/>
              </a:lnSpc>
              <a:spcBef>
                <a:spcPts val="0"/>
              </a:spcBef>
              <a:spcAft>
                <a:spcPts val="0"/>
              </a:spcAft>
              <a:buClr>
                <a:schemeClr val="dk1"/>
              </a:buClr>
              <a:buSzPts val="1800"/>
              <a:buFont typeface="Arial"/>
              <a:buChar char="•"/>
            </a:pPr>
            <a:r>
              <a:rPr b="0" i="0" lang="en-IN" sz="1800" u="none" cap="none" strike="noStrike">
                <a:solidFill>
                  <a:schemeClr val="dk1"/>
                </a:solidFill>
                <a:latin typeface="Calibri"/>
                <a:ea typeface="Calibri"/>
                <a:cs typeface="Calibri"/>
                <a:sym typeface="Calibri"/>
              </a:rPr>
              <a:t>What data are we using?</a:t>
            </a:r>
            <a:endParaRPr/>
          </a:p>
          <a:p>
            <a:pPr indent="-285750" lvl="0" marL="285750" marR="0" rtl="0" algn="l">
              <a:lnSpc>
                <a:spcPct val="150000"/>
              </a:lnSpc>
              <a:spcBef>
                <a:spcPts val="0"/>
              </a:spcBef>
              <a:spcAft>
                <a:spcPts val="0"/>
              </a:spcAft>
              <a:buClr>
                <a:schemeClr val="dk1"/>
              </a:buClr>
              <a:buSzPts val="1800"/>
              <a:buFont typeface="Arial"/>
              <a:buChar char="•"/>
            </a:pPr>
            <a:r>
              <a:rPr b="0" i="0" lang="en-IN" sz="1800" u="none" cap="none" strike="noStrike">
                <a:solidFill>
                  <a:schemeClr val="dk1"/>
                </a:solidFill>
                <a:latin typeface="Calibri"/>
                <a:ea typeface="Calibri"/>
                <a:cs typeface="Calibri"/>
                <a:sym typeface="Calibri"/>
              </a:rPr>
              <a:t>Data Pre-processing</a:t>
            </a:r>
            <a:endParaRPr/>
          </a:p>
          <a:p>
            <a:pPr indent="-285750" lvl="0" marL="285750" marR="0" rtl="0" algn="l">
              <a:lnSpc>
                <a:spcPct val="150000"/>
              </a:lnSpc>
              <a:spcBef>
                <a:spcPts val="0"/>
              </a:spcBef>
              <a:spcAft>
                <a:spcPts val="0"/>
              </a:spcAft>
              <a:buClr>
                <a:schemeClr val="dk1"/>
              </a:buClr>
              <a:buSzPts val="1800"/>
              <a:buFont typeface="Arial"/>
              <a:buChar char="•"/>
            </a:pPr>
            <a:r>
              <a:rPr b="0" i="0" lang="en-IN" sz="1800" u="none" cap="none" strike="noStrike">
                <a:solidFill>
                  <a:schemeClr val="dk1"/>
                </a:solidFill>
                <a:latin typeface="Calibri"/>
                <a:ea typeface="Calibri"/>
                <a:cs typeface="Calibri"/>
                <a:sym typeface="Calibri"/>
              </a:rPr>
              <a:t>Feature engineering and EDA</a:t>
            </a:r>
            <a:endParaRPr/>
          </a:p>
          <a:p>
            <a:pPr indent="-285750" lvl="0" marL="285750" marR="0" rtl="0" algn="l">
              <a:lnSpc>
                <a:spcPct val="150000"/>
              </a:lnSpc>
              <a:spcBef>
                <a:spcPts val="0"/>
              </a:spcBef>
              <a:spcAft>
                <a:spcPts val="0"/>
              </a:spcAft>
              <a:buClr>
                <a:schemeClr val="dk1"/>
              </a:buClr>
              <a:buSzPts val="1800"/>
              <a:buFont typeface="Arial"/>
              <a:buChar char="•"/>
            </a:pPr>
            <a:r>
              <a:rPr b="0" i="0" lang="en-IN" sz="1800" u="none" cap="none" strike="noStrike">
                <a:solidFill>
                  <a:schemeClr val="dk1"/>
                </a:solidFill>
                <a:latin typeface="Calibri"/>
                <a:ea typeface="Calibri"/>
                <a:cs typeface="Calibri"/>
                <a:sym typeface="Calibri"/>
              </a:rPr>
              <a:t>How did we build the model? </a:t>
            </a:r>
            <a:endParaRPr/>
          </a:p>
          <a:p>
            <a:pPr indent="-285750" lvl="0" marL="285750" marR="0" rtl="0" algn="l">
              <a:lnSpc>
                <a:spcPct val="150000"/>
              </a:lnSpc>
              <a:spcBef>
                <a:spcPts val="0"/>
              </a:spcBef>
              <a:spcAft>
                <a:spcPts val="0"/>
              </a:spcAft>
              <a:buClr>
                <a:schemeClr val="dk1"/>
              </a:buClr>
              <a:buSzPts val="1800"/>
              <a:buFont typeface="Arial"/>
              <a:buChar char="•"/>
            </a:pPr>
            <a:r>
              <a:rPr b="0" i="0" lang="en-IN" sz="1800" u="none" cap="none" strike="noStrike">
                <a:solidFill>
                  <a:schemeClr val="dk1"/>
                </a:solidFill>
                <a:latin typeface="Calibri"/>
                <a:ea typeface="Calibri"/>
                <a:cs typeface="Calibri"/>
                <a:sym typeface="Calibri"/>
              </a:rPr>
              <a:t>Handling big data</a:t>
            </a:r>
            <a:endParaRPr/>
          </a:p>
          <a:p>
            <a:pPr indent="-285750" lvl="0" marL="285750" marR="0" rtl="0" algn="l">
              <a:lnSpc>
                <a:spcPct val="150000"/>
              </a:lnSpc>
              <a:spcBef>
                <a:spcPts val="0"/>
              </a:spcBef>
              <a:spcAft>
                <a:spcPts val="0"/>
              </a:spcAft>
              <a:buClr>
                <a:schemeClr val="dk1"/>
              </a:buClr>
              <a:buSzPts val="1800"/>
              <a:buFont typeface="Arial"/>
              <a:buChar char="•"/>
            </a:pPr>
            <a:r>
              <a:rPr b="0" i="0" lang="en-IN" sz="1800" u="none" cap="none" strike="noStrike">
                <a:solidFill>
                  <a:schemeClr val="dk1"/>
                </a:solidFill>
                <a:latin typeface="Calibri"/>
                <a:ea typeface="Calibri"/>
                <a:cs typeface="Calibri"/>
                <a:sym typeface="Calibri"/>
              </a:rPr>
              <a:t>AutoML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The problem statement</a:t>
            </a:r>
            <a:endParaRPr/>
          </a:p>
        </p:txBody>
      </p:sp>
      <p:sp>
        <p:nvSpPr>
          <p:cNvPr id="97" name="Google Shape;9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000"/>
              <a:buChar char="•"/>
            </a:pPr>
            <a:r>
              <a:rPr lang="en-IN" sz="2000"/>
              <a:t>E-commerce is a huge industry now. When the consumers place orders with the company, the company is obliged to ship it to the customer. </a:t>
            </a:r>
            <a:endParaRPr/>
          </a:p>
          <a:p>
            <a:pPr indent="-228600" lvl="0" marL="228600" rtl="0" algn="l">
              <a:lnSpc>
                <a:spcPct val="100000"/>
              </a:lnSpc>
              <a:spcBef>
                <a:spcPts val="1000"/>
              </a:spcBef>
              <a:spcAft>
                <a:spcPts val="0"/>
              </a:spcAft>
              <a:buClr>
                <a:schemeClr val="dk1"/>
              </a:buClr>
              <a:buSzPts val="2000"/>
              <a:buChar char="•"/>
            </a:pPr>
            <a:r>
              <a:rPr lang="en-IN" sz="2000"/>
              <a:t>This process includes the seller packing the item and then handing it to the carrier.</a:t>
            </a:r>
            <a:endParaRPr/>
          </a:p>
          <a:p>
            <a:pPr indent="-228600" lvl="0" marL="228600" rtl="0" algn="l">
              <a:lnSpc>
                <a:spcPct val="100000"/>
              </a:lnSpc>
              <a:spcBef>
                <a:spcPts val="1000"/>
              </a:spcBef>
              <a:spcAft>
                <a:spcPts val="0"/>
              </a:spcAft>
              <a:buClr>
                <a:schemeClr val="dk1"/>
              </a:buClr>
              <a:buSzPts val="2000"/>
              <a:buChar char="•"/>
            </a:pPr>
            <a:r>
              <a:rPr lang="en-IN" sz="2000"/>
              <a:t>The carrier then transports the package to the destination.</a:t>
            </a:r>
            <a:endParaRPr/>
          </a:p>
          <a:p>
            <a:pPr indent="-228600" lvl="0" marL="228600" rtl="0" algn="l">
              <a:lnSpc>
                <a:spcPct val="100000"/>
              </a:lnSpc>
              <a:spcBef>
                <a:spcPts val="1000"/>
              </a:spcBef>
              <a:spcAft>
                <a:spcPts val="0"/>
              </a:spcAft>
              <a:buClr>
                <a:schemeClr val="dk1"/>
              </a:buClr>
              <a:buSzPts val="2000"/>
              <a:buChar char="•"/>
            </a:pPr>
            <a:r>
              <a:rPr lang="en-IN" sz="2000"/>
              <a:t>In this project our goal is to predict the number of days it takes for the order to be delivered once the payment is made to the merchant.</a:t>
            </a:r>
            <a:endParaRPr/>
          </a:p>
          <a:p>
            <a:pPr indent="-228600" lvl="0" marL="228600" rtl="0" algn="l">
              <a:lnSpc>
                <a:spcPct val="100000"/>
              </a:lnSpc>
              <a:spcBef>
                <a:spcPts val="1000"/>
              </a:spcBef>
              <a:spcAft>
                <a:spcPts val="0"/>
              </a:spcAft>
              <a:buClr>
                <a:schemeClr val="dk1"/>
              </a:buClr>
              <a:buSzPts val="2000"/>
              <a:buChar char="•"/>
            </a:pPr>
            <a:r>
              <a:rPr lang="en-IN" sz="2000"/>
              <a:t>We are trying to predict the number of days it takes for the merchant to handover the package to the carrier(handling days) and the number of days it takes for the carrier to transport the package to the destination(carrier transit time).</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Practical uses</a:t>
            </a:r>
            <a:endParaRPr/>
          </a:p>
        </p:txBody>
      </p:sp>
      <p:sp>
        <p:nvSpPr>
          <p:cNvPr id="103" name="Google Shape;10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Any business that has e-commerce collaborate with delivery services. This model can be used to train and predict the days to delivery and convey the same to customers.</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descr="Amazon logo and symbol, meaning, history, PNG" id="104" name="Google Shape;104;p4"/>
          <p:cNvPicPr preferRelativeResize="0"/>
          <p:nvPr/>
        </p:nvPicPr>
        <p:blipFill rotWithShape="1">
          <a:blip r:embed="rId3">
            <a:alphaModFix/>
          </a:blip>
          <a:srcRect b="0" l="0" r="0" t="0"/>
          <a:stretch/>
        </p:blipFill>
        <p:spPr>
          <a:xfrm>
            <a:off x="1231765" y="3091876"/>
            <a:ext cx="2705100" cy="1685925"/>
          </a:xfrm>
          <a:prstGeom prst="rect">
            <a:avLst/>
          </a:prstGeom>
          <a:noFill/>
          <a:ln>
            <a:noFill/>
          </a:ln>
        </p:spPr>
      </p:pic>
      <p:pic>
        <p:nvPicPr>
          <p:cNvPr id="105" name="Google Shape;105;p4"/>
          <p:cNvPicPr preferRelativeResize="0"/>
          <p:nvPr/>
        </p:nvPicPr>
        <p:blipFill rotWithShape="1">
          <a:blip r:embed="rId4">
            <a:alphaModFix/>
          </a:blip>
          <a:srcRect b="0" l="0" r="0" t="0"/>
          <a:stretch/>
        </p:blipFill>
        <p:spPr>
          <a:xfrm>
            <a:off x="4825527" y="3429000"/>
            <a:ext cx="2075234" cy="830094"/>
          </a:xfrm>
          <a:prstGeom prst="rect">
            <a:avLst/>
          </a:prstGeom>
          <a:noFill/>
          <a:ln>
            <a:noFill/>
          </a:ln>
        </p:spPr>
      </p:pic>
      <p:pic>
        <p:nvPicPr>
          <p:cNvPr descr="Food Delivery | Restaurant Takeout | Order Food Online | Grubhub" id="106" name="Google Shape;106;p4"/>
          <p:cNvPicPr preferRelativeResize="0"/>
          <p:nvPr/>
        </p:nvPicPr>
        <p:blipFill rotWithShape="1">
          <a:blip r:embed="rId5">
            <a:alphaModFix/>
          </a:blip>
          <a:srcRect b="0" l="0" r="0" t="0"/>
          <a:stretch/>
        </p:blipFill>
        <p:spPr>
          <a:xfrm>
            <a:off x="7789423" y="3142097"/>
            <a:ext cx="2180617" cy="1144824"/>
          </a:xfrm>
          <a:prstGeom prst="rect">
            <a:avLst/>
          </a:prstGeom>
          <a:noFill/>
          <a:ln>
            <a:noFill/>
          </a:ln>
        </p:spPr>
      </p:pic>
      <p:pic>
        <p:nvPicPr>
          <p:cNvPr descr="Macy&amp;#39;s Logo, history, meaning, symbol, PNG" id="107" name="Google Shape;107;p4"/>
          <p:cNvPicPr preferRelativeResize="0"/>
          <p:nvPr/>
        </p:nvPicPr>
        <p:blipFill rotWithShape="1">
          <a:blip r:embed="rId6">
            <a:alphaModFix/>
          </a:blip>
          <a:srcRect b="0" l="0" r="0" t="0"/>
          <a:stretch/>
        </p:blipFill>
        <p:spPr>
          <a:xfrm>
            <a:off x="2203150" y="4259094"/>
            <a:ext cx="3467429" cy="1950429"/>
          </a:xfrm>
          <a:prstGeom prst="rect">
            <a:avLst/>
          </a:prstGeom>
          <a:noFill/>
          <a:ln>
            <a:noFill/>
          </a:ln>
        </p:spPr>
      </p:pic>
      <p:pic>
        <p:nvPicPr>
          <p:cNvPr descr="Apple logo and symbol, meaning, history, PNG" id="108" name="Google Shape;108;p4"/>
          <p:cNvPicPr preferRelativeResize="0"/>
          <p:nvPr/>
        </p:nvPicPr>
        <p:blipFill rotWithShape="1">
          <a:blip r:embed="rId7">
            <a:alphaModFix/>
          </a:blip>
          <a:srcRect b="0" l="0" r="0" t="0"/>
          <a:stretch/>
        </p:blipFill>
        <p:spPr>
          <a:xfrm>
            <a:off x="6096000" y="4491038"/>
            <a:ext cx="2705100" cy="1685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The Dataset</a:t>
            </a:r>
            <a:endParaRPr/>
          </a:p>
        </p:txBody>
      </p:sp>
      <p:sp>
        <p:nvSpPr>
          <p:cNvPr id="114" name="Google Shape;114;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We have used a real-world dataset which is anonymized. </a:t>
            </a:r>
            <a:endParaRPr/>
          </a:p>
          <a:p>
            <a:pPr indent="-228600" lvl="0" marL="228600" rtl="0" algn="l">
              <a:lnSpc>
                <a:spcPct val="90000"/>
              </a:lnSpc>
              <a:spcBef>
                <a:spcPts val="1000"/>
              </a:spcBef>
              <a:spcAft>
                <a:spcPts val="0"/>
              </a:spcAft>
              <a:buClr>
                <a:schemeClr val="dk1"/>
              </a:buClr>
              <a:buSzPts val="2800"/>
              <a:buChar char="•"/>
            </a:pPr>
            <a:r>
              <a:rPr lang="en-IN"/>
              <a:t>We are dealing with big data. The number of records are in millions.</a:t>
            </a:r>
            <a:endParaRPr/>
          </a:p>
          <a:p>
            <a:pPr indent="-228600" lvl="0" marL="228600" rtl="0" algn="l">
              <a:lnSpc>
                <a:spcPct val="90000"/>
              </a:lnSpc>
              <a:spcBef>
                <a:spcPts val="1000"/>
              </a:spcBef>
              <a:spcAft>
                <a:spcPts val="0"/>
              </a:spcAft>
              <a:buClr>
                <a:schemeClr val="dk1"/>
              </a:buClr>
              <a:buSzPts val="2800"/>
              <a:buChar char="•"/>
            </a:pPr>
            <a:r>
              <a:rPr lang="en-IN"/>
              <a:t>We are also using publicly available US zip code datasets to calculate distances and derive more data regarding distances, time zones, and state names.</a:t>
            </a:r>
            <a:endParaRPr/>
          </a:p>
          <a:p>
            <a:pPr indent="-228600" lvl="0" marL="228600" rtl="0" algn="l">
              <a:lnSpc>
                <a:spcPct val="90000"/>
              </a:lnSpc>
              <a:spcBef>
                <a:spcPts val="1000"/>
              </a:spcBef>
              <a:spcAft>
                <a:spcPts val="0"/>
              </a:spcAft>
              <a:buClr>
                <a:schemeClr val="dk1"/>
              </a:buClr>
              <a:buSzPts val="2800"/>
              <a:buChar char="•"/>
            </a:pPr>
            <a:r>
              <a:rPr lang="en-IN"/>
              <a:t>To understand the data, to perform pre-processing and EDA, we have sampled the data randomly so we can easily manage the computing needed to work with Big data.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The Orders dataset</a:t>
            </a:r>
            <a:endParaRPr/>
          </a:p>
        </p:txBody>
      </p:sp>
      <p:sp>
        <p:nvSpPr>
          <p:cNvPr id="120" name="Google Shape;120;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The data set contains information regarding the type of transaction, the date when the order was placed, the required handling days, the seller zip, buyer zip, the category of the item, shipping method. Priority, quantity, carrier estimates for delivery.</a:t>
            </a:r>
            <a:endParaRPr/>
          </a:p>
          <a:p>
            <a:pPr indent="-228600" lvl="0" marL="228600" rtl="0" algn="l">
              <a:lnSpc>
                <a:spcPct val="90000"/>
              </a:lnSpc>
              <a:spcBef>
                <a:spcPts val="1000"/>
              </a:spcBef>
              <a:spcAft>
                <a:spcPts val="0"/>
              </a:spcAft>
              <a:buClr>
                <a:schemeClr val="dk1"/>
              </a:buClr>
              <a:buSzPts val="2800"/>
              <a:buChar char="•"/>
            </a:pPr>
            <a:r>
              <a:rPr lang="en-IN"/>
              <a:t>We have categorical data, datetime data, zip code data ,numeric data and text.</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IN" u="sng">
                <a:solidFill>
                  <a:schemeClr val="hlink"/>
                </a:solidFill>
                <a:hlinkClick r:id="rId3"/>
              </a:rPr>
              <a:t>Data annexure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Data Pre-processing</a:t>
            </a:r>
            <a:endParaRPr/>
          </a:p>
        </p:txBody>
      </p:sp>
      <p:sp>
        <p:nvSpPr>
          <p:cNvPr id="126" name="Google Shape;126;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The data is not particularly noisy. However, we did find empty fields, outliers, and wrong formatting with the data.</a:t>
            </a:r>
            <a:endParaRPr/>
          </a:p>
          <a:p>
            <a:pPr indent="-228600" lvl="0" marL="228600" rtl="0" algn="l">
              <a:lnSpc>
                <a:spcPct val="90000"/>
              </a:lnSpc>
              <a:spcBef>
                <a:spcPts val="1000"/>
              </a:spcBef>
              <a:spcAft>
                <a:spcPts val="0"/>
              </a:spcAft>
              <a:buClr>
                <a:schemeClr val="dk1"/>
              </a:buClr>
              <a:buSzPts val="2800"/>
              <a:buChar char="•"/>
            </a:pPr>
            <a:r>
              <a:rPr lang="en-IN"/>
              <a:t>We have handled the null values by either eliminating them where they are not significant in proportion and imputing the values where they are significant. We found outliers in terms of carrier estimates, quantities  and the handling days.</a:t>
            </a:r>
            <a:endParaRPr/>
          </a:p>
          <a:p>
            <a:pPr indent="-228600" lvl="0" marL="228600" rtl="0" algn="l">
              <a:lnSpc>
                <a:spcPct val="90000"/>
              </a:lnSpc>
              <a:spcBef>
                <a:spcPts val="1000"/>
              </a:spcBef>
              <a:spcAft>
                <a:spcPts val="0"/>
              </a:spcAft>
              <a:buClr>
                <a:schemeClr val="dk1"/>
              </a:buClr>
              <a:buSzPts val="2800"/>
              <a:buChar char="•"/>
            </a:pPr>
            <a:r>
              <a:rPr lang="en-IN"/>
              <a:t>We then have encoded the data for categorical values. We have extracted information like the time zones and dates from datetime data.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Data Pre-processing</a:t>
            </a:r>
            <a:endParaRPr/>
          </a:p>
        </p:txBody>
      </p:sp>
      <p:sp>
        <p:nvSpPr>
          <p:cNvPr id="132" name="Google Shape;132;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We have then created the following features using the available data.</a:t>
            </a:r>
            <a:endParaRPr/>
          </a:p>
          <a:p>
            <a:pPr indent="-228600" lvl="1" marL="685800" rtl="0" algn="l">
              <a:lnSpc>
                <a:spcPct val="90000"/>
              </a:lnSpc>
              <a:spcBef>
                <a:spcPts val="500"/>
              </a:spcBef>
              <a:spcAft>
                <a:spcPts val="0"/>
              </a:spcAft>
              <a:buClr>
                <a:schemeClr val="dk1"/>
              </a:buClr>
              <a:buSzPts val="2400"/>
              <a:buChar char="•"/>
            </a:pPr>
            <a:r>
              <a:rPr lang="en-IN"/>
              <a:t>Shipping distance</a:t>
            </a:r>
            <a:endParaRPr/>
          </a:p>
          <a:p>
            <a:pPr indent="-228600" lvl="1" marL="685800" rtl="0" algn="l">
              <a:lnSpc>
                <a:spcPct val="90000"/>
              </a:lnSpc>
              <a:spcBef>
                <a:spcPts val="500"/>
              </a:spcBef>
              <a:spcAft>
                <a:spcPts val="0"/>
              </a:spcAft>
              <a:buClr>
                <a:schemeClr val="dk1"/>
              </a:buClr>
              <a:buSzPts val="2400"/>
              <a:buChar char="•"/>
            </a:pPr>
            <a:r>
              <a:rPr lang="en-IN"/>
              <a:t>Actual carrier transit days</a:t>
            </a:r>
            <a:endParaRPr/>
          </a:p>
          <a:p>
            <a:pPr indent="-228600" lvl="1" marL="685800" rtl="0" algn="l">
              <a:lnSpc>
                <a:spcPct val="90000"/>
              </a:lnSpc>
              <a:spcBef>
                <a:spcPts val="500"/>
              </a:spcBef>
              <a:spcAft>
                <a:spcPts val="0"/>
              </a:spcAft>
              <a:buClr>
                <a:schemeClr val="dk1"/>
              </a:buClr>
              <a:buSzPts val="2400"/>
              <a:buChar char="•"/>
            </a:pPr>
            <a:r>
              <a:rPr lang="en-IN"/>
              <a:t>Actual handling days</a:t>
            </a:r>
            <a:endParaRPr/>
          </a:p>
          <a:p>
            <a:pPr indent="-228600" lvl="1" marL="685800" rtl="0" algn="l">
              <a:lnSpc>
                <a:spcPct val="90000"/>
              </a:lnSpc>
              <a:spcBef>
                <a:spcPts val="500"/>
              </a:spcBef>
              <a:spcAft>
                <a:spcPts val="0"/>
              </a:spcAft>
              <a:buClr>
                <a:schemeClr val="dk1"/>
              </a:buClr>
              <a:buSzPts val="2400"/>
              <a:buChar char="•"/>
            </a:pPr>
            <a:r>
              <a:rPr lang="en-IN"/>
              <a:t>Buyer time zone.</a:t>
            </a:r>
            <a:endParaRPr/>
          </a:p>
          <a:p>
            <a:pPr indent="-228600" lvl="1" marL="685800" rtl="0" algn="l">
              <a:lnSpc>
                <a:spcPct val="90000"/>
              </a:lnSpc>
              <a:spcBef>
                <a:spcPts val="500"/>
              </a:spcBef>
              <a:spcAft>
                <a:spcPts val="0"/>
              </a:spcAft>
              <a:buClr>
                <a:schemeClr val="dk1"/>
              </a:buClr>
              <a:buSzPts val="2400"/>
              <a:buChar char="•"/>
            </a:pPr>
            <a:r>
              <a:rPr lang="en-IN"/>
              <a:t>Seller time zone.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Exploratory Data Analysis</a:t>
            </a:r>
            <a:endParaRPr/>
          </a:p>
        </p:txBody>
      </p:sp>
      <p:sp>
        <p:nvSpPr>
          <p:cNvPr id="138" name="Google Shape;138;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Using the existing features and the newly derived features we have found the following insights.</a:t>
            </a:r>
            <a:endParaRPr/>
          </a:p>
          <a:p>
            <a:pPr indent="-228600" lvl="1" marL="685800" rtl="0" algn="l">
              <a:lnSpc>
                <a:spcPct val="90000"/>
              </a:lnSpc>
              <a:spcBef>
                <a:spcPts val="500"/>
              </a:spcBef>
              <a:spcAft>
                <a:spcPts val="0"/>
              </a:spcAft>
              <a:buClr>
                <a:schemeClr val="dk1"/>
              </a:buClr>
              <a:buSzPts val="2400"/>
              <a:buChar char="•"/>
            </a:pPr>
            <a:r>
              <a:rPr lang="en-IN"/>
              <a:t>There is no correlation between the shipping distance and carrier estimates</a:t>
            </a:r>
            <a:endParaRPr/>
          </a:p>
          <a:p>
            <a:pPr indent="-228600" lvl="1" marL="685800" rtl="0" algn="l">
              <a:lnSpc>
                <a:spcPct val="90000"/>
              </a:lnSpc>
              <a:spcBef>
                <a:spcPts val="500"/>
              </a:spcBef>
              <a:spcAft>
                <a:spcPts val="0"/>
              </a:spcAft>
              <a:buClr>
                <a:schemeClr val="dk1"/>
              </a:buClr>
              <a:buSzPts val="2400"/>
              <a:buChar char="•"/>
            </a:pPr>
            <a:r>
              <a:rPr lang="en-IN"/>
              <a:t>No relation between package size and delivery time.</a:t>
            </a:r>
            <a:endParaRPr/>
          </a:p>
          <a:p>
            <a:pPr indent="-228600" lvl="1" marL="685800" rtl="0" algn="l">
              <a:lnSpc>
                <a:spcPct val="90000"/>
              </a:lnSpc>
              <a:spcBef>
                <a:spcPts val="500"/>
              </a:spcBef>
              <a:spcAft>
                <a:spcPts val="0"/>
              </a:spcAft>
              <a:buClr>
                <a:schemeClr val="dk1"/>
              </a:buClr>
              <a:buSzPts val="2400"/>
              <a:buChar char="•"/>
            </a:pPr>
            <a:r>
              <a:rPr lang="en-IN"/>
              <a:t>Consumer to consumer transaction take more handing time than a B2C or B2B transactions</a:t>
            </a:r>
            <a:endParaRPr/>
          </a:p>
          <a:p>
            <a:pPr indent="-228600" lvl="1" marL="685800" rtl="0" algn="l">
              <a:lnSpc>
                <a:spcPct val="90000"/>
              </a:lnSpc>
              <a:spcBef>
                <a:spcPts val="500"/>
              </a:spcBef>
              <a:spcAft>
                <a:spcPts val="0"/>
              </a:spcAft>
              <a:buClr>
                <a:schemeClr val="dk1"/>
              </a:buClr>
              <a:buSzPts val="2400"/>
              <a:buChar char="•"/>
            </a:pPr>
            <a:r>
              <a:rPr lang="en-IN"/>
              <a:t>If quantities are less than a certain value, there are some cases where the handling time has increased.</a:t>
            </a:r>
            <a:endParaRPr/>
          </a:p>
          <a:p>
            <a:pPr indent="-228600" lvl="1" marL="685800" rtl="0" algn="l">
              <a:lnSpc>
                <a:spcPct val="90000"/>
              </a:lnSpc>
              <a:spcBef>
                <a:spcPts val="500"/>
              </a:spcBef>
              <a:spcAft>
                <a:spcPts val="0"/>
              </a:spcAft>
              <a:buClr>
                <a:schemeClr val="dk1"/>
              </a:buClr>
              <a:buSzPts val="2400"/>
              <a:buChar char="•"/>
            </a:pPr>
            <a:r>
              <a:rPr lang="en-IN"/>
              <a:t>Generally, the actual handling days is towards the lower side of the estimate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2021-11-30T20:20:14Z</dcterms:created>
  <dc:creator>Sharad Nataraj</dc:creator>
</cp:coreProperties>
</file>