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2" r:id="rId2"/>
    <p:sldId id="261" r:id="rId3"/>
    <p:sldId id="256" r:id="rId4"/>
    <p:sldId id="263" r:id="rId5"/>
    <p:sldId id="266" r:id="rId6"/>
    <p:sldId id="257" r:id="rId7"/>
    <p:sldId id="274" r:id="rId8"/>
    <p:sldId id="259" r:id="rId9"/>
    <p:sldId id="265" r:id="rId10"/>
    <p:sldId id="264" r:id="rId11"/>
    <p:sldId id="260" r:id="rId12"/>
    <p:sldId id="258" r:id="rId13"/>
    <p:sldId id="267" r:id="rId14"/>
    <p:sldId id="268" r:id="rId15"/>
    <p:sldId id="269" r:id="rId16"/>
    <p:sldId id="270" r:id="rId17"/>
    <p:sldId id="272" r:id="rId18"/>
    <p:sldId id="273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DE6"/>
    <a:srgbClr val="DA3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71176" autoAdjust="0"/>
  </p:normalViewPr>
  <p:slideViewPr>
    <p:cSldViewPr snapToGrid="0" showGuides="1">
      <p:cViewPr>
        <p:scale>
          <a:sx n="66" d="100"/>
          <a:sy n="66" d="100"/>
        </p:scale>
        <p:origin x="768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00" d="100"/>
          <a:sy n="100" d="100"/>
        </p:scale>
        <p:origin x="2400" y="-87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BDE5DE-998F-4E49-B92B-9B369DD31975}" type="datetimeFigureOut">
              <a:rPr lang="en-IN" smtClean="0"/>
              <a:t>20-07-2022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D661B-C404-4A29-A321-18A60AA337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Hey everyone, My name is sharad regoti. I working as a consultant on an internet project of Xebia called as XLR8s.</a:t>
            </a:r>
          </a:p>
          <a:p>
            <a:r>
              <a:rPr lang="en-US" dirty="0"/>
              <a:t>I have 2 years of experience of building platforms around Kubernetes &amp; Golang.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70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357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4 types of services in Kubernetes. Cluster IP, NP, LB, EN</a:t>
            </a:r>
          </a:p>
          <a:p>
            <a:r>
              <a:rPr lang="en-US" dirty="0"/>
              <a:t>Let’s a look at them 1 by 1.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503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with cluster IP</a:t>
            </a:r>
            <a:br>
              <a:rPr lang="en-US" dirty="0"/>
            </a:br>
            <a:r>
              <a:rPr lang="en-US" dirty="0"/>
              <a:t>This service is used for *internal communication between the apps inside the cluster.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you can see from the diagram (Explain)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044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915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 will be talking about Services in Kubernetes &amp; Here is the agenda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876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the pointers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81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entire presentation, we will be referencing this architecture.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 you can see, we have a k8s cluster consisting of 3 nodes (A,B,C). A node in k8s represents VM.</a:t>
            </a:r>
            <a:br>
              <a:rPr lang="en-US" dirty="0"/>
            </a:br>
            <a:r>
              <a:rPr lang="en-US" dirty="0"/>
              <a:t>Which is running a microservices application consisting of 4 services (products, reviews, ratings, details)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There are 3 replicas of each service on each VM for high availability purposes.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792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context of Kubernetes whenever </a:t>
            </a:r>
            <a:r>
              <a:rPr lang="en-US" dirty="0" err="1"/>
              <a:t>sombeoday</a:t>
            </a:r>
            <a:r>
              <a:rPr lang="en-US" dirty="0"/>
              <a:t> says services don’t </a:t>
            </a:r>
            <a:r>
              <a:rPr lang="en-US" dirty="0" err="1"/>
              <a:t>kae</a:t>
            </a:r>
            <a:r>
              <a:rPr lang="en-US" dirty="0"/>
              <a:t> into the assumption of </a:t>
            </a:r>
            <a:r>
              <a:rPr lang="en-US" dirty="0" err="1"/>
              <a:t>sservice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600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Kubernetes </a:t>
            </a:r>
            <a:r>
              <a:rPr lang="en-US" dirty="0"/>
              <a:t>Cluster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In which 2 apps are running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K8s assigns IP address to application when it starts</a:t>
            </a:r>
          </a:p>
          <a:p>
            <a:pPr marL="171450" indent="-171450" algn="l">
              <a:buFontTx/>
              <a:buChar char="-"/>
            </a:pPr>
            <a:endParaRPr lang="en-US" dirty="0"/>
          </a:p>
          <a:p>
            <a:pPr marL="0" indent="0" algn="l">
              <a:buFontTx/>
              <a:buNone/>
            </a:pPr>
            <a:r>
              <a:rPr lang="en-US" dirty="0"/>
              <a:t>Request Comes From Internet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Products app depends upon ratings app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Products app gets the IP address from config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Makes the http call &amp; gets the response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Everything good</a:t>
            </a:r>
          </a:p>
          <a:p>
            <a:pPr marL="171450" indent="-171450" algn="l">
              <a:buFontTx/>
              <a:buChar char="-"/>
            </a:pPr>
            <a:endParaRPr lang="en-US" dirty="0"/>
          </a:p>
          <a:p>
            <a:pPr marL="171450" indent="-171450" algn="l">
              <a:buFontTx/>
              <a:buChar char="-"/>
            </a:pPr>
            <a:endParaRPr lang="en-US" dirty="0"/>
          </a:p>
          <a:p>
            <a:pPr marL="0" indent="0" algn="l">
              <a:buFontTx/>
              <a:buNone/>
            </a:pPr>
            <a:r>
              <a:rPr lang="en-US" dirty="0"/>
              <a:t>What if ratings app goes down?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No need to worry, as k8s will restart the service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But there is problem, whenever an app restarts k8s changes it IP address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Now the hardcoded address in products configuration won’t work</a:t>
            </a:r>
          </a:p>
          <a:p>
            <a:pPr marL="171450" indent="-171450" algn="l">
              <a:buFontTx/>
              <a:buChar char="-"/>
            </a:pPr>
            <a:endParaRPr lang="en-US" dirty="0"/>
          </a:p>
          <a:p>
            <a:pPr marL="0" indent="0" algn="l">
              <a:buFontTx/>
              <a:buNone/>
            </a:pPr>
            <a:r>
              <a:rPr lang="en-US" dirty="0"/>
              <a:t>So to summarize</a:t>
            </a:r>
            <a:br>
              <a:rPr lang="en-US" dirty="0"/>
            </a:br>
            <a:r>
              <a:rPr lang="en-US" dirty="0"/>
              <a:t>- Applications are ephemeral/short lived in nature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Which leads to restart of application &amp; IP address changes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This </a:t>
            </a:r>
            <a:r>
              <a:rPr lang="en-US" dirty="0" err="1"/>
              <a:t>failes</a:t>
            </a:r>
            <a:r>
              <a:rPr lang="en-US" dirty="0"/>
              <a:t> the network</a:t>
            </a:r>
          </a:p>
          <a:p>
            <a:pPr marL="171450" indent="-171450" algn="l">
              <a:buFontTx/>
              <a:buChar char="-"/>
            </a:pPr>
            <a:endParaRPr lang="en-US" dirty="0"/>
          </a:p>
          <a:p>
            <a:pPr marL="0" indent="0" algn="l">
              <a:buFontTx/>
              <a:buNone/>
            </a:pPr>
            <a:endParaRPr lang="en-US" dirty="0"/>
          </a:p>
          <a:p>
            <a:pPr marL="0" indent="0" algn="l">
              <a:buFontTx/>
              <a:buNone/>
            </a:pPr>
            <a:r>
              <a:rPr lang="en-US" dirty="0"/>
              <a:t>So what do we need to solve this?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What we really need is just a sticky identity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And we have an example already being used at a big scale, that is the DNS</a:t>
            </a:r>
          </a:p>
          <a:p>
            <a:pPr marL="171450" indent="-171450" algn="l">
              <a:buFontTx/>
              <a:buChar char="-"/>
            </a:pPr>
            <a:r>
              <a:rPr lang="en-US" dirty="0"/>
              <a:t>This is how service discovery solved in </a:t>
            </a:r>
            <a:r>
              <a:rPr lang="en-US" dirty="0" err="1"/>
              <a:t>kubernetes</a:t>
            </a:r>
            <a:endParaRPr lang="en-US" dirty="0"/>
          </a:p>
          <a:p>
            <a:pPr marL="171450" indent="-171450" algn="l">
              <a:buFontTx/>
              <a:buChar char="-"/>
            </a:pPr>
            <a:endParaRPr lang="en-US" dirty="0"/>
          </a:p>
          <a:p>
            <a:pPr marL="0" indent="0" algn="l">
              <a:buFontTx/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2173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create a service in Kubernetes, it creates a mapping of host address &amp; it ensure it always resolves to the latest IP address.</a:t>
            </a:r>
          </a:p>
          <a:p>
            <a:endParaRPr lang="en-US" dirty="0"/>
          </a:p>
          <a:p>
            <a:r>
              <a:rPr lang="en-US" dirty="0"/>
              <a:t>Now we have resilient internal communication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86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create a service in Kubernetes, it creates a mapping of host address &amp; it ensure it always resolves to the latest IP address.</a:t>
            </a:r>
          </a:p>
          <a:p>
            <a:endParaRPr lang="en-US" dirty="0"/>
          </a:p>
          <a:p>
            <a:r>
              <a:rPr lang="en-US" dirty="0"/>
              <a:t>Now we have resilient internal communication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043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 saw previously is not something new to the software world</a:t>
            </a:r>
          </a:p>
          <a:p>
            <a:endParaRPr lang="en-US" dirty="0"/>
          </a:p>
          <a:p>
            <a:r>
              <a:rPr lang="en-US" dirty="0"/>
              <a:t>It is still applicable &amp; the term is called as service discovery</a:t>
            </a:r>
          </a:p>
          <a:p>
            <a:endParaRPr lang="en-US" dirty="0"/>
          </a:p>
          <a:p>
            <a:r>
              <a:rPr lang="en-US" dirty="0"/>
              <a:t>There are variety of other ways to do it. Kubernetes choose DNS resolution as one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D661B-C404-4A29-A321-18A60AA3375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5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66C5-ECEA-8658-3E6A-A05F2F70A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4C562-9301-36D6-3C0F-A37176E15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27EEB-9C3D-D5F2-CE8F-864DA76F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2F310-F05C-8659-6CAB-D03E562A1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6763-E6B8-D87C-E5C1-1CBE3ADF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134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AB2A-A224-7C6D-1EA5-A307AF75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260D6-B9FA-810C-38DF-DA57A9C91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FFAF-E4D0-2BB2-A64B-3A99D619E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41E3C-6C8A-9440-C293-C08E2CB7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12044-79F2-8C03-1F0A-83A062AC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97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25184-11B9-6248-2611-04DCDCA96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EB5B5-855F-A2DD-3AA0-76191EFD9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C7770-A133-F7B7-0993-DEB1E0A4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CBC49-C870-8D4D-60F4-CBA05BC8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B7416-8AF1-652E-4C90-ABB609B8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134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1A832-CD22-0F00-3344-53CFF9A56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A2DB-1BE3-25C2-9F4D-4E1C9BFB0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3904-DA2C-CE35-227B-43B8A8DC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A996-D4B5-B584-0685-2C33DE499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B80DA-6377-D6F0-761A-EC005B2C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588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FDB7-71E0-7E84-C57B-45DD0C13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2C501-5707-9D89-33EC-8C5BAFF7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0DECD-47E6-9DB1-E6DD-A818B028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99334-CCA9-395A-17C5-6D576418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49157-AF1C-4DDA-3ABA-E74B4C4C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03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A2AA-641E-3B30-5F32-42169FCD5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1095D-6134-6A59-8236-C2A0B675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E3B4-6843-B7CC-AC98-4B2C0693B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F2399-25A6-F8EF-AB87-E1F9F9F1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816D5-46D8-CDB8-DE8C-C4DD8500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DE626-31A1-6482-F08E-118137417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18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F47B-0D35-6B11-7726-DB72FFC8C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F10D7-EB47-53D5-676E-F1FC8FCB7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2281D-A2B8-9DBE-ABE6-616B176A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F39209-814E-FCCD-8235-17FFFD8C6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7DDEE-ACB7-F0E2-1A8F-B7024BE38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FCBDE-B311-4385-0CAB-0D3796EA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9A2FD-1ADA-D247-8DA4-24F70690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AF7C64-DF37-B9C3-BFF5-B78F5B47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161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61E2-DFCD-F272-977C-7644E653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1A1772-06CE-F75E-7558-C2C5A1F4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8ACCC-764F-BC82-EFA5-7DBE5D34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8DA5E-6A92-E407-986A-A1151660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460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635672-6326-39D6-17B8-8CE534F3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50D3C8-589D-4679-4362-24D3252E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2B3AA-FE0A-44FE-A0DF-E41CEAAB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0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6B2E-45A3-5A88-8595-FECC7E1B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2AA9-20D6-48AF-7E4D-F92F31C12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478E2-6FC0-8CCF-C1A7-43C53B8979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C0E02-8CAA-B374-B5C8-5337A050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27779-DCC5-F55C-4631-B7E76237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C6D04-C7F2-F4C2-C147-FBEE2BE3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194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925E-7ABE-59A5-C3F2-7A212F259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B6106-4FF6-E298-0BDD-97C2C8959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7385E-B668-9080-27CE-BB252F104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65094-1046-E672-E4D9-77EE10CBD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F7C54-620A-B111-1716-DD109576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171AC-1DBC-28B8-8FF2-237AA42A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55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34077D-1FEE-77BE-A94C-EDE895D52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1A37B-854E-E776-7EB2-A064DB6B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90D51-D97D-F5AD-C9C9-EE5DAD98A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9F2B-E464-418B-89C8-A71F5A71B045}" type="datetimeFigureOut">
              <a:rPr lang="en-IN" smtClean="0"/>
              <a:t>19-07-2022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7FB18-F1A1-B08E-70FC-4D2DB6B18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D016-F189-E6BB-D2CF-9366820D1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F7B4-0D7B-4D0B-9477-713D581C8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1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About Me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0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7300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Another Advantage Of Services Is Load Balancing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0FF48-EBE3-ADE8-4027-A4373CC4B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204" y="1471339"/>
            <a:ext cx="9259592" cy="3915321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8793FB03-4CF1-38DB-1DB5-4B5AF0DF9DB3}"/>
              </a:ext>
            </a:extLst>
          </p:cNvPr>
          <p:cNvSpPr/>
          <p:nvPr/>
        </p:nvSpPr>
        <p:spPr>
          <a:xfrm>
            <a:off x="2603310" y="1181227"/>
            <a:ext cx="255583" cy="1097280"/>
          </a:xfrm>
          <a:prstGeom prst="leftBrace">
            <a:avLst>
              <a:gd name="adj1" fmla="val 53695"/>
              <a:gd name="adj2" fmla="val 50000"/>
            </a:avLst>
          </a:prstGeom>
          <a:ln w="28575" cap="flat">
            <a:solidFill>
              <a:schemeClr val="bg1">
                <a:lumMod val="50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Endpoint">
            <a:extLst>
              <a:ext uri="{FF2B5EF4-FFF2-40B4-BE49-F238E27FC236}">
                <a16:creationId xmlns:a16="http://schemas.microsoft.com/office/drawing/2014/main" id="{8A8A44A5-16D7-4B71-F8CE-50B61453B38F}"/>
              </a:ext>
            </a:extLst>
          </p:cNvPr>
          <p:cNvSpPr txBox="1"/>
          <p:nvPr/>
        </p:nvSpPr>
        <p:spPr>
          <a:xfrm>
            <a:off x="1037721" y="1550430"/>
            <a:ext cx="1628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product-svc:8080</a:t>
            </a:r>
            <a:endParaRPr lang="en-IN" sz="1600" dirty="0"/>
          </a:p>
        </p:txBody>
      </p:sp>
      <p:sp>
        <p:nvSpPr>
          <p:cNvPr id="14" name="Endpoint">
            <a:extLst>
              <a:ext uri="{FF2B5EF4-FFF2-40B4-BE49-F238E27FC236}">
                <a16:creationId xmlns:a16="http://schemas.microsoft.com/office/drawing/2014/main" id="{B3EA5F13-959B-68E8-72DE-A131E813F7DD}"/>
              </a:ext>
            </a:extLst>
          </p:cNvPr>
          <p:cNvSpPr txBox="1"/>
          <p:nvPr/>
        </p:nvSpPr>
        <p:spPr>
          <a:xfrm>
            <a:off x="2806272" y="1211876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10.8.9.1:8080</a:t>
            </a:r>
            <a:endParaRPr lang="en-IN" sz="1600" dirty="0"/>
          </a:p>
        </p:txBody>
      </p:sp>
      <p:sp>
        <p:nvSpPr>
          <p:cNvPr id="15" name="Endpoint">
            <a:extLst>
              <a:ext uri="{FF2B5EF4-FFF2-40B4-BE49-F238E27FC236}">
                <a16:creationId xmlns:a16="http://schemas.microsoft.com/office/drawing/2014/main" id="{41AE26C6-5D36-B4D3-83A7-65552482D1B8}"/>
              </a:ext>
            </a:extLst>
          </p:cNvPr>
          <p:cNvSpPr txBox="1"/>
          <p:nvPr/>
        </p:nvSpPr>
        <p:spPr>
          <a:xfrm>
            <a:off x="2260244" y="2518479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8C4330-3433-5283-1D5C-08F427C3C3F1}"/>
              </a:ext>
            </a:extLst>
          </p:cNvPr>
          <p:cNvSpPr/>
          <p:nvPr/>
        </p:nvSpPr>
        <p:spPr>
          <a:xfrm>
            <a:off x="987296" y="1021195"/>
            <a:ext cx="3274392" cy="1387573"/>
          </a:xfrm>
          <a:prstGeom prst="rect">
            <a:avLst/>
          </a:prstGeom>
          <a:ln w="28575" cap="flat">
            <a:solidFill>
              <a:srgbClr val="326DE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7" name="Endpoint">
            <a:extLst>
              <a:ext uri="{FF2B5EF4-FFF2-40B4-BE49-F238E27FC236}">
                <a16:creationId xmlns:a16="http://schemas.microsoft.com/office/drawing/2014/main" id="{212BC976-3E5D-66B9-4A25-97EE6A9C5B1D}"/>
              </a:ext>
            </a:extLst>
          </p:cNvPr>
          <p:cNvSpPr txBox="1"/>
          <p:nvPr/>
        </p:nvSpPr>
        <p:spPr>
          <a:xfrm>
            <a:off x="2806272" y="1550430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10.8.9.2:8080</a:t>
            </a:r>
            <a:endParaRPr lang="en-IN" sz="1600" dirty="0"/>
          </a:p>
        </p:txBody>
      </p:sp>
      <p:sp>
        <p:nvSpPr>
          <p:cNvPr id="18" name="Endpoint">
            <a:extLst>
              <a:ext uri="{FF2B5EF4-FFF2-40B4-BE49-F238E27FC236}">
                <a16:creationId xmlns:a16="http://schemas.microsoft.com/office/drawing/2014/main" id="{0DB1AC6A-FD99-DED7-9425-97451FFB74C6}"/>
              </a:ext>
            </a:extLst>
          </p:cNvPr>
          <p:cNvSpPr txBox="1"/>
          <p:nvPr/>
        </p:nvSpPr>
        <p:spPr>
          <a:xfrm>
            <a:off x="2801032" y="1881066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10.8.9.3:8080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8389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4055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How does a Service Work?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8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Types Of Services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8" name="Endpoint">
            <a:extLst>
              <a:ext uri="{FF2B5EF4-FFF2-40B4-BE49-F238E27FC236}">
                <a16:creationId xmlns:a16="http://schemas.microsoft.com/office/drawing/2014/main" id="{2E45BBA1-CEFD-DEAD-90FB-E463D1FDC5E1}"/>
              </a:ext>
            </a:extLst>
          </p:cNvPr>
          <p:cNvSpPr txBox="1"/>
          <p:nvPr/>
        </p:nvSpPr>
        <p:spPr>
          <a:xfrm>
            <a:off x="517640" y="1032417"/>
            <a:ext cx="1931939" cy="2453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Cluster IP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Node Port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Load Balancer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External Name</a:t>
            </a:r>
          </a:p>
        </p:txBody>
      </p:sp>
    </p:spTree>
    <p:extLst>
      <p:ext uri="{BB962C8B-B14F-4D97-AF65-F5344CB8AC3E}">
        <p14:creationId xmlns:p14="http://schemas.microsoft.com/office/powerpoint/2010/main" val="4115664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20810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Cluster IP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5D27ED-4F2A-9AC2-5972-1CC8851BD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932718"/>
            <a:ext cx="10039350" cy="4781550"/>
          </a:xfrm>
          <a:prstGeom prst="rect">
            <a:avLst/>
          </a:prstGeom>
        </p:spPr>
      </p:pic>
      <p:sp>
        <p:nvSpPr>
          <p:cNvPr id="13" name="Endpoint">
            <a:extLst>
              <a:ext uri="{FF2B5EF4-FFF2-40B4-BE49-F238E27FC236}">
                <a16:creationId xmlns:a16="http://schemas.microsoft.com/office/drawing/2014/main" id="{68FDCCD9-12F6-9520-A8C9-54D067A36BAD}"/>
              </a:ext>
            </a:extLst>
          </p:cNvPr>
          <p:cNvSpPr txBox="1"/>
          <p:nvPr/>
        </p:nvSpPr>
        <p:spPr>
          <a:xfrm>
            <a:off x="517640" y="1032417"/>
            <a:ext cx="2941831" cy="60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Internal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58203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1798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</a:t>
            </a:r>
            <a:r>
              <a:rPr lang="en-US" sz="2000" b="1" dirty="0" err="1">
                <a:latin typeface="Consolas" panose="020B0609020204030204" pitchFamily="49" charset="0"/>
              </a:rPr>
              <a:t>NodePort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5436F-B07C-8B74-72CD-5FDA09B81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687" y="819150"/>
            <a:ext cx="8810625" cy="5219700"/>
          </a:xfrm>
          <a:prstGeom prst="rect">
            <a:avLst/>
          </a:prstGeom>
        </p:spPr>
      </p:pic>
      <p:sp>
        <p:nvSpPr>
          <p:cNvPr id="7" name="Endpoint">
            <a:extLst>
              <a:ext uri="{FF2B5EF4-FFF2-40B4-BE49-F238E27FC236}">
                <a16:creationId xmlns:a16="http://schemas.microsoft.com/office/drawing/2014/main" id="{657F3C57-CD86-40A4-6EBD-89289F0A765B}"/>
              </a:ext>
            </a:extLst>
          </p:cNvPr>
          <p:cNvSpPr txBox="1"/>
          <p:nvPr/>
        </p:nvSpPr>
        <p:spPr>
          <a:xfrm>
            <a:off x="517640" y="1184817"/>
            <a:ext cx="4562360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Making applications accessible outside the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796953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1F61DB-89A9-BCEF-2B93-724CEE49B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819150"/>
            <a:ext cx="10039350" cy="5219700"/>
          </a:xfrm>
          <a:prstGeom prst="rect">
            <a:avLst/>
          </a:prstGeom>
        </p:spPr>
      </p:pic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Load Balancer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7" name="Endpoint">
            <a:extLst>
              <a:ext uri="{FF2B5EF4-FFF2-40B4-BE49-F238E27FC236}">
                <a16:creationId xmlns:a16="http://schemas.microsoft.com/office/drawing/2014/main" id="{564DB40F-A0B1-CFCE-9942-3D3AEDC320C8}"/>
              </a:ext>
            </a:extLst>
          </p:cNvPr>
          <p:cNvSpPr txBox="1"/>
          <p:nvPr/>
        </p:nvSpPr>
        <p:spPr>
          <a:xfrm>
            <a:off x="517640" y="1184817"/>
            <a:ext cx="4562360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Making applications accessible outside the Kubernetes cluster</a:t>
            </a:r>
          </a:p>
        </p:txBody>
      </p:sp>
    </p:spTree>
    <p:extLst>
      <p:ext uri="{BB962C8B-B14F-4D97-AF65-F5344CB8AC3E}">
        <p14:creationId xmlns:p14="http://schemas.microsoft.com/office/powerpoint/2010/main" val="150408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C742089-9232-29BE-BB1C-14870289B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5" y="403860"/>
            <a:ext cx="10039350" cy="5867400"/>
          </a:xfrm>
          <a:prstGeom prst="rect">
            <a:avLst/>
          </a:prstGeom>
        </p:spPr>
      </p:pic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External Name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681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4338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Where To Use Which Service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3" name="Endpoint">
            <a:extLst>
              <a:ext uri="{FF2B5EF4-FFF2-40B4-BE49-F238E27FC236}">
                <a16:creationId xmlns:a16="http://schemas.microsoft.com/office/drawing/2014/main" id="{D16BD1FD-071D-CE62-3FA4-389337F16EFE}"/>
              </a:ext>
            </a:extLst>
          </p:cNvPr>
          <p:cNvSpPr txBox="1"/>
          <p:nvPr/>
        </p:nvSpPr>
        <p:spPr>
          <a:xfrm>
            <a:off x="517640" y="1032417"/>
            <a:ext cx="10697159" cy="491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Cluster IP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Used for internal communication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Node Port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Used for exposing application out of the k8s cluster, usually used for testing purposes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Load Balancer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Used for exposing application out of the k8s cluster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External Name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Used for proxying request for external services</a:t>
            </a:r>
          </a:p>
        </p:txBody>
      </p:sp>
    </p:spTree>
    <p:extLst>
      <p:ext uri="{BB962C8B-B14F-4D97-AF65-F5344CB8AC3E}">
        <p14:creationId xmlns:p14="http://schemas.microsoft.com/office/powerpoint/2010/main" val="15918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End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21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Ingress Controller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B448D1-A13D-0885-8BB2-84178F666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9813"/>
            <a:ext cx="12192000" cy="39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99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ndpoint">
            <a:extLst>
              <a:ext uri="{FF2B5EF4-FFF2-40B4-BE49-F238E27FC236}">
                <a16:creationId xmlns:a16="http://schemas.microsoft.com/office/drawing/2014/main" id="{185A7EC6-D9FE-184F-731C-1F8916CA2380}"/>
              </a:ext>
            </a:extLst>
          </p:cNvPr>
          <p:cNvSpPr txBox="1"/>
          <p:nvPr/>
        </p:nvSpPr>
        <p:spPr>
          <a:xfrm>
            <a:off x="174527" y="632399"/>
            <a:ext cx="7433445" cy="2451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latin typeface="Consolas" panose="020B0609020204030204" pitchFamily="49" charset="0"/>
              </a:rPr>
              <a:t>Let’s Talk About</a:t>
            </a:r>
            <a:br>
              <a:rPr lang="en-US" sz="5400" dirty="0">
                <a:latin typeface="Consolas" panose="020B0609020204030204" pitchFamily="49" charset="0"/>
              </a:rPr>
            </a:br>
            <a:r>
              <a:rPr lang="en-US" sz="5400" dirty="0">
                <a:latin typeface="Consolas" panose="020B0609020204030204" pitchFamily="49" charset="0"/>
              </a:rPr>
              <a:t>Kubernetes Services</a:t>
            </a:r>
            <a:endParaRPr lang="en-IN" sz="54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0D152-A613-4B04-1552-CBCE4316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66" y="-824778"/>
            <a:ext cx="8061939" cy="784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801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Agenda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8" name="Endpoint">
            <a:extLst>
              <a:ext uri="{FF2B5EF4-FFF2-40B4-BE49-F238E27FC236}">
                <a16:creationId xmlns:a16="http://schemas.microsoft.com/office/drawing/2014/main" id="{CFB0C081-BBAC-1D28-BE19-85D73E22F826}"/>
              </a:ext>
            </a:extLst>
          </p:cNvPr>
          <p:cNvSpPr txBox="1"/>
          <p:nvPr/>
        </p:nvSpPr>
        <p:spPr>
          <a:xfrm>
            <a:off x="517640" y="1032417"/>
            <a:ext cx="7991290" cy="3068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Understanding What Is a Service In Kubernetes &amp; Why It is Required?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Types Of Services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Where To Use Which Service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What Is a Ingress &amp; Ingress Controller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latin typeface="Consolas" panose="020B0609020204030204" pitchFamily="49" charset="0"/>
              </a:rPr>
              <a:t>Use case of Ingress Controller</a:t>
            </a:r>
          </a:p>
        </p:txBody>
      </p:sp>
    </p:spTree>
    <p:extLst>
      <p:ext uri="{BB962C8B-B14F-4D97-AF65-F5344CB8AC3E}">
        <p14:creationId xmlns:p14="http://schemas.microsoft.com/office/powerpoint/2010/main" val="987745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3068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Demo Architecture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5C34CCB-77BE-6111-C7D5-A9A381BD90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612" y="1471612"/>
            <a:ext cx="772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46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53254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Let’s Clarify The Confusing Name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5" name="Endpoint">
            <a:extLst>
              <a:ext uri="{FF2B5EF4-FFF2-40B4-BE49-F238E27FC236}">
                <a16:creationId xmlns:a16="http://schemas.microsoft.com/office/drawing/2014/main" id="{A2A18D59-7F55-5382-9F15-71B7F857755D}"/>
              </a:ext>
            </a:extLst>
          </p:cNvPr>
          <p:cNvSpPr txBox="1"/>
          <p:nvPr/>
        </p:nvSpPr>
        <p:spPr>
          <a:xfrm>
            <a:off x="517640" y="1722646"/>
            <a:ext cx="9341019" cy="1205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dirty="0">
                <a:latin typeface="Consolas" panose="020B0609020204030204" pitchFamily="49" charset="0"/>
              </a:rPr>
              <a:t>Services !== Application</a:t>
            </a:r>
            <a:endParaRPr lang="en-IN" sz="5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5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6312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Why </a:t>
            </a:r>
            <a:r>
              <a:rPr lang="en-US" sz="2000" b="1" dirty="0">
                <a:solidFill>
                  <a:srgbClr val="DA3B01"/>
                </a:solidFill>
                <a:latin typeface="Consolas" panose="020B0609020204030204" pitchFamily="49" charset="0"/>
              </a:rPr>
              <a:t>Services</a:t>
            </a:r>
            <a:r>
              <a:rPr lang="en-US" sz="2000" b="1" dirty="0">
                <a:latin typeface="Consolas" panose="020B0609020204030204" pitchFamily="49" charset="0"/>
              </a:rPr>
              <a:t> Are Required In Kubernetes?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grpSp>
        <p:nvGrpSpPr>
          <p:cNvPr id="5" name="K8s Cluster Box">
            <a:extLst>
              <a:ext uri="{FF2B5EF4-FFF2-40B4-BE49-F238E27FC236}">
                <a16:creationId xmlns:a16="http://schemas.microsoft.com/office/drawing/2014/main" id="{24DC5523-0A86-850B-6A9A-70099648E9A4}"/>
              </a:ext>
            </a:extLst>
          </p:cNvPr>
          <p:cNvGrpSpPr/>
          <p:nvPr/>
        </p:nvGrpSpPr>
        <p:grpSpPr>
          <a:xfrm>
            <a:off x="3845680" y="1961280"/>
            <a:ext cx="5907920" cy="2700433"/>
            <a:chOff x="2020679" y="1824605"/>
            <a:chExt cx="5907920" cy="270043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1CD2D02-11A5-95A5-4D0E-DD453C316C23}"/>
                </a:ext>
              </a:extLst>
            </p:cNvPr>
            <p:cNvSpPr/>
            <p:nvPr/>
          </p:nvSpPr>
          <p:spPr>
            <a:xfrm>
              <a:off x="2020679" y="2053205"/>
              <a:ext cx="5907920" cy="2471833"/>
            </a:xfrm>
            <a:prstGeom prst="roundRect">
              <a:avLst>
                <a:gd name="adj" fmla="val 11636"/>
              </a:avLst>
            </a:prstGeom>
            <a:noFill/>
            <a:ln w="19050"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E4E1C8-379F-64ED-CBFA-8A105370581F}"/>
                </a:ext>
              </a:extLst>
            </p:cNvPr>
            <p:cNvSpPr/>
            <p:nvPr/>
          </p:nvSpPr>
          <p:spPr>
            <a:xfrm>
              <a:off x="3059572" y="1926856"/>
              <a:ext cx="1095941" cy="2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26DE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vo" panose="02000000000000000000" pitchFamily="2" charset="0"/>
                </a:rPr>
                <a:t>K8s Cluster</a:t>
              </a:r>
              <a:endParaRPr lang="en-IN" sz="12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B2950D-3286-2777-0CC9-29B16B9298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233" y="1824605"/>
              <a:ext cx="469701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7E9588-0D5C-FBD9-D3A8-8F9D909BD366}"/>
              </a:ext>
            </a:extLst>
          </p:cNvPr>
          <p:cNvGrpSpPr/>
          <p:nvPr/>
        </p:nvGrpSpPr>
        <p:grpSpPr>
          <a:xfrm>
            <a:off x="8258571" y="3194656"/>
            <a:ext cx="812461" cy="886301"/>
            <a:chOff x="732692" y="3108960"/>
            <a:chExt cx="812461" cy="886301"/>
          </a:xfrm>
        </p:grpSpPr>
        <p:pic>
          <p:nvPicPr>
            <p:cNvPr id="13" name="Picture 39">
              <a:extLst>
                <a:ext uri="{FF2B5EF4-FFF2-40B4-BE49-F238E27FC236}">
                  <a16:creationId xmlns:a16="http://schemas.microsoft.com/office/drawing/2014/main" id="{B5511352-578D-C2D9-F768-6C701B4FFB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83" y="310896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310FAD-70D2-4AD1-9ECE-4FBC4ADEDFE8}"/>
                </a:ext>
              </a:extLst>
            </p:cNvPr>
            <p:cNvSpPr txBox="1"/>
            <p:nvPr/>
          </p:nvSpPr>
          <p:spPr>
            <a:xfrm flipH="1">
              <a:off x="732692" y="3749040"/>
              <a:ext cx="812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vo" panose="02000000000000000000" pitchFamily="2" charset="0"/>
                </a:rPr>
                <a:t>ratings</a:t>
              </a:r>
              <a:endParaRPr lang="en-IN" sz="1000" dirty="0">
                <a:latin typeface="Arvo" panose="02000000000000000000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4B3970-F399-CCB9-5796-A3831B90AFED}"/>
              </a:ext>
            </a:extLst>
          </p:cNvPr>
          <p:cNvGrpSpPr/>
          <p:nvPr/>
        </p:nvGrpSpPr>
        <p:grpSpPr>
          <a:xfrm>
            <a:off x="4391863" y="3194656"/>
            <a:ext cx="812461" cy="886301"/>
            <a:chOff x="732692" y="3108960"/>
            <a:chExt cx="812461" cy="886301"/>
          </a:xfrm>
        </p:grpSpPr>
        <p:pic>
          <p:nvPicPr>
            <p:cNvPr id="25" name="Picture 39">
              <a:extLst>
                <a:ext uri="{FF2B5EF4-FFF2-40B4-BE49-F238E27FC236}">
                  <a16:creationId xmlns:a16="http://schemas.microsoft.com/office/drawing/2014/main" id="{1DD18551-39BB-6A82-4059-5ED31A5B9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83" y="310896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A76E07-F75A-C3B2-20D9-6217C70AA209}"/>
                </a:ext>
              </a:extLst>
            </p:cNvPr>
            <p:cNvSpPr txBox="1"/>
            <p:nvPr/>
          </p:nvSpPr>
          <p:spPr>
            <a:xfrm flipH="1">
              <a:off x="732692" y="3749040"/>
              <a:ext cx="812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vo" panose="02000000000000000000" pitchFamily="2" charset="0"/>
                </a:rPr>
                <a:t>products</a:t>
              </a:r>
              <a:endParaRPr lang="en-IN" sz="1000" dirty="0">
                <a:latin typeface="Arvo" panose="02000000000000000000" pitchFamily="2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F62DD75-0892-1F0A-4849-9FC9EB9A8075}"/>
              </a:ext>
            </a:extLst>
          </p:cNvPr>
          <p:cNvCxnSpPr>
            <a:cxnSpLocks/>
          </p:cNvCxnSpPr>
          <p:nvPr/>
        </p:nvCxnSpPr>
        <p:spPr>
          <a:xfrm>
            <a:off x="5358485" y="3459230"/>
            <a:ext cx="2800114" cy="0"/>
          </a:xfrm>
          <a:prstGeom prst="straightConnector1">
            <a:avLst/>
          </a:prstGeom>
          <a:ln w="28575" cap="flat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641BFEE-0AAB-3845-450B-683716C53B69}"/>
              </a:ext>
            </a:extLst>
          </p:cNvPr>
          <p:cNvSpPr/>
          <p:nvPr/>
        </p:nvSpPr>
        <p:spPr>
          <a:xfrm>
            <a:off x="4072429" y="2544828"/>
            <a:ext cx="1451327" cy="374571"/>
          </a:xfrm>
          <a:prstGeom prst="roundRect">
            <a:avLst/>
          </a:prstGeom>
          <a:solidFill>
            <a:srgbClr val="EDECEA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5657"/>
                </a:solidFill>
              </a:rPr>
              <a:t>10.0.0.1 : </a:t>
            </a:r>
            <a:r>
              <a:rPr lang="en-US" sz="1600" dirty="0"/>
              <a:t>8080</a:t>
            </a:r>
            <a:endParaRPr lang="en-IN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DDBF6FD-C708-364B-E962-F4F226B4DFA3}"/>
              </a:ext>
            </a:extLst>
          </p:cNvPr>
          <p:cNvSpPr/>
          <p:nvPr/>
        </p:nvSpPr>
        <p:spPr>
          <a:xfrm>
            <a:off x="7939137" y="2544828"/>
            <a:ext cx="1451327" cy="374571"/>
          </a:xfrm>
          <a:prstGeom prst="roundRect">
            <a:avLst/>
          </a:prstGeom>
          <a:solidFill>
            <a:srgbClr val="EDECEA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5657"/>
                </a:solidFill>
              </a:rPr>
              <a:t>10.1.1.2 : </a:t>
            </a:r>
            <a:r>
              <a:rPr lang="en-US" sz="1600" dirty="0"/>
              <a:t>8080</a:t>
            </a:r>
            <a:endParaRPr lang="en-IN" sz="1600" dirty="0"/>
          </a:p>
        </p:txBody>
      </p:sp>
      <p:sp>
        <p:nvSpPr>
          <p:cNvPr id="37" name="Endpoint">
            <a:extLst>
              <a:ext uri="{FF2B5EF4-FFF2-40B4-BE49-F238E27FC236}">
                <a16:creationId xmlns:a16="http://schemas.microsoft.com/office/drawing/2014/main" id="{796D8260-6A16-92E3-1606-3A3F320636CE}"/>
              </a:ext>
            </a:extLst>
          </p:cNvPr>
          <p:cNvSpPr txBox="1"/>
          <p:nvPr/>
        </p:nvSpPr>
        <p:spPr>
          <a:xfrm>
            <a:off x="5813412" y="3027022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http://10.1.1.2:8080</a:t>
            </a:r>
            <a:endParaRPr lang="en-IN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5E8DDEC-8377-8010-B2E1-D239BB1DF2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800" y="3127952"/>
            <a:ext cx="725834" cy="524758"/>
          </a:xfrm>
          <a:prstGeom prst="rect">
            <a:avLst/>
          </a:prstGeom>
        </p:spPr>
      </p:pic>
      <p:sp>
        <p:nvSpPr>
          <p:cNvPr id="39" name="Endpoint">
            <a:extLst>
              <a:ext uri="{FF2B5EF4-FFF2-40B4-BE49-F238E27FC236}">
                <a16:creationId xmlns:a16="http://schemas.microsoft.com/office/drawing/2014/main" id="{CA16B6C4-AAE6-4FBA-10CF-3F38B01CE32C}"/>
              </a:ext>
            </a:extLst>
          </p:cNvPr>
          <p:cNvSpPr txBox="1"/>
          <p:nvPr/>
        </p:nvSpPr>
        <p:spPr>
          <a:xfrm>
            <a:off x="6104068" y="3619292"/>
            <a:ext cx="130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{“rating”:”5”}</a:t>
            </a:r>
            <a:endParaRPr lang="en-IN" sz="1600" dirty="0"/>
          </a:p>
        </p:txBody>
      </p:sp>
      <p:sp>
        <p:nvSpPr>
          <p:cNvPr id="41" name="Endpoint">
            <a:extLst>
              <a:ext uri="{FF2B5EF4-FFF2-40B4-BE49-F238E27FC236}">
                <a16:creationId xmlns:a16="http://schemas.microsoft.com/office/drawing/2014/main" id="{A9F2DB68-96C2-F953-E6B1-C52B86FE5F19}"/>
              </a:ext>
            </a:extLst>
          </p:cNvPr>
          <p:cNvSpPr txBox="1"/>
          <p:nvPr/>
        </p:nvSpPr>
        <p:spPr>
          <a:xfrm>
            <a:off x="517640" y="2206274"/>
            <a:ext cx="1819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Self Healing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42" name="Endpoint">
            <a:extLst>
              <a:ext uri="{FF2B5EF4-FFF2-40B4-BE49-F238E27FC236}">
                <a16:creationId xmlns:a16="http://schemas.microsoft.com/office/drawing/2014/main" id="{DF1002F9-1DA1-19AE-60FB-E0C3D8CBCD86}"/>
              </a:ext>
            </a:extLst>
          </p:cNvPr>
          <p:cNvSpPr txBox="1"/>
          <p:nvPr/>
        </p:nvSpPr>
        <p:spPr>
          <a:xfrm>
            <a:off x="517640" y="1622726"/>
            <a:ext cx="2492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Hard Coded Address</a:t>
            </a:r>
            <a:endParaRPr lang="en-IN" sz="1600" dirty="0">
              <a:latin typeface="Consolas" panose="020B06090202040302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EED9693-6786-F3F4-9845-C6BC99DA088B}"/>
              </a:ext>
            </a:extLst>
          </p:cNvPr>
          <p:cNvGrpSpPr/>
          <p:nvPr/>
        </p:nvGrpSpPr>
        <p:grpSpPr>
          <a:xfrm>
            <a:off x="8258571" y="3194656"/>
            <a:ext cx="812461" cy="886301"/>
            <a:chOff x="732692" y="3108960"/>
            <a:chExt cx="812461" cy="886301"/>
          </a:xfrm>
        </p:grpSpPr>
        <p:pic>
          <p:nvPicPr>
            <p:cNvPr id="45" name="Picture 39">
              <a:extLst>
                <a:ext uri="{FF2B5EF4-FFF2-40B4-BE49-F238E27FC236}">
                  <a16:creationId xmlns:a16="http://schemas.microsoft.com/office/drawing/2014/main" id="{DB96E003-A3BE-1230-F313-15162B100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83" y="310896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EE0E08E-683A-6E79-FD0B-7221EA3C7FB7}"/>
                </a:ext>
              </a:extLst>
            </p:cNvPr>
            <p:cNvSpPr txBox="1"/>
            <p:nvPr/>
          </p:nvSpPr>
          <p:spPr>
            <a:xfrm flipH="1">
              <a:off x="732692" y="3749040"/>
              <a:ext cx="812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vo" panose="02000000000000000000" pitchFamily="2" charset="0"/>
                </a:rPr>
                <a:t>ratings</a:t>
              </a:r>
              <a:endParaRPr lang="en-IN" sz="1000" dirty="0">
                <a:latin typeface="Arvo" panose="02000000000000000000" pitchFamily="2" charset="0"/>
              </a:endParaRPr>
            </a:p>
          </p:txBody>
        </p:sp>
      </p:grp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093D14A-5F3E-9540-02D6-9222222DC4BA}"/>
              </a:ext>
            </a:extLst>
          </p:cNvPr>
          <p:cNvSpPr/>
          <p:nvPr/>
        </p:nvSpPr>
        <p:spPr>
          <a:xfrm>
            <a:off x="7939137" y="2544828"/>
            <a:ext cx="1451327" cy="374571"/>
          </a:xfrm>
          <a:prstGeom prst="roundRect">
            <a:avLst/>
          </a:prstGeom>
          <a:solidFill>
            <a:srgbClr val="FFF2CC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5657"/>
                </a:solidFill>
              </a:rPr>
              <a:t>10.8.9.3 : </a:t>
            </a:r>
            <a:r>
              <a:rPr lang="en-US" sz="1600" dirty="0"/>
              <a:t>8080</a:t>
            </a:r>
            <a:endParaRPr lang="en-IN" sz="1600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65560D4-BBF0-488E-18DA-0D7CFBB6FF8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030" y="3154007"/>
            <a:ext cx="725834" cy="524758"/>
          </a:xfrm>
          <a:prstGeom prst="rect">
            <a:avLst/>
          </a:prstGeom>
        </p:spPr>
      </p:pic>
      <p:pic>
        <p:nvPicPr>
          <p:cNvPr id="50" name="Graphic 49" descr="Users">
            <a:extLst>
              <a:ext uri="{FF2B5EF4-FFF2-40B4-BE49-F238E27FC236}">
                <a16:creationId xmlns:a16="http://schemas.microsoft.com/office/drawing/2014/main" id="{D9A89519-EC1B-31A9-584D-33A64E93B0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943" y="2971800"/>
            <a:ext cx="914400" cy="914400"/>
          </a:xfrm>
          <a:prstGeom prst="rect">
            <a:avLst/>
          </a:prstGeom>
        </p:spPr>
      </p:pic>
      <p:sp>
        <p:nvSpPr>
          <p:cNvPr id="51" name="Endpoint">
            <a:extLst>
              <a:ext uri="{FF2B5EF4-FFF2-40B4-BE49-F238E27FC236}">
                <a16:creationId xmlns:a16="http://schemas.microsoft.com/office/drawing/2014/main" id="{AB14987C-05DB-C85D-78CC-21AB5F9107DA}"/>
              </a:ext>
            </a:extLst>
          </p:cNvPr>
          <p:cNvSpPr txBox="1"/>
          <p:nvPr/>
        </p:nvSpPr>
        <p:spPr>
          <a:xfrm>
            <a:off x="1208041" y="3755270"/>
            <a:ext cx="7457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Users</a:t>
            </a:r>
            <a:endParaRPr lang="en-IN" sz="1600" dirty="0">
              <a:latin typeface="Consolas" panose="020B0609020204030204" pitchFamily="49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4ACB23B-49D2-D123-2BA8-5BF0C6C8FCBD}"/>
              </a:ext>
            </a:extLst>
          </p:cNvPr>
          <p:cNvCxnSpPr>
            <a:cxnSpLocks/>
          </p:cNvCxnSpPr>
          <p:nvPr/>
        </p:nvCxnSpPr>
        <p:spPr>
          <a:xfrm>
            <a:off x="2253746" y="3459230"/>
            <a:ext cx="2103120" cy="0"/>
          </a:xfrm>
          <a:prstGeom prst="straightConnector1">
            <a:avLst/>
          </a:prstGeom>
          <a:ln w="28575" cap="flat">
            <a:solidFill>
              <a:schemeClr val="bg1">
                <a:lumMod val="50000"/>
              </a:schemeClr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9D687DC-6657-540B-5076-4B3B4B994464}"/>
              </a:ext>
            </a:extLst>
          </p:cNvPr>
          <p:cNvSpPr/>
          <p:nvPr/>
        </p:nvSpPr>
        <p:spPr>
          <a:xfrm>
            <a:off x="925494" y="5289459"/>
            <a:ext cx="8910168" cy="783193"/>
          </a:xfrm>
          <a:prstGeom prst="roundRect">
            <a:avLst/>
          </a:prstGeom>
          <a:solidFill>
            <a:srgbClr val="EDECEA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327EA8"/>
                </a:solidFill>
              </a:rPr>
              <a:t>😅 Applications Are Ephemeral In Nature</a:t>
            </a:r>
            <a:endParaRPr lang="en-IN" sz="4000" dirty="0">
              <a:solidFill>
                <a:srgbClr val="327E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16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 animBg="1"/>
      <p:bldP spid="36" grpId="0" animBg="1"/>
      <p:bldP spid="36" grpId="1" animBg="1"/>
      <p:bldP spid="37" grpId="0"/>
      <p:bldP spid="39" grpId="0"/>
      <p:bldP spid="41" grpId="0"/>
      <p:bldP spid="42" grpId="0"/>
      <p:bldP spid="48" grpId="0" animBg="1"/>
      <p:bldP spid="51" grpId="0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1093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DNS</a:t>
            </a:r>
            <a:endParaRPr lang="en-IN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0986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5184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This Is Where Services Helps You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grpSp>
        <p:nvGrpSpPr>
          <p:cNvPr id="3" name="K8s Cluster Box">
            <a:extLst>
              <a:ext uri="{FF2B5EF4-FFF2-40B4-BE49-F238E27FC236}">
                <a16:creationId xmlns:a16="http://schemas.microsoft.com/office/drawing/2014/main" id="{009ADECF-B88F-F326-A177-2A592F732028}"/>
              </a:ext>
            </a:extLst>
          </p:cNvPr>
          <p:cNvGrpSpPr/>
          <p:nvPr/>
        </p:nvGrpSpPr>
        <p:grpSpPr>
          <a:xfrm>
            <a:off x="3845680" y="1961280"/>
            <a:ext cx="5907920" cy="2700433"/>
            <a:chOff x="2020679" y="1824605"/>
            <a:chExt cx="5907920" cy="270043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3BCDF8F-550A-7D5D-AF01-44DCFBEEA310}"/>
                </a:ext>
              </a:extLst>
            </p:cNvPr>
            <p:cNvSpPr/>
            <p:nvPr/>
          </p:nvSpPr>
          <p:spPr>
            <a:xfrm>
              <a:off x="2020679" y="2053205"/>
              <a:ext cx="5907920" cy="2471833"/>
            </a:xfrm>
            <a:prstGeom prst="roundRect">
              <a:avLst>
                <a:gd name="adj" fmla="val 11636"/>
              </a:avLst>
            </a:prstGeom>
            <a:noFill/>
            <a:ln w="19050">
              <a:solidFill>
                <a:srgbClr val="326D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E26488-6EC8-80D3-5473-2F6203DC50D4}"/>
                </a:ext>
              </a:extLst>
            </p:cNvPr>
            <p:cNvSpPr/>
            <p:nvPr/>
          </p:nvSpPr>
          <p:spPr>
            <a:xfrm>
              <a:off x="3059572" y="1926856"/>
              <a:ext cx="1095941" cy="2526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326DE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vo" panose="02000000000000000000" pitchFamily="2" charset="0"/>
                </a:rPr>
                <a:t>K8s Cluster</a:t>
              </a:r>
              <a:endParaRPr lang="en-IN" sz="1200" dirty="0">
                <a:solidFill>
                  <a:schemeClr val="tx1"/>
                </a:solidFill>
                <a:latin typeface="Arvo" panose="02000000000000000000" pitchFamily="2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4D90B0-988D-86FF-FCFB-2BD39C907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233" y="1824605"/>
              <a:ext cx="469701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9D9045-E537-0672-4C9B-5976768987DD}"/>
              </a:ext>
            </a:extLst>
          </p:cNvPr>
          <p:cNvGrpSpPr/>
          <p:nvPr/>
        </p:nvGrpSpPr>
        <p:grpSpPr>
          <a:xfrm>
            <a:off x="8258571" y="3468976"/>
            <a:ext cx="812461" cy="886301"/>
            <a:chOff x="732692" y="3108960"/>
            <a:chExt cx="812461" cy="886301"/>
          </a:xfrm>
        </p:grpSpPr>
        <p:pic>
          <p:nvPicPr>
            <p:cNvPr id="9" name="Picture 39">
              <a:extLst>
                <a:ext uri="{FF2B5EF4-FFF2-40B4-BE49-F238E27FC236}">
                  <a16:creationId xmlns:a16="http://schemas.microsoft.com/office/drawing/2014/main" id="{DFBCC45F-E5B7-5686-D6AA-5971920ED2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83" y="310896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0A6A23-5E07-1F10-2AC8-B3CFAD9A0182}"/>
                </a:ext>
              </a:extLst>
            </p:cNvPr>
            <p:cNvSpPr txBox="1"/>
            <p:nvPr/>
          </p:nvSpPr>
          <p:spPr>
            <a:xfrm flipH="1">
              <a:off x="732692" y="3749040"/>
              <a:ext cx="812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vo" panose="02000000000000000000" pitchFamily="2" charset="0"/>
                </a:rPr>
                <a:t>ratings</a:t>
              </a:r>
              <a:endParaRPr lang="en-IN" sz="1000" dirty="0">
                <a:latin typeface="Arvo" panose="02000000000000000000" pitchFamily="2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7D7048-F66B-6913-9576-D0B6939E8837}"/>
              </a:ext>
            </a:extLst>
          </p:cNvPr>
          <p:cNvGrpSpPr/>
          <p:nvPr/>
        </p:nvGrpSpPr>
        <p:grpSpPr>
          <a:xfrm>
            <a:off x="4391863" y="3468976"/>
            <a:ext cx="812461" cy="886301"/>
            <a:chOff x="732692" y="3108960"/>
            <a:chExt cx="812461" cy="886301"/>
          </a:xfrm>
        </p:grpSpPr>
        <p:pic>
          <p:nvPicPr>
            <p:cNvPr id="12" name="Picture 39">
              <a:extLst>
                <a:ext uri="{FF2B5EF4-FFF2-40B4-BE49-F238E27FC236}">
                  <a16:creationId xmlns:a16="http://schemas.microsoft.com/office/drawing/2014/main" id="{A088C76C-7DB4-69A0-688B-AE541371EA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883" y="310896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78AEBC-9A76-7D08-E4EA-93E476418907}"/>
                </a:ext>
              </a:extLst>
            </p:cNvPr>
            <p:cNvSpPr txBox="1"/>
            <p:nvPr/>
          </p:nvSpPr>
          <p:spPr>
            <a:xfrm flipH="1">
              <a:off x="732692" y="3749040"/>
              <a:ext cx="8124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vo" panose="02000000000000000000" pitchFamily="2" charset="0"/>
                </a:rPr>
                <a:t>products</a:t>
              </a:r>
              <a:endParaRPr lang="en-IN" sz="1000" dirty="0">
                <a:latin typeface="Arvo" panose="02000000000000000000" pitchFamily="2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C1BAA2-0095-D619-7AAB-3226B9B377DC}"/>
              </a:ext>
            </a:extLst>
          </p:cNvPr>
          <p:cNvCxnSpPr>
            <a:cxnSpLocks/>
          </p:cNvCxnSpPr>
          <p:nvPr/>
        </p:nvCxnSpPr>
        <p:spPr>
          <a:xfrm>
            <a:off x="5384343" y="3851993"/>
            <a:ext cx="2800114" cy="0"/>
          </a:xfrm>
          <a:prstGeom prst="straightConnector1">
            <a:avLst/>
          </a:prstGeom>
          <a:ln w="28575" cap="flat">
            <a:solidFill>
              <a:schemeClr val="bg1">
                <a:lumMod val="50000"/>
              </a:schemeClr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6210F95-8E6C-8D82-98AF-A0D74F92F001}"/>
              </a:ext>
            </a:extLst>
          </p:cNvPr>
          <p:cNvSpPr/>
          <p:nvPr/>
        </p:nvSpPr>
        <p:spPr>
          <a:xfrm>
            <a:off x="4072429" y="2544828"/>
            <a:ext cx="1451327" cy="374571"/>
          </a:xfrm>
          <a:prstGeom prst="roundRect">
            <a:avLst/>
          </a:prstGeom>
          <a:solidFill>
            <a:srgbClr val="EDECEA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5657"/>
                </a:solidFill>
              </a:rPr>
              <a:t>10.0.0.1 : </a:t>
            </a:r>
            <a:r>
              <a:rPr lang="en-US" sz="1600" dirty="0"/>
              <a:t>8080</a:t>
            </a:r>
            <a:endParaRPr lang="en-IN" sz="16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B2E1339-FC68-B3C3-7893-EB69CCD0B0A5}"/>
              </a:ext>
            </a:extLst>
          </p:cNvPr>
          <p:cNvSpPr/>
          <p:nvPr/>
        </p:nvSpPr>
        <p:spPr>
          <a:xfrm>
            <a:off x="7939137" y="2544828"/>
            <a:ext cx="1451327" cy="374571"/>
          </a:xfrm>
          <a:prstGeom prst="roundRect">
            <a:avLst/>
          </a:prstGeom>
          <a:solidFill>
            <a:srgbClr val="EDECEA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5657"/>
                </a:solidFill>
              </a:rPr>
              <a:t>10.1.1.2 : </a:t>
            </a:r>
            <a:r>
              <a:rPr lang="en-US" sz="1600" dirty="0"/>
              <a:t>8080</a:t>
            </a:r>
            <a:endParaRPr lang="en-IN" sz="1600" dirty="0"/>
          </a:p>
        </p:txBody>
      </p:sp>
      <p:sp>
        <p:nvSpPr>
          <p:cNvPr id="17" name="Endpoint">
            <a:extLst>
              <a:ext uri="{FF2B5EF4-FFF2-40B4-BE49-F238E27FC236}">
                <a16:creationId xmlns:a16="http://schemas.microsoft.com/office/drawing/2014/main" id="{88623F57-1E08-579C-7273-C7A31D41CF29}"/>
              </a:ext>
            </a:extLst>
          </p:cNvPr>
          <p:cNvSpPr txBox="1"/>
          <p:nvPr/>
        </p:nvSpPr>
        <p:spPr>
          <a:xfrm>
            <a:off x="5722803" y="3476032"/>
            <a:ext cx="1890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http://10.8.9.3:8080</a:t>
            </a:r>
            <a:endParaRPr lang="en-IN" sz="1600" dirty="0"/>
          </a:p>
        </p:txBody>
      </p:sp>
      <p:sp>
        <p:nvSpPr>
          <p:cNvPr id="19" name="Endpoint">
            <a:extLst>
              <a:ext uri="{FF2B5EF4-FFF2-40B4-BE49-F238E27FC236}">
                <a16:creationId xmlns:a16="http://schemas.microsoft.com/office/drawing/2014/main" id="{AF2CA03E-D420-FE3D-F15F-45D3E2562616}"/>
              </a:ext>
            </a:extLst>
          </p:cNvPr>
          <p:cNvSpPr txBox="1"/>
          <p:nvPr/>
        </p:nvSpPr>
        <p:spPr>
          <a:xfrm>
            <a:off x="6096000" y="3879996"/>
            <a:ext cx="1308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{“rating”:”5”}</a:t>
            </a:r>
            <a:endParaRPr lang="en-IN" sz="16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CD48B62-2930-C382-FA71-7B3F47D2C466}"/>
              </a:ext>
            </a:extLst>
          </p:cNvPr>
          <p:cNvSpPr/>
          <p:nvPr/>
        </p:nvSpPr>
        <p:spPr>
          <a:xfrm>
            <a:off x="7939137" y="2544828"/>
            <a:ext cx="1451327" cy="374571"/>
          </a:xfrm>
          <a:prstGeom prst="roundRect">
            <a:avLst/>
          </a:prstGeom>
          <a:solidFill>
            <a:srgbClr val="FFF2CC"/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EA5657"/>
                </a:solidFill>
              </a:rPr>
              <a:t>10.8.9.3 : </a:t>
            </a:r>
            <a:r>
              <a:rPr lang="en-US" sz="1600" dirty="0"/>
              <a:t>8080</a:t>
            </a:r>
            <a:endParaRPr lang="en-IN" sz="1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D4BE75-9736-1F8D-A9D7-7BA46D617E5F}"/>
              </a:ext>
            </a:extLst>
          </p:cNvPr>
          <p:cNvGrpSpPr/>
          <p:nvPr/>
        </p:nvGrpSpPr>
        <p:grpSpPr>
          <a:xfrm>
            <a:off x="6322817" y="2539495"/>
            <a:ext cx="871449" cy="886301"/>
            <a:chOff x="703198" y="3108960"/>
            <a:chExt cx="871449" cy="886301"/>
          </a:xfrm>
        </p:grpSpPr>
        <p:pic>
          <p:nvPicPr>
            <p:cNvPr id="27" name="Picture 39">
              <a:extLst>
                <a:ext uri="{FF2B5EF4-FFF2-40B4-BE49-F238E27FC236}">
                  <a16:creationId xmlns:a16="http://schemas.microsoft.com/office/drawing/2014/main" id="{0572F93C-4502-16F1-D5C7-57988D83ED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18883" y="3108960"/>
              <a:ext cx="640080" cy="64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4041D83-22DA-CE77-FAC9-B457FCB35EF2}"/>
                </a:ext>
              </a:extLst>
            </p:cNvPr>
            <p:cNvSpPr txBox="1"/>
            <p:nvPr/>
          </p:nvSpPr>
          <p:spPr>
            <a:xfrm flipH="1">
              <a:off x="703198" y="3749040"/>
              <a:ext cx="8714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Arvo" panose="02000000000000000000" pitchFamily="2" charset="0"/>
                </a:rPr>
                <a:t>ratings-svc</a:t>
              </a:r>
              <a:endParaRPr lang="en-IN" sz="1000" dirty="0">
                <a:latin typeface="Arvo" panose="02000000000000000000" pitchFamily="2" charset="0"/>
              </a:endParaRP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E0D684-F7D0-1494-FA76-4227240D8DF3}"/>
              </a:ext>
            </a:extLst>
          </p:cNvPr>
          <p:cNvCxnSpPr>
            <a:cxnSpLocks/>
          </p:cNvCxnSpPr>
          <p:nvPr/>
        </p:nvCxnSpPr>
        <p:spPr>
          <a:xfrm flipV="1">
            <a:off x="5212320" y="3002379"/>
            <a:ext cx="1141511" cy="564310"/>
          </a:xfrm>
          <a:prstGeom prst="straightConnector1">
            <a:avLst/>
          </a:prstGeom>
          <a:ln w="28575" cap="flat">
            <a:solidFill>
              <a:schemeClr val="bg1">
                <a:lumMod val="50000"/>
              </a:schemeClr>
            </a:solidFill>
            <a:prstDash val="solid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ndpoint">
            <a:extLst>
              <a:ext uri="{FF2B5EF4-FFF2-40B4-BE49-F238E27FC236}">
                <a16:creationId xmlns:a16="http://schemas.microsoft.com/office/drawing/2014/main" id="{DA63240E-58A0-A5D3-FDB8-D3CB8B2D3211}"/>
              </a:ext>
            </a:extLst>
          </p:cNvPr>
          <p:cNvSpPr txBox="1"/>
          <p:nvPr/>
        </p:nvSpPr>
        <p:spPr>
          <a:xfrm rot="19871298">
            <a:off x="4663118" y="2821141"/>
            <a:ext cx="2094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http://ratings-svc:8080</a:t>
            </a:r>
            <a:endParaRPr lang="en-IN" sz="1600" dirty="0"/>
          </a:p>
        </p:txBody>
      </p:sp>
      <p:sp>
        <p:nvSpPr>
          <p:cNvPr id="37" name="Endpoint">
            <a:extLst>
              <a:ext uri="{FF2B5EF4-FFF2-40B4-BE49-F238E27FC236}">
                <a16:creationId xmlns:a16="http://schemas.microsoft.com/office/drawing/2014/main" id="{43F5F66F-C8A0-877F-420B-40C86166071A}"/>
              </a:ext>
            </a:extLst>
          </p:cNvPr>
          <p:cNvSpPr txBox="1"/>
          <p:nvPr/>
        </p:nvSpPr>
        <p:spPr>
          <a:xfrm>
            <a:off x="517640" y="1622726"/>
            <a:ext cx="2380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Ensures Latest IP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C03A2198-D7A6-DD84-B851-FE3FB4A79D54}"/>
              </a:ext>
            </a:extLst>
          </p:cNvPr>
          <p:cNvSpPr/>
          <p:nvPr/>
        </p:nvSpPr>
        <p:spPr>
          <a:xfrm>
            <a:off x="1844258" y="3380867"/>
            <a:ext cx="255583" cy="566590"/>
          </a:xfrm>
          <a:prstGeom prst="leftBrace">
            <a:avLst>
              <a:gd name="adj1" fmla="val 53695"/>
              <a:gd name="adj2" fmla="val 50000"/>
            </a:avLst>
          </a:prstGeom>
          <a:ln w="28575" cap="flat">
            <a:solidFill>
              <a:schemeClr val="bg1">
                <a:lumMod val="50000"/>
              </a:schemeClr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Endpoint">
            <a:extLst>
              <a:ext uri="{FF2B5EF4-FFF2-40B4-BE49-F238E27FC236}">
                <a16:creationId xmlns:a16="http://schemas.microsoft.com/office/drawing/2014/main" id="{263F9E0D-4BFA-768F-8C2E-445107C2AD86}"/>
              </a:ext>
            </a:extLst>
          </p:cNvPr>
          <p:cNvSpPr txBox="1"/>
          <p:nvPr/>
        </p:nvSpPr>
        <p:spPr>
          <a:xfrm>
            <a:off x="237984" y="3513439"/>
            <a:ext cx="15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ratings-svc:8080</a:t>
            </a:r>
            <a:endParaRPr lang="en-IN" sz="1600" dirty="0"/>
          </a:p>
        </p:txBody>
      </p:sp>
      <p:sp>
        <p:nvSpPr>
          <p:cNvPr id="41" name="Endpoint">
            <a:extLst>
              <a:ext uri="{FF2B5EF4-FFF2-40B4-BE49-F238E27FC236}">
                <a16:creationId xmlns:a16="http://schemas.microsoft.com/office/drawing/2014/main" id="{2CDAE683-78C1-0DBD-158B-8ACC1A430442}"/>
              </a:ext>
            </a:extLst>
          </p:cNvPr>
          <p:cNvSpPr txBox="1"/>
          <p:nvPr/>
        </p:nvSpPr>
        <p:spPr>
          <a:xfrm>
            <a:off x="2146247" y="3513439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10.8.9.3:8080</a:t>
            </a:r>
            <a:endParaRPr lang="en-IN" sz="1600" dirty="0"/>
          </a:p>
        </p:txBody>
      </p:sp>
      <p:sp>
        <p:nvSpPr>
          <p:cNvPr id="42" name="Endpoint">
            <a:extLst>
              <a:ext uri="{FF2B5EF4-FFF2-40B4-BE49-F238E27FC236}">
                <a16:creationId xmlns:a16="http://schemas.microsoft.com/office/drawing/2014/main" id="{852152B9-7FDB-CE9A-3329-E8B39A9D360C}"/>
              </a:ext>
            </a:extLst>
          </p:cNvPr>
          <p:cNvSpPr txBox="1"/>
          <p:nvPr/>
        </p:nvSpPr>
        <p:spPr>
          <a:xfrm>
            <a:off x="1498244" y="4271079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</a:t>
            </a:r>
            <a:endParaRPr lang="en-IN" sz="1600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584D54-C217-9934-0907-9949F0187637}"/>
              </a:ext>
            </a:extLst>
          </p:cNvPr>
          <p:cNvSpPr/>
          <p:nvPr/>
        </p:nvSpPr>
        <p:spPr>
          <a:xfrm>
            <a:off x="225296" y="3204063"/>
            <a:ext cx="3274392" cy="957305"/>
          </a:xfrm>
          <a:prstGeom prst="rect">
            <a:avLst/>
          </a:prstGeom>
          <a:ln w="28575" cap="flat">
            <a:solidFill>
              <a:srgbClr val="326DE6"/>
            </a:solidFill>
            <a:prstDash val="sysDash"/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80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36" grpId="0"/>
      <p:bldP spid="37" grpId="0"/>
      <p:bldP spid="39" grpId="0" animBg="1"/>
      <p:bldP spid="40" grpId="0"/>
      <p:bldP spid="41" grpId="0"/>
      <p:bldP spid="42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end Title">
            <a:extLst>
              <a:ext uri="{FF2B5EF4-FFF2-40B4-BE49-F238E27FC236}">
                <a16:creationId xmlns:a16="http://schemas.microsoft.com/office/drawing/2014/main" id="{7ED4F9E2-3406-63BB-B46E-CB9D98DAC994}"/>
              </a:ext>
            </a:extLst>
          </p:cNvPr>
          <p:cNvSpPr txBox="1"/>
          <p:nvPr/>
        </p:nvSpPr>
        <p:spPr>
          <a:xfrm>
            <a:off x="517640" y="297463"/>
            <a:ext cx="3209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📌 The Technical Term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90ADB-E92B-FB1A-0F18-C05BAF499AB9}"/>
              </a:ext>
            </a:extLst>
          </p:cNvPr>
          <p:cNvSpPr txBox="1"/>
          <p:nvPr/>
        </p:nvSpPr>
        <p:spPr>
          <a:xfrm>
            <a:off x="517640" y="1663897"/>
            <a:ext cx="111025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dirty="0">
                <a:solidFill>
                  <a:srgbClr val="DA3B01"/>
                </a:solidFill>
                <a:effectLst/>
                <a:latin typeface="Consolas" panose="020B0609020204030204" pitchFamily="49" charset="0"/>
              </a:rPr>
              <a:t>Service discovery</a:t>
            </a:r>
            <a:r>
              <a:rPr lang="en-US" sz="400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is the actual process of figuring out how to connect to a service.</a:t>
            </a:r>
            <a:endParaRPr lang="en-IN" sz="4000" dirty="0">
              <a:latin typeface="Consolas" panose="020B0609020204030204" pitchFamily="49" charset="0"/>
            </a:endParaRPr>
          </a:p>
        </p:txBody>
      </p:sp>
      <p:sp>
        <p:nvSpPr>
          <p:cNvPr id="6" name="Endpoint">
            <a:extLst>
              <a:ext uri="{FF2B5EF4-FFF2-40B4-BE49-F238E27FC236}">
                <a16:creationId xmlns:a16="http://schemas.microsoft.com/office/drawing/2014/main" id="{59914C9A-43CE-AA07-9950-056B77C0CCE8}"/>
              </a:ext>
            </a:extLst>
          </p:cNvPr>
          <p:cNvSpPr txBox="1"/>
          <p:nvPr/>
        </p:nvSpPr>
        <p:spPr>
          <a:xfrm>
            <a:off x="517640" y="4569213"/>
            <a:ext cx="6532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Kubernetes Uses </a:t>
            </a:r>
            <a:r>
              <a:rPr lang="en-US" sz="1600" b="1" dirty="0">
                <a:solidFill>
                  <a:srgbClr val="DA3B01"/>
                </a:solidFill>
                <a:latin typeface="Consolas" panose="020B0609020204030204" pitchFamily="49" charset="0"/>
              </a:rPr>
              <a:t>DNS</a:t>
            </a:r>
            <a:r>
              <a:rPr lang="en-US" sz="1600" dirty="0">
                <a:latin typeface="Consolas" panose="020B0609020204030204" pitchFamily="49" charset="0"/>
              </a:rPr>
              <a:t> To Solve Service Discovery Problem</a:t>
            </a:r>
            <a:endParaRPr lang="en-I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044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8736</TotalTime>
  <Words>770</Words>
  <Application>Microsoft Office PowerPoint</Application>
  <PresentationFormat>Widescreen</PresentationFormat>
  <Paragraphs>134</Paragraphs>
  <Slides>19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Arvo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Sharad Regoti</dc:creator>
  <cp:lastModifiedBy>Sharad Regoti</cp:lastModifiedBy>
  <cp:revision>22</cp:revision>
  <dcterms:created xsi:type="dcterms:W3CDTF">2022-07-19T16:26:44Z</dcterms:created>
  <dcterms:modified xsi:type="dcterms:W3CDTF">2022-07-25T18:02:59Z</dcterms:modified>
</cp:coreProperties>
</file>