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Caveat"/>
      <p:regular r:id="rId20"/>
      <p:bold r:id="rId21"/>
    </p:embeddedFont>
    <p:embeddedFont>
      <p:font typeface="Old Standard TT"/>
      <p:regular r:id="rId22"/>
      <p:bold r:id="rId23"/>
      <p:italic r:id="rId24"/>
    </p:embeddedFont>
    <p:embeddedFont>
      <p:font typeface="Century Gothic"/>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3" name="Panagiotis Mavridis"/>
  <p:cmAuthor clrIdx="1" id="1" initials="" lastIdx="6" name="Sharad Shriram"/>
  <p:cmAuthor clrIdx="2" id="2" initials="" lastIdx="4" name="Salim Salm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veat-regular.fntdata"/><Relationship Id="rId22" Type="http://schemas.openxmlformats.org/officeDocument/2006/relationships/font" Target="fonts/OldStandardTT-regular.fntdata"/><Relationship Id="rId21" Type="http://schemas.openxmlformats.org/officeDocument/2006/relationships/font" Target="fonts/Caveat-bold.fntdata"/><Relationship Id="rId24" Type="http://schemas.openxmlformats.org/officeDocument/2006/relationships/font" Target="fonts/OldStandardTT-italic.fntdata"/><Relationship Id="rId23" Type="http://schemas.openxmlformats.org/officeDocument/2006/relationships/font" Target="fonts/OldStandardT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CenturyGothic-bold.fntdata"/><Relationship Id="rId25" Type="http://schemas.openxmlformats.org/officeDocument/2006/relationships/font" Target="fonts/CenturyGothic-regular.fntdata"/><Relationship Id="rId28" Type="http://schemas.openxmlformats.org/officeDocument/2006/relationships/font" Target="fonts/CenturyGothic-boldItalic.fntdata"/><Relationship Id="rId27" Type="http://schemas.openxmlformats.org/officeDocument/2006/relationships/font" Target="fonts/CenturyGothic-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5-18T15:38:36.800">
    <p:pos x="6000" y="0"/>
    <p:text>Maybe if you keep all the examples from before you could say here some more insights on the problem and the common issues of the people you introduced (john, marina, michael) (missing time, etc.). no automatic apis for that, etc. introducing the solution...you need to complement it with good text i think</p:text>
  </p:cm>
  <p:cm authorId="1" idx="1" dt="2018-05-23T08:19:51.343">
    <p:pos x="3782" y="907"/>
    <p:text>can Marina emphasize that she does not have a realtime information about available freespaces and would like to get some information about the  same.
And John, points the fact since there are no automatic APIs available, he is finding the MyTUDelft app or any other application not useful. He does not want to browse the web (like the library's website) and would like to get information on the go!</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2" dt="2018-05-23T07:44:06.576">
    <p:pos x="214" y="547"/>
    <p:text>Make sure to mention why this is a limitation!</p:text>
  </p:cm>
  <p:cm authorId="1" idx="3" dt="2018-05-23T07:44:06.576">
    <p:pos x="214" y="647"/>
    <p:text>I might also suggest another issue is personalization - getting answers for user preferred place to work, etc!</p:text>
  </p:cm>
  <p:cm authorId="2" idx="1" dt="2018-05-23T07:41:29.589">
    <p:pos x="214" y="747"/>
    <p:text>wouldn't this be in the "why" part for the crowd computing?</p:text>
  </p:cm>
  <p:cm authorId="1" idx="4" dt="2018-05-23T07:41:29.589">
    <p:pos x="214" y="847"/>
    <p:text>Partially Yes! Since there is difficulty to get real time information we make data collection as a crowdsourcing activity</p:text>
  </p:cm>
  <p:cm authorId="0" idx="2" dt="2018-05-18T15:28:14.105">
    <p:pos x="6000" y="0"/>
    <p:text>Here you are trying to make a modular generic question but it seems rather limiting.</p:text>
  </p:cm>
  <p:cm authorId="2" idx="2" dt="2018-05-23T08:44:25.311">
    <p:pos x="214" y="947"/>
    <p:text>maybe just say a free place?</p:text>
  </p:cm>
  <p:cm authorId="1" idx="5" dt="2018-05-23T08:44:25.311">
    <p:pos x="214" y="1047"/>
    <p:text>This slide needs to talk about the big picture and not the use case. Finding free places is an example but the chatbot design can cater to multiple use cases!!!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6" dt="2018-05-23T10:37:36.569">
    <p:pos x="6000" y="0"/>
    <p:text>If you are following MoSCoW's prioritization, the Woud part needs to be present!</p:text>
  </p:cm>
  <p:cm authorId="2" idx="3" dt="2018-05-23T10:36:55.320">
    <p:pos x="6000" y="100"/>
    <p:text>I believe the W in moscow stands for Won't</p:text>
  </p:cm>
  <p:cm authorId="2" idx="4" dt="2018-05-23T10:37:36.569">
    <p:pos x="6000" y="200"/>
    <p:text>I actually also think we should stick with the musts</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8-05-19T19:49:35.379">
    <p:pos x="6000" y="0"/>
    <p:text>Generic comments for the whole presentation: I see we miss the outline of the required presentation. We need the target audience very clearly (normally is in the personas...it is an opportunity to correct them also) then why it is unique compared to other chatbots? or other solutions? do you have competitors? :) Also what about an early prototype design? some questions that might arise or might be useful to address. you had some cool designs on the requirements Neha. Also at this last slide you have an opportunity to put a summary of the presentation instead of the questions slide (and then questions in the same slide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15 seconds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To sum up, the Easily accessible chatbot is built to solve the problem of the difficulties of finding real time information.</a:t>
            </a:r>
            <a:endParaRPr/>
          </a:p>
          <a:p>
            <a:pPr indent="0" lvl="0" marL="0" rtl="0">
              <a:spcBef>
                <a:spcPts val="0"/>
              </a:spcBef>
              <a:spcAft>
                <a:spcPts val="0"/>
              </a:spcAft>
              <a:buNone/>
            </a:pPr>
            <a:r>
              <a:rPr lang="en"/>
              <a:t>Summary</a:t>
            </a:r>
            <a:endParaRPr/>
          </a:p>
        </p:txBody>
      </p:sp>
      <p:sp>
        <p:nvSpPr>
          <p:cNvPr id="275" name="Shape 2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Replace it with a few key points</a:t>
            </a:r>
            <a:endParaRPr/>
          </a:p>
        </p:txBody>
      </p:sp>
      <p:sp>
        <p:nvSpPr>
          <p:cNvPr id="335" name="Shape 3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Replace it with a few key points</a:t>
            </a:r>
            <a:endParaRPr/>
          </a:p>
        </p:txBody>
      </p:sp>
      <p:sp>
        <p:nvSpPr>
          <p:cNvPr id="394" name="Shape 3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t/>
            </a:r>
            <a:endParaRPr/>
          </a:p>
        </p:txBody>
      </p:sp>
      <p:sp>
        <p:nvSpPr>
          <p:cNvPr id="70" name="Shape 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78" name="Shape 1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chemeClr val="dk1"/>
                </a:solidFill>
                <a:latin typeface="Calibri"/>
                <a:ea typeface="Calibri"/>
                <a:cs typeface="Calibri"/>
                <a:sym typeface="Calibri"/>
              </a:rPr>
              <a:t>The solution to this problem that we will be presenting today is a </a:t>
            </a:r>
            <a:r>
              <a:rPr lang="en" sz="1000">
                <a:solidFill>
                  <a:schemeClr val="dk1"/>
                </a:solidFill>
                <a:latin typeface="Calibri"/>
                <a:ea typeface="Calibri"/>
                <a:cs typeface="Calibri"/>
                <a:sym typeface="Calibri"/>
              </a:rPr>
              <a:t>crowdsourced chatbot service to help student find free space</a:t>
            </a:r>
            <a:endParaRPr sz="1000">
              <a:solidFill>
                <a:schemeClr val="dk1"/>
              </a:solidFill>
              <a:latin typeface="Calibri"/>
              <a:ea typeface="Calibri"/>
              <a:cs typeface="Calibri"/>
              <a:sym typeface="Calibri"/>
            </a:endParaRPr>
          </a:p>
          <a:p>
            <a:pPr indent="0" lvl="0" marL="0" rtl="0">
              <a:spcBef>
                <a:spcPts val="0"/>
              </a:spcBef>
              <a:spcAft>
                <a:spcPts val="0"/>
              </a:spcAft>
              <a:buNone/>
            </a:pPr>
            <a:r>
              <a:t/>
            </a:r>
            <a:endParaRPr sz="1000">
              <a:solidFill>
                <a:schemeClr val="dk1"/>
              </a:solidFill>
              <a:latin typeface="Calibri"/>
              <a:ea typeface="Calibri"/>
              <a:cs typeface="Calibri"/>
              <a:sym typeface="Calibri"/>
            </a:endParaRPr>
          </a:p>
          <a:p>
            <a:pPr indent="0" lvl="0" marL="0" rtl="0">
              <a:spcBef>
                <a:spcPts val="0"/>
              </a:spcBef>
              <a:spcAft>
                <a:spcPts val="0"/>
              </a:spcAft>
              <a:buNone/>
            </a:pPr>
            <a:r>
              <a:rPr lang="en" sz="1000">
                <a:solidFill>
                  <a:schemeClr val="dk1"/>
                </a:solidFill>
                <a:latin typeface="Calibri"/>
                <a:ea typeface="Calibri"/>
                <a:cs typeface="Calibri"/>
                <a:sym typeface="Calibri"/>
              </a:rPr>
              <a:t>Quickly on what a chatbot is. It is a program which can be interacted with in a conversational manner, usually through a messages on a chat platform.</a:t>
            </a:r>
            <a:endParaRPr sz="1000">
              <a:solidFill>
                <a:schemeClr val="dk1"/>
              </a:solidFill>
              <a:latin typeface="Calibri"/>
              <a:ea typeface="Calibri"/>
              <a:cs typeface="Calibri"/>
              <a:sym typeface="Calibri"/>
            </a:endParaRPr>
          </a:p>
          <a:p>
            <a:pPr indent="0" lvl="0" marL="0" rtl="0">
              <a:spcBef>
                <a:spcPts val="0"/>
              </a:spcBef>
              <a:spcAft>
                <a:spcPts val="0"/>
              </a:spcAft>
              <a:buNone/>
            </a:pPr>
            <a:r>
              <a:t/>
            </a:r>
            <a:endParaRPr sz="1000">
              <a:solidFill>
                <a:schemeClr val="dk1"/>
              </a:solidFill>
              <a:latin typeface="Calibri"/>
              <a:ea typeface="Calibri"/>
              <a:cs typeface="Calibri"/>
              <a:sym typeface="Calibri"/>
            </a:endParaRPr>
          </a:p>
          <a:p>
            <a:pPr indent="0" lvl="0" marL="0" rtl="0">
              <a:spcBef>
                <a:spcPts val="0"/>
              </a:spcBef>
              <a:spcAft>
                <a:spcPts val="0"/>
              </a:spcAft>
              <a:buNone/>
            </a:pPr>
            <a:r>
              <a:rPr lang="en" sz="1000">
                <a:solidFill>
                  <a:schemeClr val="dk1"/>
                </a:solidFill>
                <a:latin typeface="Calibri"/>
                <a:ea typeface="Calibri"/>
                <a:cs typeface="Calibri"/>
                <a:sym typeface="Calibri"/>
              </a:rPr>
              <a:t>The students will ask the bot for information. The crowdsourcing aspect comes in the form of other students providing this information that’s being asked for.</a:t>
            </a:r>
            <a:endParaRPr sz="1000">
              <a:solidFill>
                <a:schemeClr val="dk1"/>
              </a:solidFill>
              <a:latin typeface="Calibri"/>
              <a:ea typeface="Calibri"/>
              <a:cs typeface="Calibri"/>
              <a:sym typeface="Calibri"/>
            </a:endParaRPr>
          </a:p>
          <a:p>
            <a:pPr indent="0" lvl="0" marL="0" rtl="0">
              <a:spcBef>
                <a:spcPts val="0"/>
              </a:spcBef>
              <a:spcAft>
                <a:spcPts val="0"/>
              </a:spcAft>
              <a:buNone/>
            </a:pPr>
            <a:r>
              <a:t/>
            </a:r>
            <a:endParaRPr sz="1000">
              <a:solidFill>
                <a:schemeClr val="dk1"/>
              </a:solidFill>
              <a:latin typeface="Calibri"/>
              <a:ea typeface="Calibri"/>
              <a:cs typeface="Calibri"/>
              <a:sym typeface="Calibri"/>
            </a:endParaRPr>
          </a:p>
          <a:p>
            <a:pPr indent="0" lvl="0" mar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What is the need for MyCI?</a:t>
            </a:r>
            <a:endParaRPr sz="1000">
              <a:solidFill>
                <a:schemeClr val="dk1"/>
              </a:solidFill>
              <a:latin typeface="Calibri"/>
              <a:ea typeface="Calibri"/>
              <a:cs typeface="Calibri"/>
              <a:sym typeface="Calibri"/>
            </a:endParaRPr>
          </a:p>
          <a:p>
            <a:pPr indent="0" lvl="0" marL="0" rtl="0">
              <a:spcBef>
                <a:spcPts val="0"/>
              </a:spcBef>
              <a:spcAft>
                <a:spcPts val="0"/>
              </a:spcAft>
              <a:buClr>
                <a:schemeClr val="dk1"/>
              </a:buClr>
              <a:buSzPts val="1100"/>
              <a:buFont typeface="Arial"/>
              <a:buNone/>
            </a:pPr>
            <a:r>
              <a:t/>
            </a:r>
            <a:endParaRPr sz="1000">
              <a:solidFill>
                <a:schemeClr val="dk1"/>
              </a:solidFill>
              <a:latin typeface="Calibri"/>
              <a:ea typeface="Calibri"/>
              <a:cs typeface="Calibri"/>
              <a:sym typeface="Calibri"/>
            </a:endParaRPr>
          </a:p>
          <a:p>
            <a:pPr indent="-292100" lvl="0" marL="457200" rtl="0">
              <a:lnSpc>
                <a:spcPct val="15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Saving time for students looking for information</a:t>
            </a:r>
            <a:endParaRPr sz="1000">
              <a:solidFill>
                <a:schemeClr val="dk1"/>
              </a:solidFill>
              <a:latin typeface="Calibri"/>
              <a:ea typeface="Calibri"/>
              <a:cs typeface="Calibri"/>
              <a:sym typeface="Calibri"/>
            </a:endParaRPr>
          </a:p>
          <a:p>
            <a:pPr indent="-292100" lvl="0" marL="457200" rtl="0">
              <a:lnSpc>
                <a:spcPct val="15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Leveraging information from other students</a:t>
            </a:r>
            <a:endParaRPr sz="1000">
              <a:solidFill>
                <a:schemeClr val="dk1"/>
              </a:solidFill>
              <a:latin typeface="Calibri"/>
              <a:ea typeface="Calibri"/>
              <a:cs typeface="Calibri"/>
              <a:sym typeface="Calibri"/>
            </a:endParaRPr>
          </a:p>
          <a:p>
            <a:pPr indent="-292100" lvl="0" marL="457200" rtl="0">
              <a:lnSpc>
                <a:spcPct val="15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Informed decisions for productivity</a:t>
            </a:r>
            <a:endParaRPr sz="1000">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000">
                <a:solidFill>
                  <a:schemeClr val="dk1"/>
                </a:solidFill>
                <a:latin typeface="Calibri"/>
                <a:ea typeface="Calibri"/>
                <a:cs typeface="Calibri"/>
                <a:sym typeface="Calibri"/>
              </a:rPr>
              <a:t>Why did we opt for a chatbot? </a:t>
            </a:r>
            <a:endParaRPr sz="1000">
              <a:solidFill>
                <a:schemeClr val="dk1"/>
              </a:solidFill>
              <a:latin typeface="Calibri"/>
              <a:ea typeface="Calibri"/>
              <a:cs typeface="Calibri"/>
              <a:sym typeface="Calibri"/>
            </a:endParaRPr>
          </a:p>
          <a:p>
            <a:pPr indent="0" lvl="0" marL="0" rtl="0">
              <a:lnSpc>
                <a:spcPct val="115000"/>
              </a:lnSpc>
              <a:spcBef>
                <a:spcPts val="0"/>
              </a:spcBef>
              <a:spcAft>
                <a:spcPts val="0"/>
              </a:spcAft>
              <a:buNone/>
            </a:pPr>
            <a:r>
              <a:t/>
            </a:r>
            <a:endParaRPr sz="1000">
              <a:solidFill>
                <a:schemeClr val="dk1"/>
              </a:solidFill>
              <a:latin typeface="Calibri"/>
              <a:ea typeface="Calibri"/>
              <a:cs typeface="Calibri"/>
              <a:sym typeface="Calibri"/>
            </a:endParaRPr>
          </a:p>
          <a:p>
            <a:pPr indent="0" lvl="0" marL="0" rtl="0">
              <a:lnSpc>
                <a:spcPct val="115000"/>
              </a:lnSpc>
              <a:spcBef>
                <a:spcPts val="0"/>
              </a:spcBef>
              <a:spcAft>
                <a:spcPts val="0"/>
              </a:spcAft>
              <a:buNone/>
            </a:pPr>
            <a:r>
              <a:rPr lang="en" sz="1000">
                <a:solidFill>
                  <a:schemeClr val="dk1"/>
                </a:solidFill>
                <a:latin typeface="Calibri"/>
                <a:ea typeface="Calibri"/>
                <a:cs typeface="Calibri"/>
                <a:sym typeface="Calibri"/>
              </a:rPr>
              <a:t>Other similar solutions are have been proposed like the app you see here. This is also a crowdsourced application for finding information on campus but on a android app. </a:t>
            </a:r>
            <a:endParaRPr sz="1000">
              <a:solidFill>
                <a:schemeClr val="dk1"/>
              </a:solidFill>
              <a:latin typeface="Calibri"/>
              <a:ea typeface="Calibri"/>
              <a:cs typeface="Calibri"/>
              <a:sym typeface="Calibri"/>
            </a:endParaRPr>
          </a:p>
          <a:p>
            <a:pPr indent="0" lvl="0" marL="0" rtl="0">
              <a:lnSpc>
                <a:spcPct val="115000"/>
              </a:lnSpc>
              <a:spcBef>
                <a:spcPts val="0"/>
              </a:spcBef>
              <a:spcAft>
                <a:spcPts val="0"/>
              </a:spcAft>
              <a:buNone/>
            </a:pPr>
            <a:r>
              <a:rPr lang="en" sz="1000">
                <a:solidFill>
                  <a:schemeClr val="dk1"/>
                </a:solidFill>
                <a:latin typeface="Calibri"/>
                <a:ea typeface="Calibri"/>
                <a:cs typeface="Calibri"/>
                <a:sym typeface="Calibri"/>
              </a:rPr>
              <a:t>This is where the advantage of a chatbot comes in. No need to install applications as it integrates with applications students already have.</a:t>
            </a:r>
            <a:endParaRPr sz="1000">
              <a:solidFill>
                <a:schemeClr val="dk1"/>
              </a:solidFill>
              <a:latin typeface="Calibri"/>
              <a:ea typeface="Calibri"/>
              <a:cs typeface="Calibri"/>
              <a:sym typeface="Calibri"/>
            </a:endParaRPr>
          </a:p>
          <a:p>
            <a:pPr indent="0" lvl="0" marL="0" rtl="0">
              <a:lnSpc>
                <a:spcPct val="115000"/>
              </a:lnSpc>
              <a:spcBef>
                <a:spcPts val="0"/>
              </a:spcBef>
              <a:spcAft>
                <a:spcPts val="0"/>
              </a:spcAft>
              <a:buNone/>
            </a:pPr>
            <a:r>
              <a:t/>
            </a:r>
            <a:endParaRPr sz="1000">
              <a:solidFill>
                <a:schemeClr val="dk1"/>
              </a:solidFill>
              <a:latin typeface="Calibri"/>
              <a:ea typeface="Calibri"/>
              <a:cs typeface="Calibri"/>
              <a:sym typeface="Calibri"/>
            </a:endParaRPr>
          </a:p>
          <a:p>
            <a:pPr indent="0" lvl="0" marL="0" rtl="0">
              <a:lnSpc>
                <a:spcPct val="115000"/>
              </a:lnSpc>
              <a:spcBef>
                <a:spcPts val="0"/>
              </a:spcBef>
              <a:spcAft>
                <a:spcPts val="0"/>
              </a:spcAft>
              <a:buNone/>
            </a:pPr>
            <a:r>
              <a:t/>
            </a:r>
            <a:endParaRPr sz="1000">
              <a:solidFill>
                <a:schemeClr val="dk1"/>
              </a:solidFill>
              <a:latin typeface="Calibri"/>
              <a:ea typeface="Calibri"/>
              <a:cs typeface="Calibri"/>
              <a:sym typeface="Calibri"/>
            </a:endParaRPr>
          </a:p>
          <a:p>
            <a:pPr indent="0" lvl="0" marL="0" rtl="0">
              <a:lnSpc>
                <a:spcPct val="115000"/>
              </a:lnSpc>
              <a:spcBef>
                <a:spcPts val="0"/>
              </a:spcBef>
              <a:spcAft>
                <a:spcPts val="0"/>
              </a:spcAft>
              <a:buNone/>
            </a:pPr>
            <a:r>
              <a:t/>
            </a:r>
            <a:endParaRPr sz="1000">
              <a:solidFill>
                <a:schemeClr val="dk1"/>
              </a:solidFill>
              <a:latin typeface="Calibri"/>
              <a:ea typeface="Calibri"/>
              <a:cs typeface="Calibri"/>
              <a:sym typeface="Calibri"/>
            </a:endParaRPr>
          </a:p>
          <a:p>
            <a:pPr indent="-292100" lvl="0" marL="457200"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Oliveira J., et.al. proposed a campus based system for information gathering and recommendation which is an android application which has registered users express their thoughts and comment for different activities across the campus of the Federal University of Rio de Janeiro.[1]</a:t>
            </a:r>
            <a:endParaRPr sz="1000">
              <a:solidFill>
                <a:schemeClr val="dk1"/>
              </a:solidFill>
              <a:latin typeface="Calibri"/>
              <a:ea typeface="Calibri"/>
              <a:cs typeface="Calibri"/>
              <a:sym typeface="Calibri"/>
            </a:endParaRPr>
          </a:p>
          <a:p>
            <a:pPr indent="0" lvl="0" marL="0" rtl="0">
              <a:lnSpc>
                <a:spcPct val="115000"/>
              </a:lnSpc>
              <a:spcBef>
                <a:spcPts val="0"/>
              </a:spcBef>
              <a:spcAft>
                <a:spcPts val="0"/>
              </a:spcAft>
              <a:buClr>
                <a:schemeClr val="dk1"/>
              </a:buClr>
              <a:buSzPts val="1100"/>
              <a:buFont typeface="Arial"/>
              <a:buNone/>
            </a:pPr>
            <a:r>
              <a:t/>
            </a:r>
            <a:endParaRPr sz="1000">
              <a:solidFill>
                <a:schemeClr val="dk1"/>
              </a:solidFill>
              <a:latin typeface="Calibri"/>
              <a:ea typeface="Calibri"/>
              <a:cs typeface="Calibri"/>
              <a:sym typeface="Calibri"/>
            </a:endParaRPr>
          </a:p>
          <a:p>
            <a:pPr indent="-292100" lvl="0" marL="457200"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This work establishes that crowdsourced, collaborative information gathering and recommendation across campus events is a feasible and useful application.</a:t>
            </a:r>
            <a:endParaRPr sz="1000">
              <a:solidFill>
                <a:schemeClr val="dk1"/>
              </a:solidFill>
              <a:latin typeface="Calibri"/>
              <a:ea typeface="Calibri"/>
              <a:cs typeface="Calibri"/>
              <a:sym typeface="Calibri"/>
            </a:endParaRPr>
          </a:p>
          <a:p>
            <a:pPr indent="0" lvl="0" marL="0" rtl="0">
              <a:lnSpc>
                <a:spcPct val="115000"/>
              </a:lnSpc>
              <a:spcBef>
                <a:spcPts val="0"/>
              </a:spcBef>
              <a:spcAft>
                <a:spcPts val="0"/>
              </a:spcAft>
              <a:buClr>
                <a:schemeClr val="dk1"/>
              </a:buClr>
              <a:buSzPts val="1100"/>
              <a:buFont typeface="Arial"/>
              <a:buNone/>
            </a:pPr>
            <a:r>
              <a:t/>
            </a:r>
            <a:endParaRPr sz="1000">
              <a:solidFill>
                <a:schemeClr val="dk1"/>
              </a:solidFill>
              <a:latin typeface="Calibri"/>
              <a:ea typeface="Calibri"/>
              <a:cs typeface="Calibri"/>
              <a:sym typeface="Calibri"/>
            </a:endParaRPr>
          </a:p>
          <a:p>
            <a:pPr indent="-292100" lvl="0" marL="457200"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However, the daily needs of the campus like finding the menu at a particular food court, finding a workplace are necessities which will make the campus a better place. An application cannot cater </a:t>
            </a:r>
            <a:endParaRPr sz="1000">
              <a:solidFill>
                <a:schemeClr val="dk1"/>
              </a:solidFill>
              <a:latin typeface="Calibri"/>
              <a:ea typeface="Calibri"/>
              <a:cs typeface="Calibri"/>
              <a:sym typeface="Calibri"/>
            </a:endParaRPr>
          </a:p>
          <a:p>
            <a:pPr indent="0" lvl="0" marL="0" rtl="0">
              <a:spcBef>
                <a:spcPts val="0"/>
              </a:spcBef>
              <a:spcAft>
                <a:spcPts val="0"/>
              </a:spcAft>
              <a:buNone/>
            </a:pPr>
            <a:r>
              <a:t/>
            </a:r>
            <a:endParaRPr sz="1000">
              <a:latin typeface="Calibri"/>
              <a:ea typeface="Calibri"/>
              <a:cs typeface="Calibri"/>
              <a:sym typeface="Calibri"/>
            </a:endParaRPr>
          </a:p>
        </p:txBody>
      </p:sp>
      <p:sp>
        <p:nvSpPr>
          <p:cNvPr id="201" name="Shape 2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000">
                <a:latin typeface="Calibri"/>
                <a:ea typeface="Calibri"/>
                <a:cs typeface="Calibri"/>
                <a:sym typeface="Calibri"/>
              </a:rPr>
              <a:t>Why we did we opt for a crowdsourced solution over a tradition chatbot?</a:t>
            </a:r>
            <a:endParaRPr sz="1000">
              <a:latin typeface="Calibri"/>
              <a:ea typeface="Calibri"/>
              <a:cs typeface="Calibri"/>
              <a:sym typeface="Calibri"/>
            </a:endParaRPr>
          </a:p>
          <a:p>
            <a:pPr indent="0" lvl="0" marL="0">
              <a:spcBef>
                <a:spcPts val="0"/>
              </a:spcBef>
              <a:spcAft>
                <a:spcPts val="0"/>
              </a:spcAft>
              <a:buNone/>
            </a:pPr>
            <a:r>
              <a:t/>
            </a:r>
            <a:endParaRPr sz="1000">
              <a:latin typeface="Calibri"/>
              <a:ea typeface="Calibri"/>
              <a:cs typeface="Calibri"/>
              <a:sym typeface="Calibri"/>
            </a:endParaRPr>
          </a:p>
          <a:p>
            <a:pPr indent="0" lvl="0" marL="0">
              <a:spcBef>
                <a:spcPts val="0"/>
              </a:spcBef>
              <a:spcAft>
                <a:spcPts val="0"/>
              </a:spcAft>
              <a:buNone/>
            </a:pPr>
            <a:r>
              <a:rPr lang="en" sz="1000">
                <a:latin typeface="Calibri"/>
                <a:ea typeface="Calibri"/>
                <a:cs typeface="Calibri"/>
                <a:sym typeface="Calibri"/>
              </a:rPr>
              <a:t>No services or APIs available for the use cases like the ones of john and maria. If they want the information they need to either go there personally or know a friend that’s already there and get the information from them.</a:t>
            </a:r>
            <a:endParaRPr sz="1000">
              <a:latin typeface="Calibri"/>
              <a:ea typeface="Calibri"/>
              <a:cs typeface="Calibri"/>
              <a:sym typeface="Calibri"/>
            </a:endParaRPr>
          </a:p>
          <a:p>
            <a:pPr indent="0" lvl="0" marL="0">
              <a:spcBef>
                <a:spcPts val="0"/>
              </a:spcBef>
              <a:spcAft>
                <a:spcPts val="0"/>
              </a:spcAft>
              <a:buNone/>
            </a:pPr>
            <a:r>
              <a:t/>
            </a:r>
            <a:endParaRPr sz="1000">
              <a:latin typeface="Calibri"/>
              <a:ea typeface="Calibri"/>
              <a:cs typeface="Calibri"/>
              <a:sym typeface="Calibri"/>
            </a:endParaRPr>
          </a:p>
          <a:p>
            <a:pPr indent="0" lvl="0" marL="0" rtl="0">
              <a:spcBef>
                <a:spcPts val="0"/>
              </a:spcBef>
              <a:spcAft>
                <a:spcPts val="0"/>
              </a:spcAft>
              <a:buNone/>
            </a:pPr>
            <a:r>
              <a:rPr lang="en" sz="1000">
                <a:latin typeface="Calibri"/>
                <a:ea typeface="Calibri"/>
                <a:cs typeface="Calibri"/>
                <a:sym typeface="Calibri"/>
              </a:rPr>
              <a:t>With a crowdsourced solution </a:t>
            </a:r>
            <a:endParaRPr sz="1000">
              <a:latin typeface="Calibri"/>
              <a:ea typeface="Calibri"/>
              <a:cs typeface="Calibri"/>
              <a:sym typeface="Calibri"/>
            </a:endParaRPr>
          </a:p>
        </p:txBody>
      </p:sp>
      <p:sp>
        <p:nvSpPr>
          <p:cNvPr id="213" name="Shape 2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Here is the features of our chatbot system.</a:t>
            </a:r>
            <a:endParaRPr/>
          </a:p>
          <a:p>
            <a:pPr indent="0" lvl="0" marL="0">
              <a:spcBef>
                <a:spcPts val="0"/>
              </a:spcBef>
              <a:spcAft>
                <a:spcPts val="0"/>
              </a:spcAft>
              <a:buNone/>
            </a:pPr>
            <a:r>
              <a:rPr lang="en"/>
              <a:t>For the chatbot, we need a basic function conversable chatbot</a:t>
            </a:r>
            <a:endParaRPr/>
          </a:p>
          <a:p>
            <a:pPr indent="0" lvl="0" marL="0">
              <a:spcBef>
                <a:spcPts val="0"/>
              </a:spcBef>
              <a:spcAft>
                <a:spcPts val="0"/>
              </a:spcAft>
              <a:buNone/>
            </a:pPr>
            <a:r>
              <a:rPr lang="en"/>
              <a:t>For the crowd, we need a motivated and active crowd to provide source quality answers</a:t>
            </a:r>
            <a:endParaRPr/>
          </a:p>
          <a:p>
            <a:pPr indent="0" lvl="0" marL="0">
              <a:spcBef>
                <a:spcPts val="0"/>
              </a:spcBef>
              <a:spcAft>
                <a:spcPts val="0"/>
              </a:spcAft>
              <a:buNone/>
            </a:pPr>
            <a:r>
              <a:rPr lang="en"/>
              <a:t>Furthermore, we need chatbot to provide fast, timely and </a:t>
            </a:r>
            <a:r>
              <a:rPr lang="en"/>
              <a:t>relevant</a:t>
            </a:r>
            <a:r>
              <a:rPr lang="en"/>
              <a:t> answer</a:t>
            </a:r>
            <a:endParaRPr/>
          </a:p>
          <a:p>
            <a:pPr indent="0" lvl="0" marL="0">
              <a:spcBef>
                <a:spcPts val="0"/>
              </a:spcBef>
              <a:spcAft>
                <a:spcPts val="0"/>
              </a:spcAft>
              <a:buNone/>
            </a:pPr>
            <a:r>
              <a:rPr lang="en"/>
              <a:t>Lastly, the chatbot need to ask question </a:t>
            </a:r>
            <a:r>
              <a:rPr lang="en"/>
              <a:t>according</a:t>
            </a:r>
            <a:r>
              <a:rPr lang="en"/>
              <a:t> to the personalization. Such as </a:t>
            </a:r>
            <a:r>
              <a:rPr lang="en"/>
              <a:t>preference</a:t>
            </a:r>
            <a:r>
              <a:rPr lang="en"/>
              <a:t> of the users. </a:t>
            </a:r>
            <a:endParaRPr/>
          </a:p>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Next, i will talk about the implementation overview for our design.</a:t>
            </a:r>
            <a:endParaRPr/>
          </a:p>
          <a:p>
            <a:pPr indent="0" lvl="0" marL="0">
              <a:spcBef>
                <a:spcPts val="0"/>
              </a:spcBef>
              <a:spcAft>
                <a:spcPts val="0"/>
              </a:spcAft>
              <a:buNone/>
            </a:pPr>
            <a:r>
              <a:rPr lang="en"/>
              <a:t>Firstly, user types a message on the chatbot application,</a:t>
            </a:r>
            <a:endParaRPr sz="1200">
              <a:solidFill>
                <a:srgbClr val="24292E"/>
              </a:solidFill>
              <a:highlight>
                <a:srgbClr val="FFFFFF"/>
              </a:highlight>
            </a:endParaRPr>
          </a:p>
          <a:p>
            <a:pPr indent="0" lvl="0" marL="0">
              <a:spcBef>
                <a:spcPts val="0"/>
              </a:spcBef>
              <a:spcAft>
                <a:spcPts val="0"/>
              </a:spcAft>
              <a:buNone/>
            </a:pPr>
            <a:r>
              <a:rPr lang="en" sz="1200">
                <a:solidFill>
                  <a:srgbClr val="24292E"/>
                </a:solidFill>
                <a:highlight>
                  <a:srgbClr val="FFFFFF"/>
                </a:highlight>
              </a:rPr>
              <a:t>After that, system create micro-tasks based on user text and notify workers based on certain rules. </a:t>
            </a:r>
            <a:endParaRPr sz="1200">
              <a:solidFill>
                <a:srgbClr val="24292E"/>
              </a:solidFill>
              <a:highlight>
                <a:srgbClr val="FFFFFF"/>
              </a:highlight>
            </a:endParaRPr>
          </a:p>
          <a:p>
            <a:pPr indent="0" lvl="0" marL="0">
              <a:spcBef>
                <a:spcPts val="0"/>
              </a:spcBef>
              <a:spcAft>
                <a:spcPts val="0"/>
              </a:spcAft>
              <a:buNone/>
            </a:pPr>
            <a:r>
              <a:rPr lang="en" sz="1200">
                <a:solidFill>
                  <a:srgbClr val="24292E"/>
                </a:solidFill>
                <a:highlight>
                  <a:srgbClr val="FFFFFF"/>
                </a:highlight>
              </a:rPr>
              <a:t>Then, the aggregator collect all the </a:t>
            </a:r>
            <a:r>
              <a:rPr lang="en" sz="1200">
                <a:solidFill>
                  <a:srgbClr val="24292E"/>
                </a:solidFill>
                <a:highlight>
                  <a:srgbClr val="FFFFFF"/>
                </a:highlight>
              </a:rPr>
              <a:t>response</a:t>
            </a:r>
            <a:r>
              <a:rPr lang="en" sz="1200">
                <a:solidFill>
                  <a:srgbClr val="24292E"/>
                </a:solidFill>
                <a:highlight>
                  <a:srgbClr val="FFFFFF"/>
                </a:highlight>
              </a:rPr>
              <a:t> from the workers and store into the database.</a:t>
            </a:r>
            <a:endParaRPr sz="1200">
              <a:solidFill>
                <a:srgbClr val="24292E"/>
              </a:solidFill>
              <a:highlight>
                <a:srgbClr val="FFFFFF"/>
              </a:highlight>
            </a:endParaRPr>
          </a:p>
          <a:p>
            <a:pPr indent="0" lvl="0" marL="0">
              <a:spcBef>
                <a:spcPts val="0"/>
              </a:spcBef>
              <a:spcAft>
                <a:spcPts val="0"/>
              </a:spcAft>
              <a:buNone/>
            </a:pPr>
            <a:r>
              <a:rPr lang="en" sz="1200">
                <a:solidFill>
                  <a:srgbClr val="24292E"/>
                </a:solidFill>
                <a:highlight>
                  <a:srgbClr val="FFFFFF"/>
                </a:highlight>
              </a:rPr>
              <a:t>Lastly, we need to display the result through the chatbot.</a:t>
            </a:r>
            <a:endParaRPr sz="1200">
              <a:solidFill>
                <a:srgbClr val="24292E"/>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sz="2400">
                <a:solidFill>
                  <a:schemeClr val="dk1"/>
                </a:solidFill>
                <a:latin typeface="Calibri"/>
                <a:ea typeface="Calibri"/>
                <a:cs typeface="Calibri"/>
                <a:sym typeface="Calibri"/>
              </a:rPr>
              <a:t>Incentives:</a:t>
            </a:r>
            <a:endParaRPr b="1" sz="2400">
              <a:solidFill>
                <a:schemeClr val="dk1"/>
              </a:solidFill>
              <a:latin typeface="Calibri"/>
              <a:ea typeface="Calibri"/>
              <a:cs typeface="Calibri"/>
              <a:sym typeface="Calibri"/>
            </a:endParaRPr>
          </a:p>
          <a:p>
            <a:pPr indent="0" lvl="0" marL="0">
              <a:spcBef>
                <a:spcPts val="0"/>
              </a:spcBef>
              <a:spcAft>
                <a:spcPts val="0"/>
              </a:spcAft>
              <a:buClr>
                <a:schemeClr val="dk1"/>
              </a:buClr>
              <a:buSzPts val="1100"/>
              <a:buFont typeface="Arial"/>
              <a:buNone/>
            </a:pPr>
            <a:r>
              <a:t/>
            </a:r>
            <a:endParaRPr b="1" sz="800">
              <a:solidFill>
                <a:schemeClr val="dk1"/>
              </a:solidFill>
              <a:latin typeface="Calibri"/>
              <a:ea typeface="Calibri"/>
              <a:cs typeface="Calibri"/>
              <a:sym typeface="Calibri"/>
            </a:endParaRPr>
          </a:p>
          <a:p>
            <a:pPr indent="0" lvl="0" marL="0">
              <a:spcBef>
                <a:spcPts val="0"/>
              </a:spcBef>
              <a:spcAft>
                <a:spcPts val="0"/>
              </a:spcAft>
              <a:buClr>
                <a:schemeClr val="dk1"/>
              </a:buClr>
              <a:buSzPts val="1100"/>
              <a:buFont typeface="Arial"/>
              <a:buNone/>
            </a:pPr>
            <a:r>
              <a:rPr b="1" lang="en" sz="2400">
                <a:solidFill>
                  <a:schemeClr val="dk1"/>
                </a:solidFill>
                <a:latin typeface="Calibri"/>
                <a:ea typeface="Calibri"/>
                <a:cs typeface="Calibri"/>
                <a:sym typeface="Calibri"/>
              </a:rPr>
              <a:t>Points</a:t>
            </a:r>
            <a:endParaRPr b="1" sz="2400">
              <a:solidFill>
                <a:schemeClr val="dk1"/>
              </a:solidFill>
              <a:latin typeface="Calibri"/>
              <a:ea typeface="Calibri"/>
              <a:cs typeface="Calibri"/>
              <a:sym typeface="Calibri"/>
            </a:endParaRPr>
          </a:p>
          <a:p>
            <a:pPr indent="-317500" lvl="0" marL="457200" rtl="0">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When the user registers, he gets some points</a:t>
            </a:r>
            <a:endParaRPr sz="1400">
              <a:solidFill>
                <a:schemeClr val="dk1"/>
              </a:solidFill>
              <a:latin typeface="Calibri"/>
              <a:ea typeface="Calibri"/>
              <a:cs typeface="Calibri"/>
              <a:sym typeface="Calibri"/>
            </a:endParaRPr>
          </a:p>
          <a:p>
            <a:pPr indent="-317500" lvl="0" marL="457200" rtl="0">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User would need to spend points when he asks a question</a:t>
            </a:r>
            <a:endParaRPr sz="1400">
              <a:solidFill>
                <a:schemeClr val="dk1"/>
              </a:solidFill>
              <a:latin typeface="Calibri"/>
              <a:ea typeface="Calibri"/>
              <a:cs typeface="Calibri"/>
              <a:sym typeface="Calibri"/>
            </a:endParaRPr>
          </a:p>
          <a:p>
            <a:pPr indent="-317500" lvl="0" marL="457200" rtl="0">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He would get some points when he acts as a crowd worker and completes some task.</a:t>
            </a:r>
            <a:endParaRPr sz="1400">
              <a:solidFill>
                <a:schemeClr val="dk1"/>
              </a:solidFill>
              <a:latin typeface="Calibri"/>
              <a:ea typeface="Calibri"/>
              <a:cs typeface="Calibri"/>
              <a:sym typeface="Calibri"/>
            </a:endParaRPr>
          </a:p>
          <a:p>
            <a:pPr indent="-317500" lvl="0" marL="457200" rtl="0">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These points can be added even if the answer is not validated</a:t>
            </a:r>
            <a:endParaRPr sz="1400">
              <a:solidFill>
                <a:schemeClr val="dk1"/>
              </a:solidFill>
              <a:latin typeface="Calibri"/>
              <a:ea typeface="Calibri"/>
              <a:cs typeface="Calibri"/>
              <a:sym typeface="Calibri"/>
            </a:endParaRPr>
          </a:p>
          <a:p>
            <a:pPr indent="0" lvl="0" marL="0">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a:spcBef>
                <a:spcPts val="0"/>
              </a:spcBef>
              <a:spcAft>
                <a:spcPts val="0"/>
              </a:spcAft>
              <a:buClr>
                <a:schemeClr val="dk1"/>
              </a:buClr>
              <a:buSzPts val="1100"/>
              <a:buFont typeface="Arial"/>
              <a:buNone/>
            </a:pPr>
            <a:r>
              <a:rPr b="1" lang="en" sz="2400">
                <a:solidFill>
                  <a:schemeClr val="dk1"/>
                </a:solidFill>
                <a:latin typeface="Calibri"/>
                <a:ea typeface="Calibri"/>
                <a:cs typeface="Calibri"/>
                <a:sym typeface="Calibri"/>
              </a:rPr>
              <a:t>Levels</a:t>
            </a:r>
            <a:endParaRPr b="1" sz="2400">
              <a:solidFill>
                <a:schemeClr val="dk1"/>
              </a:solidFill>
              <a:latin typeface="Calibri"/>
              <a:ea typeface="Calibri"/>
              <a:cs typeface="Calibri"/>
              <a:sym typeface="Calibri"/>
            </a:endParaRPr>
          </a:p>
          <a:p>
            <a:pPr indent="-317500" lvl="0" marL="457200" rtl="0">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Depending upon the number of validated answers a crowd worker gives, he would be assigned a level from novice to expert (For example, the worker would reach level 1 when he provides 50 validated answers)</a:t>
            </a:r>
            <a:endParaRPr sz="1400">
              <a:solidFill>
                <a:schemeClr val="dk1"/>
              </a:solidFill>
              <a:latin typeface="Calibri"/>
              <a:ea typeface="Calibri"/>
              <a:cs typeface="Calibri"/>
              <a:sym typeface="Calibri"/>
            </a:endParaRPr>
          </a:p>
          <a:p>
            <a:pPr indent="-317500" lvl="0" marL="457200" rtl="0">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Here, only the validated answers would count</a:t>
            </a:r>
            <a:endParaRPr sz="1400">
              <a:solidFill>
                <a:schemeClr val="dk1"/>
              </a:solidFill>
              <a:latin typeface="Calibri"/>
              <a:ea typeface="Calibri"/>
              <a:cs typeface="Calibri"/>
              <a:sym typeface="Calibri"/>
            </a:endParaRPr>
          </a:p>
          <a:p>
            <a:pPr indent="-317500" lvl="0" marL="457200" rtl="0">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At the end of the year, depending on the level of the worker, they would be given a free voucher.</a:t>
            </a:r>
            <a:endParaRPr sz="1400">
              <a:solidFill>
                <a:schemeClr val="dk1"/>
              </a:solidFill>
              <a:latin typeface="Calibri"/>
              <a:ea typeface="Calibri"/>
              <a:cs typeface="Calibri"/>
              <a:sym typeface="Calibri"/>
            </a:endParaRPr>
          </a:p>
          <a:p>
            <a:pPr indent="0" lvl="0" marL="0">
              <a:spcBef>
                <a:spcPts val="0"/>
              </a:spcBef>
              <a:spcAft>
                <a:spcPts val="0"/>
              </a:spcAft>
              <a:buClr>
                <a:schemeClr val="dk1"/>
              </a:buClr>
              <a:buSzPts val="1100"/>
              <a:buFont typeface="Arial"/>
              <a:buNone/>
            </a:pPr>
            <a:r>
              <a:t/>
            </a:r>
            <a:endParaRPr sz="1400">
              <a:solidFill>
                <a:schemeClr val="dk1"/>
              </a:solidFill>
            </a:endParaRPr>
          </a:p>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1" name="Shape 11"/>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Shape 1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Shape 13"/>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5" name="Shape 55"/>
        <p:cNvGrpSpPr/>
        <p:nvPr/>
      </p:nvGrpSpPr>
      <p:grpSpPr>
        <a:xfrm>
          <a:off x="0" y="0"/>
          <a:ext cx="0" cy="0"/>
          <a:chOff x="0" y="0"/>
          <a:chExt cx="0" cy="0"/>
        </a:xfrm>
      </p:grpSpPr>
      <p:sp>
        <p:nvSpPr>
          <p:cNvPr id="56" name="Shape 5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entury Gothic"/>
              <a:buNone/>
              <a:defRPr b="0" i="0" sz="3300" u="none" cap="none" strike="noStrike">
                <a:solidFill>
                  <a:schemeClr val="dk1"/>
                </a:solidFill>
                <a:latin typeface="Century Gothic"/>
                <a:ea typeface="Century Gothic"/>
                <a:cs typeface="Century Gothic"/>
                <a:sym typeface="Century Gothic"/>
              </a:defRPr>
            </a:lvl1pPr>
            <a:lvl2pPr lvl="1" rtl="0">
              <a:spcBef>
                <a:spcPts val="0"/>
              </a:spcBef>
              <a:spcAft>
                <a:spcPts val="0"/>
              </a:spcAft>
              <a:buSzPts val="3000"/>
              <a:buNone/>
              <a:defRPr sz="1400"/>
            </a:lvl2pPr>
            <a:lvl3pPr lvl="2" rtl="0">
              <a:spcBef>
                <a:spcPts val="0"/>
              </a:spcBef>
              <a:spcAft>
                <a:spcPts val="0"/>
              </a:spcAft>
              <a:buSzPts val="3000"/>
              <a:buNone/>
              <a:defRPr sz="1400"/>
            </a:lvl3pPr>
            <a:lvl4pPr lvl="3" rtl="0">
              <a:spcBef>
                <a:spcPts val="0"/>
              </a:spcBef>
              <a:spcAft>
                <a:spcPts val="0"/>
              </a:spcAft>
              <a:buSzPts val="3000"/>
              <a:buNone/>
              <a:defRPr sz="1400"/>
            </a:lvl4pPr>
            <a:lvl5pPr lvl="4" rtl="0">
              <a:spcBef>
                <a:spcPts val="0"/>
              </a:spcBef>
              <a:spcAft>
                <a:spcPts val="0"/>
              </a:spcAft>
              <a:buSzPts val="3000"/>
              <a:buNone/>
              <a:defRPr sz="1400"/>
            </a:lvl5pPr>
            <a:lvl6pPr lvl="5" rtl="0">
              <a:spcBef>
                <a:spcPts val="0"/>
              </a:spcBef>
              <a:spcAft>
                <a:spcPts val="0"/>
              </a:spcAft>
              <a:buSzPts val="3000"/>
              <a:buNone/>
              <a:defRPr sz="1400"/>
            </a:lvl6pPr>
            <a:lvl7pPr lvl="6" rtl="0">
              <a:spcBef>
                <a:spcPts val="0"/>
              </a:spcBef>
              <a:spcAft>
                <a:spcPts val="0"/>
              </a:spcAft>
              <a:buSzPts val="3000"/>
              <a:buNone/>
              <a:defRPr sz="1400"/>
            </a:lvl7pPr>
            <a:lvl8pPr lvl="7" rtl="0">
              <a:spcBef>
                <a:spcPts val="0"/>
              </a:spcBef>
              <a:spcAft>
                <a:spcPts val="0"/>
              </a:spcAft>
              <a:buSzPts val="3000"/>
              <a:buNone/>
              <a:defRPr sz="1400"/>
            </a:lvl8pPr>
            <a:lvl9pPr lvl="8" rtl="0">
              <a:spcBef>
                <a:spcPts val="0"/>
              </a:spcBef>
              <a:spcAft>
                <a:spcPts val="0"/>
              </a:spcAft>
              <a:buSzPts val="3000"/>
              <a:buNone/>
              <a:defRPr sz="1400"/>
            </a:lvl9pPr>
          </a:lstStyle>
          <a:p/>
        </p:txBody>
      </p:sp>
      <p:sp>
        <p:nvSpPr>
          <p:cNvPr id="57" name="Shape 5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16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p14:dur="10">
        <p:push/>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Shape 17"/>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Shape 42"/>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Shape 43"/>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comments" Target="../comments/comment4.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comments" Target="../comments/comment2.xml"/><Relationship Id="rId4" Type="http://schemas.openxmlformats.org/officeDocument/2006/relationships/image" Target="../media/image5.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omments" Target="../comments/commen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64" name="Shape 64"/>
        <p:cNvGrpSpPr/>
        <p:nvPr/>
      </p:nvGrpSpPr>
      <p:grpSpPr>
        <a:xfrm>
          <a:off x="0" y="0"/>
          <a:ext cx="0" cy="0"/>
          <a:chOff x="0" y="0"/>
          <a:chExt cx="0" cy="0"/>
        </a:xfrm>
      </p:grpSpPr>
      <p:sp>
        <p:nvSpPr>
          <p:cNvPr id="65" name="Shape 65"/>
          <p:cNvSpPr txBox="1"/>
          <p:nvPr/>
        </p:nvSpPr>
        <p:spPr>
          <a:xfrm>
            <a:off x="335775" y="256650"/>
            <a:ext cx="8490300" cy="463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800"/>
          </a:p>
          <a:p>
            <a:pPr indent="0" lvl="0" marL="0" rtl="0" algn="ctr">
              <a:spcBef>
                <a:spcPts val="0"/>
              </a:spcBef>
              <a:spcAft>
                <a:spcPts val="0"/>
              </a:spcAft>
              <a:buNone/>
            </a:pPr>
            <a:r>
              <a:rPr b="1" lang="en" sz="4800">
                <a:latin typeface="Caveat"/>
                <a:ea typeface="Caveat"/>
                <a:cs typeface="Caveat"/>
                <a:sym typeface="Caveat"/>
              </a:rPr>
              <a:t>MyCI</a:t>
            </a:r>
            <a:endParaRPr b="1" sz="4800">
              <a:latin typeface="Caveat"/>
              <a:ea typeface="Caveat"/>
              <a:cs typeface="Caveat"/>
              <a:sym typeface="Caveat"/>
            </a:endParaRPr>
          </a:p>
          <a:p>
            <a:pPr indent="0" lvl="0" marL="0" rtl="0" algn="ctr">
              <a:spcBef>
                <a:spcPts val="0"/>
              </a:spcBef>
              <a:spcAft>
                <a:spcPts val="0"/>
              </a:spcAft>
              <a:buNone/>
            </a:pPr>
            <a:r>
              <a:rPr lang="en" sz="2400">
                <a:latin typeface="Caveat"/>
                <a:ea typeface="Caveat"/>
                <a:cs typeface="Caveat"/>
                <a:sym typeface="Caveat"/>
              </a:rPr>
              <a:t>My Campus Information Chatbot</a:t>
            </a:r>
            <a:endParaRPr sz="2400">
              <a:latin typeface="Caveat"/>
              <a:ea typeface="Caveat"/>
              <a:cs typeface="Caveat"/>
              <a:sym typeface="Caveat"/>
            </a:endParaRPr>
          </a:p>
          <a:p>
            <a:pPr indent="0" lvl="0" marL="0" rtl="0" algn="ctr">
              <a:spcBef>
                <a:spcPts val="0"/>
              </a:spcBef>
              <a:spcAft>
                <a:spcPts val="0"/>
              </a:spcAft>
              <a:buNone/>
            </a:pPr>
            <a:r>
              <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 sz="2400"/>
              <a:t>Team: </a:t>
            </a:r>
            <a:r>
              <a:rPr b="1" lang="en" sz="2400"/>
              <a:t>CrowdIT</a:t>
            </a:r>
            <a:endParaRPr b="1" sz="2400"/>
          </a:p>
          <a:p>
            <a:pPr indent="0" lvl="0" marL="0" rtl="0" algn="ctr">
              <a:spcBef>
                <a:spcPts val="0"/>
              </a:spcBef>
              <a:spcAft>
                <a:spcPts val="0"/>
              </a:spcAft>
              <a:buNone/>
            </a:pPr>
            <a:r>
              <a:t/>
            </a:r>
            <a:endParaRPr sz="1800">
              <a:solidFill>
                <a:schemeClr val="dk1"/>
              </a:solidFill>
            </a:endParaRPr>
          </a:p>
          <a:p>
            <a:pPr indent="0" lvl="0" marL="0" rtl="0" algn="ctr">
              <a:spcBef>
                <a:spcPts val="0"/>
              </a:spcBef>
              <a:spcAft>
                <a:spcPts val="0"/>
              </a:spcAft>
              <a:buNone/>
            </a:pPr>
            <a:r>
              <a:rPr lang="en" sz="1800">
                <a:solidFill>
                  <a:schemeClr val="dk1"/>
                </a:solidFill>
              </a:rPr>
              <a:t>Neha Sree Thuraka</a:t>
            </a:r>
            <a:endParaRPr sz="1800"/>
          </a:p>
          <a:p>
            <a:pPr indent="0" lvl="0" marL="0" rtl="0" algn="ctr">
              <a:spcBef>
                <a:spcPts val="0"/>
              </a:spcBef>
              <a:spcAft>
                <a:spcPts val="0"/>
              </a:spcAft>
              <a:buNone/>
            </a:pPr>
            <a:r>
              <a:rPr lang="en" sz="1800"/>
              <a:t>Sharad Shriram</a:t>
            </a:r>
            <a:endParaRPr sz="1800"/>
          </a:p>
          <a:p>
            <a:pPr indent="0" lvl="0" marL="0" rtl="0" algn="ctr">
              <a:spcBef>
                <a:spcPts val="0"/>
              </a:spcBef>
              <a:spcAft>
                <a:spcPts val="0"/>
              </a:spcAft>
              <a:buNone/>
            </a:pPr>
            <a:r>
              <a:rPr lang="en" sz="1800"/>
              <a:t>Salim Salmi</a:t>
            </a:r>
            <a:endParaRPr sz="1800"/>
          </a:p>
          <a:p>
            <a:pPr indent="0" lvl="0" marL="0" rtl="0" algn="ctr">
              <a:spcBef>
                <a:spcPts val="0"/>
              </a:spcBef>
              <a:spcAft>
                <a:spcPts val="0"/>
              </a:spcAft>
              <a:buNone/>
            </a:pPr>
            <a:r>
              <a:rPr lang="en" sz="1800"/>
              <a:t>Yizi Chen</a:t>
            </a:r>
            <a:endParaRPr sz="1800"/>
          </a:p>
          <a:p>
            <a:pPr indent="0" lvl="0" marL="0" rtl="0" algn="ctr">
              <a:spcBef>
                <a:spcPts val="0"/>
              </a:spcBef>
              <a:spcAft>
                <a:spcPts val="0"/>
              </a:spcAft>
              <a:buNone/>
            </a:pPr>
            <a:r>
              <a:t/>
            </a:r>
            <a:endParaRPr sz="2800"/>
          </a:p>
        </p:txBody>
      </p:sp>
      <p:pic>
        <p:nvPicPr>
          <p:cNvPr id="66" name="Shape 66"/>
          <p:cNvPicPr preferRelativeResize="0"/>
          <p:nvPr/>
        </p:nvPicPr>
        <p:blipFill>
          <a:blip r:embed="rId3">
            <a:alphaModFix/>
          </a:blip>
          <a:stretch>
            <a:fillRect/>
          </a:stretch>
        </p:blipFill>
        <p:spPr>
          <a:xfrm>
            <a:off x="6457938" y="370638"/>
            <a:ext cx="2143125" cy="2143125"/>
          </a:xfrm>
          <a:prstGeom prst="rect">
            <a:avLst/>
          </a:prstGeom>
          <a:noFill/>
          <a:ln>
            <a:noFill/>
          </a:ln>
        </p:spPr>
      </p:pic>
      <p:sp>
        <p:nvSpPr>
          <p:cNvPr id="67" name="Shape 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b="1" lang="en" sz="1000">
                <a:solidFill>
                  <a:schemeClr val="dk1"/>
                </a:solidFill>
              </a:rPr>
              <a:t>‹#›</a:t>
            </a:fld>
            <a:endParaRPr b="1" sz="10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66" name="Shape 266"/>
        <p:cNvGrpSpPr/>
        <p:nvPr/>
      </p:nvGrpSpPr>
      <p:grpSpPr>
        <a:xfrm>
          <a:off x="0" y="0"/>
          <a:ext cx="0" cy="0"/>
          <a:chOff x="0" y="0"/>
          <a:chExt cx="0" cy="0"/>
        </a:xfrm>
      </p:grpSpPr>
      <p:sp>
        <p:nvSpPr>
          <p:cNvPr id="267" name="Shape 267"/>
          <p:cNvSpPr txBox="1"/>
          <p:nvPr>
            <p:ph idx="12" type="sldNum"/>
          </p:nvPr>
        </p:nvSpPr>
        <p:spPr>
          <a:xfrm>
            <a:off x="6857776" y="4767288"/>
            <a:ext cx="2057400" cy="273900"/>
          </a:xfrm>
          <a:prstGeom prst="rect">
            <a:avLst/>
          </a:prstGeom>
        </p:spPr>
        <p:txBody>
          <a:bodyPr anchorCtr="0" anchor="ctr" bIns="34275" lIns="68575" spcFirstLastPara="1" rIns="68575" wrap="square" tIns="34275">
            <a:noAutofit/>
          </a:bodyPr>
          <a:lstStyle/>
          <a:p>
            <a:pPr indent="0" lvl="0" marL="0" rtl="0">
              <a:spcBef>
                <a:spcPts val="0"/>
              </a:spcBef>
              <a:spcAft>
                <a:spcPts val="0"/>
              </a:spcAft>
              <a:buNone/>
            </a:pPr>
            <a:fld id="{00000000-1234-1234-1234-123412341234}" type="slidenum">
              <a:rPr b="1" lang="en" sz="1000">
                <a:solidFill>
                  <a:srgbClr val="000000"/>
                </a:solidFill>
                <a:latin typeface="Old Standard TT"/>
                <a:ea typeface="Old Standard TT"/>
                <a:cs typeface="Old Standard TT"/>
                <a:sym typeface="Old Standard TT"/>
              </a:rPr>
              <a:t>‹#›</a:t>
            </a:fld>
            <a:endParaRPr b="1" sz="1000">
              <a:solidFill>
                <a:srgbClr val="000000"/>
              </a:solidFill>
              <a:latin typeface="Old Standard TT"/>
              <a:ea typeface="Old Standard TT"/>
              <a:cs typeface="Old Standard TT"/>
              <a:sym typeface="Old Standard TT"/>
            </a:endParaRPr>
          </a:p>
        </p:txBody>
      </p:sp>
      <p:sp>
        <p:nvSpPr>
          <p:cNvPr id="268" name="Shape 268"/>
          <p:cNvSpPr txBox="1"/>
          <p:nvPr>
            <p:ph idx="1" type="body"/>
          </p:nvPr>
        </p:nvSpPr>
        <p:spPr>
          <a:xfrm>
            <a:off x="466275" y="1110588"/>
            <a:ext cx="8069700" cy="3372000"/>
          </a:xfrm>
          <a:prstGeom prst="rect">
            <a:avLst/>
          </a:prstGeom>
        </p:spPr>
        <p:txBody>
          <a:bodyPr anchorCtr="0" anchor="t" bIns="34275" lIns="68575" spcFirstLastPara="1" rIns="68575" wrap="square" tIns="34275">
            <a:noAutofit/>
          </a:bodyPr>
          <a:lstStyle/>
          <a:p>
            <a:pPr indent="-381000" lvl="0" marL="457200" rtl="0">
              <a:lnSpc>
                <a:spcPct val="100000"/>
              </a:lnSpc>
              <a:spcBef>
                <a:spcPts val="0"/>
              </a:spcBef>
              <a:spcAft>
                <a:spcPts val="0"/>
              </a:spcAft>
              <a:buSzPts val="2400"/>
              <a:buFont typeface="Calibri"/>
              <a:buChar char="•"/>
            </a:pPr>
            <a:r>
              <a:rPr lang="en" sz="2400"/>
              <a:t>Making the chatbot! Mapping chat text to crowdsourcing</a:t>
            </a:r>
            <a:br>
              <a:rPr lang="en" sz="2400"/>
            </a:br>
            <a:r>
              <a:rPr lang="en" sz="2400"/>
              <a:t>task and the reverse.</a:t>
            </a:r>
            <a:endParaRPr sz="2400"/>
          </a:p>
          <a:p>
            <a:pPr indent="-381000" lvl="0" marL="457200" rtl="0">
              <a:lnSpc>
                <a:spcPct val="100000"/>
              </a:lnSpc>
              <a:spcBef>
                <a:spcPts val="900"/>
              </a:spcBef>
              <a:spcAft>
                <a:spcPts val="0"/>
              </a:spcAft>
              <a:buSzPts val="2400"/>
              <a:buFont typeface="Calibri"/>
              <a:buChar char="•"/>
            </a:pPr>
            <a:r>
              <a:rPr lang="en" sz="2400"/>
              <a:t>Low latency in responding to questions</a:t>
            </a:r>
            <a:endParaRPr sz="2400"/>
          </a:p>
          <a:p>
            <a:pPr indent="-381000" lvl="0" marL="457200" rtl="0">
              <a:lnSpc>
                <a:spcPct val="100000"/>
              </a:lnSpc>
              <a:spcBef>
                <a:spcPts val="900"/>
              </a:spcBef>
              <a:spcAft>
                <a:spcPts val="0"/>
              </a:spcAft>
              <a:buSzPts val="2400"/>
              <a:buFont typeface="Calibri"/>
              <a:buChar char="•"/>
            </a:pPr>
            <a:r>
              <a:rPr lang="en" sz="2400"/>
              <a:t>Aggregation and Quality Control </a:t>
            </a:r>
            <a:endParaRPr sz="2400"/>
          </a:p>
          <a:p>
            <a:pPr indent="-381000" lvl="0" marL="457200" rtl="0">
              <a:lnSpc>
                <a:spcPct val="100000"/>
              </a:lnSpc>
              <a:spcBef>
                <a:spcPts val="900"/>
              </a:spcBef>
              <a:spcAft>
                <a:spcPts val="900"/>
              </a:spcAft>
              <a:buSzPts val="2400"/>
              <a:buFont typeface="Calibri"/>
              <a:buChar char="•"/>
            </a:pPr>
            <a:r>
              <a:rPr lang="en" sz="2400"/>
              <a:t>Privacy concerns in location sharing</a:t>
            </a:r>
            <a:endParaRPr sz="2400"/>
          </a:p>
        </p:txBody>
      </p:sp>
      <p:sp>
        <p:nvSpPr>
          <p:cNvPr id="269" name="Shape 269"/>
          <p:cNvSpPr/>
          <p:nvPr/>
        </p:nvSpPr>
        <p:spPr>
          <a:xfrm>
            <a:off x="0" y="0"/>
            <a:ext cx="9144000" cy="825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 name="Shape 270"/>
          <p:cNvSpPr txBox="1"/>
          <p:nvPr/>
        </p:nvSpPr>
        <p:spPr>
          <a:xfrm>
            <a:off x="7672950" y="220500"/>
            <a:ext cx="799500" cy="384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Caveat"/>
                <a:ea typeface="Caveat"/>
                <a:cs typeface="Caveat"/>
                <a:sym typeface="Caveat"/>
              </a:rPr>
              <a:t>MyCI </a:t>
            </a:r>
            <a:endParaRPr sz="1600">
              <a:solidFill>
                <a:srgbClr val="FFFFFF"/>
              </a:solidFill>
              <a:latin typeface="Caveat"/>
              <a:ea typeface="Caveat"/>
              <a:cs typeface="Caveat"/>
              <a:sym typeface="Caveat"/>
            </a:endParaRPr>
          </a:p>
        </p:txBody>
      </p:sp>
      <p:pic>
        <p:nvPicPr>
          <p:cNvPr id="271" name="Shape 271"/>
          <p:cNvPicPr preferRelativeResize="0"/>
          <p:nvPr/>
        </p:nvPicPr>
        <p:blipFill>
          <a:blip r:embed="rId3">
            <a:alphaModFix/>
          </a:blip>
          <a:stretch>
            <a:fillRect/>
          </a:stretch>
        </p:blipFill>
        <p:spPr>
          <a:xfrm>
            <a:off x="8392012" y="151350"/>
            <a:ext cx="523163" cy="523200"/>
          </a:xfrm>
          <a:prstGeom prst="rect">
            <a:avLst/>
          </a:prstGeom>
          <a:noFill/>
          <a:ln>
            <a:noFill/>
          </a:ln>
        </p:spPr>
      </p:pic>
      <p:sp>
        <p:nvSpPr>
          <p:cNvPr id="272" name="Shape 272"/>
          <p:cNvSpPr txBox="1"/>
          <p:nvPr>
            <p:ph type="title"/>
          </p:nvPr>
        </p:nvSpPr>
        <p:spPr>
          <a:xfrm>
            <a:off x="466275" y="18600"/>
            <a:ext cx="6662100" cy="788700"/>
          </a:xfrm>
          <a:prstGeom prst="rect">
            <a:avLst/>
          </a:prstGeom>
        </p:spPr>
        <p:txBody>
          <a:bodyPr anchorCtr="0" anchor="ctr" bIns="34275" lIns="68575" spcFirstLastPara="1" rIns="68575" wrap="square" tIns="34275">
            <a:noAutofit/>
          </a:bodyPr>
          <a:lstStyle/>
          <a:p>
            <a:pPr indent="0" lvl="0" marL="0" rtl="0">
              <a:spcBef>
                <a:spcPts val="0"/>
              </a:spcBef>
              <a:spcAft>
                <a:spcPts val="0"/>
              </a:spcAft>
              <a:buNone/>
            </a:pPr>
            <a:r>
              <a:rPr b="1" lang="en" sz="2400">
                <a:solidFill>
                  <a:srgbClr val="FFFFFF"/>
                </a:solidFill>
                <a:latin typeface="Calibri"/>
                <a:ea typeface="Calibri"/>
                <a:cs typeface="Calibri"/>
                <a:sym typeface="Calibri"/>
              </a:rPr>
              <a:t>Challenges</a:t>
            </a:r>
            <a:endParaRPr b="1" sz="2400">
              <a:solidFill>
                <a:srgbClr val="FFFFF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76" name="Shape 276"/>
        <p:cNvGrpSpPr/>
        <p:nvPr/>
      </p:nvGrpSpPr>
      <p:grpSpPr>
        <a:xfrm>
          <a:off x="0" y="0"/>
          <a:ext cx="0" cy="0"/>
          <a:chOff x="0" y="0"/>
          <a:chExt cx="0" cy="0"/>
        </a:xfrm>
      </p:grpSpPr>
      <p:sp>
        <p:nvSpPr>
          <p:cNvPr id="277" name="Shape 277"/>
          <p:cNvSpPr/>
          <p:nvPr/>
        </p:nvSpPr>
        <p:spPr>
          <a:xfrm>
            <a:off x="0" y="0"/>
            <a:ext cx="9144000" cy="825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 name="Shape 278"/>
          <p:cNvSpPr/>
          <p:nvPr/>
        </p:nvSpPr>
        <p:spPr>
          <a:xfrm>
            <a:off x="1316150" y="605400"/>
            <a:ext cx="3621424" cy="3053556"/>
          </a:xfrm>
          <a:custGeom>
            <a:pathLst>
              <a:path extrusionOk="0" h="5872224" w="8674070">
                <a:moveTo>
                  <a:pt x="4116627" y="183490"/>
                </a:moveTo>
                <a:cubicBezTo>
                  <a:pt x="4412157" y="120852"/>
                  <a:pt x="4734988" y="202821"/>
                  <a:pt x="4973869" y="447148"/>
                </a:cubicBezTo>
                <a:cubicBezTo>
                  <a:pt x="5088096" y="209511"/>
                  <a:pt x="5307463" y="45244"/>
                  <a:pt x="5560690" y="8016"/>
                </a:cubicBezTo>
                <a:cubicBezTo>
                  <a:pt x="5595528" y="2887"/>
                  <a:pt x="5630361" y="250"/>
                  <a:pt x="5664979" y="17"/>
                </a:cubicBezTo>
                <a:cubicBezTo>
                  <a:pt x="5877014" y="-1412"/>
                  <a:pt x="6080978" y="87327"/>
                  <a:pt x="6228729" y="245806"/>
                </a:cubicBezTo>
                <a:lnTo>
                  <a:pt x="6279917" y="307612"/>
                </a:lnTo>
                <a:lnTo>
                  <a:pt x="6286151" y="298778"/>
                </a:lnTo>
                <a:lnTo>
                  <a:pt x="6280438" y="308241"/>
                </a:lnTo>
                <a:lnTo>
                  <a:pt x="6288468" y="317936"/>
                </a:lnTo>
                <a:cubicBezTo>
                  <a:pt x="6534744" y="17119"/>
                  <a:pt x="6942114" y="-81659"/>
                  <a:pt x="7291748" y="74592"/>
                </a:cubicBezTo>
                <a:cubicBezTo>
                  <a:pt x="7558160" y="193615"/>
                  <a:pt x="7749194" y="442800"/>
                  <a:pt x="7800515" y="738454"/>
                </a:cubicBezTo>
                <a:lnTo>
                  <a:pt x="7803269" y="739430"/>
                </a:lnTo>
                <a:lnTo>
                  <a:pt x="7912889" y="778254"/>
                </a:lnTo>
                <a:cubicBezTo>
                  <a:pt x="8167479" y="887292"/>
                  <a:pt x="8366130" y="1106935"/>
                  <a:pt x="8453449" y="1382751"/>
                </a:cubicBezTo>
                <a:cubicBezTo>
                  <a:pt x="8525978" y="1611557"/>
                  <a:pt x="8515642" y="1860064"/>
                  <a:pt x="8424224" y="2081397"/>
                </a:cubicBezTo>
                <a:cubicBezTo>
                  <a:pt x="8648938" y="2384931"/>
                  <a:pt x="8727525" y="2778411"/>
                  <a:pt x="8637711" y="3149610"/>
                </a:cubicBezTo>
                <a:cubicBezTo>
                  <a:pt x="8518315" y="3643090"/>
                  <a:pt x="8123062" y="4012657"/>
                  <a:pt x="7637638" y="4084668"/>
                </a:cubicBezTo>
                <a:cubicBezTo>
                  <a:pt x="7635322" y="4392687"/>
                  <a:pt x="7504700" y="4684808"/>
                  <a:pt x="7279630" y="4885896"/>
                </a:cubicBezTo>
                <a:cubicBezTo>
                  <a:pt x="6937660" y="5191468"/>
                  <a:pt x="6443682" y="5230734"/>
                  <a:pt x="6060726" y="4982907"/>
                </a:cubicBezTo>
                <a:cubicBezTo>
                  <a:pt x="5936875" y="5408589"/>
                  <a:pt x="5605240" y="5733998"/>
                  <a:pt x="5189672" y="5837667"/>
                </a:cubicBezTo>
                <a:cubicBezTo>
                  <a:pt x="4761185" y="5944546"/>
                  <a:pt x="4316325" y="5798539"/>
                  <a:pt x="4024256" y="5468457"/>
                </a:cubicBezTo>
                <a:lnTo>
                  <a:pt x="4012076" y="5452348"/>
                </a:lnTo>
                <a:lnTo>
                  <a:pt x="4002171" y="5400047"/>
                </a:lnTo>
                <a:lnTo>
                  <a:pt x="3976245" y="5404957"/>
                </a:lnTo>
                <a:lnTo>
                  <a:pt x="3908931" y="5315925"/>
                </a:lnTo>
                <a:cubicBezTo>
                  <a:pt x="3867633" y="5341775"/>
                  <a:pt x="3825564" y="5365100"/>
                  <a:pt x="3782886" y="5385946"/>
                </a:cubicBezTo>
                <a:lnTo>
                  <a:pt x="3672446" y="5432908"/>
                </a:lnTo>
                <a:lnTo>
                  <a:pt x="3709198" y="5444316"/>
                </a:lnTo>
                <a:lnTo>
                  <a:pt x="3725189" y="5452503"/>
                </a:lnTo>
                <a:lnTo>
                  <a:pt x="3165163" y="5558562"/>
                </a:lnTo>
                <a:lnTo>
                  <a:pt x="3172936" y="5549141"/>
                </a:lnTo>
                <a:lnTo>
                  <a:pt x="3208986" y="5519398"/>
                </a:lnTo>
                <a:lnTo>
                  <a:pt x="3117709" y="5518249"/>
                </a:lnTo>
                <a:cubicBezTo>
                  <a:pt x="2671249" y="5489890"/>
                  <a:pt x="2246125" y="5235812"/>
                  <a:pt x="2006442" y="4800433"/>
                </a:cubicBezTo>
                <a:cubicBezTo>
                  <a:pt x="1629723" y="4846222"/>
                  <a:pt x="1275990" y="4603693"/>
                  <a:pt x="1169960" y="4226789"/>
                </a:cubicBezTo>
                <a:cubicBezTo>
                  <a:pt x="1093155" y="3954097"/>
                  <a:pt x="1161050" y="3659802"/>
                  <a:pt x="1348697" y="3452464"/>
                </a:cubicBezTo>
                <a:cubicBezTo>
                  <a:pt x="1248859" y="3391475"/>
                  <a:pt x="1165611" y="3309469"/>
                  <a:pt x="1102504" y="3213925"/>
                </a:cubicBezTo>
                <a:lnTo>
                  <a:pt x="1074652" y="3164530"/>
                </a:lnTo>
                <a:lnTo>
                  <a:pt x="1072815" y="3167642"/>
                </a:lnTo>
                <a:cubicBezTo>
                  <a:pt x="1006343" y="3258997"/>
                  <a:pt x="903525" y="3327186"/>
                  <a:pt x="780117" y="3350557"/>
                </a:cubicBezTo>
                <a:cubicBezTo>
                  <a:pt x="718413" y="3362243"/>
                  <a:pt x="657403" y="3361618"/>
                  <a:pt x="599911" y="3350481"/>
                </a:cubicBezTo>
                <a:lnTo>
                  <a:pt x="594822" y="3348992"/>
                </a:lnTo>
                <a:lnTo>
                  <a:pt x="595352" y="3355701"/>
                </a:lnTo>
                <a:cubicBezTo>
                  <a:pt x="591929" y="3470317"/>
                  <a:pt x="502704" y="3572947"/>
                  <a:pt x="376975" y="3596758"/>
                </a:cubicBezTo>
                <a:cubicBezTo>
                  <a:pt x="341053" y="3603561"/>
                  <a:pt x="305552" y="3603286"/>
                  <a:pt x="272111" y="3596963"/>
                </a:cubicBezTo>
                <a:lnTo>
                  <a:pt x="241646" y="3588221"/>
                </a:lnTo>
                <a:lnTo>
                  <a:pt x="235849" y="3603057"/>
                </a:lnTo>
                <a:cubicBezTo>
                  <a:pt x="217695" y="3631909"/>
                  <a:pt x="189071" y="3653049"/>
                  <a:pt x="154280" y="3659637"/>
                </a:cubicBezTo>
                <a:cubicBezTo>
                  <a:pt x="84698" y="3672815"/>
                  <a:pt x="16794" y="3622800"/>
                  <a:pt x="2614" y="3547925"/>
                </a:cubicBezTo>
                <a:cubicBezTo>
                  <a:pt x="-8021" y="3491769"/>
                  <a:pt x="14584" y="3437577"/>
                  <a:pt x="55906" y="3408433"/>
                </a:cubicBezTo>
                <a:lnTo>
                  <a:pt x="70878" y="3402083"/>
                </a:lnTo>
                <a:lnTo>
                  <a:pt x="67147" y="3354923"/>
                </a:lnTo>
                <a:cubicBezTo>
                  <a:pt x="70570" y="3240306"/>
                  <a:pt x="159795" y="3137677"/>
                  <a:pt x="285524" y="3113866"/>
                </a:cubicBezTo>
                <a:lnTo>
                  <a:pt x="287467" y="3113683"/>
                </a:lnTo>
                <a:lnTo>
                  <a:pt x="278759" y="3097971"/>
                </a:lnTo>
                <a:cubicBezTo>
                  <a:pt x="267625" y="3071745"/>
                  <a:pt x="259135" y="3044016"/>
                  <a:pt x="253642" y="3015008"/>
                </a:cubicBezTo>
                <a:cubicBezTo>
                  <a:pt x="209693" y="2782948"/>
                  <a:pt x="374150" y="2556932"/>
                  <a:pt x="620966" y="2510189"/>
                </a:cubicBezTo>
                <a:cubicBezTo>
                  <a:pt x="744374" y="2486818"/>
                  <a:pt x="865005" y="2512690"/>
                  <a:pt x="960278" y="2573412"/>
                </a:cubicBezTo>
                <a:lnTo>
                  <a:pt x="984460" y="2592311"/>
                </a:lnTo>
                <a:lnTo>
                  <a:pt x="998617" y="2521800"/>
                </a:lnTo>
                <a:cubicBezTo>
                  <a:pt x="1087442" y="2214384"/>
                  <a:pt x="1345891" y="1985677"/>
                  <a:pt x="1660552" y="1951912"/>
                </a:cubicBezTo>
                <a:lnTo>
                  <a:pt x="1667145" y="1933298"/>
                </a:lnTo>
                <a:cubicBezTo>
                  <a:pt x="1618852" y="1564682"/>
                  <a:pt x="1731476" y="1192941"/>
                  <a:pt x="1974188" y="919298"/>
                </a:cubicBezTo>
                <a:cubicBezTo>
                  <a:pt x="2357679" y="487094"/>
                  <a:pt x="2979428" y="390762"/>
                  <a:pt x="3467880" y="687639"/>
                </a:cubicBezTo>
                <a:lnTo>
                  <a:pt x="3468143" y="687192"/>
                </a:lnTo>
                <a:lnTo>
                  <a:pt x="3466989" y="686280"/>
                </a:lnTo>
                <a:lnTo>
                  <a:pt x="3468189" y="687114"/>
                </a:lnTo>
                <a:lnTo>
                  <a:pt x="3528948" y="583725"/>
                </a:lnTo>
                <a:cubicBezTo>
                  <a:pt x="3673430" y="368404"/>
                  <a:pt x="3886771" y="232208"/>
                  <a:pt x="4116627" y="183490"/>
                </a:cubicBezTo>
                <a:close/>
              </a:path>
            </a:pathLst>
          </a:custGeom>
          <a:solidFill>
            <a:srgbClr val="F3F3F3"/>
          </a:solidFill>
          <a:ln cap="flat" cmpd="sng" w="12700">
            <a:solidFill>
              <a:srgbClr val="3A383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279" name="Shape 279"/>
          <p:cNvGrpSpPr/>
          <p:nvPr/>
        </p:nvGrpSpPr>
        <p:grpSpPr>
          <a:xfrm>
            <a:off x="-152" y="2130965"/>
            <a:ext cx="1998735" cy="2936196"/>
            <a:chOff x="3443025" y="342609"/>
            <a:chExt cx="5432822" cy="6214172"/>
          </a:xfrm>
        </p:grpSpPr>
        <p:sp>
          <p:nvSpPr>
            <p:cNvPr id="280" name="Shape 280"/>
            <p:cNvSpPr/>
            <p:nvPr/>
          </p:nvSpPr>
          <p:spPr>
            <a:xfrm>
              <a:off x="5677098" y="2957066"/>
              <a:ext cx="1166100" cy="2232900"/>
            </a:xfrm>
            <a:prstGeom prst="roundRect">
              <a:avLst>
                <a:gd fmla="val 50000" name="adj"/>
              </a:avLst>
            </a:prstGeom>
            <a:solidFill>
              <a:srgbClr val="E42F6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1" name="Shape 281"/>
            <p:cNvSpPr/>
            <p:nvPr/>
          </p:nvSpPr>
          <p:spPr>
            <a:xfrm>
              <a:off x="6117735" y="2606254"/>
              <a:ext cx="334500" cy="624600"/>
            </a:xfrm>
            <a:prstGeom prst="roundRect">
              <a:avLst>
                <a:gd fmla="val 50000" name="adj"/>
              </a:avLst>
            </a:prstGeom>
            <a:solidFill>
              <a:srgbClr val="EB927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282" name="Shape 282"/>
            <p:cNvGrpSpPr/>
            <p:nvPr/>
          </p:nvGrpSpPr>
          <p:grpSpPr>
            <a:xfrm>
              <a:off x="5544938" y="1732298"/>
              <a:ext cx="300237" cy="300237"/>
              <a:chOff x="6600367" y="1830117"/>
              <a:chExt cx="363000" cy="363000"/>
            </a:xfrm>
          </p:grpSpPr>
          <p:sp>
            <p:nvSpPr>
              <p:cNvPr id="283" name="Shape 283"/>
              <p:cNvSpPr/>
              <p:nvPr/>
            </p:nvSpPr>
            <p:spPr>
              <a:xfrm>
                <a:off x="6600367" y="1830117"/>
                <a:ext cx="363000" cy="363000"/>
              </a:xfrm>
              <a:prstGeom prst="ellipse">
                <a:avLst/>
              </a:prstGeom>
              <a:solidFill>
                <a:srgbClr val="F3C09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4" name="Shape 284"/>
              <p:cNvSpPr/>
              <p:nvPr/>
            </p:nvSpPr>
            <p:spPr>
              <a:xfrm>
                <a:off x="6668900" y="1895052"/>
                <a:ext cx="225900" cy="225900"/>
              </a:xfrm>
              <a:prstGeom prst="ellipse">
                <a:avLst/>
              </a:prstGeom>
              <a:solidFill>
                <a:srgbClr val="EB927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285" name="Shape 285"/>
            <p:cNvGrpSpPr/>
            <p:nvPr/>
          </p:nvGrpSpPr>
          <p:grpSpPr>
            <a:xfrm>
              <a:off x="6741190" y="1732298"/>
              <a:ext cx="300237" cy="300237"/>
              <a:chOff x="6600367" y="1830117"/>
              <a:chExt cx="363000" cy="363000"/>
            </a:xfrm>
          </p:grpSpPr>
          <p:sp>
            <p:nvSpPr>
              <p:cNvPr id="286" name="Shape 286"/>
              <p:cNvSpPr/>
              <p:nvPr/>
            </p:nvSpPr>
            <p:spPr>
              <a:xfrm>
                <a:off x="6600367" y="1830117"/>
                <a:ext cx="363000" cy="363000"/>
              </a:xfrm>
              <a:prstGeom prst="ellipse">
                <a:avLst/>
              </a:prstGeom>
              <a:solidFill>
                <a:srgbClr val="F3C09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7" name="Shape 287"/>
              <p:cNvSpPr/>
              <p:nvPr/>
            </p:nvSpPr>
            <p:spPr>
              <a:xfrm>
                <a:off x="6668900" y="1895052"/>
                <a:ext cx="225900" cy="225900"/>
              </a:xfrm>
              <a:prstGeom prst="ellipse">
                <a:avLst/>
              </a:prstGeom>
              <a:solidFill>
                <a:srgbClr val="EB927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288" name="Shape 288"/>
            <p:cNvSpPr/>
            <p:nvPr/>
          </p:nvSpPr>
          <p:spPr>
            <a:xfrm>
              <a:off x="5461850" y="478918"/>
              <a:ext cx="1667100" cy="1667100"/>
            </a:xfrm>
            <a:prstGeom prst="ellipse">
              <a:avLst/>
            </a:prstGeom>
            <a:solidFill>
              <a:srgbClr val="001C2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9" name="Shape 289"/>
            <p:cNvSpPr/>
            <p:nvPr/>
          </p:nvSpPr>
          <p:spPr>
            <a:xfrm>
              <a:off x="5712331" y="672862"/>
              <a:ext cx="1166100" cy="2232900"/>
            </a:xfrm>
            <a:prstGeom prst="roundRect">
              <a:avLst>
                <a:gd fmla="val 50000" name="adj"/>
              </a:avLst>
            </a:prstGeom>
            <a:solidFill>
              <a:srgbClr val="F3C09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0" name="Shape 290"/>
            <p:cNvSpPr/>
            <p:nvPr/>
          </p:nvSpPr>
          <p:spPr>
            <a:xfrm>
              <a:off x="6075405" y="342609"/>
              <a:ext cx="1053600" cy="1053600"/>
            </a:xfrm>
            <a:prstGeom prst="ellipse">
              <a:avLst/>
            </a:prstGeom>
            <a:solidFill>
              <a:srgbClr val="001C2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1" name="Shape 291"/>
            <p:cNvSpPr/>
            <p:nvPr/>
          </p:nvSpPr>
          <p:spPr>
            <a:xfrm>
              <a:off x="5425805" y="725666"/>
              <a:ext cx="446100" cy="428400"/>
            </a:xfrm>
            <a:prstGeom prst="ellipse">
              <a:avLst/>
            </a:prstGeom>
            <a:solidFill>
              <a:srgbClr val="001C2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2" name="Shape 292"/>
            <p:cNvSpPr/>
            <p:nvPr/>
          </p:nvSpPr>
          <p:spPr>
            <a:xfrm>
              <a:off x="5640708" y="361207"/>
              <a:ext cx="811500" cy="811500"/>
            </a:xfrm>
            <a:prstGeom prst="ellipse">
              <a:avLst/>
            </a:prstGeom>
            <a:solidFill>
              <a:srgbClr val="001C2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3" name="Shape 293"/>
            <p:cNvSpPr/>
            <p:nvPr/>
          </p:nvSpPr>
          <p:spPr>
            <a:xfrm>
              <a:off x="6808067" y="895086"/>
              <a:ext cx="446100" cy="428400"/>
            </a:xfrm>
            <a:prstGeom prst="ellipse">
              <a:avLst/>
            </a:prstGeom>
            <a:solidFill>
              <a:srgbClr val="001C2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294" name="Shape 294"/>
            <p:cNvGrpSpPr/>
            <p:nvPr/>
          </p:nvGrpSpPr>
          <p:grpSpPr>
            <a:xfrm>
              <a:off x="5924556" y="1577303"/>
              <a:ext cx="741450" cy="152069"/>
              <a:chOff x="4720544" y="1954613"/>
              <a:chExt cx="543705" cy="111512"/>
            </a:xfrm>
          </p:grpSpPr>
          <p:sp>
            <p:nvSpPr>
              <p:cNvPr id="295" name="Shape 295"/>
              <p:cNvSpPr/>
              <p:nvPr/>
            </p:nvSpPr>
            <p:spPr>
              <a:xfrm>
                <a:off x="4720544" y="1954613"/>
                <a:ext cx="100800" cy="100800"/>
              </a:xfrm>
              <a:prstGeom prst="ellipse">
                <a:avLst/>
              </a:prstGeom>
              <a:solidFill>
                <a:srgbClr val="001C2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6" name="Shape 296"/>
              <p:cNvSpPr/>
              <p:nvPr/>
            </p:nvSpPr>
            <p:spPr>
              <a:xfrm>
                <a:off x="5163449" y="1965325"/>
                <a:ext cx="100800" cy="100800"/>
              </a:xfrm>
              <a:prstGeom prst="ellipse">
                <a:avLst/>
              </a:prstGeom>
              <a:solidFill>
                <a:srgbClr val="001C2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297" name="Shape 297"/>
            <p:cNvSpPr/>
            <p:nvPr/>
          </p:nvSpPr>
          <p:spPr>
            <a:xfrm>
              <a:off x="6227908" y="1541915"/>
              <a:ext cx="135000" cy="504000"/>
            </a:xfrm>
            <a:prstGeom prst="roundRect">
              <a:avLst>
                <a:gd fmla="val 50000" name="adj"/>
              </a:avLst>
            </a:prstGeom>
            <a:solidFill>
              <a:srgbClr val="EB917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298" name="Shape 298"/>
            <p:cNvGrpSpPr/>
            <p:nvPr/>
          </p:nvGrpSpPr>
          <p:grpSpPr>
            <a:xfrm rot="-167507">
              <a:off x="6013560" y="2205407"/>
              <a:ext cx="563744" cy="388518"/>
              <a:chOff x="7427250" y="2290472"/>
              <a:chExt cx="615652" cy="424291"/>
            </a:xfrm>
          </p:grpSpPr>
          <p:sp>
            <p:nvSpPr>
              <p:cNvPr id="299" name="Shape 299"/>
              <p:cNvSpPr/>
              <p:nvPr/>
            </p:nvSpPr>
            <p:spPr>
              <a:xfrm>
                <a:off x="7427250" y="2290472"/>
                <a:ext cx="615652" cy="424291"/>
              </a:xfrm>
              <a:custGeom>
                <a:pathLst>
                  <a:path extrusionOk="0" h="424291" w="615652">
                    <a:moveTo>
                      <a:pt x="23149" y="0"/>
                    </a:moveTo>
                    <a:lnTo>
                      <a:pt x="614845" y="108458"/>
                    </a:lnTo>
                    <a:lnTo>
                      <a:pt x="615652" y="116465"/>
                    </a:lnTo>
                    <a:cubicBezTo>
                      <a:pt x="615652" y="286473"/>
                      <a:pt x="477834" y="424291"/>
                      <a:pt x="307826" y="424291"/>
                    </a:cubicBezTo>
                    <a:cubicBezTo>
                      <a:pt x="137818" y="424291"/>
                      <a:pt x="0" y="286473"/>
                      <a:pt x="0" y="116465"/>
                    </a:cubicBezTo>
                    <a:cubicBezTo>
                      <a:pt x="0" y="95214"/>
                      <a:pt x="2154" y="74466"/>
                      <a:pt x="6254" y="54427"/>
                    </a:cubicBezTo>
                    <a:close/>
                  </a:path>
                </a:pathLst>
              </a:custGeom>
              <a:solidFill>
                <a:srgbClr val="001C2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0" name="Shape 300"/>
              <p:cNvSpPr/>
              <p:nvPr/>
            </p:nvSpPr>
            <p:spPr>
              <a:xfrm>
                <a:off x="7462175" y="2474179"/>
                <a:ext cx="459790" cy="240584"/>
              </a:xfrm>
              <a:custGeom>
                <a:pathLst>
                  <a:path extrusionOk="0" h="240584" w="459790">
                    <a:moveTo>
                      <a:pt x="194521" y="0"/>
                    </a:moveTo>
                    <a:cubicBezTo>
                      <a:pt x="294471" y="0"/>
                      <a:pt x="382593" y="50641"/>
                      <a:pt x="434629" y="127664"/>
                    </a:cubicBezTo>
                    <a:lnTo>
                      <a:pt x="459790" y="174019"/>
                    </a:lnTo>
                    <a:lnTo>
                      <a:pt x="442830" y="188012"/>
                    </a:lnTo>
                    <a:cubicBezTo>
                      <a:pt x="393701" y="221203"/>
                      <a:pt x="334474" y="240584"/>
                      <a:pt x="270721" y="240584"/>
                    </a:cubicBezTo>
                    <a:cubicBezTo>
                      <a:pt x="164466" y="240584"/>
                      <a:pt x="70785" y="186749"/>
                      <a:pt x="15467" y="104867"/>
                    </a:cubicBezTo>
                    <a:lnTo>
                      <a:pt x="0" y="76371"/>
                    </a:lnTo>
                    <a:lnTo>
                      <a:pt x="32625" y="49452"/>
                    </a:lnTo>
                    <a:cubicBezTo>
                      <a:pt x="78839" y="18231"/>
                      <a:pt x="134551" y="0"/>
                      <a:pt x="194521" y="0"/>
                    </a:cubicBezTo>
                    <a:close/>
                  </a:path>
                </a:pathLst>
              </a:custGeom>
              <a:solidFill>
                <a:srgbClr val="E42F6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301" name="Shape 301"/>
            <p:cNvSpPr/>
            <p:nvPr/>
          </p:nvSpPr>
          <p:spPr>
            <a:xfrm>
              <a:off x="5677098" y="4354881"/>
              <a:ext cx="1165846" cy="834861"/>
            </a:xfrm>
            <a:custGeom>
              <a:pathLst>
                <a:path extrusionOk="0" h="881120" w="1230444">
                  <a:moveTo>
                    <a:pt x="0" y="0"/>
                  </a:moveTo>
                  <a:lnTo>
                    <a:pt x="1230444" y="0"/>
                  </a:lnTo>
                  <a:lnTo>
                    <a:pt x="1230444" y="265898"/>
                  </a:lnTo>
                  <a:cubicBezTo>
                    <a:pt x="1230444" y="605676"/>
                    <a:pt x="955000" y="881120"/>
                    <a:pt x="615222" y="881120"/>
                  </a:cubicBezTo>
                  <a:cubicBezTo>
                    <a:pt x="275444" y="881120"/>
                    <a:pt x="0" y="605676"/>
                    <a:pt x="0" y="265898"/>
                  </a:cubicBezTo>
                  <a:close/>
                </a:path>
              </a:pathLst>
            </a:custGeom>
            <a:solidFill>
              <a:srgbClr val="001C2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302" name="Shape 302"/>
            <p:cNvGrpSpPr/>
            <p:nvPr/>
          </p:nvGrpSpPr>
          <p:grpSpPr>
            <a:xfrm>
              <a:off x="5371489" y="4675731"/>
              <a:ext cx="735510" cy="1881050"/>
              <a:chOff x="7265700" y="1350442"/>
              <a:chExt cx="688100" cy="1759800"/>
            </a:xfrm>
          </p:grpSpPr>
          <p:sp>
            <p:nvSpPr>
              <p:cNvPr id="303" name="Shape 303"/>
              <p:cNvSpPr/>
              <p:nvPr/>
            </p:nvSpPr>
            <p:spPr>
              <a:xfrm>
                <a:off x="7683500" y="1350442"/>
                <a:ext cx="270300" cy="1759800"/>
              </a:xfrm>
              <a:prstGeom prst="rect">
                <a:avLst/>
              </a:prstGeom>
              <a:solidFill>
                <a:srgbClr val="001C2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304" name="Shape 304"/>
              <p:cNvGrpSpPr/>
              <p:nvPr/>
            </p:nvGrpSpPr>
            <p:grpSpPr>
              <a:xfrm>
                <a:off x="7265700" y="2766147"/>
                <a:ext cx="687757" cy="343879"/>
                <a:chOff x="9107790" y="2808590"/>
                <a:chExt cx="1059392" cy="529696"/>
              </a:xfrm>
            </p:grpSpPr>
            <p:sp>
              <p:nvSpPr>
                <p:cNvPr id="305" name="Shape 305"/>
                <p:cNvSpPr/>
                <p:nvPr/>
              </p:nvSpPr>
              <p:spPr>
                <a:xfrm>
                  <a:off x="9107790" y="2808590"/>
                  <a:ext cx="1059392" cy="529696"/>
                </a:xfrm>
                <a:custGeom>
                  <a:pathLst>
                    <a:path extrusionOk="0" h="529696" w="1059392">
                      <a:moveTo>
                        <a:pt x="529696" y="0"/>
                      </a:moveTo>
                      <a:cubicBezTo>
                        <a:pt x="822239" y="0"/>
                        <a:pt x="1059392" y="237153"/>
                        <a:pt x="1059392" y="529696"/>
                      </a:cubicBezTo>
                      <a:lnTo>
                        <a:pt x="0" y="529696"/>
                      </a:lnTo>
                      <a:cubicBezTo>
                        <a:pt x="0" y="237153"/>
                        <a:pt x="237153" y="0"/>
                        <a:pt x="529696" y="0"/>
                      </a:cubicBezTo>
                      <a:close/>
                    </a:path>
                  </a:pathLst>
                </a:custGeom>
                <a:solidFill>
                  <a:srgbClr val="00ACA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6" name="Shape 306"/>
                <p:cNvSpPr/>
                <p:nvPr/>
              </p:nvSpPr>
              <p:spPr>
                <a:xfrm>
                  <a:off x="9467850" y="2955925"/>
                  <a:ext cx="479400" cy="104700"/>
                </a:xfrm>
                <a:prstGeom prst="roundRect">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7" name="Shape 307"/>
                <p:cNvSpPr/>
                <p:nvPr/>
              </p:nvSpPr>
              <p:spPr>
                <a:xfrm>
                  <a:off x="9299576" y="3117782"/>
                  <a:ext cx="647700" cy="106500"/>
                </a:xfrm>
                <a:prstGeom prst="roundRect">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grpSp>
          <p:nvGrpSpPr>
            <p:cNvPr id="308" name="Shape 308"/>
            <p:cNvGrpSpPr/>
            <p:nvPr/>
          </p:nvGrpSpPr>
          <p:grpSpPr>
            <a:xfrm flipH="1">
              <a:off x="6400514" y="4675731"/>
              <a:ext cx="735510" cy="1881050"/>
              <a:chOff x="7265700" y="1350442"/>
              <a:chExt cx="688100" cy="1759800"/>
            </a:xfrm>
          </p:grpSpPr>
          <p:sp>
            <p:nvSpPr>
              <p:cNvPr id="309" name="Shape 309"/>
              <p:cNvSpPr/>
              <p:nvPr/>
            </p:nvSpPr>
            <p:spPr>
              <a:xfrm>
                <a:off x="7683500" y="1350442"/>
                <a:ext cx="270300" cy="1759800"/>
              </a:xfrm>
              <a:prstGeom prst="rect">
                <a:avLst/>
              </a:prstGeom>
              <a:solidFill>
                <a:srgbClr val="001C2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310" name="Shape 310"/>
              <p:cNvGrpSpPr/>
              <p:nvPr/>
            </p:nvGrpSpPr>
            <p:grpSpPr>
              <a:xfrm>
                <a:off x="7265700" y="2766147"/>
                <a:ext cx="687757" cy="343879"/>
                <a:chOff x="9107790" y="2808590"/>
                <a:chExt cx="1059392" cy="529696"/>
              </a:xfrm>
            </p:grpSpPr>
            <p:sp>
              <p:nvSpPr>
                <p:cNvPr id="311" name="Shape 311"/>
                <p:cNvSpPr/>
                <p:nvPr/>
              </p:nvSpPr>
              <p:spPr>
                <a:xfrm>
                  <a:off x="9107790" y="2808590"/>
                  <a:ext cx="1059392" cy="529696"/>
                </a:xfrm>
                <a:custGeom>
                  <a:pathLst>
                    <a:path extrusionOk="0" h="529696" w="1059392">
                      <a:moveTo>
                        <a:pt x="529696" y="0"/>
                      </a:moveTo>
                      <a:cubicBezTo>
                        <a:pt x="822239" y="0"/>
                        <a:pt x="1059392" y="237153"/>
                        <a:pt x="1059392" y="529696"/>
                      </a:cubicBezTo>
                      <a:lnTo>
                        <a:pt x="0" y="529696"/>
                      </a:lnTo>
                      <a:cubicBezTo>
                        <a:pt x="0" y="237153"/>
                        <a:pt x="237153" y="0"/>
                        <a:pt x="529696" y="0"/>
                      </a:cubicBezTo>
                      <a:close/>
                    </a:path>
                  </a:pathLst>
                </a:custGeom>
                <a:solidFill>
                  <a:srgbClr val="00ACA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2" name="Shape 312"/>
                <p:cNvSpPr/>
                <p:nvPr/>
              </p:nvSpPr>
              <p:spPr>
                <a:xfrm>
                  <a:off x="9467850" y="2955925"/>
                  <a:ext cx="479400" cy="104700"/>
                </a:xfrm>
                <a:prstGeom prst="roundRect">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3" name="Shape 313"/>
                <p:cNvSpPr/>
                <p:nvPr/>
              </p:nvSpPr>
              <p:spPr>
                <a:xfrm>
                  <a:off x="9299576" y="3117782"/>
                  <a:ext cx="647700" cy="106500"/>
                </a:xfrm>
                <a:prstGeom prst="roundRect">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grpSp>
          <p:nvGrpSpPr>
            <p:cNvPr id="314" name="Shape 314"/>
            <p:cNvGrpSpPr/>
            <p:nvPr/>
          </p:nvGrpSpPr>
          <p:grpSpPr>
            <a:xfrm rot="-8141844">
              <a:off x="7807632" y="2071742"/>
              <a:ext cx="388651" cy="2104146"/>
              <a:chOff x="5824163" y="2800382"/>
              <a:chExt cx="363585" cy="1968438"/>
            </a:xfrm>
          </p:grpSpPr>
          <p:sp>
            <p:nvSpPr>
              <p:cNvPr id="315" name="Shape 315"/>
              <p:cNvSpPr/>
              <p:nvPr/>
            </p:nvSpPr>
            <p:spPr>
              <a:xfrm>
                <a:off x="5824163" y="2800382"/>
                <a:ext cx="292200" cy="1528500"/>
              </a:xfrm>
              <a:prstGeom prst="roundRect">
                <a:avLst>
                  <a:gd fmla="val 50000" name="adj"/>
                </a:avLst>
              </a:prstGeom>
              <a:solidFill>
                <a:srgbClr val="E42F6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6" name="Shape 316"/>
              <p:cNvSpPr/>
              <p:nvPr/>
            </p:nvSpPr>
            <p:spPr>
              <a:xfrm>
                <a:off x="5909888" y="4185534"/>
                <a:ext cx="111000" cy="249000"/>
              </a:xfrm>
              <a:prstGeom prst="roundRect">
                <a:avLst>
                  <a:gd fmla="val 50000" name="adj"/>
                </a:avLst>
              </a:prstGeom>
              <a:solidFill>
                <a:srgbClr val="F3C09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7" name="Shape 317"/>
              <p:cNvSpPr/>
              <p:nvPr/>
            </p:nvSpPr>
            <p:spPr>
              <a:xfrm>
                <a:off x="5840037" y="4329020"/>
                <a:ext cx="250800" cy="439800"/>
              </a:xfrm>
              <a:prstGeom prst="roundRect">
                <a:avLst>
                  <a:gd fmla="val 50000" name="adj"/>
                </a:avLst>
              </a:prstGeom>
              <a:solidFill>
                <a:srgbClr val="F3C09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8" name="Shape 318"/>
              <p:cNvSpPr/>
              <p:nvPr/>
            </p:nvSpPr>
            <p:spPr>
              <a:xfrm rot="-1830757">
                <a:off x="6021057" y="4379520"/>
                <a:ext cx="111083" cy="249074"/>
              </a:xfrm>
              <a:prstGeom prst="roundRect">
                <a:avLst>
                  <a:gd fmla="val 50000" name="adj"/>
                </a:avLst>
              </a:prstGeom>
              <a:solidFill>
                <a:srgbClr val="F3C09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319" name="Shape 319"/>
            <p:cNvSpPr/>
            <p:nvPr/>
          </p:nvSpPr>
          <p:spPr>
            <a:xfrm rot="-3075413">
              <a:off x="6899530" y="2950119"/>
              <a:ext cx="290015" cy="1162778"/>
            </a:xfrm>
            <a:prstGeom prst="roundRect">
              <a:avLst>
                <a:gd fmla="val 50000" name="adj"/>
              </a:avLst>
            </a:prstGeom>
            <a:solidFill>
              <a:srgbClr val="E42F6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320" name="Shape 320"/>
            <p:cNvGrpSpPr/>
            <p:nvPr/>
          </p:nvGrpSpPr>
          <p:grpSpPr>
            <a:xfrm>
              <a:off x="3443025" y="3015340"/>
              <a:ext cx="2620392" cy="1158600"/>
              <a:chOff x="3415825" y="3022987"/>
              <a:chExt cx="2620392" cy="1158600"/>
            </a:xfrm>
          </p:grpSpPr>
          <p:grpSp>
            <p:nvGrpSpPr>
              <p:cNvPr id="321" name="Shape 321"/>
              <p:cNvGrpSpPr/>
              <p:nvPr/>
            </p:nvGrpSpPr>
            <p:grpSpPr>
              <a:xfrm flipH="1" rot="5738251">
                <a:off x="4287514" y="2800948"/>
                <a:ext cx="388625" cy="2104004"/>
                <a:chOff x="7143750" y="703415"/>
                <a:chExt cx="363585" cy="1968438"/>
              </a:xfrm>
            </p:grpSpPr>
            <p:sp>
              <p:nvSpPr>
                <p:cNvPr id="322" name="Shape 322"/>
                <p:cNvSpPr/>
                <p:nvPr/>
              </p:nvSpPr>
              <p:spPr>
                <a:xfrm>
                  <a:off x="7143750" y="703415"/>
                  <a:ext cx="292200" cy="1528500"/>
                </a:xfrm>
                <a:prstGeom prst="roundRect">
                  <a:avLst>
                    <a:gd fmla="val 50000" name="adj"/>
                  </a:avLst>
                </a:prstGeom>
                <a:solidFill>
                  <a:srgbClr val="E42F6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3" name="Shape 323"/>
                <p:cNvSpPr/>
                <p:nvPr/>
              </p:nvSpPr>
              <p:spPr>
                <a:xfrm>
                  <a:off x="7229475" y="2088567"/>
                  <a:ext cx="111000" cy="249000"/>
                </a:xfrm>
                <a:prstGeom prst="roundRect">
                  <a:avLst>
                    <a:gd fmla="val 50000" name="adj"/>
                  </a:avLst>
                </a:prstGeom>
                <a:solidFill>
                  <a:srgbClr val="F3C09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4" name="Shape 324"/>
                <p:cNvSpPr/>
                <p:nvPr/>
              </p:nvSpPr>
              <p:spPr>
                <a:xfrm>
                  <a:off x="7159624" y="2232053"/>
                  <a:ext cx="250800" cy="439800"/>
                </a:xfrm>
                <a:prstGeom prst="roundRect">
                  <a:avLst>
                    <a:gd fmla="val 50000" name="adj"/>
                  </a:avLst>
                </a:prstGeom>
                <a:solidFill>
                  <a:srgbClr val="F3C09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5" name="Shape 325"/>
                <p:cNvSpPr/>
                <p:nvPr/>
              </p:nvSpPr>
              <p:spPr>
                <a:xfrm rot="-1830757">
                  <a:off x="7340644" y="2282553"/>
                  <a:ext cx="111083" cy="249074"/>
                </a:xfrm>
                <a:prstGeom prst="roundRect">
                  <a:avLst>
                    <a:gd fmla="val 50000" name="adj"/>
                  </a:avLst>
                </a:prstGeom>
                <a:solidFill>
                  <a:srgbClr val="F3C09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326" name="Shape 326"/>
              <p:cNvSpPr/>
              <p:nvPr/>
            </p:nvSpPr>
            <p:spPr>
              <a:xfrm rot="1806761">
                <a:off x="5476750" y="3015001"/>
                <a:ext cx="284033" cy="1174570"/>
              </a:xfrm>
              <a:prstGeom prst="roundRect">
                <a:avLst>
                  <a:gd fmla="val 50000" name="adj"/>
                </a:avLst>
              </a:prstGeom>
              <a:solidFill>
                <a:srgbClr val="E42F6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sp>
        <p:nvSpPr>
          <p:cNvPr id="327" name="Shape 327"/>
          <p:cNvSpPr txBox="1"/>
          <p:nvPr/>
        </p:nvSpPr>
        <p:spPr>
          <a:xfrm>
            <a:off x="2094541" y="1377912"/>
            <a:ext cx="2554800" cy="1625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800">
                <a:solidFill>
                  <a:schemeClr val="dk1"/>
                </a:solidFill>
                <a:latin typeface="Calibri"/>
                <a:ea typeface="Calibri"/>
                <a:cs typeface="Calibri"/>
                <a:sym typeface="Calibri"/>
              </a:rPr>
              <a:t>Thanks to </a:t>
            </a:r>
            <a:r>
              <a:rPr b="1" lang="en" sz="1800">
                <a:solidFill>
                  <a:schemeClr val="dk1"/>
                </a:solidFill>
                <a:latin typeface="Calibri"/>
                <a:ea typeface="Calibri"/>
                <a:cs typeface="Calibri"/>
                <a:sym typeface="Calibri"/>
              </a:rPr>
              <a:t>MyCI</a:t>
            </a:r>
            <a:r>
              <a:rPr lang="en" sz="1800">
                <a:solidFill>
                  <a:schemeClr val="dk1"/>
                </a:solidFill>
                <a:latin typeface="Calibri"/>
                <a:ea typeface="Calibri"/>
                <a:cs typeface="Calibri"/>
                <a:sym typeface="Calibri"/>
              </a:rPr>
              <a:t>, I found a place for my group at EWI cafeteria. Share the word! This application </a:t>
            </a:r>
            <a:r>
              <a:rPr b="1" lang="en" sz="1800" u="sng">
                <a:solidFill>
                  <a:schemeClr val="dk1"/>
                </a:solidFill>
                <a:latin typeface="Calibri"/>
                <a:ea typeface="Calibri"/>
                <a:cs typeface="Calibri"/>
                <a:sym typeface="Calibri"/>
              </a:rPr>
              <a:t>brings the campus to life</a:t>
            </a: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328" name="Shape 3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b="1" lang="en" sz="1000">
                <a:solidFill>
                  <a:schemeClr val="dk1"/>
                </a:solidFill>
              </a:rPr>
              <a:t>‹#›</a:t>
            </a:fld>
            <a:endParaRPr b="1" sz="1000">
              <a:solidFill>
                <a:schemeClr val="dk1"/>
              </a:solidFill>
            </a:endParaRPr>
          </a:p>
        </p:txBody>
      </p:sp>
      <p:sp>
        <p:nvSpPr>
          <p:cNvPr id="329" name="Shape 329"/>
          <p:cNvSpPr txBox="1"/>
          <p:nvPr/>
        </p:nvSpPr>
        <p:spPr>
          <a:xfrm>
            <a:off x="5259400" y="946050"/>
            <a:ext cx="3317700" cy="38496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t/>
            </a:r>
            <a:endParaRPr sz="1800">
              <a:latin typeface="Calibri"/>
              <a:ea typeface="Calibri"/>
              <a:cs typeface="Calibri"/>
              <a:sym typeface="Calibri"/>
            </a:endParaRPr>
          </a:p>
          <a:p>
            <a:pPr indent="-342900" lvl="0" marL="457200" rtl="0">
              <a:lnSpc>
                <a:spcPct val="100000"/>
              </a:lnSpc>
              <a:spcBef>
                <a:spcPts val="0"/>
              </a:spcBef>
              <a:spcAft>
                <a:spcPts val="0"/>
              </a:spcAft>
              <a:buSzPts val="1800"/>
              <a:buFont typeface="Calibri"/>
              <a:buChar char="●"/>
            </a:pPr>
            <a:r>
              <a:rPr lang="en" sz="1800">
                <a:latin typeface="Calibri"/>
                <a:ea typeface="Calibri"/>
                <a:cs typeface="Calibri"/>
                <a:sym typeface="Calibri"/>
              </a:rPr>
              <a:t>What does</a:t>
            </a:r>
            <a:r>
              <a:rPr lang="en" sz="1800">
                <a:latin typeface="Calibri"/>
                <a:ea typeface="Calibri"/>
                <a:cs typeface="Calibri"/>
                <a:sym typeface="Calibri"/>
              </a:rPr>
              <a:t> MyCI do?</a:t>
            </a:r>
            <a:endParaRPr sz="1800">
              <a:latin typeface="Calibri"/>
              <a:ea typeface="Calibri"/>
              <a:cs typeface="Calibri"/>
              <a:sym typeface="Calibri"/>
            </a:endParaRPr>
          </a:p>
          <a:p>
            <a:pPr indent="-342900" lvl="0" marL="457200" rtl="0">
              <a:lnSpc>
                <a:spcPct val="100000"/>
              </a:lnSpc>
              <a:spcBef>
                <a:spcPts val="0"/>
              </a:spcBef>
              <a:spcAft>
                <a:spcPts val="0"/>
              </a:spcAft>
              <a:buSzPts val="1800"/>
              <a:buFont typeface="Calibri"/>
              <a:buChar char="●"/>
            </a:pPr>
            <a:r>
              <a:rPr lang="en" sz="1800">
                <a:latin typeface="Calibri"/>
                <a:ea typeface="Calibri"/>
                <a:cs typeface="Calibri"/>
                <a:sym typeface="Calibri"/>
              </a:rPr>
              <a:t>Why MyCI?</a:t>
            </a:r>
            <a:endParaRPr sz="1800">
              <a:latin typeface="Calibri"/>
              <a:ea typeface="Calibri"/>
              <a:cs typeface="Calibri"/>
              <a:sym typeface="Calibri"/>
            </a:endParaRPr>
          </a:p>
          <a:p>
            <a:pPr indent="-342900" lvl="0" marL="457200" rtl="0">
              <a:lnSpc>
                <a:spcPct val="100000"/>
              </a:lnSpc>
              <a:spcBef>
                <a:spcPts val="0"/>
              </a:spcBef>
              <a:spcAft>
                <a:spcPts val="0"/>
              </a:spcAft>
              <a:buSzPts val="1800"/>
              <a:buFont typeface="Calibri"/>
              <a:buChar char="●"/>
            </a:pPr>
            <a:r>
              <a:rPr lang="en" sz="1800">
                <a:latin typeface="Calibri"/>
                <a:ea typeface="Calibri"/>
                <a:cs typeface="Calibri"/>
                <a:sym typeface="Calibri"/>
              </a:rPr>
              <a:t>Features</a:t>
            </a:r>
            <a:endParaRPr sz="1800">
              <a:latin typeface="Calibri"/>
              <a:ea typeface="Calibri"/>
              <a:cs typeface="Calibri"/>
              <a:sym typeface="Calibri"/>
            </a:endParaRPr>
          </a:p>
          <a:p>
            <a:pPr indent="-342900" lvl="0" marL="457200" rtl="0">
              <a:lnSpc>
                <a:spcPct val="100000"/>
              </a:lnSpc>
              <a:spcBef>
                <a:spcPts val="0"/>
              </a:spcBef>
              <a:spcAft>
                <a:spcPts val="0"/>
              </a:spcAft>
              <a:buSzPts val="1800"/>
              <a:buFont typeface="Calibri"/>
              <a:buChar char="●"/>
            </a:pPr>
            <a:r>
              <a:rPr lang="en" sz="1800">
                <a:latin typeface="Calibri"/>
                <a:ea typeface="Calibri"/>
                <a:cs typeface="Calibri"/>
                <a:sym typeface="Calibri"/>
              </a:rPr>
              <a:t>Design</a:t>
            </a:r>
            <a:endParaRPr sz="1800">
              <a:latin typeface="Calibri"/>
              <a:ea typeface="Calibri"/>
              <a:cs typeface="Calibri"/>
              <a:sym typeface="Calibri"/>
            </a:endParaRPr>
          </a:p>
          <a:p>
            <a:pPr indent="-342900" lvl="0" marL="457200" rtl="0">
              <a:lnSpc>
                <a:spcPct val="100000"/>
              </a:lnSpc>
              <a:spcBef>
                <a:spcPts val="0"/>
              </a:spcBef>
              <a:spcAft>
                <a:spcPts val="0"/>
              </a:spcAft>
              <a:buSzPts val="1800"/>
              <a:buFont typeface="Calibri"/>
              <a:buChar char="●"/>
            </a:pPr>
            <a:r>
              <a:rPr lang="en" sz="1800">
                <a:latin typeface="Calibri"/>
                <a:ea typeface="Calibri"/>
                <a:cs typeface="Calibri"/>
                <a:sym typeface="Calibri"/>
              </a:rPr>
              <a:t>Incentives &amp; Quality control</a:t>
            </a:r>
            <a:endParaRPr sz="1800">
              <a:latin typeface="Calibri"/>
              <a:ea typeface="Calibri"/>
              <a:cs typeface="Calibri"/>
              <a:sym typeface="Calibri"/>
            </a:endParaRPr>
          </a:p>
          <a:p>
            <a:pPr indent="-342900" lvl="0" marL="457200" rtl="0">
              <a:lnSpc>
                <a:spcPct val="100000"/>
              </a:lnSpc>
              <a:spcBef>
                <a:spcPts val="0"/>
              </a:spcBef>
              <a:spcAft>
                <a:spcPts val="0"/>
              </a:spcAft>
              <a:buSzPts val="1800"/>
              <a:buFont typeface="Calibri"/>
              <a:buChar char="●"/>
            </a:pPr>
            <a:r>
              <a:rPr lang="en" sz="1800">
                <a:latin typeface="Calibri"/>
                <a:ea typeface="Calibri"/>
                <a:cs typeface="Calibri"/>
                <a:sym typeface="Calibri"/>
              </a:rPr>
              <a:t>Challenges</a:t>
            </a:r>
            <a:endParaRPr sz="1800">
              <a:latin typeface="Calibri"/>
              <a:ea typeface="Calibri"/>
              <a:cs typeface="Calibri"/>
              <a:sym typeface="Calibri"/>
            </a:endParaRPr>
          </a:p>
          <a:p>
            <a:pPr indent="0" lvl="0" marL="0" rtl="0">
              <a:lnSpc>
                <a:spcPct val="100000"/>
              </a:lnSpc>
              <a:spcBef>
                <a:spcPts val="0"/>
              </a:spcBef>
              <a:spcAft>
                <a:spcPts val="0"/>
              </a:spcAft>
              <a:buNone/>
            </a:pPr>
            <a:r>
              <a:t/>
            </a:r>
            <a:endParaRPr sz="1800">
              <a:latin typeface="Calibri"/>
              <a:ea typeface="Calibri"/>
              <a:cs typeface="Calibri"/>
              <a:sym typeface="Calibri"/>
            </a:endParaRPr>
          </a:p>
        </p:txBody>
      </p:sp>
      <p:sp>
        <p:nvSpPr>
          <p:cNvPr id="330" name="Shape 330"/>
          <p:cNvSpPr txBox="1"/>
          <p:nvPr/>
        </p:nvSpPr>
        <p:spPr>
          <a:xfrm>
            <a:off x="7672950" y="220500"/>
            <a:ext cx="799500" cy="384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Caveat"/>
                <a:ea typeface="Caveat"/>
                <a:cs typeface="Caveat"/>
                <a:sym typeface="Caveat"/>
              </a:rPr>
              <a:t>MyCI </a:t>
            </a:r>
            <a:endParaRPr sz="1600">
              <a:solidFill>
                <a:srgbClr val="FFFFFF"/>
              </a:solidFill>
              <a:latin typeface="Caveat"/>
              <a:ea typeface="Caveat"/>
              <a:cs typeface="Caveat"/>
              <a:sym typeface="Caveat"/>
            </a:endParaRPr>
          </a:p>
        </p:txBody>
      </p:sp>
      <p:pic>
        <p:nvPicPr>
          <p:cNvPr id="331" name="Shape 331"/>
          <p:cNvPicPr preferRelativeResize="0"/>
          <p:nvPr/>
        </p:nvPicPr>
        <p:blipFill>
          <a:blip r:embed="rId3">
            <a:alphaModFix/>
          </a:blip>
          <a:stretch>
            <a:fillRect/>
          </a:stretch>
        </p:blipFill>
        <p:spPr>
          <a:xfrm>
            <a:off x="8392012" y="151350"/>
            <a:ext cx="523163" cy="523200"/>
          </a:xfrm>
          <a:prstGeom prst="rect">
            <a:avLst/>
          </a:prstGeom>
          <a:noFill/>
          <a:ln>
            <a:noFill/>
          </a:ln>
        </p:spPr>
      </p:pic>
      <p:sp>
        <p:nvSpPr>
          <p:cNvPr id="332" name="Shape 332"/>
          <p:cNvSpPr txBox="1"/>
          <p:nvPr>
            <p:ph idx="4294967295" type="title"/>
          </p:nvPr>
        </p:nvSpPr>
        <p:spPr>
          <a:xfrm>
            <a:off x="444350" y="149389"/>
            <a:ext cx="7162200" cy="7887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sz="2400">
                <a:solidFill>
                  <a:srgbClr val="FFFFFF"/>
                </a:solidFill>
                <a:latin typeface="Calibri"/>
                <a:ea typeface="Calibri"/>
                <a:cs typeface="Calibri"/>
                <a:sym typeface="Calibri"/>
              </a:rPr>
              <a:t>Summary</a:t>
            </a:r>
            <a:endParaRPr b="1" sz="2400">
              <a:solidFill>
                <a:srgbClr val="FFFFFF"/>
              </a:solidFill>
              <a:latin typeface="Calibri"/>
              <a:ea typeface="Calibri"/>
              <a:cs typeface="Calibri"/>
              <a:sym typeface="Calibri"/>
            </a:endParaRPr>
          </a:p>
        </p:txBody>
      </p:sp>
    </p:spTree>
  </p:cSld>
  <p:clrMapOvr>
    <a:masterClrMapping/>
  </p:clrMapOvr>
  <mc:AlternateContent>
    <mc:Choice Requires="p14">
      <p:transition p14:dur="10">
        <p:push/>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336" name="Shape 336"/>
        <p:cNvGrpSpPr/>
        <p:nvPr/>
      </p:nvGrpSpPr>
      <p:grpSpPr>
        <a:xfrm>
          <a:off x="0" y="0"/>
          <a:ext cx="0" cy="0"/>
          <a:chOff x="0" y="0"/>
          <a:chExt cx="0" cy="0"/>
        </a:xfrm>
      </p:grpSpPr>
      <p:sp>
        <p:nvSpPr>
          <p:cNvPr id="337" name="Shape 337"/>
          <p:cNvSpPr/>
          <p:nvPr/>
        </p:nvSpPr>
        <p:spPr>
          <a:xfrm>
            <a:off x="0" y="0"/>
            <a:ext cx="9144000" cy="825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 name="Shape 3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b="1" lang="en" sz="1000">
                <a:solidFill>
                  <a:schemeClr val="dk1"/>
                </a:solidFill>
              </a:rPr>
              <a:t>‹#›</a:t>
            </a:fld>
            <a:endParaRPr b="1" sz="1000">
              <a:solidFill>
                <a:schemeClr val="dk1"/>
              </a:solidFill>
            </a:endParaRPr>
          </a:p>
        </p:txBody>
      </p:sp>
      <p:sp>
        <p:nvSpPr>
          <p:cNvPr id="339" name="Shape 339"/>
          <p:cNvSpPr/>
          <p:nvPr/>
        </p:nvSpPr>
        <p:spPr>
          <a:xfrm>
            <a:off x="2266175" y="545050"/>
            <a:ext cx="4857479" cy="3758223"/>
          </a:xfrm>
          <a:custGeom>
            <a:pathLst>
              <a:path extrusionOk="0" h="5872224" w="8674070">
                <a:moveTo>
                  <a:pt x="4116627" y="183490"/>
                </a:moveTo>
                <a:cubicBezTo>
                  <a:pt x="4412157" y="120852"/>
                  <a:pt x="4734988" y="202821"/>
                  <a:pt x="4973869" y="447148"/>
                </a:cubicBezTo>
                <a:cubicBezTo>
                  <a:pt x="5088096" y="209511"/>
                  <a:pt x="5307463" y="45244"/>
                  <a:pt x="5560690" y="8016"/>
                </a:cubicBezTo>
                <a:cubicBezTo>
                  <a:pt x="5595528" y="2887"/>
                  <a:pt x="5630361" y="250"/>
                  <a:pt x="5664979" y="17"/>
                </a:cubicBezTo>
                <a:cubicBezTo>
                  <a:pt x="5877014" y="-1412"/>
                  <a:pt x="6080978" y="87327"/>
                  <a:pt x="6228729" y="245806"/>
                </a:cubicBezTo>
                <a:lnTo>
                  <a:pt x="6279917" y="307612"/>
                </a:lnTo>
                <a:lnTo>
                  <a:pt x="6286151" y="298778"/>
                </a:lnTo>
                <a:lnTo>
                  <a:pt x="6280438" y="308241"/>
                </a:lnTo>
                <a:lnTo>
                  <a:pt x="6288468" y="317936"/>
                </a:lnTo>
                <a:cubicBezTo>
                  <a:pt x="6534744" y="17119"/>
                  <a:pt x="6942114" y="-81659"/>
                  <a:pt x="7291748" y="74592"/>
                </a:cubicBezTo>
                <a:cubicBezTo>
                  <a:pt x="7558160" y="193615"/>
                  <a:pt x="7749194" y="442800"/>
                  <a:pt x="7800515" y="738454"/>
                </a:cubicBezTo>
                <a:lnTo>
                  <a:pt x="7803269" y="739430"/>
                </a:lnTo>
                <a:lnTo>
                  <a:pt x="7912889" y="778254"/>
                </a:lnTo>
                <a:cubicBezTo>
                  <a:pt x="8167479" y="887292"/>
                  <a:pt x="8366130" y="1106935"/>
                  <a:pt x="8453449" y="1382751"/>
                </a:cubicBezTo>
                <a:cubicBezTo>
                  <a:pt x="8525978" y="1611557"/>
                  <a:pt x="8515642" y="1860064"/>
                  <a:pt x="8424224" y="2081397"/>
                </a:cubicBezTo>
                <a:cubicBezTo>
                  <a:pt x="8648938" y="2384931"/>
                  <a:pt x="8727525" y="2778411"/>
                  <a:pt x="8637711" y="3149610"/>
                </a:cubicBezTo>
                <a:cubicBezTo>
                  <a:pt x="8518315" y="3643090"/>
                  <a:pt x="8123062" y="4012657"/>
                  <a:pt x="7637638" y="4084668"/>
                </a:cubicBezTo>
                <a:cubicBezTo>
                  <a:pt x="7635322" y="4392687"/>
                  <a:pt x="7504700" y="4684808"/>
                  <a:pt x="7279630" y="4885896"/>
                </a:cubicBezTo>
                <a:cubicBezTo>
                  <a:pt x="6937660" y="5191468"/>
                  <a:pt x="6443682" y="5230734"/>
                  <a:pt x="6060726" y="4982907"/>
                </a:cubicBezTo>
                <a:cubicBezTo>
                  <a:pt x="5936875" y="5408589"/>
                  <a:pt x="5605240" y="5733998"/>
                  <a:pt x="5189672" y="5837667"/>
                </a:cubicBezTo>
                <a:cubicBezTo>
                  <a:pt x="4761185" y="5944546"/>
                  <a:pt x="4316325" y="5798539"/>
                  <a:pt x="4024256" y="5468457"/>
                </a:cubicBezTo>
                <a:lnTo>
                  <a:pt x="4012076" y="5452348"/>
                </a:lnTo>
                <a:lnTo>
                  <a:pt x="4002171" y="5400047"/>
                </a:lnTo>
                <a:lnTo>
                  <a:pt x="3976245" y="5404957"/>
                </a:lnTo>
                <a:lnTo>
                  <a:pt x="3908931" y="5315925"/>
                </a:lnTo>
                <a:cubicBezTo>
                  <a:pt x="3867633" y="5341775"/>
                  <a:pt x="3825564" y="5365100"/>
                  <a:pt x="3782886" y="5385946"/>
                </a:cubicBezTo>
                <a:lnTo>
                  <a:pt x="3672446" y="5432908"/>
                </a:lnTo>
                <a:lnTo>
                  <a:pt x="3709198" y="5444316"/>
                </a:lnTo>
                <a:lnTo>
                  <a:pt x="3725189" y="5452503"/>
                </a:lnTo>
                <a:lnTo>
                  <a:pt x="3165163" y="5558562"/>
                </a:lnTo>
                <a:lnTo>
                  <a:pt x="3172936" y="5549141"/>
                </a:lnTo>
                <a:lnTo>
                  <a:pt x="3208986" y="5519398"/>
                </a:lnTo>
                <a:lnTo>
                  <a:pt x="3117709" y="5518249"/>
                </a:lnTo>
                <a:cubicBezTo>
                  <a:pt x="2671249" y="5489890"/>
                  <a:pt x="2246125" y="5235812"/>
                  <a:pt x="2006442" y="4800433"/>
                </a:cubicBezTo>
                <a:cubicBezTo>
                  <a:pt x="1629723" y="4846222"/>
                  <a:pt x="1275990" y="4603693"/>
                  <a:pt x="1169960" y="4226789"/>
                </a:cubicBezTo>
                <a:cubicBezTo>
                  <a:pt x="1093155" y="3954097"/>
                  <a:pt x="1161050" y="3659802"/>
                  <a:pt x="1348697" y="3452464"/>
                </a:cubicBezTo>
                <a:cubicBezTo>
                  <a:pt x="1248859" y="3391475"/>
                  <a:pt x="1165611" y="3309469"/>
                  <a:pt x="1102504" y="3213925"/>
                </a:cubicBezTo>
                <a:lnTo>
                  <a:pt x="1074652" y="3164530"/>
                </a:lnTo>
                <a:lnTo>
                  <a:pt x="1072815" y="3167642"/>
                </a:lnTo>
                <a:cubicBezTo>
                  <a:pt x="1006343" y="3258997"/>
                  <a:pt x="903525" y="3327186"/>
                  <a:pt x="780117" y="3350557"/>
                </a:cubicBezTo>
                <a:cubicBezTo>
                  <a:pt x="718413" y="3362243"/>
                  <a:pt x="657403" y="3361618"/>
                  <a:pt x="599911" y="3350481"/>
                </a:cubicBezTo>
                <a:lnTo>
                  <a:pt x="594822" y="3348992"/>
                </a:lnTo>
                <a:lnTo>
                  <a:pt x="595352" y="3355701"/>
                </a:lnTo>
                <a:cubicBezTo>
                  <a:pt x="591929" y="3470317"/>
                  <a:pt x="502704" y="3572947"/>
                  <a:pt x="376975" y="3596758"/>
                </a:cubicBezTo>
                <a:cubicBezTo>
                  <a:pt x="341053" y="3603561"/>
                  <a:pt x="305552" y="3603286"/>
                  <a:pt x="272111" y="3596963"/>
                </a:cubicBezTo>
                <a:lnTo>
                  <a:pt x="241646" y="3588221"/>
                </a:lnTo>
                <a:lnTo>
                  <a:pt x="235849" y="3603057"/>
                </a:lnTo>
                <a:cubicBezTo>
                  <a:pt x="217695" y="3631909"/>
                  <a:pt x="189071" y="3653049"/>
                  <a:pt x="154280" y="3659637"/>
                </a:cubicBezTo>
                <a:cubicBezTo>
                  <a:pt x="84698" y="3672815"/>
                  <a:pt x="16794" y="3622800"/>
                  <a:pt x="2614" y="3547925"/>
                </a:cubicBezTo>
                <a:cubicBezTo>
                  <a:pt x="-8021" y="3491769"/>
                  <a:pt x="14584" y="3437577"/>
                  <a:pt x="55906" y="3408433"/>
                </a:cubicBezTo>
                <a:lnTo>
                  <a:pt x="70878" y="3402083"/>
                </a:lnTo>
                <a:lnTo>
                  <a:pt x="67147" y="3354923"/>
                </a:lnTo>
                <a:cubicBezTo>
                  <a:pt x="70570" y="3240306"/>
                  <a:pt x="159795" y="3137677"/>
                  <a:pt x="285524" y="3113866"/>
                </a:cubicBezTo>
                <a:lnTo>
                  <a:pt x="287467" y="3113683"/>
                </a:lnTo>
                <a:lnTo>
                  <a:pt x="278759" y="3097971"/>
                </a:lnTo>
                <a:cubicBezTo>
                  <a:pt x="267625" y="3071745"/>
                  <a:pt x="259135" y="3044016"/>
                  <a:pt x="253642" y="3015008"/>
                </a:cubicBezTo>
                <a:cubicBezTo>
                  <a:pt x="209693" y="2782948"/>
                  <a:pt x="374150" y="2556932"/>
                  <a:pt x="620966" y="2510189"/>
                </a:cubicBezTo>
                <a:cubicBezTo>
                  <a:pt x="744374" y="2486818"/>
                  <a:pt x="865005" y="2512690"/>
                  <a:pt x="960278" y="2573412"/>
                </a:cubicBezTo>
                <a:lnTo>
                  <a:pt x="984460" y="2592311"/>
                </a:lnTo>
                <a:lnTo>
                  <a:pt x="998617" y="2521800"/>
                </a:lnTo>
                <a:cubicBezTo>
                  <a:pt x="1087442" y="2214384"/>
                  <a:pt x="1345891" y="1985677"/>
                  <a:pt x="1660552" y="1951912"/>
                </a:cubicBezTo>
                <a:lnTo>
                  <a:pt x="1667145" y="1933298"/>
                </a:lnTo>
                <a:cubicBezTo>
                  <a:pt x="1618852" y="1564682"/>
                  <a:pt x="1731476" y="1192941"/>
                  <a:pt x="1974188" y="919298"/>
                </a:cubicBezTo>
                <a:cubicBezTo>
                  <a:pt x="2357679" y="487094"/>
                  <a:pt x="2979428" y="390762"/>
                  <a:pt x="3467880" y="687639"/>
                </a:cubicBezTo>
                <a:lnTo>
                  <a:pt x="3468143" y="687192"/>
                </a:lnTo>
                <a:lnTo>
                  <a:pt x="3466989" y="686280"/>
                </a:lnTo>
                <a:lnTo>
                  <a:pt x="3468189" y="687114"/>
                </a:lnTo>
                <a:lnTo>
                  <a:pt x="3528948" y="583725"/>
                </a:lnTo>
                <a:cubicBezTo>
                  <a:pt x="3673430" y="368404"/>
                  <a:pt x="3886771" y="232208"/>
                  <a:pt x="4116627" y="183490"/>
                </a:cubicBezTo>
                <a:close/>
              </a:path>
            </a:pathLst>
          </a:custGeom>
          <a:solidFill>
            <a:srgbClr val="F3F3F3"/>
          </a:solidFill>
          <a:ln cap="flat" cmpd="sng" w="12700">
            <a:solidFill>
              <a:srgbClr val="3A383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340" name="Shape 340"/>
          <p:cNvGrpSpPr/>
          <p:nvPr/>
        </p:nvGrpSpPr>
        <p:grpSpPr>
          <a:xfrm>
            <a:off x="422096" y="2272362"/>
            <a:ext cx="1998735" cy="2784570"/>
            <a:chOff x="3443025" y="342609"/>
            <a:chExt cx="5432822" cy="6214172"/>
          </a:xfrm>
        </p:grpSpPr>
        <p:sp>
          <p:nvSpPr>
            <p:cNvPr id="341" name="Shape 341"/>
            <p:cNvSpPr/>
            <p:nvPr/>
          </p:nvSpPr>
          <p:spPr>
            <a:xfrm>
              <a:off x="5677098" y="2957066"/>
              <a:ext cx="1166100" cy="2232900"/>
            </a:xfrm>
            <a:prstGeom prst="roundRect">
              <a:avLst>
                <a:gd fmla="val 50000" name="adj"/>
              </a:avLst>
            </a:prstGeom>
            <a:solidFill>
              <a:srgbClr val="E42F6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2" name="Shape 342"/>
            <p:cNvSpPr/>
            <p:nvPr/>
          </p:nvSpPr>
          <p:spPr>
            <a:xfrm>
              <a:off x="6117735" y="2606254"/>
              <a:ext cx="334500" cy="624600"/>
            </a:xfrm>
            <a:prstGeom prst="roundRect">
              <a:avLst>
                <a:gd fmla="val 50000" name="adj"/>
              </a:avLst>
            </a:prstGeom>
            <a:solidFill>
              <a:srgbClr val="EB927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343" name="Shape 343"/>
            <p:cNvGrpSpPr/>
            <p:nvPr/>
          </p:nvGrpSpPr>
          <p:grpSpPr>
            <a:xfrm>
              <a:off x="5544938" y="1732298"/>
              <a:ext cx="300237" cy="300237"/>
              <a:chOff x="6600367" y="1830117"/>
              <a:chExt cx="363000" cy="363000"/>
            </a:xfrm>
          </p:grpSpPr>
          <p:sp>
            <p:nvSpPr>
              <p:cNvPr id="344" name="Shape 344"/>
              <p:cNvSpPr/>
              <p:nvPr/>
            </p:nvSpPr>
            <p:spPr>
              <a:xfrm>
                <a:off x="6600367" y="1830117"/>
                <a:ext cx="363000" cy="363000"/>
              </a:xfrm>
              <a:prstGeom prst="ellipse">
                <a:avLst/>
              </a:prstGeom>
              <a:solidFill>
                <a:srgbClr val="F3C09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5" name="Shape 345"/>
              <p:cNvSpPr/>
              <p:nvPr/>
            </p:nvSpPr>
            <p:spPr>
              <a:xfrm>
                <a:off x="6668900" y="1895052"/>
                <a:ext cx="225900" cy="225900"/>
              </a:xfrm>
              <a:prstGeom prst="ellipse">
                <a:avLst/>
              </a:prstGeom>
              <a:solidFill>
                <a:srgbClr val="EB927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346" name="Shape 346"/>
            <p:cNvGrpSpPr/>
            <p:nvPr/>
          </p:nvGrpSpPr>
          <p:grpSpPr>
            <a:xfrm>
              <a:off x="6741190" y="1732298"/>
              <a:ext cx="300237" cy="300237"/>
              <a:chOff x="6600367" y="1830117"/>
              <a:chExt cx="363000" cy="363000"/>
            </a:xfrm>
          </p:grpSpPr>
          <p:sp>
            <p:nvSpPr>
              <p:cNvPr id="347" name="Shape 347"/>
              <p:cNvSpPr/>
              <p:nvPr/>
            </p:nvSpPr>
            <p:spPr>
              <a:xfrm>
                <a:off x="6600367" y="1830117"/>
                <a:ext cx="363000" cy="363000"/>
              </a:xfrm>
              <a:prstGeom prst="ellipse">
                <a:avLst/>
              </a:prstGeom>
              <a:solidFill>
                <a:srgbClr val="F3C09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8" name="Shape 348"/>
              <p:cNvSpPr/>
              <p:nvPr/>
            </p:nvSpPr>
            <p:spPr>
              <a:xfrm>
                <a:off x="6668900" y="1895052"/>
                <a:ext cx="225900" cy="225900"/>
              </a:xfrm>
              <a:prstGeom prst="ellipse">
                <a:avLst/>
              </a:prstGeom>
              <a:solidFill>
                <a:srgbClr val="EB927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349" name="Shape 349"/>
            <p:cNvSpPr/>
            <p:nvPr/>
          </p:nvSpPr>
          <p:spPr>
            <a:xfrm>
              <a:off x="5461850" y="478918"/>
              <a:ext cx="1667100" cy="1667100"/>
            </a:xfrm>
            <a:prstGeom prst="ellipse">
              <a:avLst/>
            </a:prstGeom>
            <a:solidFill>
              <a:srgbClr val="001C2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0" name="Shape 350"/>
            <p:cNvSpPr/>
            <p:nvPr/>
          </p:nvSpPr>
          <p:spPr>
            <a:xfrm>
              <a:off x="5712331" y="672862"/>
              <a:ext cx="1166100" cy="2232900"/>
            </a:xfrm>
            <a:prstGeom prst="roundRect">
              <a:avLst>
                <a:gd fmla="val 50000" name="adj"/>
              </a:avLst>
            </a:prstGeom>
            <a:solidFill>
              <a:srgbClr val="F3C09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1" name="Shape 351"/>
            <p:cNvSpPr/>
            <p:nvPr/>
          </p:nvSpPr>
          <p:spPr>
            <a:xfrm>
              <a:off x="6075405" y="342609"/>
              <a:ext cx="1053600" cy="1053600"/>
            </a:xfrm>
            <a:prstGeom prst="ellipse">
              <a:avLst/>
            </a:prstGeom>
            <a:solidFill>
              <a:srgbClr val="001C2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2" name="Shape 352"/>
            <p:cNvSpPr/>
            <p:nvPr/>
          </p:nvSpPr>
          <p:spPr>
            <a:xfrm>
              <a:off x="5425805" y="725666"/>
              <a:ext cx="446100" cy="428400"/>
            </a:xfrm>
            <a:prstGeom prst="ellipse">
              <a:avLst/>
            </a:prstGeom>
            <a:solidFill>
              <a:srgbClr val="001C2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3" name="Shape 353"/>
            <p:cNvSpPr/>
            <p:nvPr/>
          </p:nvSpPr>
          <p:spPr>
            <a:xfrm>
              <a:off x="5640708" y="361207"/>
              <a:ext cx="811500" cy="811500"/>
            </a:xfrm>
            <a:prstGeom prst="ellipse">
              <a:avLst/>
            </a:prstGeom>
            <a:solidFill>
              <a:srgbClr val="001C2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4" name="Shape 354"/>
            <p:cNvSpPr/>
            <p:nvPr/>
          </p:nvSpPr>
          <p:spPr>
            <a:xfrm>
              <a:off x="6808067" y="895086"/>
              <a:ext cx="446100" cy="428400"/>
            </a:xfrm>
            <a:prstGeom prst="ellipse">
              <a:avLst/>
            </a:prstGeom>
            <a:solidFill>
              <a:srgbClr val="001C2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355" name="Shape 355"/>
            <p:cNvGrpSpPr/>
            <p:nvPr/>
          </p:nvGrpSpPr>
          <p:grpSpPr>
            <a:xfrm>
              <a:off x="5924556" y="1577303"/>
              <a:ext cx="741450" cy="152069"/>
              <a:chOff x="4720544" y="1954613"/>
              <a:chExt cx="543705" cy="111512"/>
            </a:xfrm>
          </p:grpSpPr>
          <p:sp>
            <p:nvSpPr>
              <p:cNvPr id="356" name="Shape 356"/>
              <p:cNvSpPr/>
              <p:nvPr/>
            </p:nvSpPr>
            <p:spPr>
              <a:xfrm>
                <a:off x="4720544" y="1954613"/>
                <a:ext cx="100800" cy="100800"/>
              </a:xfrm>
              <a:prstGeom prst="ellipse">
                <a:avLst/>
              </a:prstGeom>
              <a:solidFill>
                <a:srgbClr val="001C2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7" name="Shape 357"/>
              <p:cNvSpPr/>
              <p:nvPr/>
            </p:nvSpPr>
            <p:spPr>
              <a:xfrm>
                <a:off x="5163449" y="1965325"/>
                <a:ext cx="100800" cy="100800"/>
              </a:xfrm>
              <a:prstGeom prst="ellipse">
                <a:avLst/>
              </a:prstGeom>
              <a:solidFill>
                <a:srgbClr val="001C2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358" name="Shape 358"/>
            <p:cNvSpPr/>
            <p:nvPr/>
          </p:nvSpPr>
          <p:spPr>
            <a:xfrm>
              <a:off x="6227908" y="1541915"/>
              <a:ext cx="135000" cy="504000"/>
            </a:xfrm>
            <a:prstGeom prst="roundRect">
              <a:avLst>
                <a:gd fmla="val 50000" name="adj"/>
              </a:avLst>
            </a:prstGeom>
            <a:solidFill>
              <a:srgbClr val="EB917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359" name="Shape 359"/>
            <p:cNvGrpSpPr/>
            <p:nvPr/>
          </p:nvGrpSpPr>
          <p:grpSpPr>
            <a:xfrm rot="-167507">
              <a:off x="6013560" y="2205407"/>
              <a:ext cx="563744" cy="388518"/>
              <a:chOff x="7427250" y="2290472"/>
              <a:chExt cx="615652" cy="424291"/>
            </a:xfrm>
          </p:grpSpPr>
          <p:sp>
            <p:nvSpPr>
              <p:cNvPr id="360" name="Shape 360"/>
              <p:cNvSpPr/>
              <p:nvPr/>
            </p:nvSpPr>
            <p:spPr>
              <a:xfrm>
                <a:off x="7427250" y="2290472"/>
                <a:ext cx="615652" cy="424291"/>
              </a:xfrm>
              <a:custGeom>
                <a:pathLst>
                  <a:path extrusionOk="0" h="424291" w="615652">
                    <a:moveTo>
                      <a:pt x="23149" y="0"/>
                    </a:moveTo>
                    <a:lnTo>
                      <a:pt x="614845" y="108458"/>
                    </a:lnTo>
                    <a:lnTo>
                      <a:pt x="615652" y="116465"/>
                    </a:lnTo>
                    <a:cubicBezTo>
                      <a:pt x="615652" y="286473"/>
                      <a:pt x="477834" y="424291"/>
                      <a:pt x="307826" y="424291"/>
                    </a:cubicBezTo>
                    <a:cubicBezTo>
                      <a:pt x="137818" y="424291"/>
                      <a:pt x="0" y="286473"/>
                      <a:pt x="0" y="116465"/>
                    </a:cubicBezTo>
                    <a:cubicBezTo>
                      <a:pt x="0" y="95214"/>
                      <a:pt x="2154" y="74466"/>
                      <a:pt x="6254" y="54427"/>
                    </a:cubicBezTo>
                    <a:close/>
                  </a:path>
                </a:pathLst>
              </a:custGeom>
              <a:solidFill>
                <a:srgbClr val="001C2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1" name="Shape 361"/>
              <p:cNvSpPr/>
              <p:nvPr/>
            </p:nvSpPr>
            <p:spPr>
              <a:xfrm>
                <a:off x="7462175" y="2474179"/>
                <a:ext cx="459790" cy="240584"/>
              </a:xfrm>
              <a:custGeom>
                <a:pathLst>
                  <a:path extrusionOk="0" h="240584" w="459790">
                    <a:moveTo>
                      <a:pt x="194521" y="0"/>
                    </a:moveTo>
                    <a:cubicBezTo>
                      <a:pt x="294471" y="0"/>
                      <a:pt x="382593" y="50641"/>
                      <a:pt x="434629" y="127664"/>
                    </a:cubicBezTo>
                    <a:lnTo>
                      <a:pt x="459790" y="174019"/>
                    </a:lnTo>
                    <a:lnTo>
                      <a:pt x="442830" y="188012"/>
                    </a:lnTo>
                    <a:cubicBezTo>
                      <a:pt x="393701" y="221203"/>
                      <a:pt x="334474" y="240584"/>
                      <a:pt x="270721" y="240584"/>
                    </a:cubicBezTo>
                    <a:cubicBezTo>
                      <a:pt x="164466" y="240584"/>
                      <a:pt x="70785" y="186749"/>
                      <a:pt x="15467" y="104867"/>
                    </a:cubicBezTo>
                    <a:lnTo>
                      <a:pt x="0" y="76371"/>
                    </a:lnTo>
                    <a:lnTo>
                      <a:pt x="32625" y="49452"/>
                    </a:lnTo>
                    <a:cubicBezTo>
                      <a:pt x="78839" y="18231"/>
                      <a:pt x="134551" y="0"/>
                      <a:pt x="194521" y="0"/>
                    </a:cubicBezTo>
                    <a:close/>
                  </a:path>
                </a:pathLst>
              </a:custGeom>
              <a:solidFill>
                <a:srgbClr val="E42F6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362" name="Shape 362"/>
            <p:cNvSpPr/>
            <p:nvPr/>
          </p:nvSpPr>
          <p:spPr>
            <a:xfrm>
              <a:off x="5677098" y="4354881"/>
              <a:ext cx="1165846" cy="834861"/>
            </a:xfrm>
            <a:custGeom>
              <a:pathLst>
                <a:path extrusionOk="0" h="881120" w="1230444">
                  <a:moveTo>
                    <a:pt x="0" y="0"/>
                  </a:moveTo>
                  <a:lnTo>
                    <a:pt x="1230444" y="0"/>
                  </a:lnTo>
                  <a:lnTo>
                    <a:pt x="1230444" y="265898"/>
                  </a:lnTo>
                  <a:cubicBezTo>
                    <a:pt x="1230444" y="605676"/>
                    <a:pt x="955000" y="881120"/>
                    <a:pt x="615222" y="881120"/>
                  </a:cubicBezTo>
                  <a:cubicBezTo>
                    <a:pt x="275444" y="881120"/>
                    <a:pt x="0" y="605676"/>
                    <a:pt x="0" y="265898"/>
                  </a:cubicBezTo>
                  <a:close/>
                </a:path>
              </a:pathLst>
            </a:custGeom>
            <a:solidFill>
              <a:srgbClr val="001C2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363" name="Shape 363"/>
            <p:cNvGrpSpPr/>
            <p:nvPr/>
          </p:nvGrpSpPr>
          <p:grpSpPr>
            <a:xfrm>
              <a:off x="5371489" y="4675731"/>
              <a:ext cx="735510" cy="1881050"/>
              <a:chOff x="7265700" y="1350442"/>
              <a:chExt cx="688100" cy="1759800"/>
            </a:xfrm>
          </p:grpSpPr>
          <p:sp>
            <p:nvSpPr>
              <p:cNvPr id="364" name="Shape 364"/>
              <p:cNvSpPr/>
              <p:nvPr/>
            </p:nvSpPr>
            <p:spPr>
              <a:xfrm>
                <a:off x="7683500" y="1350442"/>
                <a:ext cx="270300" cy="1759800"/>
              </a:xfrm>
              <a:prstGeom prst="rect">
                <a:avLst/>
              </a:prstGeom>
              <a:solidFill>
                <a:srgbClr val="001C2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365" name="Shape 365"/>
              <p:cNvGrpSpPr/>
              <p:nvPr/>
            </p:nvGrpSpPr>
            <p:grpSpPr>
              <a:xfrm>
                <a:off x="7265700" y="2766147"/>
                <a:ext cx="687757" cy="343879"/>
                <a:chOff x="9107790" y="2808590"/>
                <a:chExt cx="1059392" cy="529696"/>
              </a:xfrm>
            </p:grpSpPr>
            <p:sp>
              <p:nvSpPr>
                <p:cNvPr id="366" name="Shape 366"/>
                <p:cNvSpPr/>
                <p:nvPr/>
              </p:nvSpPr>
              <p:spPr>
                <a:xfrm>
                  <a:off x="9107790" y="2808590"/>
                  <a:ext cx="1059392" cy="529696"/>
                </a:xfrm>
                <a:custGeom>
                  <a:pathLst>
                    <a:path extrusionOk="0" h="529696" w="1059392">
                      <a:moveTo>
                        <a:pt x="529696" y="0"/>
                      </a:moveTo>
                      <a:cubicBezTo>
                        <a:pt x="822239" y="0"/>
                        <a:pt x="1059392" y="237153"/>
                        <a:pt x="1059392" y="529696"/>
                      </a:cubicBezTo>
                      <a:lnTo>
                        <a:pt x="0" y="529696"/>
                      </a:lnTo>
                      <a:cubicBezTo>
                        <a:pt x="0" y="237153"/>
                        <a:pt x="237153" y="0"/>
                        <a:pt x="529696" y="0"/>
                      </a:cubicBezTo>
                      <a:close/>
                    </a:path>
                  </a:pathLst>
                </a:custGeom>
                <a:solidFill>
                  <a:srgbClr val="00ACA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7" name="Shape 367"/>
                <p:cNvSpPr/>
                <p:nvPr/>
              </p:nvSpPr>
              <p:spPr>
                <a:xfrm>
                  <a:off x="9467850" y="2955925"/>
                  <a:ext cx="479400" cy="104700"/>
                </a:xfrm>
                <a:prstGeom prst="roundRect">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8" name="Shape 368"/>
                <p:cNvSpPr/>
                <p:nvPr/>
              </p:nvSpPr>
              <p:spPr>
                <a:xfrm>
                  <a:off x="9299576" y="3117782"/>
                  <a:ext cx="647700" cy="106500"/>
                </a:xfrm>
                <a:prstGeom prst="roundRect">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grpSp>
          <p:nvGrpSpPr>
            <p:cNvPr id="369" name="Shape 369"/>
            <p:cNvGrpSpPr/>
            <p:nvPr/>
          </p:nvGrpSpPr>
          <p:grpSpPr>
            <a:xfrm flipH="1">
              <a:off x="6400514" y="4675731"/>
              <a:ext cx="735510" cy="1881050"/>
              <a:chOff x="7265700" y="1350442"/>
              <a:chExt cx="688100" cy="1759800"/>
            </a:xfrm>
          </p:grpSpPr>
          <p:sp>
            <p:nvSpPr>
              <p:cNvPr id="370" name="Shape 370"/>
              <p:cNvSpPr/>
              <p:nvPr/>
            </p:nvSpPr>
            <p:spPr>
              <a:xfrm>
                <a:off x="7683500" y="1350442"/>
                <a:ext cx="270300" cy="1759800"/>
              </a:xfrm>
              <a:prstGeom prst="rect">
                <a:avLst/>
              </a:prstGeom>
              <a:solidFill>
                <a:srgbClr val="001C2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371" name="Shape 371"/>
              <p:cNvGrpSpPr/>
              <p:nvPr/>
            </p:nvGrpSpPr>
            <p:grpSpPr>
              <a:xfrm>
                <a:off x="7265700" y="2766147"/>
                <a:ext cx="687757" cy="343879"/>
                <a:chOff x="9107790" y="2808590"/>
                <a:chExt cx="1059392" cy="529696"/>
              </a:xfrm>
            </p:grpSpPr>
            <p:sp>
              <p:nvSpPr>
                <p:cNvPr id="372" name="Shape 372"/>
                <p:cNvSpPr/>
                <p:nvPr/>
              </p:nvSpPr>
              <p:spPr>
                <a:xfrm>
                  <a:off x="9107790" y="2808590"/>
                  <a:ext cx="1059392" cy="529696"/>
                </a:xfrm>
                <a:custGeom>
                  <a:pathLst>
                    <a:path extrusionOk="0" h="529696" w="1059392">
                      <a:moveTo>
                        <a:pt x="529696" y="0"/>
                      </a:moveTo>
                      <a:cubicBezTo>
                        <a:pt x="822239" y="0"/>
                        <a:pt x="1059392" y="237153"/>
                        <a:pt x="1059392" y="529696"/>
                      </a:cubicBezTo>
                      <a:lnTo>
                        <a:pt x="0" y="529696"/>
                      </a:lnTo>
                      <a:cubicBezTo>
                        <a:pt x="0" y="237153"/>
                        <a:pt x="237153" y="0"/>
                        <a:pt x="529696" y="0"/>
                      </a:cubicBezTo>
                      <a:close/>
                    </a:path>
                  </a:pathLst>
                </a:custGeom>
                <a:solidFill>
                  <a:srgbClr val="00ACA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3" name="Shape 373"/>
                <p:cNvSpPr/>
                <p:nvPr/>
              </p:nvSpPr>
              <p:spPr>
                <a:xfrm>
                  <a:off x="9467850" y="2955925"/>
                  <a:ext cx="479400" cy="104700"/>
                </a:xfrm>
                <a:prstGeom prst="roundRect">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4" name="Shape 374"/>
                <p:cNvSpPr/>
                <p:nvPr/>
              </p:nvSpPr>
              <p:spPr>
                <a:xfrm>
                  <a:off x="9299576" y="3117782"/>
                  <a:ext cx="647700" cy="106500"/>
                </a:xfrm>
                <a:prstGeom prst="roundRect">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grpSp>
          <p:nvGrpSpPr>
            <p:cNvPr id="375" name="Shape 375"/>
            <p:cNvGrpSpPr/>
            <p:nvPr/>
          </p:nvGrpSpPr>
          <p:grpSpPr>
            <a:xfrm rot="-8141844">
              <a:off x="7807632" y="2071742"/>
              <a:ext cx="388651" cy="2104146"/>
              <a:chOff x="5824163" y="2800382"/>
              <a:chExt cx="363585" cy="1968438"/>
            </a:xfrm>
          </p:grpSpPr>
          <p:sp>
            <p:nvSpPr>
              <p:cNvPr id="376" name="Shape 376"/>
              <p:cNvSpPr/>
              <p:nvPr/>
            </p:nvSpPr>
            <p:spPr>
              <a:xfrm>
                <a:off x="5824163" y="2800382"/>
                <a:ext cx="292200" cy="1528500"/>
              </a:xfrm>
              <a:prstGeom prst="roundRect">
                <a:avLst>
                  <a:gd fmla="val 50000" name="adj"/>
                </a:avLst>
              </a:prstGeom>
              <a:solidFill>
                <a:srgbClr val="E42F6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7" name="Shape 377"/>
              <p:cNvSpPr/>
              <p:nvPr/>
            </p:nvSpPr>
            <p:spPr>
              <a:xfrm>
                <a:off x="5909888" y="4185534"/>
                <a:ext cx="111000" cy="249000"/>
              </a:xfrm>
              <a:prstGeom prst="roundRect">
                <a:avLst>
                  <a:gd fmla="val 50000" name="adj"/>
                </a:avLst>
              </a:prstGeom>
              <a:solidFill>
                <a:srgbClr val="F3C09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8" name="Shape 378"/>
              <p:cNvSpPr/>
              <p:nvPr/>
            </p:nvSpPr>
            <p:spPr>
              <a:xfrm>
                <a:off x="5840037" y="4329020"/>
                <a:ext cx="250800" cy="439800"/>
              </a:xfrm>
              <a:prstGeom prst="roundRect">
                <a:avLst>
                  <a:gd fmla="val 50000" name="adj"/>
                </a:avLst>
              </a:prstGeom>
              <a:solidFill>
                <a:srgbClr val="F3C09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9" name="Shape 379"/>
              <p:cNvSpPr/>
              <p:nvPr/>
            </p:nvSpPr>
            <p:spPr>
              <a:xfrm rot="-1830757">
                <a:off x="6021057" y="4379520"/>
                <a:ext cx="111083" cy="249074"/>
              </a:xfrm>
              <a:prstGeom prst="roundRect">
                <a:avLst>
                  <a:gd fmla="val 50000" name="adj"/>
                </a:avLst>
              </a:prstGeom>
              <a:solidFill>
                <a:srgbClr val="F3C09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380" name="Shape 380"/>
            <p:cNvSpPr/>
            <p:nvPr/>
          </p:nvSpPr>
          <p:spPr>
            <a:xfrm rot="-3075413">
              <a:off x="6899530" y="2950119"/>
              <a:ext cx="290015" cy="1162778"/>
            </a:xfrm>
            <a:prstGeom prst="roundRect">
              <a:avLst>
                <a:gd fmla="val 50000" name="adj"/>
              </a:avLst>
            </a:prstGeom>
            <a:solidFill>
              <a:srgbClr val="E42F6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381" name="Shape 381"/>
            <p:cNvGrpSpPr/>
            <p:nvPr/>
          </p:nvGrpSpPr>
          <p:grpSpPr>
            <a:xfrm>
              <a:off x="3443025" y="3015340"/>
              <a:ext cx="2620392" cy="1158600"/>
              <a:chOff x="3415825" y="3022987"/>
              <a:chExt cx="2620392" cy="1158600"/>
            </a:xfrm>
          </p:grpSpPr>
          <p:grpSp>
            <p:nvGrpSpPr>
              <p:cNvPr id="382" name="Shape 382"/>
              <p:cNvGrpSpPr/>
              <p:nvPr/>
            </p:nvGrpSpPr>
            <p:grpSpPr>
              <a:xfrm flipH="1" rot="5738251">
                <a:off x="4287514" y="2800948"/>
                <a:ext cx="388625" cy="2104004"/>
                <a:chOff x="7143750" y="703415"/>
                <a:chExt cx="363585" cy="1968438"/>
              </a:xfrm>
            </p:grpSpPr>
            <p:sp>
              <p:nvSpPr>
                <p:cNvPr id="383" name="Shape 383"/>
                <p:cNvSpPr/>
                <p:nvPr/>
              </p:nvSpPr>
              <p:spPr>
                <a:xfrm>
                  <a:off x="7143750" y="703415"/>
                  <a:ext cx="292200" cy="1528500"/>
                </a:xfrm>
                <a:prstGeom prst="roundRect">
                  <a:avLst>
                    <a:gd fmla="val 50000" name="adj"/>
                  </a:avLst>
                </a:prstGeom>
                <a:solidFill>
                  <a:srgbClr val="E42F6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4" name="Shape 384"/>
                <p:cNvSpPr/>
                <p:nvPr/>
              </p:nvSpPr>
              <p:spPr>
                <a:xfrm>
                  <a:off x="7229475" y="2088567"/>
                  <a:ext cx="111000" cy="249000"/>
                </a:xfrm>
                <a:prstGeom prst="roundRect">
                  <a:avLst>
                    <a:gd fmla="val 50000" name="adj"/>
                  </a:avLst>
                </a:prstGeom>
                <a:solidFill>
                  <a:srgbClr val="F3C09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5" name="Shape 385"/>
                <p:cNvSpPr/>
                <p:nvPr/>
              </p:nvSpPr>
              <p:spPr>
                <a:xfrm>
                  <a:off x="7159624" y="2232053"/>
                  <a:ext cx="250800" cy="439800"/>
                </a:xfrm>
                <a:prstGeom prst="roundRect">
                  <a:avLst>
                    <a:gd fmla="val 50000" name="adj"/>
                  </a:avLst>
                </a:prstGeom>
                <a:solidFill>
                  <a:srgbClr val="F3C09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6" name="Shape 386"/>
                <p:cNvSpPr/>
                <p:nvPr/>
              </p:nvSpPr>
              <p:spPr>
                <a:xfrm rot="-1830757">
                  <a:off x="7340644" y="2282553"/>
                  <a:ext cx="111083" cy="249074"/>
                </a:xfrm>
                <a:prstGeom prst="roundRect">
                  <a:avLst>
                    <a:gd fmla="val 50000" name="adj"/>
                  </a:avLst>
                </a:prstGeom>
                <a:solidFill>
                  <a:srgbClr val="F3C09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387" name="Shape 387"/>
              <p:cNvSpPr/>
              <p:nvPr/>
            </p:nvSpPr>
            <p:spPr>
              <a:xfrm rot="1806761">
                <a:off x="5476750" y="3015001"/>
                <a:ext cx="284033" cy="1174570"/>
              </a:xfrm>
              <a:prstGeom prst="roundRect">
                <a:avLst>
                  <a:gd fmla="val 50000" name="adj"/>
                </a:avLst>
              </a:prstGeom>
              <a:solidFill>
                <a:srgbClr val="E42F6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sp>
        <p:nvSpPr>
          <p:cNvPr id="388" name="Shape 388"/>
          <p:cNvSpPr txBox="1"/>
          <p:nvPr/>
        </p:nvSpPr>
        <p:spPr>
          <a:xfrm>
            <a:off x="3270375" y="1948163"/>
            <a:ext cx="3677100" cy="2168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2400">
                <a:solidFill>
                  <a:schemeClr val="dk1"/>
                </a:solidFill>
                <a:latin typeface="Calibri"/>
                <a:ea typeface="Calibri"/>
                <a:cs typeface="Calibri"/>
                <a:sym typeface="Calibri"/>
              </a:rPr>
              <a:t>The team behind </a:t>
            </a:r>
            <a:r>
              <a:rPr b="1" lang="en" sz="2400">
                <a:solidFill>
                  <a:schemeClr val="dk1"/>
                </a:solidFill>
                <a:latin typeface="Calibri"/>
                <a:ea typeface="Calibri"/>
                <a:cs typeface="Calibri"/>
                <a:sym typeface="Calibri"/>
              </a:rPr>
              <a:t>MyCI</a:t>
            </a:r>
            <a:r>
              <a:rPr lang="en" sz="2400">
                <a:solidFill>
                  <a:schemeClr val="dk1"/>
                </a:solidFill>
                <a:latin typeface="Calibri"/>
                <a:ea typeface="Calibri"/>
                <a:cs typeface="Calibri"/>
                <a:sym typeface="Calibri"/>
              </a:rPr>
              <a:t>, will now take your questions. </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89" name="Shape 389"/>
          <p:cNvSpPr txBox="1"/>
          <p:nvPr/>
        </p:nvSpPr>
        <p:spPr>
          <a:xfrm>
            <a:off x="7672950" y="220500"/>
            <a:ext cx="799500" cy="384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Caveat"/>
                <a:ea typeface="Caveat"/>
                <a:cs typeface="Caveat"/>
                <a:sym typeface="Caveat"/>
              </a:rPr>
              <a:t>MyCI </a:t>
            </a:r>
            <a:endParaRPr sz="1600">
              <a:solidFill>
                <a:srgbClr val="FFFFFF"/>
              </a:solidFill>
              <a:latin typeface="Caveat"/>
              <a:ea typeface="Caveat"/>
              <a:cs typeface="Caveat"/>
              <a:sym typeface="Caveat"/>
            </a:endParaRPr>
          </a:p>
        </p:txBody>
      </p:sp>
      <p:pic>
        <p:nvPicPr>
          <p:cNvPr id="390" name="Shape 390"/>
          <p:cNvPicPr preferRelativeResize="0"/>
          <p:nvPr/>
        </p:nvPicPr>
        <p:blipFill>
          <a:blip r:embed="rId4">
            <a:alphaModFix/>
          </a:blip>
          <a:stretch>
            <a:fillRect/>
          </a:stretch>
        </p:blipFill>
        <p:spPr>
          <a:xfrm>
            <a:off x="8392012" y="151350"/>
            <a:ext cx="523163" cy="523200"/>
          </a:xfrm>
          <a:prstGeom prst="rect">
            <a:avLst/>
          </a:prstGeom>
          <a:noFill/>
          <a:ln>
            <a:noFill/>
          </a:ln>
        </p:spPr>
      </p:pic>
      <p:sp>
        <p:nvSpPr>
          <p:cNvPr id="391" name="Shape 391"/>
          <p:cNvSpPr txBox="1"/>
          <p:nvPr>
            <p:ph idx="4294967295" type="title"/>
          </p:nvPr>
        </p:nvSpPr>
        <p:spPr>
          <a:xfrm>
            <a:off x="444350" y="149389"/>
            <a:ext cx="7162200" cy="7887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sz="2400">
                <a:solidFill>
                  <a:srgbClr val="FFFFFF"/>
                </a:solidFill>
                <a:latin typeface="Calibri"/>
                <a:ea typeface="Calibri"/>
                <a:cs typeface="Calibri"/>
                <a:sym typeface="Calibri"/>
              </a:rPr>
              <a:t>Questions?</a:t>
            </a:r>
            <a:endParaRPr b="1" sz="2400">
              <a:solidFill>
                <a:srgbClr val="FFFFFF"/>
              </a:solidFill>
              <a:latin typeface="Calibri"/>
              <a:ea typeface="Calibri"/>
              <a:cs typeface="Calibri"/>
              <a:sym typeface="Calibri"/>
            </a:endParaRPr>
          </a:p>
        </p:txBody>
      </p:sp>
    </p:spTree>
  </p:cSld>
  <p:clrMapOvr>
    <a:masterClrMapping/>
  </p:clrMapOvr>
  <mc:AlternateContent>
    <mc:Choice Requires="p14">
      <p:transition p14:dur="10">
        <p:push/>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395" name="Shape 395"/>
        <p:cNvGrpSpPr/>
        <p:nvPr/>
      </p:nvGrpSpPr>
      <p:grpSpPr>
        <a:xfrm>
          <a:off x="0" y="0"/>
          <a:ext cx="0" cy="0"/>
          <a:chOff x="0" y="0"/>
          <a:chExt cx="0" cy="0"/>
        </a:xfrm>
      </p:grpSpPr>
      <p:sp>
        <p:nvSpPr>
          <p:cNvPr id="396" name="Shape 396"/>
          <p:cNvSpPr/>
          <p:nvPr/>
        </p:nvSpPr>
        <p:spPr>
          <a:xfrm>
            <a:off x="0" y="0"/>
            <a:ext cx="9144000" cy="825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7" name="Shape 3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b="1" lang="en" sz="1000">
                <a:solidFill>
                  <a:schemeClr val="dk1"/>
                </a:solidFill>
              </a:rPr>
              <a:t>‹#›</a:t>
            </a:fld>
            <a:endParaRPr b="1" sz="1000">
              <a:solidFill>
                <a:schemeClr val="dk1"/>
              </a:solidFill>
            </a:endParaRPr>
          </a:p>
        </p:txBody>
      </p:sp>
      <p:sp>
        <p:nvSpPr>
          <p:cNvPr id="398" name="Shape 398"/>
          <p:cNvSpPr txBox="1"/>
          <p:nvPr/>
        </p:nvSpPr>
        <p:spPr>
          <a:xfrm>
            <a:off x="1324275" y="1621900"/>
            <a:ext cx="4519800" cy="2168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2400">
                <a:solidFill>
                  <a:schemeClr val="dk1"/>
                </a:solidFill>
                <a:latin typeface="Calibri"/>
                <a:ea typeface="Calibri"/>
                <a:cs typeface="Calibri"/>
                <a:sym typeface="Calibri"/>
              </a:rPr>
              <a:t>Special thanks to</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lang="en" sz="2400">
                <a:solidFill>
                  <a:schemeClr val="dk1"/>
                </a:solidFill>
                <a:latin typeface="Calibri"/>
                <a:ea typeface="Calibri"/>
                <a:cs typeface="Calibri"/>
                <a:sym typeface="Calibri"/>
              </a:rPr>
              <a:t>Panagiotis Mavridis &amp; Sihang Qiu</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lang="en" sz="2400">
                <a:solidFill>
                  <a:schemeClr val="dk1"/>
                </a:solidFill>
                <a:latin typeface="Calibri"/>
                <a:ea typeface="Calibri"/>
                <a:cs typeface="Calibri"/>
                <a:sym typeface="Calibri"/>
              </a:rPr>
              <a:t>Thank you all for the attention!</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99" name="Shape 399"/>
          <p:cNvSpPr txBox="1"/>
          <p:nvPr/>
        </p:nvSpPr>
        <p:spPr>
          <a:xfrm>
            <a:off x="7672950" y="220500"/>
            <a:ext cx="799500" cy="384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Caveat"/>
                <a:ea typeface="Caveat"/>
                <a:cs typeface="Caveat"/>
                <a:sym typeface="Caveat"/>
              </a:rPr>
              <a:t>MyCI </a:t>
            </a:r>
            <a:endParaRPr sz="1600">
              <a:solidFill>
                <a:srgbClr val="FFFFFF"/>
              </a:solidFill>
              <a:latin typeface="Caveat"/>
              <a:ea typeface="Caveat"/>
              <a:cs typeface="Caveat"/>
              <a:sym typeface="Caveat"/>
            </a:endParaRPr>
          </a:p>
        </p:txBody>
      </p:sp>
      <p:pic>
        <p:nvPicPr>
          <p:cNvPr id="400" name="Shape 400"/>
          <p:cNvPicPr preferRelativeResize="0"/>
          <p:nvPr/>
        </p:nvPicPr>
        <p:blipFill>
          <a:blip r:embed="rId3">
            <a:alphaModFix/>
          </a:blip>
          <a:stretch>
            <a:fillRect/>
          </a:stretch>
        </p:blipFill>
        <p:spPr>
          <a:xfrm>
            <a:off x="8392012" y="151350"/>
            <a:ext cx="523163" cy="523200"/>
          </a:xfrm>
          <a:prstGeom prst="rect">
            <a:avLst/>
          </a:prstGeom>
          <a:noFill/>
          <a:ln>
            <a:noFill/>
          </a:ln>
        </p:spPr>
      </p:pic>
      <p:pic>
        <p:nvPicPr>
          <p:cNvPr descr="Image result for thank you icon" id="401" name="Shape 401"/>
          <p:cNvPicPr preferRelativeResize="0"/>
          <p:nvPr/>
        </p:nvPicPr>
        <p:blipFill rotWithShape="1">
          <a:blip r:embed="rId4">
            <a:alphaModFix/>
          </a:blip>
          <a:srcRect b="0" l="0" r="0" t="0"/>
          <a:stretch/>
        </p:blipFill>
        <p:spPr>
          <a:xfrm>
            <a:off x="6351842" y="1549344"/>
            <a:ext cx="1905000" cy="1905000"/>
          </a:xfrm>
          <a:prstGeom prst="rect">
            <a:avLst/>
          </a:prstGeom>
          <a:noFill/>
          <a:ln>
            <a:noFill/>
          </a:ln>
        </p:spPr>
      </p:pic>
    </p:spTree>
  </p:cSld>
  <p:clrMapOvr>
    <a:masterClrMapping/>
  </p:clrMapOvr>
  <mc:AlternateContent>
    <mc:Choice Requires="p14">
      <p:transition p14:dur="10">
        <p:push/>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71" name="Shape 71"/>
        <p:cNvGrpSpPr/>
        <p:nvPr/>
      </p:nvGrpSpPr>
      <p:grpSpPr>
        <a:xfrm>
          <a:off x="0" y="0"/>
          <a:ext cx="0" cy="0"/>
          <a:chOff x="0" y="0"/>
          <a:chExt cx="0" cy="0"/>
        </a:xfrm>
      </p:grpSpPr>
      <p:sp>
        <p:nvSpPr>
          <p:cNvPr id="72" name="Shape 72"/>
          <p:cNvSpPr/>
          <p:nvPr/>
        </p:nvSpPr>
        <p:spPr>
          <a:xfrm>
            <a:off x="0" y="0"/>
            <a:ext cx="9144000" cy="825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5163650" y="907225"/>
            <a:ext cx="3859961" cy="3552696"/>
          </a:xfrm>
          <a:custGeom>
            <a:pathLst>
              <a:path extrusionOk="0" h="5872224" w="8674070">
                <a:moveTo>
                  <a:pt x="4116627" y="183490"/>
                </a:moveTo>
                <a:cubicBezTo>
                  <a:pt x="4412157" y="120852"/>
                  <a:pt x="4734988" y="202821"/>
                  <a:pt x="4973869" y="447148"/>
                </a:cubicBezTo>
                <a:cubicBezTo>
                  <a:pt x="5088096" y="209511"/>
                  <a:pt x="5307463" y="45244"/>
                  <a:pt x="5560690" y="8016"/>
                </a:cubicBezTo>
                <a:cubicBezTo>
                  <a:pt x="5595528" y="2887"/>
                  <a:pt x="5630361" y="250"/>
                  <a:pt x="5664979" y="17"/>
                </a:cubicBezTo>
                <a:cubicBezTo>
                  <a:pt x="5877014" y="-1412"/>
                  <a:pt x="6080978" y="87327"/>
                  <a:pt x="6228729" y="245806"/>
                </a:cubicBezTo>
                <a:lnTo>
                  <a:pt x="6279917" y="307612"/>
                </a:lnTo>
                <a:lnTo>
                  <a:pt x="6286151" y="298778"/>
                </a:lnTo>
                <a:lnTo>
                  <a:pt x="6280438" y="308241"/>
                </a:lnTo>
                <a:lnTo>
                  <a:pt x="6288468" y="317936"/>
                </a:lnTo>
                <a:cubicBezTo>
                  <a:pt x="6534744" y="17119"/>
                  <a:pt x="6942114" y="-81659"/>
                  <a:pt x="7291748" y="74592"/>
                </a:cubicBezTo>
                <a:cubicBezTo>
                  <a:pt x="7558160" y="193615"/>
                  <a:pt x="7749194" y="442800"/>
                  <a:pt x="7800515" y="738454"/>
                </a:cubicBezTo>
                <a:lnTo>
                  <a:pt x="7803269" y="739430"/>
                </a:lnTo>
                <a:lnTo>
                  <a:pt x="7912889" y="778254"/>
                </a:lnTo>
                <a:cubicBezTo>
                  <a:pt x="8167479" y="887292"/>
                  <a:pt x="8366130" y="1106935"/>
                  <a:pt x="8453449" y="1382751"/>
                </a:cubicBezTo>
                <a:cubicBezTo>
                  <a:pt x="8525978" y="1611557"/>
                  <a:pt x="8515642" y="1860064"/>
                  <a:pt x="8424224" y="2081397"/>
                </a:cubicBezTo>
                <a:cubicBezTo>
                  <a:pt x="8648938" y="2384931"/>
                  <a:pt x="8727525" y="2778411"/>
                  <a:pt x="8637711" y="3149610"/>
                </a:cubicBezTo>
                <a:cubicBezTo>
                  <a:pt x="8518315" y="3643090"/>
                  <a:pt x="8123062" y="4012657"/>
                  <a:pt x="7637638" y="4084668"/>
                </a:cubicBezTo>
                <a:cubicBezTo>
                  <a:pt x="7635322" y="4392687"/>
                  <a:pt x="7504700" y="4684808"/>
                  <a:pt x="7279630" y="4885896"/>
                </a:cubicBezTo>
                <a:cubicBezTo>
                  <a:pt x="6937660" y="5191468"/>
                  <a:pt x="6443682" y="5230734"/>
                  <a:pt x="6060726" y="4982907"/>
                </a:cubicBezTo>
                <a:cubicBezTo>
                  <a:pt x="5936875" y="5408589"/>
                  <a:pt x="5605240" y="5733998"/>
                  <a:pt x="5189672" y="5837667"/>
                </a:cubicBezTo>
                <a:cubicBezTo>
                  <a:pt x="4761185" y="5944546"/>
                  <a:pt x="4316325" y="5798539"/>
                  <a:pt x="4024256" y="5468457"/>
                </a:cubicBezTo>
                <a:lnTo>
                  <a:pt x="4012076" y="5452348"/>
                </a:lnTo>
                <a:lnTo>
                  <a:pt x="4002171" y="5400047"/>
                </a:lnTo>
                <a:lnTo>
                  <a:pt x="3976245" y="5404957"/>
                </a:lnTo>
                <a:lnTo>
                  <a:pt x="3908931" y="5315925"/>
                </a:lnTo>
                <a:cubicBezTo>
                  <a:pt x="3867633" y="5341775"/>
                  <a:pt x="3825564" y="5365100"/>
                  <a:pt x="3782886" y="5385946"/>
                </a:cubicBezTo>
                <a:lnTo>
                  <a:pt x="3672446" y="5432908"/>
                </a:lnTo>
                <a:lnTo>
                  <a:pt x="3709198" y="5444316"/>
                </a:lnTo>
                <a:lnTo>
                  <a:pt x="3725189" y="5452503"/>
                </a:lnTo>
                <a:lnTo>
                  <a:pt x="3165163" y="5558562"/>
                </a:lnTo>
                <a:lnTo>
                  <a:pt x="3172936" y="5549141"/>
                </a:lnTo>
                <a:lnTo>
                  <a:pt x="3208986" y="5519398"/>
                </a:lnTo>
                <a:lnTo>
                  <a:pt x="3117709" y="5518249"/>
                </a:lnTo>
                <a:cubicBezTo>
                  <a:pt x="2671249" y="5489890"/>
                  <a:pt x="2246125" y="5235812"/>
                  <a:pt x="2006442" y="4800433"/>
                </a:cubicBezTo>
                <a:cubicBezTo>
                  <a:pt x="1629723" y="4846222"/>
                  <a:pt x="1275990" y="4603693"/>
                  <a:pt x="1169960" y="4226789"/>
                </a:cubicBezTo>
                <a:cubicBezTo>
                  <a:pt x="1093155" y="3954097"/>
                  <a:pt x="1161050" y="3659802"/>
                  <a:pt x="1348697" y="3452464"/>
                </a:cubicBezTo>
                <a:cubicBezTo>
                  <a:pt x="1248859" y="3391475"/>
                  <a:pt x="1165611" y="3309469"/>
                  <a:pt x="1102504" y="3213925"/>
                </a:cubicBezTo>
                <a:lnTo>
                  <a:pt x="1074652" y="3164530"/>
                </a:lnTo>
                <a:lnTo>
                  <a:pt x="1072815" y="3167642"/>
                </a:lnTo>
                <a:cubicBezTo>
                  <a:pt x="1006343" y="3258997"/>
                  <a:pt x="903525" y="3327186"/>
                  <a:pt x="780117" y="3350557"/>
                </a:cubicBezTo>
                <a:cubicBezTo>
                  <a:pt x="718413" y="3362243"/>
                  <a:pt x="657403" y="3361618"/>
                  <a:pt x="599911" y="3350481"/>
                </a:cubicBezTo>
                <a:lnTo>
                  <a:pt x="594822" y="3348992"/>
                </a:lnTo>
                <a:lnTo>
                  <a:pt x="595352" y="3355701"/>
                </a:lnTo>
                <a:cubicBezTo>
                  <a:pt x="591929" y="3470317"/>
                  <a:pt x="502704" y="3572947"/>
                  <a:pt x="376975" y="3596758"/>
                </a:cubicBezTo>
                <a:cubicBezTo>
                  <a:pt x="341053" y="3603561"/>
                  <a:pt x="305552" y="3603286"/>
                  <a:pt x="272111" y="3596963"/>
                </a:cubicBezTo>
                <a:lnTo>
                  <a:pt x="241646" y="3588221"/>
                </a:lnTo>
                <a:lnTo>
                  <a:pt x="235849" y="3603057"/>
                </a:lnTo>
                <a:cubicBezTo>
                  <a:pt x="217695" y="3631909"/>
                  <a:pt x="189071" y="3653049"/>
                  <a:pt x="154280" y="3659637"/>
                </a:cubicBezTo>
                <a:cubicBezTo>
                  <a:pt x="84698" y="3672815"/>
                  <a:pt x="16794" y="3622800"/>
                  <a:pt x="2614" y="3547925"/>
                </a:cubicBezTo>
                <a:cubicBezTo>
                  <a:pt x="-8021" y="3491769"/>
                  <a:pt x="14584" y="3437577"/>
                  <a:pt x="55906" y="3408433"/>
                </a:cubicBezTo>
                <a:lnTo>
                  <a:pt x="70878" y="3402083"/>
                </a:lnTo>
                <a:lnTo>
                  <a:pt x="67147" y="3354923"/>
                </a:lnTo>
                <a:cubicBezTo>
                  <a:pt x="70570" y="3240306"/>
                  <a:pt x="159795" y="3137677"/>
                  <a:pt x="285524" y="3113866"/>
                </a:cubicBezTo>
                <a:lnTo>
                  <a:pt x="287467" y="3113683"/>
                </a:lnTo>
                <a:lnTo>
                  <a:pt x="278759" y="3097971"/>
                </a:lnTo>
                <a:cubicBezTo>
                  <a:pt x="267625" y="3071745"/>
                  <a:pt x="259135" y="3044016"/>
                  <a:pt x="253642" y="3015008"/>
                </a:cubicBezTo>
                <a:cubicBezTo>
                  <a:pt x="209693" y="2782948"/>
                  <a:pt x="374150" y="2556932"/>
                  <a:pt x="620966" y="2510189"/>
                </a:cubicBezTo>
                <a:cubicBezTo>
                  <a:pt x="744374" y="2486818"/>
                  <a:pt x="865005" y="2512690"/>
                  <a:pt x="960278" y="2573412"/>
                </a:cubicBezTo>
                <a:lnTo>
                  <a:pt x="984460" y="2592311"/>
                </a:lnTo>
                <a:lnTo>
                  <a:pt x="998617" y="2521800"/>
                </a:lnTo>
                <a:cubicBezTo>
                  <a:pt x="1087442" y="2214384"/>
                  <a:pt x="1345891" y="1985677"/>
                  <a:pt x="1660552" y="1951912"/>
                </a:cubicBezTo>
                <a:lnTo>
                  <a:pt x="1667145" y="1933298"/>
                </a:lnTo>
                <a:cubicBezTo>
                  <a:pt x="1618852" y="1564682"/>
                  <a:pt x="1731476" y="1192941"/>
                  <a:pt x="1974188" y="919298"/>
                </a:cubicBezTo>
                <a:cubicBezTo>
                  <a:pt x="2357679" y="487094"/>
                  <a:pt x="2979428" y="390762"/>
                  <a:pt x="3467880" y="687639"/>
                </a:cubicBezTo>
                <a:lnTo>
                  <a:pt x="3468143" y="687192"/>
                </a:lnTo>
                <a:lnTo>
                  <a:pt x="3466989" y="686280"/>
                </a:lnTo>
                <a:lnTo>
                  <a:pt x="3468189" y="687114"/>
                </a:lnTo>
                <a:lnTo>
                  <a:pt x="3528948" y="583725"/>
                </a:lnTo>
                <a:cubicBezTo>
                  <a:pt x="3673430" y="368404"/>
                  <a:pt x="3886771" y="232208"/>
                  <a:pt x="4116627" y="183490"/>
                </a:cubicBezTo>
                <a:close/>
              </a:path>
            </a:pathLst>
          </a:custGeom>
          <a:noFill/>
          <a:ln cap="flat" cmpd="sng" w="12700">
            <a:solidFill>
              <a:srgbClr val="3A383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4" name="Shape 74"/>
          <p:cNvSpPr/>
          <p:nvPr/>
        </p:nvSpPr>
        <p:spPr>
          <a:xfrm rot="-332318">
            <a:off x="1339214" y="647979"/>
            <a:ext cx="3594837" cy="2744676"/>
          </a:xfrm>
          <a:custGeom>
            <a:pathLst>
              <a:path extrusionOk="0" h="5872224" w="8674070">
                <a:moveTo>
                  <a:pt x="4116627" y="183490"/>
                </a:moveTo>
                <a:cubicBezTo>
                  <a:pt x="4412157" y="120852"/>
                  <a:pt x="4734988" y="202821"/>
                  <a:pt x="4973869" y="447148"/>
                </a:cubicBezTo>
                <a:cubicBezTo>
                  <a:pt x="5088096" y="209511"/>
                  <a:pt x="5307463" y="45244"/>
                  <a:pt x="5560690" y="8016"/>
                </a:cubicBezTo>
                <a:cubicBezTo>
                  <a:pt x="5595528" y="2887"/>
                  <a:pt x="5630361" y="250"/>
                  <a:pt x="5664979" y="17"/>
                </a:cubicBezTo>
                <a:cubicBezTo>
                  <a:pt x="5877014" y="-1412"/>
                  <a:pt x="6080978" y="87327"/>
                  <a:pt x="6228729" y="245806"/>
                </a:cubicBezTo>
                <a:lnTo>
                  <a:pt x="6279917" y="307612"/>
                </a:lnTo>
                <a:lnTo>
                  <a:pt x="6286151" y="298778"/>
                </a:lnTo>
                <a:lnTo>
                  <a:pt x="6280438" y="308241"/>
                </a:lnTo>
                <a:lnTo>
                  <a:pt x="6288468" y="317936"/>
                </a:lnTo>
                <a:cubicBezTo>
                  <a:pt x="6534744" y="17119"/>
                  <a:pt x="6942114" y="-81659"/>
                  <a:pt x="7291748" y="74592"/>
                </a:cubicBezTo>
                <a:cubicBezTo>
                  <a:pt x="7558160" y="193615"/>
                  <a:pt x="7749194" y="442800"/>
                  <a:pt x="7800515" y="738454"/>
                </a:cubicBezTo>
                <a:lnTo>
                  <a:pt x="7803269" y="739430"/>
                </a:lnTo>
                <a:lnTo>
                  <a:pt x="7912889" y="778254"/>
                </a:lnTo>
                <a:cubicBezTo>
                  <a:pt x="8167479" y="887292"/>
                  <a:pt x="8366130" y="1106935"/>
                  <a:pt x="8453449" y="1382751"/>
                </a:cubicBezTo>
                <a:cubicBezTo>
                  <a:pt x="8525978" y="1611557"/>
                  <a:pt x="8515642" y="1860064"/>
                  <a:pt x="8424224" y="2081397"/>
                </a:cubicBezTo>
                <a:cubicBezTo>
                  <a:pt x="8648938" y="2384931"/>
                  <a:pt x="8727525" y="2778411"/>
                  <a:pt x="8637711" y="3149610"/>
                </a:cubicBezTo>
                <a:cubicBezTo>
                  <a:pt x="8518315" y="3643090"/>
                  <a:pt x="8123062" y="4012657"/>
                  <a:pt x="7637638" y="4084668"/>
                </a:cubicBezTo>
                <a:cubicBezTo>
                  <a:pt x="7635322" y="4392687"/>
                  <a:pt x="7504700" y="4684808"/>
                  <a:pt x="7279630" y="4885896"/>
                </a:cubicBezTo>
                <a:cubicBezTo>
                  <a:pt x="6937660" y="5191468"/>
                  <a:pt x="6443682" y="5230734"/>
                  <a:pt x="6060726" y="4982907"/>
                </a:cubicBezTo>
                <a:cubicBezTo>
                  <a:pt x="5936875" y="5408589"/>
                  <a:pt x="5605240" y="5733998"/>
                  <a:pt x="5189672" y="5837667"/>
                </a:cubicBezTo>
                <a:cubicBezTo>
                  <a:pt x="4761185" y="5944546"/>
                  <a:pt x="4316325" y="5798539"/>
                  <a:pt x="4024256" y="5468457"/>
                </a:cubicBezTo>
                <a:lnTo>
                  <a:pt x="4012076" y="5452348"/>
                </a:lnTo>
                <a:lnTo>
                  <a:pt x="4002171" y="5400047"/>
                </a:lnTo>
                <a:lnTo>
                  <a:pt x="3976245" y="5404957"/>
                </a:lnTo>
                <a:lnTo>
                  <a:pt x="3908931" y="5315925"/>
                </a:lnTo>
                <a:cubicBezTo>
                  <a:pt x="3867633" y="5341775"/>
                  <a:pt x="3825564" y="5365100"/>
                  <a:pt x="3782886" y="5385946"/>
                </a:cubicBezTo>
                <a:lnTo>
                  <a:pt x="3672446" y="5432908"/>
                </a:lnTo>
                <a:lnTo>
                  <a:pt x="3709198" y="5444316"/>
                </a:lnTo>
                <a:lnTo>
                  <a:pt x="3725189" y="5452503"/>
                </a:lnTo>
                <a:lnTo>
                  <a:pt x="3165163" y="5558562"/>
                </a:lnTo>
                <a:lnTo>
                  <a:pt x="3172936" y="5549141"/>
                </a:lnTo>
                <a:lnTo>
                  <a:pt x="3208986" y="5519398"/>
                </a:lnTo>
                <a:lnTo>
                  <a:pt x="3117709" y="5518249"/>
                </a:lnTo>
                <a:cubicBezTo>
                  <a:pt x="2671249" y="5489890"/>
                  <a:pt x="2246125" y="5235812"/>
                  <a:pt x="2006442" y="4800433"/>
                </a:cubicBezTo>
                <a:cubicBezTo>
                  <a:pt x="1629723" y="4846222"/>
                  <a:pt x="1275990" y="4603693"/>
                  <a:pt x="1169960" y="4226789"/>
                </a:cubicBezTo>
                <a:cubicBezTo>
                  <a:pt x="1093155" y="3954097"/>
                  <a:pt x="1161050" y="3659802"/>
                  <a:pt x="1348697" y="3452464"/>
                </a:cubicBezTo>
                <a:cubicBezTo>
                  <a:pt x="1248859" y="3391475"/>
                  <a:pt x="1165611" y="3309469"/>
                  <a:pt x="1102504" y="3213925"/>
                </a:cubicBezTo>
                <a:lnTo>
                  <a:pt x="1074652" y="3164530"/>
                </a:lnTo>
                <a:lnTo>
                  <a:pt x="1072815" y="3167642"/>
                </a:lnTo>
                <a:cubicBezTo>
                  <a:pt x="1006343" y="3258997"/>
                  <a:pt x="903525" y="3327186"/>
                  <a:pt x="780117" y="3350557"/>
                </a:cubicBezTo>
                <a:cubicBezTo>
                  <a:pt x="718413" y="3362243"/>
                  <a:pt x="657403" y="3361618"/>
                  <a:pt x="599911" y="3350481"/>
                </a:cubicBezTo>
                <a:lnTo>
                  <a:pt x="594822" y="3348992"/>
                </a:lnTo>
                <a:lnTo>
                  <a:pt x="595352" y="3355701"/>
                </a:lnTo>
                <a:cubicBezTo>
                  <a:pt x="591929" y="3470317"/>
                  <a:pt x="502704" y="3572947"/>
                  <a:pt x="376975" y="3596758"/>
                </a:cubicBezTo>
                <a:cubicBezTo>
                  <a:pt x="341053" y="3603561"/>
                  <a:pt x="305552" y="3603286"/>
                  <a:pt x="272111" y="3596963"/>
                </a:cubicBezTo>
                <a:lnTo>
                  <a:pt x="241646" y="3588221"/>
                </a:lnTo>
                <a:lnTo>
                  <a:pt x="235849" y="3603057"/>
                </a:lnTo>
                <a:cubicBezTo>
                  <a:pt x="217695" y="3631909"/>
                  <a:pt x="189071" y="3653049"/>
                  <a:pt x="154280" y="3659637"/>
                </a:cubicBezTo>
                <a:cubicBezTo>
                  <a:pt x="84698" y="3672815"/>
                  <a:pt x="16794" y="3622800"/>
                  <a:pt x="2614" y="3547925"/>
                </a:cubicBezTo>
                <a:cubicBezTo>
                  <a:pt x="-8021" y="3491769"/>
                  <a:pt x="14584" y="3437577"/>
                  <a:pt x="55906" y="3408433"/>
                </a:cubicBezTo>
                <a:lnTo>
                  <a:pt x="70878" y="3402083"/>
                </a:lnTo>
                <a:lnTo>
                  <a:pt x="67147" y="3354923"/>
                </a:lnTo>
                <a:cubicBezTo>
                  <a:pt x="70570" y="3240306"/>
                  <a:pt x="159795" y="3137677"/>
                  <a:pt x="285524" y="3113866"/>
                </a:cubicBezTo>
                <a:lnTo>
                  <a:pt x="287467" y="3113683"/>
                </a:lnTo>
                <a:lnTo>
                  <a:pt x="278759" y="3097971"/>
                </a:lnTo>
                <a:cubicBezTo>
                  <a:pt x="267625" y="3071745"/>
                  <a:pt x="259135" y="3044016"/>
                  <a:pt x="253642" y="3015008"/>
                </a:cubicBezTo>
                <a:cubicBezTo>
                  <a:pt x="209693" y="2782948"/>
                  <a:pt x="374150" y="2556932"/>
                  <a:pt x="620966" y="2510189"/>
                </a:cubicBezTo>
                <a:cubicBezTo>
                  <a:pt x="744374" y="2486818"/>
                  <a:pt x="865005" y="2512690"/>
                  <a:pt x="960278" y="2573412"/>
                </a:cubicBezTo>
                <a:lnTo>
                  <a:pt x="984460" y="2592311"/>
                </a:lnTo>
                <a:lnTo>
                  <a:pt x="998617" y="2521800"/>
                </a:lnTo>
                <a:cubicBezTo>
                  <a:pt x="1087442" y="2214384"/>
                  <a:pt x="1345891" y="1985677"/>
                  <a:pt x="1660552" y="1951912"/>
                </a:cubicBezTo>
                <a:lnTo>
                  <a:pt x="1667145" y="1933298"/>
                </a:lnTo>
                <a:cubicBezTo>
                  <a:pt x="1618852" y="1564682"/>
                  <a:pt x="1731476" y="1192941"/>
                  <a:pt x="1974188" y="919298"/>
                </a:cubicBezTo>
                <a:cubicBezTo>
                  <a:pt x="2357679" y="487094"/>
                  <a:pt x="2979428" y="390762"/>
                  <a:pt x="3467880" y="687639"/>
                </a:cubicBezTo>
                <a:lnTo>
                  <a:pt x="3468143" y="687192"/>
                </a:lnTo>
                <a:lnTo>
                  <a:pt x="3466989" y="686280"/>
                </a:lnTo>
                <a:lnTo>
                  <a:pt x="3468189" y="687114"/>
                </a:lnTo>
                <a:lnTo>
                  <a:pt x="3528948" y="583725"/>
                </a:lnTo>
                <a:cubicBezTo>
                  <a:pt x="3673430" y="368404"/>
                  <a:pt x="3886771" y="232208"/>
                  <a:pt x="4116627" y="183490"/>
                </a:cubicBezTo>
                <a:close/>
              </a:path>
            </a:pathLst>
          </a:custGeom>
          <a:solidFill>
            <a:srgbClr val="F3F3F3"/>
          </a:solidFill>
          <a:ln cap="flat" cmpd="sng" w="12700">
            <a:solidFill>
              <a:srgbClr val="3A383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75" name="Shape 75"/>
          <p:cNvSpPr txBox="1"/>
          <p:nvPr/>
        </p:nvSpPr>
        <p:spPr>
          <a:xfrm>
            <a:off x="1972616" y="1055896"/>
            <a:ext cx="2625900" cy="1193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800">
                <a:solidFill>
                  <a:schemeClr val="dk1"/>
                </a:solidFill>
                <a:latin typeface="Calibri"/>
                <a:ea typeface="Calibri"/>
                <a:cs typeface="Calibri"/>
                <a:sym typeface="Calibri"/>
              </a:rPr>
              <a:t>Hey! I am John. </a:t>
            </a:r>
            <a:r>
              <a:rPr lang="en" sz="1800">
                <a:solidFill>
                  <a:schemeClr val="dk1"/>
                </a:solidFill>
                <a:latin typeface="Calibri"/>
                <a:ea typeface="Calibri"/>
                <a:cs typeface="Calibri"/>
                <a:sym typeface="Calibri"/>
              </a:rPr>
              <a:t>I want to have lunch with 6 other friends. The Cafeteria seems to be full and we are not able to find a table that can accommodate all of us.</a:t>
            </a:r>
            <a:endParaRPr sz="1800">
              <a:latin typeface="Calibri"/>
              <a:ea typeface="Calibri"/>
              <a:cs typeface="Calibri"/>
              <a:sym typeface="Calibri"/>
            </a:endParaRPr>
          </a:p>
        </p:txBody>
      </p:sp>
      <p:grpSp>
        <p:nvGrpSpPr>
          <p:cNvPr id="76" name="Shape 76"/>
          <p:cNvGrpSpPr/>
          <p:nvPr/>
        </p:nvGrpSpPr>
        <p:grpSpPr>
          <a:xfrm>
            <a:off x="283421" y="2715859"/>
            <a:ext cx="1958532" cy="2351443"/>
            <a:chOff x="3443025" y="342609"/>
            <a:chExt cx="5432822" cy="6214172"/>
          </a:xfrm>
        </p:grpSpPr>
        <p:sp>
          <p:nvSpPr>
            <p:cNvPr id="77" name="Shape 77"/>
            <p:cNvSpPr/>
            <p:nvPr/>
          </p:nvSpPr>
          <p:spPr>
            <a:xfrm>
              <a:off x="5677098" y="2957066"/>
              <a:ext cx="1166100" cy="2232900"/>
            </a:xfrm>
            <a:prstGeom prst="roundRect">
              <a:avLst>
                <a:gd fmla="val 50000" name="adj"/>
              </a:avLst>
            </a:prstGeom>
            <a:solidFill>
              <a:srgbClr val="E42F6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8" name="Shape 78"/>
            <p:cNvSpPr/>
            <p:nvPr/>
          </p:nvSpPr>
          <p:spPr>
            <a:xfrm>
              <a:off x="6117735" y="2606254"/>
              <a:ext cx="334500" cy="624600"/>
            </a:xfrm>
            <a:prstGeom prst="roundRect">
              <a:avLst>
                <a:gd fmla="val 50000" name="adj"/>
              </a:avLst>
            </a:prstGeom>
            <a:solidFill>
              <a:srgbClr val="EB927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79" name="Shape 79"/>
            <p:cNvGrpSpPr/>
            <p:nvPr/>
          </p:nvGrpSpPr>
          <p:grpSpPr>
            <a:xfrm>
              <a:off x="5544938" y="1732298"/>
              <a:ext cx="300237" cy="300237"/>
              <a:chOff x="6600367" y="1830117"/>
              <a:chExt cx="363000" cy="363000"/>
            </a:xfrm>
          </p:grpSpPr>
          <p:sp>
            <p:nvSpPr>
              <p:cNvPr id="80" name="Shape 80"/>
              <p:cNvSpPr/>
              <p:nvPr/>
            </p:nvSpPr>
            <p:spPr>
              <a:xfrm>
                <a:off x="6600367" y="1830117"/>
                <a:ext cx="363000" cy="363000"/>
              </a:xfrm>
              <a:prstGeom prst="ellipse">
                <a:avLst/>
              </a:prstGeom>
              <a:solidFill>
                <a:srgbClr val="F3C09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81" name="Shape 81"/>
              <p:cNvSpPr/>
              <p:nvPr/>
            </p:nvSpPr>
            <p:spPr>
              <a:xfrm>
                <a:off x="6668900" y="1895052"/>
                <a:ext cx="225900" cy="225900"/>
              </a:xfrm>
              <a:prstGeom prst="ellipse">
                <a:avLst/>
              </a:prstGeom>
              <a:solidFill>
                <a:srgbClr val="EB927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82" name="Shape 82"/>
            <p:cNvGrpSpPr/>
            <p:nvPr/>
          </p:nvGrpSpPr>
          <p:grpSpPr>
            <a:xfrm>
              <a:off x="6741190" y="1732298"/>
              <a:ext cx="300237" cy="300237"/>
              <a:chOff x="6600367" y="1830117"/>
              <a:chExt cx="363000" cy="363000"/>
            </a:xfrm>
          </p:grpSpPr>
          <p:sp>
            <p:nvSpPr>
              <p:cNvPr id="83" name="Shape 83"/>
              <p:cNvSpPr/>
              <p:nvPr/>
            </p:nvSpPr>
            <p:spPr>
              <a:xfrm>
                <a:off x="6600367" y="1830117"/>
                <a:ext cx="363000" cy="363000"/>
              </a:xfrm>
              <a:prstGeom prst="ellipse">
                <a:avLst/>
              </a:prstGeom>
              <a:solidFill>
                <a:srgbClr val="F3C09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84" name="Shape 84"/>
              <p:cNvSpPr/>
              <p:nvPr/>
            </p:nvSpPr>
            <p:spPr>
              <a:xfrm>
                <a:off x="6668900" y="1895052"/>
                <a:ext cx="225900" cy="225900"/>
              </a:xfrm>
              <a:prstGeom prst="ellipse">
                <a:avLst/>
              </a:prstGeom>
              <a:solidFill>
                <a:srgbClr val="EB927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85" name="Shape 85"/>
            <p:cNvSpPr/>
            <p:nvPr/>
          </p:nvSpPr>
          <p:spPr>
            <a:xfrm>
              <a:off x="5461850" y="478918"/>
              <a:ext cx="1667100" cy="1667100"/>
            </a:xfrm>
            <a:prstGeom prst="ellipse">
              <a:avLst/>
            </a:prstGeom>
            <a:solidFill>
              <a:srgbClr val="001C2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86" name="Shape 86"/>
            <p:cNvSpPr/>
            <p:nvPr/>
          </p:nvSpPr>
          <p:spPr>
            <a:xfrm>
              <a:off x="5712331" y="672862"/>
              <a:ext cx="1166100" cy="2232900"/>
            </a:xfrm>
            <a:prstGeom prst="roundRect">
              <a:avLst>
                <a:gd fmla="val 50000" name="adj"/>
              </a:avLst>
            </a:prstGeom>
            <a:solidFill>
              <a:srgbClr val="F3C09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87" name="Shape 87"/>
            <p:cNvSpPr/>
            <p:nvPr/>
          </p:nvSpPr>
          <p:spPr>
            <a:xfrm>
              <a:off x="6075405" y="342609"/>
              <a:ext cx="1053600" cy="1053600"/>
            </a:xfrm>
            <a:prstGeom prst="ellipse">
              <a:avLst/>
            </a:prstGeom>
            <a:solidFill>
              <a:srgbClr val="001C2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88" name="Shape 88"/>
            <p:cNvSpPr/>
            <p:nvPr/>
          </p:nvSpPr>
          <p:spPr>
            <a:xfrm>
              <a:off x="5425805" y="725666"/>
              <a:ext cx="446100" cy="428400"/>
            </a:xfrm>
            <a:prstGeom prst="ellipse">
              <a:avLst/>
            </a:prstGeom>
            <a:solidFill>
              <a:srgbClr val="001C2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89" name="Shape 89"/>
            <p:cNvSpPr/>
            <p:nvPr/>
          </p:nvSpPr>
          <p:spPr>
            <a:xfrm>
              <a:off x="5640708" y="361207"/>
              <a:ext cx="811500" cy="811500"/>
            </a:xfrm>
            <a:prstGeom prst="ellipse">
              <a:avLst/>
            </a:prstGeom>
            <a:solidFill>
              <a:srgbClr val="001C2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90" name="Shape 90"/>
            <p:cNvSpPr/>
            <p:nvPr/>
          </p:nvSpPr>
          <p:spPr>
            <a:xfrm>
              <a:off x="6808067" y="895086"/>
              <a:ext cx="446100" cy="428400"/>
            </a:xfrm>
            <a:prstGeom prst="ellipse">
              <a:avLst/>
            </a:prstGeom>
            <a:solidFill>
              <a:srgbClr val="001C2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91" name="Shape 91"/>
            <p:cNvGrpSpPr/>
            <p:nvPr/>
          </p:nvGrpSpPr>
          <p:grpSpPr>
            <a:xfrm>
              <a:off x="5924556" y="1577303"/>
              <a:ext cx="741450" cy="152069"/>
              <a:chOff x="4720544" y="1954613"/>
              <a:chExt cx="543705" cy="111512"/>
            </a:xfrm>
          </p:grpSpPr>
          <p:sp>
            <p:nvSpPr>
              <p:cNvPr id="92" name="Shape 92"/>
              <p:cNvSpPr/>
              <p:nvPr/>
            </p:nvSpPr>
            <p:spPr>
              <a:xfrm>
                <a:off x="4720544" y="1954613"/>
                <a:ext cx="100800" cy="100800"/>
              </a:xfrm>
              <a:prstGeom prst="ellipse">
                <a:avLst/>
              </a:prstGeom>
              <a:solidFill>
                <a:srgbClr val="001C2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93" name="Shape 93"/>
              <p:cNvSpPr/>
              <p:nvPr/>
            </p:nvSpPr>
            <p:spPr>
              <a:xfrm>
                <a:off x="5163449" y="1965325"/>
                <a:ext cx="100800" cy="100800"/>
              </a:xfrm>
              <a:prstGeom prst="ellipse">
                <a:avLst/>
              </a:prstGeom>
              <a:solidFill>
                <a:srgbClr val="001C2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94" name="Shape 94"/>
            <p:cNvSpPr/>
            <p:nvPr/>
          </p:nvSpPr>
          <p:spPr>
            <a:xfrm>
              <a:off x="6227908" y="1541915"/>
              <a:ext cx="135000" cy="504000"/>
            </a:xfrm>
            <a:prstGeom prst="roundRect">
              <a:avLst>
                <a:gd fmla="val 50000" name="adj"/>
              </a:avLst>
            </a:prstGeom>
            <a:solidFill>
              <a:srgbClr val="EB917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95" name="Shape 95"/>
            <p:cNvGrpSpPr/>
            <p:nvPr/>
          </p:nvGrpSpPr>
          <p:grpSpPr>
            <a:xfrm rot="-167507">
              <a:off x="6013560" y="2205407"/>
              <a:ext cx="563744" cy="388518"/>
              <a:chOff x="7427250" y="2290472"/>
              <a:chExt cx="615652" cy="424291"/>
            </a:xfrm>
          </p:grpSpPr>
          <p:sp>
            <p:nvSpPr>
              <p:cNvPr id="96" name="Shape 96"/>
              <p:cNvSpPr/>
              <p:nvPr/>
            </p:nvSpPr>
            <p:spPr>
              <a:xfrm>
                <a:off x="7427250" y="2290472"/>
                <a:ext cx="615652" cy="424291"/>
              </a:xfrm>
              <a:custGeom>
                <a:pathLst>
                  <a:path extrusionOk="0" h="424291" w="615652">
                    <a:moveTo>
                      <a:pt x="23149" y="0"/>
                    </a:moveTo>
                    <a:lnTo>
                      <a:pt x="614845" y="108458"/>
                    </a:lnTo>
                    <a:lnTo>
                      <a:pt x="615652" y="116465"/>
                    </a:lnTo>
                    <a:cubicBezTo>
                      <a:pt x="615652" y="286473"/>
                      <a:pt x="477834" y="424291"/>
                      <a:pt x="307826" y="424291"/>
                    </a:cubicBezTo>
                    <a:cubicBezTo>
                      <a:pt x="137818" y="424291"/>
                      <a:pt x="0" y="286473"/>
                      <a:pt x="0" y="116465"/>
                    </a:cubicBezTo>
                    <a:cubicBezTo>
                      <a:pt x="0" y="95214"/>
                      <a:pt x="2154" y="74466"/>
                      <a:pt x="6254" y="54427"/>
                    </a:cubicBezTo>
                    <a:close/>
                  </a:path>
                </a:pathLst>
              </a:custGeom>
              <a:solidFill>
                <a:srgbClr val="001C2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97" name="Shape 97"/>
              <p:cNvSpPr/>
              <p:nvPr/>
            </p:nvSpPr>
            <p:spPr>
              <a:xfrm>
                <a:off x="7462175" y="2474179"/>
                <a:ext cx="459790" cy="240584"/>
              </a:xfrm>
              <a:custGeom>
                <a:pathLst>
                  <a:path extrusionOk="0" h="240584" w="459790">
                    <a:moveTo>
                      <a:pt x="194521" y="0"/>
                    </a:moveTo>
                    <a:cubicBezTo>
                      <a:pt x="294471" y="0"/>
                      <a:pt x="382593" y="50641"/>
                      <a:pt x="434629" y="127664"/>
                    </a:cubicBezTo>
                    <a:lnTo>
                      <a:pt x="459790" y="174019"/>
                    </a:lnTo>
                    <a:lnTo>
                      <a:pt x="442830" y="188012"/>
                    </a:lnTo>
                    <a:cubicBezTo>
                      <a:pt x="393701" y="221203"/>
                      <a:pt x="334474" y="240584"/>
                      <a:pt x="270721" y="240584"/>
                    </a:cubicBezTo>
                    <a:cubicBezTo>
                      <a:pt x="164466" y="240584"/>
                      <a:pt x="70785" y="186749"/>
                      <a:pt x="15467" y="104867"/>
                    </a:cubicBezTo>
                    <a:lnTo>
                      <a:pt x="0" y="76371"/>
                    </a:lnTo>
                    <a:lnTo>
                      <a:pt x="32625" y="49452"/>
                    </a:lnTo>
                    <a:cubicBezTo>
                      <a:pt x="78839" y="18231"/>
                      <a:pt x="134551" y="0"/>
                      <a:pt x="194521" y="0"/>
                    </a:cubicBezTo>
                    <a:close/>
                  </a:path>
                </a:pathLst>
              </a:custGeom>
              <a:solidFill>
                <a:srgbClr val="E42F6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98" name="Shape 98"/>
            <p:cNvSpPr/>
            <p:nvPr/>
          </p:nvSpPr>
          <p:spPr>
            <a:xfrm>
              <a:off x="5677098" y="4354881"/>
              <a:ext cx="1165846" cy="834861"/>
            </a:xfrm>
            <a:custGeom>
              <a:pathLst>
                <a:path extrusionOk="0" h="881120" w="1230444">
                  <a:moveTo>
                    <a:pt x="0" y="0"/>
                  </a:moveTo>
                  <a:lnTo>
                    <a:pt x="1230444" y="0"/>
                  </a:lnTo>
                  <a:lnTo>
                    <a:pt x="1230444" y="265898"/>
                  </a:lnTo>
                  <a:cubicBezTo>
                    <a:pt x="1230444" y="605676"/>
                    <a:pt x="955000" y="881120"/>
                    <a:pt x="615222" y="881120"/>
                  </a:cubicBezTo>
                  <a:cubicBezTo>
                    <a:pt x="275444" y="881120"/>
                    <a:pt x="0" y="605676"/>
                    <a:pt x="0" y="265898"/>
                  </a:cubicBezTo>
                  <a:close/>
                </a:path>
              </a:pathLst>
            </a:custGeom>
            <a:solidFill>
              <a:srgbClr val="001C2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99" name="Shape 99"/>
            <p:cNvGrpSpPr/>
            <p:nvPr/>
          </p:nvGrpSpPr>
          <p:grpSpPr>
            <a:xfrm>
              <a:off x="5371489" y="4675731"/>
              <a:ext cx="735510" cy="1881050"/>
              <a:chOff x="7265700" y="1350442"/>
              <a:chExt cx="688100" cy="1759800"/>
            </a:xfrm>
          </p:grpSpPr>
          <p:sp>
            <p:nvSpPr>
              <p:cNvPr id="100" name="Shape 100"/>
              <p:cNvSpPr/>
              <p:nvPr/>
            </p:nvSpPr>
            <p:spPr>
              <a:xfrm>
                <a:off x="7683500" y="1350442"/>
                <a:ext cx="270300" cy="1759800"/>
              </a:xfrm>
              <a:prstGeom prst="rect">
                <a:avLst/>
              </a:prstGeom>
              <a:solidFill>
                <a:srgbClr val="001C2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101" name="Shape 101"/>
              <p:cNvGrpSpPr/>
              <p:nvPr/>
            </p:nvGrpSpPr>
            <p:grpSpPr>
              <a:xfrm>
                <a:off x="7265700" y="2766147"/>
                <a:ext cx="687757" cy="343879"/>
                <a:chOff x="9107790" y="2808590"/>
                <a:chExt cx="1059392" cy="529696"/>
              </a:xfrm>
            </p:grpSpPr>
            <p:sp>
              <p:nvSpPr>
                <p:cNvPr id="102" name="Shape 102"/>
                <p:cNvSpPr/>
                <p:nvPr/>
              </p:nvSpPr>
              <p:spPr>
                <a:xfrm>
                  <a:off x="9107790" y="2808590"/>
                  <a:ext cx="1059392" cy="529696"/>
                </a:xfrm>
                <a:custGeom>
                  <a:pathLst>
                    <a:path extrusionOk="0" h="529696" w="1059392">
                      <a:moveTo>
                        <a:pt x="529696" y="0"/>
                      </a:moveTo>
                      <a:cubicBezTo>
                        <a:pt x="822239" y="0"/>
                        <a:pt x="1059392" y="237153"/>
                        <a:pt x="1059392" y="529696"/>
                      </a:cubicBezTo>
                      <a:lnTo>
                        <a:pt x="0" y="529696"/>
                      </a:lnTo>
                      <a:cubicBezTo>
                        <a:pt x="0" y="237153"/>
                        <a:pt x="237153" y="0"/>
                        <a:pt x="529696" y="0"/>
                      </a:cubicBezTo>
                      <a:close/>
                    </a:path>
                  </a:pathLst>
                </a:custGeom>
                <a:solidFill>
                  <a:srgbClr val="00ACA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3" name="Shape 103"/>
                <p:cNvSpPr/>
                <p:nvPr/>
              </p:nvSpPr>
              <p:spPr>
                <a:xfrm>
                  <a:off x="9467850" y="2955925"/>
                  <a:ext cx="479400" cy="104700"/>
                </a:xfrm>
                <a:prstGeom prst="roundRect">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4" name="Shape 104"/>
                <p:cNvSpPr/>
                <p:nvPr/>
              </p:nvSpPr>
              <p:spPr>
                <a:xfrm>
                  <a:off x="9299576" y="3117782"/>
                  <a:ext cx="647700" cy="106500"/>
                </a:xfrm>
                <a:prstGeom prst="roundRect">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grpSp>
          <p:nvGrpSpPr>
            <p:cNvPr id="105" name="Shape 105"/>
            <p:cNvGrpSpPr/>
            <p:nvPr/>
          </p:nvGrpSpPr>
          <p:grpSpPr>
            <a:xfrm flipH="1">
              <a:off x="6400514" y="4675731"/>
              <a:ext cx="735510" cy="1881050"/>
              <a:chOff x="7265700" y="1350442"/>
              <a:chExt cx="688100" cy="1759800"/>
            </a:xfrm>
          </p:grpSpPr>
          <p:sp>
            <p:nvSpPr>
              <p:cNvPr id="106" name="Shape 106"/>
              <p:cNvSpPr/>
              <p:nvPr/>
            </p:nvSpPr>
            <p:spPr>
              <a:xfrm>
                <a:off x="7683500" y="1350442"/>
                <a:ext cx="270300" cy="1759800"/>
              </a:xfrm>
              <a:prstGeom prst="rect">
                <a:avLst/>
              </a:prstGeom>
              <a:solidFill>
                <a:srgbClr val="001C2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107" name="Shape 107"/>
              <p:cNvGrpSpPr/>
              <p:nvPr/>
            </p:nvGrpSpPr>
            <p:grpSpPr>
              <a:xfrm>
                <a:off x="7265700" y="2766147"/>
                <a:ext cx="687757" cy="343879"/>
                <a:chOff x="9107790" y="2808590"/>
                <a:chExt cx="1059392" cy="529696"/>
              </a:xfrm>
            </p:grpSpPr>
            <p:sp>
              <p:nvSpPr>
                <p:cNvPr id="108" name="Shape 108"/>
                <p:cNvSpPr/>
                <p:nvPr/>
              </p:nvSpPr>
              <p:spPr>
                <a:xfrm>
                  <a:off x="9107790" y="2808590"/>
                  <a:ext cx="1059392" cy="529696"/>
                </a:xfrm>
                <a:custGeom>
                  <a:pathLst>
                    <a:path extrusionOk="0" h="529696" w="1059392">
                      <a:moveTo>
                        <a:pt x="529696" y="0"/>
                      </a:moveTo>
                      <a:cubicBezTo>
                        <a:pt x="822239" y="0"/>
                        <a:pt x="1059392" y="237153"/>
                        <a:pt x="1059392" y="529696"/>
                      </a:cubicBezTo>
                      <a:lnTo>
                        <a:pt x="0" y="529696"/>
                      </a:lnTo>
                      <a:cubicBezTo>
                        <a:pt x="0" y="237153"/>
                        <a:pt x="237153" y="0"/>
                        <a:pt x="529696" y="0"/>
                      </a:cubicBezTo>
                      <a:close/>
                    </a:path>
                  </a:pathLst>
                </a:custGeom>
                <a:solidFill>
                  <a:srgbClr val="00ACA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9" name="Shape 109"/>
                <p:cNvSpPr/>
                <p:nvPr/>
              </p:nvSpPr>
              <p:spPr>
                <a:xfrm>
                  <a:off x="9467850" y="2955925"/>
                  <a:ext cx="479400" cy="104700"/>
                </a:xfrm>
                <a:prstGeom prst="roundRect">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10" name="Shape 110"/>
                <p:cNvSpPr/>
                <p:nvPr/>
              </p:nvSpPr>
              <p:spPr>
                <a:xfrm>
                  <a:off x="9299576" y="3117782"/>
                  <a:ext cx="647700" cy="106500"/>
                </a:xfrm>
                <a:prstGeom prst="roundRect">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grpSp>
          <p:nvGrpSpPr>
            <p:cNvPr id="111" name="Shape 111"/>
            <p:cNvGrpSpPr/>
            <p:nvPr/>
          </p:nvGrpSpPr>
          <p:grpSpPr>
            <a:xfrm rot="-8141844">
              <a:off x="7807632" y="2071742"/>
              <a:ext cx="388651" cy="2104146"/>
              <a:chOff x="5824163" y="2800382"/>
              <a:chExt cx="363585" cy="1968438"/>
            </a:xfrm>
          </p:grpSpPr>
          <p:sp>
            <p:nvSpPr>
              <p:cNvPr id="112" name="Shape 112"/>
              <p:cNvSpPr/>
              <p:nvPr/>
            </p:nvSpPr>
            <p:spPr>
              <a:xfrm>
                <a:off x="5824163" y="2800382"/>
                <a:ext cx="292200" cy="1528500"/>
              </a:xfrm>
              <a:prstGeom prst="roundRect">
                <a:avLst>
                  <a:gd fmla="val 50000" name="adj"/>
                </a:avLst>
              </a:prstGeom>
              <a:solidFill>
                <a:srgbClr val="E42F6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13" name="Shape 113"/>
              <p:cNvSpPr/>
              <p:nvPr/>
            </p:nvSpPr>
            <p:spPr>
              <a:xfrm>
                <a:off x="5909888" y="4185534"/>
                <a:ext cx="111000" cy="249000"/>
              </a:xfrm>
              <a:prstGeom prst="roundRect">
                <a:avLst>
                  <a:gd fmla="val 50000" name="adj"/>
                </a:avLst>
              </a:prstGeom>
              <a:solidFill>
                <a:srgbClr val="F3C09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14" name="Shape 114"/>
              <p:cNvSpPr/>
              <p:nvPr/>
            </p:nvSpPr>
            <p:spPr>
              <a:xfrm>
                <a:off x="5840037" y="4329020"/>
                <a:ext cx="250800" cy="439800"/>
              </a:xfrm>
              <a:prstGeom prst="roundRect">
                <a:avLst>
                  <a:gd fmla="val 50000" name="adj"/>
                </a:avLst>
              </a:prstGeom>
              <a:solidFill>
                <a:srgbClr val="F3C09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15" name="Shape 115"/>
              <p:cNvSpPr/>
              <p:nvPr/>
            </p:nvSpPr>
            <p:spPr>
              <a:xfrm rot="-1830757">
                <a:off x="6021057" y="4379520"/>
                <a:ext cx="111083" cy="249074"/>
              </a:xfrm>
              <a:prstGeom prst="roundRect">
                <a:avLst>
                  <a:gd fmla="val 50000" name="adj"/>
                </a:avLst>
              </a:prstGeom>
              <a:solidFill>
                <a:srgbClr val="F3C09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116" name="Shape 116"/>
            <p:cNvSpPr/>
            <p:nvPr/>
          </p:nvSpPr>
          <p:spPr>
            <a:xfrm rot="-3075413">
              <a:off x="6899530" y="2950119"/>
              <a:ext cx="290015" cy="1162778"/>
            </a:xfrm>
            <a:prstGeom prst="roundRect">
              <a:avLst>
                <a:gd fmla="val 50000" name="adj"/>
              </a:avLst>
            </a:prstGeom>
            <a:solidFill>
              <a:srgbClr val="E42F6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117" name="Shape 117"/>
            <p:cNvGrpSpPr/>
            <p:nvPr/>
          </p:nvGrpSpPr>
          <p:grpSpPr>
            <a:xfrm>
              <a:off x="3443025" y="3015340"/>
              <a:ext cx="2620392" cy="1158600"/>
              <a:chOff x="3415825" y="3022987"/>
              <a:chExt cx="2620392" cy="1158600"/>
            </a:xfrm>
          </p:grpSpPr>
          <p:grpSp>
            <p:nvGrpSpPr>
              <p:cNvPr id="118" name="Shape 118"/>
              <p:cNvGrpSpPr/>
              <p:nvPr/>
            </p:nvGrpSpPr>
            <p:grpSpPr>
              <a:xfrm flipH="1" rot="5738251">
                <a:off x="4287514" y="2800948"/>
                <a:ext cx="388625" cy="2104004"/>
                <a:chOff x="7143750" y="703415"/>
                <a:chExt cx="363585" cy="1968438"/>
              </a:xfrm>
            </p:grpSpPr>
            <p:sp>
              <p:nvSpPr>
                <p:cNvPr id="119" name="Shape 119"/>
                <p:cNvSpPr/>
                <p:nvPr/>
              </p:nvSpPr>
              <p:spPr>
                <a:xfrm>
                  <a:off x="7143750" y="703415"/>
                  <a:ext cx="292200" cy="1528500"/>
                </a:xfrm>
                <a:prstGeom prst="roundRect">
                  <a:avLst>
                    <a:gd fmla="val 50000" name="adj"/>
                  </a:avLst>
                </a:prstGeom>
                <a:solidFill>
                  <a:srgbClr val="E42F6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20" name="Shape 120"/>
                <p:cNvSpPr/>
                <p:nvPr/>
              </p:nvSpPr>
              <p:spPr>
                <a:xfrm>
                  <a:off x="7229475" y="2088567"/>
                  <a:ext cx="111000" cy="249000"/>
                </a:xfrm>
                <a:prstGeom prst="roundRect">
                  <a:avLst>
                    <a:gd fmla="val 50000" name="adj"/>
                  </a:avLst>
                </a:prstGeom>
                <a:solidFill>
                  <a:srgbClr val="F3C09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21" name="Shape 121"/>
                <p:cNvSpPr/>
                <p:nvPr/>
              </p:nvSpPr>
              <p:spPr>
                <a:xfrm>
                  <a:off x="7159624" y="2232053"/>
                  <a:ext cx="250800" cy="439800"/>
                </a:xfrm>
                <a:prstGeom prst="roundRect">
                  <a:avLst>
                    <a:gd fmla="val 50000" name="adj"/>
                  </a:avLst>
                </a:prstGeom>
                <a:solidFill>
                  <a:srgbClr val="F3C09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22" name="Shape 122"/>
                <p:cNvSpPr/>
                <p:nvPr/>
              </p:nvSpPr>
              <p:spPr>
                <a:xfrm rot="-1830757">
                  <a:off x="7340644" y="2282553"/>
                  <a:ext cx="111083" cy="249074"/>
                </a:xfrm>
                <a:prstGeom prst="roundRect">
                  <a:avLst>
                    <a:gd fmla="val 50000" name="adj"/>
                  </a:avLst>
                </a:prstGeom>
                <a:solidFill>
                  <a:srgbClr val="F3C09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123" name="Shape 123"/>
              <p:cNvSpPr/>
              <p:nvPr/>
            </p:nvSpPr>
            <p:spPr>
              <a:xfrm rot="1806761">
                <a:off x="5476750" y="3015001"/>
                <a:ext cx="284033" cy="1174570"/>
              </a:xfrm>
              <a:prstGeom prst="roundRect">
                <a:avLst>
                  <a:gd fmla="val 50000" name="adj"/>
                </a:avLst>
              </a:prstGeom>
              <a:solidFill>
                <a:srgbClr val="E42F6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sp>
        <p:nvSpPr>
          <p:cNvPr id="124" name="Shape 124"/>
          <p:cNvSpPr txBox="1"/>
          <p:nvPr/>
        </p:nvSpPr>
        <p:spPr>
          <a:xfrm>
            <a:off x="6005000" y="1440750"/>
            <a:ext cx="2625900" cy="11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800">
                <a:solidFill>
                  <a:schemeClr val="dk1"/>
                </a:solidFill>
                <a:latin typeface="Calibri"/>
                <a:ea typeface="Calibri"/>
                <a:cs typeface="Calibri"/>
                <a:sym typeface="Calibri"/>
              </a:rPr>
              <a:t>Hello, I am Marina. </a:t>
            </a:r>
            <a:r>
              <a:rPr lang="en" sz="1800">
                <a:solidFill>
                  <a:schemeClr val="dk1"/>
                </a:solidFill>
                <a:latin typeface="Calibri"/>
                <a:ea typeface="Calibri"/>
                <a:cs typeface="Calibri"/>
                <a:sym typeface="Calibri"/>
              </a:rPr>
              <a:t>I have to attend a lecture at 13:45 in hall E at EWI. But I will reach the campus by 13:00. I would like to find a silent room to study nearby the lecture hall so that I don’t waste my time.</a:t>
            </a:r>
            <a:endParaRPr sz="1800">
              <a:solidFill>
                <a:schemeClr val="dk1"/>
              </a:solidFill>
              <a:latin typeface="Calibri"/>
              <a:ea typeface="Calibri"/>
              <a:cs typeface="Calibri"/>
              <a:sym typeface="Calibri"/>
            </a:endParaRPr>
          </a:p>
        </p:txBody>
      </p:sp>
      <p:grpSp>
        <p:nvGrpSpPr>
          <p:cNvPr id="125" name="Shape 125"/>
          <p:cNvGrpSpPr/>
          <p:nvPr/>
        </p:nvGrpSpPr>
        <p:grpSpPr>
          <a:xfrm>
            <a:off x="4369922" y="2841901"/>
            <a:ext cx="846091" cy="2225393"/>
            <a:chOff x="580411" y="2057808"/>
            <a:chExt cx="1987061" cy="4688988"/>
          </a:xfrm>
        </p:grpSpPr>
        <p:grpSp>
          <p:nvGrpSpPr>
            <p:cNvPr id="126" name="Shape 126"/>
            <p:cNvGrpSpPr/>
            <p:nvPr/>
          </p:nvGrpSpPr>
          <p:grpSpPr>
            <a:xfrm>
              <a:off x="884179" y="5233871"/>
              <a:ext cx="655702" cy="1512924"/>
              <a:chOff x="6474940" y="4610011"/>
              <a:chExt cx="655702" cy="1512924"/>
            </a:xfrm>
          </p:grpSpPr>
          <p:sp>
            <p:nvSpPr>
              <p:cNvPr id="127" name="Shape 127"/>
              <p:cNvSpPr/>
              <p:nvPr/>
            </p:nvSpPr>
            <p:spPr>
              <a:xfrm>
                <a:off x="6853442" y="4610011"/>
                <a:ext cx="277200" cy="1505400"/>
              </a:xfrm>
              <a:prstGeom prst="rect">
                <a:avLst/>
              </a:prstGeom>
              <a:solidFill>
                <a:srgbClr val="FF996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28" name="Shape 128"/>
              <p:cNvSpPr/>
              <p:nvPr/>
            </p:nvSpPr>
            <p:spPr>
              <a:xfrm rot="10800000">
                <a:off x="6474940" y="5950234"/>
                <a:ext cx="632204" cy="172702"/>
              </a:xfrm>
              <a:custGeom>
                <a:pathLst>
                  <a:path extrusionOk="0" h="273046" w="632204">
                    <a:moveTo>
                      <a:pt x="0" y="0"/>
                    </a:moveTo>
                    <a:lnTo>
                      <a:pt x="632204" y="0"/>
                    </a:lnTo>
                    <a:lnTo>
                      <a:pt x="630066" y="20897"/>
                    </a:lnTo>
                    <a:cubicBezTo>
                      <a:pt x="600183" y="164798"/>
                      <a:pt x="470971" y="273046"/>
                      <a:pt x="316102" y="273046"/>
                    </a:cubicBezTo>
                    <a:cubicBezTo>
                      <a:pt x="161233" y="273046"/>
                      <a:pt x="32021" y="164798"/>
                      <a:pt x="2138" y="20897"/>
                    </a:cubicBezTo>
                    <a:close/>
                  </a:path>
                </a:pathLst>
              </a:custGeom>
              <a:solidFill>
                <a:srgbClr val="2F5496"/>
              </a:solidFill>
              <a:ln cap="flat" cmpd="sng" w="28575">
                <a:solidFill>
                  <a:srgbClr val="1F386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129" name="Shape 129"/>
            <p:cNvGrpSpPr/>
            <p:nvPr/>
          </p:nvGrpSpPr>
          <p:grpSpPr>
            <a:xfrm flipH="1">
              <a:off x="1647534" y="5229241"/>
              <a:ext cx="632298" cy="1505401"/>
              <a:chOff x="8537689" y="4212228"/>
              <a:chExt cx="632298" cy="1505401"/>
            </a:xfrm>
          </p:grpSpPr>
          <p:sp>
            <p:nvSpPr>
              <p:cNvPr id="130" name="Shape 130"/>
              <p:cNvSpPr/>
              <p:nvPr/>
            </p:nvSpPr>
            <p:spPr>
              <a:xfrm>
                <a:off x="8892787" y="4212228"/>
                <a:ext cx="277200" cy="1505400"/>
              </a:xfrm>
              <a:prstGeom prst="rect">
                <a:avLst/>
              </a:prstGeom>
              <a:solidFill>
                <a:srgbClr val="FF996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31" name="Shape 131"/>
              <p:cNvSpPr/>
              <p:nvPr/>
            </p:nvSpPr>
            <p:spPr>
              <a:xfrm rot="10800000">
                <a:off x="8537689" y="5544927"/>
                <a:ext cx="632204" cy="172702"/>
              </a:xfrm>
              <a:custGeom>
                <a:pathLst>
                  <a:path extrusionOk="0" h="273046" w="632204">
                    <a:moveTo>
                      <a:pt x="0" y="0"/>
                    </a:moveTo>
                    <a:lnTo>
                      <a:pt x="632204" y="0"/>
                    </a:lnTo>
                    <a:lnTo>
                      <a:pt x="630066" y="20897"/>
                    </a:lnTo>
                    <a:cubicBezTo>
                      <a:pt x="600183" y="164798"/>
                      <a:pt x="470971" y="273046"/>
                      <a:pt x="316102" y="273046"/>
                    </a:cubicBezTo>
                    <a:cubicBezTo>
                      <a:pt x="161233" y="273046"/>
                      <a:pt x="32021" y="164798"/>
                      <a:pt x="2138" y="20897"/>
                    </a:cubicBezTo>
                    <a:close/>
                  </a:path>
                </a:pathLst>
              </a:custGeom>
              <a:solidFill>
                <a:srgbClr val="2F5496"/>
              </a:solidFill>
              <a:ln cap="flat" cmpd="sng" w="28575">
                <a:solidFill>
                  <a:srgbClr val="1F386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132" name="Shape 132"/>
            <p:cNvGrpSpPr/>
            <p:nvPr/>
          </p:nvGrpSpPr>
          <p:grpSpPr>
            <a:xfrm>
              <a:off x="580411" y="2057808"/>
              <a:ext cx="1987061" cy="3990473"/>
              <a:chOff x="580411" y="2057808"/>
              <a:chExt cx="1987061" cy="3990473"/>
            </a:xfrm>
          </p:grpSpPr>
          <p:sp>
            <p:nvSpPr>
              <p:cNvPr id="133" name="Shape 133"/>
              <p:cNvSpPr/>
              <p:nvPr/>
            </p:nvSpPr>
            <p:spPr>
              <a:xfrm>
                <a:off x="580411" y="4207811"/>
                <a:ext cx="1987061" cy="1840470"/>
              </a:xfrm>
              <a:prstGeom prst="flowChartExtract">
                <a:avLst/>
              </a:prstGeom>
              <a:solidFill>
                <a:srgbClr val="8DA9DB"/>
              </a:solidFill>
              <a:ln cap="flat" cmpd="sng" w="12700">
                <a:solidFill>
                  <a:srgbClr val="8DA9D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134" name="Shape 134"/>
              <p:cNvGrpSpPr/>
              <p:nvPr/>
            </p:nvGrpSpPr>
            <p:grpSpPr>
              <a:xfrm>
                <a:off x="711416" y="2057808"/>
                <a:ext cx="1664400" cy="3938124"/>
                <a:chOff x="757016" y="2099288"/>
                <a:chExt cx="1664400" cy="3938124"/>
              </a:xfrm>
            </p:grpSpPr>
            <p:sp>
              <p:nvSpPr>
                <p:cNvPr id="135" name="Shape 135"/>
                <p:cNvSpPr/>
                <p:nvPr/>
              </p:nvSpPr>
              <p:spPr>
                <a:xfrm>
                  <a:off x="1021822" y="2455811"/>
                  <a:ext cx="1133700" cy="1576500"/>
                </a:xfrm>
                <a:prstGeom prst="roundRect">
                  <a:avLst>
                    <a:gd fmla="val 16667" name="adj"/>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36" name="Shape 136"/>
                <p:cNvSpPr/>
                <p:nvPr/>
              </p:nvSpPr>
              <p:spPr>
                <a:xfrm flipH="1" rot="-9175297">
                  <a:off x="925325" y="3961124"/>
                  <a:ext cx="269546" cy="796298"/>
                </a:xfrm>
                <a:prstGeom prst="roundRect">
                  <a:avLst>
                    <a:gd fmla="val 50000" name="adj"/>
                  </a:avLst>
                </a:prstGeom>
                <a:solidFill>
                  <a:srgbClr val="8DA9D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37" name="Shape 137"/>
                <p:cNvSpPr/>
                <p:nvPr/>
              </p:nvSpPr>
              <p:spPr>
                <a:xfrm rot="-1775209">
                  <a:off x="1972728" y="3918092"/>
                  <a:ext cx="269777" cy="796418"/>
                </a:xfrm>
                <a:prstGeom prst="roundRect">
                  <a:avLst>
                    <a:gd fmla="val 50000" name="adj"/>
                  </a:avLst>
                </a:prstGeom>
                <a:solidFill>
                  <a:srgbClr val="8DA9D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138" name="Shape 138"/>
                <p:cNvGrpSpPr/>
                <p:nvPr/>
              </p:nvGrpSpPr>
              <p:grpSpPr>
                <a:xfrm>
                  <a:off x="975158" y="2099288"/>
                  <a:ext cx="1281654" cy="3584198"/>
                  <a:chOff x="9924960" y="2481972"/>
                  <a:chExt cx="1281654" cy="3584198"/>
                </a:xfrm>
              </p:grpSpPr>
              <p:grpSp>
                <p:nvGrpSpPr>
                  <p:cNvPr id="139" name="Shape 139"/>
                  <p:cNvGrpSpPr/>
                  <p:nvPr/>
                </p:nvGrpSpPr>
                <p:grpSpPr>
                  <a:xfrm>
                    <a:off x="9924960" y="2481972"/>
                    <a:ext cx="1281654" cy="1892192"/>
                    <a:chOff x="9924960" y="2481972"/>
                    <a:chExt cx="1281654" cy="1892192"/>
                  </a:xfrm>
                </p:grpSpPr>
                <p:sp>
                  <p:nvSpPr>
                    <p:cNvPr id="140" name="Shape 140"/>
                    <p:cNvSpPr/>
                    <p:nvPr/>
                  </p:nvSpPr>
                  <p:spPr>
                    <a:xfrm>
                      <a:off x="10404966" y="3950564"/>
                      <a:ext cx="258900" cy="423600"/>
                    </a:xfrm>
                    <a:prstGeom prst="roundRect">
                      <a:avLst>
                        <a:gd fmla="val 50000" name="adj"/>
                      </a:avLst>
                    </a:prstGeom>
                    <a:solidFill>
                      <a:srgbClr val="FF996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141" name="Shape 141"/>
                    <p:cNvGrpSpPr/>
                    <p:nvPr/>
                  </p:nvGrpSpPr>
                  <p:grpSpPr>
                    <a:xfrm>
                      <a:off x="9924960" y="2481972"/>
                      <a:ext cx="1281654" cy="1582602"/>
                      <a:chOff x="9924960" y="2481972"/>
                      <a:chExt cx="1281654" cy="1582602"/>
                    </a:xfrm>
                  </p:grpSpPr>
                  <p:grpSp>
                    <p:nvGrpSpPr>
                      <p:cNvPr id="142" name="Shape 142"/>
                      <p:cNvGrpSpPr/>
                      <p:nvPr/>
                    </p:nvGrpSpPr>
                    <p:grpSpPr>
                      <a:xfrm rot="10584648">
                        <a:off x="10886685" y="3207237"/>
                        <a:ext cx="310788" cy="301788"/>
                        <a:chOff x="8629095" y="4021584"/>
                        <a:chExt cx="310800" cy="301800"/>
                      </a:xfrm>
                    </p:grpSpPr>
                    <p:sp>
                      <p:nvSpPr>
                        <p:cNvPr id="143" name="Shape 143"/>
                        <p:cNvSpPr/>
                        <p:nvPr/>
                      </p:nvSpPr>
                      <p:spPr>
                        <a:xfrm>
                          <a:off x="8629095" y="4021584"/>
                          <a:ext cx="310800" cy="301800"/>
                        </a:xfrm>
                        <a:prstGeom prst="ellipse">
                          <a:avLst/>
                        </a:prstGeom>
                        <a:solidFill>
                          <a:srgbClr val="F4B08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4" name="Shape 144"/>
                        <p:cNvSpPr/>
                        <p:nvPr/>
                      </p:nvSpPr>
                      <p:spPr>
                        <a:xfrm>
                          <a:off x="8726749" y="4063208"/>
                          <a:ext cx="213000" cy="232200"/>
                        </a:xfrm>
                        <a:prstGeom prst="ellipse">
                          <a:avLst/>
                        </a:prstGeom>
                        <a:solidFill>
                          <a:srgbClr val="FF996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145" name="Shape 145"/>
                      <p:cNvGrpSpPr/>
                      <p:nvPr/>
                    </p:nvGrpSpPr>
                    <p:grpSpPr>
                      <a:xfrm>
                        <a:off x="9924960" y="3258671"/>
                        <a:ext cx="310800" cy="301800"/>
                        <a:chOff x="8629095" y="4021584"/>
                        <a:chExt cx="310800" cy="301800"/>
                      </a:xfrm>
                    </p:grpSpPr>
                    <p:sp>
                      <p:nvSpPr>
                        <p:cNvPr id="146" name="Shape 146"/>
                        <p:cNvSpPr/>
                        <p:nvPr/>
                      </p:nvSpPr>
                      <p:spPr>
                        <a:xfrm>
                          <a:off x="8629095" y="4021584"/>
                          <a:ext cx="310800" cy="301800"/>
                        </a:xfrm>
                        <a:prstGeom prst="ellipse">
                          <a:avLst/>
                        </a:prstGeom>
                        <a:solidFill>
                          <a:srgbClr val="F4B08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7" name="Shape 147"/>
                        <p:cNvSpPr/>
                        <p:nvPr/>
                      </p:nvSpPr>
                      <p:spPr>
                        <a:xfrm>
                          <a:off x="8726749" y="4063208"/>
                          <a:ext cx="213000" cy="232200"/>
                        </a:xfrm>
                        <a:prstGeom prst="ellipse">
                          <a:avLst/>
                        </a:prstGeom>
                        <a:solidFill>
                          <a:srgbClr val="FF996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148" name="Shape 148"/>
                      <p:cNvGrpSpPr/>
                      <p:nvPr/>
                    </p:nvGrpSpPr>
                    <p:grpSpPr>
                      <a:xfrm>
                        <a:off x="9966807" y="2481972"/>
                        <a:ext cx="1148700" cy="1582602"/>
                        <a:chOff x="10127416" y="3428725"/>
                        <a:chExt cx="1148700" cy="1582602"/>
                      </a:xfrm>
                    </p:grpSpPr>
                    <p:grpSp>
                      <p:nvGrpSpPr>
                        <p:cNvPr id="149" name="Shape 149"/>
                        <p:cNvGrpSpPr/>
                        <p:nvPr/>
                      </p:nvGrpSpPr>
                      <p:grpSpPr>
                        <a:xfrm>
                          <a:off x="10127416" y="3428725"/>
                          <a:ext cx="1148700" cy="1582602"/>
                          <a:chOff x="10127416" y="3429890"/>
                          <a:chExt cx="1148700" cy="1792910"/>
                        </a:xfrm>
                      </p:grpSpPr>
                      <p:grpSp>
                        <p:nvGrpSpPr>
                          <p:cNvPr id="150" name="Shape 150"/>
                          <p:cNvGrpSpPr/>
                          <p:nvPr/>
                        </p:nvGrpSpPr>
                        <p:grpSpPr>
                          <a:xfrm>
                            <a:off x="10127416" y="3429890"/>
                            <a:ext cx="1148700" cy="1792910"/>
                            <a:chOff x="10127416" y="3429890"/>
                            <a:chExt cx="1148700" cy="1792910"/>
                          </a:xfrm>
                        </p:grpSpPr>
                        <p:sp>
                          <p:nvSpPr>
                            <p:cNvPr id="151" name="Shape 151"/>
                            <p:cNvSpPr/>
                            <p:nvPr/>
                          </p:nvSpPr>
                          <p:spPr>
                            <a:xfrm>
                              <a:off x="10127416" y="3429890"/>
                              <a:ext cx="1148700" cy="12531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2" name="Shape 152"/>
                            <p:cNvSpPr/>
                            <p:nvPr/>
                          </p:nvSpPr>
                          <p:spPr>
                            <a:xfrm>
                              <a:off x="10266908" y="3882700"/>
                              <a:ext cx="907500" cy="1340100"/>
                            </a:xfrm>
                            <a:prstGeom prst="roundRect">
                              <a:avLst>
                                <a:gd fmla="val 46079" name="adj"/>
                              </a:avLst>
                            </a:prstGeom>
                            <a:solidFill>
                              <a:srgbClr val="F4B08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153" name="Shape 153"/>
                          <p:cNvSpPr/>
                          <p:nvPr/>
                        </p:nvSpPr>
                        <p:spPr>
                          <a:xfrm>
                            <a:off x="10434460" y="4257595"/>
                            <a:ext cx="133200" cy="1482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4" name="Shape 154"/>
                          <p:cNvSpPr/>
                          <p:nvPr/>
                        </p:nvSpPr>
                        <p:spPr>
                          <a:xfrm>
                            <a:off x="10836056" y="4257595"/>
                            <a:ext cx="133200" cy="1482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5" name="Shape 155"/>
                          <p:cNvSpPr/>
                          <p:nvPr/>
                        </p:nvSpPr>
                        <p:spPr>
                          <a:xfrm>
                            <a:off x="10690915" y="4425411"/>
                            <a:ext cx="91800" cy="316800"/>
                          </a:xfrm>
                          <a:prstGeom prst="roundRect">
                            <a:avLst>
                              <a:gd fmla="val 16667" name="adj"/>
                            </a:avLst>
                          </a:prstGeom>
                          <a:solidFill>
                            <a:srgbClr val="FF996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156" name="Shape 156"/>
                        <p:cNvSpPr/>
                        <p:nvPr/>
                      </p:nvSpPr>
                      <p:spPr>
                        <a:xfrm rot="211417">
                          <a:off x="10554692" y="4692294"/>
                          <a:ext cx="339445" cy="159927"/>
                        </a:xfrm>
                        <a:custGeom>
                          <a:pathLst>
                            <a:path extrusionOk="0" h="168478" w="333796">
                              <a:moveTo>
                                <a:pt x="186493" y="218"/>
                              </a:moveTo>
                              <a:cubicBezTo>
                                <a:pt x="214632" y="1474"/>
                                <a:pt x="241983" y="8143"/>
                                <a:pt x="267061" y="19549"/>
                              </a:cubicBezTo>
                              <a:lnTo>
                                <a:pt x="333796" y="67171"/>
                              </a:lnTo>
                              <a:lnTo>
                                <a:pt x="311207" y="102310"/>
                              </a:lnTo>
                              <a:cubicBezTo>
                                <a:pt x="272227" y="143192"/>
                                <a:pt x="218376" y="168478"/>
                                <a:pt x="158894" y="168478"/>
                              </a:cubicBezTo>
                              <a:cubicBezTo>
                                <a:pt x="99412" y="168478"/>
                                <a:pt x="45561" y="143192"/>
                                <a:pt x="6581" y="102310"/>
                              </a:cubicBezTo>
                              <a:lnTo>
                                <a:pt x="0" y="92074"/>
                              </a:lnTo>
                              <a:lnTo>
                                <a:pt x="35314" y="51037"/>
                              </a:lnTo>
                              <a:cubicBezTo>
                                <a:pt x="54380" y="35219"/>
                                <a:pt x="76499" y="22333"/>
                                <a:pt x="101199" y="13367"/>
                              </a:cubicBezTo>
                              <a:cubicBezTo>
                                <a:pt x="129428" y="3120"/>
                                <a:pt x="158355" y="-1037"/>
                                <a:pt x="186493" y="218"/>
                              </a:cubicBezTo>
                              <a:close/>
                            </a:path>
                          </a:pathLst>
                        </a:custGeom>
                        <a:solidFill>
                          <a:srgbClr val="E8204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grpSp>
              <p:sp>
                <p:nvSpPr>
                  <p:cNvPr id="157" name="Shape 157"/>
                  <p:cNvSpPr/>
                  <p:nvPr/>
                </p:nvSpPr>
                <p:spPr>
                  <a:xfrm>
                    <a:off x="10043432" y="4233770"/>
                    <a:ext cx="997200" cy="1832400"/>
                  </a:xfrm>
                  <a:prstGeom prst="roundRect">
                    <a:avLst>
                      <a:gd fmla="val 50000" name="adj"/>
                    </a:avLst>
                  </a:prstGeom>
                  <a:solidFill>
                    <a:srgbClr val="8DA9D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158" name="Shape 158"/>
                <p:cNvGrpSpPr/>
                <p:nvPr/>
              </p:nvGrpSpPr>
              <p:grpSpPr>
                <a:xfrm>
                  <a:off x="757016" y="4511233"/>
                  <a:ext cx="427872" cy="1526179"/>
                  <a:chOff x="8896174" y="4025178"/>
                  <a:chExt cx="427872" cy="1526179"/>
                </a:xfrm>
              </p:grpSpPr>
              <p:sp>
                <p:nvSpPr>
                  <p:cNvPr id="159" name="Shape 159"/>
                  <p:cNvSpPr/>
                  <p:nvPr/>
                </p:nvSpPr>
                <p:spPr>
                  <a:xfrm>
                    <a:off x="8923705" y="4025178"/>
                    <a:ext cx="232200" cy="1160400"/>
                  </a:xfrm>
                  <a:prstGeom prst="roundRect">
                    <a:avLst>
                      <a:gd fmla="val 50000" name="adj"/>
                    </a:avLst>
                  </a:prstGeom>
                  <a:solidFill>
                    <a:srgbClr val="FF996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0" name="Shape 160"/>
                  <p:cNvSpPr/>
                  <p:nvPr/>
                </p:nvSpPr>
                <p:spPr>
                  <a:xfrm>
                    <a:off x="8973351" y="4890459"/>
                    <a:ext cx="153000" cy="423600"/>
                  </a:xfrm>
                  <a:prstGeom prst="roundRect">
                    <a:avLst>
                      <a:gd fmla="val 50000" name="adj"/>
                    </a:avLst>
                  </a:prstGeom>
                  <a:solidFill>
                    <a:srgbClr val="FF996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1" name="Shape 161"/>
                  <p:cNvSpPr/>
                  <p:nvPr/>
                </p:nvSpPr>
                <p:spPr>
                  <a:xfrm rot="-2662085">
                    <a:off x="9120093" y="5189409"/>
                    <a:ext cx="115407" cy="300398"/>
                  </a:xfrm>
                  <a:prstGeom prst="roundRect">
                    <a:avLst>
                      <a:gd fmla="val 50000" name="adj"/>
                    </a:avLst>
                  </a:prstGeom>
                  <a:solidFill>
                    <a:srgbClr val="FF996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2" name="Shape 162"/>
                  <p:cNvSpPr/>
                  <p:nvPr/>
                </p:nvSpPr>
                <p:spPr>
                  <a:xfrm>
                    <a:off x="8896174" y="5127757"/>
                    <a:ext cx="291000" cy="423600"/>
                  </a:xfrm>
                  <a:prstGeom prst="roundRect">
                    <a:avLst>
                      <a:gd fmla="val 50000" name="adj"/>
                    </a:avLst>
                  </a:prstGeom>
                  <a:solidFill>
                    <a:srgbClr val="F4B08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163" name="Shape 163"/>
                <p:cNvSpPr/>
                <p:nvPr/>
              </p:nvSpPr>
              <p:spPr>
                <a:xfrm rot="-8487736">
                  <a:off x="1474192" y="2225059"/>
                  <a:ext cx="263872" cy="503849"/>
                </a:xfrm>
                <a:prstGeom prst="moon">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4" name="Shape 164"/>
                <p:cNvSpPr/>
                <p:nvPr/>
              </p:nvSpPr>
              <p:spPr>
                <a:xfrm>
                  <a:off x="1477314" y="4133891"/>
                  <a:ext cx="166500" cy="17490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5" name="Shape 165"/>
                <p:cNvSpPr/>
                <p:nvPr/>
              </p:nvSpPr>
              <p:spPr>
                <a:xfrm>
                  <a:off x="1477314" y="4482426"/>
                  <a:ext cx="166500" cy="17490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6" name="Shape 166"/>
                <p:cNvSpPr/>
                <p:nvPr/>
              </p:nvSpPr>
              <p:spPr>
                <a:xfrm>
                  <a:off x="1485624" y="4803964"/>
                  <a:ext cx="166500" cy="17490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7" name="Shape 167"/>
                <p:cNvSpPr/>
                <p:nvPr/>
              </p:nvSpPr>
              <p:spPr>
                <a:xfrm>
                  <a:off x="1477813" y="5135030"/>
                  <a:ext cx="166500" cy="17490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grpSp>
          <p:nvGrpSpPr>
            <p:cNvPr id="168" name="Shape 168"/>
            <p:cNvGrpSpPr/>
            <p:nvPr/>
          </p:nvGrpSpPr>
          <p:grpSpPr>
            <a:xfrm>
              <a:off x="1893930" y="4406236"/>
              <a:ext cx="460839" cy="1577183"/>
              <a:chOff x="8452070" y="3804296"/>
              <a:chExt cx="460839" cy="1577183"/>
            </a:xfrm>
          </p:grpSpPr>
          <p:sp>
            <p:nvSpPr>
              <p:cNvPr id="169" name="Shape 169"/>
              <p:cNvSpPr/>
              <p:nvPr/>
            </p:nvSpPr>
            <p:spPr>
              <a:xfrm>
                <a:off x="8675256" y="3804296"/>
                <a:ext cx="216900" cy="1160400"/>
              </a:xfrm>
              <a:prstGeom prst="roundRect">
                <a:avLst>
                  <a:gd fmla="val 50000" name="adj"/>
                </a:avLst>
              </a:prstGeom>
              <a:solidFill>
                <a:srgbClr val="FF996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0" name="Shape 170"/>
              <p:cNvSpPr/>
              <p:nvPr/>
            </p:nvSpPr>
            <p:spPr>
              <a:xfrm>
                <a:off x="8704436" y="4694496"/>
                <a:ext cx="153000" cy="423600"/>
              </a:xfrm>
              <a:prstGeom prst="roundRect">
                <a:avLst>
                  <a:gd fmla="val 50000" name="adj"/>
                </a:avLst>
              </a:prstGeom>
              <a:solidFill>
                <a:srgbClr val="FF996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1" name="Shape 171"/>
              <p:cNvSpPr/>
              <p:nvPr/>
            </p:nvSpPr>
            <p:spPr>
              <a:xfrm rot="2567602">
                <a:off x="8538671" y="5019519"/>
                <a:ext cx="115698" cy="300393"/>
              </a:xfrm>
              <a:prstGeom prst="roundRect">
                <a:avLst>
                  <a:gd fmla="val 50000" name="adj"/>
                </a:avLst>
              </a:prstGeom>
              <a:solidFill>
                <a:srgbClr val="FF996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2" name="Shape 172"/>
              <p:cNvSpPr/>
              <p:nvPr/>
            </p:nvSpPr>
            <p:spPr>
              <a:xfrm>
                <a:off x="8621909" y="4957879"/>
                <a:ext cx="291000" cy="423600"/>
              </a:xfrm>
              <a:prstGeom prst="roundRect">
                <a:avLst>
                  <a:gd fmla="val 50000" name="adj"/>
                </a:avLst>
              </a:prstGeom>
              <a:solidFill>
                <a:srgbClr val="F4B08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sp>
        <p:nvSpPr>
          <p:cNvPr id="173" name="Shape 17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b="1" lang="en" sz="1000">
                <a:solidFill>
                  <a:schemeClr val="dk1"/>
                </a:solidFill>
              </a:rPr>
              <a:t>‹#›</a:t>
            </a:fld>
            <a:endParaRPr b="1" sz="1000">
              <a:solidFill>
                <a:schemeClr val="dk1"/>
              </a:solidFill>
            </a:endParaRPr>
          </a:p>
        </p:txBody>
      </p:sp>
      <p:sp>
        <p:nvSpPr>
          <p:cNvPr id="174" name="Shape 174"/>
          <p:cNvSpPr txBox="1"/>
          <p:nvPr/>
        </p:nvSpPr>
        <p:spPr>
          <a:xfrm>
            <a:off x="7672950" y="220500"/>
            <a:ext cx="799500" cy="384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Caveat"/>
                <a:ea typeface="Caveat"/>
                <a:cs typeface="Caveat"/>
                <a:sym typeface="Caveat"/>
              </a:rPr>
              <a:t>MyCI </a:t>
            </a:r>
            <a:endParaRPr sz="1600">
              <a:solidFill>
                <a:srgbClr val="FFFFFF"/>
              </a:solidFill>
              <a:latin typeface="Caveat"/>
              <a:ea typeface="Caveat"/>
              <a:cs typeface="Caveat"/>
              <a:sym typeface="Caveat"/>
            </a:endParaRPr>
          </a:p>
        </p:txBody>
      </p:sp>
      <p:pic>
        <p:nvPicPr>
          <p:cNvPr id="175" name="Shape 175"/>
          <p:cNvPicPr preferRelativeResize="0"/>
          <p:nvPr/>
        </p:nvPicPr>
        <p:blipFill>
          <a:blip r:embed="rId4">
            <a:alphaModFix/>
          </a:blip>
          <a:stretch>
            <a:fillRect/>
          </a:stretch>
        </p:blipFill>
        <p:spPr>
          <a:xfrm>
            <a:off x="8392012" y="151350"/>
            <a:ext cx="523163" cy="523200"/>
          </a:xfrm>
          <a:prstGeom prst="rect">
            <a:avLst/>
          </a:prstGeom>
          <a:noFill/>
          <a:ln>
            <a:noFill/>
          </a:ln>
        </p:spPr>
      </p:pic>
    </p:spTree>
  </p:cSld>
  <p:clrMapOvr>
    <a:masterClrMapping/>
  </p:clrMapOvr>
  <mc:AlternateContent>
    <mc:Choice Requires="p14">
      <p:transition p14:dur="10">
        <p:push/>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79" name="Shape 179"/>
        <p:cNvGrpSpPr/>
        <p:nvPr/>
      </p:nvGrpSpPr>
      <p:grpSpPr>
        <a:xfrm>
          <a:off x="0" y="0"/>
          <a:ext cx="0" cy="0"/>
          <a:chOff x="0" y="0"/>
          <a:chExt cx="0" cy="0"/>
        </a:xfrm>
      </p:grpSpPr>
      <p:sp>
        <p:nvSpPr>
          <p:cNvPr id="180" name="Shape 180"/>
          <p:cNvSpPr txBox="1"/>
          <p:nvPr/>
        </p:nvSpPr>
        <p:spPr>
          <a:xfrm>
            <a:off x="339900" y="869400"/>
            <a:ext cx="8464200" cy="4087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rPr lang="en" sz="1800">
                <a:solidFill>
                  <a:schemeClr val="dk1"/>
                </a:solidFill>
                <a:latin typeface="Calibri"/>
                <a:ea typeface="Calibri"/>
                <a:cs typeface="Calibri"/>
                <a:sym typeface="Calibri"/>
              </a:rPr>
              <a:t>Finding a </a:t>
            </a:r>
            <a:r>
              <a:rPr lang="en" sz="1800">
                <a:solidFill>
                  <a:schemeClr val="dk1"/>
                </a:solidFill>
                <a:latin typeface="Calibri"/>
                <a:ea typeface="Calibri"/>
                <a:cs typeface="Calibri"/>
                <a:sym typeface="Calibri"/>
              </a:rPr>
              <a:t>particular type of </a:t>
            </a:r>
            <a:r>
              <a:rPr lang="en" sz="1800">
                <a:solidFill>
                  <a:schemeClr val="dk1"/>
                </a:solidFill>
                <a:latin typeface="Calibri"/>
                <a:ea typeface="Calibri"/>
                <a:cs typeface="Calibri"/>
                <a:sym typeface="Calibri"/>
              </a:rPr>
              <a:t>free place at a particular location</a:t>
            </a:r>
            <a:endParaRPr sz="18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rPr b="1" lang="en" sz="2400">
                <a:solidFill>
                  <a:schemeClr val="dk1"/>
                </a:solidFill>
                <a:latin typeface="Calibri"/>
                <a:ea typeface="Calibri"/>
                <a:cs typeface="Calibri"/>
                <a:sym typeface="Calibri"/>
              </a:rPr>
              <a:t>Problem:</a:t>
            </a:r>
            <a:endParaRPr b="1" sz="24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Difficulty in finding real time information</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No automatic APIs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1" sz="2400">
              <a:solidFill>
                <a:schemeClr val="dk1"/>
              </a:solidFill>
              <a:latin typeface="Calibri"/>
              <a:ea typeface="Calibri"/>
              <a:cs typeface="Calibri"/>
              <a:sym typeface="Calibri"/>
            </a:endParaRPr>
          </a:p>
        </p:txBody>
      </p:sp>
      <p:sp>
        <p:nvSpPr>
          <p:cNvPr id="181" name="Shape 18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b="1" lang="en" sz="1000">
                <a:solidFill>
                  <a:schemeClr val="dk1"/>
                </a:solidFill>
              </a:rPr>
              <a:t>‹#›</a:t>
            </a:fld>
            <a:endParaRPr b="1" sz="1000">
              <a:solidFill>
                <a:schemeClr val="dk1"/>
              </a:solidFill>
            </a:endParaRPr>
          </a:p>
        </p:txBody>
      </p:sp>
      <p:pic>
        <p:nvPicPr>
          <p:cNvPr id="182" name="Shape 182"/>
          <p:cNvPicPr preferRelativeResize="0"/>
          <p:nvPr/>
        </p:nvPicPr>
        <p:blipFill>
          <a:blip r:embed="rId4">
            <a:alphaModFix/>
          </a:blip>
          <a:stretch>
            <a:fillRect/>
          </a:stretch>
        </p:blipFill>
        <p:spPr>
          <a:xfrm>
            <a:off x="4491500" y="2670250"/>
            <a:ext cx="3401001" cy="2146676"/>
          </a:xfrm>
          <a:prstGeom prst="rect">
            <a:avLst/>
          </a:prstGeom>
          <a:noFill/>
          <a:ln>
            <a:noFill/>
          </a:ln>
        </p:spPr>
      </p:pic>
      <p:sp>
        <p:nvSpPr>
          <p:cNvPr id="183" name="Shape 183"/>
          <p:cNvSpPr/>
          <p:nvPr/>
        </p:nvSpPr>
        <p:spPr>
          <a:xfrm>
            <a:off x="0" y="0"/>
            <a:ext cx="9144000" cy="825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txBox="1"/>
          <p:nvPr/>
        </p:nvSpPr>
        <p:spPr>
          <a:xfrm>
            <a:off x="7672950" y="220500"/>
            <a:ext cx="799500" cy="384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Caveat"/>
                <a:ea typeface="Caveat"/>
                <a:cs typeface="Caveat"/>
                <a:sym typeface="Caveat"/>
              </a:rPr>
              <a:t>MyCI </a:t>
            </a:r>
            <a:endParaRPr sz="1600">
              <a:solidFill>
                <a:srgbClr val="FFFFFF"/>
              </a:solidFill>
              <a:latin typeface="Caveat"/>
              <a:ea typeface="Caveat"/>
              <a:cs typeface="Caveat"/>
              <a:sym typeface="Caveat"/>
            </a:endParaRPr>
          </a:p>
        </p:txBody>
      </p:sp>
      <p:pic>
        <p:nvPicPr>
          <p:cNvPr id="185" name="Shape 185"/>
          <p:cNvPicPr preferRelativeResize="0"/>
          <p:nvPr/>
        </p:nvPicPr>
        <p:blipFill>
          <a:blip r:embed="rId5">
            <a:alphaModFix/>
          </a:blip>
          <a:stretch>
            <a:fillRect/>
          </a:stretch>
        </p:blipFill>
        <p:spPr>
          <a:xfrm>
            <a:off x="8392012" y="151350"/>
            <a:ext cx="523163" cy="523200"/>
          </a:xfrm>
          <a:prstGeom prst="rect">
            <a:avLst/>
          </a:prstGeom>
          <a:noFill/>
          <a:ln>
            <a:noFill/>
          </a:ln>
        </p:spPr>
      </p:pic>
      <p:sp>
        <p:nvSpPr>
          <p:cNvPr id="186" name="Shape 186"/>
          <p:cNvSpPr txBox="1"/>
          <p:nvPr>
            <p:ph idx="4294967295" type="title"/>
          </p:nvPr>
        </p:nvSpPr>
        <p:spPr>
          <a:xfrm>
            <a:off x="444350" y="149389"/>
            <a:ext cx="7162200" cy="7887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sz="2400">
                <a:solidFill>
                  <a:srgbClr val="FFFFFF"/>
                </a:solidFill>
                <a:latin typeface="Calibri"/>
                <a:ea typeface="Calibri"/>
                <a:cs typeface="Calibri"/>
                <a:sym typeface="Calibri"/>
              </a:rPr>
              <a:t>Introduction</a:t>
            </a:r>
            <a:endParaRPr b="1" sz="2400">
              <a:solidFill>
                <a:srgbClr val="FFFFFF"/>
              </a:solidFill>
              <a:latin typeface="Calibri"/>
              <a:ea typeface="Calibri"/>
              <a:cs typeface="Calibri"/>
              <a:sym typeface="Calibri"/>
            </a:endParaRPr>
          </a:p>
        </p:txBody>
      </p:sp>
    </p:spTree>
  </p:cSld>
  <p:clrMapOvr>
    <a:masterClrMapping/>
  </p:clrMapOvr>
  <mc:AlternateContent>
    <mc:Choice Requires="p14">
      <p:transition p14:dur="10">
        <p:push/>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90" name="Shape 190"/>
        <p:cNvGrpSpPr/>
        <p:nvPr/>
      </p:nvGrpSpPr>
      <p:grpSpPr>
        <a:xfrm>
          <a:off x="0" y="0"/>
          <a:ext cx="0" cy="0"/>
          <a:chOff x="0" y="0"/>
          <a:chExt cx="0" cy="0"/>
        </a:xfrm>
      </p:grpSpPr>
      <p:sp>
        <p:nvSpPr>
          <p:cNvPr id="191" name="Shape 191"/>
          <p:cNvSpPr/>
          <p:nvPr/>
        </p:nvSpPr>
        <p:spPr>
          <a:xfrm>
            <a:off x="0" y="-100"/>
            <a:ext cx="38541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b="1" lang="en" sz="1000">
                <a:solidFill>
                  <a:schemeClr val="dk1"/>
                </a:solidFill>
              </a:rPr>
              <a:t>‹#›</a:t>
            </a:fld>
            <a:endParaRPr b="1" sz="1000">
              <a:solidFill>
                <a:schemeClr val="dk1"/>
              </a:solidFill>
            </a:endParaRPr>
          </a:p>
        </p:txBody>
      </p:sp>
      <p:sp>
        <p:nvSpPr>
          <p:cNvPr id="193" name="Shape 193"/>
          <p:cNvSpPr txBox="1"/>
          <p:nvPr/>
        </p:nvSpPr>
        <p:spPr>
          <a:xfrm>
            <a:off x="3854100" y="1573000"/>
            <a:ext cx="5289900" cy="30882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t/>
            </a:r>
            <a:endParaRPr sz="30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3000">
              <a:solidFill>
                <a:schemeClr val="dk1"/>
              </a:solidFill>
              <a:latin typeface="Calibri"/>
              <a:ea typeface="Calibri"/>
              <a:cs typeface="Calibri"/>
              <a:sym typeface="Calibri"/>
            </a:endParaRPr>
          </a:p>
          <a:p>
            <a:pPr indent="0" lvl="0" marL="0" marR="0" rtl="0" algn="ctr">
              <a:lnSpc>
                <a:spcPct val="115000"/>
              </a:lnSpc>
              <a:spcBef>
                <a:spcPts val="0"/>
              </a:spcBef>
              <a:spcAft>
                <a:spcPts val="0"/>
              </a:spcAft>
              <a:buNone/>
            </a:pPr>
            <a:r>
              <a:rPr b="1" lang="en" sz="3000">
                <a:solidFill>
                  <a:schemeClr val="dk1"/>
                </a:solidFill>
                <a:latin typeface="Calibri"/>
                <a:ea typeface="Calibri"/>
                <a:cs typeface="Calibri"/>
                <a:sym typeface="Calibri"/>
              </a:rPr>
              <a:t>Crowdsourced chatbot</a:t>
            </a:r>
            <a:endParaRPr b="1" sz="30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3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1" sz="3000">
              <a:solidFill>
                <a:schemeClr val="dk1"/>
              </a:solidFill>
              <a:latin typeface="Calibri"/>
              <a:ea typeface="Calibri"/>
              <a:cs typeface="Calibri"/>
              <a:sym typeface="Calibri"/>
            </a:endParaRPr>
          </a:p>
        </p:txBody>
      </p:sp>
      <p:pic>
        <p:nvPicPr>
          <p:cNvPr id="194" name="Shape 194"/>
          <p:cNvPicPr preferRelativeResize="0"/>
          <p:nvPr/>
        </p:nvPicPr>
        <p:blipFill rotWithShape="1">
          <a:blip r:embed="rId3">
            <a:alphaModFix/>
          </a:blip>
          <a:srcRect b="0" l="4920" r="1006" t="0"/>
          <a:stretch/>
        </p:blipFill>
        <p:spPr>
          <a:xfrm>
            <a:off x="643636" y="941275"/>
            <a:ext cx="2499800" cy="4046850"/>
          </a:xfrm>
          <a:prstGeom prst="rect">
            <a:avLst/>
          </a:prstGeom>
          <a:noFill/>
          <a:ln>
            <a:noFill/>
          </a:ln>
        </p:spPr>
      </p:pic>
      <p:sp>
        <p:nvSpPr>
          <p:cNvPr id="195" name="Shape 195"/>
          <p:cNvSpPr/>
          <p:nvPr/>
        </p:nvSpPr>
        <p:spPr>
          <a:xfrm>
            <a:off x="0" y="0"/>
            <a:ext cx="9144000" cy="825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txBox="1"/>
          <p:nvPr/>
        </p:nvSpPr>
        <p:spPr>
          <a:xfrm>
            <a:off x="7672950" y="220500"/>
            <a:ext cx="799500" cy="384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Caveat"/>
                <a:ea typeface="Caveat"/>
                <a:cs typeface="Caveat"/>
                <a:sym typeface="Caveat"/>
              </a:rPr>
              <a:t>MyCI </a:t>
            </a:r>
            <a:endParaRPr sz="1600">
              <a:solidFill>
                <a:srgbClr val="FFFFFF"/>
              </a:solidFill>
              <a:latin typeface="Caveat"/>
              <a:ea typeface="Caveat"/>
              <a:cs typeface="Caveat"/>
              <a:sym typeface="Caveat"/>
            </a:endParaRPr>
          </a:p>
        </p:txBody>
      </p:sp>
      <p:pic>
        <p:nvPicPr>
          <p:cNvPr id="197" name="Shape 197"/>
          <p:cNvPicPr preferRelativeResize="0"/>
          <p:nvPr/>
        </p:nvPicPr>
        <p:blipFill>
          <a:blip r:embed="rId4">
            <a:alphaModFix/>
          </a:blip>
          <a:stretch>
            <a:fillRect/>
          </a:stretch>
        </p:blipFill>
        <p:spPr>
          <a:xfrm>
            <a:off x="8392012" y="151350"/>
            <a:ext cx="523163" cy="523200"/>
          </a:xfrm>
          <a:prstGeom prst="rect">
            <a:avLst/>
          </a:prstGeom>
          <a:noFill/>
          <a:ln>
            <a:noFill/>
          </a:ln>
        </p:spPr>
      </p:pic>
      <p:sp>
        <p:nvSpPr>
          <p:cNvPr id="198" name="Shape 198"/>
          <p:cNvSpPr txBox="1"/>
          <p:nvPr>
            <p:ph idx="4294967295" type="title"/>
          </p:nvPr>
        </p:nvSpPr>
        <p:spPr>
          <a:xfrm>
            <a:off x="444350" y="149389"/>
            <a:ext cx="7162200" cy="7887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sz="2400">
                <a:solidFill>
                  <a:srgbClr val="FFFFFF"/>
                </a:solidFill>
                <a:latin typeface="Calibri"/>
                <a:ea typeface="Calibri"/>
                <a:cs typeface="Calibri"/>
                <a:sym typeface="Calibri"/>
              </a:rPr>
              <a:t>Our solution</a:t>
            </a:r>
            <a:endParaRPr b="1" sz="2400">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02" name="Shape 202"/>
        <p:cNvGrpSpPr/>
        <p:nvPr/>
      </p:nvGrpSpPr>
      <p:grpSpPr>
        <a:xfrm>
          <a:off x="0" y="0"/>
          <a:ext cx="0" cy="0"/>
          <a:chOff x="0" y="0"/>
          <a:chExt cx="0" cy="0"/>
        </a:xfrm>
      </p:grpSpPr>
      <p:sp>
        <p:nvSpPr>
          <p:cNvPr id="203" name="Shape 20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b="1" lang="en" sz="1000">
                <a:solidFill>
                  <a:schemeClr val="dk1"/>
                </a:solidFill>
              </a:rPr>
              <a:t>‹#›</a:t>
            </a:fld>
            <a:endParaRPr b="1" sz="1000">
              <a:solidFill>
                <a:schemeClr val="dk1"/>
              </a:solidFill>
            </a:endParaRPr>
          </a:p>
        </p:txBody>
      </p:sp>
      <p:pic>
        <p:nvPicPr>
          <p:cNvPr id="204" name="Shape 204"/>
          <p:cNvPicPr preferRelativeResize="0"/>
          <p:nvPr/>
        </p:nvPicPr>
        <p:blipFill>
          <a:blip r:embed="rId3">
            <a:alphaModFix/>
          </a:blip>
          <a:stretch>
            <a:fillRect/>
          </a:stretch>
        </p:blipFill>
        <p:spPr>
          <a:xfrm>
            <a:off x="4616175" y="1245143"/>
            <a:ext cx="4076351" cy="3157090"/>
          </a:xfrm>
          <a:prstGeom prst="rect">
            <a:avLst/>
          </a:prstGeom>
          <a:noFill/>
          <a:ln>
            <a:noFill/>
          </a:ln>
        </p:spPr>
      </p:pic>
      <p:sp>
        <p:nvSpPr>
          <p:cNvPr id="205" name="Shape 205"/>
          <p:cNvSpPr txBox="1"/>
          <p:nvPr/>
        </p:nvSpPr>
        <p:spPr>
          <a:xfrm>
            <a:off x="444350" y="4573230"/>
            <a:ext cx="7680900" cy="6021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000">
                <a:solidFill>
                  <a:srgbClr val="666666"/>
                </a:solidFill>
                <a:latin typeface="Calibri"/>
                <a:ea typeface="Calibri"/>
                <a:cs typeface="Calibri"/>
                <a:sym typeface="Calibri"/>
              </a:rPr>
              <a:t>Oliveira, J., Silva, A., &amp; Franckini, R. (2013, June). Collaborative information gathering and recommendation using mobile computing. In </a:t>
            </a:r>
            <a:r>
              <a:rPr i="1" lang="en" sz="1000">
                <a:solidFill>
                  <a:srgbClr val="666666"/>
                </a:solidFill>
                <a:latin typeface="Calibri"/>
                <a:ea typeface="Calibri"/>
                <a:cs typeface="Calibri"/>
                <a:sym typeface="Calibri"/>
              </a:rPr>
              <a:t>Computer Supported Cooperative Work in Design (CSCWD), 2013 IEEE 17th International Conference on</a:t>
            </a:r>
            <a:r>
              <a:rPr lang="en" sz="1000">
                <a:solidFill>
                  <a:srgbClr val="666666"/>
                </a:solidFill>
                <a:latin typeface="Calibri"/>
                <a:ea typeface="Calibri"/>
                <a:cs typeface="Calibri"/>
                <a:sym typeface="Calibri"/>
              </a:rPr>
              <a:t> (pp. 67-71). IEEE.</a:t>
            </a:r>
            <a:endParaRPr sz="1000">
              <a:solidFill>
                <a:srgbClr val="666666"/>
              </a:solidFill>
              <a:latin typeface="Calibri"/>
              <a:ea typeface="Calibri"/>
              <a:cs typeface="Calibri"/>
              <a:sym typeface="Calibri"/>
            </a:endParaRPr>
          </a:p>
        </p:txBody>
      </p:sp>
      <p:sp>
        <p:nvSpPr>
          <p:cNvPr id="206" name="Shape 206"/>
          <p:cNvSpPr/>
          <p:nvPr/>
        </p:nvSpPr>
        <p:spPr>
          <a:xfrm>
            <a:off x="0" y="0"/>
            <a:ext cx="9144000" cy="825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txBox="1"/>
          <p:nvPr/>
        </p:nvSpPr>
        <p:spPr>
          <a:xfrm>
            <a:off x="7672950" y="220500"/>
            <a:ext cx="799500" cy="384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Caveat"/>
                <a:ea typeface="Caveat"/>
                <a:cs typeface="Caveat"/>
                <a:sym typeface="Caveat"/>
              </a:rPr>
              <a:t>MyCI </a:t>
            </a:r>
            <a:endParaRPr sz="1600">
              <a:solidFill>
                <a:srgbClr val="FFFFFF"/>
              </a:solidFill>
              <a:latin typeface="Caveat"/>
              <a:ea typeface="Caveat"/>
              <a:cs typeface="Caveat"/>
              <a:sym typeface="Caveat"/>
            </a:endParaRPr>
          </a:p>
        </p:txBody>
      </p:sp>
      <p:pic>
        <p:nvPicPr>
          <p:cNvPr id="208" name="Shape 208"/>
          <p:cNvPicPr preferRelativeResize="0"/>
          <p:nvPr/>
        </p:nvPicPr>
        <p:blipFill>
          <a:blip r:embed="rId4">
            <a:alphaModFix/>
          </a:blip>
          <a:stretch>
            <a:fillRect/>
          </a:stretch>
        </p:blipFill>
        <p:spPr>
          <a:xfrm>
            <a:off x="8392012" y="151350"/>
            <a:ext cx="523163" cy="523200"/>
          </a:xfrm>
          <a:prstGeom prst="rect">
            <a:avLst/>
          </a:prstGeom>
          <a:noFill/>
          <a:ln>
            <a:noFill/>
          </a:ln>
        </p:spPr>
      </p:pic>
      <p:sp>
        <p:nvSpPr>
          <p:cNvPr id="209" name="Shape 209"/>
          <p:cNvSpPr txBox="1"/>
          <p:nvPr>
            <p:ph idx="4294967295" type="title"/>
          </p:nvPr>
        </p:nvSpPr>
        <p:spPr>
          <a:xfrm>
            <a:off x="444350" y="149389"/>
            <a:ext cx="7162200" cy="7887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sz="2400">
                <a:solidFill>
                  <a:srgbClr val="FFFFFF"/>
                </a:solidFill>
                <a:latin typeface="Calibri"/>
                <a:ea typeface="Calibri"/>
                <a:cs typeface="Calibri"/>
                <a:sym typeface="Calibri"/>
              </a:rPr>
              <a:t>Motivation</a:t>
            </a:r>
            <a:endParaRPr b="1" sz="2400">
              <a:solidFill>
                <a:srgbClr val="FFFFFF"/>
              </a:solidFill>
              <a:latin typeface="Calibri"/>
              <a:ea typeface="Calibri"/>
              <a:cs typeface="Calibri"/>
              <a:sym typeface="Calibri"/>
            </a:endParaRPr>
          </a:p>
        </p:txBody>
      </p:sp>
      <p:sp>
        <p:nvSpPr>
          <p:cNvPr id="210" name="Shape 210"/>
          <p:cNvSpPr txBox="1"/>
          <p:nvPr/>
        </p:nvSpPr>
        <p:spPr>
          <a:xfrm>
            <a:off x="444350" y="861300"/>
            <a:ext cx="6052800" cy="3420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a:solidFill>
                <a:schemeClr val="dk1"/>
              </a:solidFill>
              <a:latin typeface="Calibri"/>
              <a:ea typeface="Calibri"/>
              <a:cs typeface="Calibri"/>
              <a:sym typeface="Calibri"/>
            </a:endParaRPr>
          </a:p>
          <a:p>
            <a:pPr indent="0" lvl="0" marL="0" rtl="0">
              <a:lnSpc>
                <a:spcPct val="100000"/>
              </a:lnSpc>
              <a:spcBef>
                <a:spcPts val="0"/>
              </a:spcBef>
              <a:spcAft>
                <a:spcPts val="0"/>
              </a:spcAft>
              <a:buNone/>
            </a:pPr>
            <a:r>
              <a:rPr b="1" lang="en" sz="2400">
                <a:solidFill>
                  <a:schemeClr val="dk1"/>
                </a:solidFill>
                <a:latin typeface="Calibri"/>
                <a:ea typeface="Calibri"/>
                <a:cs typeface="Calibri"/>
                <a:sym typeface="Calibri"/>
              </a:rPr>
              <a:t>Why chatbot?</a:t>
            </a:r>
            <a:endParaRPr sz="2400">
              <a:solidFill>
                <a:schemeClr val="dk1"/>
              </a:solidFill>
              <a:latin typeface="Calibri"/>
              <a:ea typeface="Calibri"/>
              <a:cs typeface="Calibri"/>
              <a:sym typeface="Calibri"/>
            </a:endParaRPr>
          </a:p>
          <a:p>
            <a:pPr indent="-342900" lvl="0" marL="457200" rtl="0">
              <a:lnSpc>
                <a:spcPct val="100000"/>
              </a:lnSpc>
              <a:spcBef>
                <a:spcPts val="90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Easily accessible</a:t>
            </a:r>
            <a:endParaRPr sz="1800">
              <a:solidFill>
                <a:schemeClr val="dk1"/>
              </a:solidFill>
              <a:latin typeface="Calibri"/>
              <a:ea typeface="Calibri"/>
              <a:cs typeface="Calibri"/>
              <a:sym typeface="Calibri"/>
            </a:endParaRPr>
          </a:p>
          <a:p>
            <a:pPr indent="-342900" lvl="0" marL="457200" rtl="0">
              <a:lnSpc>
                <a:spcPct val="100000"/>
              </a:lnSpc>
              <a:spcBef>
                <a:spcPts val="90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Interactive and timely</a:t>
            </a:r>
            <a:endParaRPr sz="1800">
              <a:solidFill>
                <a:schemeClr val="dk1"/>
              </a:solidFill>
              <a:latin typeface="Calibri"/>
              <a:ea typeface="Calibri"/>
              <a:cs typeface="Calibri"/>
              <a:sym typeface="Calibri"/>
            </a:endParaRPr>
          </a:p>
          <a:p>
            <a:pPr indent="-342900" lvl="0" marL="457200" rtl="0">
              <a:lnSpc>
                <a:spcPct val="100000"/>
              </a:lnSpc>
              <a:spcBef>
                <a:spcPts val="90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Can work with any open social</a:t>
            </a:r>
            <a:br>
              <a:rPr lang="en" sz="1800">
                <a:solidFill>
                  <a:schemeClr val="dk1"/>
                </a:solidFill>
                <a:latin typeface="Calibri"/>
                <a:ea typeface="Calibri"/>
                <a:cs typeface="Calibri"/>
                <a:sym typeface="Calibri"/>
              </a:rPr>
            </a:br>
            <a:r>
              <a:rPr lang="en" sz="1800">
                <a:solidFill>
                  <a:schemeClr val="dk1"/>
                </a:solidFill>
                <a:latin typeface="Calibri"/>
                <a:ea typeface="Calibri"/>
                <a:cs typeface="Calibri"/>
                <a:sym typeface="Calibri"/>
              </a:rPr>
              <a:t>chat platform</a:t>
            </a:r>
            <a:endParaRPr sz="1800">
              <a:solidFill>
                <a:schemeClr val="dk1"/>
              </a:solidFill>
              <a:latin typeface="Calibri"/>
              <a:ea typeface="Calibri"/>
              <a:cs typeface="Calibri"/>
              <a:sym typeface="Calibri"/>
            </a:endParaRPr>
          </a:p>
          <a:p>
            <a:pPr indent="0" lvl="0" marL="0" marR="0" rtl="0" algn="l">
              <a:lnSpc>
                <a:spcPct val="150000"/>
              </a:lnSpc>
              <a:spcBef>
                <a:spcPts val="90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mc:AlternateContent>
    <mc:Choice Requires="p14">
      <p:transition p14:dur="10">
        <p:push/>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14" name="Shape 214"/>
        <p:cNvGrpSpPr/>
        <p:nvPr/>
      </p:nvGrpSpPr>
      <p:grpSpPr>
        <a:xfrm>
          <a:off x="0" y="0"/>
          <a:ext cx="0" cy="0"/>
          <a:chOff x="0" y="0"/>
          <a:chExt cx="0" cy="0"/>
        </a:xfrm>
      </p:grpSpPr>
      <p:sp>
        <p:nvSpPr>
          <p:cNvPr id="215" name="Shape 215"/>
          <p:cNvSpPr txBox="1"/>
          <p:nvPr/>
        </p:nvSpPr>
        <p:spPr>
          <a:xfrm>
            <a:off x="444350" y="861300"/>
            <a:ext cx="6052800" cy="3420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a:solidFill>
                <a:schemeClr val="dk1"/>
              </a:solidFill>
              <a:latin typeface="Calibri"/>
              <a:ea typeface="Calibri"/>
              <a:cs typeface="Calibri"/>
              <a:sym typeface="Calibri"/>
            </a:endParaRPr>
          </a:p>
          <a:p>
            <a:pPr indent="0" lvl="0" marL="0" rtl="0">
              <a:lnSpc>
                <a:spcPct val="100000"/>
              </a:lnSpc>
              <a:spcBef>
                <a:spcPts val="0"/>
              </a:spcBef>
              <a:spcAft>
                <a:spcPts val="0"/>
              </a:spcAft>
              <a:buNone/>
            </a:pPr>
            <a:r>
              <a:rPr b="1" lang="en" sz="2400">
                <a:solidFill>
                  <a:schemeClr val="dk1"/>
                </a:solidFill>
                <a:latin typeface="Calibri"/>
                <a:ea typeface="Calibri"/>
                <a:cs typeface="Calibri"/>
                <a:sym typeface="Calibri"/>
              </a:rPr>
              <a:t>Why chatbot?</a:t>
            </a:r>
            <a:endParaRPr sz="2400">
              <a:solidFill>
                <a:schemeClr val="dk1"/>
              </a:solidFill>
              <a:latin typeface="Calibri"/>
              <a:ea typeface="Calibri"/>
              <a:cs typeface="Calibri"/>
              <a:sym typeface="Calibri"/>
            </a:endParaRPr>
          </a:p>
          <a:p>
            <a:pPr indent="-342900" lvl="0" marL="457200" rtl="0">
              <a:spcBef>
                <a:spcPts val="90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Easily accessible</a:t>
            </a:r>
            <a:endParaRPr sz="1800">
              <a:solidFill>
                <a:schemeClr val="dk1"/>
              </a:solidFill>
              <a:latin typeface="Calibri"/>
              <a:ea typeface="Calibri"/>
              <a:cs typeface="Calibri"/>
              <a:sym typeface="Calibri"/>
            </a:endParaRPr>
          </a:p>
          <a:p>
            <a:pPr indent="-342900" lvl="0" marL="457200" rtl="0">
              <a:lnSpc>
                <a:spcPct val="100000"/>
              </a:lnSpc>
              <a:spcBef>
                <a:spcPts val="90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Interactive and timely</a:t>
            </a:r>
            <a:endParaRPr sz="1800">
              <a:solidFill>
                <a:schemeClr val="dk1"/>
              </a:solidFill>
              <a:latin typeface="Calibri"/>
              <a:ea typeface="Calibri"/>
              <a:cs typeface="Calibri"/>
              <a:sym typeface="Calibri"/>
            </a:endParaRPr>
          </a:p>
          <a:p>
            <a:pPr indent="-342900" lvl="0" marL="457200" rtl="0">
              <a:lnSpc>
                <a:spcPct val="100000"/>
              </a:lnSpc>
              <a:spcBef>
                <a:spcPts val="90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Can work with any open social chat platform</a:t>
            </a:r>
            <a:endParaRPr sz="1800">
              <a:solidFill>
                <a:schemeClr val="dk1"/>
              </a:solidFill>
              <a:latin typeface="Calibri"/>
              <a:ea typeface="Calibri"/>
              <a:cs typeface="Calibri"/>
              <a:sym typeface="Calibri"/>
            </a:endParaRPr>
          </a:p>
          <a:p>
            <a:pPr indent="0" lvl="0" marL="0" marR="0" rtl="0" algn="l">
              <a:lnSpc>
                <a:spcPct val="100000"/>
              </a:lnSpc>
              <a:spcBef>
                <a:spcPts val="900"/>
              </a:spcBef>
              <a:spcAft>
                <a:spcPts val="0"/>
              </a:spcAft>
              <a:buNone/>
            </a:pPr>
            <a:r>
              <a:rPr b="1" lang="en" sz="2400">
                <a:solidFill>
                  <a:schemeClr val="dk1"/>
                </a:solidFill>
                <a:latin typeface="Calibri"/>
                <a:ea typeface="Calibri"/>
                <a:cs typeface="Calibri"/>
                <a:sym typeface="Calibri"/>
              </a:rPr>
              <a:t>Why crowdsourced?</a:t>
            </a:r>
            <a:endParaRPr sz="2400">
              <a:solidFill>
                <a:schemeClr val="dk1"/>
              </a:solidFill>
              <a:latin typeface="Calibri"/>
              <a:ea typeface="Calibri"/>
              <a:cs typeface="Calibri"/>
              <a:sym typeface="Calibri"/>
            </a:endParaRPr>
          </a:p>
          <a:p>
            <a:pPr indent="-342900" lvl="0" marL="457200" rtl="0">
              <a:lnSpc>
                <a:spcPct val="100000"/>
              </a:lnSpc>
              <a:spcBef>
                <a:spcPts val="90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Information is not currently being recorded by other means</a:t>
            </a:r>
            <a:endParaRPr sz="1800">
              <a:solidFill>
                <a:schemeClr val="dk1"/>
              </a:solidFill>
              <a:latin typeface="Calibri"/>
              <a:ea typeface="Calibri"/>
              <a:cs typeface="Calibri"/>
              <a:sym typeface="Calibri"/>
            </a:endParaRPr>
          </a:p>
          <a:p>
            <a:pPr indent="-342900" lvl="0" marL="457200" rtl="0">
              <a:lnSpc>
                <a:spcPct val="100000"/>
              </a:lnSpc>
              <a:spcBef>
                <a:spcPts val="90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Students already at location → </a:t>
            </a:r>
            <a:r>
              <a:rPr lang="en" sz="1800">
                <a:solidFill>
                  <a:schemeClr val="dk1"/>
                </a:solidFill>
                <a:latin typeface="Calibri"/>
                <a:ea typeface="Calibri"/>
                <a:cs typeface="Calibri"/>
                <a:sym typeface="Calibri"/>
              </a:rPr>
              <a:t>Low effort task</a:t>
            </a:r>
            <a:endParaRPr b="1" sz="3000">
              <a:solidFill>
                <a:schemeClr val="dk1"/>
              </a:solidFill>
              <a:latin typeface="Calibri"/>
              <a:ea typeface="Calibri"/>
              <a:cs typeface="Calibri"/>
              <a:sym typeface="Calibri"/>
            </a:endParaRPr>
          </a:p>
          <a:p>
            <a:pPr indent="0" lvl="0" marL="0" marR="0" rtl="0" algn="l">
              <a:lnSpc>
                <a:spcPct val="150000"/>
              </a:lnSpc>
              <a:spcBef>
                <a:spcPts val="900"/>
              </a:spcBef>
              <a:spcAft>
                <a:spcPts val="0"/>
              </a:spcAft>
              <a:buNone/>
            </a:pPr>
            <a:r>
              <a:t/>
            </a:r>
            <a:endParaRPr sz="2400">
              <a:solidFill>
                <a:schemeClr val="dk1"/>
              </a:solidFill>
              <a:latin typeface="Calibri"/>
              <a:ea typeface="Calibri"/>
              <a:cs typeface="Calibri"/>
              <a:sym typeface="Calibri"/>
            </a:endParaRPr>
          </a:p>
        </p:txBody>
      </p:sp>
      <p:sp>
        <p:nvSpPr>
          <p:cNvPr id="216" name="Shape 2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b="1" lang="en" sz="1000">
                <a:solidFill>
                  <a:schemeClr val="dk1"/>
                </a:solidFill>
              </a:rPr>
              <a:t>‹#›</a:t>
            </a:fld>
            <a:endParaRPr b="1" sz="1000">
              <a:solidFill>
                <a:schemeClr val="dk1"/>
              </a:solidFill>
            </a:endParaRPr>
          </a:p>
        </p:txBody>
      </p:sp>
      <p:sp>
        <p:nvSpPr>
          <p:cNvPr id="217" name="Shape 217"/>
          <p:cNvSpPr/>
          <p:nvPr/>
        </p:nvSpPr>
        <p:spPr>
          <a:xfrm>
            <a:off x="0" y="0"/>
            <a:ext cx="9144000" cy="825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txBox="1"/>
          <p:nvPr/>
        </p:nvSpPr>
        <p:spPr>
          <a:xfrm>
            <a:off x="7672950" y="220500"/>
            <a:ext cx="799500" cy="384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Caveat"/>
                <a:ea typeface="Caveat"/>
                <a:cs typeface="Caveat"/>
                <a:sym typeface="Caveat"/>
              </a:rPr>
              <a:t>MyCI </a:t>
            </a:r>
            <a:endParaRPr sz="1600">
              <a:solidFill>
                <a:srgbClr val="FFFFFF"/>
              </a:solidFill>
              <a:latin typeface="Caveat"/>
              <a:ea typeface="Caveat"/>
              <a:cs typeface="Caveat"/>
              <a:sym typeface="Caveat"/>
            </a:endParaRPr>
          </a:p>
        </p:txBody>
      </p:sp>
      <p:pic>
        <p:nvPicPr>
          <p:cNvPr id="219" name="Shape 219"/>
          <p:cNvPicPr preferRelativeResize="0"/>
          <p:nvPr/>
        </p:nvPicPr>
        <p:blipFill>
          <a:blip r:embed="rId3">
            <a:alphaModFix/>
          </a:blip>
          <a:stretch>
            <a:fillRect/>
          </a:stretch>
        </p:blipFill>
        <p:spPr>
          <a:xfrm>
            <a:off x="8392012" y="151350"/>
            <a:ext cx="523163" cy="523200"/>
          </a:xfrm>
          <a:prstGeom prst="rect">
            <a:avLst/>
          </a:prstGeom>
          <a:noFill/>
          <a:ln>
            <a:noFill/>
          </a:ln>
        </p:spPr>
      </p:pic>
      <p:sp>
        <p:nvSpPr>
          <p:cNvPr id="220" name="Shape 220"/>
          <p:cNvSpPr txBox="1"/>
          <p:nvPr>
            <p:ph idx="4294967295" type="title"/>
          </p:nvPr>
        </p:nvSpPr>
        <p:spPr>
          <a:xfrm>
            <a:off x="444350" y="149389"/>
            <a:ext cx="7118700" cy="7887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sz="2400">
                <a:solidFill>
                  <a:srgbClr val="FFFFFF"/>
                </a:solidFill>
                <a:latin typeface="Calibri"/>
                <a:ea typeface="Calibri"/>
                <a:cs typeface="Calibri"/>
                <a:sym typeface="Calibri"/>
              </a:rPr>
              <a:t>Motivation</a:t>
            </a:r>
            <a:endParaRPr b="1" sz="2400">
              <a:solidFill>
                <a:srgbClr val="FFFFFF"/>
              </a:solidFill>
              <a:latin typeface="Calibri"/>
              <a:ea typeface="Calibri"/>
              <a:cs typeface="Calibri"/>
              <a:sym typeface="Calibri"/>
            </a:endParaRPr>
          </a:p>
        </p:txBody>
      </p:sp>
    </p:spTree>
  </p:cSld>
  <p:clrMapOvr>
    <a:masterClrMapping/>
  </p:clrMapOvr>
  <mc:AlternateContent>
    <mc:Choice Requires="p14">
      <p:transition p14:dur="10">
        <p:push/>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24" name="Shape 224"/>
        <p:cNvGrpSpPr/>
        <p:nvPr/>
      </p:nvGrpSpPr>
      <p:grpSpPr>
        <a:xfrm>
          <a:off x="0" y="0"/>
          <a:ext cx="0" cy="0"/>
          <a:chOff x="0" y="0"/>
          <a:chExt cx="0" cy="0"/>
        </a:xfrm>
      </p:grpSpPr>
      <p:sp>
        <p:nvSpPr>
          <p:cNvPr id="225" name="Shape 225"/>
          <p:cNvSpPr txBox="1"/>
          <p:nvPr>
            <p:ph idx="1" type="body"/>
          </p:nvPr>
        </p:nvSpPr>
        <p:spPr>
          <a:xfrm>
            <a:off x="466275" y="1291175"/>
            <a:ext cx="7654200" cy="2992200"/>
          </a:xfrm>
          <a:prstGeom prst="rect">
            <a:avLst/>
          </a:prstGeom>
        </p:spPr>
        <p:txBody>
          <a:bodyPr anchorCtr="0" anchor="t" bIns="34275" lIns="68575" spcFirstLastPara="1" rIns="68575" wrap="square" tIns="34275">
            <a:noAutofit/>
          </a:bodyPr>
          <a:lstStyle/>
          <a:p>
            <a:pPr indent="-381000" lvl="0" marL="457200" rtl="0">
              <a:spcBef>
                <a:spcPts val="800"/>
              </a:spcBef>
              <a:spcAft>
                <a:spcPts val="0"/>
              </a:spcAft>
              <a:buSzPts val="2400"/>
              <a:buChar char="•"/>
            </a:pPr>
            <a:r>
              <a:rPr lang="en" sz="2400"/>
              <a:t>Be a conversable </a:t>
            </a:r>
            <a:r>
              <a:rPr b="1" lang="en" sz="2400" u="sng">
                <a:solidFill>
                  <a:srgbClr val="000000"/>
                </a:solidFill>
              </a:rPr>
              <a:t>chatbot</a:t>
            </a:r>
            <a:endParaRPr b="1" sz="2400" u="sng">
              <a:solidFill>
                <a:srgbClr val="000000"/>
              </a:solidFill>
            </a:endParaRPr>
          </a:p>
          <a:p>
            <a:pPr indent="-381000" lvl="0" marL="457200" rtl="0">
              <a:spcBef>
                <a:spcPts val="0"/>
              </a:spcBef>
              <a:spcAft>
                <a:spcPts val="0"/>
              </a:spcAft>
              <a:buSzPts val="2400"/>
              <a:buChar char="•"/>
            </a:pPr>
            <a:r>
              <a:rPr lang="en" sz="2400"/>
              <a:t>Source quality answers from a </a:t>
            </a:r>
            <a:r>
              <a:rPr b="1" lang="en" sz="2400" u="sng">
                <a:solidFill>
                  <a:srgbClr val="000000"/>
                </a:solidFill>
              </a:rPr>
              <a:t>motivated and active crowd</a:t>
            </a:r>
            <a:endParaRPr b="1" sz="2400" u="sng">
              <a:solidFill>
                <a:srgbClr val="000000"/>
              </a:solidFill>
            </a:endParaRPr>
          </a:p>
          <a:p>
            <a:pPr indent="-381000" lvl="0" marL="457200" rtl="0">
              <a:spcBef>
                <a:spcPts val="0"/>
              </a:spcBef>
              <a:spcAft>
                <a:spcPts val="0"/>
              </a:spcAft>
              <a:buClr>
                <a:srgbClr val="000000"/>
              </a:buClr>
              <a:buSzPts val="2400"/>
              <a:buChar char="•"/>
            </a:pPr>
            <a:r>
              <a:rPr b="1" lang="en" sz="2400" u="sng">
                <a:solidFill>
                  <a:srgbClr val="000000"/>
                </a:solidFill>
              </a:rPr>
              <a:t>Fast, timely</a:t>
            </a:r>
            <a:r>
              <a:rPr lang="en" sz="2400">
                <a:solidFill>
                  <a:srgbClr val="000000"/>
                </a:solidFill>
              </a:rPr>
              <a:t> and relevant answer</a:t>
            </a:r>
            <a:endParaRPr sz="2400">
              <a:solidFill>
                <a:srgbClr val="000000"/>
              </a:solidFill>
            </a:endParaRPr>
          </a:p>
          <a:p>
            <a:pPr indent="-381000" lvl="0" marL="457200" rtl="0">
              <a:spcBef>
                <a:spcPts val="0"/>
              </a:spcBef>
              <a:spcAft>
                <a:spcPts val="0"/>
              </a:spcAft>
              <a:buClr>
                <a:srgbClr val="000000"/>
              </a:buClr>
              <a:buSzPts val="2400"/>
              <a:buChar char="•"/>
            </a:pPr>
            <a:r>
              <a:rPr lang="en" sz="2400">
                <a:solidFill>
                  <a:srgbClr val="000000"/>
                </a:solidFill>
              </a:rPr>
              <a:t>Personalisation</a:t>
            </a:r>
            <a:endParaRPr sz="2400">
              <a:solidFill>
                <a:srgbClr val="000000"/>
              </a:solidFill>
            </a:endParaRPr>
          </a:p>
          <a:p>
            <a:pPr indent="0" lvl="0" marL="0" algn="l">
              <a:spcBef>
                <a:spcPts val="1600"/>
              </a:spcBef>
              <a:spcAft>
                <a:spcPts val="1600"/>
              </a:spcAft>
              <a:buNone/>
            </a:pPr>
            <a:r>
              <a:t/>
            </a:r>
            <a:endParaRPr sz="1800"/>
          </a:p>
        </p:txBody>
      </p:sp>
      <p:sp>
        <p:nvSpPr>
          <p:cNvPr id="226" name="Shape 226"/>
          <p:cNvSpPr/>
          <p:nvPr/>
        </p:nvSpPr>
        <p:spPr>
          <a:xfrm>
            <a:off x="0" y="0"/>
            <a:ext cx="9144000" cy="825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txBox="1"/>
          <p:nvPr/>
        </p:nvSpPr>
        <p:spPr>
          <a:xfrm>
            <a:off x="7672950" y="220500"/>
            <a:ext cx="799500" cy="384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Caveat"/>
                <a:ea typeface="Caveat"/>
                <a:cs typeface="Caveat"/>
                <a:sym typeface="Caveat"/>
              </a:rPr>
              <a:t>MyCI </a:t>
            </a:r>
            <a:endParaRPr sz="1600">
              <a:solidFill>
                <a:srgbClr val="FFFFFF"/>
              </a:solidFill>
              <a:latin typeface="Caveat"/>
              <a:ea typeface="Caveat"/>
              <a:cs typeface="Caveat"/>
              <a:sym typeface="Caveat"/>
            </a:endParaRPr>
          </a:p>
        </p:txBody>
      </p:sp>
      <p:pic>
        <p:nvPicPr>
          <p:cNvPr id="228" name="Shape 228"/>
          <p:cNvPicPr preferRelativeResize="0"/>
          <p:nvPr/>
        </p:nvPicPr>
        <p:blipFill>
          <a:blip r:embed="rId4">
            <a:alphaModFix/>
          </a:blip>
          <a:stretch>
            <a:fillRect/>
          </a:stretch>
        </p:blipFill>
        <p:spPr>
          <a:xfrm>
            <a:off x="8392012" y="151350"/>
            <a:ext cx="523163" cy="523200"/>
          </a:xfrm>
          <a:prstGeom prst="rect">
            <a:avLst/>
          </a:prstGeom>
          <a:noFill/>
          <a:ln>
            <a:noFill/>
          </a:ln>
        </p:spPr>
      </p:pic>
      <p:sp>
        <p:nvSpPr>
          <p:cNvPr id="229" name="Shape 229"/>
          <p:cNvSpPr txBox="1"/>
          <p:nvPr>
            <p:ph idx="12" type="sldNum"/>
          </p:nvPr>
        </p:nvSpPr>
        <p:spPr>
          <a:xfrm>
            <a:off x="6857775" y="4748638"/>
            <a:ext cx="2057400" cy="273900"/>
          </a:xfrm>
          <a:prstGeom prst="rect">
            <a:avLst/>
          </a:prstGeom>
        </p:spPr>
        <p:txBody>
          <a:bodyPr anchorCtr="0" anchor="ctr" bIns="34275" lIns="68575" spcFirstLastPara="1" rIns="68575" wrap="square" tIns="34275">
            <a:noAutofit/>
          </a:bodyPr>
          <a:lstStyle/>
          <a:p>
            <a:pPr indent="0" lvl="0" marL="0">
              <a:spcBef>
                <a:spcPts val="0"/>
              </a:spcBef>
              <a:spcAft>
                <a:spcPts val="0"/>
              </a:spcAft>
              <a:buClr>
                <a:srgbClr val="000000"/>
              </a:buClr>
              <a:buFont typeface="Arial"/>
              <a:buNone/>
            </a:pPr>
            <a:fld id="{00000000-1234-1234-1234-123412341234}" type="slidenum">
              <a:rPr b="1" lang="en" sz="1000">
                <a:solidFill>
                  <a:srgbClr val="000000"/>
                </a:solidFill>
                <a:latin typeface="Old Standard TT"/>
                <a:ea typeface="Old Standard TT"/>
                <a:cs typeface="Old Standard TT"/>
                <a:sym typeface="Old Standard TT"/>
              </a:rPr>
              <a:t>‹#›</a:t>
            </a:fld>
            <a:endParaRPr b="1" sz="1000">
              <a:solidFill>
                <a:srgbClr val="000000"/>
              </a:solidFill>
              <a:latin typeface="Old Standard TT"/>
              <a:ea typeface="Old Standard TT"/>
              <a:cs typeface="Old Standard TT"/>
              <a:sym typeface="Old Standard TT"/>
            </a:endParaRPr>
          </a:p>
        </p:txBody>
      </p:sp>
      <p:sp>
        <p:nvSpPr>
          <p:cNvPr id="230" name="Shape 230"/>
          <p:cNvSpPr txBox="1"/>
          <p:nvPr>
            <p:ph type="title"/>
          </p:nvPr>
        </p:nvSpPr>
        <p:spPr>
          <a:xfrm>
            <a:off x="466275" y="18600"/>
            <a:ext cx="6980100" cy="788700"/>
          </a:xfrm>
          <a:prstGeom prst="rect">
            <a:avLst/>
          </a:prstGeom>
        </p:spPr>
        <p:txBody>
          <a:bodyPr anchorCtr="0" anchor="ctr" bIns="34275" lIns="68575" spcFirstLastPara="1" rIns="68575" wrap="square" tIns="34275">
            <a:noAutofit/>
          </a:bodyPr>
          <a:lstStyle/>
          <a:p>
            <a:pPr indent="0" lvl="0" marL="0" rtl="0">
              <a:lnSpc>
                <a:spcPct val="100000"/>
              </a:lnSpc>
              <a:spcBef>
                <a:spcPts val="0"/>
              </a:spcBef>
              <a:spcAft>
                <a:spcPts val="0"/>
              </a:spcAft>
              <a:buNone/>
            </a:pPr>
            <a:r>
              <a:rPr b="1" lang="en" sz="2400">
                <a:solidFill>
                  <a:srgbClr val="FFFFFF"/>
                </a:solidFill>
                <a:latin typeface="Calibri"/>
                <a:ea typeface="Calibri"/>
                <a:cs typeface="Calibri"/>
                <a:sym typeface="Calibri"/>
              </a:rPr>
              <a:t>Features</a:t>
            </a:r>
            <a:endParaRPr b="1" sz="2400">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34" name="Shape 234"/>
        <p:cNvGrpSpPr/>
        <p:nvPr/>
      </p:nvGrpSpPr>
      <p:grpSpPr>
        <a:xfrm>
          <a:off x="0" y="0"/>
          <a:ext cx="0" cy="0"/>
          <a:chOff x="0" y="0"/>
          <a:chExt cx="0" cy="0"/>
        </a:xfrm>
      </p:grpSpPr>
      <p:sp>
        <p:nvSpPr>
          <p:cNvPr id="235" name="Shape 235"/>
          <p:cNvSpPr txBox="1"/>
          <p:nvPr>
            <p:ph idx="12" type="sldNum"/>
          </p:nvPr>
        </p:nvSpPr>
        <p:spPr>
          <a:xfrm>
            <a:off x="6857775" y="4767263"/>
            <a:ext cx="2057400" cy="273900"/>
          </a:xfrm>
          <a:prstGeom prst="rect">
            <a:avLst/>
          </a:prstGeom>
        </p:spPr>
        <p:txBody>
          <a:bodyPr anchorCtr="0" anchor="ctr" bIns="34275" lIns="68575" spcFirstLastPara="1" rIns="68575" wrap="square" tIns="34275">
            <a:noAutofit/>
          </a:bodyPr>
          <a:lstStyle/>
          <a:p>
            <a:pPr indent="0" lvl="0" marL="0">
              <a:spcBef>
                <a:spcPts val="0"/>
              </a:spcBef>
              <a:spcAft>
                <a:spcPts val="0"/>
              </a:spcAft>
              <a:buClr>
                <a:srgbClr val="000000"/>
              </a:buClr>
              <a:buFont typeface="Arial"/>
              <a:buNone/>
            </a:pPr>
            <a:fld id="{00000000-1234-1234-1234-123412341234}" type="slidenum">
              <a:rPr b="1" lang="en" sz="1000">
                <a:solidFill>
                  <a:srgbClr val="000000"/>
                </a:solidFill>
                <a:latin typeface="Old Standard TT"/>
                <a:ea typeface="Old Standard TT"/>
                <a:cs typeface="Old Standard TT"/>
                <a:sym typeface="Old Standard TT"/>
              </a:rPr>
              <a:t>‹#›</a:t>
            </a:fld>
            <a:endParaRPr b="1" sz="1000">
              <a:solidFill>
                <a:srgbClr val="000000"/>
              </a:solidFill>
              <a:latin typeface="Old Standard TT"/>
              <a:ea typeface="Old Standard TT"/>
              <a:cs typeface="Old Standard TT"/>
              <a:sym typeface="Old Standard TT"/>
            </a:endParaRPr>
          </a:p>
        </p:txBody>
      </p:sp>
      <p:sp>
        <p:nvSpPr>
          <p:cNvPr id="236" name="Shape 236"/>
          <p:cNvSpPr/>
          <p:nvPr/>
        </p:nvSpPr>
        <p:spPr>
          <a:xfrm>
            <a:off x="466275" y="2153550"/>
            <a:ext cx="1581000" cy="186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FF"/>
                </a:solidFill>
                <a:latin typeface="Calibri"/>
                <a:ea typeface="Calibri"/>
                <a:cs typeface="Calibri"/>
                <a:sym typeface="Calibri"/>
              </a:rPr>
              <a:t>User types a message on the chatbot application</a:t>
            </a:r>
            <a:endParaRPr>
              <a:solidFill>
                <a:srgbClr val="FFFFFF"/>
              </a:solidFill>
              <a:latin typeface="Calibri"/>
              <a:ea typeface="Calibri"/>
              <a:cs typeface="Calibri"/>
              <a:sym typeface="Calibri"/>
            </a:endParaRPr>
          </a:p>
          <a:p>
            <a:pPr indent="0" lvl="0" marL="0">
              <a:spcBef>
                <a:spcPts val="0"/>
              </a:spcBef>
              <a:spcAft>
                <a:spcPts val="0"/>
              </a:spcAft>
              <a:buNone/>
            </a:pPr>
            <a:r>
              <a:t/>
            </a:r>
            <a:endParaRPr/>
          </a:p>
        </p:txBody>
      </p:sp>
      <p:sp>
        <p:nvSpPr>
          <p:cNvPr id="237" name="Shape 237"/>
          <p:cNvSpPr/>
          <p:nvPr/>
        </p:nvSpPr>
        <p:spPr>
          <a:xfrm>
            <a:off x="2767425" y="2153550"/>
            <a:ext cx="1581000" cy="186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FF"/>
                </a:solidFill>
                <a:latin typeface="Calibri"/>
                <a:ea typeface="Calibri"/>
                <a:cs typeface="Calibri"/>
                <a:sym typeface="Calibri"/>
              </a:rPr>
              <a:t>Create micro-tasks based on user text, and notify workers based on certain rules</a:t>
            </a:r>
            <a:endParaRPr>
              <a:solidFill>
                <a:srgbClr val="FFFFFF"/>
              </a:solidFill>
              <a:latin typeface="Calibri"/>
              <a:ea typeface="Calibri"/>
              <a:cs typeface="Calibri"/>
              <a:sym typeface="Calibri"/>
            </a:endParaRPr>
          </a:p>
        </p:txBody>
      </p:sp>
      <p:sp>
        <p:nvSpPr>
          <p:cNvPr id="238" name="Shape 238"/>
          <p:cNvSpPr/>
          <p:nvPr/>
        </p:nvSpPr>
        <p:spPr>
          <a:xfrm>
            <a:off x="4978625" y="2153550"/>
            <a:ext cx="1581000" cy="186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FF"/>
                </a:solidFill>
                <a:latin typeface="Calibri"/>
                <a:ea typeface="Calibri"/>
                <a:cs typeface="Calibri"/>
                <a:sym typeface="Calibri"/>
              </a:rPr>
              <a:t>Aggregate  </a:t>
            </a:r>
            <a:r>
              <a:rPr lang="en">
                <a:solidFill>
                  <a:srgbClr val="FFFFFF"/>
                </a:solidFill>
                <a:latin typeface="Calibri"/>
                <a:ea typeface="Calibri"/>
                <a:cs typeface="Calibri"/>
                <a:sym typeface="Calibri"/>
              </a:rPr>
              <a:t>responses [responses also stored in Database for performance]</a:t>
            </a:r>
            <a:endParaRPr>
              <a:solidFill>
                <a:srgbClr val="FFFFFF"/>
              </a:solidFill>
              <a:latin typeface="Calibri"/>
              <a:ea typeface="Calibri"/>
              <a:cs typeface="Calibri"/>
              <a:sym typeface="Calibri"/>
            </a:endParaRPr>
          </a:p>
          <a:p>
            <a:pPr indent="0" lvl="0" marL="0" rtl="0">
              <a:spcBef>
                <a:spcPts val="0"/>
              </a:spcBef>
              <a:spcAft>
                <a:spcPts val="0"/>
              </a:spcAft>
              <a:buNone/>
            </a:pPr>
            <a:r>
              <a:t/>
            </a:r>
            <a:endParaRPr/>
          </a:p>
        </p:txBody>
      </p:sp>
      <p:sp>
        <p:nvSpPr>
          <p:cNvPr id="239" name="Shape 239"/>
          <p:cNvSpPr/>
          <p:nvPr/>
        </p:nvSpPr>
        <p:spPr>
          <a:xfrm>
            <a:off x="7241725" y="2153550"/>
            <a:ext cx="1581000" cy="186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FF"/>
                </a:solidFill>
                <a:latin typeface="Calibri"/>
                <a:ea typeface="Calibri"/>
                <a:cs typeface="Calibri"/>
                <a:sym typeface="Calibri"/>
              </a:rPr>
              <a:t>Display the most relevant results to the user, through the chatbot.</a:t>
            </a:r>
            <a:endParaRPr>
              <a:solidFill>
                <a:srgbClr val="FFFFFF"/>
              </a:solidFill>
              <a:latin typeface="Calibri"/>
              <a:ea typeface="Calibri"/>
              <a:cs typeface="Calibri"/>
              <a:sym typeface="Calibri"/>
            </a:endParaRPr>
          </a:p>
          <a:p>
            <a:pPr indent="0" lvl="0" marL="0" rtl="0">
              <a:spcBef>
                <a:spcPts val="0"/>
              </a:spcBef>
              <a:spcAft>
                <a:spcPts val="0"/>
              </a:spcAft>
              <a:buNone/>
            </a:pPr>
            <a:r>
              <a:t/>
            </a:r>
            <a:endParaRPr/>
          </a:p>
        </p:txBody>
      </p:sp>
      <p:sp>
        <p:nvSpPr>
          <p:cNvPr id="240" name="Shape 240"/>
          <p:cNvSpPr/>
          <p:nvPr/>
        </p:nvSpPr>
        <p:spPr>
          <a:xfrm>
            <a:off x="2168088" y="2880000"/>
            <a:ext cx="478500" cy="410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a:off x="0" y="0"/>
            <a:ext cx="9144000" cy="825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txBox="1"/>
          <p:nvPr/>
        </p:nvSpPr>
        <p:spPr>
          <a:xfrm>
            <a:off x="7672950" y="220500"/>
            <a:ext cx="799500" cy="384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Caveat"/>
                <a:ea typeface="Caveat"/>
                <a:cs typeface="Caveat"/>
                <a:sym typeface="Caveat"/>
              </a:rPr>
              <a:t>MyCI </a:t>
            </a:r>
            <a:endParaRPr sz="1600">
              <a:solidFill>
                <a:srgbClr val="FFFFFF"/>
              </a:solidFill>
              <a:latin typeface="Caveat"/>
              <a:ea typeface="Caveat"/>
              <a:cs typeface="Caveat"/>
              <a:sym typeface="Caveat"/>
            </a:endParaRPr>
          </a:p>
        </p:txBody>
      </p:sp>
      <p:pic>
        <p:nvPicPr>
          <p:cNvPr id="243" name="Shape 243"/>
          <p:cNvPicPr preferRelativeResize="0"/>
          <p:nvPr/>
        </p:nvPicPr>
        <p:blipFill>
          <a:blip r:embed="rId3">
            <a:alphaModFix/>
          </a:blip>
          <a:stretch>
            <a:fillRect/>
          </a:stretch>
        </p:blipFill>
        <p:spPr>
          <a:xfrm>
            <a:off x="8392012" y="151350"/>
            <a:ext cx="523163" cy="523200"/>
          </a:xfrm>
          <a:prstGeom prst="rect">
            <a:avLst/>
          </a:prstGeom>
          <a:noFill/>
          <a:ln>
            <a:noFill/>
          </a:ln>
        </p:spPr>
      </p:pic>
      <p:sp>
        <p:nvSpPr>
          <p:cNvPr id="244" name="Shape 244"/>
          <p:cNvSpPr/>
          <p:nvPr/>
        </p:nvSpPr>
        <p:spPr>
          <a:xfrm>
            <a:off x="4424275" y="2880000"/>
            <a:ext cx="478500" cy="410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txBox="1"/>
          <p:nvPr>
            <p:ph type="title"/>
          </p:nvPr>
        </p:nvSpPr>
        <p:spPr>
          <a:xfrm>
            <a:off x="466275" y="18600"/>
            <a:ext cx="6908400" cy="788700"/>
          </a:xfrm>
          <a:prstGeom prst="rect">
            <a:avLst/>
          </a:prstGeom>
        </p:spPr>
        <p:txBody>
          <a:bodyPr anchorCtr="0" anchor="ctr" bIns="34275" lIns="68575" spcFirstLastPara="1" rIns="68575" wrap="square" tIns="34275">
            <a:noAutofit/>
          </a:bodyPr>
          <a:lstStyle/>
          <a:p>
            <a:pPr indent="0" lvl="0" marL="0" rtl="0">
              <a:lnSpc>
                <a:spcPct val="100000"/>
              </a:lnSpc>
              <a:spcBef>
                <a:spcPts val="0"/>
              </a:spcBef>
              <a:spcAft>
                <a:spcPts val="0"/>
              </a:spcAft>
              <a:buNone/>
            </a:pPr>
            <a:r>
              <a:rPr b="1" lang="en" sz="2400">
                <a:solidFill>
                  <a:srgbClr val="FFFFFF"/>
                </a:solidFill>
                <a:latin typeface="Calibri"/>
                <a:ea typeface="Calibri"/>
                <a:cs typeface="Calibri"/>
                <a:sym typeface="Calibri"/>
              </a:rPr>
              <a:t>Designing MyCI</a:t>
            </a:r>
            <a:endParaRPr b="1" sz="2400">
              <a:solidFill>
                <a:srgbClr val="FFFFFF"/>
              </a:solidFill>
              <a:latin typeface="Calibri"/>
              <a:ea typeface="Calibri"/>
              <a:cs typeface="Calibri"/>
              <a:sym typeface="Calibri"/>
            </a:endParaRPr>
          </a:p>
        </p:txBody>
      </p:sp>
      <p:sp>
        <p:nvSpPr>
          <p:cNvPr id="246" name="Shape 246"/>
          <p:cNvSpPr/>
          <p:nvPr/>
        </p:nvSpPr>
        <p:spPr>
          <a:xfrm>
            <a:off x="6661425" y="2880000"/>
            <a:ext cx="478500" cy="410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txBox="1"/>
          <p:nvPr/>
        </p:nvSpPr>
        <p:spPr>
          <a:xfrm>
            <a:off x="3537625" y="997650"/>
            <a:ext cx="2251800" cy="788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latin typeface="Calibri"/>
                <a:ea typeface="Calibri"/>
                <a:cs typeface="Calibri"/>
                <a:sym typeface="Calibri"/>
              </a:rPr>
              <a:t>Leveraging the crowd</a:t>
            </a:r>
            <a:endParaRPr sz="1800">
              <a:latin typeface="Calibri"/>
              <a:ea typeface="Calibri"/>
              <a:cs typeface="Calibri"/>
              <a:sym typeface="Calibri"/>
            </a:endParaRPr>
          </a:p>
        </p:txBody>
      </p:sp>
      <p:sp>
        <p:nvSpPr>
          <p:cNvPr id="248" name="Shape 248"/>
          <p:cNvSpPr txBox="1"/>
          <p:nvPr/>
        </p:nvSpPr>
        <p:spPr>
          <a:xfrm>
            <a:off x="4955075" y="3940350"/>
            <a:ext cx="1628100" cy="58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Calibri"/>
                <a:ea typeface="Calibri"/>
                <a:cs typeface="Calibri"/>
                <a:sym typeface="Calibri"/>
              </a:rPr>
              <a:t>Quality Control is done here!</a:t>
            </a:r>
            <a:endParaRPr sz="1800">
              <a:latin typeface="Calibri"/>
              <a:ea typeface="Calibri"/>
              <a:cs typeface="Calibri"/>
              <a:sym typeface="Calibri"/>
            </a:endParaRPr>
          </a:p>
        </p:txBody>
      </p:sp>
      <p:sp>
        <p:nvSpPr>
          <p:cNvPr id="249" name="Shape 249"/>
          <p:cNvSpPr txBox="1"/>
          <p:nvPr/>
        </p:nvSpPr>
        <p:spPr>
          <a:xfrm>
            <a:off x="7279600" y="3928675"/>
            <a:ext cx="1628100" cy="523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latin typeface="Calibri"/>
                <a:ea typeface="Calibri"/>
                <a:cs typeface="Calibri"/>
                <a:sym typeface="Calibri"/>
              </a:rPr>
              <a:t>Incentivise workers!</a:t>
            </a:r>
            <a:endParaRPr sz="1800">
              <a:latin typeface="Calibri"/>
              <a:ea typeface="Calibri"/>
              <a:cs typeface="Calibri"/>
              <a:sym typeface="Calibri"/>
            </a:endParaRPr>
          </a:p>
        </p:txBody>
      </p:sp>
      <p:sp>
        <p:nvSpPr>
          <p:cNvPr id="250" name="Shape 250"/>
          <p:cNvSpPr txBox="1"/>
          <p:nvPr/>
        </p:nvSpPr>
        <p:spPr>
          <a:xfrm>
            <a:off x="176300" y="4767275"/>
            <a:ext cx="7937400" cy="37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666666"/>
                </a:solidFill>
                <a:latin typeface="Calibri"/>
                <a:ea typeface="Calibri"/>
                <a:cs typeface="Calibri"/>
                <a:sym typeface="Calibri"/>
              </a:rPr>
              <a:t>http://www.program-o.com/</a:t>
            </a:r>
            <a:endParaRPr sz="1000">
              <a:solidFill>
                <a:srgbClr val="666666"/>
              </a:solidFill>
              <a:latin typeface="Calibri"/>
              <a:ea typeface="Calibri"/>
              <a:cs typeface="Calibri"/>
              <a:sym typeface="Calibri"/>
            </a:endParaRPr>
          </a:p>
        </p:txBody>
      </p:sp>
      <p:sp>
        <p:nvSpPr>
          <p:cNvPr id="251" name="Shape 251"/>
          <p:cNvSpPr/>
          <p:nvPr/>
        </p:nvSpPr>
        <p:spPr>
          <a:xfrm rot="5400000">
            <a:off x="4225950" y="355350"/>
            <a:ext cx="732900" cy="28635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55" name="Shape 255"/>
        <p:cNvGrpSpPr/>
        <p:nvPr/>
      </p:nvGrpSpPr>
      <p:grpSpPr>
        <a:xfrm>
          <a:off x="0" y="0"/>
          <a:ext cx="0" cy="0"/>
          <a:chOff x="0" y="0"/>
          <a:chExt cx="0" cy="0"/>
        </a:xfrm>
      </p:grpSpPr>
      <p:sp>
        <p:nvSpPr>
          <p:cNvPr id="256" name="Shape 256"/>
          <p:cNvSpPr/>
          <p:nvPr/>
        </p:nvSpPr>
        <p:spPr>
          <a:xfrm>
            <a:off x="0" y="0"/>
            <a:ext cx="9144000" cy="8259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txBox="1"/>
          <p:nvPr/>
        </p:nvSpPr>
        <p:spPr>
          <a:xfrm>
            <a:off x="7672950" y="220500"/>
            <a:ext cx="799500" cy="384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Caveat"/>
                <a:ea typeface="Caveat"/>
                <a:cs typeface="Caveat"/>
                <a:sym typeface="Caveat"/>
              </a:rPr>
              <a:t>MyCI </a:t>
            </a:r>
            <a:endParaRPr sz="1600">
              <a:solidFill>
                <a:srgbClr val="FFFFFF"/>
              </a:solidFill>
              <a:latin typeface="Caveat"/>
              <a:ea typeface="Caveat"/>
              <a:cs typeface="Caveat"/>
              <a:sym typeface="Caveat"/>
            </a:endParaRPr>
          </a:p>
        </p:txBody>
      </p:sp>
      <p:pic>
        <p:nvPicPr>
          <p:cNvPr id="258" name="Shape 258"/>
          <p:cNvPicPr preferRelativeResize="0"/>
          <p:nvPr/>
        </p:nvPicPr>
        <p:blipFill>
          <a:blip r:embed="rId3">
            <a:alphaModFix/>
          </a:blip>
          <a:stretch>
            <a:fillRect/>
          </a:stretch>
        </p:blipFill>
        <p:spPr>
          <a:xfrm>
            <a:off x="8392012" y="151350"/>
            <a:ext cx="523163" cy="523200"/>
          </a:xfrm>
          <a:prstGeom prst="rect">
            <a:avLst/>
          </a:prstGeom>
          <a:noFill/>
          <a:ln>
            <a:noFill/>
          </a:ln>
        </p:spPr>
      </p:pic>
      <p:sp>
        <p:nvSpPr>
          <p:cNvPr id="259" name="Shape 259"/>
          <p:cNvSpPr txBox="1"/>
          <p:nvPr>
            <p:ph idx="12" type="sldNum"/>
          </p:nvPr>
        </p:nvSpPr>
        <p:spPr>
          <a:xfrm>
            <a:off x="6857775" y="4774788"/>
            <a:ext cx="2057400" cy="273900"/>
          </a:xfrm>
          <a:prstGeom prst="rect">
            <a:avLst/>
          </a:prstGeom>
        </p:spPr>
        <p:txBody>
          <a:bodyPr anchorCtr="0" anchor="ctr" bIns="34275" lIns="68575" spcFirstLastPara="1" rIns="68575" wrap="square" tIns="34275">
            <a:noAutofit/>
          </a:bodyPr>
          <a:lstStyle/>
          <a:p>
            <a:pPr indent="0" lvl="0" marL="0">
              <a:spcBef>
                <a:spcPts val="0"/>
              </a:spcBef>
              <a:spcAft>
                <a:spcPts val="0"/>
              </a:spcAft>
              <a:buClr>
                <a:srgbClr val="000000"/>
              </a:buClr>
              <a:buFont typeface="Arial"/>
              <a:buNone/>
            </a:pPr>
            <a:fld id="{00000000-1234-1234-1234-123412341234}" type="slidenum">
              <a:rPr b="1" lang="en" sz="1000">
                <a:solidFill>
                  <a:srgbClr val="000000"/>
                </a:solidFill>
                <a:latin typeface="Old Standard TT"/>
                <a:ea typeface="Old Standard TT"/>
                <a:cs typeface="Old Standard TT"/>
                <a:sym typeface="Old Standard TT"/>
              </a:rPr>
              <a:t>‹#›</a:t>
            </a:fld>
            <a:endParaRPr b="1" sz="1000">
              <a:solidFill>
                <a:srgbClr val="000000"/>
              </a:solidFill>
              <a:latin typeface="Old Standard TT"/>
              <a:ea typeface="Old Standard TT"/>
              <a:cs typeface="Old Standard TT"/>
              <a:sym typeface="Old Standard TT"/>
            </a:endParaRPr>
          </a:p>
        </p:txBody>
      </p:sp>
      <p:sp>
        <p:nvSpPr>
          <p:cNvPr id="260" name="Shape 260"/>
          <p:cNvSpPr txBox="1"/>
          <p:nvPr>
            <p:ph idx="1" type="body"/>
          </p:nvPr>
        </p:nvSpPr>
        <p:spPr>
          <a:xfrm>
            <a:off x="628650" y="1114350"/>
            <a:ext cx="8069700" cy="3372000"/>
          </a:xfrm>
          <a:prstGeom prst="rect">
            <a:avLst/>
          </a:prstGeom>
        </p:spPr>
        <p:txBody>
          <a:bodyPr anchorCtr="0" anchor="t" bIns="34275" lIns="68575" spcFirstLastPara="1" rIns="68575" wrap="square" tIns="34275">
            <a:noAutofit/>
          </a:bodyPr>
          <a:lstStyle/>
          <a:p>
            <a:pPr indent="-342900" lvl="0" marL="457200" rtl="0">
              <a:spcBef>
                <a:spcPts val="800"/>
              </a:spcBef>
              <a:spcAft>
                <a:spcPts val="0"/>
              </a:spcAft>
              <a:buSzPts val="1800"/>
              <a:buChar char="•"/>
            </a:pPr>
            <a:r>
              <a:rPr lang="en" sz="1800"/>
              <a:t>Incentives will in the form of Points and Levels</a:t>
            </a:r>
            <a:endParaRPr sz="1800"/>
          </a:p>
          <a:p>
            <a:pPr indent="-342900" lvl="0" marL="457200" rtl="0">
              <a:spcBef>
                <a:spcPts val="0"/>
              </a:spcBef>
              <a:spcAft>
                <a:spcPts val="0"/>
              </a:spcAft>
              <a:buSzPts val="1800"/>
              <a:buChar char="•"/>
            </a:pPr>
            <a:r>
              <a:rPr lang="en" sz="1800"/>
              <a:t>“As the data reported by workers cannot be verified, there is a tendency to report random data without actually solving the task. This can be countered by making the reward for an answer depend on its consistency with answers given by other workers, an approach called </a:t>
            </a:r>
            <a:r>
              <a:rPr b="1" lang="en" sz="1800" u="sng"/>
              <a:t>peer consistency</a:t>
            </a:r>
            <a:r>
              <a:rPr lang="en" sz="1800"/>
              <a:t>.”</a:t>
            </a:r>
            <a:endParaRPr sz="1800"/>
          </a:p>
          <a:p>
            <a:pPr indent="-342900" lvl="0" marL="457200">
              <a:lnSpc>
                <a:spcPct val="100000"/>
              </a:lnSpc>
              <a:spcBef>
                <a:spcPts val="0"/>
              </a:spcBef>
              <a:spcAft>
                <a:spcPts val="0"/>
              </a:spcAft>
              <a:buSzPts val="1800"/>
              <a:buChar char="•"/>
            </a:pPr>
            <a:r>
              <a:rPr lang="en" sz="1800"/>
              <a:t>Mapping responses to the tasks based on the user-location. The same idea is also used for task allocation (a user model with location preference is assumed).</a:t>
            </a:r>
            <a:endParaRPr sz="1800"/>
          </a:p>
        </p:txBody>
      </p:sp>
      <p:sp>
        <p:nvSpPr>
          <p:cNvPr id="261" name="Shape 261"/>
          <p:cNvSpPr txBox="1"/>
          <p:nvPr/>
        </p:nvSpPr>
        <p:spPr>
          <a:xfrm>
            <a:off x="560150" y="4383575"/>
            <a:ext cx="7761000" cy="657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solidFill>
                  <a:srgbClr val="666666"/>
                </a:solidFill>
                <a:latin typeface="Calibri"/>
                <a:ea typeface="Calibri"/>
                <a:cs typeface="Calibri"/>
                <a:sym typeface="Calibri"/>
              </a:rPr>
              <a:t>Radanovic, G., Faltings, B., &amp; Jurca, R. (2016). Incentives for effort in crowdsourcing using the peer truth serum. </a:t>
            </a:r>
            <a:r>
              <a:rPr i="1" lang="en" sz="1000">
                <a:solidFill>
                  <a:srgbClr val="666666"/>
                </a:solidFill>
                <a:latin typeface="Calibri"/>
                <a:ea typeface="Calibri"/>
                <a:cs typeface="Calibri"/>
                <a:sym typeface="Calibri"/>
              </a:rPr>
              <a:t>ACM Transactions on Intelligent Systems and Technology (TIST)</a:t>
            </a:r>
            <a:r>
              <a:rPr lang="en" sz="1000">
                <a:solidFill>
                  <a:srgbClr val="666666"/>
                </a:solidFill>
                <a:latin typeface="Calibri"/>
                <a:ea typeface="Calibri"/>
                <a:cs typeface="Calibri"/>
                <a:sym typeface="Calibri"/>
              </a:rPr>
              <a:t>, </a:t>
            </a:r>
            <a:r>
              <a:rPr i="1" lang="en" sz="1000">
                <a:solidFill>
                  <a:srgbClr val="666666"/>
                </a:solidFill>
                <a:latin typeface="Calibri"/>
                <a:ea typeface="Calibri"/>
                <a:cs typeface="Calibri"/>
                <a:sym typeface="Calibri"/>
              </a:rPr>
              <a:t>7</a:t>
            </a:r>
            <a:r>
              <a:rPr lang="en" sz="1000">
                <a:solidFill>
                  <a:srgbClr val="666666"/>
                </a:solidFill>
                <a:latin typeface="Calibri"/>
                <a:ea typeface="Calibri"/>
                <a:cs typeface="Calibri"/>
                <a:sym typeface="Calibri"/>
              </a:rPr>
              <a:t>(4), 48.</a:t>
            </a:r>
            <a:endParaRPr sz="1000">
              <a:solidFill>
                <a:srgbClr val="666666"/>
              </a:solidFill>
              <a:latin typeface="Calibri"/>
              <a:ea typeface="Calibri"/>
              <a:cs typeface="Calibri"/>
              <a:sym typeface="Calibri"/>
            </a:endParaRPr>
          </a:p>
        </p:txBody>
      </p:sp>
      <p:sp>
        <p:nvSpPr>
          <p:cNvPr id="262" name="Shape 262"/>
          <p:cNvSpPr txBox="1"/>
          <p:nvPr>
            <p:ph type="title"/>
          </p:nvPr>
        </p:nvSpPr>
        <p:spPr>
          <a:xfrm>
            <a:off x="466275" y="18600"/>
            <a:ext cx="7096800" cy="788700"/>
          </a:xfrm>
          <a:prstGeom prst="rect">
            <a:avLst/>
          </a:prstGeom>
        </p:spPr>
        <p:txBody>
          <a:bodyPr anchorCtr="0" anchor="ctr" bIns="34275" lIns="68575" spcFirstLastPara="1" rIns="68575" wrap="square" tIns="34275">
            <a:noAutofit/>
          </a:bodyPr>
          <a:lstStyle/>
          <a:p>
            <a:pPr indent="0" lvl="0" marL="0" rtl="0">
              <a:spcBef>
                <a:spcPts val="0"/>
              </a:spcBef>
              <a:spcAft>
                <a:spcPts val="0"/>
              </a:spcAft>
              <a:buNone/>
            </a:pPr>
            <a:r>
              <a:rPr b="1" lang="en" sz="2400">
                <a:solidFill>
                  <a:srgbClr val="FFFFFF"/>
                </a:solidFill>
                <a:latin typeface="Calibri"/>
                <a:ea typeface="Calibri"/>
                <a:cs typeface="Calibri"/>
                <a:sym typeface="Calibri"/>
              </a:rPr>
              <a:t>Incentives and Quality Control</a:t>
            </a:r>
            <a:endParaRPr b="1" sz="2400">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