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ad Yadav" initials="SY" lastIdx="0" clrIdx="0">
    <p:extLst>
      <p:ext uri="{19B8F6BF-5375-455C-9EA6-DF929625EA0E}">
        <p15:presenceInfo xmlns:p15="http://schemas.microsoft.com/office/powerpoint/2012/main" userId="S-1-5-21-2503249905-2805853119-2084848213-1636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40"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B580F16-28CE-484C-B82F-5B61CF029C24}"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7B387-8704-493B-8B9B-B7EDC72EE7A7}" type="slidenum">
              <a:rPr lang="en-IN" smtClean="0"/>
              <a:t>‹#›</a:t>
            </a:fld>
            <a:endParaRPr lang="en-IN"/>
          </a:p>
        </p:txBody>
      </p:sp>
    </p:spTree>
    <p:extLst>
      <p:ext uri="{BB962C8B-B14F-4D97-AF65-F5344CB8AC3E}">
        <p14:creationId xmlns:p14="http://schemas.microsoft.com/office/powerpoint/2010/main" val="381177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580F16-28CE-484C-B82F-5B61CF029C24}"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7B387-8704-493B-8B9B-B7EDC72EE7A7}" type="slidenum">
              <a:rPr lang="en-IN" smtClean="0"/>
              <a:t>‹#›</a:t>
            </a:fld>
            <a:endParaRPr lang="en-IN"/>
          </a:p>
        </p:txBody>
      </p:sp>
    </p:spTree>
    <p:extLst>
      <p:ext uri="{BB962C8B-B14F-4D97-AF65-F5344CB8AC3E}">
        <p14:creationId xmlns:p14="http://schemas.microsoft.com/office/powerpoint/2010/main" val="236929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580F16-28CE-484C-B82F-5B61CF029C24}"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7B387-8704-493B-8B9B-B7EDC72EE7A7}" type="slidenum">
              <a:rPr lang="en-IN" smtClean="0"/>
              <a:t>‹#›</a:t>
            </a:fld>
            <a:endParaRPr lang="en-IN"/>
          </a:p>
        </p:txBody>
      </p:sp>
    </p:spTree>
    <p:extLst>
      <p:ext uri="{BB962C8B-B14F-4D97-AF65-F5344CB8AC3E}">
        <p14:creationId xmlns:p14="http://schemas.microsoft.com/office/powerpoint/2010/main" val="393000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580F16-28CE-484C-B82F-5B61CF029C24}"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7B387-8704-493B-8B9B-B7EDC72EE7A7}" type="slidenum">
              <a:rPr lang="en-IN" smtClean="0"/>
              <a:t>‹#›</a:t>
            </a:fld>
            <a:endParaRPr lang="en-IN"/>
          </a:p>
        </p:txBody>
      </p:sp>
    </p:spTree>
    <p:extLst>
      <p:ext uri="{BB962C8B-B14F-4D97-AF65-F5344CB8AC3E}">
        <p14:creationId xmlns:p14="http://schemas.microsoft.com/office/powerpoint/2010/main" val="81211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580F16-28CE-484C-B82F-5B61CF029C24}" type="datetimeFigureOut">
              <a:rPr lang="en-IN" smtClean="0"/>
              <a:t>18-11-2021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7B387-8704-493B-8B9B-B7EDC72EE7A7}" type="slidenum">
              <a:rPr lang="en-IN" smtClean="0"/>
              <a:t>‹#›</a:t>
            </a:fld>
            <a:endParaRPr lang="en-IN"/>
          </a:p>
        </p:txBody>
      </p:sp>
    </p:spTree>
    <p:extLst>
      <p:ext uri="{BB962C8B-B14F-4D97-AF65-F5344CB8AC3E}">
        <p14:creationId xmlns:p14="http://schemas.microsoft.com/office/powerpoint/2010/main" val="3869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B580F16-28CE-484C-B82F-5B61CF029C24}"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7B387-8704-493B-8B9B-B7EDC72EE7A7}" type="slidenum">
              <a:rPr lang="en-IN" smtClean="0"/>
              <a:t>‹#›</a:t>
            </a:fld>
            <a:endParaRPr lang="en-IN"/>
          </a:p>
        </p:txBody>
      </p:sp>
    </p:spTree>
    <p:extLst>
      <p:ext uri="{BB962C8B-B14F-4D97-AF65-F5344CB8AC3E}">
        <p14:creationId xmlns:p14="http://schemas.microsoft.com/office/powerpoint/2010/main" val="384853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B580F16-28CE-484C-B82F-5B61CF029C24}" type="datetimeFigureOut">
              <a:rPr lang="en-IN" smtClean="0"/>
              <a:t>18-11-2021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D7B387-8704-493B-8B9B-B7EDC72EE7A7}" type="slidenum">
              <a:rPr lang="en-IN" smtClean="0"/>
              <a:t>‹#›</a:t>
            </a:fld>
            <a:endParaRPr lang="en-IN"/>
          </a:p>
        </p:txBody>
      </p:sp>
    </p:spTree>
    <p:extLst>
      <p:ext uri="{BB962C8B-B14F-4D97-AF65-F5344CB8AC3E}">
        <p14:creationId xmlns:p14="http://schemas.microsoft.com/office/powerpoint/2010/main" val="118997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B580F16-28CE-484C-B82F-5B61CF029C24}" type="datetimeFigureOut">
              <a:rPr lang="en-IN" smtClean="0"/>
              <a:t>18-11-2021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D7B387-8704-493B-8B9B-B7EDC72EE7A7}" type="slidenum">
              <a:rPr lang="en-IN" smtClean="0"/>
              <a:t>‹#›</a:t>
            </a:fld>
            <a:endParaRPr lang="en-IN"/>
          </a:p>
        </p:txBody>
      </p:sp>
    </p:spTree>
    <p:extLst>
      <p:ext uri="{BB962C8B-B14F-4D97-AF65-F5344CB8AC3E}">
        <p14:creationId xmlns:p14="http://schemas.microsoft.com/office/powerpoint/2010/main" val="5915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80F16-28CE-484C-B82F-5B61CF029C24}" type="datetimeFigureOut">
              <a:rPr lang="en-IN" smtClean="0"/>
              <a:t>18-11-2021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D7B387-8704-493B-8B9B-B7EDC72EE7A7}" type="slidenum">
              <a:rPr lang="en-IN" smtClean="0"/>
              <a:t>‹#›</a:t>
            </a:fld>
            <a:endParaRPr lang="en-IN"/>
          </a:p>
        </p:txBody>
      </p:sp>
    </p:spTree>
    <p:extLst>
      <p:ext uri="{BB962C8B-B14F-4D97-AF65-F5344CB8AC3E}">
        <p14:creationId xmlns:p14="http://schemas.microsoft.com/office/powerpoint/2010/main" val="351475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580F16-28CE-484C-B82F-5B61CF029C24}"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7B387-8704-493B-8B9B-B7EDC72EE7A7}" type="slidenum">
              <a:rPr lang="en-IN" smtClean="0"/>
              <a:t>‹#›</a:t>
            </a:fld>
            <a:endParaRPr lang="en-IN"/>
          </a:p>
        </p:txBody>
      </p:sp>
    </p:spTree>
    <p:extLst>
      <p:ext uri="{BB962C8B-B14F-4D97-AF65-F5344CB8AC3E}">
        <p14:creationId xmlns:p14="http://schemas.microsoft.com/office/powerpoint/2010/main" val="207388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580F16-28CE-484C-B82F-5B61CF029C24}" type="datetimeFigureOut">
              <a:rPr lang="en-IN" smtClean="0"/>
              <a:t>18-11-2021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7B387-8704-493B-8B9B-B7EDC72EE7A7}" type="slidenum">
              <a:rPr lang="en-IN" smtClean="0"/>
              <a:t>‹#›</a:t>
            </a:fld>
            <a:endParaRPr lang="en-IN"/>
          </a:p>
        </p:txBody>
      </p:sp>
    </p:spTree>
    <p:extLst>
      <p:ext uri="{BB962C8B-B14F-4D97-AF65-F5344CB8AC3E}">
        <p14:creationId xmlns:p14="http://schemas.microsoft.com/office/powerpoint/2010/main" val="115364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80F16-28CE-484C-B82F-5B61CF029C24}" type="datetimeFigureOut">
              <a:rPr lang="en-IN" smtClean="0"/>
              <a:t>18-11-2021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7B387-8704-493B-8B9B-B7EDC72EE7A7}" type="slidenum">
              <a:rPr lang="en-IN" smtClean="0"/>
              <a:t>‹#›</a:t>
            </a:fld>
            <a:endParaRPr lang="en-IN"/>
          </a:p>
        </p:txBody>
      </p:sp>
    </p:spTree>
    <p:extLst>
      <p:ext uri="{BB962C8B-B14F-4D97-AF65-F5344CB8AC3E}">
        <p14:creationId xmlns:p14="http://schemas.microsoft.com/office/powerpoint/2010/main" val="3542327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794" y="137653"/>
            <a:ext cx="10304206" cy="884902"/>
          </a:xfrm>
          <a:solidFill>
            <a:schemeClr val="accent1">
              <a:lumMod val="40000"/>
              <a:lumOff val="60000"/>
            </a:schemeClr>
          </a:solidFill>
        </p:spPr>
        <p:txBody>
          <a:bodyPr>
            <a:normAutofit/>
          </a:bodyPr>
          <a:lstStyle/>
          <a:p>
            <a:r>
              <a:rPr lang="en-IN" sz="4400" dirty="0" smtClean="0"/>
              <a:t>Rating Prediction</a:t>
            </a:r>
            <a:endParaRPr lang="en-IN" sz="4400" dirty="0"/>
          </a:p>
        </p:txBody>
      </p:sp>
      <p:sp>
        <p:nvSpPr>
          <p:cNvPr id="3" name="Subtitle 2"/>
          <p:cNvSpPr>
            <a:spLocks noGrp="1"/>
          </p:cNvSpPr>
          <p:nvPr>
            <p:ph type="subTitle" idx="1"/>
          </p:nvPr>
        </p:nvSpPr>
        <p:spPr>
          <a:xfrm flipH="1">
            <a:off x="6528619" y="2005781"/>
            <a:ext cx="4296697" cy="4111992"/>
          </a:xfrm>
        </p:spPr>
        <p:txBody>
          <a:bodyPr/>
          <a:lstStyle/>
          <a:p>
            <a:r>
              <a:rPr lang="en-IN" b="1" dirty="0" smtClean="0"/>
              <a:t>Rating Prediction:-</a:t>
            </a:r>
          </a:p>
          <a:p>
            <a:r>
              <a:rPr lang="en-IN" b="1" dirty="0" smtClean="0"/>
              <a:t>By Sharad Yadav</a:t>
            </a:r>
          </a:p>
          <a:p>
            <a:endParaRPr lang="en-IN" b="1" dirty="0"/>
          </a:p>
          <a:p>
            <a:r>
              <a:rPr lang="en-IN" b="1" dirty="0" smtClean="0"/>
              <a:t>Guide-</a:t>
            </a:r>
            <a:r>
              <a:rPr lang="en-IN" b="1" dirty="0" err="1" smtClean="0"/>
              <a:t>Mr.Keshav</a:t>
            </a:r>
            <a:r>
              <a:rPr lang="en-IN" b="1" dirty="0" smtClean="0"/>
              <a:t> Bansal</a:t>
            </a:r>
          </a:p>
        </p:txBody>
      </p:sp>
      <p:pic>
        <p:nvPicPr>
          <p:cNvPr id="5" name="Picture 4"/>
          <p:cNvPicPr>
            <a:picLocks noChangeAspect="1"/>
          </p:cNvPicPr>
          <p:nvPr/>
        </p:nvPicPr>
        <p:blipFill>
          <a:blip r:embed="rId2"/>
          <a:stretch>
            <a:fillRect/>
          </a:stretch>
        </p:blipFill>
        <p:spPr>
          <a:xfrm>
            <a:off x="727587" y="1700981"/>
            <a:ext cx="5633885" cy="3755923"/>
          </a:xfrm>
          <a:prstGeom prst="rect">
            <a:avLst/>
          </a:prstGeom>
        </p:spPr>
      </p:pic>
    </p:spTree>
    <p:extLst>
      <p:ext uri="{BB962C8B-B14F-4D97-AF65-F5344CB8AC3E}">
        <p14:creationId xmlns:p14="http://schemas.microsoft.com/office/powerpoint/2010/main" val="254382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923" y="127819"/>
            <a:ext cx="9960077" cy="875071"/>
          </a:xfrm>
        </p:spPr>
        <p:txBody>
          <a:bodyPr>
            <a:normAutofit fontScale="90000"/>
          </a:bodyPr>
          <a:lstStyle/>
          <a:p>
            <a:r>
              <a:rPr lang="en-US" b="1" dirty="0" smtClean="0"/>
              <a:t>FUTURE SCOPE</a:t>
            </a:r>
            <a:endParaRPr lang="en-IN" b="1" dirty="0"/>
          </a:p>
        </p:txBody>
      </p:sp>
      <p:sp>
        <p:nvSpPr>
          <p:cNvPr id="3" name="Subtitle 2"/>
          <p:cNvSpPr>
            <a:spLocks noGrp="1"/>
          </p:cNvSpPr>
          <p:nvPr>
            <p:ph type="subTitle" idx="1"/>
          </p:nvPr>
        </p:nvSpPr>
        <p:spPr>
          <a:xfrm>
            <a:off x="1160206" y="2959511"/>
            <a:ext cx="9507794" cy="3898490"/>
          </a:xfrm>
        </p:spPr>
        <p:txBody>
          <a:bodyPr/>
          <a:lstStyle/>
          <a:p>
            <a:pPr lvl="0"/>
            <a:r>
              <a:rPr lang="en-US" dirty="0" smtClean="0"/>
              <a:t>1.Add more column like features of item which contribute to decide rating.</a:t>
            </a:r>
            <a:endParaRPr lang="en-US" dirty="0" smtClean="0"/>
          </a:p>
          <a:p>
            <a:pPr lvl="0"/>
            <a:r>
              <a:rPr lang="en-US" dirty="0"/>
              <a:t>2</a:t>
            </a:r>
            <a:r>
              <a:rPr lang="en-US" dirty="0" smtClean="0"/>
              <a:t>.Handle </a:t>
            </a:r>
            <a:r>
              <a:rPr lang="en-US" dirty="0" smtClean="0"/>
              <a:t>mistakes and short forms of words to get better accuracy of the result.</a:t>
            </a:r>
          </a:p>
          <a:p>
            <a:endParaRPr lang="en-IN" dirty="0" smtClean="0"/>
          </a:p>
          <a:p>
            <a:endParaRPr lang="en-IN" dirty="0"/>
          </a:p>
          <a:p>
            <a:r>
              <a:rPr lang="en-IN" dirty="0" smtClean="0">
                <a:solidFill>
                  <a:schemeClr val="accent5"/>
                </a:solidFill>
              </a:rPr>
              <a:t>Thank You</a:t>
            </a:r>
            <a:endParaRPr lang="en-IN" dirty="0">
              <a:solidFill>
                <a:schemeClr val="accent5"/>
              </a:solidFill>
            </a:endParaRPr>
          </a:p>
        </p:txBody>
      </p:sp>
      <p:sp>
        <p:nvSpPr>
          <p:cNvPr id="4" name="Rounded Rectangle 3"/>
          <p:cNvSpPr/>
          <p:nvPr/>
        </p:nvSpPr>
        <p:spPr>
          <a:xfrm>
            <a:off x="1331843" y="1002890"/>
            <a:ext cx="9336157" cy="1002892"/>
          </a:xfrm>
          <a:prstGeom prst="roundRect">
            <a:avLst>
              <a:gd name="adj" fmla="val 5000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The current project predicts the </a:t>
            </a:r>
            <a:r>
              <a:rPr lang="en-US" sz="2400" dirty="0" smtClean="0">
                <a:solidFill>
                  <a:schemeClr val="tx1"/>
                </a:solidFill>
              </a:rPr>
              <a:t>rating of review on listed item on amazon  </a:t>
            </a:r>
            <a:r>
              <a:rPr lang="en-US" sz="2400" dirty="0" smtClean="0"/>
              <a:t>. </a:t>
            </a:r>
            <a:endParaRPr lang="en-US" sz="2400" dirty="0" smtClean="0"/>
          </a:p>
          <a:p>
            <a:pPr algn="ctr"/>
            <a:endParaRPr lang="en-IN" dirty="0">
              <a:solidFill>
                <a:schemeClr val="accent2"/>
              </a:solidFill>
            </a:endParaRPr>
          </a:p>
        </p:txBody>
      </p:sp>
      <p:sp>
        <p:nvSpPr>
          <p:cNvPr id="6" name="Rounded Rectangle 5"/>
          <p:cNvSpPr/>
          <p:nvPr/>
        </p:nvSpPr>
        <p:spPr>
          <a:xfrm>
            <a:off x="1445342" y="2212258"/>
            <a:ext cx="9065340" cy="63909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I am planning to add following features in the future work</a:t>
            </a:r>
            <a:endParaRPr lang="en-IN" sz="2400" dirty="0">
              <a:solidFill>
                <a:schemeClr val="tx1"/>
              </a:solidFill>
            </a:endParaRPr>
          </a:p>
        </p:txBody>
      </p:sp>
    </p:spTree>
    <p:extLst>
      <p:ext uri="{BB962C8B-B14F-4D97-AF65-F5344CB8AC3E}">
        <p14:creationId xmlns:p14="http://schemas.microsoft.com/office/powerpoint/2010/main" val="125516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200" y="345440"/>
            <a:ext cx="9702800" cy="1409923"/>
          </a:xfrm>
        </p:spPr>
        <p:txBody>
          <a:bodyPr>
            <a:normAutofit fontScale="90000"/>
          </a:bodyPr>
          <a:lstStyle/>
          <a:p>
            <a:r>
              <a:rPr lang="en-IN" dirty="0" smtClean="0"/>
              <a:t>                            </a:t>
            </a:r>
            <a:r>
              <a:rPr lang="en-US" dirty="0" smtClean="0"/>
              <a:t>INTRODUCTION</a:t>
            </a:r>
            <a:endParaRPr lang="en-IN" dirty="0"/>
          </a:p>
        </p:txBody>
      </p:sp>
      <p:sp>
        <p:nvSpPr>
          <p:cNvPr id="8" name="Subtitle 7"/>
          <p:cNvSpPr>
            <a:spLocks noGrp="1"/>
          </p:cNvSpPr>
          <p:nvPr>
            <p:ph type="subTitle" idx="1"/>
          </p:nvPr>
        </p:nvSpPr>
        <p:spPr>
          <a:xfrm>
            <a:off x="965200" y="2194560"/>
            <a:ext cx="9702800" cy="3063240"/>
          </a:xfrm>
        </p:spPr>
        <p:txBody>
          <a:bodyPr>
            <a:normAutofit/>
          </a:bodyPr>
          <a:lstStyle/>
          <a:p>
            <a:pPr algn="l"/>
            <a:r>
              <a:rPr lang="en-IN" sz="2800" dirty="0"/>
              <a:t>The rise in </a:t>
            </a:r>
            <a:r>
              <a:rPr lang="en-IN" sz="2800" dirty="0" smtClean="0"/>
              <a:t> e-commerce</a:t>
            </a:r>
            <a:r>
              <a:rPr lang="en-IN" sz="2800" dirty="0"/>
              <a:t>, has brought a significant rise in the importance of customer reviews. There are hundreds of review sites online and massive amounts of reviews for every product. Customers have changed their way of shopping and according to a recent </a:t>
            </a:r>
            <a:r>
              <a:rPr lang="en-IN" sz="2800" u="sng" dirty="0" smtClean="0"/>
              <a:t>survey</a:t>
            </a:r>
            <a:r>
              <a:rPr lang="en-IN" sz="2800" b="1" u="sng" dirty="0" smtClean="0"/>
              <a:t> </a:t>
            </a:r>
            <a:r>
              <a:rPr lang="en-IN" sz="2800" dirty="0" smtClean="0"/>
              <a:t>, </a:t>
            </a:r>
            <a:r>
              <a:rPr lang="en-IN" sz="2800" dirty="0"/>
              <a:t>70 percent of customers say that they use rating filters to filter out low rated items in their searches.</a:t>
            </a:r>
          </a:p>
        </p:txBody>
      </p:sp>
      <p:pic>
        <p:nvPicPr>
          <p:cNvPr id="4" name="Content Placeholder 3"/>
          <p:cNvPicPr>
            <a:picLocks noGrp="1" noChangeAspect="1"/>
          </p:cNvPicPr>
          <p:nvPr>
            <p:ph idx="4294967295"/>
          </p:nvPr>
        </p:nvPicPr>
        <p:blipFill>
          <a:blip r:embed="rId2"/>
          <a:stretch>
            <a:fillRect/>
          </a:stretch>
        </p:blipFill>
        <p:spPr>
          <a:xfrm>
            <a:off x="0" y="3611563"/>
            <a:ext cx="781050" cy="779462"/>
          </a:xfrm>
          <a:prstGeom prst="rect">
            <a:avLst/>
          </a:prstGeom>
        </p:spPr>
      </p:pic>
    </p:spTree>
    <p:extLst>
      <p:ext uri="{BB962C8B-B14F-4D97-AF65-F5344CB8AC3E}">
        <p14:creationId xmlns:p14="http://schemas.microsoft.com/office/powerpoint/2010/main" val="387694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920" y="518161"/>
            <a:ext cx="9276080" cy="1107440"/>
          </a:xfrm>
        </p:spPr>
        <p:txBody>
          <a:bodyPr>
            <a:normAutofit/>
          </a:bodyPr>
          <a:lstStyle/>
          <a:p>
            <a:r>
              <a:rPr lang="en-IN" b="1" dirty="0"/>
              <a:t>Objective</a:t>
            </a:r>
            <a:endParaRPr lang="en-IN" dirty="0"/>
          </a:p>
        </p:txBody>
      </p:sp>
      <p:sp>
        <p:nvSpPr>
          <p:cNvPr id="3" name="Subtitle 2"/>
          <p:cNvSpPr>
            <a:spLocks noGrp="1"/>
          </p:cNvSpPr>
          <p:nvPr>
            <p:ph type="subTitle" idx="1"/>
          </p:nvPr>
        </p:nvSpPr>
        <p:spPr>
          <a:xfrm>
            <a:off x="1117600" y="1889760"/>
            <a:ext cx="9550400" cy="3368040"/>
          </a:xfrm>
        </p:spPr>
        <p:txBody>
          <a:bodyPr>
            <a:normAutofit/>
          </a:bodyPr>
          <a:lstStyle/>
          <a:p>
            <a:r>
              <a:rPr lang="en-IN" dirty="0"/>
              <a:t>The objective of rating project is that we have to build a model </a:t>
            </a:r>
            <a:r>
              <a:rPr lang="en-IN" dirty="0" smtClean="0"/>
              <a:t>where</a:t>
            </a:r>
          </a:p>
          <a:p>
            <a:r>
              <a:rPr lang="en-IN" dirty="0" smtClean="0"/>
              <a:t>based </a:t>
            </a:r>
            <a:r>
              <a:rPr lang="en-IN" dirty="0"/>
              <a:t>on review and rating buyer can easily pickup </a:t>
            </a:r>
            <a:r>
              <a:rPr lang="en-IN" dirty="0" smtClean="0"/>
              <a:t>item.</a:t>
            </a:r>
          </a:p>
          <a:p>
            <a:endParaRPr lang="en-IN" dirty="0" smtClean="0"/>
          </a:p>
          <a:p>
            <a:r>
              <a:rPr lang="en-IN" dirty="0"/>
              <a:t>The ability to successfully decide whether a review will be helpful to other customers and thus give the product more exposure is vital to companies that support these </a:t>
            </a:r>
            <a:r>
              <a:rPr lang="en-IN" dirty="0" smtClean="0"/>
              <a:t>reviews.</a:t>
            </a:r>
            <a:endParaRPr lang="en-IN" dirty="0"/>
          </a:p>
        </p:txBody>
      </p:sp>
    </p:spTree>
    <p:extLst>
      <p:ext uri="{BB962C8B-B14F-4D97-AF65-F5344CB8AC3E}">
        <p14:creationId xmlns:p14="http://schemas.microsoft.com/office/powerpoint/2010/main" val="203630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4578"/>
          </a:xfrm>
        </p:spPr>
        <p:txBody>
          <a:bodyPr/>
          <a:lstStyle/>
          <a:p>
            <a:r>
              <a:rPr lang="en-US" b="1" dirty="0" smtClean="0"/>
              <a:t>PREPROCESSING OF THE DATA</a:t>
            </a:r>
            <a:endParaRPr lang="en-IN" b="1" dirty="0"/>
          </a:p>
        </p:txBody>
      </p:sp>
      <p:pic>
        <p:nvPicPr>
          <p:cNvPr id="4" name="Content Placeholder 3"/>
          <p:cNvPicPr>
            <a:picLocks noGrp="1" noChangeAspect="1"/>
          </p:cNvPicPr>
          <p:nvPr>
            <p:ph idx="1"/>
          </p:nvPr>
        </p:nvPicPr>
        <p:blipFill>
          <a:blip r:embed="rId2"/>
          <a:stretch>
            <a:fillRect/>
          </a:stretch>
        </p:blipFill>
        <p:spPr>
          <a:xfrm>
            <a:off x="6579694" y="1514168"/>
            <a:ext cx="5179685" cy="3451890"/>
          </a:xfrm>
          <a:prstGeom prst="rect">
            <a:avLst/>
          </a:prstGeom>
        </p:spPr>
      </p:pic>
      <p:sp>
        <p:nvSpPr>
          <p:cNvPr id="7" name="TextBox 6"/>
          <p:cNvSpPr txBox="1"/>
          <p:nvPr/>
        </p:nvSpPr>
        <p:spPr>
          <a:xfrm>
            <a:off x="206477" y="1514168"/>
            <a:ext cx="5368413" cy="3108543"/>
          </a:xfrm>
          <a:prstGeom prst="rect">
            <a:avLst/>
          </a:prstGeom>
          <a:noFill/>
        </p:spPr>
        <p:txBody>
          <a:bodyPr wrap="square" rtlCol="0">
            <a:spAutoFit/>
          </a:bodyPr>
          <a:lstStyle/>
          <a:p>
            <a:r>
              <a:rPr lang="en-IN" sz="2800" dirty="0" smtClean="0"/>
              <a:t>We have perform following pre-processing steps on dataset</a:t>
            </a:r>
          </a:p>
          <a:p>
            <a:r>
              <a:rPr lang="en-IN" sz="2800" dirty="0" smtClean="0"/>
              <a:t>1.Reading csv file </a:t>
            </a:r>
          </a:p>
          <a:p>
            <a:r>
              <a:rPr lang="en-IN" sz="2800" dirty="0" smtClean="0"/>
              <a:t>2. </a:t>
            </a:r>
            <a:r>
              <a:rPr lang="en-US" sz="2800" dirty="0"/>
              <a:t>Removed </a:t>
            </a:r>
            <a:r>
              <a:rPr lang="en-US" sz="2800" dirty="0" smtClean="0"/>
              <a:t>punctuations</a:t>
            </a:r>
            <a:endParaRPr lang="en-US" sz="2800" dirty="0"/>
          </a:p>
          <a:p>
            <a:r>
              <a:rPr lang="en-IN" sz="2800" dirty="0" smtClean="0"/>
              <a:t>3. </a:t>
            </a:r>
            <a:r>
              <a:rPr lang="en-US" sz="2800" dirty="0" smtClean="0"/>
              <a:t>Extract numeric value from </a:t>
            </a:r>
            <a:endParaRPr lang="en-US" sz="2800" dirty="0"/>
          </a:p>
          <a:p>
            <a:r>
              <a:rPr lang="en-IN" sz="2800" dirty="0" smtClean="0"/>
              <a:t>4. </a:t>
            </a:r>
            <a:r>
              <a:rPr lang="en-IN" sz="2800" dirty="0" smtClean="0"/>
              <a:t>Filling </a:t>
            </a:r>
            <a:r>
              <a:rPr lang="en-IN" sz="2800" dirty="0" err="1" smtClean="0"/>
              <a:t>NaN</a:t>
            </a:r>
            <a:r>
              <a:rPr lang="en-IN" sz="2800" dirty="0" smtClean="0"/>
              <a:t> values</a:t>
            </a:r>
            <a:r>
              <a:rPr lang="en-IN" sz="2800" dirty="0" smtClean="0"/>
              <a:t> </a:t>
            </a:r>
            <a:endParaRPr lang="en-IN" sz="2800" dirty="0" smtClean="0"/>
          </a:p>
          <a:p>
            <a:r>
              <a:rPr lang="en-IN" sz="2800" dirty="0" smtClean="0"/>
              <a:t>5. Remove </a:t>
            </a:r>
            <a:r>
              <a:rPr lang="en-IN" sz="2800" dirty="0" smtClean="0"/>
              <a:t>stop unwanted column </a:t>
            </a:r>
            <a:endParaRPr lang="en-IN" sz="2800" dirty="0"/>
          </a:p>
        </p:txBody>
      </p:sp>
    </p:spTree>
    <p:extLst>
      <p:ext uri="{BB962C8B-B14F-4D97-AF65-F5344CB8AC3E}">
        <p14:creationId xmlns:p14="http://schemas.microsoft.com/office/powerpoint/2010/main" val="230619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795684" cy="1276862"/>
          </a:xfrm>
        </p:spPr>
        <p:txBody>
          <a:bodyPr/>
          <a:lstStyle/>
          <a:p>
            <a:r>
              <a:rPr lang="en-US" dirty="0"/>
              <a:t>DATA MODELLING</a:t>
            </a:r>
            <a:endParaRPr lang="en-IN" dirty="0"/>
          </a:p>
        </p:txBody>
      </p:sp>
      <p:sp>
        <p:nvSpPr>
          <p:cNvPr id="3" name="Content Placeholder 2"/>
          <p:cNvSpPr>
            <a:spLocks noGrp="1"/>
          </p:cNvSpPr>
          <p:nvPr>
            <p:ph idx="1"/>
          </p:nvPr>
        </p:nvSpPr>
        <p:spPr/>
        <p:txBody>
          <a:bodyPr/>
          <a:lstStyle/>
          <a:p>
            <a:r>
              <a:rPr lang="en-IN" dirty="0" smtClean="0"/>
              <a:t>Problem Analysis and transformation method</a:t>
            </a:r>
          </a:p>
          <a:p>
            <a:r>
              <a:rPr lang="en-IN" dirty="0" smtClean="0"/>
              <a:t>Extract numeric values from object data</a:t>
            </a:r>
          </a:p>
          <a:p>
            <a:r>
              <a:rPr lang="en-IN" dirty="0" smtClean="0"/>
              <a:t>I </a:t>
            </a:r>
            <a:r>
              <a:rPr lang="en-IN" dirty="0" smtClean="0"/>
              <a:t>used </a:t>
            </a:r>
            <a:r>
              <a:rPr lang="en-IN" dirty="0" smtClean="0"/>
              <a:t>Linear </a:t>
            </a:r>
            <a:r>
              <a:rPr lang="en-IN" dirty="0" smtClean="0"/>
              <a:t> </a:t>
            </a:r>
            <a:r>
              <a:rPr lang="en-IN" dirty="0" err="1" smtClean="0"/>
              <a:t>regression,Random</a:t>
            </a:r>
            <a:r>
              <a:rPr lang="en-IN" dirty="0" smtClean="0"/>
              <a:t> </a:t>
            </a:r>
            <a:r>
              <a:rPr lang="en-IN" dirty="0" err="1" smtClean="0"/>
              <a:t>Foreset</a:t>
            </a:r>
            <a:r>
              <a:rPr lang="en-IN" dirty="0" smtClean="0"/>
              <a:t> </a:t>
            </a:r>
            <a:r>
              <a:rPr lang="en-IN" dirty="0" smtClean="0"/>
              <a:t>,Decision</a:t>
            </a:r>
          </a:p>
          <a:p>
            <a:pPr marL="0" indent="0">
              <a:buNone/>
            </a:pPr>
            <a:r>
              <a:rPr lang="en-IN" dirty="0" smtClean="0"/>
              <a:t>Tree </a:t>
            </a:r>
            <a:r>
              <a:rPr lang="en-IN" dirty="0" err="1" smtClean="0"/>
              <a:t>regression,XGB</a:t>
            </a:r>
            <a:r>
              <a:rPr lang="en-IN" dirty="0" smtClean="0"/>
              <a:t> </a:t>
            </a:r>
            <a:r>
              <a:rPr lang="en-IN" dirty="0" smtClean="0"/>
              <a:t>algorithm to </a:t>
            </a:r>
            <a:r>
              <a:rPr lang="en-IN" dirty="0" smtClean="0"/>
              <a:t>build rating prediction model</a:t>
            </a:r>
            <a:endParaRPr lang="en-IN" dirty="0" smtClean="0"/>
          </a:p>
          <a:p>
            <a:pPr marL="0" indent="0">
              <a:buNone/>
            </a:pPr>
            <a:r>
              <a:rPr lang="en-US" dirty="0"/>
              <a:t>The algorithm estimates the </a:t>
            </a:r>
            <a:r>
              <a:rPr lang="en-US" dirty="0" smtClean="0"/>
              <a:t>based on review and brand category determines rating </a:t>
            </a:r>
            <a:endParaRPr lang="en-IN" dirty="0"/>
          </a:p>
        </p:txBody>
      </p:sp>
    </p:spTree>
    <p:extLst>
      <p:ext uri="{BB962C8B-B14F-4D97-AF65-F5344CB8AC3E}">
        <p14:creationId xmlns:p14="http://schemas.microsoft.com/office/powerpoint/2010/main" val="67612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VISUALIZATIONS</a:t>
            </a:r>
            <a:endParaRPr lang="en-IN" b="1" dirty="0"/>
          </a:p>
        </p:txBody>
      </p:sp>
      <p:sp>
        <p:nvSpPr>
          <p:cNvPr id="6" name="Content Placeholder 5"/>
          <p:cNvSpPr>
            <a:spLocks noGrp="1"/>
          </p:cNvSpPr>
          <p:nvPr>
            <p:ph idx="1"/>
          </p:nvPr>
        </p:nvSpPr>
        <p:spPr/>
        <p:txBody>
          <a:bodyPr/>
          <a:lstStyle/>
          <a:p>
            <a:r>
              <a:rPr lang="en-IN" dirty="0" smtClean="0"/>
              <a:t>Visualization of no of rating </a:t>
            </a:r>
            <a:endParaRPr lang="en-IN" dirty="0"/>
          </a:p>
        </p:txBody>
      </p:sp>
      <p:pic>
        <p:nvPicPr>
          <p:cNvPr id="8" name="Picture 7"/>
          <p:cNvPicPr>
            <a:picLocks noChangeAspect="1"/>
          </p:cNvPicPr>
          <p:nvPr/>
        </p:nvPicPr>
        <p:blipFill>
          <a:blip r:embed="rId2"/>
          <a:stretch>
            <a:fillRect/>
          </a:stretch>
        </p:blipFill>
        <p:spPr>
          <a:xfrm>
            <a:off x="4419600" y="2438400"/>
            <a:ext cx="3352800" cy="3352800"/>
          </a:xfrm>
          <a:prstGeom prst="rect">
            <a:avLst/>
          </a:prstGeom>
        </p:spPr>
      </p:pic>
    </p:spTree>
    <p:extLst>
      <p:ext uri="{BB962C8B-B14F-4D97-AF65-F5344CB8AC3E}">
        <p14:creationId xmlns:p14="http://schemas.microsoft.com/office/powerpoint/2010/main" val="268402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US" b="1" dirty="0" smtClean="0"/>
              <a:t>DATA VISUALIZATIONS</a:t>
            </a:r>
            <a:endParaRPr lang="en-IN" dirty="0"/>
          </a:p>
        </p:txBody>
      </p:sp>
      <p:sp>
        <p:nvSpPr>
          <p:cNvPr id="3" name="Content Placeholder 2"/>
          <p:cNvSpPr>
            <a:spLocks noGrp="1"/>
          </p:cNvSpPr>
          <p:nvPr>
            <p:ph idx="1"/>
          </p:nvPr>
        </p:nvSpPr>
        <p:spPr/>
        <p:txBody>
          <a:bodyPr/>
          <a:lstStyle/>
          <a:p>
            <a:r>
              <a:rPr lang="en-IN" dirty="0" smtClean="0"/>
              <a:t>Price of product </a:t>
            </a:r>
            <a:endParaRPr lang="en-IN" dirty="0"/>
          </a:p>
        </p:txBody>
      </p:sp>
      <p:pic>
        <p:nvPicPr>
          <p:cNvPr id="5" name="Picture 4"/>
          <p:cNvPicPr>
            <a:picLocks noChangeAspect="1"/>
          </p:cNvPicPr>
          <p:nvPr/>
        </p:nvPicPr>
        <p:blipFill>
          <a:blip r:embed="rId2"/>
          <a:stretch>
            <a:fillRect/>
          </a:stretch>
        </p:blipFill>
        <p:spPr>
          <a:xfrm>
            <a:off x="4191000" y="2001078"/>
            <a:ext cx="3352800" cy="3352800"/>
          </a:xfrm>
          <a:prstGeom prst="rect">
            <a:avLst/>
          </a:prstGeom>
        </p:spPr>
      </p:pic>
    </p:spTree>
    <p:extLst>
      <p:ext uri="{BB962C8B-B14F-4D97-AF65-F5344CB8AC3E}">
        <p14:creationId xmlns:p14="http://schemas.microsoft.com/office/powerpoint/2010/main" val="44060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t>
            </a:r>
            <a:r>
              <a:rPr lang="en-US" b="1" dirty="0" smtClean="0">
                <a:solidFill>
                  <a:srgbClr val="000000"/>
                </a:solidFill>
              </a:rPr>
              <a:t>ANALYSIS OF RESULTS</a:t>
            </a:r>
            <a:endParaRPr lang="en-IN" b="1" dirty="0"/>
          </a:p>
        </p:txBody>
      </p:sp>
      <p:sp>
        <p:nvSpPr>
          <p:cNvPr id="3" name="Content Placeholder 2"/>
          <p:cNvSpPr>
            <a:spLocks noGrp="1"/>
          </p:cNvSpPr>
          <p:nvPr>
            <p:ph idx="1"/>
          </p:nvPr>
        </p:nvSpPr>
        <p:spPr>
          <a:xfrm>
            <a:off x="838200" y="1825625"/>
            <a:ext cx="5572432" cy="4368698"/>
          </a:xfrm>
        </p:spPr>
        <p:txBody>
          <a:bodyPr/>
          <a:lstStyle/>
          <a:p>
            <a:pPr marL="0" indent="0">
              <a:buNone/>
            </a:pPr>
            <a:r>
              <a:rPr lang="en-US" dirty="0" smtClean="0">
                <a:solidFill>
                  <a:srgbClr val="000000"/>
                </a:solidFill>
              </a:rPr>
              <a:t> Testing  with different ML model , </a:t>
            </a:r>
            <a:r>
              <a:rPr lang="en-US" dirty="0">
                <a:solidFill>
                  <a:srgbClr val="000000"/>
                </a:solidFill>
              </a:rPr>
              <a:t>on the </a:t>
            </a:r>
            <a:r>
              <a:rPr lang="en-US" dirty="0" smtClean="0">
                <a:solidFill>
                  <a:srgbClr val="000000"/>
                </a:solidFill>
              </a:rPr>
              <a:t>rating of product</a:t>
            </a:r>
            <a:r>
              <a:rPr lang="en-US" dirty="0" smtClean="0">
                <a:solidFill>
                  <a:srgbClr val="000000"/>
                </a:solidFill>
              </a:rPr>
              <a:t> </a:t>
            </a:r>
            <a:r>
              <a:rPr lang="en-US" dirty="0" smtClean="0">
                <a:solidFill>
                  <a:srgbClr val="000000"/>
                </a:solidFill>
              </a:rPr>
              <a:t>I have </a:t>
            </a:r>
            <a:r>
              <a:rPr lang="en-US" dirty="0">
                <a:solidFill>
                  <a:srgbClr val="000000"/>
                </a:solidFill>
              </a:rPr>
              <a:t>analyzed the following:</a:t>
            </a:r>
          </a:p>
          <a:p>
            <a:r>
              <a:rPr lang="en-US" dirty="0" smtClean="0">
                <a:solidFill>
                  <a:srgbClr val="000000"/>
                </a:solidFill>
              </a:rPr>
              <a:t>Based on brand and price rating of the product decide.</a:t>
            </a:r>
            <a:endParaRPr lang="en-US" dirty="0">
              <a:solidFill>
                <a:srgbClr val="000000"/>
              </a:solidFill>
            </a:endParaRPr>
          </a:p>
          <a:p>
            <a:r>
              <a:rPr lang="en-US" dirty="0" smtClean="0">
                <a:solidFill>
                  <a:srgbClr val="000000"/>
                </a:solidFill>
              </a:rPr>
              <a:t>XGB model perform quite good among all model </a:t>
            </a:r>
          </a:p>
          <a:p>
            <a:pPr marL="0" indent="0">
              <a:buNone/>
            </a:pPr>
            <a:r>
              <a:rPr lang="en-US" dirty="0">
                <a:solidFill>
                  <a:srgbClr val="000000"/>
                </a:solidFill>
              </a:rPr>
              <a:t>	</a:t>
            </a:r>
            <a:r>
              <a:rPr lang="en-US" dirty="0" smtClean="0">
                <a:solidFill>
                  <a:srgbClr val="000000"/>
                </a:solidFill>
              </a:rPr>
              <a:t> </a:t>
            </a:r>
            <a:endParaRPr lang="en-US" dirty="0">
              <a:solidFill>
                <a:srgbClr val="000000"/>
              </a:solidFill>
            </a:endParaRPr>
          </a:p>
          <a:p>
            <a:pPr marL="457200" lvl="1" indent="0">
              <a:buNone/>
            </a:pPr>
            <a:endParaRPr lang="en-IN" dirty="0"/>
          </a:p>
        </p:txBody>
      </p:sp>
      <p:pic>
        <p:nvPicPr>
          <p:cNvPr id="5" name="Picture 4"/>
          <p:cNvPicPr>
            <a:picLocks noChangeAspect="1"/>
          </p:cNvPicPr>
          <p:nvPr/>
        </p:nvPicPr>
        <p:blipFill>
          <a:blip r:embed="rId2"/>
          <a:stretch>
            <a:fillRect/>
          </a:stretch>
        </p:blipFill>
        <p:spPr>
          <a:xfrm>
            <a:off x="6871666" y="2224294"/>
            <a:ext cx="3676650" cy="2647950"/>
          </a:xfrm>
          <a:prstGeom prst="rect">
            <a:avLst/>
          </a:prstGeom>
        </p:spPr>
      </p:pic>
    </p:spTree>
    <p:extLst>
      <p:ext uri="{BB962C8B-B14F-4D97-AF65-F5344CB8AC3E}">
        <p14:creationId xmlns:p14="http://schemas.microsoft.com/office/powerpoint/2010/main" val="198709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IN" b="1" dirty="0"/>
          </a:p>
        </p:txBody>
      </p:sp>
      <p:sp>
        <p:nvSpPr>
          <p:cNvPr id="3" name="Content Placeholder 2"/>
          <p:cNvSpPr>
            <a:spLocks noGrp="1"/>
          </p:cNvSpPr>
          <p:nvPr>
            <p:ph idx="1"/>
          </p:nvPr>
        </p:nvSpPr>
        <p:spPr/>
        <p:txBody>
          <a:bodyPr/>
          <a:lstStyle/>
          <a:p>
            <a:r>
              <a:rPr lang="en-IN" dirty="0" smtClean="0"/>
              <a:t>Data mining is time taking and first I have to decide which column will paly important role during model building that is crucial.</a:t>
            </a:r>
          </a:p>
          <a:p>
            <a:r>
              <a:rPr lang="en-US" dirty="0" smtClean="0"/>
              <a:t>Cleaning </a:t>
            </a:r>
            <a:r>
              <a:rPr lang="en-US" dirty="0" smtClean="0"/>
              <a:t>the data – Due to </a:t>
            </a:r>
            <a:r>
              <a:rPr lang="en-US" dirty="0" smtClean="0"/>
              <a:t>the object data numeric value mix with </a:t>
            </a:r>
            <a:r>
              <a:rPr lang="en-US" dirty="0" smtClean="0"/>
              <a:t>contain a lot of short forms which are different to classify using bag of words model.</a:t>
            </a:r>
          </a:p>
          <a:p>
            <a:r>
              <a:rPr lang="en-IN" dirty="0" smtClean="0"/>
              <a:t>Model accuracy and residual error is high that need to work still.</a:t>
            </a:r>
            <a:endParaRPr lang="en-IN" dirty="0"/>
          </a:p>
        </p:txBody>
      </p:sp>
    </p:spTree>
    <p:extLst>
      <p:ext uri="{BB962C8B-B14F-4D97-AF65-F5344CB8AC3E}">
        <p14:creationId xmlns:p14="http://schemas.microsoft.com/office/powerpoint/2010/main" val="1077935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3653</TotalTime>
  <Words>393</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Rating Prediction</vt:lpstr>
      <vt:lpstr>                            INTRODUCTION</vt:lpstr>
      <vt:lpstr>Objective</vt:lpstr>
      <vt:lpstr>PREPROCESSING OF THE DATA</vt:lpstr>
      <vt:lpstr>DATA MODELLING</vt:lpstr>
      <vt:lpstr>DATA VISUALIZATIONS</vt:lpstr>
      <vt:lpstr>            DATA VISUALIZATIONS</vt:lpstr>
      <vt:lpstr> ANALYSIS OF RESULTS</vt:lpstr>
      <vt:lpstr>CHALLENGES</vt:lpstr>
      <vt:lpstr>FUTURE SCOPE</vt:lpstr>
    </vt:vector>
  </TitlesOfParts>
  <Company>Atlas Copco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CLASSIFICATION</dc:title>
  <dc:creator>Sharad Yadav</dc:creator>
  <cp:lastModifiedBy>Sharad Yadav</cp:lastModifiedBy>
  <cp:revision>30</cp:revision>
  <dcterms:created xsi:type="dcterms:W3CDTF">2021-10-11T04:08:19Z</dcterms:created>
  <dcterms:modified xsi:type="dcterms:W3CDTF">2021-11-19T08:15:26Z</dcterms:modified>
</cp:coreProperties>
</file>