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5" r:id="rId7"/>
    <p:sldId id="266" r:id="rId8"/>
    <p:sldId id="267" r:id="rId9"/>
    <p:sldId id="268" r:id="rId10"/>
    <p:sldId id="273" r:id="rId11"/>
    <p:sldId id="277" r:id="rId12"/>
    <p:sldId id="278" r:id="rId13"/>
    <p:sldId id="279" r:id="rId14"/>
    <p:sldId id="281" r:id="rId15"/>
    <p:sldId id="283" r:id="rId16"/>
    <p:sldId id="285" r:id="rId17"/>
    <p:sldId id="286" r:id="rId18"/>
    <p:sldId id="288" r:id="rId19"/>
    <p:sldId id="295" r:id="rId20"/>
    <p:sldId id="289" r:id="rId21"/>
    <p:sldId id="291" r:id="rId22"/>
    <p:sldId id="292" r:id="rId23"/>
    <p:sldId id="296" r:id="rId24"/>
    <p:sldId id="297" r:id="rId25"/>
    <p:sldId id="300" r:id="rId26"/>
    <p:sldId id="298" r:id="rId27"/>
    <p:sldId id="29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70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39E0683-42E7-467E-87B1-129C6A101E57}" type="datetimeFigureOut">
              <a:rPr lang="en-IN" smtClean="0"/>
              <a:t>27-09-2021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4B1DE9-DF8E-4057-A6C1-2470174B1C8E}" type="slidenum">
              <a:rPr lang="en-IN" smtClean="0"/>
              <a:t>‹#›</a:t>
            </a:fld>
            <a:endParaRPr lang="en-IN"/>
          </a:p>
        </p:txBody>
      </p:sp>
    </p:spTree>
    <p:extLst>
      <p:ext uri="{BB962C8B-B14F-4D97-AF65-F5344CB8AC3E}">
        <p14:creationId xmlns:p14="http://schemas.microsoft.com/office/powerpoint/2010/main" val="579833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39E0683-42E7-467E-87B1-129C6A101E57}" type="datetimeFigureOut">
              <a:rPr lang="en-IN" smtClean="0"/>
              <a:t>27-09-2021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4B1DE9-DF8E-4057-A6C1-2470174B1C8E}" type="slidenum">
              <a:rPr lang="en-IN" smtClean="0"/>
              <a:t>‹#›</a:t>
            </a:fld>
            <a:endParaRPr lang="en-IN"/>
          </a:p>
        </p:txBody>
      </p:sp>
    </p:spTree>
    <p:extLst>
      <p:ext uri="{BB962C8B-B14F-4D97-AF65-F5344CB8AC3E}">
        <p14:creationId xmlns:p14="http://schemas.microsoft.com/office/powerpoint/2010/main" val="1154589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39E0683-42E7-467E-87B1-129C6A101E57}" type="datetimeFigureOut">
              <a:rPr lang="en-IN" smtClean="0"/>
              <a:t>27-09-2021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4B1DE9-DF8E-4057-A6C1-2470174B1C8E}" type="slidenum">
              <a:rPr lang="en-IN" smtClean="0"/>
              <a:t>‹#›</a:t>
            </a:fld>
            <a:endParaRPr lang="en-IN"/>
          </a:p>
        </p:txBody>
      </p:sp>
    </p:spTree>
    <p:extLst>
      <p:ext uri="{BB962C8B-B14F-4D97-AF65-F5344CB8AC3E}">
        <p14:creationId xmlns:p14="http://schemas.microsoft.com/office/powerpoint/2010/main" val="3839281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39E0683-42E7-467E-87B1-129C6A101E57}" type="datetimeFigureOut">
              <a:rPr lang="en-IN" smtClean="0"/>
              <a:t>27-09-2021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4B1DE9-DF8E-4057-A6C1-2470174B1C8E}" type="slidenum">
              <a:rPr lang="en-IN" smtClean="0"/>
              <a:t>‹#›</a:t>
            </a:fld>
            <a:endParaRPr lang="en-IN"/>
          </a:p>
        </p:txBody>
      </p:sp>
    </p:spTree>
    <p:extLst>
      <p:ext uri="{BB962C8B-B14F-4D97-AF65-F5344CB8AC3E}">
        <p14:creationId xmlns:p14="http://schemas.microsoft.com/office/powerpoint/2010/main" val="1053517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39E0683-42E7-467E-87B1-129C6A101E57}" type="datetimeFigureOut">
              <a:rPr lang="en-IN" smtClean="0"/>
              <a:t>27-09-2021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4B1DE9-DF8E-4057-A6C1-2470174B1C8E}" type="slidenum">
              <a:rPr lang="en-IN" smtClean="0"/>
              <a:t>‹#›</a:t>
            </a:fld>
            <a:endParaRPr lang="en-IN"/>
          </a:p>
        </p:txBody>
      </p:sp>
    </p:spTree>
    <p:extLst>
      <p:ext uri="{BB962C8B-B14F-4D97-AF65-F5344CB8AC3E}">
        <p14:creationId xmlns:p14="http://schemas.microsoft.com/office/powerpoint/2010/main" val="829188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39E0683-42E7-467E-87B1-129C6A101E57}" type="datetimeFigureOut">
              <a:rPr lang="en-IN" smtClean="0"/>
              <a:t>27-09-2021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4B1DE9-DF8E-4057-A6C1-2470174B1C8E}" type="slidenum">
              <a:rPr lang="en-IN" smtClean="0"/>
              <a:t>‹#›</a:t>
            </a:fld>
            <a:endParaRPr lang="en-IN"/>
          </a:p>
        </p:txBody>
      </p:sp>
    </p:spTree>
    <p:extLst>
      <p:ext uri="{BB962C8B-B14F-4D97-AF65-F5344CB8AC3E}">
        <p14:creationId xmlns:p14="http://schemas.microsoft.com/office/powerpoint/2010/main" val="3451508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39E0683-42E7-467E-87B1-129C6A101E57}" type="datetimeFigureOut">
              <a:rPr lang="en-IN" smtClean="0"/>
              <a:t>27-09-2021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04B1DE9-DF8E-4057-A6C1-2470174B1C8E}" type="slidenum">
              <a:rPr lang="en-IN" smtClean="0"/>
              <a:t>‹#›</a:t>
            </a:fld>
            <a:endParaRPr lang="en-IN"/>
          </a:p>
        </p:txBody>
      </p:sp>
    </p:spTree>
    <p:extLst>
      <p:ext uri="{BB962C8B-B14F-4D97-AF65-F5344CB8AC3E}">
        <p14:creationId xmlns:p14="http://schemas.microsoft.com/office/powerpoint/2010/main" val="3366116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39E0683-42E7-467E-87B1-129C6A101E57}" type="datetimeFigureOut">
              <a:rPr lang="en-IN" smtClean="0"/>
              <a:t>27-09-2021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04B1DE9-DF8E-4057-A6C1-2470174B1C8E}" type="slidenum">
              <a:rPr lang="en-IN" smtClean="0"/>
              <a:t>‹#›</a:t>
            </a:fld>
            <a:endParaRPr lang="en-IN"/>
          </a:p>
        </p:txBody>
      </p:sp>
    </p:spTree>
    <p:extLst>
      <p:ext uri="{BB962C8B-B14F-4D97-AF65-F5344CB8AC3E}">
        <p14:creationId xmlns:p14="http://schemas.microsoft.com/office/powerpoint/2010/main" val="3435915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9E0683-42E7-467E-87B1-129C6A101E57}" type="datetimeFigureOut">
              <a:rPr lang="en-IN" smtClean="0"/>
              <a:t>27-09-2021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04B1DE9-DF8E-4057-A6C1-2470174B1C8E}" type="slidenum">
              <a:rPr lang="en-IN" smtClean="0"/>
              <a:t>‹#›</a:t>
            </a:fld>
            <a:endParaRPr lang="en-IN"/>
          </a:p>
        </p:txBody>
      </p:sp>
    </p:spTree>
    <p:extLst>
      <p:ext uri="{BB962C8B-B14F-4D97-AF65-F5344CB8AC3E}">
        <p14:creationId xmlns:p14="http://schemas.microsoft.com/office/powerpoint/2010/main" val="2200944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39E0683-42E7-467E-87B1-129C6A101E57}" type="datetimeFigureOut">
              <a:rPr lang="en-IN" smtClean="0"/>
              <a:t>27-09-2021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4B1DE9-DF8E-4057-A6C1-2470174B1C8E}" type="slidenum">
              <a:rPr lang="en-IN" smtClean="0"/>
              <a:t>‹#›</a:t>
            </a:fld>
            <a:endParaRPr lang="en-IN"/>
          </a:p>
        </p:txBody>
      </p:sp>
    </p:spTree>
    <p:extLst>
      <p:ext uri="{BB962C8B-B14F-4D97-AF65-F5344CB8AC3E}">
        <p14:creationId xmlns:p14="http://schemas.microsoft.com/office/powerpoint/2010/main" val="511995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39E0683-42E7-467E-87B1-129C6A101E57}" type="datetimeFigureOut">
              <a:rPr lang="en-IN" smtClean="0"/>
              <a:t>27-09-2021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4B1DE9-DF8E-4057-A6C1-2470174B1C8E}" type="slidenum">
              <a:rPr lang="en-IN" smtClean="0"/>
              <a:t>‹#›</a:t>
            </a:fld>
            <a:endParaRPr lang="en-IN"/>
          </a:p>
        </p:txBody>
      </p:sp>
    </p:spTree>
    <p:extLst>
      <p:ext uri="{BB962C8B-B14F-4D97-AF65-F5344CB8AC3E}">
        <p14:creationId xmlns:p14="http://schemas.microsoft.com/office/powerpoint/2010/main" val="3366230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9E0683-42E7-467E-87B1-129C6A101E57}" type="datetimeFigureOut">
              <a:rPr lang="en-IN" smtClean="0"/>
              <a:t>27-09-2021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4B1DE9-DF8E-4057-A6C1-2470174B1C8E}" type="slidenum">
              <a:rPr lang="en-IN" smtClean="0"/>
              <a:t>‹#›</a:t>
            </a:fld>
            <a:endParaRPr lang="en-IN"/>
          </a:p>
        </p:txBody>
      </p:sp>
    </p:spTree>
    <p:extLst>
      <p:ext uri="{BB962C8B-B14F-4D97-AF65-F5344CB8AC3E}">
        <p14:creationId xmlns:p14="http://schemas.microsoft.com/office/powerpoint/2010/main" val="32007326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0142" y="235975"/>
            <a:ext cx="8917857" cy="796412"/>
          </a:xfrm>
        </p:spPr>
        <p:txBody>
          <a:bodyPr>
            <a:normAutofit fontScale="90000"/>
          </a:bodyPr>
          <a:lstStyle/>
          <a:p>
            <a:r>
              <a:rPr lang="en-IN" dirty="0"/>
              <a:t/>
            </a:r>
            <a:br>
              <a:rPr lang="en-IN" dirty="0"/>
            </a:br>
            <a:r>
              <a:rPr lang="en-IN" dirty="0"/>
              <a:t> </a:t>
            </a:r>
            <a:r>
              <a:rPr lang="en-IN" b="1" dirty="0" smtClean="0"/>
              <a:t>Used Car: Price Prediction  </a:t>
            </a:r>
            <a:endParaRPr lang="en-IN" b="1" dirty="0"/>
          </a:p>
        </p:txBody>
      </p:sp>
      <p:sp>
        <p:nvSpPr>
          <p:cNvPr id="3" name="Subtitle 2"/>
          <p:cNvSpPr>
            <a:spLocks noGrp="1"/>
          </p:cNvSpPr>
          <p:nvPr>
            <p:ph type="subTitle" idx="1"/>
          </p:nvPr>
        </p:nvSpPr>
        <p:spPr>
          <a:xfrm>
            <a:off x="4552335" y="7200644"/>
            <a:ext cx="9144000" cy="1655762"/>
          </a:xfrm>
        </p:spPr>
        <p:txBody>
          <a:bodyPr/>
          <a:lstStyle/>
          <a:p>
            <a:endParaRPr lang="en-IN" dirty="0"/>
          </a:p>
        </p:txBody>
      </p:sp>
      <p:pic>
        <p:nvPicPr>
          <p:cNvPr id="4" name="Picture 3"/>
          <p:cNvPicPr>
            <a:picLocks noChangeAspect="1"/>
          </p:cNvPicPr>
          <p:nvPr/>
        </p:nvPicPr>
        <p:blipFill>
          <a:blip r:embed="rId2"/>
          <a:stretch>
            <a:fillRect/>
          </a:stretch>
        </p:blipFill>
        <p:spPr>
          <a:xfrm>
            <a:off x="3244645" y="1531554"/>
            <a:ext cx="6076335" cy="4043524"/>
          </a:xfrm>
          <a:prstGeom prst="rect">
            <a:avLst/>
          </a:prstGeom>
        </p:spPr>
      </p:pic>
    </p:spTree>
    <p:extLst>
      <p:ext uri="{BB962C8B-B14F-4D97-AF65-F5344CB8AC3E}">
        <p14:creationId xmlns:p14="http://schemas.microsoft.com/office/powerpoint/2010/main" val="40727774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smtClean="0"/>
              <a:t>Kilometers</a:t>
            </a:r>
            <a:r>
              <a:rPr lang="en-IN" b="1" dirty="0" smtClean="0"/>
              <a:t> Distribution plot(continuous data)</a:t>
            </a:r>
            <a:endParaRPr lang="en-IN" b="1" dirty="0"/>
          </a:p>
        </p:txBody>
      </p:sp>
      <p:sp>
        <p:nvSpPr>
          <p:cNvPr id="3" name="Content Placeholder 2"/>
          <p:cNvSpPr>
            <a:spLocks noGrp="1"/>
          </p:cNvSpPr>
          <p:nvPr>
            <p:ph idx="1"/>
          </p:nvPr>
        </p:nvSpPr>
        <p:spPr/>
        <p:txBody>
          <a:bodyPr>
            <a:normAutofit/>
          </a:bodyPr>
          <a:lstStyle/>
          <a:p>
            <a:r>
              <a:rPr lang="en-IN" sz="2000" dirty="0" err="1" smtClean="0"/>
              <a:t>Kilometers</a:t>
            </a:r>
            <a:r>
              <a:rPr lang="en-IN" sz="2000" dirty="0" smtClean="0"/>
              <a:t> range </a:t>
            </a:r>
            <a:r>
              <a:rPr lang="en-IN" sz="2000" dirty="0"/>
              <a:t>almost between 95,472 to 105763 km which seems flat but few car have 600000 km which right </a:t>
            </a:r>
            <a:r>
              <a:rPr lang="en-IN" sz="2000" dirty="0" err="1"/>
              <a:t>skwed</a:t>
            </a:r>
            <a:r>
              <a:rPr lang="en-IN" sz="2000" dirty="0"/>
              <a:t> data</a:t>
            </a:r>
          </a:p>
        </p:txBody>
      </p:sp>
      <p:pic>
        <p:nvPicPr>
          <p:cNvPr id="6" name="Picture 5"/>
          <p:cNvPicPr>
            <a:picLocks noChangeAspect="1"/>
          </p:cNvPicPr>
          <p:nvPr/>
        </p:nvPicPr>
        <p:blipFill>
          <a:blip r:embed="rId2"/>
          <a:stretch>
            <a:fillRect/>
          </a:stretch>
        </p:blipFill>
        <p:spPr>
          <a:xfrm>
            <a:off x="2974565" y="2533650"/>
            <a:ext cx="5200650" cy="4324350"/>
          </a:xfrm>
          <a:prstGeom prst="rect">
            <a:avLst/>
          </a:prstGeom>
        </p:spPr>
      </p:pic>
    </p:spTree>
    <p:extLst>
      <p:ext uri="{BB962C8B-B14F-4D97-AF65-F5344CB8AC3E}">
        <p14:creationId xmlns:p14="http://schemas.microsoft.com/office/powerpoint/2010/main" val="31587583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7987"/>
            <a:ext cx="10439399" cy="1543665"/>
          </a:xfrm>
        </p:spPr>
        <p:txBody>
          <a:bodyPr>
            <a:normAutofit/>
          </a:bodyPr>
          <a:lstStyle/>
          <a:p>
            <a:r>
              <a:rPr lang="en-IN" b="1" dirty="0" smtClean="0"/>
              <a:t>Fill missing values &amp; drop column </a:t>
            </a:r>
            <a:endParaRPr lang="en-IN" b="1" dirty="0"/>
          </a:p>
        </p:txBody>
      </p:sp>
      <p:sp>
        <p:nvSpPr>
          <p:cNvPr id="3" name="Content Placeholder 2"/>
          <p:cNvSpPr>
            <a:spLocks noGrp="1"/>
          </p:cNvSpPr>
          <p:nvPr>
            <p:ph idx="1"/>
          </p:nvPr>
        </p:nvSpPr>
        <p:spPr/>
        <p:txBody>
          <a:bodyPr/>
          <a:lstStyle/>
          <a:p>
            <a:r>
              <a:rPr lang="en-IN" dirty="0" smtClean="0"/>
              <a:t>I observe that missing values in Year of manufacturing column, its happen because of web scrapping code not executed properly data is long and time consuming process so we proceed with available data .</a:t>
            </a:r>
          </a:p>
          <a:p>
            <a:endParaRPr lang="en-IN" dirty="0"/>
          </a:p>
          <a:p>
            <a:r>
              <a:rPr lang="en-IN" dirty="0" smtClean="0"/>
              <a:t>So that we have drop the </a:t>
            </a:r>
            <a:r>
              <a:rPr lang="en-IN" dirty="0" err="1" smtClean="0"/>
              <a:t>year_of</a:t>
            </a:r>
            <a:r>
              <a:rPr lang="en-IN" dirty="0" smtClean="0"/>
              <a:t> manufacturing column data by drop method</a:t>
            </a:r>
            <a:endParaRPr lang="en-IN" dirty="0"/>
          </a:p>
        </p:txBody>
      </p:sp>
    </p:spTree>
    <p:extLst>
      <p:ext uri="{BB962C8B-B14F-4D97-AF65-F5344CB8AC3E}">
        <p14:creationId xmlns:p14="http://schemas.microsoft.com/office/powerpoint/2010/main" val="3076578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2052" y="365125"/>
            <a:ext cx="10301748" cy="942565"/>
          </a:xfrm>
        </p:spPr>
        <p:txBody>
          <a:bodyPr/>
          <a:lstStyle/>
          <a:p>
            <a:r>
              <a:rPr lang="en-IN" b="1" dirty="0"/>
              <a:t>Encoding Categorical data</a:t>
            </a:r>
          </a:p>
        </p:txBody>
      </p:sp>
      <p:sp>
        <p:nvSpPr>
          <p:cNvPr id="3" name="Content Placeholder 2"/>
          <p:cNvSpPr>
            <a:spLocks noGrp="1"/>
          </p:cNvSpPr>
          <p:nvPr>
            <p:ph idx="1"/>
          </p:nvPr>
        </p:nvSpPr>
        <p:spPr>
          <a:xfrm>
            <a:off x="806245" y="1219200"/>
            <a:ext cx="10547555" cy="4957763"/>
          </a:xfrm>
        </p:spPr>
        <p:txBody>
          <a:bodyPr/>
          <a:lstStyle/>
          <a:p>
            <a:r>
              <a:rPr lang="en-IN" dirty="0" smtClean="0"/>
              <a:t>Encoding of categorical data into numerical values to build ML</a:t>
            </a:r>
          </a:p>
          <a:p>
            <a:endParaRPr lang="en-IN" dirty="0" smtClean="0"/>
          </a:p>
        </p:txBody>
      </p:sp>
      <p:pic>
        <p:nvPicPr>
          <p:cNvPr id="6" name="Picture 5"/>
          <p:cNvPicPr>
            <a:picLocks noChangeAspect="1"/>
          </p:cNvPicPr>
          <p:nvPr/>
        </p:nvPicPr>
        <p:blipFill>
          <a:blip r:embed="rId2"/>
          <a:stretch>
            <a:fillRect/>
          </a:stretch>
        </p:blipFill>
        <p:spPr>
          <a:xfrm>
            <a:off x="1668565" y="2245442"/>
            <a:ext cx="8048625" cy="4229100"/>
          </a:xfrm>
          <a:prstGeom prst="rect">
            <a:avLst/>
          </a:prstGeom>
        </p:spPr>
      </p:pic>
    </p:spTree>
    <p:extLst>
      <p:ext uri="{BB962C8B-B14F-4D97-AF65-F5344CB8AC3E}">
        <p14:creationId xmlns:p14="http://schemas.microsoft.com/office/powerpoint/2010/main" val="38453533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807" y="0"/>
            <a:ext cx="10449231" cy="993058"/>
          </a:xfrm>
        </p:spPr>
        <p:txBody>
          <a:bodyPr>
            <a:normAutofit fontScale="90000"/>
          </a:bodyPr>
          <a:lstStyle/>
          <a:p>
            <a:r>
              <a:rPr lang="en-IN" sz="3600" b="1" dirty="0" smtClean="0"/>
              <a:t>Distribution plot to get</a:t>
            </a:r>
            <a:br>
              <a:rPr lang="en-IN" sz="3600" b="1" dirty="0" smtClean="0"/>
            </a:br>
            <a:r>
              <a:rPr lang="en-IN" sz="3600" b="1" dirty="0" smtClean="0"/>
              <a:t>overview how data distributed </a:t>
            </a:r>
            <a:endParaRPr lang="en-IN" sz="3600" b="1" dirty="0"/>
          </a:p>
        </p:txBody>
      </p:sp>
      <p:sp>
        <p:nvSpPr>
          <p:cNvPr id="5" name="Content Placeholder 4"/>
          <p:cNvSpPr>
            <a:spLocks noGrp="1"/>
          </p:cNvSpPr>
          <p:nvPr>
            <p:ph idx="1"/>
          </p:nvPr>
        </p:nvSpPr>
        <p:spPr>
          <a:xfrm>
            <a:off x="501445" y="707923"/>
            <a:ext cx="10852355" cy="5469040"/>
          </a:xfrm>
        </p:spPr>
        <p:txBody>
          <a:bodyPr>
            <a:normAutofit/>
          </a:bodyPr>
          <a:lstStyle/>
          <a:p>
            <a:endParaRPr lang="en-IN" sz="1400" dirty="0" smtClean="0"/>
          </a:p>
          <a:p>
            <a:endParaRPr lang="en-IN" sz="1600" dirty="0"/>
          </a:p>
          <a:p>
            <a:r>
              <a:rPr lang="en-IN" sz="1600" dirty="0" smtClean="0"/>
              <a:t>Brand ,history ,owner ,fuel type ,last service ,Transmission,</a:t>
            </a:r>
          </a:p>
          <a:p>
            <a:r>
              <a:rPr lang="en-IN" sz="1600" dirty="0" err="1" smtClean="0"/>
              <a:t>Registration,insurance</a:t>
            </a:r>
            <a:r>
              <a:rPr lang="en-IN" sz="1600" dirty="0" smtClean="0"/>
              <a:t> are categorical data </a:t>
            </a:r>
          </a:p>
          <a:p>
            <a:r>
              <a:rPr lang="en-IN" sz="1600" dirty="0" smtClean="0"/>
              <a:t>continuous </a:t>
            </a:r>
            <a:r>
              <a:rPr lang="en-IN" sz="1600" dirty="0"/>
              <a:t>data </a:t>
            </a:r>
            <a:r>
              <a:rPr lang="en-IN" sz="1600" dirty="0" smtClean="0"/>
              <a:t>kilometres right skewed,</a:t>
            </a:r>
          </a:p>
        </p:txBody>
      </p:sp>
      <p:pic>
        <p:nvPicPr>
          <p:cNvPr id="3" name="Picture 2"/>
          <p:cNvPicPr>
            <a:picLocks noChangeAspect="1"/>
          </p:cNvPicPr>
          <p:nvPr/>
        </p:nvPicPr>
        <p:blipFill>
          <a:blip r:embed="rId2"/>
          <a:stretch>
            <a:fillRect/>
          </a:stretch>
        </p:blipFill>
        <p:spPr>
          <a:xfrm>
            <a:off x="5809096" y="0"/>
            <a:ext cx="6281715" cy="6806074"/>
          </a:xfrm>
          <a:prstGeom prst="rect">
            <a:avLst/>
          </a:prstGeom>
        </p:spPr>
      </p:pic>
    </p:spTree>
    <p:extLst>
      <p:ext uri="{BB962C8B-B14F-4D97-AF65-F5344CB8AC3E}">
        <p14:creationId xmlns:p14="http://schemas.microsoft.com/office/powerpoint/2010/main" val="25270480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761" y="176981"/>
            <a:ext cx="3854245" cy="2005779"/>
          </a:xfrm>
        </p:spPr>
        <p:txBody>
          <a:bodyPr>
            <a:normAutofit/>
          </a:bodyPr>
          <a:lstStyle/>
          <a:p>
            <a:r>
              <a:rPr lang="en-IN" b="1" dirty="0" smtClean="0"/>
              <a:t>Boxplot of outliers present</a:t>
            </a:r>
            <a:br>
              <a:rPr lang="en-IN" b="1" dirty="0" smtClean="0"/>
            </a:br>
            <a:r>
              <a:rPr lang="en-IN" b="1" dirty="0" smtClean="0"/>
              <a:t>in dataset</a:t>
            </a:r>
            <a:endParaRPr lang="en-IN" b="1" dirty="0"/>
          </a:p>
        </p:txBody>
      </p:sp>
      <p:pic>
        <p:nvPicPr>
          <p:cNvPr id="7" name="Content Placeholder 6"/>
          <p:cNvPicPr>
            <a:picLocks noGrp="1" noChangeAspect="1"/>
          </p:cNvPicPr>
          <p:nvPr>
            <p:ph idx="1"/>
          </p:nvPr>
        </p:nvPicPr>
        <p:blipFill>
          <a:blip r:embed="rId2"/>
          <a:stretch>
            <a:fillRect/>
          </a:stretch>
        </p:blipFill>
        <p:spPr>
          <a:xfrm>
            <a:off x="5270090" y="0"/>
            <a:ext cx="6282813" cy="6958432"/>
          </a:xfrm>
          <a:prstGeom prst="rect">
            <a:avLst/>
          </a:prstGeom>
        </p:spPr>
      </p:pic>
    </p:spTree>
    <p:extLst>
      <p:ext uri="{BB962C8B-B14F-4D97-AF65-F5344CB8AC3E}">
        <p14:creationId xmlns:p14="http://schemas.microsoft.com/office/powerpoint/2010/main" val="17249158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277" y="108154"/>
            <a:ext cx="10842524" cy="1573161"/>
          </a:xfrm>
        </p:spPr>
        <p:txBody>
          <a:bodyPr>
            <a:normAutofit fontScale="90000"/>
          </a:bodyPr>
          <a:lstStyle/>
          <a:p>
            <a:r>
              <a:rPr lang="en-IN" b="1" dirty="0" err="1"/>
              <a:t>Heatmap</a:t>
            </a:r>
            <a:r>
              <a:rPr lang="en-IN" b="1" dirty="0"/>
              <a:t> to understand correlation between </a:t>
            </a:r>
            <a:r>
              <a:rPr lang="en-IN" b="1" dirty="0" smtClean="0"/>
              <a:t>features</a:t>
            </a:r>
            <a:br>
              <a:rPr lang="en-IN" b="1" dirty="0" smtClean="0"/>
            </a:br>
            <a:r>
              <a:rPr lang="en-IN" b="1" dirty="0" smtClean="0"/>
              <a:t>dataset</a:t>
            </a:r>
            <a:endParaRPr lang="en-IN" dirty="0"/>
          </a:p>
        </p:txBody>
      </p:sp>
      <p:pic>
        <p:nvPicPr>
          <p:cNvPr id="4" name="Content Placeholder 3"/>
          <p:cNvPicPr>
            <a:picLocks noGrp="1" noChangeAspect="1"/>
          </p:cNvPicPr>
          <p:nvPr>
            <p:ph idx="1"/>
          </p:nvPr>
        </p:nvPicPr>
        <p:blipFill>
          <a:blip r:embed="rId2"/>
          <a:stretch>
            <a:fillRect/>
          </a:stretch>
        </p:blipFill>
        <p:spPr>
          <a:xfrm>
            <a:off x="3441291" y="820437"/>
            <a:ext cx="6715432" cy="5855418"/>
          </a:xfrm>
          <a:prstGeom prst="rect">
            <a:avLst/>
          </a:prstGeom>
        </p:spPr>
      </p:pic>
    </p:spTree>
    <p:extLst>
      <p:ext uri="{BB962C8B-B14F-4D97-AF65-F5344CB8AC3E}">
        <p14:creationId xmlns:p14="http://schemas.microsoft.com/office/powerpoint/2010/main" val="24443192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84903"/>
          </a:xfrm>
        </p:spPr>
        <p:txBody>
          <a:bodyPr/>
          <a:lstStyle/>
          <a:p>
            <a:r>
              <a:rPr lang="en-IN" b="1" dirty="0" smtClean="0"/>
              <a:t>Correlation with target variable </a:t>
            </a:r>
            <a:endParaRPr lang="en-IN" b="1" dirty="0"/>
          </a:p>
        </p:txBody>
      </p:sp>
      <p:sp>
        <p:nvSpPr>
          <p:cNvPr id="5" name="Content Placeholder 4"/>
          <p:cNvSpPr>
            <a:spLocks noGrp="1"/>
          </p:cNvSpPr>
          <p:nvPr>
            <p:ph idx="1"/>
          </p:nvPr>
        </p:nvSpPr>
        <p:spPr>
          <a:xfrm>
            <a:off x="629265" y="884903"/>
            <a:ext cx="10724535" cy="5292060"/>
          </a:xfrm>
        </p:spPr>
        <p:txBody>
          <a:bodyPr/>
          <a:lstStyle/>
          <a:p>
            <a:pPr marL="0" indent="0">
              <a:buNone/>
            </a:pPr>
            <a:r>
              <a:rPr lang="en-IN" sz="1400" dirty="0" smtClean="0"/>
              <a:t>Brand  Registration</a:t>
            </a:r>
          </a:p>
          <a:p>
            <a:pPr marL="0" indent="0">
              <a:buNone/>
            </a:pPr>
            <a:r>
              <a:rPr lang="en-IN" sz="1400" dirty="0" smtClean="0"/>
              <a:t>show strong positive relation </a:t>
            </a:r>
          </a:p>
          <a:p>
            <a:pPr marL="0" indent="0">
              <a:buNone/>
            </a:pPr>
            <a:r>
              <a:rPr lang="en-IN" sz="1400" dirty="0" smtClean="0"/>
              <a:t>With target variable ,kilometres </a:t>
            </a:r>
          </a:p>
          <a:p>
            <a:pPr marL="0" indent="0">
              <a:buNone/>
            </a:pPr>
            <a:r>
              <a:rPr lang="en-IN" sz="1400" dirty="0" err="1" smtClean="0"/>
              <a:t>Owner,Fuel</a:t>
            </a:r>
            <a:r>
              <a:rPr lang="en-IN" sz="1400" dirty="0" smtClean="0"/>
              <a:t> </a:t>
            </a:r>
            <a:r>
              <a:rPr lang="en-IN" sz="1400" dirty="0" err="1" smtClean="0"/>
              <a:t>Type,Last_service</a:t>
            </a:r>
            <a:r>
              <a:rPr lang="en-IN" sz="1400" dirty="0" smtClean="0"/>
              <a:t>,</a:t>
            </a:r>
          </a:p>
          <a:p>
            <a:pPr marL="0" indent="0">
              <a:buNone/>
            </a:pPr>
            <a:r>
              <a:rPr lang="en-IN" sz="1400" dirty="0" smtClean="0"/>
              <a:t>Transmission  shows </a:t>
            </a:r>
          </a:p>
          <a:p>
            <a:pPr marL="0" indent="0">
              <a:buNone/>
            </a:pPr>
            <a:r>
              <a:rPr lang="en-IN" sz="1400" dirty="0" smtClean="0"/>
              <a:t>Negative relation with target variable</a:t>
            </a:r>
          </a:p>
          <a:p>
            <a:pPr marL="0" indent="0">
              <a:buNone/>
            </a:pPr>
            <a:endParaRPr lang="en-IN" dirty="0"/>
          </a:p>
        </p:txBody>
      </p:sp>
      <p:pic>
        <p:nvPicPr>
          <p:cNvPr id="3" name="Picture 2"/>
          <p:cNvPicPr>
            <a:picLocks noChangeAspect="1"/>
          </p:cNvPicPr>
          <p:nvPr/>
        </p:nvPicPr>
        <p:blipFill>
          <a:blip r:embed="rId2"/>
          <a:stretch>
            <a:fillRect/>
          </a:stretch>
        </p:blipFill>
        <p:spPr>
          <a:xfrm>
            <a:off x="3479851" y="1109966"/>
            <a:ext cx="6057440" cy="4841934"/>
          </a:xfrm>
          <a:prstGeom prst="rect">
            <a:avLst/>
          </a:prstGeom>
        </p:spPr>
      </p:pic>
    </p:spTree>
    <p:extLst>
      <p:ext uri="{BB962C8B-B14F-4D97-AF65-F5344CB8AC3E}">
        <p14:creationId xmlns:p14="http://schemas.microsoft.com/office/powerpoint/2010/main" val="27199522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1"/>
            <a:ext cx="10550014" cy="1248695"/>
          </a:xfrm>
        </p:spPr>
        <p:txBody>
          <a:bodyPr>
            <a:normAutofit fontScale="90000"/>
          </a:bodyPr>
          <a:lstStyle/>
          <a:p>
            <a:r>
              <a:rPr lang="en-IN" b="1" dirty="0" smtClean="0"/>
              <a:t>Features selection &amp; Scale data </a:t>
            </a:r>
            <a:r>
              <a:rPr lang="en-IN" b="1" dirty="0"/>
              <a:t>&amp; Train test split </a:t>
            </a:r>
          </a:p>
        </p:txBody>
      </p:sp>
      <p:sp>
        <p:nvSpPr>
          <p:cNvPr id="3" name="Content Placeholder 2"/>
          <p:cNvSpPr>
            <a:spLocks noGrp="1"/>
          </p:cNvSpPr>
          <p:nvPr>
            <p:ph idx="1"/>
          </p:nvPr>
        </p:nvSpPr>
        <p:spPr>
          <a:xfrm>
            <a:off x="501445" y="953729"/>
            <a:ext cx="10852355" cy="5223234"/>
          </a:xfrm>
        </p:spPr>
        <p:txBody>
          <a:bodyPr>
            <a:normAutofit/>
          </a:bodyPr>
          <a:lstStyle/>
          <a:p>
            <a:r>
              <a:rPr lang="en-IN" sz="2000" dirty="0" smtClean="0"/>
              <a:t>Moving forward  features selection of  the </a:t>
            </a:r>
            <a:r>
              <a:rPr lang="en-IN" sz="2000" dirty="0"/>
              <a:t>data Features selection Y is target variable X is independent variable </a:t>
            </a:r>
            <a:r>
              <a:rPr lang="en-IN" sz="2000" dirty="0" smtClean="0"/>
              <a:t> and scaling features  and train test split </a:t>
            </a:r>
            <a:endParaRPr lang="en-IN" sz="2000" dirty="0"/>
          </a:p>
        </p:txBody>
      </p:sp>
      <p:pic>
        <p:nvPicPr>
          <p:cNvPr id="5" name="Picture 4"/>
          <p:cNvPicPr>
            <a:picLocks noChangeAspect="1"/>
          </p:cNvPicPr>
          <p:nvPr/>
        </p:nvPicPr>
        <p:blipFill>
          <a:blip r:embed="rId2"/>
          <a:stretch>
            <a:fillRect/>
          </a:stretch>
        </p:blipFill>
        <p:spPr>
          <a:xfrm>
            <a:off x="1662112" y="2210722"/>
            <a:ext cx="8867775" cy="2495550"/>
          </a:xfrm>
          <a:prstGeom prst="rect">
            <a:avLst/>
          </a:prstGeom>
        </p:spPr>
      </p:pic>
    </p:spTree>
    <p:extLst>
      <p:ext uri="{BB962C8B-B14F-4D97-AF65-F5344CB8AC3E}">
        <p14:creationId xmlns:p14="http://schemas.microsoft.com/office/powerpoint/2010/main" val="31764090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Linear Regression Model</a:t>
            </a:r>
            <a:endParaRPr lang="en-IN" b="1" dirty="0"/>
          </a:p>
        </p:txBody>
      </p:sp>
      <p:sp>
        <p:nvSpPr>
          <p:cNvPr id="5" name="Content Placeholder 4"/>
          <p:cNvSpPr>
            <a:spLocks noGrp="1"/>
          </p:cNvSpPr>
          <p:nvPr>
            <p:ph idx="1"/>
          </p:nvPr>
        </p:nvSpPr>
        <p:spPr>
          <a:xfrm>
            <a:off x="757084" y="1543665"/>
            <a:ext cx="10596716" cy="4633298"/>
          </a:xfrm>
        </p:spPr>
        <p:txBody>
          <a:bodyPr/>
          <a:lstStyle/>
          <a:p>
            <a:r>
              <a:rPr lang="en-IN" dirty="0" smtClean="0"/>
              <a:t>Linear regression model import from </a:t>
            </a:r>
            <a:r>
              <a:rPr lang="en-IN" dirty="0" err="1" smtClean="0"/>
              <a:t>sklearn</a:t>
            </a:r>
            <a:r>
              <a:rPr lang="en-IN" dirty="0" smtClean="0"/>
              <a:t> library   </a:t>
            </a:r>
            <a:endParaRPr lang="en-IN" dirty="0"/>
          </a:p>
        </p:txBody>
      </p:sp>
      <p:pic>
        <p:nvPicPr>
          <p:cNvPr id="3" name="Picture 2"/>
          <p:cNvPicPr>
            <a:picLocks noChangeAspect="1"/>
          </p:cNvPicPr>
          <p:nvPr/>
        </p:nvPicPr>
        <p:blipFill>
          <a:blip r:embed="rId2"/>
          <a:stretch>
            <a:fillRect/>
          </a:stretch>
        </p:blipFill>
        <p:spPr>
          <a:xfrm>
            <a:off x="2198124" y="2126379"/>
            <a:ext cx="6438900" cy="4276725"/>
          </a:xfrm>
          <a:prstGeom prst="rect">
            <a:avLst/>
          </a:prstGeom>
        </p:spPr>
      </p:pic>
    </p:spTree>
    <p:extLst>
      <p:ext uri="{BB962C8B-B14F-4D97-AF65-F5344CB8AC3E}">
        <p14:creationId xmlns:p14="http://schemas.microsoft.com/office/powerpoint/2010/main" val="14538145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6814"/>
            <a:ext cx="10515600" cy="904567"/>
          </a:xfrm>
        </p:spPr>
        <p:txBody>
          <a:bodyPr/>
          <a:lstStyle/>
          <a:p>
            <a:r>
              <a:rPr lang="en-IN" b="1" dirty="0" smtClean="0"/>
              <a:t>Decision Tree Regression </a:t>
            </a:r>
            <a:endParaRPr lang="en-IN" b="1" dirty="0"/>
          </a:p>
        </p:txBody>
      </p:sp>
      <p:sp>
        <p:nvSpPr>
          <p:cNvPr id="3" name="Content Placeholder 2"/>
          <p:cNvSpPr>
            <a:spLocks noGrp="1"/>
          </p:cNvSpPr>
          <p:nvPr>
            <p:ph idx="1"/>
          </p:nvPr>
        </p:nvSpPr>
        <p:spPr>
          <a:xfrm>
            <a:off x="838200" y="1484671"/>
            <a:ext cx="10515600" cy="5093110"/>
          </a:xfrm>
        </p:spPr>
        <p:txBody>
          <a:bodyPr/>
          <a:lstStyle/>
          <a:p>
            <a:r>
              <a:rPr lang="en-IN" dirty="0" smtClean="0"/>
              <a:t>Decision tree regression model </a:t>
            </a:r>
            <a:r>
              <a:rPr lang="en-IN" dirty="0" smtClean="0"/>
              <a:t>over fitted </a:t>
            </a:r>
            <a:endParaRPr lang="en-IN" dirty="0" smtClean="0"/>
          </a:p>
          <a:p>
            <a:pPr marL="0" indent="0">
              <a:buNone/>
            </a:pPr>
            <a:r>
              <a:rPr lang="en-IN" dirty="0"/>
              <a:t> </a:t>
            </a:r>
          </a:p>
        </p:txBody>
      </p:sp>
      <p:pic>
        <p:nvPicPr>
          <p:cNvPr id="4" name="Picture 3"/>
          <p:cNvPicPr>
            <a:picLocks noChangeAspect="1"/>
          </p:cNvPicPr>
          <p:nvPr/>
        </p:nvPicPr>
        <p:blipFill>
          <a:blip r:embed="rId2"/>
          <a:stretch>
            <a:fillRect/>
          </a:stretch>
        </p:blipFill>
        <p:spPr>
          <a:xfrm>
            <a:off x="3635478" y="2790210"/>
            <a:ext cx="5943600" cy="3676650"/>
          </a:xfrm>
          <a:prstGeom prst="rect">
            <a:avLst/>
          </a:prstGeom>
        </p:spPr>
      </p:pic>
    </p:spTree>
    <p:extLst>
      <p:ext uri="{BB962C8B-B14F-4D97-AF65-F5344CB8AC3E}">
        <p14:creationId xmlns:p14="http://schemas.microsoft.com/office/powerpoint/2010/main" val="42937798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2901"/>
          </a:xfrm>
        </p:spPr>
        <p:txBody>
          <a:bodyPr/>
          <a:lstStyle/>
          <a:p>
            <a:r>
              <a:rPr lang="en-IN" b="1" u="sng" dirty="0" smtClean="0"/>
              <a:t>Problem Statement :-</a:t>
            </a:r>
            <a:endParaRPr lang="en-IN" b="1" u="sng" dirty="0"/>
          </a:p>
        </p:txBody>
      </p:sp>
      <p:sp>
        <p:nvSpPr>
          <p:cNvPr id="3" name="Content Placeholder 2"/>
          <p:cNvSpPr>
            <a:spLocks noGrp="1"/>
          </p:cNvSpPr>
          <p:nvPr>
            <p:ph idx="1"/>
          </p:nvPr>
        </p:nvSpPr>
        <p:spPr/>
        <p:txBody>
          <a:bodyPr/>
          <a:lstStyle/>
          <a:p>
            <a:r>
              <a:rPr lang="en-IN" dirty="0" smtClean="0"/>
              <a:t>The project data extracted from car 24 site of used car with help of selenium web scrapping techniques.</a:t>
            </a:r>
          </a:p>
          <a:p>
            <a:pPr marL="0" indent="0">
              <a:buNone/>
            </a:pPr>
            <a:endParaRPr lang="en-IN" dirty="0" smtClean="0"/>
          </a:p>
          <a:p>
            <a:r>
              <a:rPr lang="en-IN" dirty="0" smtClean="0"/>
              <a:t>We have to predict price of used car based on present car features i.e. independent variable like how much old car ,fuel type ,car history brand etc.</a:t>
            </a:r>
          </a:p>
        </p:txBody>
      </p:sp>
    </p:spTree>
    <p:extLst>
      <p:ext uri="{BB962C8B-B14F-4D97-AF65-F5344CB8AC3E}">
        <p14:creationId xmlns:p14="http://schemas.microsoft.com/office/powerpoint/2010/main" val="38952977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6813"/>
            <a:ext cx="10515600" cy="1091381"/>
          </a:xfrm>
        </p:spPr>
        <p:txBody>
          <a:bodyPr/>
          <a:lstStyle/>
          <a:p>
            <a:r>
              <a:rPr lang="en-IN" b="1" dirty="0" smtClean="0"/>
              <a:t>Post Tuning scatter plot predict vs actual price </a:t>
            </a:r>
            <a:endParaRPr lang="en-IN" b="1" dirty="0"/>
          </a:p>
        </p:txBody>
      </p:sp>
      <p:sp>
        <p:nvSpPr>
          <p:cNvPr id="3" name="Content Placeholder 2"/>
          <p:cNvSpPr>
            <a:spLocks noGrp="1"/>
          </p:cNvSpPr>
          <p:nvPr>
            <p:ph idx="1"/>
          </p:nvPr>
        </p:nvSpPr>
        <p:spPr>
          <a:xfrm>
            <a:off x="838200" y="1278194"/>
            <a:ext cx="10515600" cy="4898769"/>
          </a:xfrm>
        </p:spPr>
        <p:txBody>
          <a:bodyPr/>
          <a:lstStyle/>
          <a:p>
            <a:r>
              <a:rPr lang="en-IN" dirty="0" smtClean="0"/>
              <a:t>Scatter plot actual vs predicted post tuning of Decision tree regression </a:t>
            </a:r>
          </a:p>
          <a:p>
            <a:endParaRPr lang="en-IN" dirty="0"/>
          </a:p>
        </p:txBody>
      </p:sp>
      <p:pic>
        <p:nvPicPr>
          <p:cNvPr id="5" name="Picture 4"/>
          <p:cNvPicPr>
            <a:picLocks noChangeAspect="1"/>
          </p:cNvPicPr>
          <p:nvPr/>
        </p:nvPicPr>
        <p:blipFill>
          <a:blip r:embed="rId2"/>
          <a:stretch>
            <a:fillRect/>
          </a:stretch>
        </p:blipFill>
        <p:spPr>
          <a:xfrm>
            <a:off x="3836577" y="1982582"/>
            <a:ext cx="4695825" cy="4505325"/>
          </a:xfrm>
          <a:prstGeom prst="rect">
            <a:avLst/>
          </a:prstGeom>
        </p:spPr>
      </p:pic>
    </p:spTree>
    <p:extLst>
      <p:ext uri="{BB962C8B-B14F-4D97-AF65-F5344CB8AC3E}">
        <p14:creationId xmlns:p14="http://schemas.microsoft.com/office/powerpoint/2010/main" val="16407717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7084" y="0"/>
            <a:ext cx="10596716" cy="951119"/>
          </a:xfrm>
        </p:spPr>
        <p:txBody>
          <a:bodyPr/>
          <a:lstStyle/>
          <a:p>
            <a:r>
              <a:rPr lang="en-IN" b="1" dirty="0" err="1" smtClean="0"/>
              <a:t>GradientBoost</a:t>
            </a:r>
            <a:r>
              <a:rPr lang="en-IN" b="1" dirty="0" smtClean="0"/>
              <a:t> Regression Model</a:t>
            </a:r>
            <a:endParaRPr lang="en-IN" b="1" dirty="0"/>
          </a:p>
        </p:txBody>
      </p:sp>
      <p:sp>
        <p:nvSpPr>
          <p:cNvPr id="3" name="Content Placeholder 2"/>
          <p:cNvSpPr>
            <a:spLocks noGrp="1"/>
          </p:cNvSpPr>
          <p:nvPr>
            <p:ph idx="1"/>
          </p:nvPr>
        </p:nvSpPr>
        <p:spPr>
          <a:xfrm>
            <a:off x="688258" y="1071716"/>
            <a:ext cx="10665542" cy="5105247"/>
          </a:xfrm>
        </p:spPr>
        <p:txBody>
          <a:bodyPr/>
          <a:lstStyle/>
          <a:p>
            <a:pPr marL="0" indent="0">
              <a:buNone/>
            </a:pPr>
            <a:endParaRPr lang="en-IN" dirty="0" smtClean="0"/>
          </a:p>
          <a:p>
            <a:r>
              <a:rPr lang="en-IN" dirty="0" err="1" smtClean="0"/>
              <a:t>GradientBoost</a:t>
            </a:r>
            <a:r>
              <a:rPr lang="en-IN" dirty="0" smtClean="0"/>
              <a:t>  regression model score good among all</a:t>
            </a:r>
            <a:endParaRPr lang="en-IN" dirty="0"/>
          </a:p>
        </p:txBody>
      </p:sp>
      <p:pic>
        <p:nvPicPr>
          <p:cNvPr id="4" name="Picture 3"/>
          <p:cNvPicPr>
            <a:picLocks noChangeAspect="1"/>
          </p:cNvPicPr>
          <p:nvPr/>
        </p:nvPicPr>
        <p:blipFill>
          <a:blip r:embed="rId2"/>
          <a:stretch>
            <a:fillRect/>
          </a:stretch>
        </p:blipFill>
        <p:spPr>
          <a:xfrm>
            <a:off x="2539206" y="2635045"/>
            <a:ext cx="6792068" cy="3106686"/>
          </a:xfrm>
          <a:prstGeom prst="rect">
            <a:avLst/>
          </a:prstGeom>
        </p:spPr>
      </p:pic>
    </p:spTree>
    <p:extLst>
      <p:ext uri="{BB962C8B-B14F-4D97-AF65-F5344CB8AC3E}">
        <p14:creationId xmlns:p14="http://schemas.microsoft.com/office/powerpoint/2010/main" val="3252598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6646"/>
            <a:ext cx="10515600" cy="993058"/>
          </a:xfrm>
        </p:spPr>
        <p:txBody>
          <a:bodyPr>
            <a:normAutofit fontScale="90000"/>
          </a:bodyPr>
          <a:lstStyle/>
          <a:p>
            <a:r>
              <a:rPr lang="en-IN" b="1" dirty="0" err="1"/>
              <a:t>GradientBoosting</a:t>
            </a:r>
            <a:r>
              <a:rPr lang="en-IN" b="1" dirty="0"/>
              <a:t> Regression</a:t>
            </a:r>
            <a:br>
              <a:rPr lang="en-IN" b="1" dirty="0"/>
            </a:br>
            <a:endParaRPr lang="en-IN" dirty="0"/>
          </a:p>
        </p:txBody>
      </p:sp>
      <p:sp>
        <p:nvSpPr>
          <p:cNvPr id="3" name="Content Placeholder 2"/>
          <p:cNvSpPr>
            <a:spLocks noGrp="1"/>
          </p:cNvSpPr>
          <p:nvPr>
            <p:ph idx="1"/>
          </p:nvPr>
        </p:nvSpPr>
        <p:spPr>
          <a:xfrm>
            <a:off x="838200" y="904568"/>
            <a:ext cx="10515600" cy="5272395"/>
          </a:xfrm>
        </p:spPr>
        <p:txBody>
          <a:bodyPr>
            <a:normAutofit/>
          </a:bodyPr>
          <a:lstStyle/>
          <a:p>
            <a:r>
              <a:rPr lang="en-IN" sz="2000" dirty="0" err="1" smtClean="0"/>
              <a:t>Gradientboosting</a:t>
            </a:r>
            <a:r>
              <a:rPr lang="en-IN" sz="2000" dirty="0" smtClean="0"/>
              <a:t> regression model post tuning model score is 87 % and cross </a:t>
            </a:r>
            <a:r>
              <a:rPr lang="en-IN" sz="2000" dirty="0" err="1" smtClean="0"/>
              <a:t>val</a:t>
            </a:r>
            <a:r>
              <a:rPr lang="en-IN" sz="2000" dirty="0" smtClean="0"/>
              <a:t> </a:t>
            </a:r>
            <a:r>
              <a:rPr lang="en-IN" sz="2000" dirty="0" err="1" smtClean="0"/>
              <a:t>scor</a:t>
            </a:r>
            <a:r>
              <a:rPr lang="en-IN" sz="2000" dirty="0" smtClean="0"/>
              <a:t> is 31% ,so model is s over fitted  below graph reflect actual vs predicted </a:t>
            </a:r>
            <a:r>
              <a:rPr lang="en-IN" sz="2000" dirty="0" smtClean="0"/>
              <a:t>used Car Price</a:t>
            </a:r>
            <a:endParaRPr lang="en-IN" sz="2000" dirty="0"/>
          </a:p>
        </p:txBody>
      </p:sp>
      <p:pic>
        <p:nvPicPr>
          <p:cNvPr id="5" name="Picture 4"/>
          <p:cNvPicPr>
            <a:picLocks noChangeAspect="1"/>
          </p:cNvPicPr>
          <p:nvPr/>
        </p:nvPicPr>
        <p:blipFill>
          <a:blip r:embed="rId2"/>
          <a:stretch>
            <a:fillRect/>
          </a:stretch>
        </p:blipFill>
        <p:spPr>
          <a:xfrm>
            <a:off x="3327605" y="1897626"/>
            <a:ext cx="5753100" cy="4600575"/>
          </a:xfrm>
          <a:prstGeom prst="rect">
            <a:avLst/>
          </a:prstGeom>
        </p:spPr>
      </p:pic>
    </p:spTree>
    <p:extLst>
      <p:ext uri="{BB962C8B-B14F-4D97-AF65-F5344CB8AC3E}">
        <p14:creationId xmlns:p14="http://schemas.microsoft.com/office/powerpoint/2010/main" val="16850828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4064" y="108155"/>
            <a:ext cx="10419735" cy="963561"/>
          </a:xfrm>
        </p:spPr>
        <p:txBody>
          <a:bodyPr/>
          <a:lstStyle/>
          <a:p>
            <a:r>
              <a:rPr lang="en-IN" b="1" dirty="0" err="1" smtClean="0"/>
              <a:t>RandonForest</a:t>
            </a:r>
            <a:r>
              <a:rPr lang="en-IN" b="1" dirty="0" smtClean="0"/>
              <a:t> Regression Model</a:t>
            </a:r>
            <a:endParaRPr lang="en-IN" b="1" dirty="0"/>
          </a:p>
        </p:txBody>
      </p:sp>
      <p:sp>
        <p:nvSpPr>
          <p:cNvPr id="3" name="Content Placeholder 2"/>
          <p:cNvSpPr>
            <a:spLocks noGrp="1"/>
          </p:cNvSpPr>
          <p:nvPr>
            <p:ph idx="1"/>
          </p:nvPr>
        </p:nvSpPr>
        <p:spPr>
          <a:xfrm>
            <a:off x="934064" y="1071716"/>
            <a:ext cx="10419736" cy="5105247"/>
          </a:xfrm>
        </p:spPr>
        <p:txBody>
          <a:bodyPr/>
          <a:lstStyle/>
          <a:p>
            <a:r>
              <a:rPr lang="en-IN" dirty="0" smtClean="0"/>
              <a:t>Random forest model work on </a:t>
            </a:r>
            <a:r>
              <a:rPr lang="en-IN" dirty="0" err="1" smtClean="0"/>
              <a:t>ensamble</a:t>
            </a:r>
            <a:r>
              <a:rPr lang="en-IN" dirty="0" smtClean="0"/>
              <a:t> of decision trees ,usually trained with bagging method ,here model score is good but cv score is less, means model is over fitted</a:t>
            </a:r>
            <a:endParaRPr lang="en-IN" dirty="0"/>
          </a:p>
        </p:txBody>
      </p:sp>
      <p:pic>
        <p:nvPicPr>
          <p:cNvPr id="4" name="Picture 3"/>
          <p:cNvPicPr>
            <a:picLocks noChangeAspect="1"/>
          </p:cNvPicPr>
          <p:nvPr/>
        </p:nvPicPr>
        <p:blipFill>
          <a:blip r:embed="rId2"/>
          <a:stretch>
            <a:fillRect/>
          </a:stretch>
        </p:blipFill>
        <p:spPr>
          <a:xfrm>
            <a:off x="3209004" y="2572979"/>
            <a:ext cx="6324600" cy="4019550"/>
          </a:xfrm>
          <a:prstGeom prst="rect">
            <a:avLst/>
          </a:prstGeom>
        </p:spPr>
      </p:pic>
    </p:spTree>
    <p:extLst>
      <p:ext uri="{BB962C8B-B14F-4D97-AF65-F5344CB8AC3E}">
        <p14:creationId xmlns:p14="http://schemas.microsoft.com/office/powerpoint/2010/main" val="12498118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err="1" smtClean="0"/>
              <a:t>RandomForest</a:t>
            </a:r>
            <a:r>
              <a:rPr lang="en-IN" sz="4000" b="1" dirty="0" smtClean="0"/>
              <a:t> Actual Vs Predicted Price Graph</a:t>
            </a:r>
            <a:endParaRPr lang="en-IN" sz="4000" b="1" dirty="0"/>
          </a:p>
        </p:txBody>
      </p:sp>
      <p:sp>
        <p:nvSpPr>
          <p:cNvPr id="3" name="Content Placeholder 2"/>
          <p:cNvSpPr>
            <a:spLocks noGrp="1"/>
          </p:cNvSpPr>
          <p:nvPr>
            <p:ph idx="1"/>
          </p:nvPr>
        </p:nvSpPr>
        <p:spPr>
          <a:xfrm>
            <a:off x="924232" y="1533832"/>
            <a:ext cx="10429568" cy="4643131"/>
          </a:xfrm>
        </p:spPr>
        <p:txBody>
          <a:bodyPr/>
          <a:lstStyle/>
          <a:p>
            <a:r>
              <a:rPr lang="en-IN" dirty="0" smtClean="0"/>
              <a:t>Random forest regression model actual vs predicted graph with code</a:t>
            </a:r>
            <a:endParaRPr lang="en-IN" dirty="0"/>
          </a:p>
        </p:txBody>
      </p:sp>
      <p:pic>
        <p:nvPicPr>
          <p:cNvPr id="4" name="Picture 3"/>
          <p:cNvPicPr>
            <a:picLocks noChangeAspect="1"/>
          </p:cNvPicPr>
          <p:nvPr/>
        </p:nvPicPr>
        <p:blipFill>
          <a:blip r:embed="rId2"/>
          <a:stretch>
            <a:fillRect/>
          </a:stretch>
        </p:blipFill>
        <p:spPr>
          <a:xfrm>
            <a:off x="3430075" y="2130066"/>
            <a:ext cx="5095875" cy="4505325"/>
          </a:xfrm>
          <a:prstGeom prst="rect">
            <a:avLst/>
          </a:prstGeom>
        </p:spPr>
      </p:pic>
    </p:spTree>
    <p:extLst>
      <p:ext uri="{BB962C8B-B14F-4D97-AF65-F5344CB8AC3E}">
        <p14:creationId xmlns:p14="http://schemas.microsoft.com/office/powerpoint/2010/main" val="15574952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7987"/>
            <a:ext cx="10439400" cy="855407"/>
          </a:xfrm>
        </p:spPr>
        <p:txBody>
          <a:bodyPr/>
          <a:lstStyle/>
          <a:p>
            <a:r>
              <a:rPr lang="en-IN" b="1" dirty="0" smtClean="0"/>
              <a:t>XGB Model </a:t>
            </a:r>
            <a:endParaRPr lang="en-IN" b="1" dirty="0"/>
          </a:p>
        </p:txBody>
      </p:sp>
      <p:sp>
        <p:nvSpPr>
          <p:cNvPr id="3" name="Content Placeholder 2"/>
          <p:cNvSpPr>
            <a:spLocks noGrp="1"/>
          </p:cNvSpPr>
          <p:nvPr>
            <p:ph idx="1"/>
          </p:nvPr>
        </p:nvSpPr>
        <p:spPr>
          <a:xfrm>
            <a:off x="825910" y="1288026"/>
            <a:ext cx="10527890" cy="4888937"/>
          </a:xfrm>
        </p:spPr>
        <p:txBody>
          <a:bodyPr/>
          <a:lstStyle/>
          <a:p>
            <a:r>
              <a:rPr lang="en-IN" sz="2000" dirty="0" smtClean="0"/>
              <a:t>XGB Model with</a:t>
            </a:r>
          </a:p>
          <a:p>
            <a:r>
              <a:rPr lang="en-IN" sz="2000" dirty="0" smtClean="0"/>
              <a:t>Model score and</a:t>
            </a:r>
          </a:p>
          <a:p>
            <a:r>
              <a:rPr lang="en-IN" sz="2000" dirty="0" smtClean="0"/>
              <a:t> CV score </a:t>
            </a:r>
          </a:p>
          <a:p>
            <a:endParaRPr lang="en-IN" dirty="0"/>
          </a:p>
        </p:txBody>
      </p:sp>
      <p:pic>
        <p:nvPicPr>
          <p:cNvPr id="4" name="Picture 3"/>
          <p:cNvPicPr>
            <a:picLocks noChangeAspect="1"/>
          </p:cNvPicPr>
          <p:nvPr/>
        </p:nvPicPr>
        <p:blipFill>
          <a:blip r:embed="rId2"/>
          <a:stretch>
            <a:fillRect/>
          </a:stretch>
        </p:blipFill>
        <p:spPr>
          <a:xfrm>
            <a:off x="3736565" y="545690"/>
            <a:ext cx="7334250" cy="6086475"/>
          </a:xfrm>
          <a:prstGeom prst="rect">
            <a:avLst/>
          </a:prstGeom>
        </p:spPr>
      </p:pic>
    </p:spTree>
    <p:extLst>
      <p:ext uri="{BB962C8B-B14F-4D97-AF65-F5344CB8AC3E}">
        <p14:creationId xmlns:p14="http://schemas.microsoft.com/office/powerpoint/2010/main" val="15876988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419" y="196645"/>
            <a:ext cx="10616381" cy="953729"/>
          </a:xfrm>
        </p:spPr>
        <p:txBody>
          <a:bodyPr/>
          <a:lstStyle/>
          <a:p>
            <a:r>
              <a:rPr lang="en-IN" b="1" dirty="0" smtClean="0"/>
              <a:t>XGB Model</a:t>
            </a:r>
            <a:endParaRPr lang="en-IN" b="1" dirty="0"/>
          </a:p>
        </p:txBody>
      </p:sp>
      <p:sp>
        <p:nvSpPr>
          <p:cNvPr id="3" name="Content Placeholder 2"/>
          <p:cNvSpPr>
            <a:spLocks noGrp="1"/>
          </p:cNvSpPr>
          <p:nvPr>
            <p:ph idx="1"/>
          </p:nvPr>
        </p:nvSpPr>
        <p:spPr>
          <a:xfrm>
            <a:off x="737419" y="1150374"/>
            <a:ext cx="10616381" cy="5026589"/>
          </a:xfrm>
        </p:spPr>
        <p:txBody>
          <a:bodyPr/>
          <a:lstStyle/>
          <a:p>
            <a:r>
              <a:rPr lang="en-IN" dirty="0" smtClean="0"/>
              <a:t>XGB model scatter plot of Actual Vs Predicted Used Car Price </a:t>
            </a:r>
            <a:endParaRPr lang="en-IN" dirty="0"/>
          </a:p>
        </p:txBody>
      </p:sp>
      <p:pic>
        <p:nvPicPr>
          <p:cNvPr id="4" name="Picture 3"/>
          <p:cNvPicPr>
            <a:picLocks noChangeAspect="1"/>
          </p:cNvPicPr>
          <p:nvPr/>
        </p:nvPicPr>
        <p:blipFill>
          <a:blip r:embed="rId2"/>
          <a:stretch>
            <a:fillRect/>
          </a:stretch>
        </p:blipFill>
        <p:spPr>
          <a:xfrm>
            <a:off x="3653143" y="1809136"/>
            <a:ext cx="5514975" cy="4686300"/>
          </a:xfrm>
          <a:prstGeom prst="rect">
            <a:avLst/>
          </a:prstGeom>
        </p:spPr>
      </p:pic>
    </p:spTree>
    <p:extLst>
      <p:ext uri="{BB962C8B-B14F-4D97-AF65-F5344CB8AC3E}">
        <p14:creationId xmlns:p14="http://schemas.microsoft.com/office/powerpoint/2010/main" val="28251498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7986"/>
            <a:ext cx="10515600" cy="1278194"/>
          </a:xfrm>
        </p:spPr>
        <p:txBody>
          <a:bodyPr/>
          <a:lstStyle/>
          <a:p>
            <a:r>
              <a:rPr lang="en-IN" b="1" dirty="0" smtClean="0"/>
              <a:t>Final Best Model Saving </a:t>
            </a:r>
            <a:endParaRPr lang="en-IN" b="1" dirty="0"/>
          </a:p>
        </p:txBody>
      </p:sp>
      <p:sp>
        <p:nvSpPr>
          <p:cNvPr id="3" name="Content Placeholder 2"/>
          <p:cNvSpPr>
            <a:spLocks noGrp="1"/>
          </p:cNvSpPr>
          <p:nvPr>
            <p:ph idx="1"/>
          </p:nvPr>
        </p:nvSpPr>
        <p:spPr>
          <a:xfrm>
            <a:off x="838200" y="1376516"/>
            <a:ext cx="10515600" cy="4800447"/>
          </a:xfrm>
        </p:spPr>
        <p:txBody>
          <a:bodyPr/>
          <a:lstStyle/>
          <a:p>
            <a:r>
              <a:rPr lang="en-IN" dirty="0" smtClean="0"/>
              <a:t>After analysing of various model I found best fitted model in terms of accuracy r2 score ,actual vs predicted graph , cross </a:t>
            </a:r>
            <a:r>
              <a:rPr lang="en-IN" dirty="0" err="1" smtClean="0"/>
              <a:t>val</a:t>
            </a:r>
            <a:r>
              <a:rPr lang="en-IN" dirty="0" smtClean="0"/>
              <a:t> score </a:t>
            </a:r>
            <a:r>
              <a:rPr lang="en-IN" dirty="0" smtClean="0"/>
              <a:t>XBG </a:t>
            </a:r>
            <a:r>
              <a:rPr lang="en-IN" dirty="0" smtClean="0"/>
              <a:t> </a:t>
            </a:r>
            <a:r>
              <a:rPr lang="en-IN" dirty="0" smtClean="0"/>
              <a:t>regression model is best can save for future </a:t>
            </a:r>
            <a:r>
              <a:rPr lang="en-IN" dirty="0" smtClean="0"/>
              <a:t>,here model cv score and R2 score with model saving code mention </a:t>
            </a:r>
            <a:endParaRPr lang="en-IN" dirty="0" smtClean="0"/>
          </a:p>
          <a:p>
            <a:endParaRPr lang="en-IN" dirty="0"/>
          </a:p>
          <a:p>
            <a:endParaRPr lang="en-IN" dirty="0"/>
          </a:p>
        </p:txBody>
      </p:sp>
      <p:pic>
        <p:nvPicPr>
          <p:cNvPr id="5" name="Picture 4"/>
          <p:cNvPicPr>
            <a:picLocks noChangeAspect="1"/>
          </p:cNvPicPr>
          <p:nvPr/>
        </p:nvPicPr>
        <p:blipFill>
          <a:blip r:embed="rId2"/>
          <a:stretch>
            <a:fillRect/>
          </a:stretch>
        </p:blipFill>
        <p:spPr>
          <a:xfrm>
            <a:off x="2176462" y="3243263"/>
            <a:ext cx="7839075" cy="2933700"/>
          </a:xfrm>
          <a:prstGeom prst="rect">
            <a:avLst/>
          </a:prstGeom>
        </p:spPr>
      </p:pic>
    </p:spTree>
    <p:extLst>
      <p:ext uri="{BB962C8B-B14F-4D97-AF65-F5344CB8AC3E}">
        <p14:creationId xmlns:p14="http://schemas.microsoft.com/office/powerpoint/2010/main" val="10134599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3728" y="365126"/>
            <a:ext cx="10400071" cy="578772"/>
          </a:xfrm>
        </p:spPr>
        <p:txBody>
          <a:bodyPr>
            <a:normAutofit fontScale="90000"/>
          </a:bodyPr>
          <a:lstStyle/>
          <a:p>
            <a:r>
              <a:rPr lang="en-IN" b="1" dirty="0" smtClean="0"/>
              <a:t>EDA(Exploratory data analysis )</a:t>
            </a:r>
            <a:endParaRPr lang="en-IN" b="1" dirty="0"/>
          </a:p>
        </p:txBody>
      </p:sp>
      <p:sp>
        <p:nvSpPr>
          <p:cNvPr id="3" name="Content Placeholder 2"/>
          <p:cNvSpPr>
            <a:spLocks noGrp="1"/>
          </p:cNvSpPr>
          <p:nvPr>
            <p:ph idx="1"/>
          </p:nvPr>
        </p:nvSpPr>
        <p:spPr>
          <a:xfrm>
            <a:off x="717755" y="1189703"/>
            <a:ext cx="10636045" cy="4987260"/>
          </a:xfrm>
        </p:spPr>
        <p:txBody>
          <a:bodyPr/>
          <a:lstStyle/>
          <a:p>
            <a:r>
              <a:rPr lang="en-IN" dirty="0" smtClean="0"/>
              <a:t>First step to import library and import data file</a:t>
            </a:r>
          </a:p>
          <a:p>
            <a:endParaRPr lang="en-IN" dirty="0"/>
          </a:p>
        </p:txBody>
      </p:sp>
      <p:pic>
        <p:nvPicPr>
          <p:cNvPr id="5" name="Picture 4"/>
          <p:cNvPicPr>
            <a:picLocks noChangeAspect="1"/>
          </p:cNvPicPr>
          <p:nvPr/>
        </p:nvPicPr>
        <p:blipFill>
          <a:blip r:embed="rId2"/>
          <a:stretch>
            <a:fillRect/>
          </a:stretch>
        </p:blipFill>
        <p:spPr>
          <a:xfrm>
            <a:off x="865238" y="1809875"/>
            <a:ext cx="9085007" cy="4848867"/>
          </a:xfrm>
          <a:prstGeom prst="rect">
            <a:avLst/>
          </a:prstGeom>
        </p:spPr>
      </p:pic>
    </p:spTree>
    <p:extLst>
      <p:ext uri="{BB962C8B-B14F-4D97-AF65-F5344CB8AC3E}">
        <p14:creationId xmlns:p14="http://schemas.microsoft.com/office/powerpoint/2010/main" val="18993907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73740"/>
          </a:xfrm>
        </p:spPr>
        <p:txBody>
          <a:bodyPr>
            <a:normAutofit/>
          </a:bodyPr>
          <a:lstStyle/>
          <a:p>
            <a:r>
              <a:rPr lang="en-IN" b="1" dirty="0" smtClean="0"/>
              <a:t>Data Types ,info and  data cleaning</a:t>
            </a:r>
            <a:endParaRPr lang="en-IN" dirty="0"/>
          </a:p>
        </p:txBody>
      </p:sp>
      <p:sp>
        <p:nvSpPr>
          <p:cNvPr id="3" name="Content Placeholder 2"/>
          <p:cNvSpPr>
            <a:spLocks noGrp="1"/>
          </p:cNvSpPr>
          <p:nvPr>
            <p:ph idx="1"/>
          </p:nvPr>
        </p:nvSpPr>
        <p:spPr>
          <a:xfrm>
            <a:off x="838200" y="1435510"/>
            <a:ext cx="10515600" cy="5191432"/>
          </a:xfrm>
        </p:spPr>
        <p:txBody>
          <a:bodyPr/>
          <a:lstStyle/>
          <a:p>
            <a:pPr marL="0" indent="0">
              <a:buNone/>
            </a:pPr>
            <a:endParaRPr lang="en-IN" dirty="0"/>
          </a:p>
          <a:p>
            <a:endParaRPr lang="en-IN" dirty="0"/>
          </a:p>
        </p:txBody>
      </p:sp>
      <p:pic>
        <p:nvPicPr>
          <p:cNvPr id="5" name="Picture 4"/>
          <p:cNvPicPr>
            <a:picLocks noChangeAspect="1"/>
          </p:cNvPicPr>
          <p:nvPr/>
        </p:nvPicPr>
        <p:blipFill>
          <a:blip r:embed="rId2"/>
          <a:stretch>
            <a:fillRect/>
          </a:stretch>
        </p:blipFill>
        <p:spPr>
          <a:xfrm>
            <a:off x="383457" y="1579012"/>
            <a:ext cx="11570417" cy="4966813"/>
          </a:xfrm>
          <a:prstGeom prst="rect">
            <a:avLst/>
          </a:prstGeom>
        </p:spPr>
      </p:pic>
    </p:spTree>
    <p:extLst>
      <p:ext uri="{BB962C8B-B14F-4D97-AF65-F5344CB8AC3E}">
        <p14:creationId xmlns:p14="http://schemas.microsoft.com/office/powerpoint/2010/main" val="15963343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6645"/>
            <a:ext cx="10515600" cy="963561"/>
          </a:xfrm>
        </p:spPr>
        <p:txBody>
          <a:bodyPr/>
          <a:lstStyle/>
          <a:p>
            <a:r>
              <a:rPr lang="en-IN" b="1" dirty="0" smtClean="0"/>
              <a:t>Data insight Analysis and cleaning</a:t>
            </a:r>
            <a:endParaRPr lang="en-IN" b="1" dirty="0"/>
          </a:p>
        </p:txBody>
      </p:sp>
      <p:sp>
        <p:nvSpPr>
          <p:cNvPr id="3" name="Content Placeholder 2"/>
          <p:cNvSpPr>
            <a:spLocks noGrp="1"/>
          </p:cNvSpPr>
          <p:nvPr>
            <p:ph idx="1"/>
          </p:nvPr>
        </p:nvSpPr>
        <p:spPr>
          <a:xfrm>
            <a:off x="838200" y="1661652"/>
            <a:ext cx="10515600" cy="4515311"/>
          </a:xfrm>
        </p:spPr>
        <p:txBody>
          <a:bodyPr/>
          <a:lstStyle/>
          <a:p>
            <a:r>
              <a:rPr lang="en-IN" dirty="0" smtClean="0"/>
              <a:t>print(data.info()) give data information that how many object ,integer, float type data present in dataset.</a:t>
            </a:r>
          </a:p>
          <a:p>
            <a:r>
              <a:rPr lang="en-IN" dirty="0" smtClean="0"/>
              <a:t>Then I identified all data are object which need to convert in numerical values </a:t>
            </a:r>
            <a:r>
              <a:rPr lang="en-IN" dirty="0" err="1" smtClean="0"/>
              <a:t>i.e</a:t>
            </a:r>
            <a:r>
              <a:rPr lang="en-IN" dirty="0" smtClean="0"/>
              <a:t> Price and kilometres .</a:t>
            </a:r>
          </a:p>
          <a:p>
            <a:r>
              <a:rPr lang="en-IN" dirty="0" smtClean="0"/>
              <a:t>Other object data convert into numeric value by encoding ‘</a:t>
            </a:r>
            <a:r>
              <a:rPr lang="en-IN" dirty="0" err="1" smtClean="0"/>
              <a:t>Brand’,’History’,’Fuel</a:t>
            </a:r>
            <a:r>
              <a:rPr lang="en-IN" dirty="0" smtClean="0"/>
              <a:t> </a:t>
            </a:r>
            <a:r>
              <a:rPr lang="en-IN" dirty="0" err="1" smtClean="0"/>
              <a:t>Type’,’Owner</a:t>
            </a:r>
            <a:r>
              <a:rPr lang="en-IN" dirty="0" smtClean="0"/>
              <a:t>’, ‘Last Service’, ‘Transmission’, </a:t>
            </a:r>
            <a:r>
              <a:rPr lang="en-IN" dirty="0" err="1" smtClean="0"/>
              <a:t>Registration,’Insurance</a:t>
            </a:r>
            <a:r>
              <a:rPr lang="en-IN" dirty="0" smtClean="0"/>
              <a:t>’, </a:t>
            </a:r>
          </a:p>
          <a:p>
            <a:r>
              <a:rPr lang="en-IN" dirty="0" err="1" smtClean="0"/>
              <a:t>data.nunique</a:t>
            </a:r>
            <a:r>
              <a:rPr lang="en-IN" dirty="0" smtClean="0"/>
              <a:t>() provide how many unique values present in dataset.</a:t>
            </a:r>
          </a:p>
          <a:p>
            <a:r>
              <a:rPr lang="en-IN" dirty="0" err="1" smtClean="0"/>
              <a:t>data.isnull</a:t>
            </a:r>
            <a:r>
              <a:rPr lang="en-IN" dirty="0" smtClean="0"/>
              <a:t>().sum() to check any null values present in </a:t>
            </a:r>
            <a:r>
              <a:rPr lang="en-IN" dirty="0"/>
              <a:t>dataset. </a:t>
            </a:r>
            <a:r>
              <a:rPr lang="en-IN" dirty="0" err="1"/>
              <a:t>Year_of</a:t>
            </a:r>
            <a:r>
              <a:rPr lang="en-IN" dirty="0"/>
              <a:t> _manufacturing’ which </a:t>
            </a:r>
            <a:r>
              <a:rPr lang="en-IN" dirty="0" smtClean="0"/>
              <a:t>have null values</a:t>
            </a:r>
          </a:p>
        </p:txBody>
      </p:sp>
    </p:spTree>
    <p:extLst>
      <p:ext uri="{BB962C8B-B14F-4D97-AF65-F5344CB8AC3E}">
        <p14:creationId xmlns:p14="http://schemas.microsoft.com/office/powerpoint/2010/main" val="6774080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t>Pie Chart Analysis of object data “Brand”  &amp; “History”</a:t>
            </a:r>
            <a:endParaRPr lang="en-IN" sz="3200" b="1" dirty="0"/>
          </a:p>
        </p:txBody>
      </p:sp>
      <p:sp>
        <p:nvSpPr>
          <p:cNvPr id="3" name="Content Placeholder 2"/>
          <p:cNvSpPr>
            <a:spLocks noGrp="1"/>
          </p:cNvSpPr>
          <p:nvPr>
            <p:ph idx="1"/>
          </p:nvPr>
        </p:nvSpPr>
        <p:spPr>
          <a:xfrm>
            <a:off x="838200" y="1474839"/>
            <a:ext cx="10515600" cy="4702124"/>
          </a:xfrm>
        </p:spPr>
        <p:txBody>
          <a:bodyPr/>
          <a:lstStyle/>
          <a:p>
            <a:r>
              <a:rPr lang="en-IN" dirty="0" smtClean="0"/>
              <a:t>As per pie chart it shows various car brand </a:t>
            </a:r>
            <a:endParaRPr lang="en-IN" dirty="0"/>
          </a:p>
          <a:p>
            <a:r>
              <a:rPr lang="en-IN" dirty="0" smtClean="0"/>
              <a:t>History of all car shows Non </a:t>
            </a:r>
            <a:r>
              <a:rPr lang="en-IN" dirty="0" err="1" smtClean="0"/>
              <a:t>accidential</a:t>
            </a:r>
            <a:r>
              <a:rPr lang="en-IN" dirty="0" smtClean="0"/>
              <a:t> </a:t>
            </a:r>
            <a:endParaRPr lang="en-IN" dirty="0"/>
          </a:p>
        </p:txBody>
      </p:sp>
      <p:pic>
        <p:nvPicPr>
          <p:cNvPr id="6" name="Picture 5"/>
          <p:cNvPicPr>
            <a:picLocks noChangeAspect="1"/>
          </p:cNvPicPr>
          <p:nvPr/>
        </p:nvPicPr>
        <p:blipFill>
          <a:blip r:embed="rId2"/>
          <a:stretch>
            <a:fillRect/>
          </a:stretch>
        </p:blipFill>
        <p:spPr>
          <a:xfrm>
            <a:off x="7051572" y="2719877"/>
            <a:ext cx="3771900" cy="3371850"/>
          </a:xfrm>
          <a:prstGeom prst="rect">
            <a:avLst/>
          </a:prstGeom>
        </p:spPr>
      </p:pic>
      <p:pic>
        <p:nvPicPr>
          <p:cNvPr id="7" name="Picture 6"/>
          <p:cNvPicPr>
            <a:picLocks noChangeAspect="1"/>
          </p:cNvPicPr>
          <p:nvPr/>
        </p:nvPicPr>
        <p:blipFill>
          <a:blip r:embed="rId3"/>
          <a:stretch>
            <a:fillRect/>
          </a:stretch>
        </p:blipFill>
        <p:spPr>
          <a:xfrm>
            <a:off x="-117680" y="2940050"/>
            <a:ext cx="8553450" cy="3371850"/>
          </a:xfrm>
          <a:prstGeom prst="rect">
            <a:avLst/>
          </a:prstGeom>
        </p:spPr>
      </p:pic>
    </p:spTree>
    <p:extLst>
      <p:ext uri="{BB962C8B-B14F-4D97-AF65-F5344CB8AC3E}">
        <p14:creationId xmlns:p14="http://schemas.microsoft.com/office/powerpoint/2010/main" val="35092893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6245" y="147485"/>
            <a:ext cx="10547555" cy="1071715"/>
          </a:xfrm>
        </p:spPr>
        <p:txBody>
          <a:bodyPr/>
          <a:lstStyle/>
          <a:p>
            <a:r>
              <a:rPr lang="en-IN" b="1" dirty="0" smtClean="0"/>
              <a:t>Owner  &amp; Fuel Type pie chart </a:t>
            </a:r>
            <a:endParaRPr lang="en-IN" b="1" dirty="0"/>
          </a:p>
        </p:txBody>
      </p:sp>
      <p:sp>
        <p:nvSpPr>
          <p:cNvPr id="3" name="Content Placeholder 2"/>
          <p:cNvSpPr>
            <a:spLocks noGrp="1"/>
          </p:cNvSpPr>
          <p:nvPr>
            <p:ph idx="1"/>
          </p:nvPr>
        </p:nvSpPr>
        <p:spPr>
          <a:xfrm>
            <a:off x="727587" y="1219200"/>
            <a:ext cx="10626213" cy="4938098"/>
          </a:xfrm>
        </p:spPr>
        <p:txBody>
          <a:bodyPr/>
          <a:lstStyle/>
          <a:p>
            <a:pPr marL="0" indent="0">
              <a:buNone/>
            </a:pPr>
            <a:r>
              <a:rPr lang="en-IN" dirty="0" smtClean="0"/>
              <a:t>Owner </a:t>
            </a:r>
            <a:r>
              <a:rPr lang="en-IN" dirty="0"/>
              <a:t>most of the car belongs to 1st Owner and very few belongs to 2nd Owner followed by 3rd and 4th </a:t>
            </a:r>
            <a:r>
              <a:rPr lang="en-IN" dirty="0" smtClean="0"/>
              <a:t>owner</a:t>
            </a:r>
          </a:p>
          <a:p>
            <a:pPr marL="0" indent="0">
              <a:buNone/>
            </a:pPr>
            <a:r>
              <a:rPr lang="en-IN" dirty="0" err="1"/>
              <a:t>Fuel_Type</a:t>
            </a:r>
            <a:r>
              <a:rPr lang="en-IN" dirty="0"/>
              <a:t> petrol car is more than 76 % in market ,22% only Diesel </a:t>
            </a:r>
            <a:r>
              <a:rPr lang="en-IN" dirty="0" err="1"/>
              <a:t>car,CNG</a:t>
            </a:r>
            <a:r>
              <a:rPr lang="en-IN" dirty="0"/>
              <a:t> option of car is 2% that which may increase in coming year once infra of CNG develop as its clean and cheap energy source</a:t>
            </a:r>
          </a:p>
        </p:txBody>
      </p:sp>
      <p:pic>
        <p:nvPicPr>
          <p:cNvPr id="6" name="Picture 5"/>
          <p:cNvPicPr>
            <a:picLocks noChangeAspect="1"/>
          </p:cNvPicPr>
          <p:nvPr/>
        </p:nvPicPr>
        <p:blipFill>
          <a:blip r:embed="rId2"/>
          <a:stretch>
            <a:fillRect/>
          </a:stretch>
        </p:blipFill>
        <p:spPr>
          <a:xfrm>
            <a:off x="1135164" y="3184178"/>
            <a:ext cx="3629025" cy="3371850"/>
          </a:xfrm>
          <a:prstGeom prst="rect">
            <a:avLst/>
          </a:prstGeom>
        </p:spPr>
      </p:pic>
      <p:pic>
        <p:nvPicPr>
          <p:cNvPr id="7" name="Picture 6"/>
          <p:cNvPicPr>
            <a:picLocks noChangeAspect="1"/>
          </p:cNvPicPr>
          <p:nvPr/>
        </p:nvPicPr>
        <p:blipFill>
          <a:blip r:embed="rId3"/>
          <a:stretch>
            <a:fillRect/>
          </a:stretch>
        </p:blipFill>
        <p:spPr>
          <a:xfrm>
            <a:off x="6297714" y="3174653"/>
            <a:ext cx="3667125" cy="3381375"/>
          </a:xfrm>
          <a:prstGeom prst="rect">
            <a:avLst/>
          </a:prstGeom>
        </p:spPr>
      </p:pic>
    </p:spTree>
    <p:extLst>
      <p:ext uri="{BB962C8B-B14F-4D97-AF65-F5344CB8AC3E}">
        <p14:creationId xmlns:p14="http://schemas.microsoft.com/office/powerpoint/2010/main" val="26024251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Masonry Veneer &amp; </a:t>
            </a:r>
            <a:r>
              <a:rPr lang="en-IN" b="1" dirty="0" err="1" smtClean="0"/>
              <a:t>ExterQual</a:t>
            </a:r>
            <a:endParaRPr lang="en-IN" b="1" dirty="0"/>
          </a:p>
        </p:txBody>
      </p:sp>
      <p:sp>
        <p:nvSpPr>
          <p:cNvPr id="3" name="Content Placeholder 2"/>
          <p:cNvSpPr>
            <a:spLocks noGrp="1"/>
          </p:cNvSpPr>
          <p:nvPr>
            <p:ph idx="1"/>
          </p:nvPr>
        </p:nvSpPr>
        <p:spPr/>
        <p:txBody>
          <a:bodyPr/>
          <a:lstStyle/>
          <a:p>
            <a:r>
              <a:rPr lang="en-IN" dirty="0" smtClean="0"/>
              <a:t>Last service data reflects maximum car are petrol variant </a:t>
            </a:r>
            <a:endParaRPr lang="en-IN" dirty="0"/>
          </a:p>
          <a:p>
            <a:r>
              <a:rPr lang="en-IN" dirty="0" smtClean="0"/>
              <a:t>Transmission line of car is  54% Manual car rest are automatic</a:t>
            </a:r>
            <a:endParaRPr lang="en-IN" dirty="0"/>
          </a:p>
        </p:txBody>
      </p:sp>
      <p:pic>
        <p:nvPicPr>
          <p:cNvPr id="6" name="Picture 5"/>
          <p:cNvPicPr>
            <a:picLocks noChangeAspect="1"/>
          </p:cNvPicPr>
          <p:nvPr/>
        </p:nvPicPr>
        <p:blipFill>
          <a:blip r:embed="rId2"/>
          <a:stretch>
            <a:fillRect/>
          </a:stretch>
        </p:blipFill>
        <p:spPr>
          <a:xfrm>
            <a:off x="1332424" y="2930525"/>
            <a:ext cx="3667125" cy="3381375"/>
          </a:xfrm>
          <a:prstGeom prst="rect">
            <a:avLst/>
          </a:prstGeom>
        </p:spPr>
      </p:pic>
      <p:pic>
        <p:nvPicPr>
          <p:cNvPr id="8" name="Picture 7"/>
          <p:cNvPicPr>
            <a:picLocks noChangeAspect="1"/>
          </p:cNvPicPr>
          <p:nvPr/>
        </p:nvPicPr>
        <p:blipFill>
          <a:blip r:embed="rId3"/>
          <a:stretch>
            <a:fillRect/>
          </a:stretch>
        </p:blipFill>
        <p:spPr>
          <a:xfrm>
            <a:off x="6331820" y="3080262"/>
            <a:ext cx="3952875" cy="3371850"/>
          </a:xfrm>
          <a:prstGeom prst="rect">
            <a:avLst/>
          </a:prstGeom>
        </p:spPr>
      </p:pic>
    </p:spTree>
    <p:extLst>
      <p:ext uri="{BB962C8B-B14F-4D97-AF65-F5344CB8AC3E}">
        <p14:creationId xmlns:p14="http://schemas.microsoft.com/office/powerpoint/2010/main" val="19511864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17869"/>
          </a:xfrm>
        </p:spPr>
        <p:txBody>
          <a:bodyPr>
            <a:normAutofit/>
          </a:bodyPr>
          <a:lstStyle/>
          <a:p>
            <a:r>
              <a:rPr lang="en-IN" b="1" dirty="0" smtClean="0"/>
              <a:t>Registration &amp; Insurance</a:t>
            </a:r>
            <a:endParaRPr lang="en-IN" b="1" dirty="0"/>
          </a:p>
        </p:txBody>
      </p:sp>
      <p:sp>
        <p:nvSpPr>
          <p:cNvPr id="3" name="Content Placeholder 2"/>
          <p:cNvSpPr>
            <a:spLocks noGrp="1"/>
          </p:cNvSpPr>
          <p:nvPr>
            <p:ph idx="1"/>
          </p:nvPr>
        </p:nvSpPr>
        <p:spPr/>
        <p:txBody>
          <a:bodyPr/>
          <a:lstStyle/>
          <a:p>
            <a:r>
              <a:rPr lang="en-IN" dirty="0" smtClean="0"/>
              <a:t>Registration of car 3</a:t>
            </a:r>
            <a:r>
              <a:rPr lang="en-IN" baseline="30000" dirty="0" smtClean="0"/>
              <a:t>rd</a:t>
            </a:r>
            <a:r>
              <a:rPr lang="en-IN" dirty="0" smtClean="0"/>
              <a:t> party 32% of the car, rest are DL &amp; HR number</a:t>
            </a:r>
            <a:endParaRPr lang="en-IN" dirty="0"/>
          </a:p>
          <a:p>
            <a:r>
              <a:rPr lang="en-IN" dirty="0" smtClean="0"/>
              <a:t>Insurance is also 3</a:t>
            </a:r>
            <a:r>
              <a:rPr lang="en-IN" baseline="30000" dirty="0" smtClean="0"/>
              <a:t>rd</a:t>
            </a:r>
            <a:r>
              <a:rPr lang="en-IN" dirty="0" smtClean="0"/>
              <a:t> party and valid </a:t>
            </a:r>
            <a:r>
              <a:rPr lang="en-IN" dirty="0" err="1" smtClean="0"/>
              <a:t>upto</a:t>
            </a:r>
            <a:r>
              <a:rPr lang="en-IN" dirty="0" smtClean="0"/>
              <a:t> 22 as data is taken from year 2021</a:t>
            </a:r>
            <a:endParaRPr lang="en-IN" dirty="0"/>
          </a:p>
        </p:txBody>
      </p:sp>
      <p:pic>
        <p:nvPicPr>
          <p:cNvPr id="6" name="Picture 5"/>
          <p:cNvPicPr>
            <a:picLocks noChangeAspect="1"/>
          </p:cNvPicPr>
          <p:nvPr/>
        </p:nvPicPr>
        <p:blipFill>
          <a:blip r:embed="rId2"/>
          <a:stretch>
            <a:fillRect/>
          </a:stretch>
        </p:blipFill>
        <p:spPr>
          <a:xfrm>
            <a:off x="1189703" y="2989808"/>
            <a:ext cx="4512392" cy="3413220"/>
          </a:xfrm>
          <a:prstGeom prst="rect">
            <a:avLst/>
          </a:prstGeom>
        </p:spPr>
      </p:pic>
      <p:pic>
        <p:nvPicPr>
          <p:cNvPr id="7" name="Picture 6"/>
          <p:cNvPicPr>
            <a:picLocks noChangeAspect="1"/>
          </p:cNvPicPr>
          <p:nvPr/>
        </p:nvPicPr>
        <p:blipFill>
          <a:blip r:embed="rId3"/>
          <a:stretch>
            <a:fillRect/>
          </a:stretch>
        </p:blipFill>
        <p:spPr>
          <a:xfrm>
            <a:off x="5799750" y="2989808"/>
            <a:ext cx="4820932" cy="3413220"/>
          </a:xfrm>
          <a:prstGeom prst="rect">
            <a:avLst/>
          </a:prstGeom>
        </p:spPr>
      </p:pic>
    </p:spTree>
    <p:extLst>
      <p:ext uri="{BB962C8B-B14F-4D97-AF65-F5344CB8AC3E}">
        <p14:creationId xmlns:p14="http://schemas.microsoft.com/office/powerpoint/2010/main" val="30588444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1363</TotalTime>
  <Words>754</Words>
  <Application>Microsoft Office PowerPoint</Application>
  <PresentationFormat>Widescreen</PresentationFormat>
  <Paragraphs>75</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  Used Car: Price Prediction  </vt:lpstr>
      <vt:lpstr>Problem Statement :-</vt:lpstr>
      <vt:lpstr>EDA(Exploratory data analysis )</vt:lpstr>
      <vt:lpstr>Data Types ,info and  data cleaning</vt:lpstr>
      <vt:lpstr>Data insight Analysis and cleaning</vt:lpstr>
      <vt:lpstr>Pie Chart Analysis of object data “Brand”  &amp; “History”</vt:lpstr>
      <vt:lpstr>Owner  &amp; Fuel Type pie chart </vt:lpstr>
      <vt:lpstr>Masonry Veneer &amp; ExterQual</vt:lpstr>
      <vt:lpstr>Registration &amp; Insurance</vt:lpstr>
      <vt:lpstr>Kilometers Distribution plot(continuous data)</vt:lpstr>
      <vt:lpstr>Fill missing values &amp; drop column </vt:lpstr>
      <vt:lpstr>Encoding Categorical data</vt:lpstr>
      <vt:lpstr>Distribution plot to get overview how data distributed </vt:lpstr>
      <vt:lpstr>Boxplot of outliers present in dataset</vt:lpstr>
      <vt:lpstr>Heatmap to understand correlation between features dataset</vt:lpstr>
      <vt:lpstr>Correlation with target variable </vt:lpstr>
      <vt:lpstr>Features selection &amp; Scale data &amp; Train test split </vt:lpstr>
      <vt:lpstr>Linear Regression Model</vt:lpstr>
      <vt:lpstr>Decision Tree Regression </vt:lpstr>
      <vt:lpstr>Post Tuning scatter plot predict vs actual price </vt:lpstr>
      <vt:lpstr>GradientBoost Regression Model</vt:lpstr>
      <vt:lpstr>GradientBoosting Regression </vt:lpstr>
      <vt:lpstr>RandonForest Regression Model</vt:lpstr>
      <vt:lpstr>RandomForest Actual Vs Predicted Price Graph</vt:lpstr>
      <vt:lpstr>XGB Model </vt:lpstr>
      <vt:lpstr>XGB Model</vt:lpstr>
      <vt:lpstr>Final Best Model Saving </vt:lpstr>
    </vt:vector>
  </TitlesOfParts>
  <Company>Atlas Copco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HOUSING: PRICE PREDICTION </dc:title>
  <dc:creator>Sharad Yadav</dc:creator>
  <cp:lastModifiedBy>Sharad Yadav</cp:lastModifiedBy>
  <cp:revision>61</cp:revision>
  <dcterms:created xsi:type="dcterms:W3CDTF">2021-09-08T09:03:58Z</dcterms:created>
  <dcterms:modified xsi:type="dcterms:W3CDTF">2021-09-27T12:05:25Z</dcterms:modified>
</cp:coreProperties>
</file>