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8" r:id="rId10"/>
    <p:sldId id="267" r:id="rId11"/>
    <p:sldId id="266" r:id="rId12"/>
    <p:sldId id="264" r:id="rId13"/>
    <p:sldId id="265" r:id="rId14"/>
    <p:sldId id="269" r:id="rId15"/>
    <p:sldId id="270" r:id="rId16"/>
    <p:sldId id="271" r:id="rId17"/>
    <p:sldId id="272" r:id="rId18"/>
    <p:sldId id="273" r:id="rId19"/>
    <p:sldId id="274" r:id="rId20"/>
    <p:sldId id="275" r:id="rId21"/>
    <p:sldId id="276" r:id="rId22"/>
    <p:sldId id="279" r:id="rId23"/>
    <p:sldId id="280" r:id="rId24"/>
    <p:sldId id="281" r:id="rId25"/>
    <p:sldId id="282" r:id="rId26"/>
    <p:sldId id="283" r:id="rId27"/>
    <p:sldId id="284" r:id="rId28"/>
    <p:sldId id="285" r:id="rId29"/>
    <p:sldId id="286" r:id="rId30"/>
    <p:sldId id="287" r:id="rId31"/>
    <p:sldId id="288" r:id="rId32"/>
    <p:sldId id="289"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arad Yadav" initials="SY" lastIdx="2" clrIdx="0">
    <p:extLst>
      <p:ext uri="{19B8F6BF-5375-455C-9EA6-DF929625EA0E}">
        <p15:presenceInfo xmlns:p15="http://schemas.microsoft.com/office/powerpoint/2012/main" userId="S-1-5-21-2503249905-2805853119-2084848213-16365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700"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8-15T11:04:31.023" idx="2">
    <p:pos x="10" y="10"/>
    <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458DA707-F889-4AD7-870F-11E4C07BBAEC}" type="datetimeFigureOut">
              <a:rPr lang="en-IN" smtClean="0"/>
              <a:t>15-08-2021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13D5C1-0559-4339-A4DC-2F14E2038B59}" type="slidenum">
              <a:rPr lang="en-IN" smtClean="0"/>
              <a:t>‹#›</a:t>
            </a:fld>
            <a:endParaRPr lang="en-IN"/>
          </a:p>
        </p:txBody>
      </p:sp>
    </p:spTree>
    <p:extLst>
      <p:ext uri="{BB962C8B-B14F-4D97-AF65-F5344CB8AC3E}">
        <p14:creationId xmlns:p14="http://schemas.microsoft.com/office/powerpoint/2010/main" val="34293471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58DA707-F889-4AD7-870F-11E4C07BBAEC}" type="datetimeFigureOut">
              <a:rPr lang="en-IN" smtClean="0"/>
              <a:t>15-08-2021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13D5C1-0559-4339-A4DC-2F14E2038B59}" type="slidenum">
              <a:rPr lang="en-IN" smtClean="0"/>
              <a:t>‹#›</a:t>
            </a:fld>
            <a:endParaRPr lang="en-IN"/>
          </a:p>
        </p:txBody>
      </p:sp>
    </p:spTree>
    <p:extLst>
      <p:ext uri="{BB962C8B-B14F-4D97-AF65-F5344CB8AC3E}">
        <p14:creationId xmlns:p14="http://schemas.microsoft.com/office/powerpoint/2010/main" val="39920149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58DA707-F889-4AD7-870F-11E4C07BBAEC}" type="datetimeFigureOut">
              <a:rPr lang="en-IN" smtClean="0"/>
              <a:t>15-08-2021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13D5C1-0559-4339-A4DC-2F14E2038B59}" type="slidenum">
              <a:rPr lang="en-IN" smtClean="0"/>
              <a:t>‹#›</a:t>
            </a:fld>
            <a:endParaRPr lang="en-IN"/>
          </a:p>
        </p:txBody>
      </p:sp>
    </p:spTree>
    <p:extLst>
      <p:ext uri="{BB962C8B-B14F-4D97-AF65-F5344CB8AC3E}">
        <p14:creationId xmlns:p14="http://schemas.microsoft.com/office/powerpoint/2010/main" val="41663781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58DA707-F889-4AD7-870F-11E4C07BBAEC}" type="datetimeFigureOut">
              <a:rPr lang="en-IN" smtClean="0"/>
              <a:t>15-08-2021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13D5C1-0559-4339-A4DC-2F14E2038B59}" type="slidenum">
              <a:rPr lang="en-IN" smtClean="0"/>
              <a:t>‹#›</a:t>
            </a:fld>
            <a:endParaRPr lang="en-IN"/>
          </a:p>
        </p:txBody>
      </p:sp>
    </p:spTree>
    <p:extLst>
      <p:ext uri="{BB962C8B-B14F-4D97-AF65-F5344CB8AC3E}">
        <p14:creationId xmlns:p14="http://schemas.microsoft.com/office/powerpoint/2010/main" val="11535628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58DA707-F889-4AD7-870F-11E4C07BBAEC}" type="datetimeFigureOut">
              <a:rPr lang="en-IN" smtClean="0"/>
              <a:t>15-08-2021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13D5C1-0559-4339-A4DC-2F14E2038B59}" type="slidenum">
              <a:rPr lang="en-IN" smtClean="0"/>
              <a:t>‹#›</a:t>
            </a:fld>
            <a:endParaRPr lang="en-IN"/>
          </a:p>
        </p:txBody>
      </p:sp>
    </p:spTree>
    <p:extLst>
      <p:ext uri="{BB962C8B-B14F-4D97-AF65-F5344CB8AC3E}">
        <p14:creationId xmlns:p14="http://schemas.microsoft.com/office/powerpoint/2010/main" val="41396678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458DA707-F889-4AD7-870F-11E4C07BBAEC}" type="datetimeFigureOut">
              <a:rPr lang="en-IN" smtClean="0"/>
              <a:t>15-08-2021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413D5C1-0559-4339-A4DC-2F14E2038B59}" type="slidenum">
              <a:rPr lang="en-IN" smtClean="0"/>
              <a:t>‹#›</a:t>
            </a:fld>
            <a:endParaRPr lang="en-IN"/>
          </a:p>
        </p:txBody>
      </p:sp>
    </p:spTree>
    <p:extLst>
      <p:ext uri="{BB962C8B-B14F-4D97-AF65-F5344CB8AC3E}">
        <p14:creationId xmlns:p14="http://schemas.microsoft.com/office/powerpoint/2010/main" val="19424482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458DA707-F889-4AD7-870F-11E4C07BBAEC}" type="datetimeFigureOut">
              <a:rPr lang="en-IN" smtClean="0"/>
              <a:t>15-08-2021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413D5C1-0559-4339-A4DC-2F14E2038B59}" type="slidenum">
              <a:rPr lang="en-IN" smtClean="0"/>
              <a:t>‹#›</a:t>
            </a:fld>
            <a:endParaRPr lang="en-IN"/>
          </a:p>
        </p:txBody>
      </p:sp>
    </p:spTree>
    <p:extLst>
      <p:ext uri="{BB962C8B-B14F-4D97-AF65-F5344CB8AC3E}">
        <p14:creationId xmlns:p14="http://schemas.microsoft.com/office/powerpoint/2010/main" val="12183969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458DA707-F889-4AD7-870F-11E4C07BBAEC}" type="datetimeFigureOut">
              <a:rPr lang="en-IN" smtClean="0"/>
              <a:t>15-08-2021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413D5C1-0559-4339-A4DC-2F14E2038B59}" type="slidenum">
              <a:rPr lang="en-IN" smtClean="0"/>
              <a:t>‹#›</a:t>
            </a:fld>
            <a:endParaRPr lang="en-IN"/>
          </a:p>
        </p:txBody>
      </p:sp>
    </p:spTree>
    <p:extLst>
      <p:ext uri="{BB962C8B-B14F-4D97-AF65-F5344CB8AC3E}">
        <p14:creationId xmlns:p14="http://schemas.microsoft.com/office/powerpoint/2010/main" val="29096392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8DA707-F889-4AD7-870F-11E4C07BBAEC}" type="datetimeFigureOut">
              <a:rPr lang="en-IN" smtClean="0"/>
              <a:t>15-08-2021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413D5C1-0559-4339-A4DC-2F14E2038B59}" type="slidenum">
              <a:rPr lang="en-IN" smtClean="0"/>
              <a:t>‹#›</a:t>
            </a:fld>
            <a:endParaRPr lang="en-IN"/>
          </a:p>
        </p:txBody>
      </p:sp>
    </p:spTree>
    <p:extLst>
      <p:ext uri="{BB962C8B-B14F-4D97-AF65-F5344CB8AC3E}">
        <p14:creationId xmlns:p14="http://schemas.microsoft.com/office/powerpoint/2010/main" val="35558143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58DA707-F889-4AD7-870F-11E4C07BBAEC}" type="datetimeFigureOut">
              <a:rPr lang="en-IN" smtClean="0"/>
              <a:t>15-08-2021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413D5C1-0559-4339-A4DC-2F14E2038B59}" type="slidenum">
              <a:rPr lang="en-IN" smtClean="0"/>
              <a:t>‹#›</a:t>
            </a:fld>
            <a:endParaRPr lang="en-IN"/>
          </a:p>
        </p:txBody>
      </p:sp>
    </p:spTree>
    <p:extLst>
      <p:ext uri="{BB962C8B-B14F-4D97-AF65-F5344CB8AC3E}">
        <p14:creationId xmlns:p14="http://schemas.microsoft.com/office/powerpoint/2010/main" val="42642474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58DA707-F889-4AD7-870F-11E4C07BBAEC}" type="datetimeFigureOut">
              <a:rPr lang="en-IN" smtClean="0"/>
              <a:t>15-08-2021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413D5C1-0559-4339-A4DC-2F14E2038B59}" type="slidenum">
              <a:rPr lang="en-IN" smtClean="0"/>
              <a:t>‹#›</a:t>
            </a:fld>
            <a:endParaRPr lang="en-IN"/>
          </a:p>
        </p:txBody>
      </p:sp>
    </p:spTree>
    <p:extLst>
      <p:ext uri="{BB962C8B-B14F-4D97-AF65-F5344CB8AC3E}">
        <p14:creationId xmlns:p14="http://schemas.microsoft.com/office/powerpoint/2010/main" val="41111237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8DA707-F889-4AD7-870F-11E4C07BBAEC}" type="datetimeFigureOut">
              <a:rPr lang="en-IN" smtClean="0"/>
              <a:t>15-08-2021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13D5C1-0559-4339-A4DC-2F14E2038B59}" type="slidenum">
              <a:rPr lang="en-IN" smtClean="0"/>
              <a:t>‹#›</a:t>
            </a:fld>
            <a:endParaRPr lang="en-IN"/>
          </a:p>
        </p:txBody>
      </p:sp>
    </p:spTree>
    <p:extLst>
      <p:ext uri="{BB962C8B-B14F-4D97-AF65-F5344CB8AC3E}">
        <p14:creationId xmlns:p14="http://schemas.microsoft.com/office/powerpoint/2010/main" val="19642250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10812" y="442453"/>
            <a:ext cx="8957187" cy="1248696"/>
          </a:xfrm>
        </p:spPr>
        <p:txBody>
          <a:bodyPr>
            <a:normAutofit fontScale="90000"/>
          </a:bodyPr>
          <a:lstStyle/>
          <a:p>
            <a:r>
              <a:rPr lang="en-IN" b="1" dirty="0" smtClean="0"/>
              <a:t>A case </a:t>
            </a:r>
            <a:r>
              <a:rPr lang="en-IN" b="1" dirty="0"/>
              <a:t>study from Indian e-commerce customers</a:t>
            </a:r>
          </a:p>
        </p:txBody>
      </p:sp>
      <p:pic>
        <p:nvPicPr>
          <p:cNvPr id="5" name="Picture 4"/>
          <p:cNvPicPr>
            <a:picLocks noChangeAspect="1"/>
          </p:cNvPicPr>
          <p:nvPr/>
        </p:nvPicPr>
        <p:blipFill>
          <a:blip r:embed="rId2"/>
          <a:stretch>
            <a:fillRect/>
          </a:stretch>
        </p:blipFill>
        <p:spPr>
          <a:xfrm>
            <a:off x="2979174" y="1505698"/>
            <a:ext cx="6833420" cy="4553011"/>
          </a:xfrm>
          <a:prstGeom prst="rect">
            <a:avLst/>
          </a:prstGeom>
        </p:spPr>
      </p:pic>
      <p:sp>
        <p:nvSpPr>
          <p:cNvPr id="3" name="Subtitle 2"/>
          <p:cNvSpPr>
            <a:spLocks noGrp="1"/>
          </p:cNvSpPr>
          <p:nvPr>
            <p:ph type="subTitle" idx="1"/>
          </p:nvPr>
        </p:nvSpPr>
        <p:spPr>
          <a:xfrm>
            <a:off x="639097" y="1691149"/>
            <a:ext cx="2340077" cy="747252"/>
          </a:xfrm>
        </p:spPr>
        <p:txBody>
          <a:bodyPr>
            <a:normAutofit lnSpcReduction="10000"/>
          </a:bodyPr>
          <a:lstStyle/>
          <a:p>
            <a:r>
              <a:rPr lang="en-IN" b="1" dirty="0" smtClean="0"/>
              <a:t>E-commerce Analysis</a:t>
            </a:r>
            <a:endParaRPr lang="en-IN" b="1" dirty="0"/>
          </a:p>
        </p:txBody>
      </p:sp>
    </p:spTree>
    <p:extLst>
      <p:ext uri="{BB962C8B-B14F-4D97-AF65-F5344CB8AC3E}">
        <p14:creationId xmlns:p14="http://schemas.microsoft.com/office/powerpoint/2010/main" val="35916579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Since how long You are shopping Online?</a:t>
            </a:r>
            <a:endParaRPr lang="en-IN" b="1" dirty="0"/>
          </a:p>
        </p:txBody>
      </p:sp>
      <p:pic>
        <p:nvPicPr>
          <p:cNvPr id="4" name="Content Placeholder 3"/>
          <p:cNvPicPr>
            <a:picLocks noGrp="1" noChangeAspect="1"/>
          </p:cNvPicPr>
          <p:nvPr>
            <p:ph idx="1"/>
          </p:nvPr>
        </p:nvPicPr>
        <p:blipFill>
          <a:blip r:embed="rId2"/>
          <a:stretch>
            <a:fillRect/>
          </a:stretch>
        </p:blipFill>
        <p:spPr>
          <a:xfrm>
            <a:off x="838200" y="1823108"/>
            <a:ext cx="6237234" cy="4403016"/>
          </a:xfrm>
          <a:prstGeom prst="rect">
            <a:avLst/>
          </a:prstGeom>
        </p:spPr>
      </p:pic>
      <p:sp>
        <p:nvSpPr>
          <p:cNvPr id="6" name="TextBox 5"/>
          <p:cNvSpPr txBox="1"/>
          <p:nvPr/>
        </p:nvSpPr>
        <p:spPr>
          <a:xfrm>
            <a:off x="8495071" y="2281084"/>
            <a:ext cx="2703871" cy="2031325"/>
          </a:xfrm>
          <a:prstGeom prst="rect">
            <a:avLst/>
          </a:prstGeom>
          <a:noFill/>
        </p:spPr>
        <p:txBody>
          <a:bodyPr wrap="square" rtlCol="0">
            <a:spAutoFit/>
          </a:bodyPr>
          <a:lstStyle/>
          <a:p>
            <a:r>
              <a:rPr lang="en-IN" dirty="0" smtClean="0"/>
              <a:t>More than 4 years people doing online shopping majority age group of online shopping is between 21-50 ,but 31-40 age group is highest among all </a:t>
            </a:r>
            <a:endParaRPr lang="en-IN" dirty="0"/>
          </a:p>
        </p:txBody>
      </p:sp>
    </p:spTree>
    <p:extLst>
      <p:ext uri="{BB962C8B-B14F-4D97-AF65-F5344CB8AC3E}">
        <p14:creationId xmlns:p14="http://schemas.microsoft.com/office/powerpoint/2010/main" val="21217073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Which City do more online shopping</a:t>
            </a:r>
            <a:endParaRPr lang="en-IN" b="1" dirty="0"/>
          </a:p>
        </p:txBody>
      </p:sp>
      <p:pic>
        <p:nvPicPr>
          <p:cNvPr id="4" name="Content Placeholder 3"/>
          <p:cNvPicPr>
            <a:picLocks noGrp="1" noChangeAspect="1"/>
          </p:cNvPicPr>
          <p:nvPr>
            <p:ph idx="1"/>
          </p:nvPr>
        </p:nvPicPr>
        <p:blipFill>
          <a:blip r:embed="rId2"/>
          <a:stretch>
            <a:fillRect/>
          </a:stretch>
        </p:blipFill>
        <p:spPr>
          <a:xfrm>
            <a:off x="2104103" y="1493420"/>
            <a:ext cx="4678619" cy="4203632"/>
          </a:xfrm>
          <a:prstGeom prst="rect">
            <a:avLst/>
          </a:prstGeom>
        </p:spPr>
      </p:pic>
      <p:sp>
        <p:nvSpPr>
          <p:cNvPr id="5" name="TextBox 4"/>
          <p:cNvSpPr txBox="1"/>
          <p:nvPr/>
        </p:nvSpPr>
        <p:spPr>
          <a:xfrm>
            <a:off x="7796981" y="2054942"/>
            <a:ext cx="3556819" cy="2031325"/>
          </a:xfrm>
          <a:prstGeom prst="rect">
            <a:avLst/>
          </a:prstGeom>
          <a:noFill/>
        </p:spPr>
        <p:txBody>
          <a:bodyPr wrap="square" rtlCol="0">
            <a:spAutoFit/>
          </a:bodyPr>
          <a:lstStyle/>
          <a:p>
            <a:r>
              <a:rPr lang="en-IN" dirty="0" smtClean="0"/>
              <a:t>Delhi and Noida doing more online shopping if we combine </a:t>
            </a:r>
            <a:r>
              <a:rPr lang="en-IN" dirty="0" err="1" smtClean="0"/>
              <a:t>noid</a:t>
            </a:r>
            <a:r>
              <a:rPr lang="en-IN" dirty="0" smtClean="0"/>
              <a:t> and Greater Noida then Noida is ahead ,followed by </a:t>
            </a:r>
            <a:r>
              <a:rPr lang="en-IN" dirty="0"/>
              <a:t>D</a:t>
            </a:r>
            <a:r>
              <a:rPr lang="en-IN" dirty="0" smtClean="0"/>
              <a:t>elhi  </a:t>
            </a:r>
            <a:r>
              <a:rPr lang="en-IN" dirty="0" err="1"/>
              <a:t>B</a:t>
            </a:r>
            <a:r>
              <a:rPr lang="en-IN" dirty="0" err="1" smtClean="0"/>
              <a:t>anglore</a:t>
            </a:r>
            <a:r>
              <a:rPr lang="en-IN" dirty="0" smtClean="0"/>
              <a:t> and </a:t>
            </a:r>
            <a:r>
              <a:rPr lang="en-IN" dirty="0" err="1" smtClean="0"/>
              <a:t>Karnal</a:t>
            </a:r>
            <a:r>
              <a:rPr lang="en-IN" dirty="0" smtClean="0"/>
              <a:t>, surprisingly Gurgaon is behind </a:t>
            </a:r>
            <a:r>
              <a:rPr lang="en-IN" dirty="0" err="1"/>
              <a:t>K</a:t>
            </a:r>
            <a:r>
              <a:rPr lang="en-IN" dirty="0" err="1" smtClean="0"/>
              <a:t>aranal</a:t>
            </a:r>
            <a:r>
              <a:rPr lang="en-IN" dirty="0" smtClean="0"/>
              <a:t> and </a:t>
            </a:r>
            <a:r>
              <a:rPr lang="en-IN" dirty="0" err="1" smtClean="0"/>
              <a:t>Sonal</a:t>
            </a:r>
            <a:r>
              <a:rPr lang="en-IN" dirty="0" smtClean="0"/>
              <a:t> and Ghaziabad</a:t>
            </a:r>
            <a:endParaRPr lang="en-IN" dirty="0"/>
          </a:p>
        </p:txBody>
      </p:sp>
    </p:spTree>
    <p:extLst>
      <p:ext uri="{BB962C8B-B14F-4D97-AF65-F5344CB8AC3E}">
        <p14:creationId xmlns:p14="http://schemas.microsoft.com/office/powerpoint/2010/main" val="35388590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Mobile User  Vs Desktop user</a:t>
            </a:r>
            <a:endParaRPr lang="en-IN" b="1" dirty="0"/>
          </a:p>
        </p:txBody>
      </p:sp>
      <p:pic>
        <p:nvPicPr>
          <p:cNvPr id="5" name="Content Placeholder 4"/>
          <p:cNvPicPr>
            <a:picLocks noGrp="1" noChangeAspect="1"/>
          </p:cNvPicPr>
          <p:nvPr>
            <p:ph idx="1"/>
          </p:nvPr>
        </p:nvPicPr>
        <p:blipFill>
          <a:blip r:embed="rId2"/>
          <a:stretch>
            <a:fillRect/>
          </a:stretch>
        </p:blipFill>
        <p:spPr>
          <a:xfrm>
            <a:off x="1061517" y="1634475"/>
            <a:ext cx="3960462" cy="3820173"/>
          </a:xfrm>
          <a:prstGeom prst="rect">
            <a:avLst/>
          </a:prstGeom>
        </p:spPr>
      </p:pic>
      <p:pic>
        <p:nvPicPr>
          <p:cNvPr id="6" name="Picture 5"/>
          <p:cNvPicPr>
            <a:picLocks noChangeAspect="1"/>
          </p:cNvPicPr>
          <p:nvPr/>
        </p:nvPicPr>
        <p:blipFill>
          <a:blip r:embed="rId3"/>
          <a:stretch>
            <a:fillRect/>
          </a:stretch>
        </p:blipFill>
        <p:spPr>
          <a:xfrm>
            <a:off x="6351639" y="1599569"/>
            <a:ext cx="3835041" cy="3889984"/>
          </a:xfrm>
          <a:prstGeom prst="rect">
            <a:avLst/>
          </a:prstGeom>
        </p:spPr>
      </p:pic>
      <p:sp>
        <p:nvSpPr>
          <p:cNvPr id="7" name="TextBox 6"/>
          <p:cNvSpPr txBox="1"/>
          <p:nvPr/>
        </p:nvSpPr>
        <p:spPr>
          <a:xfrm>
            <a:off x="1061517" y="5722374"/>
            <a:ext cx="8357786" cy="646331"/>
          </a:xfrm>
          <a:prstGeom prst="rect">
            <a:avLst/>
          </a:prstGeom>
          <a:noFill/>
        </p:spPr>
        <p:txBody>
          <a:bodyPr wrap="square" rtlCol="0">
            <a:spAutoFit/>
          </a:bodyPr>
          <a:lstStyle/>
          <a:p>
            <a:r>
              <a:rPr lang="en-IN" dirty="0" smtClean="0"/>
              <a:t>Smartphone user is majority because its  more handy and convenient compare to desktop or laptop ,smartphone user is maximum number people doing online shopping  </a:t>
            </a:r>
            <a:endParaRPr lang="en-IN" dirty="0"/>
          </a:p>
        </p:txBody>
      </p:sp>
    </p:spTree>
    <p:extLst>
      <p:ext uri="{BB962C8B-B14F-4D97-AF65-F5344CB8AC3E}">
        <p14:creationId xmlns:p14="http://schemas.microsoft.com/office/powerpoint/2010/main" val="33413503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Trust factor</a:t>
            </a:r>
            <a:endParaRPr lang="en-IN" b="1" dirty="0"/>
          </a:p>
        </p:txBody>
      </p:sp>
      <p:pic>
        <p:nvPicPr>
          <p:cNvPr id="4" name="Content Placeholder 3"/>
          <p:cNvPicPr>
            <a:picLocks noGrp="1" noChangeAspect="1"/>
          </p:cNvPicPr>
          <p:nvPr>
            <p:ph idx="1"/>
          </p:nvPr>
        </p:nvPicPr>
        <p:blipFill>
          <a:blip r:embed="rId2"/>
          <a:stretch>
            <a:fillRect/>
          </a:stretch>
        </p:blipFill>
        <p:spPr>
          <a:xfrm>
            <a:off x="717756" y="1518167"/>
            <a:ext cx="6288036" cy="4931794"/>
          </a:xfrm>
          <a:prstGeom prst="rect">
            <a:avLst/>
          </a:prstGeom>
        </p:spPr>
      </p:pic>
      <p:sp>
        <p:nvSpPr>
          <p:cNvPr id="5" name="TextBox 4"/>
          <p:cNvSpPr txBox="1"/>
          <p:nvPr/>
        </p:nvSpPr>
        <p:spPr>
          <a:xfrm>
            <a:off x="7708490" y="1927123"/>
            <a:ext cx="3962400" cy="1477328"/>
          </a:xfrm>
          <a:prstGeom prst="rect">
            <a:avLst/>
          </a:prstGeom>
          <a:noFill/>
        </p:spPr>
        <p:txBody>
          <a:bodyPr wrap="square" rtlCol="0">
            <a:spAutoFit/>
          </a:bodyPr>
          <a:lstStyle/>
          <a:p>
            <a:r>
              <a:rPr lang="en-IN" dirty="0" smtClean="0"/>
              <a:t>Customers priority to visit on trusted website so trust is major factor as per plot people strongly believe transaction must be safe and trusted for online shopping</a:t>
            </a:r>
            <a:endParaRPr lang="en-IN" dirty="0"/>
          </a:p>
        </p:txBody>
      </p:sp>
    </p:spTree>
    <p:extLst>
      <p:ext uri="{BB962C8B-B14F-4D97-AF65-F5344CB8AC3E}">
        <p14:creationId xmlns:p14="http://schemas.microsoft.com/office/powerpoint/2010/main" val="4367297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Monetary benefit and discounts</a:t>
            </a:r>
            <a:endParaRPr lang="en-IN" b="1" dirty="0"/>
          </a:p>
        </p:txBody>
      </p:sp>
      <p:pic>
        <p:nvPicPr>
          <p:cNvPr id="4" name="Content Placeholder 3"/>
          <p:cNvPicPr>
            <a:picLocks noGrp="1" noChangeAspect="1"/>
          </p:cNvPicPr>
          <p:nvPr>
            <p:ph idx="1"/>
          </p:nvPr>
        </p:nvPicPr>
        <p:blipFill>
          <a:blip r:embed="rId2"/>
          <a:stretch>
            <a:fillRect/>
          </a:stretch>
        </p:blipFill>
        <p:spPr>
          <a:xfrm>
            <a:off x="444967" y="1805959"/>
            <a:ext cx="7136986" cy="4644001"/>
          </a:xfrm>
          <a:prstGeom prst="rect">
            <a:avLst/>
          </a:prstGeom>
        </p:spPr>
      </p:pic>
      <p:sp>
        <p:nvSpPr>
          <p:cNvPr id="5" name="TextBox 4"/>
          <p:cNvSpPr txBox="1"/>
          <p:nvPr/>
        </p:nvSpPr>
        <p:spPr>
          <a:xfrm>
            <a:off x="8465574" y="2290916"/>
            <a:ext cx="3421626" cy="1477328"/>
          </a:xfrm>
          <a:prstGeom prst="rect">
            <a:avLst/>
          </a:prstGeom>
          <a:noFill/>
        </p:spPr>
        <p:txBody>
          <a:bodyPr wrap="square" rtlCol="0">
            <a:spAutoFit/>
          </a:bodyPr>
          <a:lstStyle/>
          <a:p>
            <a:r>
              <a:rPr lang="en-IN" dirty="0" smtClean="0"/>
              <a:t>Online shopping does more sales offer to attract customers many discount </a:t>
            </a:r>
            <a:r>
              <a:rPr lang="en-IN" dirty="0" err="1" smtClean="0"/>
              <a:t>coupns</a:t>
            </a:r>
            <a:r>
              <a:rPr lang="en-IN" dirty="0" smtClean="0"/>
              <a:t> ,card user discount </a:t>
            </a:r>
            <a:r>
              <a:rPr lang="en-IN" dirty="0" err="1" smtClean="0"/>
              <a:t>etc</a:t>
            </a:r>
            <a:r>
              <a:rPr lang="en-IN" dirty="0" smtClean="0"/>
              <a:t> ,people also agree that e-retail gives monetary befits</a:t>
            </a:r>
            <a:endParaRPr lang="en-IN" dirty="0"/>
          </a:p>
        </p:txBody>
      </p:sp>
    </p:spTree>
    <p:extLst>
      <p:ext uri="{BB962C8B-B14F-4D97-AF65-F5344CB8AC3E}">
        <p14:creationId xmlns:p14="http://schemas.microsoft.com/office/powerpoint/2010/main" val="25245570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3560" y="365126"/>
            <a:ext cx="10390239" cy="962230"/>
          </a:xfrm>
        </p:spPr>
        <p:txBody>
          <a:bodyPr/>
          <a:lstStyle/>
          <a:p>
            <a:r>
              <a:rPr lang="en-IN" b="1" dirty="0" smtClean="0"/>
              <a:t>Purchase </a:t>
            </a:r>
            <a:r>
              <a:rPr lang="en-IN" b="1" dirty="0" err="1" smtClean="0"/>
              <a:t>Decesion</a:t>
            </a:r>
            <a:r>
              <a:rPr lang="en-IN" b="1" dirty="0" smtClean="0"/>
              <a:t> and Payment option </a:t>
            </a:r>
            <a:endParaRPr lang="en-IN" b="1" dirty="0"/>
          </a:p>
        </p:txBody>
      </p:sp>
      <p:pic>
        <p:nvPicPr>
          <p:cNvPr id="4" name="Content Placeholder 3"/>
          <p:cNvPicPr>
            <a:picLocks noGrp="1" noChangeAspect="1"/>
          </p:cNvPicPr>
          <p:nvPr>
            <p:ph idx="1"/>
          </p:nvPr>
        </p:nvPicPr>
        <p:blipFill>
          <a:blip r:embed="rId2"/>
          <a:stretch>
            <a:fillRect/>
          </a:stretch>
        </p:blipFill>
        <p:spPr>
          <a:xfrm>
            <a:off x="487339" y="1214155"/>
            <a:ext cx="4511750" cy="3613483"/>
          </a:xfrm>
          <a:prstGeom prst="rect">
            <a:avLst/>
          </a:prstGeom>
        </p:spPr>
      </p:pic>
      <p:pic>
        <p:nvPicPr>
          <p:cNvPr id="5" name="Picture 4"/>
          <p:cNvPicPr>
            <a:picLocks noChangeAspect="1"/>
          </p:cNvPicPr>
          <p:nvPr/>
        </p:nvPicPr>
        <p:blipFill>
          <a:blip r:embed="rId3"/>
          <a:stretch>
            <a:fillRect/>
          </a:stretch>
        </p:blipFill>
        <p:spPr>
          <a:xfrm>
            <a:off x="6980903" y="1214155"/>
            <a:ext cx="4739915" cy="3532484"/>
          </a:xfrm>
          <a:prstGeom prst="rect">
            <a:avLst/>
          </a:prstGeom>
        </p:spPr>
      </p:pic>
      <p:sp>
        <p:nvSpPr>
          <p:cNvPr id="6" name="TextBox 5"/>
          <p:cNvSpPr txBox="1"/>
          <p:nvPr/>
        </p:nvSpPr>
        <p:spPr>
          <a:xfrm>
            <a:off x="639097" y="5456903"/>
            <a:ext cx="9153832" cy="646331"/>
          </a:xfrm>
          <a:prstGeom prst="rect">
            <a:avLst/>
          </a:prstGeom>
          <a:noFill/>
        </p:spPr>
        <p:txBody>
          <a:bodyPr wrap="square" rtlCol="0">
            <a:spAutoFit/>
          </a:bodyPr>
          <a:lstStyle/>
          <a:p>
            <a:r>
              <a:rPr lang="en-IN" dirty="0" smtClean="0"/>
              <a:t>Maximum customers spend 6-15 minute  before buying any products, most of the customers use credit/debit card  for online payment ,few people also using E-wallets.  </a:t>
            </a:r>
            <a:endParaRPr lang="en-IN" dirty="0"/>
          </a:p>
        </p:txBody>
      </p:sp>
    </p:spTree>
    <p:extLst>
      <p:ext uri="{BB962C8B-B14F-4D97-AF65-F5344CB8AC3E}">
        <p14:creationId xmlns:p14="http://schemas.microsoft.com/office/powerpoint/2010/main" val="20526856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Analysis of Shopping Cart abandon</a:t>
            </a:r>
            <a:endParaRPr lang="en-IN" dirty="0"/>
          </a:p>
        </p:txBody>
      </p:sp>
      <p:pic>
        <p:nvPicPr>
          <p:cNvPr id="4" name="Content Placeholder 3"/>
          <p:cNvPicPr>
            <a:picLocks noGrp="1" noChangeAspect="1"/>
          </p:cNvPicPr>
          <p:nvPr>
            <p:ph idx="1"/>
          </p:nvPr>
        </p:nvPicPr>
        <p:blipFill>
          <a:blip r:embed="rId2"/>
          <a:stretch>
            <a:fillRect/>
          </a:stretch>
        </p:blipFill>
        <p:spPr>
          <a:xfrm>
            <a:off x="229983" y="1690688"/>
            <a:ext cx="5984005" cy="3722913"/>
          </a:xfrm>
          <a:prstGeom prst="rect">
            <a:avLst/>
          </a:prstGeom>
        </p:spPr>
      </p:pic>
      <p:pic>
        <p:nvPicPr>
          <p:cNvPr id="5" name="Picture 4"/>
          <p:cNvPicPr>
            <a:picLocks noChangeAspect="1"/>
          </p:cNvPicPr>
          <p:nvPr/>
        </p:nvPicPr>
        <p:blipFill>
          <a:blip r:embed="rId3"/>
          <a:stretch>
            <a:fillRect/>
          </a:stretch>
        </p:blipFill>
        <p:spPr>
          <a:xfrm>
            <a:off x="5639875" y="1813925"/>
            <a:ext cx="5991686" cy="3780850"/>
          </a:xfrm>
          <a:prstGeom prst="rect">
            <a:avLst/>
          </a:prstGeom>
        </p:spPr>
      </p:pic>
      <p:sp>
        <p:nvSpPr>
          <p:cNvPr id="6" name="TextBox 5"/>
          <p:cNvSpPr txBox="1"/>
          <p:nvPr/>
        </p:nvSpPr>
        <p:spPr>
          <a:xfrm>
            <a:off x="599768" y="5722374"/>
            <a:ext cx="9930580" cy="923330"/>
          </a:xfrm>
          <a:prstGeom prst="rect">
            <a:avLst/>
          </a:prstGeom>
          <a:noFill/>
        </p:spPr>
        <p:txBody>
          <a:bodyPr wrap="square" rtlCol="0">
            <a:spAutoFit/>
          </a:bodyPr>
          <a:lstStyle/>
          <a:p>
            <a:r>
              <a:rPr lang="en-IN" dirty="0" smtClean="0"/>
              <a:t>Most of the customers abandon shopping cart during checkout because they have better attractive offer for same product on other website brand, some times promo code is not working and some time change in price</a:t>
            </a:r>
            <a:endParaRPr lang="en-IN" dirty="0"/>
          </a:p>
        </p:txBody>
      </p:sp>
    </p:spTree>
    <p:extLst>
      <p:ext uri="{BB962C8B-B14F-4D97-AF65-F5344CB8AC3E}">
        <p14:creationId xmlns:p14="http://schemas.microsoft.com/office/powerpoint/2010/main" val="13301236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1278193"/>
          </a:xfrm>
        </p:spPr>
        <p:txBody>
          <a:bodyPr>
            <a:normAutofit fontScale="90000"/>
          </a:bodyPr>
          <a:lstStyle/>
          <a:p>
            <a:r>
              <a:rPr lang="en-IN" b="1" dirty="0" smtClean="0"/>
              <a:t>Content and information must be crisp and clear </a:t>
            </a:r>
            <a:endParaRPr lang="en-IN" b="1" dirty="0"/>
          </a:p>
        </p:txBody>
      </p:sp>
      <p:pic>
        <p:nvPicPr>
          <p:cNvPr id="4" name="Content Placeholder 3"/>
          <p:cNvPicPr>
            <a:picLocks noGrp="1" noChangeAspect="1"/>
          </p:cNvPicPr>
          <p:nvPr>
            <p:ph idx="1"/>
          </p:nvPr>
        </p:nvPicPr>
        <p:blipFill>
          <a:blip r:embed="rId2"/>
          <a:stretch>
            <a:fillRect/>
          </a:stretch>
        </p:blipFill>
        <p:spPr>
          <a:xfrm>
            <a:off x="85173" y="1174405"/>
            <a:ext cx="3964334" cy="3373496"/>
          </a:xfrm>
          <a:prstGeom prst="rect">
            <a:avLst/>
          </a:prstGeom>
        </p:spPr>
      </p:pic>
      <p:pic>
        <p:nvPicPr>
          <p:cNvPr id="5" name="Picture 4"/>
          <p:cNvPicPr>
            <a:picLocks noChangeAspect="1"/>
          </p:cNvPicPr>
          <p:nvPr/>
        </p:nvPicPr>
        <p:blipFill>
          <a:blip r:embed="rId3"/>
          <a:stretch>
            <a:fillRect/>
          </a:stretch>
        </p:blipFill>
        <p:spPr>
          <a:xfrm>
            <a:off x="3676085" y="1353707"/>
            <a:ext cx="4601805" cy="3194194"/>
          </a:xfrm>
          <a:prstGeom prst="rect">
            <a:avLst/>
          </a:prstGeom>
        </p:spPr>
      </p:pic>
      <p:sp>
        <p:nvSpPr>
          <p:cNvPr id="6" name="TextBox 5"/>
          <p:cNvSpPr txBox="1"/>
          <p:nvPr/>
        </p:nvSpPr>
        <p:spPr>
          <a:xfrm>
            <a:off x="838200" y="5545394"/>
            <a:ext cx="9603658" cy="646331"/>
          </a:xfrm>
          <a:prstGeom prst="rect">
            <a:avLst/>
          </a:prstGeom>
          <a:noFill/>
        </p:spPr>
        <p:txBody>
          <a:bodyPr wrap="square" rtlCol="0">
            <a:spAutoFit/>
          </a:bodyPr>
          <a:lstStyle/>
          <a:p>
            <a:r>
              <a:rPr lang="en-IN" dirty="0" smtClean="0"/>
              <a:t>Content inside website must be easy crisp to understand and  complete information about particular product that will convert in final purchase .</a:t>
            </a:r>
            <a:endParaRPr lang="en-IN" dirty="0"/>
          </a:p>
        </p:txBody>
      </p:sp>
      <p:pic>
        <p:nvPicPr>
          <p:cNvPr id="7" name="Picture 6"/>
          <p:cNvPicPr>
            <a:picLocks noChangeAspect="1"/>
          </p:cNvPicPr>
          <p:nvPr/>
        </p:nvPicPr>
        <p:blipFill>
          <a:blip r:embed="rId4"/>
          <a:stretch>
            <a:fillRect/>
          </a:stretch>
        </p:blipFill>
        <p:spPr>
          <a:xfrm>
            <a:off x="8277890" y="1160138"/>
            <a:ext cx="3914110" cy="3387763"/>
          </a:xfrm>
          <a:prstGeom prst="rect">
            <a:avLst/>
          </a:prstGeom>
        </p:spPr>
      </p:pic>
    </p:spTree>
    <p:extLst>
      <p:ext uri="{BB962C8B-B14F-4D97-AF65-F5344CB8AC3E}">
        <p14:creationId xmlns:p14="http://schemas.microsoft.com/office/powerpoint/2010/main" val="6226429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Website must light and fast</a:t>
            </a:r>
            <a:endParaRPr lang="en-IN" b="1" dirty="0"/>
          </a:p>
        </p:txBody>
      </p:sp>
      <p:pic>
        <p:nvPicPr>
          <p:cNvPr id="5" name="Picture 4"/>
          <p:cNvPicPr>
            <a:picLocks noChangeAspect="1"/>
          </p:cNvPicPr>
          <p:nvPr/>
        </p:nvPicPr>
        <p:blipFill>
          <a:blip r:embed="rId2"/>
          <a:stretch>
            <a:fillRect/>
          </a:stretch>
        </p:blipFill>
        <p:spPr>
          <a:xfrm>
            <a:off x="6449959" y="1554813"/>
            <a:ext cx="4444181" cy="3710471"/>
          </a:xfrm>
          <a:prstGeom prst="rect">
            <a:avLst/>
          </a:prstGeom>
        </p:spPr>
      </p:pic>
      <p:sp>
        <p:nvSpPr>
          <p:cNvPr id="6" name="TextBox 5"/>
          <p:cNvSpPr txBox="1"/>
          <p:nvPr/>
        </p:nvSpPr>
        <p:spPr>
          <a:xfrm>
            <a:off x="924232" y="5624052"/>
            <a:ext cx="9566787" cy="646331"/>
          </a:xfrm>
          <a:prstGeom prst="rect">
            <a:avLst/>
          </a:prstGeom>
          <a:noFill/>
        </p:spPr>
        <p:txBody>
          <a:bodyPr wrap="square" rtlCol="0">
            <a:spAutoFit/>
          </a:bodyPr>
          <a:lstStyle/>
          <a:p>
            <a:r>
              <a:rPr lang="en-IN" dirty="0" smtClean="0"/>
              <a:t>Customers wants to access fast user-friendly website, quick loading and processing of desired products </a:t>
            </a:r>
            <a:endParaRPr lang="en-IN" dirty="0"/>
          </a:p>
        </p:txBody>
      </p:sp>
      <p:pic>
        <p:nvPicPr>
          <p:cNvPr id="9" name="Content Placeholder 8"/>
          <p:cNvPicPr>
            <a:picLocks noGrp="1" noChangeAspect="1"/>
          </p:cNvPicPr>
          <p:nvPr>
            <p:ph idx="1"/>
          </p:nvPr>
        </p:nvPicPr>
        <p:blipFill>
          <a:blip r:embed="rId3"/>
          <a:stretch>
            <a:fillRect/>
          </a:stretch>
        </p:blipFill>
        <p:spPr>
          <a:xfrm>
            <a:off x="1582532" y="1554813"/>
            <a:ext cx="4407767" cy="3778086"/>
          </a:xfrm>
          <a:prstGeom prst="rect">
            <a:avLst/>
          </a:prstGeom>
        </p:spPr>
      </p:pic>
    </p:spTree>
    <p:extLst>
      <p:ext uri="{BB962C8B-B14F-4D97-AF65-F5344CB8AC3E}">
        <p14:creationId xmlns:p14="http://schemas.microsoft.com/office/powerpoint/2010/main" val="39795191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Privacy and Payment method</a:t>
            </a:r>
            <a:endParaRPr lang="en-IN" b="1" dirty="0"/>
          </a:p>
        </p:txBody>
      </p:sp>
      <p:pic>
        <p:nvPicPr>
          <p:cNvPr id="5" name="Picture 4"/>
          <p:cNvPicPr>
            <a:picLocks noChangeAspect="1"/>
          </p:cNvPicPr>
          <p:nvPr/>
        </p:nvPicPr>
        <p:blipFill>
          <a:blip r:embed="rId2"/>
          <a:stretch>
            <a:fillRect/>
          </a:stretch>
        </p:blipFill>
        <p:spPr>
          <a:xfrm>
            <a:off x="838200" y="1523207"/>
            <a:ext cx="4254911" cy="3995327"/>
          </a:xfrm>
          <a:prstGeom prst="rect">
            <a:avLst/>
          </a:prstGeom>
        </p:spPr>
      </p:pic>
      <p:sp>
        <p:nvSpPr>
          <p:cNvPr id="8" name="TextBox 7"/>
          <p:cNvSpPr txBox="1"/>
          <p:nvPr/>
        </p:nvSpPr>
        <p:spPr>
          <a:xfrm>
            <a:off x="914400" y="5732206"/>
            <a:ext cx="9665110" cy="369332"/>
          </a:xfrm>
          <a:prstGeom prst="rect">
            <a:avLst/>
          </a:prstGeom>
          <a:noFill/>
        </p:spPr>
        <p:txBody>
          <a:bodyPr wrap="square" rtlCol="0">
            <a:spAutoFit/>
          </a:bodyPr>
          <a:lstStyle/>
          <a:p>
            <a:r>
              <a:rPr lang="en-IN" dirty="0" smtClean="0"/>
              <a:t>Customers want convenient payment method option and privacy of customers is utmost priority </a:t>
            </a:r>
            <a:endParaRPr lang="en-IN" dirty="0"/>
          </a:p>
        </p:txBody>
      </p:sp>
      <p:pic>
        <p:nvPicPr>
          <p:cNvPr id="10" name="Content Placeholder 9"/>
          <p:cNvPicPr>
            <a:picLocks noGrp="1" noChangeAspect="1"/>
          </p:cNvPicPr>
          <p:nvPr>
            <p:ph idx="1"/>
          </p:nvPr>
        </p:nvPicPr>
        <p:blipFill>
          <a:blip r:embed="rId3"/>
          <a:stretch>
            <a:fillRect/>
          </a:stretch>
        </p:blipFill>
        <p:spPr>
          <a:xfrm>
            <a:off x="5624053" y="1539385"/>
            <a:ext cx="4562166" cy="4130452"/>
          </a:xfrm>
          <a:prstGeom prst="rect">
            <a:avLst/>
          </a:prstGeom>
        </p:spPr>
      </p:pic>
    </p:spTree>
    <p:extLst>
      <p:ext uri="{BB962C8B-B14F-4D97-AF65-F5344CB8AC3E}">
        <p14:creationId xmlns:p14="http://schemas.microsoft.com/office/powerpoint/2010/main" val="25456608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 statement</a:t>
            </a:r>
            <a:endParaRPr lang="en-IN"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IN" dirty="0" smtClean="0"/>
              <a:t>Customer satisfaction is key to retain current customers as loyal to buy product  even better product available on other site.</a:t>
            </a:r>
          </a:p>
          <a:p>
            <a:pPr>
              <a:buFont typeface="Wingdings" panose="05000000000000000000" pitchFamily="2" charset="2"/>
              <a:buChar char="Ø"/>
            </a:pPr>
            <a:r>
              <a:rPr lang="en-IN" dirty="0" smtClean="0"/>
              <a:t> Customer retention driven factor is trust build-up ,service quality, privacy, better product with complete info, best offers among all peers . </a:t>
            </a:r>
          </a:p>
          <a:p>
            <a:pPr>
              <a:buFont typeface="Wingdings" panose="05000000000000000000" pitchFamily="2" charset="2"/>
              <a:buChar char="Ø"/>
            </a:pPr>
            <a:r>
              <a:rPr lang="en-IN" dirty="0" smtClean="0"/>
              <a:t>The main goal is here </a:t>
            </a:r>
            <a:r>
              <a:rPr lang="en-IN" dirty="0"/>
              <a:t>combination of both utilitarian value and hedonistic values are needed to affect the repeat purchase intention (loyalty) positively. </a:t>
            </a:r>
            <a:r>
              <a:rPr lang="en-IN" dirty="0" smtClean="0"/>
              <a:t> </a:t>
            </a:r>
          </a:p>
          <a:p>
            <a:endParaRPr lang="en-IN" dirty="0"/>
          </a:p>
        </p:txBody>
      </p:sp>
    </p:spTree>
    <p:extLst>
      <p:ext uri="{BB962C8B-B14F-4D97-AF65-F5344CB8AC3E}">
        <p14:creationId xmlns:p14="http://schemas.microsoft.com/office/powerpoint/2010/main" val="15507641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Response through social media and offers </a:t>
            </a:r>
            <a:endParaRPr lang="en-IN" b="1" dirty="0"/>
          </a:p>
        </p:txBody>
      </p:sp>
      <p:pic>
        <p:nvPicPr>
          <p:cNvPr id="4" name="Content Placeholder 3"/>
          <p:cNvPicPr>
            <a:picLocks noGrp="1" noChangeAspect="1"/>
          </p:cNvPicPr>
          <p:nvPr>
            <p:ph idx="1"/>
          </p:nvPr>
        </p:nvPicPr>
        <p:blipFill>
          <a:blip r:embed="rId2"/>
          <a:stretch>
            <a:fillRect/>
          </a:stretch>
        </p:blipFill>
        <p:spPr>
          <a:xfrm>
            <a:off x="523568" y="1565676"/>
            <a:ext cx="5572432" cy="3736062"/>
          </a:xfrm>
          <a:prstGeom prst="rect">
            <a:avLst/>
          </a:prstGeom>
        </p:spPr>
      </p:pic>
      <p:pic>
        <p:nvPicPr>
          <p:cNvPr id="5" name="Picture 4"/>
          <p:cNvPicPr>
            <a:picLocks noChangeAspect="1"/>
          </p:cNvPicPr>
          <p:nvPr/>
        </p:nvPicPr>
        <p:blipFill>
          <a:blip r:embed="rId3"/>
          <a:stretch>
            <a:fillRect/>
          </a:stretch>
        </p:blipFill>
        <p:spPr>
          <a:xfrm>
            <a:off x="6331897" y="1370773"/>
            <a:ext cx="4786006" cy="3930965"/>
          </a:xfrm>
          <a:prstGeom prst="rect">
            <a:avLst/>
          </a:prstGeom>
        </p:spPr>
      </p:pic>
      <p:sp>
        <p:nvSpPr>
          <p:cNvPr id="6" name="TextBox 5"/>
          <p:cNvSpPr txBox="1"/>
          <p:nvPr/>
        </p:nvSpPr>
        <p:spPr>
          <a:xfrm>
            <a:off x="1219200" y="5732206"/>
            <a:ext cx="9301316" cy="923330"/>
          </a:xfrm>
          <a:prstGeom prst="rect">
            <a:avLst/>
          </a:prstGeom>
          <a:noFill/>
        </p:spPr>
        <p:txBody>
          <a:bodyPr wrap="square" rtlCol="0">
            <a:spAutoFit/>
          </a:bodyPr>
          <a:lstStyle/>
          <a:p>
            <a:r>
              <a:rPr lang="en-IN" dirty="0" smtClean="0"/>
              <a:t>People believe and agree that online shopping response through social media , mail communication ,phone call make them convenient option to gain trust on online shopping ,discounts is more attractive online shopping </a:t>
            </a:r>
            <a:endParaRPr lang="en-IN" dirty="0"/>
          </a:p>
        </p:txBody>
      </p:sp>
    </p:spTree>
    <p:extLst>
      <p:ext uri="{BB962C8B-B14F-4D97-AF65-F5344CB8AC3E}">
        <p14:creationId xmlns:p14="http://schemas.microsoft.com/office/powerpoint/2010/main" val="42637852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Flexibility  and return policy </a:t>
            </a:r>
            <a:endParaRPr lang="en-IN" dirty="0"/>
          </a:p>
        </p:txBody>
      </p:sp>
      <p:pic>
        <p:nvPicPr>
          <p:cNvPr id="4" name="Content Placeholder 3"/>
          <p:cNvPicPr>
            <a:picLocks noGrp="1" noChangeAspect="1"/>
          </p:cNvPicPr>
          <p:nvPr>
            <p:ph idx="1"/>
          </p:nvPr>
        </p:nvPicPr>
        <p:blipFill>
          <a:blip r:embed="rId2"/>
          <a:stretch>
            <a:fillRect/>
          </a:stretch>
        </p:blipFill>
        <p:spPr>
          <a:xfrm>
            <a:off x="766915" y="1335061"/>
            <a:ext cx="4484739" cy="4134369"/>
          </a:xfrm>
          <a:prstGeom prst="rect">
            <a:avLst/>
          </a:prstGeom>
        </p:spPr>
      </p:pic>
      <p:pic>
        <p:nvPicPr>
          <p:cNvPr id="5" name="Picture 4"/>
          <p:cNvPicPr>
            <a:picLocks noChangeAspect="1"/>
          </p:cNvPicPr>
          <p:nvPr/>
        </p:nvPicPr>
        <p:blipFill>
          <a:blip r:embed="rId3"/>
          <a:stretch>
            <a:fillRect/>
          </a:stretch>
        </p:blipFill>
        <p:spPr>
          <a:xfrm>
            <a:off x="5987845" y="1367221"/>
            <a:ext cx="4819496" cy="4081583"/>
          </a:xfrm>
          <a:prstGeom prst="rect">
            <a:avLst/>
          </a:prstGeom>
        </p:spPr>
      </p:pic>
      <p:sp>
        <p:nvSpPr>
          <p:cNvPr id="6" name="TextBox 5"/>
          <p:cNvSpPr txBox="1"/>
          <p:nvPr/>
        </p:nvSpPr>
        <p:spPr>
          <a:xfrm>
            <a:off x="934065" y="5968181"/>
            <a:ext cx="9733935" cy="646331"/>
          </a:xfrm>
          <a:prstGeom prst="rect">
            <a:avLst/>
          </a:prstGeom>
          <a:noFill/>
        </p:spPr>
        <p:txBody>
          <a:bodyPr wrap="square" rtlCol="0">
            <a:spAutoFit/>
          </a:bodyPr>
          <a:lstStyle/>
          <a:p>
            <a:r>
              <a:rPr lang="en-IN" dirty="0" smtClean="0"/>
              <a:t>Many customers agree that online shopping  give convenient time to buy products ,return and replacement policy is quite satisfactory  </a:t>
            </a:r>
            <a:endParaRPr lang="en-IN" dirty="0"/>
          </a:p>
        </p:txBody>
      </p:sp>
    </p:spTree>
    <p:extLst>
      <p:ext uri="{BB962C8B-B14F-4D97-AF65-F5344CB8AC3E}">
        <p14:creationId xmlns:p14="http://schemas.microsoft.com/office/powerpoint/2010/main" val="20785247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5574" y="365126"/>
            <a:ext cx="10508226" cy="736088"/>
          </a:xfrm>
        </p:spPr>
        <p:txBody>
          <a:bodyPr/>
          <a:lstStyle/>
          <a:p>
            <a:r>
              <a:rPr lang="en-IN" b="1" dirty="0" smtClean="0"/>
              <a:t>Loyalty Program &amp; Customer satisfaction </a:t>
            </a:r>
            <a:endParaRPr lang="en-IN" b="1" dirty="0"/>
          </a:p>
        </p:txBody>
      </p:sp>
      <p:pic>
        <p:nvPicPr>
          <p:cNvPr id="4" name="Content Placeholder 3"/>
          <p:cNvPicPr>
            <a:picLocks noGrp="1" noChangeAspect="1"/>
          </p:cNvPicPr>
          <p:nvPr>
            <p:ph idx="1"/>
          </p:nvPr>
        </p:nvPicPr>
        <p:blipFill>
          <a:blip r:embed="rId2"/>
          <a:stretch>
            <a:fillRect/>
          </a:stretch>
        </p:blipFill>
        <p:spPr>
          <a:xfrm>
            <a:off x="587573" y="1395719"/>
            <a:ext cx="5260504" cy="3979099"/>
          </a:xfrm>
          <a:prstGeom prst="rect">
            <a:avLst/>
          </a:prstGeom>
        </p:spPr>
      </p:pic>
      <p:pic>
        <p:nvPicPr>
          <p:cNvPr id="5" name="Picture 4"/>
          <p:cNvPicPr>
            <a:picLocks noChangeAspect="1"/>
          </p:cNvPicPr>
          <p:nvPr/>
        </p:nvPicPr>
        <p:blipFill>
          <a:blip r:embed="rId3"/>
          <a:stretch>
            <a:fillRect/>
          </a:stretch>
        </p:blipFill>
        <p:spPr>
          <a:xfrm>
            <a:off x="6196447" y="1027906"/>
            <a:ext cx="5157353" cy="4346912"/>
          </a:xfrm>
          <a:prstGeom prst="rect">
            <a:avLst/>
          </a:prstGeom>
        </p:spPr>
      </p:pic>
      <p:sp>
        <p:nvSpPr>
          <p:cNvPr id="6" name="TextBox 5"/>
          <p:cNvSpPr txBox="1"/>
          <p:nvPr/>
        </p:nvSpPr>
        <p:spPr>
          <a:xfrm>
            <a:off x="845574" y="5742039"/>
            <a:ext cx="9861755" cy="923330"/>
          </a:xfrm>
          <a:prstGeom prst="rect">
            <a:avLst/>
          </a:prstGeom>
          <a:noFill/>
        </p:spPr>
        <p:txBody>
          <a:bodyPr wrap="square" rtlCol="0">
            <a:spAutoFit/>
          </a:bodyPr>
          <a:lstStyle/>
          <a:p>
            <a:r>
              <a:rPr lang="en-IN" dirty="0" smtClean="0"/>
              <a:t>People who does frequent shopping from particular website are eligible for loyalty program ,that give attractive discount and offer for loyal customers ,customers wants to improve content and information about product should more genuine and accurate like product colour and  actual material display </a:t>
            </a:r>
            <a:endParaRPr lang="en-IN" dirty="0"/>
          </a:p>
        </p:txBody>
      </p:sp>
    </p:spTree>
    <p:extLst>
      <p:ext uri="{BB962C8B-B14F-4D97-AF65-F5344CB8AC3E}">
        <p14:creationId xmlns:p14="http://schemas.microsoft.com/office/powerpoint/2010/main" val="41482846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4243"/>
          </a:xfrm>
        </p:spPr>
        <p:txBody>
          <a:bodyPr/>
          <a:lstStyle/>
          <a:p>
            <a:r>
              <a:rPr lang="en-IN" b="1" dirty="0" smtClean="0"/>
              <a:t>Wide Variety and  Monetary savings </a:t>
            </a:r>
            <a:endParaRPr lang="en-IN" b="1" dirty="0"/>
          </a:p>
        </p:txBody>
      </p:sp>
      <p:pic>
        <p:nvPicPr>
          <p:cNvPr id="5" name="Content Placeholder 4"/>
          <p:cNvPicPr>
            <a:picLocks noGrp="1" noChangeAspect="1"/>
          </p:cNvPicPr>
          <p:nvPr>
            <p:ph idx="1"/>
          </p:nvPr>
        </p:nvPicPr>
        <p:blipFill>
          <a:blip r:embed="rId2"/>
          <a:stretch>
            <a:fillRect/>
          </a:stretch>
        </p:blipFill>
        <p:spPr>
          <a:xfrm>
            <a:off x="838201" y="1150613"/>
            <a:ext cx="4573382" cy="4140607"/>
          </a:xfrm>
          <a:prstGeom prst="rect">
            <a:avLst/>
          </a:prstGeom>
        </p:spPr>
      </p:pic>
      <p:pic>
        <p:nvPicPr>
          <p:cNvPr id="6" name="Picture 5"/>
          <p:cNvPicPr>
            <a:picLocks noChangeAspect="1"/>
          </p:cNvPicPr>
          <p:nvPr/>
        </p:nvPicPr>
        <p:blipFill>
          <a:blip r:embed="rId3"/>
          <a:stretch>
            <a:fillRect/>
          </a:stretch>
        </p:blipFill>
        <p:spPr>
          <a:xfrm>
            <a:off x="6171742" y="1209368"/>
            <a:ext cx="4377656" cy="3994047"/>
          </a:xfrm>
          <a:prstGeom prst="rect">
            <a:avLst/>
          </a:prstGeom>
        </p:spPr>
      </p:pic>
      <p:sp>
        <p:nvSpPr>
          <p:cNvPr id="7" name="TextBox 6"/>
          <p:cNvSpPr txBox="1"/>
          <p:nvPr/>
        </p:nvSpPr>
        <p:spPr>
          <a:xfrm>
            <a:off x="521110" y="5810865"/>
            <a:ext cx="10832690" cy="646331"/>
          </a:xfrm>
          <a:prstGeom prst="rect">
            <a:avLst/>
          </a:prstGeom>
          <a:noFill/>
        </p:spPr>
        <p:txBody>
          <a:bodyPr wrap="square" rtlCol="0">
            <a:spAutoFit/>
          </a:bodyPr>
          <a:lstStyle/>
          <a:p>
            <a:r>
              <a:rPr lang="en-IN" dirty="0" smtClean="0"/>
              <a:t>Many customers wants wide variety of product in several category to avail many option that’s the advantage of online shopping, many people getting offers on product so overall befit and saving point in online shopping </a:t>
            </a:r>
            <a:endParaRPr lang="en-IN" dirty="0"/>
          </a:p>
        </p:txBody>
      </p:sp>
    </p:spTree>
    <p:extLst>
      <p:ext uri="{BB962C8B-B14F-4D97-AF65-F5344CB8AC3E}">
        <p14:creationId xmlns:p14="http://schemas.microsoft.com/office/powerpoint/2010/main" val="38179052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Brand website comparison</a:t>
            </a:r>
            <a:endParaRPr lang="en-IN" b="1" dirty="0"/>
          </a:p>
        </p:txBody>
      </p:sp>
      <p:pic>
        <p:nvPicPr>
          <p:cNvPr id="4" name="Content Placeholder 3"/>
          <p:cNvPicPr>
            <a:picLocks noGrp="1" noChangeAspect="1"/>
          </p:cNvPicPr>
          <p:nvPr>
            <p:ph idx="1"/>
          </p:nvPr>
        </p:nvPicPr>
        <p:blipFill>
          <a:blip r:embed="rId2"/>
          <a:stretch>
            <a:fillRect/>
          </a:stretch>
        </p:blipFill>
        <p:spPr>
          <a:xfrm>
            <a:off x="408450" y="1533372"/>
            <a:ext cx="9312888" cy="3878544"/>
          </a:xfrm>
          <a:prstGeom prst="rect">
            <a:avLst/>
          </a:prstGeom>
        </p:spPr>
      </p:pic>
      <p:sp>
        <p:nvSpPr>
          <p:cNvPr id="5" name="TextBox 4"/>
          <p:cNvSpPr txBox="1"/>
          <p:nvPr/>
        </p:nvSpPr>
        <p:spPr>
          <a:xfrm>
            <a:off x="408450" y="5683045"/>
            <a:ext cx="9895756" cy="646331"/>
          </a:xfrm>
          <a:prstGeom prst="rect">
            <a:avLst/>
          </a:prstGeom>
          <a:noFill/>
        </p:spPr>
        <p:txBody>
          <a:bodyPr wrap="square" rtlCol="0">
            <a:spAutoFit/>
          </a:bodyPr>
          <a:lstStyle/>
          <a:p>
            <a:r>
              <a:rPr lang="en-IN" dirty="0" smtClean="0"/>
              <a:t>Amazon and </a:t>
            </a:r>
            <a:r>
              <a:rPr lang="en-IN" dirty="0" err="1" smtClean="0"/>
              <a:t>flipkart</a:t>
            </a:r>
            <a:r>
              <a:rPr lang="en-IN" dirty="0" smtClean="0"/>
              <a:t> are leading brand in e-retail segment, and their website is easy to use among all peers  </a:t>
            </a:r>
            <a:endParaRPr lang="en-IN" dirty="0"/>
          </a:p>
        </p:txBody>
      </p:sp>
    </p:spTree>
    <p:extLst>
      <p:ext uri="{BB962C8B-B14F-4D97-AF65-F5344CB8AC3E}">
        <p14:creationId xmlns:p14="http://schemas.microsoft.com/office/powerpoint/2010/main" val="20733248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5070" y="88491"/>
            <a:ext cx="10478729" cy="1130709"/>
          </a:xfrm>
        </p:spPr>
        <p:txBody>
          <a:bodyPr/>
          <a:lstStyle/>
          <a:p>
            <a:r>
              <a:rPr lang="en-IN" b="1" dirty="0" smtClean="0"/>
              <a:t>Visual appealing </a:t>
            </a:r>
            <a:endParaRPr lang="en-IN" b="1" dirty="0"/>
          </a:p>
        </p:txBody>
      </p:sp>
      <p:pic>
        <p:nvPicPr>
          <p:cNvPr id="4" name="Content Placeholder 3"/>
          <p:cNvPicPr>
            <a:picLocks noGrp="1" noChangeAspect="1"/>
          </p:cNvPicPr>
          <p:nvPr>
            <p:ph idx="1"/>
          </p:nvPr>
        </p:nvPicPr>
        <p:blipFill>
          <a:blip r:embed="rId2"/>
          <a:stretch>
            <a:fillRect/>
          </a:stretch>
        </p:blipFill>
        <p:spPr>
          <a:xfrm>
            <a:off x="112758" y="943437"/>
            <a:ext cx="9889721" cy="3996531"/>
          </a:xfrm>
          <a:prstGeom prst="rect">
            <a:avLst/>
          </a:prstGeom>
        </p:spPr>
      </p:pic>
      <p:sp>
        <p:nvSpPr>
          <p:cNvPr id="5" name="TextBox 4"/>
          <p:cNvSpPr txBox="1"/>
          <p:nvPr/>
        </p:nvSpPr>
        <p:spPr>
          <a:xfrm>
            <a:off x="875070" y="5338916"/>
            <a:ext cx="9232491" cy="646331"/>
          </a:xfrm>
          <a:prstGeom prst="rect">
            <a:avLst/>
          </a:prstGeom>
          <a:noFill/>
        </p:spPr>
        <p:txBody>
          <a:bodyPr wrap="square" rtlCol="0">
            <a:spAutoFit/>
          </a:bodyPr>
          <a:lstStyle/>
          <a:p>
            <a:r>
              <a:rPr lang="en-IN" dirty="0" smtClean="0"/>
              <a:t>Amazon and Flipkart webpage have better visual appealing in online product category among all online brand </a:t>
            </a:r>
            <a:endParaRPr lang="en-IN" dirty="0"/>
          </a:p>
        </p:txBody>
      </p:sp>
    </p:spTree>
    <p:extLst>
      <p:ext uri="{BB962C8B-B14F-4D97-AF65-F5344CB8AC3E}">
        <p14:creationId xmlns:p14="http://schemas.microsoft.com/office/powerpoint/2010/main" val="3558338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Wild Offers </a:t>
            </a:r>
            <a:endParaRPr lang="en-IN" b="1" dirty="0"/>
          </a:p>
        </p:txBody>
      </p:sp>
      <p:pic>
        <p:nvPicPr>
          <p:cNvPr id="4" name="Content Placeholder 3"/>
          <p:cNvPicPr>
            <a:picLocks noGrp="1" noChangeAspect="1"/>
          </p:cNvPicPr>
          <p:nvPr>
            <p:ph idx="1"/>
          </p:nvPr>
        </p:nvPicPr>
        <p:blipFill>
          <a:blip r:embed="rId2"/>
          <a:stretch>
            <a:fillRect/>
          </a:stretch>
        </p:blipFill>
        <p:spPr>
          <a:xfrm>
            <a:off x="3307125" y="903810"/>
            <a:ext cx="5958858" cy="3835338"/>
          </a:xfrm>
          <a:prstGeom prst="rect">
            <a:avLst/>
          </a:prstGeom>
        </p:spPr>
      </p:pic>
      <p:sp>
        <p:nvSpPr>
          <p:cNvPr id="5" name="TextBox 4"/>
          <p:cNvSpPr txBox="1"/>
          <p:nvPr/>
        </p:nvSpPr>
        <p:spPr>
          <a:xfrm>
            <a:off x="1594055" y="5427407"/>
            <a:ext cx="9003890" cy="369332"/>
          </a:xfrm>
          <a:prstGeom prst="rect">
            <a:avLst/>
          </a:prstGeom>
          <a:noFill/>
        </p:spPr>
        <p:txBody>
          <a:bodyPr wrap="square" rtlCol="0">
            <a:spAutoFit/>
          </a:bodyPr>
          <a:lstStyle/>
          <a:p>
            <a:r>
              <a:rPr lang="en-IN" dirty="0" smtClean="0"/>
              <a:t>Amazon is leader followed by </a:t>
            </a:r>
            <a:r>
              <a:rPr lang="en-IN" dirty="0" err="1" smtClean="0"/>
              <a:t>flipkart</a:t>
            </a:r>
            <a:r>
              <a:rPr lang="en-IN" dirty="0" smtClean="0"/>
              <a:t> in online sales offers in wide category </a:t>
            </a:r>
            <a:endParaRPr lang="en-IN" dirty="0"/>
          </a:p>
        </p:txBody>
      </p:sp>
    </p:spTree>
    <p:extLst>
      <p:ext uri="{BB962C8B-B14F-4D97-AF65-F5344CB8AC3E}">
        <p14:creationId xmlns:p14="http://schemas.microsoft.com/office/powerpoint/2010/main" val="19013470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Complete Information </a:t>
            </a:r>
            <a:endParaRPr lang="en-IN" dirty="0"/>
          </a:p>
        </p:txBody>
      </p:sp>
      <p:pic>
        <p:nvPicPr>
          <p:cNvPr id="4" name="Content Placeholder 3"/>
          <p:cNvPicPr>
            <a:picLocks noGrp="1" noChangeAspect="1"/>
          </p:cNvPicPr>
          <p:nvPr>
            <p:ph idx="1"/>
          </p:nvPr>
        </p:nvPicPr>
        <p:blipFill>
          <a:blip r:embed="rId2"/>
          <a:stretch>
            <a:fillRect/>
          </a:stretch>
        </p:blipFill>
        <p:spPr>
          <a:xfrm>
            <a:off x="1809714" y="1027906"/>
            <a:ext cx="7432147" cy="3897748"/>
          </a:xfrm>
          <a:prstGeom prst="rect">
            <a:avLst/>
          </a:prstGeom>
        </p:spPr>
      </p:pic>
      <p:sp>
        <p:nvSpPr>
          <p:cNvPr id="5" name="TextBox 4"/>
          <p:cNvSpPr txBox="1"/>
          <p:nvPr/>
        </p:nvSpPr>
        <p:spPr>
          <a:xfrm>
            <a:off x="1455174" y="5329084"/>
            <a:ext cx="7570839" cy="646331"/>
          </a:xfrm>
          <a:prstGeom prst="rect">
            <a:avLst/>
          </a:prstGeom>
          <a:noFill/>
        </p:spPr>
        <p:txBody>
          <a:bodyPr wrap="square" rtlCol="0">
            <a:spAutoFit/>
          </a:bodyPr>
          <a:lstStyle/>
          <a:p>
            <a:r>
              <a:rPr lang="en-IN" dirty="0" smtClean="0"/>
              <a:t>Amazon is leader webpage have complete information  about their product ,followed by </a:t>
            </a:r>
            <a:r>
              <a:rPr lang="en-IN" dirty="0" err="1" smtClean="0"/>
              <a:t>flipkart</a:t>
            </a:r>
            <a:r>
              <a:rPr lang="en-IN" dirty="0" smtClean="0"/>
              <a:t> </a:t>
            </a:r>
            <a:endParaRPr lang="en-IN" dirty="0"/>
          </a:p>
        </p:txBody>
      </p:sp>
    </p:spTree>
    <p:extLst>
      <p:ext uri="{BB962C8B-B14F-4D97-AF65-F5344CB8AC3E}">
        <p14:creationId xmlns:p14="http://schemas.microsoft.com/office/powerpoint/2010/main" val="17676980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2052" y="365125"/>
            <a:ext cx="10301748" cy="662781"/>
          </a:xfrm>
        </p:spPr>
        <p:txBody>
          <a:bodyPr>
            <a:normAutofit fontScale="90000"/>
          </a:bodyPr>
          <a:lstStyle/>
          <a:p>
            <a:r>
              <a:rPr lang="en-IN" b="1" dirty="0"/>
              <a:t>I</a:t>
            </a:r>
            <a:r>
              <a:rPr lang="en-IN" b="1" dirty="0" smtClean="0"/>
              <a:t>ssue during Sales period</a:t>
            </a:r>
            <a:endParaRPr lang="en-IN" b="1" dirty="0"/>
          </a:p>
        </p:txBody>
      </p:sp>
      <p:pic>
        <p:nvPicPr>
          <p:cNvPr id="4" name="Content Placeholder 3"/>
          <p:cNvPicPr>
            <a:picLocks noGrp="1" noChangeAspect="1"/>
          </p:cNvPicPr>
          <p:nvPr>
            <p:ph idx="1"/>
          </p:nvPr>
        </p:nvPicPr>
        <p:blipFill>
          <a:blip r:embed="rId2"/>
          <a:stretch>
            <a:fillRect/>
          </a:stretch>
        </p:blipFill>
        <p:spPr>
          <a:xfrm>
            <a:off x="757084" y="1027906"/>
            <a:ext cx="6229043" cy="4068416"/>
          </a:xfrm>
          <a:prstGeom prst="rect">
            <a:avLst/>
          </a:prstGeom>
        </p:spPr>
      </p:pic>
      <p:sp>
        <p:nvSpPr>
          <p:cNvPr id="5" name="TextBox 4"/>
          <p:cNvSpPr txBox="1"/>
          <p:nvPr/>
        </p:nvSpPr>
        <p:spPr>
          <a:xfrm>
            <a:off x="1052052" y="5614219"/>
            <a:ext cx="8691716" cy="923330"/>
          </a:xfrm>
          <a:prstGeom prst="rect">
            <a:avLst/>
          </a:prstGeom>
          <a:noFill/>
        </p:spPr>
        <p:txBody>
          <a:bodyPr wrap="square" rtlCol="0">
            <a:spAutoFit/>
          </a:bodyPr>
          <a:lstStyle/>
          <a:p>
            <a:r>
              <a:rPr lang="en-IN" dirty="0" err="1" smtClean="0"/>
              <a:t>Hevay</a:t>
            </a:r>
            <a:r>
              <a:rPr lang="en-IN" dirty="0" smtClean="0"/>
              <a:t> </a:t>
            </a:r>
            <a:r>
              <a:rPr lang="en-IN" dirty="0" err="1" smtClean="0"/>
              <a:t>congetion</a:t>
            </a:r>
            <a:r>
              <a:rPr lang="en-IN" dirty="0" smtClean="0"/>
              <a:t> on webpage during promotion sales period amazon </a:t>
            </a:r>
            <a:r>
              <a:rPr lang="en-IN" dirty="0" err="1" smtClean="0"/>
              <a:t>myntra</a:t>
            </a:r>
            <a:r>
              <a:rPr lang="en-IN" dirty="0" smtClean="0"/>
              <a:t> website take longer time to load display graphics of product , late declaration of price  during sales period</a:t>
            </a:r>
            <a:endParaRPr lang="en-IN" dirty="0"/>
          </a:p>
        </p:txBody>
      </p:sp>
      <p:pic>
        <p:nvPicPr>
          <p:cNvPr id="6" name="Picture 5"/>
          <p:cNvPicPr>
            <a:picLocks noChangeAspect="1"/>
          </p:cNvPicPr>
          <p:nvPr/>
        </p:nvPicPr>
        <p:blipFill>
          <a:blip r:embed="rId3"/>
          <a:stretch>
            <a:fillRect/>
          </a:stretch>
        </p:blipFill>
        <p:spPr>
          <a:xfrm>
            <a:off x="5813996" y="1027906"/>
            <a:ext cx="5620920" cy="4036117"/>
          </a:xfrm>
          <a:prstGeom prst="rect">
            <a:avLst/>
          </a:prstGeom>
        </p:spPr>
      </p:pic>
    </p:spTree>
    <p:extLst>
      <p:ext uri="{BB962C8B-B14F-4D97-AF65-F5344CB8AC3E}">
        <p14:creationId xmlns:p14="http://schemas.microsoft.com/office/powerpoint/2010/main" val="32393485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2554" y="365126"/>
            <a:ext cx="10331245" cy="736088"/>
          </a:xfrm>
        </p:spPr>
        <p:txBody>
          <a:bodyPr/>
          <a:lstStyle/>
          <a:p>
            <a:r>
              <a:rPr lang="en-IN" b="1" dirty="0"/>
              <a:t>Issue during Sales period</a:t>
            </a:r>
            <a:r>
              <a:rPr lang="en-IN" dirty="0" smtClean="0"/>
              <a:t> </a:t>
            </a:r>
            <a:endParaRPr lang="en-IN" dirty="0"/>
          </a:p>
        </p:txBody>
      </p:sp>
      <p:pic>
        <p:nvPicPr>
          <p:cNvPr id="4" name="Content Placeholder 3"/>
          <p:cNvPicPr>
            <a:picLocks noGrp="1" noChangeAspect="1"/>
          </p:cNvPicPr>
          <p:nvPr>
            <p:ph idx="1"/>
          </p:nvPr>
        </p:nvPicPr>
        <p:blipFill>
          <a:blip r:embed="rId2"/>
          <a:stretch>
            <a:fillRect/>
          </a:stretch>
        </p:blipFill>
        <p:spPr>
          <a:xfrm>
            <a:off x="511277" y="1099840"/>
            <a:ext cx="5201419" cy="3844055"/>
          </a:xfrm>
          <a:prstGeom prst="rect">
            <a:avLst/>
          </a:prstGeom>
        </p:spPr>
      </p:pic>
      <p:pic>
        <p:nvPicPr>
          <p:cNvPr id="5" name="Picture 4"/>
          <p:cNvPicPr>
            <a:picLocks noChangeAspect="1"/>
          </p:cNvPicPr>
          <p:nvPr/>
        </p:nvPicPr>
        <p:blipFill>
          <a:blip r:embed="rId3"/>
          <a:stretch>
            <a:fillRect/>
          </a:stretch>
        </p:blipFill>
        <p:spPr>
          <a:xfrm>
            <a:off x="6853237" y="1219200"/>
            <a:ext cx="4866815" cy="4111820"/>
          </a:xfrm>
          <a:prstGeom prst="rect">
            <a:avLst/>
          </a:prstGeom>
        </p:spPr>
      </p:pic>
      <p:sp>
        <p:nvSpPr>
          <p:cNvPr id="6" name="TextBox 5"/>
          <p:cNvSpPr txBox="1"/>
          <p:nvPr/>
        </p:nvSpPr>
        <p:spPr>
          <a:xfrm>
            <a:off x="1435510" y="5712542"/>
            <a:ext cx="8200103" cy="923330"/>
          </a:xfrm>
          <a:prstGeom prst="rect">
            <a:avLst/>
          </a:prstGeom>
          <a:noFill/>
        </p:spPr>
        <p:txBody>
          <a:bodyPr wrap="square" rtlCol="0">
            <a:spAutoFit/>
          </a:bodyPr>
          <a:lstStyle/>
          <a:p>
            <a:r>
              <a:rPr lang="en-IN" dirty="0" smtClean="0"/>
              <a:t>Payment option is limited during sales offer, due to heavy demand surge delivery period longer .highest in </a:t>
            </a:r>
            <a:r>
              <a:rPr lang="en-IN" dirty="0" err="1" smtClean="0"/>
              <a:t>Paytm</a:t>
            </a:r>
            <a:r>
              <a:rPr lang="en-IN" dirty="0" smtClean="0"/>
              <a:t> and </a:t>
            </a:r>
            <a:r>
              <a:rPr lang="en-IN" dirty="0" err="1" smtClean="0"/>
              <a:t>snapdeal</a:t>
            </a:r>
            <a:r>
              <a:rPr lang="en-IN" dirty="0" smtClean="0"/>
              <a:t>  then </a:t>
            </a:r>
            <a:r>
              <a:rPr lang="en-IN" dirty="0" err="1" smtClean="0"/>
              <a:t>flipkart</a:t>
            </a:r>
            <a:r>
              <a:rPr lang="en-IN" dirty="0" smtClean="0"/>
              <a:t> ,so here amazon ,</a:t>
            </a:r>
            <a:r>
              <a:rPr lang="en-IN" dirty="0" err="1" smtClean="0"/>
              <a:t>myntra</a:t>
            </a:r>
            <a:r>
              <a:rPr lang="en-IN" dirty="0" smtClean="0"/>
              <a:t> service is better than other</a:t>
            </a:r>
            <a:endParaRPr lang="en-IN" dirty="0"/>
          </a:p>
        </p:txBody>
      </p:sp>
    </p:spTree>
    <p:extLst>
      <p:ext uri="{BB962C8B-B14F-4D97-AF65-F5344CB8AC3E}">
        <p14:creationId xmlns:p14="http://schemas.microsoft.com/office/powerpoint/2010/main" val="35789345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EDA(Exploratory data analysis )</a:t>
            </a:r>
            <a:endParaRPr lang="en-IN" dirty="0"/>
          </a:p>
        </p:txBody>
      </p:sp>
      <p:sp>
        <p:nvSpPr>
          <p:cNvPr id="3" name="Content Placeholder 2"/>
          <p:cNvSpPr>
            <a:spLocks noGrp="1"/>
          </p:cNvSpPr>
          <p:nvPr>
            <p:ph idx="1"/>
          </p:nvPr>
        </p:nvSpPr>
        <p:spPr/>
        <p:txBody>
          <a:bodyPr/>
          <a:lstStyle/>
          <a:p>
            <a:r>
              <a:rPr lang="en-IN" dirty="0" smtClean="0"/>
              <a:t>First step to import  library and the import data file</a:t>
            </a:r>
          </a:p>
          <a:p>
            <a:r>
              <a:rPr lang="en-IN" dirty="0" smtClean="0"/>
              <a:t>data=</a:t>
            </a:r>
            <a:r>
              <a:rPr lang="en-IN" dirty="0" err="1" smtClean="0"/>
              <a:t>pd.read_excel</a:t>
            </a:r>
            <a:r>
              <a:rPr lang="en-IN" dirty="0" smtClean="0"/>
              <a:t>(</a:t>
            </a:r>
            <a:r>
              <a:rPr lang="en-IN" dirty="0" err="1" smtClean="0"/>
              <a:t>r"C</a:t>
            </a:r>
            <a:r>
              <a:rPr lang="en-IN" dirty="0"/>
              <a:t>:\Users\INPshy\Desktop\DATA Science\customer_retention_dataset.xlsx")</a:t>
            </a:r>
          </a:p>
          <a:p>
            <a:r>
              <a:rPr lang="en-IN" dirty="0" err="1"/>
              <a:t>data.head</a:t>
            </a:r>
            <a:r>
              <a:rPr lang="en-IN" dirty="0" smtClean="0"/>
              <a:t>() This method is used to have overview of data column rows and inside content </a:t>
            </a:r>
          </a:p>
          <a:p>
            <a:r>
              <a:rPr lang="en-IN" dirty="0"/>
              <a:t>#Setting option to show max rows and max columns</a:t>
            </a:r>
          </a:p>
          <a:p>
            <a:r>
              <a:rPr lang="en-IN" dirty="0" err="1"/>
              <a:t>pd.set_option</a:t>
            </a:r>
            <a:r>
              <a:rPr lang="en-IN" dirty="0"/>
              <a:t>("</a:t>
            </a:r>
            <a:r>
              <a:rPr lang="en-IN" dirty="0" err="1"/>
              <a:t>display.max_columns",None</a:t>
            </a:r>
            <a:r>
              <a:rPr lang="en-IN" dirty="0"/>
              <a:t>)</a:t>
            </a:r>
          </a:p>
          <a:p>
            <a:r>
              <a:rPr lang="en-IN" dirty="0" err="1"/>
              <a:t>pd.set_option</a:t>
            </a:r>
            <a:r>
              <a:rPr lang="en-IN" dirty="0"/>
              <a:t>("</a:t>
            </a:r>
            <a:r>
              <a:rPr lang="en-IN" dirty="0" err="1"/>
              <a:t>display.max_rows</a:t>
            </a:r>
            <a:r>
              <a:rPr lang="en-IN" dirty="0"/>
              <a:t>", None)</a:t>
            </a:r>
          </a:p>
          <a:p>
            <a:pPr marL="0" indent="0">
              <a:buNone/>
            </a:pPr>
            <a:r>
              <a:rPr lang="en-IN" dirty="0" smtClean="0"/>
              <a:t>This code is just to see complete rows and column of </a:t>
            </a:r>
            <a:r>
              <a:rPr lang="en-IN" dirty="0" smtClean="0"/>
              <a:t>dataset</a:t>
            </a:r>
            <a:endParaRPr lang="en-IN" dirty="0"/>
          </a:p>
        </p:txBody>
      </p:sp>
    </p:spTree>
    <p:extLst>
      <p:ext uri="{BB962C8B-B14F-4D97-AF65-F5344CB8AC3E}">
        <p14:creationId xmlns:p14="http://schemas.microsoft.com/office/powerpoint/2010/main" val="32599349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Website concern</a:t>
            </a:r>
            <a:endParaRPr lang="en-IN" b="1" dirty="0"/>
          </a:p>
        </p:txBody>
      </p:sp>
      <p:pic>
        <p:nvPicPr>
          <p:cNvPr id="4" name="Content Placeholder 3"/>
          <p:cNvPicPr>
            <a:picLocks noGrp="1" noChangeAspect="1"/>
          </p:cNvPicPr>
          <p:nvPr>
            <p:ph idx="1"/>
          </p:nvPr>
        </p:nvPicPr>
        <p:blipFill>
          <a:blip r:embed="rId2"/>
          <a:stretch>
            <a:fillRect/>
          </a:stretch>
        </p:blipFill>
        <p:spPr>
          <a:xfrm>
            <a:off x="540774" y="1532606"/>
            <a:ext cx="5181447" cy="3813372"/>
          </a:xfrm>
          <a:prstGeom prst="rect">
            <a:avLst/>
          </a:prstGeom>
        </p:spPr>
      </p:pic>
      <p:pic>
        <p:nvPicPr>
          <p:cNvPr id="5" name="Picture 4"/>
          <p:cNvPicPr>
            <a:picLocks noChangeAspect="1"/>
          </p:cNvPicPr>
          <p:nvPr/>
        </p:nvPicPr>
        <p:blipFill>
          <a:blip r:embed="rId3"/>
          <a:stretch>
            <a:fillRect/>
          </a:stretch>
        </p:blipFill>
        <p:spPr>
          <a:xfrm>
            <a:off x="5840361" y="1532606"/>
            <a:ext cx="5295133" cy="3682666"/>
          </a:xfrm>
          <a:prstGeom prst="rect">
            <a:avLst/>
          </a:prstGeom>
        </p:spPr>
      </p:pic>
      <p:sp>
        <p:nvSpPr>
          <p:cNvPr id="6" name="TextBox 5"/>
          <p:cNvSpPr txBox="1"/>
          <p:nvPr/>
        </p:nvSpPr>
        <p:spPr>
          <a:xfrm>
            <a:off x="1238865" y="5860026"/>
            <a:ext cx="6902245" cy="923330"/>
          </a:xfrm>
          <a:prstGeom prst="rect">
            <a:avLst/>
          </a:prstGeom>
          <a:noFill/>
        </p:spPr>
        <p:txBody>
          <a:bodyPr wrap="square" rtlCol="0">
            <a:spAutoFit/>
          </a:bodyPr>
          <a:lstStyle/>
          <a:p>
            <a:r>
              <a:rPr lang="en-IN" dirty="0" smtClean="0"/>
              <a:t>Majority of customers wants to improve application design of webpage in amazon and </a:t>
            </a:r>
            <a:r>
              <a:rPr lang="en-IN" dirty="0" err="1" smtClean="0"/>
              <a:t>paytm</a:t>
            </a:r>
            <a:r>
              <a:rPr lang="en-IN" dirty="0" smtClean="0"/>
              <a:t>, </a:t>
            </a:r>
            <a:r>
              <a:rPr lang="en-IN" dirty="0" err="1" smtClean="0"/>
              <a:t>myntra</a:t>
            </a:r>
            <a:r>
              <a:rPr lang="en-IN" dirty="0" smtClean="0"/>
              <a:t>  Amazon and  </a:t>
            </a:r>
            <a:r>
              <a:rPr lang="en-IN" dirty="0" err="1" smtClean="0"/>
              <a:t>snapdeal</a:t>
            </a:r>
            <a:r>
              <a:rPr lang="en-IN" dirty="0" smtClean="0"/>
              <a:t> shows frequent disruption when moving from one page to another page</a:t>
            </a:r>
            <a:endParaRPr lang="en-IN" dirty="0"/>
          </a:p>
        </p:txBody>
      </p:sp>
    </p:spTree>
    <p:extLst>
      <p:ext uri="{BB962C8B-B14F-4D97-AF65-F5344CB8AC3E}">
        <p14:creationId xmlns:p14="http://schemas.microsoft.com/office/powerpoint/2010/main" val="36303844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Which online retailer would recommend to a friend </a:t>
            </a:r>
            <a:endParaRPr lang="en-IN" b="1" dirty="0"/>
          </a:p>
        </p:txBody>
      </p:sp>
      <p:pic>
        <p:nvPicPr>
          <p:cNvPr id="4" name="Content Placeholder 3"/>
          <p:cNvPicPr>
            <a:picLocks noGrp="1" noChangeAspect="1"/>
          </p:cNvPicPr>
          <p:nvPr>
            <p:ph idx="1"/>
          </p:nvPr>
        </p:nvPicPr>
        <p:blipFill>
          <a:blip r:embed="rId2"/>
          <a:stretch>
            <a:fillRect/>
          </a:stretch>
        </p:blipFill>
        <p:spPr>
          <a:xfrm>
            <a:off x="2028446" y="1352371"/>
            <a:ext cx="6932302" cy="3701410"/>
          </a:xfrm>
          <a:prstGeom prst="rect">
            <a:avLst/>
          </a:prstGeom>
        </p:spPr>
      </p:pic>
      <p:sp>
        <p:nvSpPr>
          <p:cNvPr id="5" name="TextBox 4"/>
          <p:cNvSpPr txBox="1"/>
          <p:nvPr/>
        </p:nvSpPr>
        <p:spPr>
          <a:xfrm>
            <a:off x="983226" y="5614218"/>
            <a:ext cx="8121445" cy="923330"/>
          </a:xfrm>
          <a:prstGeom prst="rect">
            <a:avLst/>
          </a:prstGeom>
          <a:noFill/>
        </p:spPr>
        <p:txBody>
          <a:bodyPr wrap="square" rtlCol="0">
            <a:spAutoFit/>
          </a:bodyPr>
          <a:lstStyle/>
          <a:p>
            <a:r>
              <a:rPr lang="en-IN" dirty="0" smtClean="0"/>
              <a:t>Amazon is leading among all online shopping website followed by Flipkart ,most of user prefer Amazon and also recommend to use their friend .So amazon is at no 1 position and Flipkart at 2 position </a:t>
            </a:r>
            <a:endParaRPr lang="en-IN" dirty="0"/>
          </a:p>
        </p:txBody>
      </p:sp>
    </p:spTree>
    <p:extLst>
      <p:ext uri="{BB962C8B-B14F-4D97-AF65-F5344CB8AC3E}">
        <p14:creationId xmlns:p14="http://schemas.microsoft.com/office/powerpoint/2010/main" val="28964123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2619" y="471948"/>
            <a:ext cx="10921181" cy="1218740"/>
          </a:xfrm>
        </p:spPr>
        <p:txBody>
          <a:bodyPr>
            <a:normAutofit fontScale="90000"/>
          </a:bodyPr>
          <a:lstStyle/>
          <a:p>
            <a:r>
              <a:rPr lang="en-IN" b="1" dirty="0" smtClean="0"/>
              <a:t>Top brand which would like to recommend to your friend </a:t>
            </a:r>
            <a:endParaRPr lang="en-IN" b="1" dirty="0"/>
          </a:p>
        </p:txBody>
      </p:sp>
      <p:pic>
        <p:nvPicPr>
          <p:cNvPr id="4" name="Content Placeholder 3"/>
          <p:cNvPicPr>
            <a:picLocks noGrp="1" noChangeAspect="1"/>
          </p:cNvPicPr>
          <p:nvPr>
            <p:ph idx="1"/>
          </p:nvPr>
        </p:nvPicPr>
        <p:blipFill>
          <a:blip r:embed="rId2"/>
          <a:stretch>
            <a:fillRect/>
          </a:stretch>
        </p:blipFill>
        <p:spPr>
          <a:xfrm>
            <a:off x="629265" y="1690688"/>
            <a:ext cx="7075062" cy="4764675"/>
          </a:xfrm>
          <a:prstGeom prst="rect">
            <a:avLst/>
          </a:prstGeom>
        </p:spPr>
      </p:pic>
      <p:sp>
        <p:nvSpPr>
          <p:cNvPr id="5" name="TextBox 4"/>
          <p:cNvSpPr txBox="1"/>
          <p:nvPr/>
        </p:nvSpPr>
        <p:spPr>
          <a:xfrm>
            <a:off x="8298427" y="1887794"/>
            <a:ext cx="3431458" cy="1754326"/>
          </a:xfrm>
          <a:prstGeom prst="rect">
            <a:avLst/>
          </a:prstGeom>
          <a:noFill/>
        </p:spPr>
        <p:txBody>
          <a:bodyPr wrap="square" rtlCol="0">
            <a:spAutoFit/>
          </a:bodyPr>
          <a:lstStyle/>
          <a:p>
            <a:r>
              <a:rPr lang="en-IN" dirty="0" smtClean="0"/>
              <a:t>Amazon and Flipkart both are most trusted brand among all its peers based on different parameters like privacy ,transaction, return policy ,delivery time etc.</a:t>
            </a:r>
            <a:endParaRPr lang="en-IN" dirty="0"/>
          </a:p>
        </p:txBody>
      </p:sp>
    </p:spTree>
    <p:extLst>
      <p:ext uri="{BB962C8B-B14F-4D97-AF65-F5344CB8AC3E}">
        <p14:creationId xmlns:p14="http://schemas.microsoft.com/office/powerpoint/2010/main" val="39730675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Data Types and Shape , and column name cleaning</a:t>
            </a:r>
            <a:endParaRPr lang="en-IN" b="1" dirty="0"/>
          </a:p>
        </p:txBody>
      </p:sp>
      <p:sp>
        <p:nvSpPr>
          <p:cNvPr id="3" name="Content Placeholder 2"/>
          <p:cNvSpPr>
            <a:spLocks noGrp="1"/>
          </p:cNvSpPr>
          <p:nvPr>
            <p:ph idx="1"/>
          </p:nvPr>
        </p:nvSpPr>
        <p:spPr/>
        <p:txBody>
          <a:bodyPr>
            <a:normAutofit fontScale="85000" lnSpcReduction="20000"/>
          </a:bodyPr>
          <a:lstStyle/>
          <a:p>
            <a:r>
              <a:rPr lang="en-IN" dirty="0"/>
              <a:t>print(</a:t>
            </a:r>
            <a:r>
              <a:rPr lang="en-IN" dirty="0" err="1"/>
              <a:t>data.shape,data.info</a:t>
            </a:r>
            <a:r>
              <a:rPr lang="en-IN" dirty="0" smtClean="0"/>
              <a:t>()) – this will give us data shape 269 rows and 71 columns including target variable ,data.info will give us data type is object float or integer.</a:t>
            </a:r>
            <a:endParaRPr lang="en-IN" dirty="0"/>
          </a:p>
          <a:p>
            <a:r>
              <a:rPr lang="en-IN" dirty="0" smtClean="0"/>
              <a:t># Cleaning column name ,Removing </a:t>
            </a:r>
            <a:r>
              <a:rPr lang="en-IN" dirty="0"/>
              <a:t>tab spaces from column name</a:t>
            </a:r>
          </a:p>
          <a:p>
            <a:r>
              <a:rPr lang="en-IN" dirty="0" err="1"/>
              <a:t>data.columns</a:t>
            </a:r>
            <a:r>
              <a:rPr lang="en-IN" dirty="0"/>
              <a:t> = </a:t>
            </a:r>
            <a:r>
              <a:rPr lang="en-IN" dirty="0" err="1"/>
              <a:t>data.columns.str.replace</a:t>
            </a:r>
            <a:r>
              <a:rPr lang="en-IN" dirty="0"/>
              <a:t>('\t','')</a:t>
            </a:r>
          </a:p>
          <a:p>
            <a:endParaRPr lang="en-IN" dirty="0"/>
          </a:p>
          <a:p>
            <a:r>
              <a:rPr lang="en-IN" dirty="0"/>
              <a:t>#Removing digits from column name</a:t>
            </a:r>
          </a:p>
          <a:p>
            <a:r>
              <a:rPr lang="en-IN" dirty="0" err="1"/>
              <a:t>remove_digits</a:t>
            </a:r>
            <a:r>
              <a:rPr lang="en-IN" dirty="0"/>
              <a:t> = </a:t>
            </a:r>
            <a:r>
              <a:rPr lang="en-IN" dirty="0" err="1"/>
              <a:t>str.maketrans</a:t>
            </a:r>
            <a:r>
              <a:rPr lang="en-IN" dirty="0"/>
              <a:t>('', '', digits)</a:t>
            </a:r>
          </a:p>
          <a:p>
            <a:r>
              <a:rPr lang="en-IN" dirty="0" err="1"/>
              <a:t>data.columns</a:t>
            </a:r>
            <a:r>
              <a:rPr lang="en-IN" dirty="0"/>
              <a:t> = </a:t>
            </a:r>
            <a:r>
              <a:rPr lang="en-IN" dirty="0" err="1"/>
              <a:t>data.columns.str.translate</a:t>
            </a:r>
            <a:r>
              <a:rPr lang="en-IN" dirty="0"/>
              <a:t>(</a:t>
            </a:r>
            <a:r>
              <a:rPr lang="en-IN" dirty="0" err="1"/>
              <a:t>remove_digits</a:t>
            </a:r>
            <a:r>
              <a:rPr lang="en-IN" dirty="0"/>
              <a:t>)</a:t>
            </a:r>
          </a:p>
          <a:p>
            <a:endParaRPr lang="en-IN" dirty="0"/>
          </a:p>
          <a:p>
            <a:r>
              <a:rPr lang="en-IN" dirty="0"/>
              <a:t>#Removing leading and </a:t>
            </a:r>
            <a:r>
              <a:rPr lang="en-IN" dirty="0" err="1"/>
              <a:t>trailling</a:t>
            </a:r>
            <a:r>
              <a:rPr lang="en-IN" dirty="0"/>
              <a:t> spaces from column name</a:t>
            </a:r>
          </a:p>
          <a:p>
            <a:r>
              <a:rPr lang="en-IN" dirty="0" err="1"/>
              <a:t>data.columns</a:t>
            </a:r>
            <a:r>
              <a:rPr lang="en-IN" dirty="0"/>
              <a:t> = </a:t>
            </a:r>
            <a:r>
              <a:rPr lang="en-IN" dirty="0" err="1"/>
              <a:t>data.columns.str.strip</a:t>
            </a:r>
            <a:r>
              <a:rPr lang="en-IN" dirty="0"/>
              <a:t>()</a:t>
            </a:r>
          </a:p>
        </p:txBody>
      </p:sp>
    </p:spTree>
    <p:extLst>
      <p:ext uri="{BB962C8B-B14F-4D97-AF65-F5344CB8AC3E}">
        <p14:creationId xmlns:p14="http://schemas.microsoft.com/office/powerpoint/2010/main" val="29760633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#check how many unique value present in each </a:t>
            </a:r>
            <a:r>
              <a:rPr lang="en-IN" b="1" dirty="0" smtClean="0"/>
              <a:t>column </a:t>
            </a:r>
            <a:r>
              <a:rPr lang="en-IN" b="1" dirty="0"/>
              <a:t/>
            </a:r>
            <a:br>
              <a:rPr lang="en-IN" b="1" dirty="0"/>
            </a:br>
            <a:endParaRPr lang="en-IN" b="1" dirty="0"/>
          </a:p>
        </p:txBody>
      </p:sp>
      <p:sp>
        <p:nvSpPr>
          <p:cNvPr id="3" name="Content Placeholder 2"/>
          <p:cNvSpPr>
            <a:spLocks noGrp="1"/>
          </p:cNvSpPr>
          <p:nvPr>
            <p:ph idx="1"/>
          </p:nvPr>
        </p:nvSpPr>
        <p:spPr/>
        <p:txBody>
          <a:bodyPr>
            <a:normAutofit fontScale="92500" lnSpcReduction="20000"/>
          </a:bodyPr>
          <a:lstStyle/>
          <a:p>
            <a:endParaRPr lang="en-IN" dirty="0" smtClean="0"/>
          </a:p>
          <a:p>
            <a:r>
              <a:rPr lang="en-IN" b="1" dirty="0" err="1"/>
              <a:t>data.nunique</a:t>
            </a:r>
            <a:r>
              <a:rPr lang="en-IN" b="1" dirty="0" smtClean="0"/>
              <a:t>() </a:t>
            </a:r>
          </a:p>
          <a:p>
            <a:r>
              <a:rPr lang="en-IN" dirty="0" smtClean="0"/>
              <a:t>This will provide how many unique values present in each column of dataset</a:t>
            </a:r>
          </a:p>
          <a:p>
            <a:r>
              <a:rPr lang="en-IN" dirty="0" smtClean="0"/>
              <a:t>After this I have taken few starting column which give customers personal info.</a:t>
            </a:r>
          </a:p>
          <a:p>
            <a:r>
              <a:rPr lang="en-IN" dirty="0" err="1"/>
              <a:t>Customer_info</a:t>
            </a:r>
            <a:r>
              <a:rPr lang="en-IN" dirty="0"/>
              <a:t>=['Gender of </a:t>
            </a:r>
            <a:r>
              <a:rPr lang="en-IN" dirty="0" err="1"/>
              <a:t>respondent','How</a:t>
            </a:r>
            <a:r>
              <a:rPr lang="en-IN" dirty="0"/>
              <a:t> old are </a:t>
            </a:r>
            <a:r>
              <a:rPr lang="en-IN" dirty="0" err="1"/>
              <a:t>you?','Which</a:t>
            </a:r>
            <a:r>
              <a:rPr lang="en-IN" dirty="0"/>
              <a:t> city do you shop online </a:t>
            </a:r>
            <a:r>
              <a:rPr lang="en-IN" dirty="0" err="1"/>
              <a:t>from</a:t>
            </a:r>
            <a:r>
              <a:rPr lang="en-IN" dirty="0" err="1" smtClean="0"/>
              <a:t>?','What</a:t>
            </a:r>
            <a:r>
              <a:rPr lang="en-IN" dirty="0" smtClean="0"/>
              <a:t> </a:t>
            </a:r>
            <a:r>
              <a:rPr lang="en-IN" dirty="0"/>
              <a:t>is the Pin Code of where you shop online </a:t>
            </a:r>
            <a:r>
              <a:rPr lang="en-IN" dirty="0" err="1"/>
              <a:t>from?','Since</a:t>
            </a:r>
            <a:r>
              <a:rPr lang="en-IN" dirty="0"/>
              <a:t> How Long You are Shopping Online </a:t>
            </a:r>
            <a:r>
              <a:rPr lang="en-IN" dirty="0" smtClean="0"/>
              <a:t>?','How </a:t>
            </a:r>
            <a:r>
              <a:rPr lang="en-IN" dirty="0"/>
              <a:t>many times you have made an online purchase in the past  </a:t>
            </a:r>
            <a:r>
              <a:rPr lang="en-IN" dirty="0" err="1"/>
              <a:t>year?','How</a:t>
            </a:r>
            <a:r>
              <a:rPr lang="en-IN" dirty="0"/>
              <a:t> do you access the internet while shopping </a:t>
            </a:r>
            <a:r>
              <a:rPr lang="en-IN" dirty="0" err="1"/>
              <a:t>on-line?','Which</a:t>
            </a:r>
            <a:r>
              <a:rPr lang="en-IN" dirty="0"/>
              <a:t> device do you use to access the online shopping?']</a:t>
            </a:r>
          </a:p>
        </p:txBody>
      </p:sp>
    </p:spTree>
    <p:extLst>
      <p:ext uri="{BB962C8B-B14F-4D97-AF65-F5344CB8AC3E}">
        <p14:creationId xmlns:p14="http://schemas.microsoft.com/office/powerpoint/2010/main" val="6345237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Customer information </a:t>
            </a:r>
            <a:r>
              <a:rPr lang="en-IN" dirty="0" smtClean="0"/>
              <a:t>analysis with </a:t>
            </a:r>
            <a:r>
              <a:rPr lang="en-IN" dirty="0" err="1" smtClean="0"/>
              <a:t>Piechart</a:t>
            </a:r>
            <a:r>
              <a:rPr lang="en-IN" dirty="0" smtClean="0"/>
              <a:t> </a:t>
            </a:r>
            <a:endParaRPr lang="en-IN" dirty="0"/>
          </a:p>
        </p:txBody>
      </p:sp>
      <p:sp>
        <p:nvSpPr>
          <p:cNvPr id="3" name="Content Placeholder 2"/>
          <p:cNvSpPr>
            <a:spLocks noGrp="1"/>
          </p:cNvSpPr>
          <p:nvPr>
            <p:ph idx="1"/>
          </p:nvPr>
        </p:nvSpPr>
        <p:spPr/>
        <p:txBody>
          <a:bodyPr>
            <a:normAutofit lnSpcReduction="10000"/>
          </a:bodyPr>
          <a:lstStyle/>
          <a:p>
            <a:r>
              <a:rPr lang="en-IN" dirty="0"/>
              <a:t>for </a:t>
            </a:r>
            <a:r>
              <a:rPr lang="en-IN" dirty="0" err="1"/>
              <a:t>i</a:t>
            </a:r>
            <a:r>
              <a:rPr lang="en-IN" dirty="0"/>
              <a:t> in </a:t>
            </a:r>
            <a:r>
              <a:rPr lang="en-IN" dirty="0" err="1"/>
              <a:t>Customer_info</a:t>
            </a:r>
            <a:r>
              <a:rPr lang="en-IN" dirty="0"/>
              <a:t>:</a:t>
            </a:r>
          </a:p>
          <a:p>
            <a:r>
              <a:rPr lang="en-IN" dirty="0"/>
              <a:t>        </a:t>
            </a:r>
            <a:r>
              <a:rPr lang="en-IN" dirty="0" err="1"/>
              <a:t>plt.figure</a:t>
            </a:r>
            <a:r>
              <a:rPr lang="en-IN" dirty="0"/>
              <a:t>(</a:t>
            </a:r>
            <a:r>
              <a:rPr lang="en-IN" dirty="0" err="1"/>
              <a:t>figsize</a:t>
            </a:r>
            <a:r>
              <a:rPr lang="en-IN" dirty="0"/>
              <a:t>=(8,6))</a:t>
            </a:r>
          </a:p>
          <a:p>
            <a:r>
              <a:rPr lang="en-IN" dirty="0"/>
              <a:t>        data[</a:t>
            </a:r>
            <a:r>
              <a:rPr lang="en-IN" dirty="0" err="1"/>
              <a:t>i</a:t>
            </a:r>
            <a:r>
              <a:rPr lang="en-IN" dirty="0"/>
              <a:t>].</a:t>
            </a:r>
            <a:r>
              <a:rPr lang="en-IN" dirty="0" err="1"/>
              <a:t>value_counts</a:t>
            </a:r>
            <a:r>
              <a:rPr lang="en-IN" dirty="0"/>
              <a:t>().</a:t>
            </a:r>
            <a:r>
              <a:rPr lang="en-IN" dirty="0" err="1"/>
              <a:t>plot.pie</a:t>
            </a:r>
            <a:r>
              <a:rPr lang="en-IN" dirty="0"/>
              <a:t>(</a:t>
            </a:r>
            <a:r>
              <a:rPr lang="en-IN" dirty="0" err="1"/>
              <a:t>autopct</a:t>
            </a:r>
            <a:r>
              <a:rPr lang="en-IN" dirty="0"/>
              <a:t>='%1.1f%%')</a:t>
            </a:r>
          </a:p>
          <a:p>
            <a:r>
              <a:rPr lang="en-IN" dirty="0"/>
              <a:t>        centre=</a:t>
            </a:r>
            <a:r>
              <a:rPr lang="en-IN" dirty="0" err="1"/>
              <a:t>plt.Circle</a:t>
            </a:r>
            <a:r>
              <a:rPr lang="en-IN" dirty="0"/>
              <a:t>((0,0),0.7,fc='white')</a:t>
            </a:r>
          </a:p>
          <a:p>
            <a:r>
              <a:rPr lang="en-IN" dirty="0"/>
              <a:t>        fig=</a:t>
            </a:r>
            <a:r>
              <a:rPr lang="en-IN" dirty="0" err="1"/>
              <a:t>plt.gcf</a:t>
            </a:r>
            <a:r>
              <a:rPr lang="en-IN" dirty="0"/>
              <a:t>()</a:t>
            </a:r>
          </a:p>
          <a:p>
            <a:r>
              <a:rPr lang="en-IN" dirty="0"/>
              <a:t>        </a:t>
            </a:r>
            <a:r>
              <a:rPr lang="en-IN" dirty="0" err="1"/>
              <a:t>fig.gca</a:t>
            </a:r>
            <a:r>
              <a:rPr lang="en-IN" dirty="0"/>
              <a:t>().</a:t>
            </a:r>
            <a:r>
              <a:rPr lang="en-IN" dirty="0" err="1"/>
              <a:t>add_artist</a:t>
            </a:r>
            <a:r>
              <a:rPr lang="en-IN" dirty="0"/>
              <a:t>(centre)</a:t>
            </a:r>
          </a:p>
          <a:p>
            <a:r>
              <a:rPr lang="en-IN" dirty="0"/>
              <a:t>        </a:t>
            </a:r>
            <a:r>
              <a:rPr lang="en-IN" dirty="0" err="1"/>
              <a:t>plt.xlabel</a:t>
            </a:r>
            <a:r>
              <a:rPr lang="en-IN" dirty="0"/>
              <a:t>(</a:t>
            </a:r>
            <a:r>
              <a:rPr lang="en-IN" dirty="0" err="1"/>
              <a:t>i</a:t>
            </a:r>
            <a:r>
              <a:rPr lang="en-IN" dirty="0"/>
              <a:t>)</a:t>
            </a:r>
          </a:p>
          <a:p>
            <a:r>
              <a:rPr lang="en-IN" dirty="0"/>
              <a:t>        </a:t>
            </a:r>
            <a:r>
              <a:rPr lang="en-IN" dirty="0" err="1"/>
              <a:t>plt.ylabel</a:t>
            </a:r>
            <a:r>
              <a:rPr lang="en-IN" dirty="0"/>
              <a:t>('')</a:t>
            </a:r>
          </a:p>
          <a:p>
            <a:r>
              <a:rPr lang="en-IN" dirty="0"/>
              <a:t>        </a:t>
            </a:r>
            <a:r>
              <a:rPr lang="en-IN" dirty="0" err="1"/>
              <a:t>plt.figure</a:t>
            </a:r>
            <a:r>
              <a:rPr lang="en-IN" dirty="0"/>
              <a:t>()</a:t>
            </a:r>
          </a:p>
        </p:txBody>
      </p:sp>
    </p:spTree>
    <p:extLst>
      <p:ext uri="{BB962C8B-B14F-4D97-AF65-F5344CB8AC3E}">
        <p14:creationId xmlns:p14="http://schemas.microsoft.com/office/powerpoint/2010/main" val="10205408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err="1" smtClean="0"/>
              <a:t>Piechart</a:t>
            </a:r>
            <a:r>
              <a:rPr lang="en-IN" b="1" dirty="0" smtClean="0"/>
              <a:t> analysis of gender respondent ,	and active age group	</a:t>
            </a:r>
            <a:endParaRPr lang="en-IN" b="1" dirty="0"/>
          </a:p>
        </p:txBody>
      </p:sp>
      <p:pic>
        <p:nvPicPr>
          <p:cNvPr id="4" name="Content Placeholder 3"/>
          <p:cNvPicPr>
            <a:picLocks noGrp="1" noChangeAspect="1"/>
          </p:cNvPicPr>
          <p:nvPr>
            <p:ph idx="1"/>
          </p:nvPr>
        </p:nvPicPr>
        <p:blipFill>
          <a:blip r:embed="rId2"/>
          <a:stretch>
            <a:fillRect/>
          </a:stretch>
        </p:blipFill>
        <p:spPr>
          <a:xfrm>
            <a:off x="1626008" y="1558284"/>
            <a:ext cx="3238500" cy="3371850"/>
          </a:xfrm>
          <a:prstGeom prst="rect">
            <a:avLst/>
          </a:prstGeom>
        </p:spPr>
      </p:pic>
      <p:pic>
        <p:nvPicPr>
          <p:cNvPr id="5" name="Picture 4"/>
          <p:cNvPicPr>
            <a:picLocks noChangeAspect="1"/>
          </p:cNvPicPr>
          <p:nvPr/>
        </p:nvPicPr>
        <p:blipFill>
          <a:blip r:embed="rId3"/>
          <a:stretch>
            <a:fillRect/>
          </a:stretch>
        </p:blipFill>
        <p:spPr>
          <a:xfrm>
            <a:off x="5975554" y="1624486"/>
            <a:ext cx="4267200" cy="3371850"/>
          </a:xfrm>
          <a:prstGeom prst="rect">
            <a:avLst/>
          </a:prstGeom>
        </p:spPr>
      </p:pic>
      <p:sp>
        <p:nvSpPr>
          <p:cNvPr id="7" name="TextBox 6"/>
          <p:cNvSpPr txBox="1"/>
          <p:nvPr/>
        </p:nvSpPr>
        <p:spPr>
          <a:xfrm>
            <a:off x="2418735" y="5751871"/>
            <a:ext cx="6626942" cy="646331"/>
          </a:xfrm>
          <a:prstGeom prst="rect">
            <a:avLst/>
          </a:prstGeom>
          <a:noFill/>
        </p:spPr>
        <p:txBody>
          <a:bodyPr wrap="square" rtlCol="0">
            <a:spAutoFit/>
          </a:bodyPr>
          <a:lstStyle/>
          <a:p>
            <a:r>
              <a:rPr lang="en-IN" dirty="0"/>
              <a:t>Female participant is more </a:t>
            </a:r>
            <a:r>
              <a:rPr lang="en-IN" dirty="0" smtClean="0"/>
              <a:t>than </a:t>
            </a:r>
            <a:r>
              <a:rPr lang="en-IN" dirty="0"/>
              <a:t>male  ,age </a:t>
            </a:r>
            <a:r>
              <a:rPr lang="en-IN" dirty="0" smtClean="0"/>
              <a:t>group </a:t>
            </a:r>
            <a:r>
              <a:rPr lang="en-IN" dirty="0"/>
              <a:t>21-50 are most active doing online shopping</a:t>
            </a:r>
          </a:p>
        </p:txBody>
      </p:sp>
    </p:spTree>
    <p:extLst>
      <p:ext uri="{BB962C8B-B14F-4D97-AF65-F5344CB8AC3E}">
        <p14:creationId xmlns:p14="http://schemas.microsoft.com/office/powerpoint/2010/main" val="12991555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Since how long and how many times did online shopping </a:t>
            </a:r>
            <a:endParaRPr lang="en-IN" b="1" dirty="0"/>
          </a:p>
        </p:txBody>
      </p:sp>
      <p:pic>
        <p:nvPicPr>
          <p:cNvPr id="4" name="Content Placeholder 3"/>
          <p:cNvPicPr>
            <a:picLocks noGrp="1" noChangeAspect="1"/>
          </p:cNvPicPr>
          <p:nvPr>
            <p:ph idx="1"/>
          </p:nvPr>
        </p:nvPicPr>
        <p:blipFill>
          <a:blip r:embed="rId2"/>
          <a:stretch>
            <a:fillRect/>
          </a:stretch>
        </p:blipFill>
        <p:spPr>
          <a:xfrm>
            <a:off x="679655" y="1902414"/>
            <a:ext cx="3990668" cy="3603818"/>
          </a:xfrm>
          <a:prstGeom prst="rect">
            <a:avLst/>
          </a:prstGeom>
        </p:spPr>
      </p:pic>
      <p:pic>
        <p:nvPicPr>
          <p:cNvPr id="5" name="Picture 4"/>
          <p:cNvPicPr>
            <a:picLocks noChangeAspect="1"/>
          </p:cNvPicPr>
          <p:nvPr/>
        </p:nvPicPr>
        <p:blipFill>
          <a:blip r:embed="rId3"/>
          <a:stretch>
            <a:fillRect/>
          </a:stretch>
        </p:blipFill>
        <p:spPr>
          <a:xfrm>
            <a:off x="5856185" y="1902413"/>
            <a:ext cx="4487350" cy="3491257"/>
          </a:xfrm>
          <a:prstGeom prst="rect">
            <a:avLst/>
          </a:prstGeom>
        </p:spPr>
      </p:pic>
      <p:sp>
        <p:nvSpPr>
          <p:cNvPr id="3" name="TextBox 2"/>
          <p:cNvSpPr txBox="1"/>
          <p:nvPr/>
        </p:nvSpPr>
        <p:spPr>
          <a:xfrm>
            <a:off x="1671484" y="5820697"/>
            <a:ext cx="7954297" cy="646331"/>
          </a:xfrm>
          <a:prstGeom prst="rect">
            <a:avLst/>
          </a:prstGeom>
          <a:noFill/>
        </p:spPr>
        <p:txBody>
          <a:bodyPr wrap="square" rtlCol="0">
            <a:spAutoFit/>
          </a:bodyPr>
          <a:lstStyle/>
          <a:p>
            <a:r>
              <a:rPr lang="en-IN" dirty="0" smtClean="0"/>
              <a:t>Majority of people doing online shopping more than 3-4 years ,42% people doing online shopping less than 10 times but others 60 % doing frequent online shopping </a:t>
            </a:r>
            <a:endParaRPr lang="en-IN" dirty="0"/>
          </a:p>
        </p:txBody>
      </p:sp>
    </p:spTree>
    <p:extLst>
      <p:ext uri="{BB962C8B-B14F-4D97-AF65-F5344CB8AC3E}">
        <p14:creationId xmlns:p14="http://schemas.microsoft.com/office/powerpoint/2010/main" val="9470175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analysis of </a:t>
            </a:r>
            <a:r>
              <a:rPr lang="en-IN" b="1" dirty="0" smtClean="0"/>
              <a:t>how </a:t>
            </a:r>
            <a:r>
              <a:rPr lang="en-IN" b="1" dirty="0"/>
              <a:t>many people do more frequent online shopping from which brand </a:t>
            </a:r>
          </a:p>
        </p:txBody>
      </p:sp>
      <p:pic>
        <p:nvPicPr>
          <p:cNvPr id="4" name="Content Placeholder 3"/>
          <p:cNvPicPr>
            <a:picLocks noGrp="1" noChangeAspect="1"/>
          </p:cNvPicPr>
          <p:nvPr>
            <p:ph idx="1"/>
          </p:nvPr>
        </p:nvPicPr>
        <p:blipFill>
          <a:blip r:embed="rId2"/>
          <a:stretch>
            <a:fillRect/>
          </a:stretch>
        </p:blipFill>
        <p:spPr>
          <a:xfrm>
            <a:off x="1180147" y="1690688"/>
            <a:ext cx="9831706" cy="3903407"/>
          </a:xfrm>
          <a:prstGeom prst="rect">
            <a:avLst/>
          </a:prstGeom>
        </p:spPr>
      </p:pic>
      <p:sp>
        <p:nvSpPr>
          <p:cNvPr id="5" name="TextBox 4"/>
          <p:cNvSpPr txBox="1"/>
          <p:nvPr/>
        </p:nvSpPr>
        <p:spPr>
          <a:xfrm>
            <a:off x="1307690" y="5879691"/>
            <a:ext cx="8809704" cy="646331"/>
          </a:xfrm>
          <a:prstGeom prst="rect">
            <a:avLst/>
          </a:prstGeom>
          <a:noFill/>
        </p:spPr>
        <p:txBody>
          <a:bodyPr wrap="square" rtlCol="0">
            <a:spAutoFit/>
          </a:bodyPr>
          <a:lstStyle/>
          <a:p>
            <a:r>
              <a:rPr lang="en-IN" dirty="0" err="1"/>
              <a:t>Amazon,flipkart</a:t>
            </a:r>
            <a:r>
              <a:rPr lang="en-IN" dirty="0"/>
              <a:t>  </a:t>
            </a:r>
            <a:r>
              <a:rPr lang="en-IN" dirty="0" err="1"/>
              <a:t>myntra</a:t>
            </a:r>
            <a:r>
              <a:rPr lang="en-IN" dirty="0"/>
              <a:t> and  </a:t>
            </a:r>
            <a:r>
              <a:rPr lang="en-IN" dirty="0" err="1"/>
              <a:t>snapdeal</a:t>
            </a:r>
            <a:r>
              <a:rPr lang="en-IN" dirty="0"/>
              <a:t> people do more than 42 time shopping ,but some people also do less than 10 times shopping from amazon </a:t>
            </a:r>
            <a:r>
              <a:rPr lang="en-IN" dirty="0" err="1"/>
              <a:t>flipkart</a:t>
            </a:r>
            <a:r>
              <a:rPr lang="en-IN" dirty="0"/>
              <a:t> and </a:t>
            </a:r>
            <a:r>
              <a:rPr lang="en-IN" dirty="0" err="1"/>
              <a:t>paytm</a:t>
            </a:r>
            <a:r>
              <a:rPr lang="en-IN" dirty="0"/>
              <a:t> and </a:t>
            </a:r>
            <a:r>
              <a:rPr lang="en-IN" dirty="0" err="1"/>
              <a:t>snapdeal</a:t>
            </a:r>
            <a:endParaRPr lang="en-IN" dirty="0"/>
          </a:p>
        </p:txBody>
      </p:sp>
    </p:spTree>
    <p:extLst>
      <p:ext uri="{BB962C8B-B14F-4D97-AF65-F5344CB8AC3E}">
        <p14:creationId xmlns:p14="http://schemas.microsoft.com/office/powerpoint/2010/main" val="3685231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994</TotalTime>
  <Words>1229</Words>
  <Application>Microsoft Office PowerPoint</Application>
  <PresentationFormat>Widescreen</PresentationFormat>
  <Paragraphs>93</Paragraphs>
  <Slides>32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Calibri</vt:lpstr>
      <vt:lpstr>Calibri Light</vt:lpstr>
      <vt:lpstr>Wingdings</vt:lpstr>
      <vt:lpstr>Office Theme</vt:lpstr>
      <vt:lpstr>A case study from Indian e-commerce customers</vt:lpstr>
      <vt:lpstr>Problem statement</vt:lpstr>
      <vt:lpstr>EDA(Exploratory data analysis )</vt:lpstr>
      <vt:lpstr>Data Types and Shape , and column name cleaning</vt:lpstr>
      <vt:lpstr>#check how many unique value present in each column  </vt:lpstr>
      <vt:lpstr>Customer information analysis with Piechart </vt:lpstr>
      <vt:lpstr>Piechart analysis of gender respondent , and active age group </vt:lpstr>
      <vt:lpstr>Since how long and how many times did online shopping </vt:lpstr>
      <vt:lpstr>analysis of how many people do more frequent online shopping from which brand </vt:lpstr>
      <vt:lpstr>Since how long You are shopping Online?</vt:lpstr>
      <vt:lpstr>Which City do more online shopping</vt:lpstr>
      <vt:lpstr>Mobile User  Vs Desktop user</vt:lpstr>
      <vt:lpstr>Trust factor</vt:lpstr>
      <vt:lpstr>Monetary benefit and discounts</vt:lpstr>
      <vt:lpstr>Purchase Decesion and Payment option </vt:lpstr>
      <vt:lpstr>Analysis of Shopping Cart abandon</vt:lpstr>
      <vt:lpstr>Content and information must be crisp and clear </vt:lpstr>
      <vt:lpstr>Website must light and fast</vt:lpstr>
      <vt:lpstr>Privacy and Payment method</vt:lpstr>
      <vt:lpstr>Response through social media and offers </vt:lpstr>
      <vt:lpstr>Flexibility  and return policy </vt:lpstr>
      <vt:lpstr>Loyalty Program &amp; Customer satisfaction </vt:lpstr>
      <vt:lpstr>Wide Variety and  Monetary savings </vt:lpstr>
      <vt:lpstr>Brand website comparison</vt:lpstr>
      <vt:lpstr>Visual appealing </vt:lpstr>
      <vt:lpstr>Wild Offers </vt:lpstr>
      <vt:lpstr>Complete Information </vt:lpstr>
      <vt:lpstr>Issue during Sales period</vt:lpstr>
      <vt:lpstr>Issue during Sales period </vt:lpstr>
      <vt:lpstr>Website concern</vt:lpstr>
      <vt:lpstr>Which online retailer would recommend to a friend </vt:lpstr>
      <vt:lpstr>Top brand which would like to recommend to your friend </vt:lpstr>
    </vt:vector>
  </TitlesOfParts>
  <Company>Atlas Copco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Sharad Yadav</dc:creator>
  <cp:lastModifiedBy>Sharad Yadav</cp:lastModifiedBy>
  <cp:revision>34</cp:revision>
  <dcterms:created xsi:type="dcterms:W3CDTF">2021-08-12T14:59:43Z</dcterms:created>
  <dcterms:modified xsi:type="dcterms:W3CDTF">2021-08-15T14:08:15Z</dcterms:modified>
</cp:coreProperties>
</file>