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65" r:id="rId6"/>
    <p:sldId id="266" r:id="rId7"/>
    <p:sldId id="267" r:id="rId8"/>
    <p:sldId id="274" r:id="rId9"/>
    <p:sldId id="275" r:id="rId10"/>
    <p:sldId id="280" r:id="rId11"/>
    <p:sldId id="276" r:id="rId12"/>
    <p:sldId id="277" r:id="rId13"/>
    <p:sldId id="278" r:id="rId14"/>
    <p:sldId id="279" r:id="rId15"/>
  </p:sldIdLst>
  <p:sldSz cx="12188825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9"/>
    <p:restoredTop sz="94641"/>
  </p:normalViewPr>
  <p:slideViewPr>
    <p:cSldViewPr snapToGrid="0" snapToObjects="1">
      <p:cViewPr varScale="1">
        <p:scale>
          <a:sx n="134" d="100"/>
          <a:sy n="134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669e55c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669e55c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27669e55c1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a80a6652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a80a6652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7a80a6652_2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23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52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80a665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80a665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7a80a665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12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a80a6652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a80a6652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7a80a6652_2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63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a80a6652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a80a6652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7a80a6652_2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65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80a665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80a665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7a80a665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34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a80a6652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a80a6652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7a80a6652_2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09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80a665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80a665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7a80a665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a80a6652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a80a6652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7a80a6652_2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2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80a665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80a665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7a80a665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72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1 - Photo of campus and city skyline at dusk">
  <p:cSld name="Title Slid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2">
  <p:cSld name="7_Title Slide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3">
  <p:cSld name="7_Title Slide 4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1">
  <p:cSld name="9_Title Slide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58697" y="392415"/>
            <a:ext cx="112569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258697" y="1472184"/>
            <a:ext cx="112569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 i="0" u="none" strike="noStrike" cap="none">
                <a:solidFill>
                  <a:schemeClr val="dk1"/>
                </a:solidFill>
              </a:defRPr>
            </a:lvl1pPr>
            <a:lvl2pPr marL="914400" marR="0" lvl="1" indent="-36195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i="0" u="none" strike="noStrike" cap="none">
                <a:solidFill>
                  <a:schemeClr val="dk1"/>
                </a:solidFill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 i="0" u="none" strike="noStrike" cap="none">
                <a:solidFill>
                  <a:schemeClr val="dk1"/>
                </a:solidFill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CIND820: Big Data Analytics Project</a:t>
            </a:r>
            <a:br>
              <a:rPr lang="en-CA" sz="32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C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3200" dirty="0">
                <a:effectLst/>
                <a:latin typeface="TimesNewRomanPS"/>
                <a:ea typeface="Times New Roman" panose="02020603050405020304" pitchFamily="18" charset="0"/>
              </a:rPr>
              <a:t>Venture Investments Predictions in Python</a:t>
            </a:r>
            <a:br>
              <a:rPr lang="en-C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CA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Iuliia</a:t>
            </a:r>
            <a:r>
              <a:rPr lang="en-C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Sharafutdinova</a:t>
            </a:r>
            <a:endParaRPr lang="en-CA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CA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D1H &amp; 501188055</a:t>
            </a:r>
            <a:endParaRPr lang="en-CA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468726" y="1819009"/>
            <a:ext cx="6895991" cy="57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modeling </a:t>
            </a:r>
            <a:endParaRPr lang="en-CA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FD3FCE7F-52FC-D849-A2ED-9C14B5F8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0" y="545695"/>
            <a:ext cx="3362959" cy="2207662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92003227-1B8E-ED40-9E09-273EB6010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47" y="578862"/>
            <a:ext cx="3294401" cy="220766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E68BF17D-98F3-FF4E-BE30-E16227BDC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2" y="3953279"/>
            <a:ext cx="3470394" cy="2278189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809759C6-B7C4-FD4D-8319-AD03D1779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21" y="3954096"/>
            <a:ext cx="3398428" cy="22773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3E975C-7997-DF4A-8309-339215C116C9}"/>
              </a:ext>
            </a:extLst>
          </p:cNvPr>
          <p:cNvSpPr txBox="1"/>
          <p:nvPr/>
        </p:nvSpPr>
        <p:spPr>
          <a:xfrm>
            <a:off x="4269487" y="183942"/>
            <a:ext cx="6091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CA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Resumpling</a:t>
            </a:r>
            <a:r>
              <a:rPr lang="en-CA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CA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RandomUnderSampler</a:t>
            </a:r>
            <a:endParaRPr lang="en-CA" sz="1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4ED97-5019-414E-937D-D2EFAECEEA67}"/>
              </a:ext>
            </a:extLst>
          </p:cNvPr>
          <p:cNvSpPr txBox="1"/>
          <p:nvPr/>
        </p:nvSpPr>
        <p:spPr>
          <a:xfrm>
            <a:off x="328622" y="3505198"/>
            <a:ext cx="6487296" cy="34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Resumpling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RandomOverSampler</a:t>
            </a:r>
            <a:endParaRPr lang="en-CA" sz="14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F895A-38CD-0A44-AF1F-D18AB85495A7}"/>
              </a:ext>
            </a:extLst>
          </p:cNvPr>
          <p:cNvSpPr txBox="1"/>
          <p:nvPr/>
        </p:nvSpPr>
        <p:spPr>
          <a:xfrm>
            <a:off x="579670" y="261432"/>
            <a:ext cx="6633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Imbalanced</a:t>
            </a:r>
            <a:r>
              <a:rPr lang="en-CA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CA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DE18F0-75D2-B141-BFB6-E71C0542136D}"/>
              </a:ext>
            </a:extLst>
          </p:cNvPr>
          <p:cNvSpPr txBox="1"/>
          <p:nvPr/>
        </p:nvSpPr>
        <p:spPr>
          <a:xfrm>
            <a:off x="4429728" y="3272390"/>
            <a:ext cx="6487296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Resumpling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Combining Random 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Oversampling and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endParaRPr lang="en-CA" sz="14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6B3750E6-2E3B-F74A-AE67-B2F879D5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19" y="2786159"/>
            <a:ext cx="103796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7977,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0: 2023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CB520DCD-545B-7142-AA06-E3296DD2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923" y="6237673"/>
            <a:ext cx="103796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7977,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0: 7977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876E55D6-9C06-AF46-9ED6-22E70E6F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728" y="2781914"/>
            <a:ext cx="103796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2023,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0: 2023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E0301FDB-DD1E-5B4F-B775-3F045CBC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728" y="6211502"/>
            <a:ext cx="103796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3988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4985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21265E4-BB20-8E42-A544-BE2139A69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88473"/>
              </p:ext>
            </p:extLst>
          </p:nvPr>
        </p:nvGraphicFramePr>
        <p:xfrm>
          <a:off x="7865572" y="1340212"/>
          <a:ext cx="4129997" cy="3864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529">
                  <a:extLst>
                    <a:ext uri="{9D8B030D-6E8A-4147-A177-3AD203B41FA5}">
                      <a16:colId xmlns:a16="http://schemas.microsoft.com/office/drawing/2014/main" val="2296974589"/>
                    </a:ext>
                  </a:extLst>
                </a:gridCol>
                <a:gridCol w="837582">
                  <a:extLst>
                    <a:ext uri="{9D8B030D-6E8A-4147-A177-3AD203B41FA5}">
                      <a16:colId xmlns:a16="http://schemas.microsoft.com/office/drawing/2014/main" val="781667340"/>
                    </a:ext>
                  </a:extLst>
                </a:gridCol>
                <a:gridCol w="939077">
                  <a:extLst>
                    <a:ext uri="{9D8B030D-6E8A-4147-A177-3AD203B41FA5}">
                      <a16:colId xmlns:a16="http://schemas.microsoft.com/office/drawing/2014/main" val="4179524544"/>
                    </a:ext>
                  </a:extLst>
                </a:gridCol>
                <a:gridCol w="1251809">
                  <a:extLst>
                    <a:ext uri="{9D8B030D-6E8A-4147-A177-3AD203B41FA5}">
                      <a16:colId xmlns:a16="http://schemas.microsoft.com/office/drawing/2014/main" val="4239898258"/>
                    </a:ext>
                  </a:extLst>
                </a:gridCol>
              </a:tblGrid>
              <a:tr h="1231122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CA" sz="1200">
                          <a:effectLst/>
                        </a:rPr>
                        <a:t>Random UnderSampling</a:t>
                      </a:r>
                    </a:p>
                    <a:p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Random </a:t>
                      </a:r>
                      <a:r>
                        <a:rPr lang="en-CA" sz="1200" dirty="0" err="1">
                          <a:effectLst/>
                        </a:rPr>
                        <a:t>OverSampling</a:t>
                      </a:r>
                      <a:r>
                        <a:rPr lang="en-CA" sz="1200" dirty="0">
                          <a:effectLst/>
                        </a:rPr>
                        <a:t> 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Combining Random Oversampling and </a:t>
                      </a:r>
                      <a:r>
                        <a:rPr lang="en-CA" sz="1200" dirty="0" err="1">
                          <a:effectLst/>
                        </a:rPr>
                        <a:t>Undersampling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043269"/>
                  </a:ext>
                </a:extLst>
              </a:tr>
              <a:tr h="205187"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Model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F1 Score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31672"/>
                  </a:ext>
                </a:extLst>
              </a:tr>
              <a:tr h="598462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lang="en-CA" sz="1200">
                          <a:effectLst/>
                        </a:rPr>
                        <a:t>Decision Tree Classifier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0.830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  <a:highlight>
                            <a:srgbClr val="00FF00"/>
                          </a:highlight>
                        </a:rPr>
                        <a:t>0.960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0.920  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819297"/>
                  </a:ext>
                </a:extLst>
              </a:tr>
              <a:tr h="598462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lang="en-CA" sz="1200">
                          <a:effectLst/>
                        </a:rPr>
                        <a:t>Random Forest Classifier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0.859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  <a:highlight>
                            <a:srgbClr val="00FF00"/>
                          </a:highlight>
                        </a:rPr>
                        <a:t>0.964</a:t>
                      </a:r>
                      <a:endParaRPr lang="en-CA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0.935  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210953"/>
                  </a:ext>
                </a:extLst>
              </a:tr>
              <a:tr h="615561"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Naive Bayes Classifier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0.854</a:t>
                      </a:r>
                      <a:endParaRPr lang="en-CA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  <a:highlight>
                            <a:srgbClr val="00FF00"/>
                          </a:highlight>
                        </a:rPr>
                        <a:t>0.863</a:t>
                      </a:r>
                      <a:endParaRPr lang="en-CA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0.857  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937947"/>
                  </a:ext>
                </a:extLst>
              </a:tr>
              <a:tr h="615561"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KNeighbours  </a:t>
                      </a:r>
                    </a:p>
                    <a:p>
                      <a:pPr algn="ctr"/>
                      <a:r>
                        <a:rPr lang="en-CA" sz="1200">
                          <a:effectLst/>
                        </a:rPr>
                        <a:t>Classifier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0.853</a:t>
                      </a:r>
                      <a:endParaRPr lang="en-CA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  <a:highlight>
                            <a:srgbClr val="00FF00"/>
                          </a:highlight>
                        </a:rPr>
                        <a:t>0.905</a:t>
                      </a:r>
                      <a:endParaRPr lang="en-CA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effectLst/>
                        </a:rPr>
                        <a:t>0.877  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1796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ED538A-F66D-1547-B4EC-583F597E38D3}"/>
              </a:ext>
            </a:extLst>
          </p:cNvPr>
          <p:cNvSpPr txBox="1"/>
          <p:nvPr/>
        </p:nvSpPr>
        <p:spPr>
          <a:xfrm>
            <a:off x="7820321" y="211694"/>
            <a:ext cx="4368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5419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124919" y="105823"/>
            <a:ext cx="6895991" cy="57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7FF4BA-F4F4-9547-9C9A-54CCD1EBD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83287"/>
              </p:ext>
            </p:extLst>
          </p:nvPr>
        </p:nvGraphicFramePr>
        <p:xfrm>
          <a:off x="4162098" y="193926"/>
          <a:ext cx="7745891" cy="632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833">
                  <a:extLst>
                    <a:ext uri="{9D8B030D-6E8A-4147-A177-3AD203B41FA5}">
                      <a16:colId xmlns:a16="http://schemas.microsoft.com/office/drawing/2014/main" val="2681978849"/>
                    </a:ext>
                  </a:extLst>
                </a:gridCol>
                <a:gridCol w="1774770">
                  <a:extLst>
                    <a:ext uri="{9D8B030D-6E8A-4147-A177-3AD203B41FA5}">
                      <a16:colId xmlns:a16="http://schemas.microsoft.com/office/drawing/2014/main" val="3374919177"/>
                    </a:ext>
                  </a:extLst>
                </a:gridCol>
                <a:gridCol w="1774770">
                  <a:extLst>
                    <a:ext uri="{9D8B030D-6E8A-4147-A177-3AD203B41FA5}">
                      <a16:colId xmlns:a16="http://schemas.microsoft.com/office/drawing/2014/main" val="1589123021"/>
                    </a:ext>
                  </a:extLst>
                </a:gridCol>
                <a:gridCol w="1034690">
                  <a:extLst>
                    <a:ext uri="{9D8B030D-6E8A-4147-A177-3AD203B41FA5}">
                      <a16:colId xmlns:a16="http://schemas.microsoft.com/office/drawing/2014/main" val="3980921462"/>
                    </a:ext>
                  </a:extLst>
                </a:gridCol>
                <a:gridCol w="992828">
                  <a:extLst>
                    <a:ext uri="{9D8B030D-6E8A-4147-A177-3AD203B41FA5}">
                      <a16:colId xmlns:a16="http://schemas.microsoft.com/office/drawing/2014/main" val="3321171813"/>
                    </a:ext>
                  </a:extLst>
                </a:gridCol>
              </a:tblGrid>
              <a:tr h="44844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ML Model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Parameters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Confusion Matrix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Accuracy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ROC AU  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3448058024"/>
                  </a:ext>
                </a:extLst>
              </a:tr>
              <a:tr h="448441">
                <a:tc rowSpan="4"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Decision Tree Classifier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max_depth=7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[[2188   203]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[ 367    2029]]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0.881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0.8810  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3903840165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max_depth=11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[[2172   219]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[ 245   2151]]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0.903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0.9031 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3350106571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max_depth = 15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[[2281   110]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[ 238    2158]]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0.927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0.9273 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2110744344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max_depth = None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[[2346   45]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[ 209    2187]]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0.947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0.9470 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4245963911"/>
                  </a:ext>
                </a:extLst>
              </a:tr>
              <a:tr h="448441">
                <a:tc rowSpan="4"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RandomForestClassifier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max_depth=7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[[2155   236]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[ 310    2086]]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0.886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0.8860 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231655543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max_depth=11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[[2252  139]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[ 241   2155]]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0.921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0.9206 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3310259667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max_depth=15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[[2328  63]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[ 200   2196]]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0.945 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0.9451 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207685377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max_depth</a:t>
                      </a:r>
                      <a:r>
                        <a:rPr lang="en-CA" sz="1400" dirty="0">
                          <a:effectLst/>
                        </a:rPr>
                        <a:t> = None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[[2350   41]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[ 182    2214]]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0.953 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0.9534 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2456444818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Naive Bayes Classifier (</a:t>
                      </a:r>
                      <a:r>
                        <a:rPr lang="en-CA" sz="1400" dirty="0" err="1">
                          <a:effectLst/>
                        </a:rPr>
                        <a:t>GaussianNB</a:t>
                      </a:r>
                      <a:r>
                        <a:rPr lang="en-CA" sz="1400" dirty="0">
                          <a:effectLst/>
                        </a:rPr>
                        <a:t> ( ) )</a:t>
                      </a: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--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[[2100   291]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[ 405    1991]]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0.855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60680" algn="l"/>
                        </a:tabLst>
                      </a:pPr>
                      <a:r>
                        <a:rPr lang="en-CA" sz="1400" dirty="0">
                          <a:effectLst/>
                        </a:rPr>
                        <a:t>0.8546  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1551435376"/>
                  </a:ext>
                </a:extLst>
              </a:tr>
              <a:tr h="448441">
                <a:tc rowSpan="4"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KNeighborsClassifier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n_neighbors=2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[[2367   24]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[ 377     2019]]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0.916 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0.9163 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3449572067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n_neighbors</a:t>
                      </a:r>
                      <a:r>
                        <a:rPr lang="en-CA" sz="1400" dirty="0">
                          <a:effectLst/>
                        </a:rPr>
                        <a:t>=5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[[2235  156]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[ 355    2041]]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0.893 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0.8933 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1158285472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n_neighbors=10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[[2162  229]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[ 367   2029]]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0.875 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0.8755 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4246502651"/>
                  </a:ext>
                </a:extLst>
              </a:tr>
              <a:tr h="4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n_neighbors=15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[[2128  263]</a:t>
                      </a:r>
                    </a:p>
                    <a:p>
                      <a:r>
                        <a:rPr lang="en-CA" sz="1400" dirty="0">
                          <a:effectLst/>
                        </a:rPr>
                        <a:t>[ 311   2085]]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0.880 </a:t>
                      </a:r>
                      <a:endParaRPr lang="en-CA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0.8801 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1" marR="47281" marT="0" marB="0"/>
                </a:tc>
                <a:extLst>
                  <a:ext uri="{0D108BD9-81ED-4DB2-BD59-A6C34878D82A}">
                    <a16:rowId xmlns:a16="http://schemas.microsoft.com/office/drawing/2014/main" val="383181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89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" name="Google Shape;146;p29">
            <a:extLst>
              <a:ext uri="{FF2B5EF4-FFF2-40B4-BE49-F238E27FC236}">
                <a16:creationId xmlns:a16="http://schemas.microsoft.com/office/drawing/2014/main" id="{0DCB5FAD-07E2-9D46-AA3A-3B970B897FB8}"/>
              </a:ext>
            </a:extLst>
          </p:cNvPr>
          <p:cNvSpPr txBox="1">
            <a:spLocks/>
          </p:cNvSpPr>
          <p:nvPr/>
        </p:nvSpPr>
        <p:spPr>
          <a:xfrm>
            <a:off x="970960" y="517652"/>
            <a:ext cx="10350631" cy="123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CA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impactful criteria for success of a </a:t>
            </a:r>
            <a:r>
              <a:rPr lang="en-CA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startup</a:t>
            </a:r>
            <a:r>
              <a:rPr lang="en-CA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receive venture capital funding</a:t>
            </a:r>
            <a:endParaRPr lang="en-CA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B00E2-CEFB-F348-8C55-961DE020AF00}"/>
              </a:ext>
            </a:extLst>
          </p:cNvPr>
          <p:cNvSpPr txBox="1"/>
          <p:nvPr/>
        </p:nvSpPr>
        <p:spPr>
          <a:xfrm>
            <a:off x="395756" y="2484075"/>
            <a:ext cx="1120691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CA" sz="3200" dirty="0">
                <a:effectLst/>
                <a:latin typeface="TimesNewRomanPSMT"/>
              </a:rPr>
              <a:t> Company market: Biotechnology or Software </a:t>
            </a:r>
          </a:p>
          <a:p>
            <a:pPr>
              <a:buFont typeface="+mj-lt"/>
              <a:buAutoNum type="arabicPeriod"/>
            </a:pPr>
            <a:r>
              <a:rPr lang="en-CA" sz="3200" dirty="0">
                <a:effectLst/>
                <a:latin typeface="TimesNewRomanPSMT"/>
              </a:rPr>
              <a:t> Company country code: USA </a:t>
            </a:r>
          </a:p>
          <a:p>
            <a:pPr>
              <a:buFont typeface="+mj-lt"/>
              <a:buAutoNum type="arabicPeriod"/>
            </a:pPr>
            <a:r>
              <a:rPr lang="en-CA" sz="3200" dirty="0">
                <a:effectLst/>
                <a:latin typeface="TimesNewRomanPSMT"/>
              </a:rPr>
              <a:t> Investor region code: USA </a:t>
            </a:r>
          </a:p>
          <a:p>
            <a:pPr>
              <a:buFont typeface="+mj-lt"/>
              <a:buAutoNum type="arabicPeriod"/>
            </a:pPr>
            <a:r>
              <a:rPr lang="en-CA" sz="3200" dirty="0">
                <a:effectLst/>
                <a:latin typeface="TimesNewRomanPSMT"/>
              </a:rPr>
              <a:t> Stage of funding is venture </a:t>
            </a:r>
          </a:p>
          <a:p>
            <a:pPr>
              <a:buFont typeface="+mj-lt"/>
              <a:buAutoNum type="arabicPeriod"/>
            </a:pPr>
            <a:r>
              <a:rPr lang="en-CA" sz="3200" dirty="0">
                <a:effectLst/>
                <a:latin typeface="TimesNewRomanPSMT"/>
              </a:rPr>
              <a:t> The most significant amount of funding received after year 2010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2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ctrTitle"/>
          </p:nvPr>
        </p:nvSpPr>
        <p:spPr>
          <a:xfrm>
            <a:off x="293085" y="263763"/>
            <a:ext cx="6998400" cy="944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8" name="Google Shape;167;p32">
            <a:extLst>
              <a:ext uri="{FF2B5EF4-FFF2-40B4-BE49-F238E27FC236}">
                <a16:creationId xmlns:a16="http://schemas.microsoft.com/office/drawing/2014/main" id="{CEE09AE9-395F-324A-96F1-6D4817594132}"/>
              </a:ext>
            </a:extLst>
          </p:cNvPr>
          <p:cNvSpPr txBox="1">
            <a:spLocks/>
          </p:cNvSpPr>
          <p:nvPr/>
        </p:nvSpPr>
        <p:spPr>
          <a:xfrm>
            <a:off x="4231704" y="1028216"/>
            <a:ext cx="6917011" cy="10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0E6F7-2968-8647-AE1F-E0B33BF48091}"/>
              </a:ext>
            </a:extLst>
          </p:cNvPr>
          <p:cNvSpPr txBox="1"/>
          <p:nvPr/>
        </p:nvSpPr>
        <p:spPr>
          <a:xfrm>
            <a:off x="4332990" y="2926783"/>
            <a:ext cx="27879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Iuliia</a:t>
            </a:r>
            <a:r>
              <a:rPr lang="en-C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Sharafutdinova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D1H &amp; 501188055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413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ctrTitle"/>
          </p:nvPr>
        </p:nvSpPr>
        <p:spPr>
          <a:xfrm>
            <a:off x="471761" y="190191"/>
            <a:ext cx="9134694" cy="944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F6FAB-2D1F-734B-9444-6B79120DCA25}"/>
              </a:ext>
            </a:extLst>
          </p:cNvPr>
          <p:cNvSpPr txBox="1"/>
          <p:nvPr/>
        </p:nvSpPr>
        <p:spPr>
          <a:xfrm>
            <a:off x="586155" y="305068"/>
            <a:ext cx="101974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CA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Country analysis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Market analysis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Funding analysis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modeling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Google Shape;146;p29">
            <a:extLst>
              <a:ext uri="{FF2B5EF4-FFF2-40B4-BE49-F238E27FC236}">
                <a16:creationId xmlns:a16="http://schemas.microsoft.com/office/drawing/2014/main" id="{0DCB5FAD-07E2-9D46-AA3A-3B970B897FB8}"/>
              </a:ext>
            </a:extLst>
          </p:cNvPr>
          <p:cNvSpPr txBox="1">
            <a:spLocks/>
          </p:cNvSpPr>
          <p:nvPr/>
        </p:nvSpPr>
        <p:spPr>
          <a:xfrm>
            <a:off x="745029" y="270617"/>
            <a:ext cx="6895991" cy="42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F25DB-EF0C-C144-B62F-9095D96D290C}"/>
              </a:ext>
            </a:extLst>
          </p:cNvPr>
          <p:cNvSpPr txBox="1"/>
          <p:nvPr/>
        </p:nvSpPr>
        <p:spPr>
          <a:xfrm>
            <a:off x="745029" y="1089683"/>
            <a:ext cx="1001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effectLst/>
                <a:latin typeface="TimesNewRomanPSMT"/>
              </a:rPr>
              <a:t>The dataset about start-up companies is extracted from</a:t>
            </a:r>
          </a:p>
          <a:p>
            <a:r>
              <a:rPr lang="en-CA" sz="2400" dirty="0">
                <a:effectLst/>
                <a:latin typeface="TimesNewRomanPSMT"/>
              </a:rPr>
              <a:t> CrunchBase dated December 02, 2014 and downloaded</a:t>
            </a:r>
          </a:p>
          <a:p>
            <a:r>
              <a:rPr lang="en-CA" sz="2400" dirty="0">
                <a:effectLst/>
                <a:latin typeface="TimesNewRomanPSMT"/>
              </a:rPr>
              <a:t> from </a:t>
            </a:r>
            <a:r>
              <a:rPr lang="en-CA" sz="2400" dirty="0" err="1">
                <a:effectLst/>
                <a:latin typeface="TimesNewRomanPSMT"/>
              </a:rPr>
              <a:t>Data.World</a:t>
            </a:r>
            <a:r>
              <a:rPr lang="en-CA" sz="2400" dirty="0">
                <a:effectLst/>
                <a:latin typeface="TimesNewRomanPSMT"/>
              </a:rPr>
              <a:t> website: </a:t>
            </a:r>
            <a:r>
              <a:rPr lang="en-CA" sz="2400" dirty="0">
                <a:solidFill>
                  <a:srgbClr val="0000FF"/>
                </a:solidFill>
                <a:effectLst/>
                <a:latin typeface="TimesNewRomanPSMT"/>
              </a:rPr>
              <a:t>https://</a:t>
            </a:r>
            <a:r>
              <a:rPr lang="en-CA" sz="2400" dirty="0" err="1">
                <a:solidFill>
                  <a:srgbClr val="0000FF"/>
                </a:solidFill>
                <a:effectLst/>
                <a:latin typeface="TimesNewRomanPSMT"/>
              </a:rPr>
              <a:t>data.world</a:t>
            </a:r>
            <a:r>
              <a:rPr lang="en-CA" sz="2400" dirty="0">
                <a:solidFill>
                  <a:srgbClr val="0000FF"/>
                </a:solidFill>
                <a:effectLst/>
                <a:latin typeface="TimesNewRomanPSMT"/>
              </a:rPr>
              <a:t>/</a:t>
            </a:r>
            <a:r>
              <a:rPr lang="en-CA" sz="2400" dirty="0" err="1">
                <a:solidFill>
                  <a:srgbClr val="0000FF"/>
                </a:solidFill>
                <a:effectLst/>
                <a:latin typeface="TimesNewRomanPSMT"/>
              </a:rPr>
              <a:t>datanerd</a:t>
            </a:r>
            <a:r>
              <a:rPr lang="en-CA" sz="2400" dirty="0">
                <a:solidFill>
                  <a:srgbClr val="0000FF"/>
                </a:solidFill>
                <a:effectLst/>
                <a:latin typeface="TimesNewRomanPSMT"/>
              </a:rPr>
              <a:t>/</a:t>
            </a:r>
            <a:r>
              <a:rPr lang="en-CA" sz="2400" dirty="0" err="1">
                <a:solidFill>
                  <a:srgbClr val="0000FF"/>
                </a:solidFill>
                <a:effectLst/>
                <a:latin typeface="TimesNewRomanPSMT"/>
              </a:rPr>
              <a:t>startup</a:t>
            </a:r>
            <a:r>
              <a:rPr lang="en-CA" sz="2400" dirty="0">
                <a:solidFill>
                  <a:srgbClr val="0000FF"/>
                </a:solidFill>
                <a:effectLst/>
                <a:latin typeface="TimesNewRomanPSMT"/>
              </a:rPr>
              <a:t>-venture-funding</a:t>
            </a:r>
            <a:r>
              <a:rPr lang="en-CA" sz="2400" dirty="0">
                <a:effectLst/>
                <a:latin typeface="TimesNewRomanPSMT"/>
              </a:rPr>
              <a:t>. </a:t>
            </a:r>
            <a:endParaRPr lang="en-C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8D3CF-0239-A84E-A9DA-32DDADA0F9FA}"/>
              </a:ext>
            </a:extLst>
          </p:cNvPr>
          <p:cNvSpPr txBox="1"/>
          <p:nvPr/>
        </p:nvSpPr>
        <p:spPr>
          <a:xfrm>
            <a:off x="745029" y="2659117"/>
            <a:ext cx="971451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effectLst/>
                <a:latin typeface="TimesNewRomanPSMT"/>
              </a:rPr>
              <a:t>The dataset is embracing 114,506 number of rows and 24 attributes including</a:t>
            </a:r>
          </a:p>
          <a:p>
            <a:r>
              <a:rPr lang="en-CA" sz="2400" dirty="0">
                <a:effectLst/>
                <a:latin typeface="TimesNewRomanPSMT"/>
              </a:rPr>
              <a:t> both 1 quantitative and 23 qualitative target attributes. </a:t>
            </a:r>
            <a:endParaRPr lang="en-CA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7F013-F0D0-4448-A8F0-1233B8283942}"/>
              </a:ext>
            </a:extLst>
          </p:cNvPr>
          <p:cNvSpPr txBox="1"/>
          <p:nvPr/>
        </p:nvSpPr>
        <p:spPr>
          <a:xfrm>
            <a:off x="745029" y="3831037"/>
            <a:ext cx="10724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NewRomanPSMT"/>
              </a:rPr>
              <a:t>The main goal is to identify which crucial characteristics found in the sample had the </a:t>
            </a:r>
          </a:p>
          <a:p>
            <a:r>
              <a:rPr lang="en-US" sz="2400" dirty="0">
                <a:latin typeface="TimesNewRomanPSMT"/>
              </a:rPr>
              <a:t>greatest impact on the success and failure of the startup to receive funding.</a:t>
            </a:r>
          </a:p>
        </p:txBody>
      </p:sp>
    </p:spTree>
    <p:extLst>
      <p:ext uri="{BB962C8B-B14F-4D97-AF65-F5344CB8AC3E}">
        <p14:creationId xmlns:p14="http://schemas.microsoft.com/office/powerpoint/2010/main" val="138377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ctrTitle"/>
          </p:nvPr>
        </p:nvSpPr>
        <p:spPr>
          <a:xfrm>
            <a:off x="471761" y="190191"/>
            <a:ext cx="9134694" cy="944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F6FAB-2D1F-734B-9444-6B79120DCA25}"/>
              </a:ext>
            </a:extLst>
          </p:cNvPr>
          <p:cNvSpPr txBox="1"/>
          <p:nvPr/>
        </p:nvSpPr>
        <p:spPr>
          <a:xfrm>
            <a:off x="586155" y="1135118"/>
            <a:ext cx="101974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algn="ctr"/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Country analysis</a:t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Market analysis</a:t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Funding analysis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/>
            </a:br>
            <a:r>
              <a:rPr lang="en-US" sz="3200" b="1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3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84279" y="-71120"/>
            <a:ext cx="6895991" cy="57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445555-2489-8E4A-B029-14B9B51C0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37556"/>
              </p:ext>
            </p:extLst>
          </p:nvPr>
        </p:nvGraphicFramePr>
        <p:xfrm>
          <a:off x="200424" y="4136294"/>
          <a:ext cx="5387576" cy="2645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896">
                  <a:extLst>
                    <a:ext uri="{9D8B030D-6E8A-4147-A177-3AD203B41FA5}">
                      <a16:colId xmlns:a16="http://schemas.microsoft.com/office/drawing/2014/main" val="2677999647"/>
                    </a:ext>
                  </a:extLst>
                </a:gridCol>
                <a:gridCol w="2887680">
                  <a:extLst>
                    <a:ext uri="{9D8B030D-6E8A-4147-A177-3AD203B41FA5}">
                      <a16:colId xmlns:a16="http://schemas.microsoft.com/office/drawing/2014/main" val="2333899662"/>
                    </a:ext>
                  </a:extLst>
                </a:gridCol>
              </a:tblGrid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company_country_code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raised_amount_usd</a:t>
                      </a:r>
                      <a:r>
                        <a:rPr lang="en-CA" sz="1400" dirty="0">
                          <a:effectLst/>
                        </a:rPr>
                        <a:t> (in  million)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710913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United States of America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947,912.86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095666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China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54,054.58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19738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The United Kingdom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47,044.41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402000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India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30,824.65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803106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Canada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24,666.40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398758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Germany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20,154.01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738186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Israel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16,010.64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80530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Russia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12,114.16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438452"/>
                  </a:ext>
                </a:extLst>
              </a:tr>
              <a:tr h="2547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France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11,982.18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992723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Switzerland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7,383.47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742849"/>
                  </a:ext>
                </a:extLst>
              </a:tr>
            </a:tbl>
          </a:graphicData>
        </a:graphic>
      </p:graphicFrame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51765D7-6CEB-7B41-B0B7-D27524BC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01" y="377458"/>
            <a:ext cx="9168185" cy="38795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/>
          </p:nvPr>
        </p:nvSpPr>
        <p:spPr>
          <a:xfrm>
            <a:off x="166960" y="0"/>
            <a:ext cx="10876960" cy="191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3 countries with maximum investments in </a:t>
            </a:r>
            <a:r>
              <a:rPr lang="en-CA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CA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USD</a:t>
            </a:r>
            <a:r>
              <a:rPr lang="en-CA" sz="3600" dirty="0">
                <a:effectLst/>
              </a:rPr>
              <a:t> </a:t>
            </a:r>
            <a:endParaRPr sz="36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80D05BD-88C8-9E4A-B565-E9638AD74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84" y="677506"/>
            <a:ext cx="8692055" cy="59190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ctrTitle"/>
          </p:nvPr>
        </p:nvSpPr>
        <p:spPr>
          <a:xfrm>
            <a:off x="293085" y="263763"/>
            <a:ext cx="6998400" cy="944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br>
              <a:rPr lang="en-US" dirty="0"/>
            </a:br>
            <a:endParaRPr dirty="0"/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C420EA09-8E24-3D46-AA86-3DBB48246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" y="1468869"/>
            <a:ext cx="10615447" cy="41856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124919" y="105823"/>
            <a:ext cx="6895991" cy="57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analysis </a:t>
            </a:r>
            <a:endParaRPr lang="en-C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80B5FC1-0512-FD4E-907D-9E055CC4A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021"/>
            <a:ext cx="11868109" cy="51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26A3BC4-F6DE-9745-BF29-BA6A1FAA8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86" y="904424"/>
            <a:ext cx="9002414" cy="5398164"/>
          </a:xfrm>
          <a:prstGeom prst="rect">
            <a:avLst/>
          </a:prstGeom>
        </p:spPr>
      </p:pic>
      <p:sp>
        <p:nvSpPr>
          <p:cNvPr id="7" name="Google Shape;146;p29">
            <a:extLst>
              <a:ext uri="{FF2B5EF4-FFF2-40B4-BE49-F238E27FC236}">
                <a16:creationId xmlns:a16="http://schemas.microsoft.com/office/drawing/2014/main" id="{0DCB5FAD-07E2-9D46-AA3A-3B970B897FB8}"/>
              </a:ext>
            </a:extLst>
          </p:cNvPr>
          <p:cNvSpPr txBox="1">
            <a:spLocks/>
          </p:cNvSpPr>
          <p:nvPr/>
        </p:nvSpPr>
        <p:spPr>
          <a:xfrm>
            <a:off x="177470" y="242866"/>
            <a:ext cx="6895991" cy="42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analysis </a:t>
            </a:r>
            <a:endParaRPr lang="en-C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32536"/>
      </p:ext>
    </p:extLst>
  </p:cSld>
  <p:clrMapOvr>
    <a:masterClrMapping/>
  </p:clrMapOvr>
</p:sld>
</file>

<file path=ppt/theme/theme1.xml><?xml version="1.0" encoding="utf-8"?>
<a:theme xmlns:a="http://schemas.openxmlformats.org/drawingml/2006/main" name="TorontoMet_MasterTemplate v1">
  <a:themeElements>
    <a:clrScheme name="Ryerson University">
      <a:dk1>
        <a:srgbClr val="000000"/>
      </a:dk1>
      <a:lt1>
        <a:srgbClr val="FFFFFF"/>
      </a:lt1>
      <a:dk2>
        <a:srgbClr val="004C9B"/>
      </a:dk2>
      <a:lt2>
        <a:srgbClr val="FFDC00"/>
      </a:lt2>
      <a:accent1>
        <a:srgbClr val="011E5E"/>
      </a:accent1>
      <a:accent2>
        <a:srgbClr val="1297EB"/>
      </a:accent2>
      <a:accent3>
        <a:srgbClr val="4CB4F1"/>
      </a:accent3>
      <a:accent4>
        <a:srgbClr val="FD9208"/>
      </a:accent4>
      <a:accent5>
        <a:srgbClr val="FEBC0D"/>
      </a:accent5>
      <a:accent6>
        <a:srgbClr val="FFEE0A"/>
      </a:accent6>
      <a:hlink>
        <a:srgbClr val="004C9B"/>
      </a:hlink>
      <a:folHlink>
        <a:srgbClr val="D0D0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621</Words>
  <Application>Microsoft Macintosh PowerPoint</Application>
  <PresentationFormat>Custom</PresentationFormat>
  <Paragraphs>200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 Light</vt:lpstr>
      <vt:lpstr>TimesNewRomanPS</vt:lpstr>
      <vt:lpstr>TimesNewRomanPSMT</vt:lpstr>
      <vt:lpstr>Times New Roman</vt:lpstr>
      <vt:lpstr>Calibri</vt:lpstr>
      <vt:lpstr>TorontoMet_MasterTemplate v1</vt:lpstr>
      <vt:lpstr>CIND820: Big Data Analytics Project  Venture Investments Predictions in Python  </vt:lpstr>
      <vt:lpstr> </vt:lpstr>
      <vt:lpstr>PowerPoint Presentation</vt:lpstr>
      <vt:lpstr> </vt:lpstr>
      <vt:lpstr>Country Analysis</vt:lpstr>
      <vt:lpstr>Top 3 countries with maximum investments in $USD </vt:lpstr>
      <vt:lpstr>Market analysis </vt:lpstr>
      <vt:lpstr>Funding analysis </vt:lpstr>
      <vt:lpstr>PowerPoint Presentation</vt:lpstr>
      <vt:lpstr>Modelling  1. Data preparation 2. Data modeling </vt:lpstr>
      <vt:lpstr>PowerPoint Presentation</vt:lpstr>
      <vt:lpstr>Data modeling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CIND820: Big Data Analytics Project  Venture Investments Predictions in Python  </dc:title>
  <cp:lastModifiedBy>Iuliia Sharafutdinova</cp:lastModifiedBy>
  <cp:revision>7</cp:revision>
  <dcterms:modified xsi:type="dcterms:W3CDTF">2022-12-06T20:30:18Z</dcterms:modified>
</cp:coreProperties>
</file>