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17" r:id="rId5"/>
    <p:sldId id="342" r:id="rId6"/>
    <p:sldId id="311" r:id="rId7"/>
    <p:sldId id="339" r:id="rId8"/>
    <p:sldId id="340" r:id="rId9"/>
    <p:sldId id="341" r:id="rId10"/>
    <p:sldId id="343" r:id="rId11"/>
    <p:sldId id="346" r:id="rId12"/>
    <p:sldId id="344" r:id="rId13"/>
    <p:sldId id="347" r:id="rId14"/>
    <p:sldId id="349" r:id="rId15"/>
    <p:sldId id="348" r:id="rId16"/>
    <p:sldId id="345" r:id="rId17"/>
    <p:sldId id="350" r:id="rId18"/>
    <p:sldId id="35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0000"/>
    <a:srgbClr val="000000"/>
    <a:srgbClr val="F8A579"/>
    <a:srgbClr val="0070C0"/>
    <a:srgbClr val="E95A0D"/>
    <a:srgbClr val="E5DACF"/>
    <a:srgbClr val="FEF3ED"/>
    <a:srgbClr val="637700"/>
    <a:srgbClr val="505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74"/>
    <p:restoredTop sz="94674"/>
  </p:normalViewPr>
  <p:slideViewPr>
    <p:cSldViewPr snapToGrid="0">
      <p:cViewPr varScale="1">
        <p:scale>
          <a:sx n="183" d="100"/>
          <a:sy n="183" d="100"/>
        </p:scale>
        <p:origin x="1552" y="19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j Kunjar" userId="a8833bcf-9c68-4fe3-aabe-d445377468d1" providerId="ADAL" clId="{1DBC61A7-1E99-9442-8635-38AB2DD8AB3E}"/>
    <pc:docChg chg="undo custSel modSld">
      <pc:chgData name="Sharaj Kunjar" userId="a8833bcf-9c68-4fe3-aabe-d445377468d1" providerId="ADAL" clId="{1DBC61A7-1E99-9442-8635-38AB2DD8AB3E}" dt="2024-09-04T17:14:30.100" v="5" actId="1076"/>
      <pc:docMkLst>
        <pc:docMk/>
      </pc:docMkLst>
      <pc:sldChg chg="modSp mod">
        <pc:chgData name="Sharaj Kunjar" userId="a8833bcf-9c68-4fe3-aabe-d445377468d1" providerId="ADAL" clId="{1DBC61A7-1E99-9442-8635-38AB2DD8AB3E}" dt="2024-09-04T17:14:30.100" v="5" actId="1076"/>
        <pc:sldMkLst>
          <pc:docMk/>
          <pc:sldMk cId="836706593" sldId="339"/>
        </pc:sldMkLst>
        <pc:spChg chg="mod">
          <ac:chgData name="Sharaj Kunjar" userId="a8833bcf-9c68-4fe3-aabe-d445377468d1" providerId="ADAL" clId="{1DBC61A7-1E99-9442-8635-38AB2DD8AB3E}" dt="2024-09-04T17:14:29.234" v="4" actId="1076"/>
          <ac:spMkLst>
            <pc:docMk/>
            <pc:sldMk cId="836706593" sldId="339"/>
            <ac:spMk id="3" creationId="{2BC0B802-9C28-E46D-3520-29FA5C708C8E}"/>
          </ac:spMkLst>
        </pc:spChg>
        <pc:spChg chg="mod">
          <ac:chgData name="Sharaj Kunjar" userId="a8833bcf-9c68-4fe3-aabe-d445377468d1" providerId="ADAL" clId="{1DBC61A7-1E99-9442-8635-38AB2DD8AB3E}" dt="2024-09-04T17:14:30.100" v="5" actId="1076"/>
          <ac:spMkLst>
            <pc:docMk/>
            <pc:sldMk cId="836706593" sldId="339"/>
            <ac:spMk id="5" creationId="{606ABCF4-5116-1089-5FBB-82CEE83261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9/4/24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5559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991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0994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4613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41722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58754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510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92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274693" y="2241466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4DED03D-D59E-9759-7C84-A95B5D8AC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6240" y="6355081"/>
            <a:ext cx="278239" cy="420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B80E70D-D39E-4707-98E2-CCCB63828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6240" y="6355081"/>
            <a:ext cx="278239" cy="420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268CC9-9F46-0C89-A92A-95575B2A7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6240" y="6355081"/>
            <a:ext cx="278239" cy="420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E969180-20C4-6E0F-5F32-A57566E35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6240" y="6355081"/>
            <a:ext cx="278239" cy="420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F2D276D-6A47-688A-5814-F169F743A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6240" y="6355081"/>
            <a:ext cx="278239" cy="420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C8CF5-0302-B2A7-4F29-71A0D4FAD2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160F4-C676-F964-26FF-2E047C6149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C76E-2920-4BDF-3D85-B1EB7C22E9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826240" y="6355081"/>
            <a:ext cx="278239" cy="420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30.e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sv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913" y="2323507"/>
            <a:ext cx="10360152" cy="3188458"/>
          </a:xfrm>
        </p:spPr>
        <p:txBody>
          <a:bodyPr anchor="ctr"/>
          <a:lstStyle/>
          <a:p>
            <a:r>
              <a:rPr lang="en-US" sz="4000" b="1"/>
              <a:t>Characterizing  and measuring politicization in the news </a:t>
            </a:r>
            <a:br>
              <a:rPr lang="en-US" sz="4000" b="1"/>
            </a:br>
            <a:r>
              <a:rPr lang="en-US" sz="4000" b="1"/>
              <a:t>media coverage of Mpox</a:t>
            </a:r>
            <a:br>
              <a:rPr lang="en-US" sz="4000" b="1"/>
            </a:br>
            <a:br>
              <a:rPr lang="en-US" sz="4000" b="1"/>
            </a:br>
            <a:r>
              <a:rPr lang="en-US" sz="2000"/>
              <a:t>Sharaj Kunjar</a:t>
            </a:r>
            <a:br>
              <a:rPr lang="en-US" sz="2000"/>
            </a:br>
            <a:r>
              <a:rPr lang="en-US" sz="2000"/>
              <a:t>PhD student, Network Science Institute, Boston</a:t>
            </a:r>
            <a:br>
              <a:rPr lang="en-US" sz="3000" b="1"/>
            </a:br>
            <a:br>
              <a:rPr lang="en-US" sz="3000" b="1"/>
            </a:br>
            <a:r>
              <a:rPr lang="en-US" sz="2000" u="sng"/>
              <a:t>Collaborators</a:t>
            </a:r>
            <a:br>
              <a:rPr lang="en-US" sz="2000" b="1" u="sng"/>
            </a:br>
            <a:r>
              <a:rPr lang="en-US" sz="2000" err="1"/>
              <a:t>Rushali</a:t>
            </a:r>
            <a:r>
              <a:rPr lang="en-US" sz="2000"/>
              <a:t> </a:t>
            </a:r>
            <a:r>
              <a:rPr lang="en-US" sz="2000" err="1"/>
              <a:t>Mohbe</a:t>
            </a:r>
            <a:r>
              <a:rPr lang="en-US" sz="2000"/>
              <a:t>, Claire Coffman</a:t>
            </a:r>
            <a:br>
              <a:rPr lang="en-US" sz="2000"/>
            </a:br>
            <a:r>
              <a:rPr lang="en-US" sz="2000"/>
              <a:t>Samuel V Scarpino, Brooke Foucault Welles</a:t>
            </a:r>
            <a:br>
              <a:rPr lang="en-US" sz="3000" b="1"/>
            </a:br>
            <a:br>
              <a:rPr lang="en-US" sz="3000" b="1"/>
            </a:br>
            <a:br>
              <a:rPr lang="en-US" sz="1400">
                <a:latin typeface="Gill Sans Nova" panose="020B0602020104020203" pitchFamily="34" charset="0"/>
              </a:rPr>
            </a:br>
            <a:endParaRPr lang="en-US" sz="4000" b="1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21588E-615F-9E7F-7F4A-02B4AB41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2" y="94778"/>
            <a:ext cx="1436363" cy="118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nstitute for Experiential AI – Medium">
            <a:extLst>
              <a:ext uri="{FF2B5EF4-FFF2-40B4-BE49-F238E27FC236}">
                <a16:creationId xmlns:a16="http://schemas.microsoft.com/office/drawing/2014/main" id="{69DCA910-E375-A5A4-6BFA-8700D88C5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548" y="90914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068377-7AF5-6023-9688-23A36643BAF1}"/>
              </a:ext>
            </a:extLst>
          </p:cNvPr>
          <p:cNvSpPr txBox="1"/>
          <p:nvPr/>
        </p:nvSpPr>
        <p:spPr>
          <a:xfrm>
            <a:off x="9343507" y="6116891"/>
            <a:ext cx="284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latin typeface="+mj-lt"/>
              </a:rPr>
              <a:t>IC2S2 Panel Talk</a:t>
            </a:r>
          </a:p>
          <a:p>
            <a:pPr algn="r"/>
            <a:r>
              <a:rPr lang="en-US" sz="2000">
                <a:latin typeface="+mj-lt"/>
              </a:rPr>
              <a:t>18</a:t>
            </a:r>
            <a:r>
              <a:rPr lang="en-US" sz="2000" baseline="30000">
                <a:latin typeface="+mj-lt"/>
              </a:rPr>
              <a:t>th</a:t>
            </a:r>
            <a:r>
              <a:rPr lang="en-US" sz="2000">
                <a:latin typeface="+mj-lt"/>
              </a:rPr>
              <a:t> July 2024</a:t>
            </a: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A6B0018-15CE-A9E2-CD20-3C9B903CE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7" y="5978196"/>
            <a:ext cx="4305862" cy="8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9AA5A-3F9D-9CD8-0A5E-C31ACEA78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09D1E-937E-0092-BE8D-A50E065806C7}"/>
              </a:ext>
            </a:extLst>
          </p:cNvPr>
          <p:cNvSpPr txBox="1"/>
          <p:nvPr/>
        </p:nvSpPr>
        <p:spPr>
          <a:xfrm>
            <a:off x="0" y="0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+mj-lt"/>
              </a:rPr>
              <a:t>Results</a:t>
            </a:r>
          </a:p>
          <a:p>
            <a:pPr algn="ctr"/>
            <a:r>
              <a:rPr lang="en-US" sz="2200">
                <a:latin typeface="+mj-lt"/>
              </a:rPr>
              <a:t>How was it politicized? What were the prominent frames?</a:t>
            </a:r>
            <a:endParaRPr lang="en-US" sz="3000">
              <a:latin typeface="+mj-lt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0401C27-3FBD-DE34-D185-E221E2A16759}"/>
              </a:ext>
            </a:extLst>
          </p:cNvPr>
          <p:cNvSpPr txBox="1">
            <a:spLocks/>
          </p:cNvSpPr>
          <p:nvPr/>
        </p:nvSpPr>
        <p:spPr>
          <a:xfrm>
            <a:off x="10487956" y="1415282"/>
            <a:ext cx="1118049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b="0" i="0" kern="1200">
                <a:solidFill>
                  <a:schemeClr val="tx1"/>
                </a:solidFill>
                <a:latin typeface="Sagona Book" panose="0202050305050502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>
                <a:solidFill>
                  <a:srgbClr val="000000"/>
                </a:solidFill>
              </a:rPr>
              <a:t>Prevalence</a:t>
            </a:r>
          </a:p>
          <a:p>
            <a:r>
              <a:rPr lang="en-US">
                <a:solidFill>
                  <a:srgbClr val="000000"/>
                </a:solidFill>
              </a:rPr>
              <a:t>31.6%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70425-9E71-8B7A-047F-CB9BC33860D1}"/>
              </a:ext>
            </a:extLst>
          </p:cNvPr>
          <p:cNvSpPr txBox="1"/>
          <p:nvPr/>
        </p:nvSpPr>
        <p:spPr>
          <a:xfrm>
            <a:off x="6863397" y="1269625"/>
            <a:ext cx="3414840" cy="494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kern="100">
                <a:solidFill>
                  <a:srgbClr val="C0000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“AIDS gets overwhelmingly disproportionate U.S. government research funding despite the aforementioned drugs.”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GB" kern="100">
              <a:solidFill>
                <a:srgbClr val="C00000"/>
              </a:solidFill>
              <a:effectLst/>
              <a:latin typeface="Gill Sans Nova" panose="020B06020201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>
                <a:solidFill>
                  <a:srgbClr val="C0000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</a:t>
            </a:r>
            <a:r>
              <a:rPr lang="en-GB" sz="1800" kern="100" err="1">
                <a:solidFill>
                  <a:srgbClr val="C0000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Pedophiles</a:t>
            </a:r>
            <a:r>
              <a:rPr lang="en-GB" sz="1800" kern="100">
                <a:solidFill>
                  <a:srgbClr val="C0000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What else do you call a group of adults assailing school kids with drag queens, gender nonsense, and obscene, </a:t>
            </a:r>
            <a:r>
              <a:rPr lang="en-GB" sz="1800" kern="100" err="1">
                <a:solidFill>
                  <a:srgbClr val="C0000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pedophiliac</a:t>
            </a:r>
            <a:r>
              <a:rPr lang="en-GB" sz="1800" kern="100">
                <a:solidFill>
                  <a:srgbClr val="C0000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gay pornography" 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GB" kern="100">
              <a:solidFill>
                <a:srgbClr val="C00000"/>
              </a:solidFill>
              <a:latin typeface="Gill Sans Nova" panose="020B06020201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>
                <a:solidFill>
                  <a:srgbClr val="C0000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“So nearly 70% think the economy is very bad and 56% disapprove of how Biden is doing his job”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BAFE5-5E8E-6353-91C0-E19CEEF4255B}"/>
              </a:ext>
            </a:extLst>
          </p:cNvPr>
          <p:cNvSpPr txBox="1"/>
          <p:nvPr/>
        </p:nvSpPr>
        <p:spPr>
          <a:xfrm>
            <a:off x="3116786" y="1269626"/>
            <a:ext cx="3308381" cy="494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>
                <a:solidFill>
                  <a:srgbClr val="0070C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“The emerging narrative surrounding monkeypox is "sadly reminiscent of initial reporting" on HIV/AIDS”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GB" kern="100">
              <a:latin typeface="Gill Sans Nova" panose="020B06020201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>
                <a:solidFill>
                  <a:srgbClr val="0070C0"/>
                </a:solidFill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</a:t>
            </a:r>
            <a:r>
              <a:rPr lang="en-GB" sz="1800">
                <a:solidFill>
                  <a:srgbClr val="0070C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Biden administration's commitment on sexual and reproductive health and rights is not changing one iota around the world”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GB">
              <a:solidFill>
                <a:srgbClr val="0070C0"/>
              </a:solidFill>
              <a:latin typeface="Gill Sans Nova" panose="020B0602020104020203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>
                <a:solidFill>
                  <a:srgbClr val="0070C0"/>
                </a:solidFill>
                <a:effectLst/>
                <a:latin typeface="Gill Sans Nova" panose="020B0602020104020203" pitchFamily="34" charset="0"/>
              </a:rPr>
              <a:t>“Legal experts say Judge Cannon’s blunder proves she’s a Trump ‘lackey’” 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04082A1-9B53-A9D6-7932-2A610DB024BD}"/>
              </a:ext>
            </a:extLst>
          </p:cNvPr>
          <p:cNvSpPr txBox="1">
            <a:spLocks/>
          </p:cNvSpPr>
          <p:nvPr/>
        </p:nvSpPr>
        <p:spPr>
          <a:xfrm>
            <a:off x="10487956" y="3429000"/>
            <a:ext cx="1118049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b="0" i="0" kern="1200">
                <a:solidFill>
                  <a:schemeClr val="tx1"/>
                </a:solidFill>
                <a:latin typeface="Sagona Book" panose="0202050305050502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>
                <a:solidFill>
                  <a:srgbClr val="000000"/>
                </a:solidFill>
              </a:rPr>
              <a:t>Prevalence</a:t>
            </a:r>
          </a:p>
          <a:p>
            <a:r>
              <a:rPr lang="en-US">
                <a:solidFill>
                  <a:srgbClr val="000000"/>
                </a:solidFill>
              </a:rPr>
              <a:t>10.7%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1A4E3B4-B127-D04F-401A-9593D17A119A}"/>
              </a:ext>
            </a:extLst>
          </p:cNvPr>
          <p:cNvSpPr txBox="1">
            <a:spLocks/>
          </p:cNvSpPr>
          <p:nvPr/>
        </p:nvSpPr>
        <p:spPr>
          <a:xfrm>
            <a:off x="10487955" y="5176823"/>
            <a:ext cx="1118049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b="0" i="0" kern="1200">
                <a:solidFill>
                  <a:schemeClr val="tx1"/>
                </a:solidFill>
                <a:latin typeface="Sagona Book" panose="0202050305050502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>
                <a:solidFill>
                  <a:srgbClr val="000000"/>
                </a:solidFill>
              </a:rPr>
              <a:t>Prevalence</a:t>
            </a:r>
          </a:p>
          <a:p>
            <a:r>
              <a:rPr lang="en-US">
                <a:solidFill>
                  <a:srgbClr val="000000"/>
                </a:solidFill>
              </a:rPr>
              <a:t>11.1%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CC60320-DBB8-6B81-7C6C-C55FFDFEB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0141" y="1560939"/>
            <a:ext cx="661415" cy="66141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051DBCC-0EF6-D57C-ED22-DACC22AB2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84" y="3285998"/>
            <a:ext cx="913544" cy="91354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E30B8F0-5678-CD4A-31A5-9CD3FC40AF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7447" t="16401" r="16692" b="9362"/>
          <a:stretch/>
        </p:blipFill>
        <p:spPr>
          <a:xfrm>
            <a:off x="120139" y="5214320"/>
            <a:ext cx="787121" cy="9624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B6B4DC-C6E6-A02E-9934-275E7F02B5D7}"/>
              </a:ext>
            </a:extLst>
          </p:cNvPr>
          <p:cNvSpPr txBox="1"/>
          <p:nvPr/>
        </p:nvSpPr>
        <p:spPr>
          <a:xfrm>
            <a:off x="809976" y="1563334"/>
            <a:ext cx="2306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Sagona Book" panose="02020503050505020204" pitchFamily="18" charset="0"/>
                <a:cs typeface="Times New Roman" panose="02020603050405020304" pitchFamily="18" charset="0"/>
              </a:rPr>
              <a:t>Other public health issues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E54AC0-614A-57F5-BC1A-18A46FB03900}"/>
              </a:ext>
            </a:extLst>
          </p:cNvPr>
          <p:cNvSpPr txBox="1"/>
          <p:nvPr/>
        </p:nvSpPr>
        <p:spPr>
          <a:xfrm>
            <a:off x="841177" y="3388827"/>
            <a:ext cx="2306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Sagona Book" panose="02020503050505020204" pitchFamily="18" charset="0"/>
                <a:cs typeface="Times New Roman" panose="02020603050405020304" pitchFamily="18" charset="0"/>
              </a:rPr>
              <a:t>Other SGM issues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EEC09A-9BFB-4728-B9F2-F65B828AD730}"/>
              </a:ext>
            </a:extLst>
          </p:cNvPr>
          <p:cNvSpPr txBox="1"/>
          <p:nvPr/>
        </p:nvSpPr>
        <p:spPr>
          <a:xfrm>
            <a:off x="935680" y="5341582"/>
            <a:ext cx="2306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solidFill>
                  <a:srgbClr val="000000"/>
                </a:solidFill>
                <a:latin typeface="Sagona Book" panose="02020503050505020204" pitchFamily="18" charset="0"/>
                <a:cs typeface="Times New Roman" panose="02020603050405020304" pitchFamily="18" charset="0"/>
              </a:rPr>
              <a:t>Other partisan issues</a:t>
            </a:r>
          </a:p>
        </p:txBody>
      </p:sp>
    </p:spTree>
    <p:extLst>
      <p:ext uri="{BB962C8B-B14F-4D97-AF65-F5344CB8AC3E}">
        <p14:creationId xmlns:p14="http://schemas.microsoft.com/office/powerpoint/2010/main" val="235349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7" grpId="0"/>
      <p:bldP spid="8" grpId="0"/>
      <p:bldP spid="10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36704-B7BB-F5A2-F48C-00AFBFB8D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7794" y="6133763"/>
            <a:ext cx="604205" cy="724237"/>
          </a:xfrm>
        </p:spPr>
        <p:txBody>
          <a:bodyPr/>
          <a:lstStyle/>
          <a:p>
            <a:r>
              <a:rPr lang="en-US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BFE59-4D48-2E77-B9FB-67747F802999}"/>
              </a:ext>
            </a:extLst>
          </p:cNvPr>
          <p:cNvSpPr txBox="1"/>
          <p:nvPr/>
        </p:nvSpPr>
        <p:spPr>
          <a:xfrm>
            <a:off x="4828674" y="651083"/>
            <a:ext cx="7363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+mj-lt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9832A-6FC9-C0F3-3035-7921FE2A851B}"/>
              </a:ext>
            </a:extLst>
          </p:cNvPr>
          <p:cNvSpPr txBox="1"/>
          <p:nvPr/>
        </p:nvSpPr>
        <p:spPr>
          <a:xfrm>
            <a:off x="6036776" y="1397674"/>
            <a:ext cx="579389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200">
                <a:latin typeface="Gill Sans Nova" panose="020B0602020104020203" pitchFamily="34" charset="0"/>
              </a:rPr>
              <a:t>Why did Mpox become politicized?</a:t>
            </a:r>
          </a:p>
          <a:p>
            <a:pPr algn="ctr">
              <a:defRPr/>
            </a:pPr>
            <a:r>
              <a:rPr lang="en-US" sz="2200">
                <a:latin typeface="Gill Sans Nova" panose="020B0602020104020203" pitchFamily="34" charset="0"/>
              </a:rPr>
              <a:t>How did competitive frames co-evolve?</a:t>
            </a:r>
            <a:endParaRPr kumimoji="0" lang="en-US" sz="2200" u="none" strike="noStrike" kern="1200" cap="none" spc="0" normalizeH="0" baseline="0" noProof="0">
              <a:ln>
                <a:noFill/>
              </a:ln>
              <a:solidFill>
                <a:srgbClr val="543E34"/>
              </a:solidFill>
              <a:effectLst/>
              <a:uLnTx/>
              <a:uFillTx/>
              <a:latin typeface="Gill Sans Nova" panose="020B0602020104020203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43E34"/>
              </a:solidFill>
              <a:effectLst/>
              <a:uLnTx/>
              <a:uFillTx/>
              <a:latin typeface="Gill Sans Nova" panose="020B0602020104020203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Gill Sans Nova" panose="020B0602020104020203" pitchFamily="34" charset="0"/>
                <a:ea typeface="+mn-ea"/>
                <a:cs typeface="+mn-cs"/>
              </a:rPr>
              <a:t>Green dotted lines indicate the dates when the first case was identified in the US, when WHO declared an emergency, and when CDC declared an emergency </a:t>
            </a:r>
          </a:p>
          <a:p>
            <a:pPr algn="just"/>
            <a:endParaRPr lang="en-US" sz="2400" b="1">
              <a:latin typeface="Gill Sans Nova" panose="020B06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latin typeface="Gill Sans Nova" panose="020B0602020104020203" pitchFamily="34" charset="0"/>
              </a:rPr>
              <a:t>Progressive and conservative arguments about issues with competitive framings seemed coupled in how they evolved.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latin typeface="Gill Sans Nova" panose="020B06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latin typeface="Gill Sans Nova" panose="020B0602020104020203" pitchFamily="34" charset="0"/>
              </a:rPr>
              <a:t>Future direction: Is politicization in media discourse is driven by competition between ideological rivals?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782D48-5754-9CE2-D1B9-B04009DD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28674" cy="6858000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9EAFBC7-5E3B-D6CD-BBD5-3640A5FE4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00484" y="4554067"/>
            <a:ext cx="762362" cy="76236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A03F21A-EBB7-3DDC-327D-37076FE6F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4893" y="928082"/>
            <a:ext cx="913544" cy="91354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AEB3882-BB21-6B72-2E89-4FF30A33F8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4893" y="2690014"/>
            <a:ext cx="1015664" cy="101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8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8D12-F276-7B21-7867-7D253C5A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81426"/>
            <a:ext cx="10360152" cy="914400"/>
          </a:xfrm>
        </p:spPr>
        <p:txBody>
          <a:bodyPr/>
          <a:lstStyle/>
          <a:p>
            <a:r>
              <a:rPr lang="en-GB" b="1"/>
              <a:t>Summing up!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E287D-59B6-CF7A-2ADF-BA48FA77D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F2DD6-F52A-59B6-649C-3F5931583D85}"/>
              </a:ext>
            </a:extLst>
          </p:cNvPr>
          <p:cNvSpPr txBox="1"/>
          <p:nvPr/>
        </p:nvSpPr>
        <p:spPr>
          <a:xfrm>
            <a:off x="915924" y="1313675"/>
            <a:ext cx="1036015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Sagona Book" panose="02020503050505020204" pitchFamily="18" charset="0"/>
              </a:rPr>
              <a:t>The news media discourse surrounding the Mpox epidemic was heavily politicized. The frames highlighted intersections of race, global relations, gender and sexuality, public health and other partisan issues.</a:t>
            </a:r>
          </a:p>
          <a:p>
            <a:pPr algn="just"/>
            <a:endParaRPr lang="en-US" sz="2000">
              <a:solidFill>
                <a:srgbClr val="000000"/>
              </a:solidFill>
              <a:latin typeface="Sagona Book" panose="02020503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Sagona Book" panose="02020503050505020204" pitchFamily="18" charset="0"/>
              </a:rPr>
              <a:t>Mixed methods pipelines: Applied Thematic analysis + LM-classifiers provide a promising framework to measure and characterize politicization of health controversies.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latin typeface="Sagona Book" panose="02020503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Sagona Book" panose="02020503050505020204" pitchFamily="18" charset="0"/>
              </a:rPr>
              <a:t>While politicization increased persistently over time, the discourse did NOT start out that way.</a:t>
            </a:r>
          </a:p>
          <a:p>
            <a:pPr algn="just"/>
            <a:endParaRPr lang="en-US" sz="2000">
              <a:solidFill>
                <a:srgbClr val="000000"/>
              </a:solidFill>
              <a:latin typeface="Sagona Book" panose="02020503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Sagona Book" panose="02020503050505020204" pitchFamily="18" charset="0"/>
              </a:rPr>
              <a:t>As politicization increased, frames deviated from the central issue to other partisan talking points. </a:t>
            </a:r>
          </a:p>
          <a:p>
            <a:pPr algn="just"/>
            <a:endParaRPr lang="en-US" sz="2000">
              <a:solidFill>
                <a:srgbClr val="000000"/>
              </a:solidFill>
              <a:latin typeface="Sagona Book" panose="0202050305050502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Sagona Book" panose="02020503050505020204" pitchFamily="18" charset="0"/>
              </a:rPr>
              <a:t>Further analysis of competitive frames is required to ascertain the factors that drive politicization. </a:t>
            </a:r>
          </a:p>
        </p:txBody>
      </p:sp>
    </p:spTree>
    <p:extLst>
      <p:ext uri="{BB962C8B-B14F-4D97-AF65-F5344CB8AC3E}">
        <p14:creationId xmlns:p14="http://schemas.microsoft.com/office/powerpoint/2010/main" val="220187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9AA5A-3F9D-9CD8-0A5E-C31ACEA78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09D1E-937E-0092-BE8D-A50E065806C7}"/>
              </a:ext>
            </a:extLst>
          </p:cNvPr>
          <p:cNvSpPr txBox="1"/>
          <p:nvPr/>
        </p:nvSpPr>
        <p:spPr>
          <a:xfrm>
            <a:off x="0" y="207422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+mj-lt"/>
              </a:rPr>
              <a:t>Results</a:t>
            </a:r>
          </a:p>
          <a:p>
            <a:pPr algn="ctr"/>
            <a:r>
              <a:rPr lang="en-US" sz="2200">
                <a:latin typeface="+mj-lt"/>
              </a:rPr>
              <a:t>How was it politicized? What were the prominent frames?</a:t>
            </a:r>
            <a:endParaRPr lang="en-US" sz="300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B6271-7BF5-88C6-35B1-BE0C4046095E}"/>
              </a:ext>
            </a:extLst>
          </p:cNvPr>
          <p:cNvSpPr txBox="1"/>
          <p:nvPr/>
        </p:nvSpPr>
        <p:spPr>
          <a:xfrm>
            <a:off x="3648159" y="5642405"/>
            <a:ext cx="48956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>
                <a:solidFill>
                  <a:srgbClr val="000000"/>
                </a:solidFill>
                <a:effectLst/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Race and global relations as factors shaping the Mpox epidemic spreading and messaging</a:t>
            </a:r>
            <a:r>
              <a:rPr lang="en-US" sz="2000">
                <a:solidFill>
                  <a:srgbClr val="000000"/>
                </a:solidFill>
                <a:effectLst/>
                <a:latin typeface="Sagona Book" panose="02020503050505020204" pitchFamily="18" charset="0"/>
              </a:rPr>
              <a:t> </a:t>
            </a:r>
            <a:endParaRPr lang="en-US" sz="2000">
              <a:solidFill>
                <a:srgbClr val="000000"/>
              </a:solidFill>
              <a:latin typeface="Sagona Book" panose="02020503050505020204" pitchFamily="18" charset="0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0401C27-3FBD-DE34-D185-E221E2A16759}"/>
              </a:ext>
            </a:extLst>
          </p:cNvPr>
          <p:cNvSpPr txBox="1">
            <a:spLocks/>
          </p:cNvSpPr>
          <p:nvPr/>
        </p:nvSpPr>
        <p:spPr>
          <a:xfrm>
            <a:off x="8543840" y="5702288"/>
            <a:ext cx="1118049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b="0" i="0" kern="1200">
                <a:solidFill>
                  <a:schemeClr val="tx1"/>
                </a:solidFill>
                <a:latin typeface="Sagona Book" panose="0202050305050502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>
                <a:solidFill>
                  <a:srgbClr val="000000"/>
                </a:solidFill>
              </a:rPr>
              <a:t>Prevalence</a:t>
            </a:r>
          </a:p>
          <a:p>
            <a:r>
              <a:rPr lang="en-US">
                <a:solidFill>
                  <a:srgbClr val="000000"/>
                </a:solidFill>
              </a:rPr>
              <a:t>13.2%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70425-9E71-8B7A-047F-CB9BC33860D1}"/>
              </a:ext>
            </a:extLst>
          </p:cNvPr>
          <p:cNvSpPr txBox="1"/>
          <p:nvPr/>
        </p:nvSpPr>
        <p:spPr>
          <a:xfrm>
            <a:off x="6318442" y="2332642"/>
            <a:ext cx="5364345" cy="21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kern="100">
                <a:solidFill>
                  <a:srgbClr val="C0000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“There have been 72 deaths reported, but all in sub-Saharan Africa where health care, in technical terms, really sucks”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kern="100">
                <a:solidFill>
                  <a:srgbClr val="C0000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kern="100">
                <a:solidFill>
                  <a:srgbClr val="C0000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“Originally, we couldn’t call monkeypox “monkeypox” because that was somehow racist.” </a:t>
            </a:r>
            <a:endParaRPr lang="en-US" kern="100">
              <a:solidFill>
                <a:srgbClr val="C00000"/>
              </a:solidFill>
              <a:effectLst/>
              <a:latin typeface="Gill Sans Nova" panose="020B06020201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BAFE5-5E8E-6353-91C0-E19CEEF4255B}"/>
              </a:ext>
            </a:extLst>
          </p:cNvPr>
          <p:cNvSpPr txBox="1"/>
          <p:nvPr/>
        </p:nvSpPr>
        <p:spPr>
          <a:xfrm>
            <a:off x="509213" y="2014093"/>
            <a:ext cx="5364343" cy="282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>
                <a:solidFill>
                  <a:srgbClr val="0070C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“Monkeypox has been a developing problem for decades and the current global outbreak was avoidable, but the looming threat was largely ignored, according to a leading expert on the virus.”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GB" kern="100">
              <a:latin typeface="Gill Sans Nova" panose="020B06020201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>
                <a:solidFill>
                  <a:srgbClr val="0070C0"/>
                </a:solidFill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“This is another piece of evidence suggesting that U.S. failures in disease control are in direct relation with the country’s systemic racial discrimination.” </a:t>
            </a:r>
            <a:endParaRPr lang="en-US" sz="3200" kern="100">
              <a:solidFill>
                <a:srgbClr val="0070C0"/>
              </a:solidFill>
              <a:effectLst/>
              <a:latin typeface="Gill Sans Nova" panose="020B06020201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7CE9511-9464-52F1-60D0-E59314A52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6291" y="5785141"/>
            <a:ext cx="730189" cy="7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3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D2E996-C035-D17E-060A-D0209D61E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87637-76C3-7A5A-B051-AFC7F7CD6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0739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4888F5-BDE9-B818-6411-E4558557E6EF}"/>
              </a:ext>
            </a:extLst>
          </p:cNvPr>
          <p:cNvSpPr txBox="1"/>
          <p:nvPr/>
        </p:nvSpPr>
        <p:spPr>
          <a:xfrm>
            <a:off x="8642293" y="1011085"/>
            <a:ext cx="32853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Gill Sans Nova" panose="020B0602020104020203" pitchFamily="34" charset="0"/>
                <a:ea typeface="+mn-ea"/>
                <a:cs typeface="+mn-cs"/>
              </a:rPr>
              <a:t>Green dotted lines indicate the dates when the first case was identified in the US, when WHO declared an emergency, and when CDC declared an emergency </a:t>
            </a:r>
          </a:p>
        </p:txBody>
      </p:sp>
    </p:spTree>
    <p:extLst>
      <p:ext uri="{BB962C8B-B14F-4D97-AF65-F5344CB8AC3E}">
        <p14:creationId xmlns:p14="http://schemas.microsoft.com/office/powerpoint/2010/main" val="187231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AE0E5-DBC0-5170-C516-B9A8C88BF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8DAE2-EE30-DF93-3845-45C5B124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6" y="296247"/>
            <a:ext cx="7772400" cy="62655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77B3F-5460-C5BE-F72A-DA5FDC2EB453}"/>
              </a:ext>
            </a:extLst>
          </p:cNvPr>
          <p:cNvSpPr txBox="1"/>
          <p:nvPr/>
        </p:nvSpPr>
        <p:spPr>
          <a:xfrm>
            <a:off x="8055096" y="296247"/>
            <a:ext cx="3994391" cy="5746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kern="100">
                <a:effectLst/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Themes: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1400" kern="100" err="1"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SGM_Mpox</a:t>
            </a:r>
            <a:r>
              <a:rPr lang="en-US" sz="1400" kern="100"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1400">
                <a:effectLst/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Sexuality and gender as factors shaping the Mpox epidemic spreading and messaging</a:t>
            </a:r>
            <a:r>
              <a:rPr lang="en-US" sz="1400">
                <a:effectLst/>
                <a:latin typeface="Sagona Book" panose="02020503050505020204" pitchFamily="18" charset="0"/>
              </a:rPr>
              <a:t> </a:t>
            </a:r>
            <a:endParaRPr lang="en-US" sz="1400" kern="100">
              <a:latin typeface="Sagona Book" panose="0202050305050502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1400" kern="100" err="1"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Race_Mpox</a:t>
            </a:r>
            <a:r>
              <a:rPr lang="en-US" sz="1400" kern="100"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1400">
                <a:effectLst/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Race and global relations factors shaping the Mpox epidemic spreading and messaging</a:t>
            </a:r>
            <a:r>
              <a:rPr lang="en-US" sz="1400">
                <a:effectLst/>
                <a:latin typeface="Sagona Book" panose="02020503050505020204" pitchFamily="18" charset="0"/>
              </a:rPr>
              <a:t> </a:t>
            </a:r>
            <a:endParaRPr lang="en-US" sz="1400" kern="100">
              <a:latin typeface="Sagona Book" panose="0202050305050502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1400" kern="100" err="1"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Severity_Mpox</a:t>
            </a:r>
            <a:r>
              <a:rPr lang="en-US" sz="1400" kern="100"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1400">
                <a:effectLst/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Assessment of the nature and severity of the Mpox epidemic and views on the appropriate mode of action</a:t>
            </a:r>
            <a:r>
              <a:rPr lang="en-US" sz="1400">
                <a:effectLst/>
                <a:latin typeface="Sagona Book" panose="02020503050505020204" pitchFamily="18" charset="0"/>
              </a:rPr>
              <a:t> </a:t>
            </a:r>
            <a:endParaRPr lang="en-US" sz="1400" kern="100">
              <a:latin typeface="Sagona Book" panose="0202050305050502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1400" kern="100" err="1"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Health_Mpox</a:t>
            </a:r>
            <a:r>
              <a:rPr lang="en-US" sz="1400" kern="100"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1400">
                <a:effectLst/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Critique of public health infrastructure and rapid response surrounding the Mpox epidemic</a:t>
            </a:r>
            <a:r>
              <a:rPr lang="en-US" sz="1400">
                <a:effectLst/>
                <a:latin typeface="Sagona Book" panose="02020503050505020204" pitchFamily="18" charset="0"/>
              </a:rPr>
              <a:t> </a:t>
            </a:r>
            <a:endParaRPr lang="en-US" sz="1400" kern="100">
              <a:latin typeface="Sagona Book" panose="0202050305050502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1400" kern="100" err="1">
                <a:effectLst/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Health_other</a:t>
            </a:r>
            <a:r>
              <a:rPr lang="en-US" sz="1400" kern="100">
                <a:effectLst/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1400">
                <a:effectLst/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Public health issues other than Mpox, e.g. COVID-19, HIV/AIDS, meningitis, measles etc. </a:t>
            </a:r>
            <a:endParaRPr lang="en-US" sz="1400" kern="100">
              <a:effectLst/>
              <a:latin typeface="Sagona Book" panose="0202050305050502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1400" kern="100" err="1"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SGM_other</a:t>
            </a:r>
            <a:r>
              <a:rPr lang="en-US" sz="1400" kern="100"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1400">
                <a:effectLst/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SGM issues other than Mpox</a:t>
            </a:r>
            <a:r>
              <a:rPr lang="en-US" sz="1400">
                <a:effectLst/>
                <a:latin typeface="Sagona Book" panose="02020503050505020204" pitchFamily="18" charset="0"/>
              </a:rPr>
              <a:t> </a:t>
            </a:r>
            <a:endParaRPr lang="en-US" sz="1400" kern="100">
              <a:latin typeface="Sagona Book" panose="020205030505050202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AutoNum type="arabicPeriod"/>
            </a:pPr>
            <a:r>
              <a:rPr lang="en-US" sz="1400" kern="100" err="1"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Partisan_other</a:t>
            </a:r>
            <a:r>
              <a:rPr lang="en-US" sz="1400" kern="100"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1400">
                <a:effectLst/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Partisan talking points unrelated to Mpox, SGMs or public health issues</a:t>
            </a:r>
            <a:r>
              <a:rPr lang="en-US" sz="1400">
                <a:effectLst/>
                <a:latin typeface="Sagona Book" panose="02020503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342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3CDDD1C0-80D0-391C-D101-822D6D2CA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0584" y="5962101"/>
            <a:ext cx="661416" cy="895899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56E8B8-1B6D-CFC2-2B29-67E4644C0B92}"/>
              </a:ext>
            </a:extLst>
          </p:cNvPr>
          <p:cNvSpPr txBox="1"/>
          <p:nvPr/>
        </p:nvSpPr>
        <p:spPr>
          <a:xfrm>
            <a:off x="6314542" y="1785985"/>
            <a:ext cx="4855222" cy="3376052"/>
          </a:xfrm>
          <a:prstGeom prst="rect">
            <a:avLst/>
          </a:prstGeom>
          <a:solidFill>
            <a:srgbClr val="C00000">
              <a:alpha val="23137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"</a:t>
            </a:r>
            <a:r>
              <a:rPr lang="en-US" b="1">
                <a:solidFill>
                  <a:schemeClr val="bg2">
                    <a:lumMod val="10000"/>
                  </a:schemeClr>
                </a:solidFill>
                <a:effectLst/>
              </a:rPr>
              <a:t>Are you ready for Monkeypox mania? No one wants to talk about how monkeypox is spreading primarily through sex between two men. </a:t>
            </a:r>
          </a:p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Instead</a:t>
            </a:r>
            <a:r>
              <a:rPr lang="en-US" b="1">
                <a:solidFill>
                  <a:schemeClr val="bg2">
                    <a:lumMod val="10000"/>
                  </a:schemeClr>
                </a:solidFill>
                <a:effectLst/>
              </a:rPr>
              <a:t>, the WHO declared the outbreak of monkeypox to be a public health emergency of international concern. Apparently, Tedros overrode the panel vote on the matter, choosing to declare the emergency of his own volition.”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007F80-3120-CCE7-A53B-351E2DAACD5F}"/>
              </a:ext>
            </a:extLst>
          </p:cNvPr>
          <p:cNvSpPr txBox="1"/>
          <p:nvPr/>
        </p:nvSpPr>
        <p:spPr>
          <a:xfrm>
            <a:off x="-31586" y="11700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10000"/>
                  </a:schemeClr>
                </a:solidFill>
                <a:latin typeface="+mj-lt"/>
              </a:rPr>
              <a:t>News media, Politicized framings </a:t>
            </a:r>
          </a:p>
          <a:p>
            <a:pPr algn="ctr"/>
            <a:r>
              <a:rPr lang="en-US" sz="3000">
                <a:solidFill>
                  <a:schemeClr val="bg2">
                    <a:lumMod val="10000"/>
                  </a:schemeClr>
                </a:solidFill>
                <a:latin typeface="+mj-lt"/>
              </a:rPr>
              <a:t>and Health controversies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41331-E390-9896-A92B-EA323EEBD636}"/>
              </a:ext>
            </a:extLst>
          </p:cNvPr>
          <p:cNvSpPr txBox="1"/>
          <p:nvPr/>
        </p:nvSpPr>
        <p:spPr>
          <a:xfrm>
            <a:off x="1022236" y="1785985"/>
            <a:ext cx="4855222" cy="3376052"/>
          </a:xfrm>
          <a:prstGeom prst="rect">
            <a:avLst/>
          </a:prstGeom>
          <a:solidFill>
            <a:srgbClr val="0070C0">
              <a:alpha val="32941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bg2">
                    <a:lumMod val="10000"/>
                  </a:schemeClr>
                </a:solidFill>
                <a:effectLst/>
              </a:rPr>
              <a:t>“The WHO declared monkeypox a public health emergency last weekend. </a:t>
            </a:r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‘</a:t>
            </a:r>
            <a:r>
              <a:rPr lang="en-US" b="1">
                <a:solidFill>
                  <a:schemeClr val="bg2">
                    <a:lumMod val="10000"/>
                  </a:schemeClr>
                </a:solidFill>
                <a:effectLst/>
              </a:rPr>
              <a:t>Stigma and discrimination can be as dangerous as any virus’, said WHO Director-general Tedros. Public health experts stress that monkeypox is relevant to everyone, since it can spread through skin-to-skin contact and potentially contaminated objects like clothing or towels</a:t>
            </a:r>
            <a:r>
              <a:rPr lang="en-US" b="1">
                <a:solidFill>
                  <a:schemeClr val="bg2">
                    <a:lumMod val="10000"/>
                  </a:schemeClr>
                </a:solidFill>
              </a:rPr>
              <a:t>.”</a:t>
            </a:r>
            <a:endParaRPr lang="en-US" b="1">
              <a:solidFill>
                <a:schemeClr val="bg2">
                  <a:lumMod val="10000"/>
                </a:schemeClr>
              </a:solidFill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01E52B-5795-72AA-9F24-B590C19B4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360" y="5482625"/>
            <a:ext cx="2249585" cy="44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341C60-F828-15D7-E076-92E6EA4EFA69}"/>
              </a:ext>
            </a:extLst>
          </p:cNvPr>
          <p:cNvSpPr txBox="1"/>
          <p:nvPr/>
        </p:nvSpPr>
        <p:spPr>
          <a:xfrm>
            <a:off x="8026539" y="6059677"/>
            <a:ext cx="143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23</a:t>
            </a:r>
            <a:r>
              <a:rPr lang="en-US" baseline="30000"/>
              <a:t>rd</a:t>
            </a:r>
            <a:r>
              <a:rPr lang="en-US"/>
              <a:t> July 2022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6A183B7-1824-7980-2AD3-C47E5692E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630" y="5485370"/>
            <a:ext cx="1342431" cy="43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279EE4-3BC2-BDA7-352C-A148F5539F0B}"/>
              </a:ext>
            </a:extLst>
          </p:cNvPr>
          <p:cNvSpPr txBox="1"/>
          <p:nvPr/>
        </p:nvSpPr>
        <p:spPr>
          <a:xfrm>
            <a:off x="2734233" y="6046465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26</a:t>
            </a:r>
            <a:r>
              <a:rPr lang="en-US" baseline="30000"/>
              <a:t>th</a:t>
            </a:r>
            <a:r>
              <a:rPr lang="en-US"/>
              <a:t> July 2022</a:t>
            </a:r>
          </a:p>
        </p:txBody>
      </p:sp>
    </p:spTree>
    <p:extLst>
      <p:ext uri="{BB962C8B-B14F-4D97-AF65-F5344CB8AC3E}">
        <p14:creationId xmlns:p14="http://schemas.microsoft.com/office/powerpoint/2010/main" val="35345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" grpId="0" animBg="1"/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3CDDD1C0-80D0-391C-D101-822D6D2CA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0584" y="5962101"/>
            <a:ext cx="661416" cy="895899"/>
          </a:xfrm>
        </p:spPr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007F80-3120-CCE7-A53B-351E2DAACD5F}"/>
              </a:ext>
            </a:extLst>
          </p:cNvPr>
          <p:cNvSpPr txBox="1"/>
          <p:nvPr/>
        </p:nvSpPr>
        <p:spPr>
          <a:xfrm>
            <a:off x="-31586" y="11700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10000"/>
                  </a:schemeClr>
                </a:solidFill>
                <a:latin typeface="+mj-lt"/>
              </a:rPr>
              <a:t>News media, Politicized framings </a:t>
            </a:r>
          </a:p>
          <a:p>
            <a:pPr algn="ctr"/>
            <a:r>
              <a:rPr lang="en-US" sz="3000">
                <a:solidFill>
                  <a:schemeClr val="bg2">
                    <a:lumMod val="10000"/>
                  </a:schemeClr>
                </a:solidFill>
                <a:latin typeface="+mj-lt"/>
              </a:rPr>
              <a:t>and Health controversies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1AD46C-B347-C5D2-15E3-136478373AE3}"/>
              </a:ext>
            </a:extLst>
          </p:cNvPr>
          <p:cNvGrpSpPr/>
          <p:nvPr/>
        </p:nvGrpSpPr>
        <p:grpSpPr>
          <a:xfrm>
            <a:off x="365148" y="1569852"/>
            <a:ext cx="5386150" cy="1200330"/>
            <a:chOff x="577680" y="1569852"/>
            <a:chExt cx="5386150" cy="120033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21EB47B-44AD-36CF-6683-9A0F24DA824B}"/>
                </a:ext>
              </a:extLst>
            </p:cNvPr>
            <p:cNvSpPr/>
            <p:nvPr/>
          </p:nvSpPr>
          <p:spPr>
            <a:xfrm>
              <a:off x="577680" y="1569852"/>
              <a:ext cx="5386149" cy="1200329"/>
            </a:xfrm>
            <a:prstGeom prst="rect">
              <a:avLst/>
            </a:prstGeom>
            <a:solidFill>
              <a:srgbClr val="F8A579">
                <a:alpha val="5098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706DE23-EDD6-82CF-8B38-221624F60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681" y="1746489"/>
              <a:ext cx="782455" cy="7824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E385DC-9344-B20F-8282-02BA4CFF03CC}"/>
                </a:ext>
              </a:extLst>
            </p:cNvPr>
            <p:cNvSpPr txBox="1"/>
            <p:nvPr/>
          </p:nvSpPr>
          <p:spPr>
            <a:xfrm>
              <a:off x="1484444" y="1569853"/>
              <a:ext cx="447938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/>
                <a:t>Framing: </a:t>
              </a:r>
              <a:r>
                <a:rPr lang="en-US"/>
                <a:t>To select aspects of a perceived reality and make them more salient, to promote certain problem definitions, causal interpretation or moral evaluation (</a:t>
              </a:r>
              <a:r>
                <a:rPr lang="en-US" err="1"/>
                <a:t>Entman</a:t>
              </a:r>
              <a:r>
                <a:rPr lang="en-US"/>
                <a:t> 1993)</a:t>
              </a:r>
              <a:endParaRPr lang="en-US" b="1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4C7E110-2D61-ACE6-71FA-79DF7BE88F68}"/>
              </a:ext>
            </a:extLst>
          </p:cNvPr>
          <p:cNvGrpSpPr/>
          <p:nvPr/>
        </p:nvGrpSpPr>
        <p:grpSpPr>
          <a:xfrm>
            <a:off x="6573381" y="1569852"/>
            <a:ext cx="5401786" cy="1200329"/>
            <a:chOff x="6870593" y="2420341"/>
            <a:chExt cx="5401786" cy="120032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96BA8A4-61EF-1E28-BD05-C5585992293B}"/>
                </a:ext>
              </a:extLst>
            </p:cNvPr>
            <p:cNvGrpSpPr/>
            <p:nvPr/>
          </p:nvGrpSpPr>
          <p:grpSpPr>
            <a:xfrm>
              <a:off x="6870593" y="2420341"/>
              <a:ext cx="5401786" cy="1200329"/>
              <a:chOff x="6565562" y="1569852"/>
              <a:chExt cx="5401786" cy="120032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8ED578A-C896-A9CA-A388-EFEA5E7A6535}"/>
                  </a:ext>
                </a:extLst>
              </p:cNvPr>
              <p:cNvSpPr/>
              <p:nvPr/>
            </p:nvSpPr>
            <p:spPr>
              <a:xfrm>
                <a:off x="6581199" y="1569852"/>
                <a:ext cx="5386149" cy="1200329"/>
              </a:xfrm>
              <a:prstGeom prst="rect">
                <a:avLst/>
              </a:prstGeom>
              <a:solidFill>
                <a:srgbClr val="F8A579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A66CA7-0698-45E0-3731-754518F9126C}"/>
                  </a:ext>
                </a:extLst>
              </p:cNvPr>
              <p:cNvSpPr txBox="1"/>
              <p:nvPr/>
            </p:nvSpPr>
            <p:spPr>
              <a:xfrm>
                <a:off x="6565562" y="1569852"/>
                <a:ext cx="447938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/>
                  <a:t>Politicization: </a:t>
                </a:r>
                <a:r>
                  <a:rPr lang="en-US"/>
                  <a:t>To communicate issues in such a way that it deviates from a purely factual to a political realm, motivated by political interests (</a:t>
                </a:r>
                <a:r>
                  <a:rPr lang="en-US" err="1"/>
                  <a:t>Bolsen</a:t>
                </a:r>
                <a:r>
                  <a:rPr lang="en-US"/>
                  <a:t> 2014, Schmidt-Petri 2022)</a:t>
                </a:r>
                <a:endParaRPr lang="en-US" b="1"/>
              </a:p>
            </p:txBody>
          </p:sp>
        </p:grp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3B9D043-02C5-920D-6105-307BA1CA5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3831" t="12848" r="9299" b="19716"/>
            <a:stretch/>
          </p:blipFill>
          <p:spPr>
            <a:xfrm>
              <a:off x="11270289" y="2596978"/>
              <a:ext cx="890125" cy="847054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0DAEFE2-0148-901B-18F4-765F0BC37F37}"/>
              </a:ext>
            </a:extLst>
          </p:cNvPr>
          <p:cNvGrpSpPr/>
          <p:nvPr/>
        </p:nvGrpSpPr>
        <p:grpSpPr>
          <a:xfrm>
            <a:off x="1632087" y="3405009"/>
            <a:ext cx="8864652" cy="1200329"/>
            <a:chOff x="1632087" y="3405009"/>
            <a:chExt cx="8864652" cy="120032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B25FF0D-F76B-55AD-DF92-8C84CFA36148}"/>
                </a:ext>
              </a:extLst>
            </p:cNvPr>
            <p:cNvSpPr/>
            <p:nvPr/>
          </p:nvSpPr>
          <p:spPr>
            <a:xfrm>
              <a:off x="1632087" y="3405009"/>
              <a:ext cx="8864652" cy="1200329"/>
            </a:xfrm>
            <a:prstGeom prst="rect">
              <a:avLst/>
            </a:prstGeom>
            <a:solidFill>
              <a:srgbClr val="F8A57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DB9A13-B309-20CD-249E-65EE81BBD531}"/>
                </a:ext>
              </a:extLst>
            </p:cNvPr>
            <p:cNvSpPr txBox="1"/>
            <p:nvPr/>
          </p:nvSpPr>
          <p:spPr>
            <a:xfrm>
              <a:off x="3058222" y="3567498"/>
              <a:ext cx="601238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/>
                <a:t>Motivated reasoning: </a:t>
              </a:r>
              <a:r>
                <a:rPr lang="en-US">
                  <a:cs typeface="Times New Roman" panose="02020603050405020304" pitchFamily="18" charset="0"/>
                </a:rPr>
                <a:t>Individual and collective perception of information gets shaped by (partisan/culturally) motivated biases</a:t>
              </a:r>
              <a:endParaRPr lang="en-US"/>
            </a:p>
            <a:p>
              <a:pPr algn="ctr"/>
              <a:r>
                <a:rPr lang="en-US"/>
                <a:t>(Kahan 2013, </a:t>
              </a:r>
              <a:r>
                <a:rPr lang="en-US" err="1"/>
                <a:t>Bolsen</a:t>
              </a:r>
              <a:r>
                <a:rPr lang="en-US"/>
                <a:t> 2014, Williams 2023)</a:t>
              </a:r>
              <a:endParaRPr lang="en-US" b="1"/>
            </a:p>
          </p:txBody>
        </p:sp>
        <p:pic>
          <p:nvPicPr>
            <p:cNvPr id="39" name="Picture 38" descr="A black rectangle with white dots&#10;&#10;Description automatically generated">
              <a:extLst>
                <a:ext uri="{FF2B5EF4-FFF2-40B4-BE49-F238E27FC236}">
                  <a16:creationId xmlns:a16="http://schemas.microsoft.com/office/drawing/2014/main" id="{9308A9E9-915C-9CE3-6B2D-F28A9C1D4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45840" y="3574731"/>
              <a:ext cx="908864" cy="908864"/>
            </a:xfrm>
            <a:prstGeom prst="rect">
              <a:avLst/>
            </a:prstGeom>
          </p:spPr>
        </p:pic>
        <p:pic>
          <p:nvPicPr>
            <p:cNvPr id="40" name="Picture 39" descr="A black rectangle with white dots&#10;&#10;Description automatically generated">
              <a:extLst>
                <a:ext uri="{FF2B5EF4-FFF2-40B4-BE49-F238E27FC236}">
                  <a16:creationId xmlns:a16="http://schemas.microsoft.com/office/drawing/2014/main" id="{7C34BF62-B40C-DB2F-5E74-71AA71891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9175892" y="3581964"/>
              <a:ext cx="908864" cy="908864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9C7E941-0CF7-7D4C-D9AA-8CC74D65E720}"/>
              </a:ext>
            </a:extLst>
          </p:cNvPr>
          <p:cNvGrpSpPr/>
          <p:nvPr/>
        </p:nvGrpSpPr>
        <p:grpSpPr>
          <a:xfrm>
            <a:off x="1632087" y="5118421"/>
            <a:ext cx="8864652" cy="1262777"/>
            <a:chOff x="1632087" y="5118421"/>
            <a:chExt cx="8864652" cy="126277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E1EF84-9A1C-08F2-BE8E-D738E891E898}"/>
                </a:ext>
              </a:extLst>
            </p:cNvPr>
            <p:cNvSpPr/>
            <p:nvPr/>
          </p:nvSpPr>
          <p:spPr>
            <a:xfrm>
              <a:off x="1632087" y="5149646"/>
              <a:ext cx="8864652" cy="1200329"/>
            </a:xfrm>
            <a:prstGeom prst="rect">
              <a:avLst/>
            </a:prstGeom>
            <a:solidFill>
              <a:srgbClr val="F8A57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E65EB1-0690-E97E-968A-F8D8096E51E6}"/>
                </a:ext>
              </a:extLst>
            </p:cNvPr>
            <p:cNvSpPr txBox="1"/>
            <p:nvPr/>
          </p:nvSpPr>
          <p:spPr>
            <a:xfrm>
              <a:off x="3058223" y="5288147"/>
              <a:ext cx="601238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cs typeface="Times New Roman" panose="02020603050405020304" pitchFamily="18" charset="0"/>
                </a:rPr>
                <a:t>Support/opposition towards the public health institutions, disease guidelines, and scientific adaptations gets shaped by such biased reasoning (</a:t>
              </a:r>
              <a:r>
                <a:rPr lang="en-US" err="1">
                  <a:cs typeface="Times New Roman" panose="02020603050405020304" pitchFamily="18" charset="0"/>
                </a:rPr>
                <a:t>Bolsen</a:t>
              </a:r>
              <a:r>
                <a:rPr lang="en-US">
                  <a:cs typeface="Times New Roman" panose="02020603050405020304" pitchFamily="18" charset="0"/>
                </a:rPr>
                <a:t> 2014, Fowler 2015, Kahan and Landrum 2017)</a:t>
              </a:r>
              <a:endParaRPr lang="en-US"/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2C8E7382-48EA-8A24-1780-94693ECA3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68883" y="5118421"/>
              <a:ext cx="1262777" cy="1262777"/>
            </a:xfrm>
            <a:prstGeom prst="rect">
              <a:avLst/>
            </a:prstGeom>
          </p:spPr>
        </p:pic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86A55CC0-673E-8756-2924-00A60EAACB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26480" t="21475" r="22428" b="21534"/>
            <a:stretch/>
          </p:blipFill>
          <p:spPr>
            <a:xfrm>
              <a:off x="9274274" y="5352647"/>
              <a:ext cx="712099" cy="794328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910E21-2CED-CFCC-A2AE-5DB1D5867F74}"/>
              </a:ext>
            </a:extLst>
          </p:cNvPr>
          <p:cNvGrpSpPr/>
          <p:nvPr/>
        </p:nvGrpSpPr>
        <p:grpSpPr>
          <a:xfrm>
            <a:off x="5759390" y="2156273"/>
            <a:ext cx="822083" cy="1248736"/>
            <a:chOff x="5759390" y="2156273"/>
            <a:chExt cx="822083" cy="1248736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B3E5372-DDAC-0666-60C8-42CAD5A11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9390" y="2170017"/>
              <a:ext cx="822083" cy="1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72C8450-9BEB-0ABE-1869-3C7645375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6385" y="2156273"/>
              <a:ext cx="1" cy="1248736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C60DE05-EDF4-896A-A03C-C88694B67762}"/>
              </a:ext>
            </a:extLst>
          </p:cNvPr>
          <p:cNvCxnSpPr>
            <a:cxnSpLocks/>
          </p:cNvCxnSpPr>
          <p:nvPr/>
        </p:nvCxnSpPr>
        <p:spPr>
          <a:xfrm flipV="1">
            <a:off x="6166386" y="4602247"/>
            <a:ext cx="0" cy="547399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6007F80-3120-CCE7-A53B-351E2DAACD5F}"/>
              </a:ext>
            </a:extLst>
          </p:cNvPr>
          <p:cNvSpPr txBox="1"/>
          <p:nvPr/>
        </p:nvSpPr>
        <p:spPr>
          <a:xfrm>
            <a:off x="0" y="29928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10000"/>
                  </a:schemeClr>
                </a:solidFill>
                <a:latin typeface="+mj-lt"/>
              </a:rPr>
              <a:t>Mpox epidemic in the US, 2022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85E2A00-31D4-6CA9-AC43-0E1CFEF114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7109"/>
          <a:stretch/>
        </p:blipFill>
        <p:spPr>
          <a:xfrm>
            <a:off x="551341" y="1295404"/>
            <a:ext cx="868367" cy="78079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F9ADE7-EAC8-328A-98CF-03ADA0477D30}"/>
              </a:ext>
            </a:extLst>
          </p:cNvPr>
          <p:cNvSpPr txBox="1"/>
          <p:nvPr/>
        </p:nvSpPr>
        <p:spPr>
          <a:xfrm>
            <a:off x="1419708" y="1207134"/>
            <a:ext cx="4895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/>
              <a:t>Mpox (formerly known as “monkeypox”) Clade II virus was spreading through skin-to-skin and community transmission across the globe for the first time in 2022.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1B54E0-848C-95FA-58A0-0490E4AF1FB2}"/>
              </a:ext>
            </a:extLst>
          </p:cNvPr>
          <p:cNvSpPr txBox="1"/>
          <p:nvPr/>
        </p:nvSpPr>
        <p:spPr>
          <a:xfrm>
            <a:off x="1419708" y="2796831"/>
            <a:ext cx="48956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/>
              <a:t>Led to 32, 063 cases and 58 deaths in the U.S. and a global health emergency between 23</a:t>
            </a:r>
            <a:r>
              <a:rPr lang="en-US" baseline="30000"/>
              <a:t>rd</a:t>
            </a:r>
            <a:r>
              <a:rPr lang="en-US"/>
              <a:t> July 2022 and 10</a:t>
            </a:r>
            <a:r>
              <a:rPr lang="en-US" baseline="30000"/>
              <a:t>th</a:t>
            </a:r>
            <a:r>
              <a:rPr lang="en-US"/>
              <a:t> May 2023.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8C5B8-CA7C-7466-E4AA-F50A24627251}"/>
              </a:ext>
            </a:extLst>
          </p:cNvPr>
          <p:cNvSpPr txBox="1"/>
          <p:nvPr/>
        </p:nvSpPr>
        <p:spPr>
          <a:xfrm>
            <a:off x="1419708" y="4129023"/>
            <a:ext cx="48956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/>
              <a:t>Primarily spread among contact networks of Sexual and Gender Minorities (</a:t>
            </a:r>
            <a:r>
              <a:rPr lang="en-US" b="1"/>
              <a:t>SGM</a:t>
            </a:r>
            <a:r>
              <a:rPr lang="en-US"/>
              <a:t>s), with 95.2% cases among Men who have Sex with Men (</a:t>
            </a:r>
            <a:r>
              <a:rPr lang="en-US" b="1"/>
              <a:t>MSM</a:t>
            </a:r>
            <a:r>
              <a:rPr lang="en-US"/>
              <a:t>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E54189-37E0-7CF5-FC0D-73207ABBEE06}"/>
              </a:ext>
            </a:extLst>
          </p:cNvPr>
          <p:cNvSpPr txBox="1"/>
          <p:nvPr/>
        </p:nvSpPr>
        <p:spPr>
          <a:xfrm>
            <a:off x="1374144" y="5459389"/>
            <a:ext cx="49412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/>
              <a:t>Disproportionately affected Black and Hispanic communities (almost 4 times others), with disparities in both, case demographics and vaccine distributions. 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F19A78A0-7FC4-60EC-B50F-72631B211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009" y="4302160"/>
            <a:ext cx="571951" cy="571951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631B838F-6869-695F-64C7-8AD36FB7BC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4009" y="5640153"/>
            <a:ext cx="571951" cy="571951"/>
          </a:xfrm>
          <a:prstGeom prst="rect">
            <a:avLst/>
          </a:prstGeom>
        </p:spPr>
      </p:pic>
      <p:pic>
        <p:nvPicPr>
          <p:cNvPr id="5127" name="Picture 5126">
            <a:extLst>
              <a:ext uri="{FF2B5EF4-FFF2-40B4-BE49-F238E27FC236}">
                <a16:creationId xmlns:a16="http://schemas.microsoft.com/office/drawing/2014/main" id="{88E4FF69-BCBC-5104-43E4-239CB037D8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009" y="2899646"/>
            <a:ext cx="569814" cy="569814"/>
          </a:xfrm>
          <a:prstGeom prst="rect">
            <a:avLst/>
          </a:prstGeom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924CF8BB-D923-757A-C075-93517475B6CB}"/>
              </a:ext>
            </a:extLst>
          </p:cNvPr>
          <p:cNvSpPr/>
          <p:nvPr/>
        </p:nvSpPr>
        <p:spPr>
          <a:xfrm>
            <a:off x="7828457" y="2811870"/>
            <a:ext cx="2178691" cy="1931783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solidFill>
                  <a:srgbClr val="0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SGM</a:t>
            </a:r>
            <a:endParaRPr lang="en-US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solidFill>
                  <a:srgbClr val="0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issues</a:t>
            </a:r>
            <a:endParaRPr lang="en-US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30" name="Rectangle 5129">
            <a:extLst>
              <a:ext uri="{FF2B5EF4-FFF2-40B4-BE49-F238E27FC236}">
                <a16:creationId xmlns:a16="http://schemas.microsoft.com/office/drawing/2014/main" id="{10380250-72C4-18E3-6B32-DD0C260AE55A}"/>
              </a:ext>
            </a:extLst>
          </p:cNvPr>
          <p:cNvSpPr/>
          <p:nvPr/>
        </p:nvSpPr>
        <p:spPr>
          <a:xfrm>
            <a:off x="7828457" y="4307744"/>
            <a:ext cx="2178682" cy="2027175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solidFill>
                  <a:srgbClr val="0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Partisan</a:t>
            </a:r>
            <a:endParaRPr lang="en-US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solidFill>
                  <a:srgbClr val="0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politics</a:t>
            </a:r>
            <a:endParaRPr lang="en-US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D213E49-E4AB-C14D-1A44-E717DD816221}"/>
              </a:ext>
            </a:extLst>
          </p:cNvPr>
          <p:cNvSpPr/>
          <p:nvPr/>
        </p:nvSpPr>
        <p:spPr>
          <a:xfrm>
            <a:off x="9323809" y="2811870"/>
            <a:ext cx="2174182" cy="1931431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solidFill>
                  <a:srgbClr val="0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Race and</a:t>
            </a:r>
            <a:endParaRPr lang="en-US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solidFill>
                  <a:srgbClr val="0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globalism</a:t>
            </a:r>
            <a:endParaRPr lang="en-US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32" name="Rectangle 5131">
            <a:extLst>
              <a:ext uri="{FF2B5EF4-FFF2-40B4-BE49-F238E27FC236}">
                <a16:creationId xmlns:a16="http://schemas.microsoft.com/office/drawing/2014/main" id="{CF01A1B8-E6B8-D75E-E09E-09D3AE99C65F}"/>
              </a:ext>
            </a:extLst>
          </p:cNvPr>
          <p:cNvSpPr/>
          <p:nvPr/>
        </p:nvSpPr>
        <p:spPr>
          <a:xfrm>
            <a:off x="9323809" y="4307744"/>
            <a:ext cx="2173175" cy="2026262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solidFill>
                  <a:srgbClr val="0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Public</a:t>
            </a:r>
            <a:endParaRPr lang="en-US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solidFill>
                  <a:srgbClr val="0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health</a:t>
            </a:r>
            <a:endParaRPr lang="en-US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86DDDB9C-F720-6F86-8425-E7C8DDFB607D}"/>
              </a:ext>
            </a:extLst>
          </p:cNvPr>
          <p:cNvSpPr/>
          <p:nvPr/>
        </p:nvSpPr>
        <p:spPr>
          <a:xfrm>
            <a:off x="8494902" y="3258495"/>
            <a:ext cx="2417018" cy="253310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solidFill>
                  <a:srgbClr val="0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Mpox</a:t>
            </a:r>
            <a:endParaRPr lang="en-US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38" name="TextBox 5137">
            <a:extLst>
              <a:ext uri="{FF2B5EF4-FFF2-40B4-BE49-F238E27FC236}">
                <a16:creationId xmlns:a16="http://schemas.microsoft.com/office/drawing/2014/main" id="{25A7733F-48DF-3182-44B7-279FB77989C2}"/>
              </a:ext>
            </a:extLst>
          </p:cNvPr>
          <p:cNvSpPr txBox="1"/>
          <p:nvPr/>
        </p:nvSpPr>
        <p:spPr>
          <a:xfrm>
            <a:off x="7487258" y="1206782"/>
            <a:ext cx="448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Analysis of social media discourse surrounding the epidemic reveals a pervasive prevalence of stigma, moral blame and ridicule, concerns for safety and misinformation. </a:t>
            </a:r>
          </a:p>
        </p:txBody>
      </p:sp>
      <p:pic>
        <p:nvPicPr>
          <p:cNvPr id="5159" name="Graphic 5158">
            <a:extLst>
              <a:ext uri="{FF2B5EF4-FFF2-40B4-BE49-F238E27FC236}">
                <a16:creationId xmlns:a16="http://schemas.microsoft.com/office/drawing/2014/main" id="{1F6287EC-6A8D-7582-DE87-E4412D8AA0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83069" y="1442969"/>
            <a:ext cx="804189" cy="55399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C0B802-9C28-E46D-3520-29FA5C708C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117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ABCF4-5116-1089-5FBB-82CEE83261EE}"/>
              </a:ext>
            </a:extLst>
          </p:cNvPr>
          <p:cNvSpPr/>
          <p:nvPr/>
        </p:nvSpPr>
        <p:spPr>
          <a:xfrm>
            <a:off x="1505120" y="1084741"/>
            <a:ext cx="9086006" cy="51865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Sagona Book" panose="02020503050505020204" pitchFamily="18" charset="0"/>
              </a:rPr>
              <a:t>Was</a:t>
            </a:r>
            <a:r>
              <a:rPr lang="en-US">
                <a:solidFill>
                  <a:schemeClr val="tx1"/>
                </a:solidFill>
                <a:latin typeface="Sagona Book" panose="02020503050505020204" pitchFamily="18" charset="0"/>
              </a:rPr>
              <a:t> the Mpox news discourse politicized?</a:t>
            </a:r>
          </a:p>
          <a:p>
            <a:pPr algn="ctr"/>
            <a:endParaRPr lang="en-US">
              <a:solidFill>
                <a:schemeClr val="tx1"/>
              </a:solidFill>
              <a:latin typeface="Sagona Book" panose="02020503050505020204" pitchFamily="18" charset="0"/>
            </a:endParaRPr>
          </a:p>
          <a:p>
            <a:pPr algn="ctr"/>
            <a:r>
              <a:rPr lang="en-US">
                <a:solidFill>
                  <a:schemeClr val="tx1"/>
                </a:solidFill>
                <a:latin typeface="Sagona Book" panose="02020503050505020204" pitchFamily="18" charset="0"/>
              </a:rPr>
              <a:t>If yes, how do we </a:t>
            </a:r>
            <a:r>
              <a:rPr lang="en-US" b="1">
                <a:solidFill>
                  <a:schemeClr val="tx1"/>
                </a:solidFill>
                <a:latin typeface="Sagona Book" panose="02020503050505020204" pitchFamily="18" charset="0"/>
              </a:rPr>
              <a:t>measure</a:t>
            </a:r>
            <a:r>
              <a:rPr lang="en-US">
                <a:solidFill>
                  <a:schemeClr val="tx1"/>
                </a:solidFill>
                <a:latin typeface="Sagona Book" panose="02020503050505020204" pitchFamily="18" charset="0"/>
              </a:rPr>
              <a:t> it?</a:t>
            </a:r>
          </a:p>
          <a:p>
            <a:pPr algn="ctr"/>
            <a:endParaRPr lang="en-US">
              <a:solidFill>
                <a:schemeClr val="tx1"/>
              </a:solidFill>
              <a:latin typeface="Sagona Book" panose="02020503050505020204" pitchFamily="18" charset="0"/>
            </a:endParaRPr>
          </a:p>
          <a:p>
            <a:pPr algn="ctr"/>
            <a:r>
              <a:rPr lang="en-US" b="1">
                <a:solidFill>
                  <a:schemeClr val="tx1"/>
                </a:solidFill>
                <a:latin typeface="Sagona Book" panose="02020503050505020204" pitchFamily="18" charset="0"/>
              </a:rPr>
              <a:t>When</a:t>
            </a:r>
            <a:r>
              <a:rPr lang="en-US">
                <a:solidFill>
                  <a:schemeClr val="tx1"/>
                </a:solidFill>
                <a:latin typeface="Sagona Book" panose="02020503050505020204" pitchFamily="18" charset="0"/>
              </a:rPr>
              <a:t> did the Mpox discourse become politicized (dynamics)?</a:t>
            </a:r>
          </a:p>
          <a:p>
            <a:pPr algn="ctr"/>
            <a:endParaRPr lang="en-US">
              <a:solidFill>
                <a:schemeClr val="tx1"/>
              </a:solidFill>
              <a:latin typeface="Sagona Book" panose="02020503050505020204" pitchFamily="18" charset="0"/>
            </a:endParaRPr>
          </a:p>
          <a:p>
            <a:pPr algn="ctr"/>
            <a:r>
              <a:rPr lang="en-US" b="1">
                <a:solidFill>
                  <a:schemeClr val="tx1"/>
                </a:solidFill>
                <a:latin typeface="Sagona Book" panose="02020503050505020204" pitchFamily="18" charset="0"/>
              </a:rPr>
              <a:t>How </a:t>
            </a:r>
            <a:r>
              <a:rPr lang="en-US">
                <a:solidFill>
                  <a:schemeClr val="tx1"/>
                </a:solidFill>
                <a:latin typeface="Sagona Book" panose="02020503050505020204" pitchFamily="18" charset="0"/>
              </a:rPr>
              <a:t>did the Mpox discourse get politicized (characteristic frames)?</a:t>
            </a:r>
          </a:p>
          <a:p>
            <a:pPr algn="ctr"/>
            <a:endParaRPr lang="en-US">
              <a:solidFill>
                <a:schemeClr val="tx1"/>
              </a:solidFill>
              <a:latin typeface="Sagona Book" panose="020205030505050202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5477E-683D-FACA-2660-515A51751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0584" y="5962101"/>
            <a:ext cx="661416" cy="895899"/>
          </a:xfrm>
        </p:spPr>
        <p:txBody>
          <a:bodyPr/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3670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2" grpId="0"/>
      <p:bldP spid="44" grpId="0"/>
      <p:bldP spid="5129" grpId="0" animBg="1"/>
      <p:bldP spid="5130" grpId="0" animBg="1"/>
      <p:bldP spid="5131" grpId="0" animBg="1"/>
      <p:bldP spid="5132" grpId="0" animBg="1"/>
      <p:bldP spid="5133" grpId="0" animBg="1"/>
      <p:bldP spid="5138" grpId="0"/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6007F80-3120-CCE7-A53B-351E2DAACD5F}"/>
              </a:ext>
            </a:extLst>
          </p:cNvPr>
          <p:cNvSpPr txBox="1"/>
          <p:nvPr/>
        </p:nvSpPr>
        <p:spPr>
          <a:xfrm>
            <a:off x="40914" y="61584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solidFill>
                  <a:schemeClr val="bg2">
                    <a:lumMod val="10000"/>
                  </a:schemeClr>
                </a:solidFill>
                <a:latin typeface="+mj-lt"/>
              </a:rPr>
              <a:t>Mpox news dataset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FBA90-45A8-B871-2DEE-73A9C6468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0584" y="5962101"/>
            <a:ext cx="661416" cy="895899"/>
          </a:xfrm>
        </p:spPr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DBC12-F240-E1C1-7123-62940F89BF8B}"/>
              </a:ext>
            </a:extLst>
          </p:cNvPr>
          <p:cNvSpPr txBox="1"/>
          <p:nvPr/>
        </p:nvSpPr>
        <p:spPr>
          <a:xfrm>
            <a:off x="303007" y="1964475"/>
            <a:ext cx="3039004" cy="3554819"/>
          </a:xfrm>
          <a:prstGeom prst="rect">
            <a:avLst/>
          </a:prstGeom>
          <a:solidFill>
            <a:srgbClr val="E95A0D">
              <a:alpha val="3098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100" b="1"/>
              <a:t>7721 articles</a:t>
            </a:r>
          </a:p>
          <a:p>
            <a:pPr algn="ctr"/>
            <a:r>
              <a:rPr lang="en-US" sz="2100" b="1"/>
              <a:t>obtained from </a:t>
            </a:r>
            <a:r>
              <a:rPr lang="en-US" sz="2100" b="1" err="1"/>
              <a:t>Mediacloud</a:t>
            </a:r>
            <a:endParaRPr lang="en-US" sz="2100" b="1"/>
          </a:p>
          <a:p>
            <a:pPr algn="ctr"/>
            <a:endParaRPr lang="en-US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500"/>
              <a:t>Containing the word “monkeypox” or “mpox”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500"/>
              <a:t>From 249 national level news outlets in the US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500"/>
              <a:t>Published between 1</a:t>
            </a:r>
            <a:r>
              <a:rPr lang="en-US" sz="1500" baseline="30000"/>
              <a:t>st</a:t>
            </a:r>
            <a:r>
              <a:rPr lang="en-US" sz="1500"/>
              <a:t> May 2022 and 31</a:t>
            </a:r>
            <a:r>
              <a:rPr lang="en-US" sz="1500" baseline="30000"/>
              <a:t>st</a:t>
            </a:r>
            <a:r>
              <a:rPr lang="en-US" sz="1500"/>
              <a:t> October 2022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500"/>
              <a:t>Dataset gathered in October 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54D7B-D62E-8759-1AA1-FFB44F1B3B06}"/>
              </a:ext>
            </a:extLst>
          </p:cNvPr>
          <p:cNvSpPr txBox="1"/>
          <p:nvPr/>
        </p:nvSpPr>
        <p:spPr>
          <a:xfrm>
            <a:off x="3963305" y="2718523"/>
            <a:ext cx="1850824" cy="1846659"/>
          </a:xfrm>
          <a:prstGeom prst="rect">
            <a:avLst/>
          </a:prstGeom>
          <a:solidFill>
            <a:srgbClr val="E95A0D">
              <a:alpha val="3098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b="1"/>
              <a:t>5756 articles scraped from newspaper4k</a:t>
            </a:r>
          </a:p>
          <a:p>
            <a:pPr algn="ctr"/>
            <a:endParaRPr lang="en-US"/>
          </a:p>
          <a:p>
            <a:pPr algn="ctr"/>
            <a:r>
              <a:rPr lang="en-US" sz="1500"/>
              <a:t>Obtained texts, keywords and authors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D35E9-D2B7-98B6-9D8B-7354ADCEE07D}"/>
              </a:ext>
            </a:extLst>
          </p:cNvPr>
          <p:cNvSpPr txBox="1"/>
          <p:nvPr/>
        </p:nvSpPr>
        <p:spPr>
          <a:xfrm>
            <a:off x="6435423" y="2195307"/>
            <a:ext cx="3039004" cy="3093154"/>
          </a:xfrm>
          <a:prstGeom prst="rect">
            <a:avLst/>
          </a:prstGeom>
          <a:solidFill>
            <a:srgbClr val="E95A0D">
              <a:alpha val="3098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100" b="1"/>
              <a:t>4142 articles after processing</a:t>
            </a:r>
          </a:p>
          <a:p>
            <a:pPr algn="ctr"/>
            <a:endParaRPr lang="en-US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500"/>
              <a:t>Excluding articles with very low or very high word-count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500"/>
              <a:t>Excluding briefings, memos etc.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50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500"/>
              <a:t>Excluding articles from </a:t>
            </a:r>
            <a:r>
              <a:rPr lang="en-US" sz="1500" err="1"/>
              <a:t>Assosciated</a:t>
            </a:r>
            <a:r>
              <a:rPr lang="en-US" sz="1500"/>
              <a:t> Press, Reuters or the Wired since they are meant to be centralized and “informative”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24E28-8083-8992-3335-97992AF0E0FF}"/>
              </a:ext>
            </a:extLst>
          </p:cNvPr>
          <p:cNvSpPr txBox="1"/>
          <p:nvPr/>
        </p:nvSpPr>
        <p:spPr>
          <a:xfrm>
            <a:off x="10095721" y="2556944"/>
            <a:ext cx="1850824" cy="2369880"/>
          </a:xfrm>
          <a:prstGeom prst="rect">
            <a:avLst/>
          </a:prstGeom>
          <a:solidFill>
            <a:srgbClr val="E95A0D">
              <a:alpha val="3098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b="1"/>
              <a:t>594 articles chosen for annotation</a:t>
            </a:r>
          </a:p>
          <a:p>
            <a:pPr algn="ctr"/>
            <a:endParaRPr lang="en-US" sz="2200" b="1"/>
          </a:p>
          <a:p>
            <a:pPr algn="ctr"/>
            <a:r>
              <a:rPr lang="en-US" sz="1500"/>
              <a:t>From outlets for whom we have partisan leaning information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C168AA27-04D3-E4BF-AE9E-75D137F518F0}"/>
              </a:ext>
            </a:extLst>
          </p:cNvPr>
          <p:cNvSpPr/>
          <p:nvPr/>
        </p:nvSpPr>
        <p:spPr>
          <a:xfrm>
            <a:off x="3382471" y="3609048"/>
            <a:ext cx="564650" cy="25894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532379E7-56E1-83D6-2D0C-C2E6C4AA69EE}"/>
              </a:ext>
            </a:extLst>
          </p:cNvPr>
          <p:cNvSpPr/>
          <p:nvPr/>
        </p:nvSpPr>
        <p:spPr>
          <a:xfrm>
            <a:off x="5854589" y="3609047"/>
            <a:ext cx="564650" cy="25894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1A6B992-6E5A-ACA3-34B5-88C056DE1DE7}"/>
              </a:ext>
            </a:extLst>
          </p:cNvPr>
          <p:cNvSpPr/>
          <p:nvPr/>
        </p:nvSpPr>
        <p:spPr>
          <a:xfrm>
            <a:off x="9502749" y="3609046"/>
            <a:ext cx="564650" cy="25894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6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3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6007F80-3120-CCE7-A53B-351E2DAACD5F}"/>
              </a:ext>
            </a:extLst>
          </p:cNvPr>
          <p:cNvSpPr txBox="1"/>
          <p:nvPr/>
        </p:nvSpPr>
        <p:spPr>
          <a:xfrm>
            <a:off x="0" y="89811"/>
            <a:ext cx="12192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+mj-lt"/>
              </a:rPr>
              <a:t>Methods </a:t>
            </a:r>
          </a:p>
          <a:p>
            <a:pPr algn="ctr"/>
            <a:r>
              <a:rPr lang="en-US" sz="2500">
                <a:latin typeface="+mj-lt"/>
              </a:rPr>
              <a:t>Applied Thematic Analysis (Guest et al 2012)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FBA90-45A8-B871-2DEE-73A9C6468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1639" y="5962101"/>
            <a:ext cx="661416" cy="895899"/>
          </a:xfrm>
        </p:spPr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A5B0D-EC49-7680-8E08-3A9EC37E7431}"/>
              </a:ext>
            </a:extLst>
          </p:cNvPr>
          <p:cNvSpPr txBox="1"/>
          <p:nvPr/>
        </p:nvSpPr>
        <p:spPr>
          <a:xfrm>
            <a:off x="294914" y="1348574"/>
            <a:ext cx="1663359" cy="2077492"/>
          </a:xfrm>
          <a:prstGeom prst="rect">
            <a:avLst/>
          </a:prstGeom>
          <a:solidFill>
            <a:srgbClr val="E95A0D">
              <a:alpha val="3098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/>
              <a:t>Planning and preparation</a:t>
            </a:r>
          </a:p>
          <a:p>
            <a:pPr algn="ctr"/>
            <a:endParaRPr lang="en-US" b="1"/>
          </a:p>
          <a:p>
            <a:pPr algn="ctr"/>
            <a:r>
              <a:rPr lang="en-US" sz="1500"/>
              <a:t>Defining research objectives, questions and theoretical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E9626-5959-869C-FBB4-DD2AA0AF392B}"/>
              </a:ext>
            </a:extLst>
          </p:cNvPr>
          <p:cNvSpPr txBox="1"/>
          <p:nvPr/>
        </p:nvSpPr>
        <p:spPr>
          <a:xfrm>
            <a:off x="2584959" y="1348573"/>
            <a:ext cx="1582439" cy="2077492"/>
          </a:xfrm>
          <a:prstGeom prst="rect">
            <a:avLst/>
          </a:prstGeom>
          <a:solidFill>
            <a:srgbClr val="E95A0D">
              <a:alpha val="3098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/>
              <a:t>Data </a:t>
            </a:r>
          </a:p>
          <a:p>
            <a:pPr algn="ctr"/>
            <a:r>
              <a:rPr lang="en-US" b="1"/>
              <a:t>Gathering</a:t>
            </a:r>
          </a:p>
          <a:p>
            <a:pPr algn="ctr"/>
            <a:endParaRPr lang="en-US" b="1"/>
          </a:p>
          <a:p>
            <a:pPr algn="ctr"/>
            <a:r>
              <a:rPr lang="en-US" sz="1500"/>
              <a:t>Obtaining and processing data, choosing a subset and defining scope for annotation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B17B7-C0CF-EF48-F3B3-4565DE29F5BC}"/>
              </a:ext>
            </a:extLst>
          </p:cNvPr>
          <p:cNvSpPr txBox="1"/>
          <p:nvPr/>
        </p:nvSpPr>
        <p:spPr>
          <a:xfrm>
            <a:off x="4794085" y="1355034"/>
            <a:ext cx="1744280" cy="2077492"/>
          </a:xfrm>
          <a:prstGeom prst="rect">
            <a:avLst/>
          </a:prstGeom>
          <a:solidFill>
            <a:srgbClr val="E95A0D">
              <a:alpha val="3098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/>
              <a:t>First level analysis</a:t>
            </a:r>
          </a:p>
          <a:p>
            <a:pPr algn="ctr"/>
            <a:endParaRPr lang="en-US"/>
          </a:p>
          <a:p>
            <a:pPr algn="ctr"/>
            <a:r>
              <a:rPr lang="en-US" sz="1500"/>
              <a:t>Data familiarization</a:t>
            </a:r>
          </a:p>
          <a:p>
            <a:pPr algn="ctr"/>
            <a:r>
              <a:rPr lang="en-US" sz="1500"/>
              <a:t>Preliminary coding</a:t>
            </a:r>
          </a:p>
          <a:p>
            <a:pPr algn="ctr"/>
            <a:r>
              <a:rPr lang="en-US" sz="1500"/>
              <a:t>Conceptualizing the ways in which Mpox was politicized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B1EF4-DF9B-1F67-319E-7CFC3DCB1ABC}"/>
              </a:ext>
            </a:extLst>
          </p:cNvPr>
          <p:cNvSpPr txBox="1"/>
          <p:nvPr/>
        </p:nvSpPr>
        <p:spPr>
          <a:xfrm>
            <a:off x="7187316" y="1355034"/>
            <a:ext cx="2051777" cy="2077492"/>
          </a:xfrm>
          <a:prstGeom prst="rect">
            <a:avLst/>
          </a:prstGeom>
          <a:solidFill>
            <a:srgbClr val="E95A0D">
              <a:alpha val="3098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/>
              <a:t>Second level analysis</a:t>
            </a:r>
          </a:p>
          <a:p>
            <a:pPr algn="ctr"/>
            <a:endParaRPr lang="en-US"/>
          </a:p>
          <a:p>
            <a:pPr algn="ctr"/>
            <a:r>
              <a:rPr lang="en-US" sz="1500"/>
              <a:t>Hierarchically identifying:</a:t>
            </a:r>
          </a:p>
          <a:p>
            <a:pPr algn="ctr"/>
            <a:r>
              <a:rPr lang="en-US" sz="1500"/>
              <a:t>Politicized articles</a:t>
            </a:r>
          </a:p>
          <a:p>
            <a:pPr algn="ctr"/>
            <a:r>
              <a:rPr lang="en-US" sz="1500"/>
              <a:t>7 politicized frames</a:t>
            </a:r>
          </a:p>
          <a:p>
            <a:pPr algn="ctr"/>
            <a:r>
              <a:rPr lang="en-US" sz="1500"/>
              <a:t>“Progressive”, “neutral” and “conservative” slants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A2CBC-1928-6490-829C-8AB3098C65B0}"/>
              </a:ext>
            </a:extLst>
          </p:cNvPr>
          <p:cNvSpPr txBox="1"/>
          <p:nvPr/>
        </p:nvSpPr>
        <p:spPr>
          <a:xfrm>
            <a:off x="9888044" y="1356299"/>
            <a:ext cx="1926327" cy="2031325"/>
          </a:xfrm>
          <a:prstGeom prst="rect">
            <a:avLst/>
          </a:prstGeom>
          <a:solidFill>
            <a:srgbClr val="E95A0D">
              <a:alpha val="3098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/>
              <a:t>Third level analysis</a:t>
            </a:r>
          </a:p>
          <a:p>
            <a:pPr algn="ctr"/>
            <a:endParaRPr lang="en-US"/>
          </a:p>
          <a:p>
            <a:pPr algn="ctr"/>
            <a:r>
              <a:rPr lang="en-US" sz="1500"/>
              <a:t>Statistical descriptions of the annotations</a:t>
            </a:r>
          </a:p>
          <a:p>
            <a:pPr algn="ctr"/>
            <a:r>
              <a:rPr lang="en-US" sz="1500"/>
              <a:t>Visualizing dynamics and trends in the data</a:t>
            </a:r>
          </a:p>
          <a:p>
            <a:pPr algn="ctr"/>
            <a:r>
              <a:rPr lang="en-US" sz="1500"/>
              <a:t>Mathematically modelling the process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9CD29B0-83EF-81D3-342E-A5B35F3ABDC3}"/>
              </a:ext>
            </a:extLst>
          </p:cNvPr>
          <p:cNvSpPr/>
          <p:nvPr/>
        </p:nvSpPr>
        <p:spPr>
          <a:xfrm>
            <a:off x="1994022" y="2329739"/>
            <a:ext cx="564650" cy="25894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26F8604-4BF7-7FDC-CE62-40833399F6AD}"/>
              </a:ext>
            </a:extLst>
          </p:cNvPr>
          <p:cNvSpPr/>
          <p:nvPr/>
        </p:nvSpPr>
        <p:spPr>
          <a:xfrm>
            <a:off x="4203147" y="2329738"/>
            <a:ext cx="564650" cy="25894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8B7D8BBC-685A-518C-4CC7-8202559FFDB2}"/>
              </a:ext>
            </a:extLst>
          </p:cNvPr>
          <p:cNvSpPr/>
          <p:nvPr/>
        </p:nvSpPr>
        <p:spPr>
          <a:xfrm>
            <a:off x="6590298" y="2328970"/>
            <a:ext cx="564650" cy="25894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FE4EC893-5BC0-3303-AFE4-853C4A170E21}"/>
              </a:ext>
            </a:extLst>
          </p:cNvPr>
          <p:cNvSpPr/>
          <p:nvPr/>
        </p:nvSpPr>
        <p:spPr>
          <a:xfrm>
            <a:off x="9291026" y="2336200"/>
            <a:ext cx="564650" cy="25894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147BFA-3EFB-6985-03EB-11712D004C41}"/>
              </a:ext>
            </a:extLst>
          </p:cNvPr>
          <p:cNvSpPr txBox="1"/>
          <p:nvPr/>
        </p:nvSpPr>
        <p:spPr>
          <a:xfrm>
            <a:off x="294914" y="3603007"/>
            <a:ext cx="118026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Annotation on 594 articles were conducted by a rater (R1). The thematic analysis was inductive, latent, </a:t>
            </a:r>
            <a:r>
              <a:rPr lang="en-US" b="1"/>
              <a:t>interpretive</a:t>
            </a:r>
            <a:r>
              <a:rPr lang="en-US"/>
              <a:t> and utilized a codebook approach. Each article was a unit of classification and could feature multiple themes (</a:t>
            </a:r>
            <a:r>
              <a:rPr lang="en-US" b="1"/>
              <a:t>one-to-many classification</a:t>
            </a:r>
            <a:r>
              <a:rPr lang="en-US"/>
              <a:t>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Annotation of a subset (10-25%) of the articles were conducted by a second rater (R2) to ensure reliability.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/>
              <a:t>Inter-rater agreement score (R1-R2): </a:t>
            </a:r>
            <a:r>
              <a:rPr lang="en-US" b="1"/>
              <a:t>89%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/>
              <a:t>Inter-rater reliability score (Kohen’s kappa R1-R2): </a:t>
            </a:r>
            <a:r>
              <a:rPr lang="en-US" b="1"/>
              <a:t>0.75 (substantial) </a:t>
            </a:r>
          </a:p>
          <a:p>
            <a:pPr lvl="1" algn="just"/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/>
              <a:t>Annotation of another subset (20%) of the articles was conducted by an LM-classifier (R3) which was trained on the other 80% (Model: DeBERTa-v2-xlarge)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/>
              <a:t>Inter-rater agreement score (R1-R3): </a:t>
            </a:r>
            <a:r>
              <a:rPr lang="en-US" b="1"/>
              <a:t>85%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/>
              <a:t>Inter-rater reliability score (Kohen’s kappa R1-R3): </a:t>
            </a:r>
            <a:r>
              <a:rPr lang="en-US" b="1"/>
              <a:t>0.69 (substantial) </a:t>
            </a:r>
          </a:p>
        </p:txBody>
      </p:sp>
    </p:spTree>
    <p:extLst>
      <p:ext uri="{BB962C8B-B14F-4D97-AF65-F5344CB8AC3E}">
        <p14:creationId xmlns:p14="http://schemas.microsoft.com/office/powerpoint/2010/main" val="139399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DDBFE59-4D48-2E77-B9FB-67747F802999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+mj-lt"/>
              </a:rPr>
              <a:t>Results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9832A-6FC9-C0F3-3035-7921FE2A851B}"/>
              </a:ext>
            </a:extLst>
          </p:cNvPr>
          <p:cNvSpPr txBox="1"/>
          <p:nvPr/>
        </p:nvSpPr>
        <p:spPr>
          <a:xfrm>
            <a:off x="6336538" y="631179"/>
            <a:ext cx="575074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200">
                <a:latin typeface="Gill Sans Nova" panose="020B0602020104020203" pitchFamily="34" charset="0"/>
              </a:rPr>
              <a:t>Was the Mpox discourse politicized? </a:t>
            </a:r>
          </a:p>
          <a:p>
            <a:pPr algn="ctr">
              <a:defRPr/>
            </a:pPr>
            <a:r>
              <a:rPr lang="en-US" sz="2200">
                <a:latin typeface="Gill Sans Nova" panose="020B0602020104020203" pitchFamily="34" charset="0"/>
              </a:rPr>
              <a:t>If yes, when did it get politicized?</a:t>
            </a:r>
            <a:endParaRPr kumimoji="0" lang="en-US" sz="2200" u="none" strike="noStrike" kern="1200" cap="none" spc="0" normalizeH="0" baseline="0" noProof="0">
              <a:ln>
                <a:noFill/>
              </a:ln>
              <a:solidFill>
                <a:srgbClr val="543E34"/>
              </a:solidFill>
              <a:effectLst/>
              <a:uLnTx/>
              <a:uFillTx/>
              <a:latin typeface="Gill Sans Nova" panose="020B0602020104020203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43E34"/>
              </a:solidFill>
              <a:effectLst/>
              <a:uLnTx/>
              <a:uFillTx/>
              <a:latin typeface="Gill Sans Nova" panose="020B0602020104020203" pitchFamily="34" charset="0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Gill Sans Nova" panose="020B0602020104020203" pitchFamily="34" charset="0"/>
                <a:ea typeface="+mn-ea"/>
                <a:cs typeface="+mn-cs"/>
              </a:rPr>
              <a:t>Green dotted lines indicate the dates when the first case was identified in the US, when WHO declared an emergency, and when CDC declared an emergency </a:t>
            </a:r>
          </a:p>
          <a:p>
            <a:pPr algn="just"/>
            <a:endParaRPr lang="en-US" sz="2400" b="1">
              <a:latin typeface="Gill Sans Nova" panose="020B06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latin typeface="Gill Sans Nova" panose="020B0602020104020203" pitchFamily="34" charset="0"/>
              </a:rPr>
              <a:t>61.6% of all articles featured politicized frames.</a:t>
            </a:r>
          </a:p>
          <a:p>
            <a:pPr algn="just"/>
            <a:endParaRPr lang="en-US" sz="2000">
              <a:latin typeface="Gill Sans Nova" panose="020B06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latin typeface="Gill Sans Nova" panose="020B0602020104020203" pitchFamily="34" charset="0"/>
              </a:rPr>
              <a:t>Articles were not politicized in the initial few weeks of reporting.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latin typeface="Gill Sans Nova" panose="020B06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latin typeface="Gill Sans Nova" panose="020B0602020104020203" pitchFamily="34" charset="0"/>
              </a:rPr>
              <a:t>However, once articles got politicized, it became a consistent feature of the discourse and only increased in its extent.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latin typeface="Gill Sans Nova" panose="020B06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latin typeface="Gill Sans Nova" panose="020B0602020104020203" pitchFamily="34" charset="0"/>
              </a:rPr>
              <a:t>Towards, the final few weeks almost all articles were politicized.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>
              <a:latin typeface="Gill Sans Nova" panose="020B06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>
                <a:latin typeface="Gill Sans Nova" panose="020B0602020104020203" pitchFamily="34" charset="0"/>
              </a:rPr>
              <a:t>The LM-classifier also captured these trends.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066356-9E71-2886-132D-71522A129FAD}"/>
              </a:ext>
            </a:extLst>
          </p:cNvPr>
          <p:cNvGrpSpPr/>
          <p:nvPr/>
        </p:nvGrpSpPr>
        <p:grpSpPr>
          <a:xfrm>
            <a:off x="-1" y="631179"/>
            <a:ext cx="5886557" cy="6226820"/>
            <a:chOff x="-1" y="631179"/>
            <a:chExt cx="5886557" cy="62268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F218324-B56C-A05F-1EED-E9615DE9B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631179"/>
              <a:ext cx="5886557" cy="622682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3C30B9-4D2B-67B1-295F-25B7479BA140}"/>
                </a:ext>
              </a:extLst>
            </p:cNvPr>
            <p:cNvSpPr txBox="1"/>
            <p:nvPr/>
          </p:nvSpPr>
          <p:spPr>
            <a:xfrm rot="16200000">
              <a:off x="-332899" y="3667644"/>
              <a:ext cx="136096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B" sz="40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6687460-232F-DCAB-C7CC-2D7E5008093A}"/>
              </a:ext>
            </a:extLst>
          </p:cNvPr>
          <p:cNvGrpSpPr/>
          <p:nvPr/>
        </p:nvGrpSpPr>
        <p:grpSpPr>
          <a:xfrm>
            <a:off x="6305442" y="631177"/>
            <a:ext cx="5886557" cy="6226821"/>
            <a:chOff x="6305442" y="631179"/>
            <a:chExt cx="5886557" cy="622682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0FB6833-AF63-535D-0434-858E8E261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5442" y="631179"/>
              <a:ext cx="5886557" cy="622682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38FC8A-03AC-8EA0-EC8F-BB873195582E}"/>
                </a:ext>
              </a:extLst>
            </p:cNvPr>
            <p:cNvSpPr txBox="1"/>
            <p:nvPr/>
          </p:nvSpPr>
          <p:spPr>
            <a:xfrm rot="16200000">
              <a:off x="5965891" y="3734984"/>
              <a:ext cx="136096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B" sz="400">
                <a:solidFill>
                  <a:schemeClr val="bg1"/>
                </a:solidFill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36704-B7BB-F5A2-F48C-00AFBFB8D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7794" y="6133763"/>
            <a:ext cx="604205" cy="724237"/>
          </a:xfrm>
        </p:spPr>
        <p:txBody>
          <a:bodyPr/>
          <a:lstStyle/>
          <a:p>
            <a:r>
              <a:rPr lang="en-US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797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9AA5A-3F9D-9CD8-0A5E-C31ACEA78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09D1E-937E-0092-BE8D-A50E065806C7}"/>
              </a:ext>
            </a:extLst>
          </p:cNvPr>
          <p:cNvSpPr txBox="1"/>
          <p:nvPr/>
        </p:nvSpPr>
        <p:spPr>
          <a:xfrm>
            <a:off x="0" y="207422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+mj-lt"/>
              </a:rPr>
              <a:t>Results</a:t>
            </a:r>
          </a:p>
          <a:p>
            <a:pPr algn="ctr"/>
            <a:r>
              <a:rPr lang="en-US" sz="2200">
                <a:latin typeface="+mj-lt"/>
              </a:rPr>
              <a:t>How was it politicized? What were the prominent frames?</a:t>
            </a:r>
            <a:endParaRPr lang="en-US" sz="300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B6271-7BF5-88C6-35B1-BE0C4046095E}"/>
              </a:ext>
            </a:extLst>
          </p:cNvPr>
          <p:cNvSpPr txBox="1"/>
          <p:nvPr/>
        </p:nvSpPr>
        <p:spPr>
          <a:xfrm>
            <a:off x="3648159" y="5642405"/>
            <a:ext cx="48956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>
                <a:solidFill>
                  <a:srgbClr val="000000"/>
                </a:solidFill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Assessment of the nature and severity of the Mpox epidemic and views on the appropriate mode of action </a:t>
            </a:r>
            <a:endParaRPr lang="en-US" sz="2000">
              <a:solidFill>
                <a:srgbClr val="000000"/>
              </a:solidFill>
              <a:latin typeface="Sagona Book" panose="02020503050505020204" pitchFamily="18" charset="0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0401C27-3FBD-DE34-D185-E221E2A16759}"/>
              </a:ext>
            </a:extLst>
          </p:cNvPr>
          <p:cNvSpPr txBox="1">
            <a:spLocks/>
          </p:cNvSpPr>
          <p:nvPr/>
        </p:nvSpPr>
        <p:spPr>
          <a:xfrm>
            <a:off x="8543840" y="5702288"/>
            <a:ext cx="1118049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b="0" i="0" kern="1200">
                <a:solidFill>
                  <a:schemeClr val="tx1"/>
                </a:solidFill>
                <a:latin typeface="Sagona Book" panose="0202050305050502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>
                <a:solidFill>
                  <a:srgbClr val="000000"/>
                </a:solidFill>
              </a:rPr>
              <a:t>Prevalence</a:t>
            </a:r>
          </a:p>
          <a:p>
            <a:r>
              <a:rPr lang="en-US">
                <a:solidFill>
                  <a:srgbClr val="000000"/>
                </a:solidFill>
              </a:rPr>
              <a:t>38.1%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70425-9E71-8B7A-047F-CB9BC33860D1}"/>
              </a:ext>
            </a:extLst>
          </p:cNvPr>
          <p:cNvSpPr txBox="1"/>
          <p:nvPr/>
        </p:nvSpPr>
        <p:spPr>
          <a:xfrm>
            <a:off x="6320163" y="2176957"/>
            <a:ext cx="5364345" cy="2295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kern="100">
                <a:solidFill>
                  <a:srgbClr val="C0000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“Any and all panic about monkeypox 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kern="100">
                <a:solidFill>
                  <a:srgbClr val="C0000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should be shrugged off, and maybe even laughed at.” 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GB" kern="100">
              <a:solidFill>
                <a:srgbClr val="C00000"/>
              </a:solidFill>
              <a:effectLst/>
              <a:latin typeface="Gill Sans Nova" panose="020B06020201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kern="100">
                <a:solidFill>
                  <a:srgbClr val="C0000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“The government should only be doing one thing: educating the public on the risks and allowing us to make our own choices from there”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BAFE5-5E8E-6353-91C0-E19CEEF4255B}"/>
              </a:ext>
            </a:extLst>
          </p:cNvPr>
          <p:cNvSpPr txBox="1"/>
          <p:nvPr/>
        </p:nvSpPr>
        <p:spPr>
          <a:xfrm>
            <a:off x="362707" y="2115557"/>
            <a:ext cx="5364343" cy="251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>
                <a:solidFill>
                  <a:srgbClr val="0070C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“We need to respond aggressively up front, and with a lot of resources and a lot of attention up front, if we hope to curtail and contain” 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GB" kern="100">
              <a:latin typeface="Gill Sans Nova" panose="020B06020201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solidFill>
                  <a:srgbClr val="0070C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“The declaration of a </a:t>
            </a:r>
            <a:r>
              <a:rPr lang="en-US">
                <a:solidFill>
                  <a:srgbClr val="0070C0"/>
                </a:solidFill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public health emergency </a:t>
            </a:r>
            <a:r>
              <a:rPr lang="en-US" sz="1800">
                <a:solidFill>
                  <a:srgbClr val="0070C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should have come weeks ago — when cases were already surging and spreading in numerous countries” </a:t>
            </a:r>
            <a:endParaRPr lang="en-US" sz="3200" kern="100">
              <a:solidFill>
                <a:srgbClr val="0070C0"/>
              </a:solidFill>
              <a:effectLst/>
              <a:latin typeface="Gill Sans Nova" panose="020B06020201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A3092B6-6DCF-06B2-991F-9B30863AA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3552" y="5582523"/>
            <a:ext cx="1015664" cy="101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0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9AA5A-3F9D-9CD8-0A5E-C31ACEA78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09D1E-937E-0092-BE8D-A50E065806C7}"/>
              </a:ext>
            </a:extLst>
          </p:cNvPr>
          <p:cNvSpPr txBox="1"/>
          <p:nvPr/>
        </p:nvSpPr>
        <p:spPr>
          <a:xfrm>
            <a:off x="0" y="207422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+mj-lt"/>
              </a:rPr>
              <a:t>Results</a:t>
            </a:r>
          </a:p>
          <a:p>
            <a:pPr algn="ctr"/>
            <a:r>
              <a:rPr lang="en-US" sz="2200">
                <a:latin typeface="+mj-lt"/>
              </a:rPr>
              <a:t>How was it politicized? What were the prominent frames?</a:t>
            </a:r>
            <a:endParaRPr lang="en-US" sz="3000">
              <a:latin typeface="+mj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0CBCD2-6CCA-AA7E-5705-F2DC72DAF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4615" y="5693466"/>
            <a:ext cx="913544" cy="913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5B6271-7BF5-88C6-35B1-BE0C4046095E}"/>
              </a:ext>
            </a:extLst>
          </p:cNvPr>
          <p:cNvSpPr txBox="1"/>
          <p:nvPr/>
        </p:nvSpPr>
        <p:spPr>
          <a:xfrm>
            <a:off x="3648159" y="5642405"/>
            <a:ext cx="48956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>
                <a:solidFill>
                  <a:srgbClr val="000000"/>
                </a:solidFill>
                <a:effectLst/>
                <a:latin typeface="Sagona Book" panose="0202050305050502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Sexuality and gender as factors shaping the Mpox epidemic spreading and messaging</a:t>
            </a:r>
            <a:r>
              <a:rPr lang="en-US" sz="2000">
                <a:solidFill>
                  <a:srgbClr val="000000"/>
                </a:solidFill>
                <a:effectLst/>
                <a:latin typeface="Sagona Book" panose="02020503050505020204" pitchFamily="18" charset="0"/>
              </a:rPr>
              <a:t> </a:t>
            </a:r>
            <a:endParaRPr lang="en-US" sz="2000">
              <a:solidFill>
                <a:srgbClr val="000000"/>
              </a:solidFill>
              <a:latin typeface="Sagona Book" panose="02020503050505020204" pitchFamily="18" charset="0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0401C27-3FBD-DE34-D185-E221E2A16759}"/>
              </a:ext>
            </a:extLst>
          </p:cNvPr>
          <p:cNvSpPr txBox="1">
            <a:spLocks/>
          </p:cNvSpPr>
          <p:nvPr/>
        </p:nvSpPr>
        <p:spPr>
          <a:xfrm>
            <a:off x="8543840" y="5702288"/>
            <a:ext cx="1118049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b="0" i="0" kern="1200">
                <a:solidFill>
                  <a:schemeClr val="tx1"/>
                </a:solidFill>
                <a:latin typeface="Sagona Book" panose="020205030505050202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>
                <a:solidFill>
                  <a:srgbClr val="000000"/>
                </a:solidFill>
              </a:rPr>
              <a:t>Prevalence</a:t>
            </a:r>
          </a:p>
          <a:p>
            <a:r>
              <a:rPr lang="en-US">
                <a:solidFill>
                  <a:srgbClr val="000000"/>
                </a:solidFill>
              </a:rPr>
              <a:t>35.3%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70425-9E71-8B7A-047F-CB9BC33860D1}"/>
              </a:ext>
            </a:extLst>
          </p:cNvPr>
          <p:cNvSpPr txBox="1"/>
          <p:nvPr/>
        </p:nvSpPr>
        <p:spPr>
          <a:xfrm>
            <a:off x="6230283" y="1894266"/>
            <a:ext cx="5364345" cy="271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kern="100">
                <a:solidFill>
                  <a:srgbClr val="C0000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“The chief vector of Monkeypox spread is sex between two men”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GB" kern="100">
              <a:solidFill>
                <a:srgbClr val="C00000"/>
              </a:solidFill>
              <a:latin typeface="Gill Sans Nova" panose="020B06020201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kern="100">
                <a:solidFill>
                  <a:srgbClr val="C0000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“Area Man Shocked To Have Contracted Monkeypox After 20-Man Birthday Orgy”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n-US" kern="100">
              <a:solidFill>
                <a:srgbClr val="C00000"/>
              </a:solidFill>
              <a:effectLst/>
              <a:latin typeface="Gill Sans Nova" panose="020B06020201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>
                <a:solidFill>
                  <a:srgbClr val="C0000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“Yes, Fauci, Monkeypox Is a ‘Gay Disease’”</a:t>
            </a:r>
            <a:r>
              <a:rPr lang="en-US">
                <a:solidFill>
                  <a:srgbClr val="C00000"/>
                </a:solidFill>
                <a:effectLst/>
                <a:latin typeface="Gill Sans Nova" panose="020B0602020104020203" pitchFamily="34" charset="0"/>
              </a:rPr>
              <a:t> </a:t>
            </a:r>
            <a:endParaRPr lang="en-US" kern="100">
              <a:solidFill>
                <a:srgbClr val="C00000"/>
              </a:solidFill>
              <a:effectLst/>
              <a:latin typeface="Gill Sans Nova" panose="020B06020201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BAFE5-5E8E-6353-91C0-E19CEEF4255B}"/>
              </a:ext>
            </a:extLst>
          </p:cNvPr>
          <p:cNvSpPr txBox="1"/>
          <p:nvPr/>
        </p:nvSpPr>
        <p:spPr>
          <a:xfrm>
            <a:off x="395927" y="2156132"/>
            <a:ext cx="5364343" cy="21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1800" kern="100">
                <a:solidFill>
                  <a:srgbClr val="0070C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“One of the most important lessons is that we need to have a sex-positive approach to educating people”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GB" kern="100">
              <a:latin typeface="Gill Sans Nova" panose="020B06020201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>
                <a:solidFill>
                  <a:srgbClr val="0070C0"/>
                </a:solidFill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</a:t>
            </a:r>
            <a:r>
              <a:rPr lang="en-GB" sz="1800">
                <a:solidFill>
                  <a:srgbClr val="0070C0"/>
                </a:solidFill>
                <a:effectLst/>
                <a:latin typeface="Gill Sans Nova" panose="020B0602020104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need to be threading that needle between communicating to at-risk populations whilst not stigmatizing or discriminating against them" </a:t>
            </a:r>
            <a:endParaRPr lang="en-US" sz="3200" kern="100">
              <a:solidFill>
                <a:srgbClr val="0070C0"/>
              </a:solidFill>
              <a:effectLst/>
              <a:latin typeface="Gill Sans Nova" panose="020B06020201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4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16c05727-aa75-4e4a-9b5f-8a80a1165891"/>
    <ds:schemaRef ds:uri="http://schemas.microsoft.com/sharepoint/v3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230e9df3-be65-4c73-a93b-d1236ebd677e"/>
    <ds:schemaRef ds:uri="71af3243-3dd4-4a8d-8c0d-dd76da1f02a5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1825</Words>
  <Application>Microsoft Macintosh PowerPoint</Application>
  <PresentationFormat>Widescreen</PresentationFormat>
  <Paragraphs>221</Paragraphs>
  <Slides>15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Arial</vt:lpstr>
      <vt:lpstr>Calibri</vt:lpstr>
      <vt:lpstr>Courier New</vt:lpstr>
      <vt:lpstr>Gill Sans Nova</vt:lpstr>
      <vt:lpstr>Gill Sans Nova Light</vt:lpstr>
      <vt:lpstr>Sagona Book</vt:lpstr>
      <vt:lpstr>Times New Roman</vt:lpstr>
      <vt:lpstr>Custom</vt:lpstr>
      <vt:lpstr>Characterizing  and measuring politicization in the news  media coverage of Mpox  Sharaj Kunjar PhD student, Network Science Institute, Boston  Collaborators Rushali Mohbe, Claire Coffman Samuel V Scarpino, Brooke Foucault Welles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Summing up!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 and measuring politicization in the news  media coverage of Mpox  Sharaj Kunjar PhD student, Network Science Institute, Boston  Collaborators Rushali Mohbe, Claire Coffman Samuel V Scarpino, Brooke Foucault Welles   </dc:title>
  <dc:creator/>
  <cp:revision>1</cp:revision>
  <dcterms:created xsi:type="dcterms:W3CDTF">2023-12-12T20:05:16Z</dcterms:created>
  <dcterms:modified xsi:type="dcterms:W3CDTF">2024-09-04T18:06:33Z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