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73" r:id="rId1"/>
  </p:sldMasterIdLst>
  <p:notesMasterIdLst>
    <p:notesMasterId r:id="rId16"/>
  </p:notesMasterIdLst>
  <p:sldIdLst>
    <p:sldId id="412" r:id="rId2"/>
    <p:sldId id="503" r:id="rId3"/>
    <p:sldId id="505" r:id="rId4"/>
    <p:sldId id="504" r:id="rId5"/>
    <p:sldId id="506" r:id="rId6"/>
    <p:sldId id="515" r:id="rId7"/>
    <p:sldId id="509" r:id="rId8"/>
    <p:sldId id="510" r:id="rId9"/>
    <p:sldId id="511" r:id="rId10"/>
    <p:sldId id="513" r:id="rId11"/>
    <p:sldId id="507" r:id="rId12"/>
    <p:sldId id="514" r:id="rId13"/>
    <p:sldId id="516" r:id="rId14"/>
    <p:sldId id="517" r:id="rId15"/>
  </p:sldIdLst>
  <p:sldSz cx="9144000" cy="5143500" type="screen16x9"/>
  <p:notesSz cx="7010400" cy="9296400"/>
  <p:defaultTextStyle>
    <a:defPPr>
      <a:defRPr lang="en-US"/>
    </a:defPPr>
    <a:lvl1pPr marL="0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54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48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614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494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347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201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080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947" algn="l" defTabSz="456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36" userDrawn="1">
          <p15:clr>
            <a:srgbClr val="A4A3A4"/>
          </p15:clr>
        </p15:guide>
        <p15:guide id="4" pos="2789" userDrawn="1">
          <p15:clr>
            <a:srgbClr val="A4A3A4"/>
          </p15:clr>
        </p15:guide>
        <p15:guide id="5" pos="311" userDrawn="1">
          <p15:clr>
            <a:srgbClr val="A4A3A4"/>
          </p15:clr>
        </p15:guide>
        <p15:guide id="6" pos="452" userDrawn="1">
          <p15:clr>
            <a:srgbClr val="A4A3A4"/>
          </p15:clr>
        </p15:guide>
        <p15:guide id="7" pos="2969" userDrawn="1">
          <p15:clr>
            <a:srgbClr val="A4A3A4"/>
          </p15:clr>
        </p15:guide>
        <p15:guide id="8" pos="3105" userDrawn="1">
          <p15:clr>
            <a:srgbClr val="A4A3A4"/>
          </p15:clr>
        </p15:guide>
        <p15:guide id="9" pos="281" userDrawn="1">
          <p15:clr>
            <a:srgbClr val="A4A3A4"/>
          </p15:clr>
        </p15:guide>
        <p15:guide id="10" pos="2439" userDrawn="1">
          <p15:clr>
            <a:srgbClr val="A4A3A4"/>
          </p15:clr>
        </p15:guide>
        <p15:guide id="11" pos="5129" userDrawn="1">
          <p15:clr>
            <a:srgbClr val="A4A3A4"/>
          </p15:clr>
        </p15:guide>
        <p15:guide id="12" pos="500" userDrawn="1">
          <p15:clr>
            <a:srgbClr val="A4A3A4"/>
          </p15:clr>
        </p15:guide>
        <p15:guide id="13" orient="horz" pos="1747">
          <p15:clr>
            <a:srgbClr val="A4A3A4"/>
          </p15:clr>
        </p15:guide>
        <p15:guide id="14" orient="horz" pos="882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orient="horz" pos="317">
          <p15:clr>
            <a:srgbClr val="A4A3A4"/>
          </p15:clr>
        </p15:guide>
        <p15:guide id="17" pos="3006">
          <p15:clr>
            <a:srgbClr val="A4A3A4"/>
          </p15:clr>
        </p15:guide>
        <p15:guide id="18" pos="2877">
          <p15:clr>
            <a:srgbClr val="A4A3A4"/>
          </p15:clr>
        </p15:guide>
        <p15:guide id="19" pos="2164">
          <p15:clr>
            <a:srgbClr val="A4A3A4"/>
          </p15:clr>
        </p15:guide>
        <p15:guide id="20" pos="2046">
          <p15:clr>
            <a:srgbClr val="A4A3A4"/>
          </p15:clr>
        </p15:guide>
        <p15:guide id="21" pos="2883">
          <p15:clr>
            <a:srgbClr val="A4A3A4"/>
          </p15:clr>
        </p15:guide>
        <p15:guide id="22" pos="3194">
          <p15:clr>
            <a:srgbClr val="A4A3A4"/>
          </p15:clr>
        </p15:guide>
        <p15:guide id="23" pos="180">
          <p15:clr>
            <a:srgbClr val="A4A3A4"/>
          </p15:clr>
        </p15:guide>
        <p15:guide id="24" pos="2320">
          <p15:clr>
            <a:srgbClr val="A4A3A4"/>
          </p15:clr>
        </p15:guide>
        <p15:guide id="25" pos="5279">
          <p15:clr>
            <a:srgbClr val="A4A3A4"/>
          </p15:clr>
        </p15:guide>
        <p15:guide id="26" pos="1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CFF"/>
    <a:srgbClr val="0096F2"/>
    <a:srgbClr val="146485"/>
    <a:srgbClr val="FFC000"/>
    <a:srgbClr val="0C1235"/>
    <a:srgbClr val="0F153E"/>
    <a:srgbClr val="00003B"/>
    <a:srgbClr val="0079A4"/>
    <a:srgbClr val="1A62CC"/>
    <a:srgbClr val="007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 autoAdjust="0"/>
    <p:restoredTop sz="99759" autoAdjust="0"/>
  </p:normalViewPr>
  <p:slideViewPr>
    <p:cSldViewPr snapToGrid="0" snapToObjects="1">
      <p:cViewPr>
        <p:scale>
          <a:sx n="108" d="100"/>
          <a:sy n="108" d="100"/>
        </p:scale>
        <p:origin x="859" y="62"/>
      </p:cViewPr>
      <p:guideLst>
        <p:guide orient="horz" pos="1620"/>
        <p:guide pos="2880"/>
        <p:guide orient="horz" pos="636"/>
        <p:guide pos="2789"/>
        <p:guide pos="311"/>
        <p:guide pos="452"/>
        <p:guide pos="2969"/>
        <p:guide pos="3105"/>
        <p:guide pos="281"/>
        <p:guide pos="2439"/>
        <p:guide pos="5129"/>
        <p:guide pos="500"/>
        <p:guide orient="horz" pos="1747"/>
        <p:guide orient="horz" pos="882"/>
        <p:guide orient="horz" pos="2840"/>
        <p:guide orient="horz" pos="317"/>
        <p:guide pos="3006"/>
        <p:guide pos="2877"/>
        <p:guide pos="2164"/>
        <p:guide pos="2046"/>
        <p:guide pos="2883"/>
        <p:guide pos="3194"/>
        <p:guide pos="180"/>
        <p:guide pos="2320"/>
        <p:guide pos="5279"/>
        <p:guide pos="14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>
        <p:scale>
          <a:sx n="61" d="100"/>
          <a:sy n="61" d="100"/>
        </p:scale>
        <p:origin x="3216" y="3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D6C1F6B-C59A-4801-A6BE-66311BAD2BD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110EAF-B9B0-4941-B25A-7706CB7E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66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70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648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9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404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70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160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039" algn="l" defTabSz="9137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0EAF-B9B0-4941-B25A-7706CB7E9397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2601" y="3045945"/>
            <a:ext cx="4687171" cy="372604"/>
          </a:xfrm>
        </p:spPr>
        <p:txBody>
          <a:bodyPr anchor="ctr" anchorCtr="0">
            <a:noAutofit/>
          </a:bodyPr>
          <a:lstStyle>
            <a:lvl1pPr algn="ctr">
              <a:defRPr sz="2800" b="0" i="0" cap="none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62" y="1250950"/>
            <a:ext cx="2398797" cy="155583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46388" y="3432467"/>
            <a:ext cx="4179887" cy="369887"/>
          </a:xfrm>
          <a:prstGeom prst="rect">
            <a:avLst/>
          </a:prstGeom>
        </p:spPr>
        <p:txBody>
          <a:bodyPr lIns="91350" tIns="45675" rIns="91350" bIns="45675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2pPr>
            <a:lvl3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3pPr>
            <a:lvl4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4pPr>
            <a:lvl5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610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Back">
    <p:bg>
      <p:bgPr>
        <a:solidFill>
          <a:srgbClr val="0C1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544286"/>
            <a:ext cx="9144000" cy="0"/>
          </a:xfrm>
          <a:prstGeom prst="line">
            <a:avLst/>
          </a:prstGeom>
          <a:ln w="15875">
            <a:solidFill>
              <a:schemeClr val="bg1">
                <a:lumMod val="85000"/>
                <a:alpha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544286"/>
            <a:ext cx="9144000" cy="0"/>
          </a:xfrm>
          <a:prstGeom prst="line">
            <a:avLst/>
          </a:prstGeom>
          <a:ln w="15875">
            <a:solidFill>
              <a:schemeClr val="bg1">
                <a:lumMod val="85000"/>
                <a:alpha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3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544286"/>
            <a:ext cx="9144000" cy="0"/>
          </a:xfrm>
          <a:prstGeom prst="line">
            <a:avLst/>
          </a:prstGeom>
          <a:ln w="15875">
            <a:solidFill>
              <a:schemeClr val="bg1">
                <a:lumMod val="85000"/>
                <a:alpha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5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544286"/>
            <a:ext cx="9144000" cy="0"/>
          </a:xfrm>
          <a:prstGeom prst="line">
            <a:avLst/>
          </a:prstGeom>
          <a:ln w="15875">
            <a:solidFill>
              <a:schemeClr val="bg1">
                <a:lumMod val="85000"/>
                <a:alpha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544286"/>
            <a:ext cx="9144000" cy="4267886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2601" y="3045945"/>
            <a:ext cx="4687171" cy="372604"/>
          </a:xfrm>
        </p:spPr>
        <p:txBody>
          <a:bodyPr anchor="ctr" anchorCtr="0">
            <a:noAutofit/>
          </a:bodyPr>
          <a:lstStyle>
            <a:lvl1pPr algn="ctr">
              <a:defRPr sz="2800" b="0" i="0" cap="none">
                <a:solidFill>
                  <a:schemeClr val="tx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46388" y="3432467"/>
            <a:ext cx="4179887" cy="369887"/>
          </a:xfrm>
          <a:prstGeom prst="rect">
            <a:avLst/>
          </a:prstGeom>
        </p:spPr>
        <p:txBody>
          <a:bodyPr lIns="91350" tIns="45675" rIns="91350" bIns="45675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2pPr>
            <a:lvl3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3pPr>
            <a:lvl4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4pPr>
            <a:lvl5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46276FC-75F9-D948-AED3-1EAE2C44B9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36991" y="1166875"/>
            <a:ext cx="2363221" cy="15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6609" y="2301057"/>
            <a:ext cx="4179155" cy="450850"/>
          </a:xfrm>
          <a:noFill/>
        </p:spPr>
        <p:txBody>
          <a:bodyPr anchor="ctr" anchorCtr="0">
            <a:noAutofit/>
          </a:bodyPr>
          <a:lstStyle>
            <a:lvl1pPr algn="ctr">
              <a:defRPr sz="2800" b="1" cap="none">
                <a:solidFill>
                  <a:schemeClr val="tx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46609" y="2790827"/>
            <a:ext cx="4179155" cy="244963"/>
          </a:xfrm>
          <a:prstGeom prst="rect">
            <a:avLst/>
          </a:prstGeom>
          <a:noFill/>
        </p:spPr>
        <p:txBody>
          <a:bodyPr lIns="91350" tIns="45675" rIns="91350" bIns="45675" anchor="ctr" anchorCtr="0">
            <a:noAutofit/>
          </a:bodyPr>
          <a:lstStyle>
            <a:lvl1pPr marL="0" indent="0" algn="ctr">
              <a:buNone/>
              <a:defRPr sz="1400" b="1" i="0">
                <a:solidFill>
                  <a:schemeClr val="tx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 marL="342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0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26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5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7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00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9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91" y="526500"/>
            <a:ext cx="8279969" cy="45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119" y="4778573"/>
            <a:ext cx="4645773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7951" y="4794158"/>
            <a:ext cx="330209" cy="225475"/>
          </a:xfrm>
          <a:prstGeom prst="rect">
            <a:avLst/>
          </a:prstGeom>
        </p:spPr>
        <p:txBody>
          <a:bodyPr/>
          <a:lstStyle/>
          <a:p>
            <a:fld id="{2BBFFB82-D791-4590-9AED-D48B90C328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08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6609" y="2301057"/>
            <a:ext cx="4179155" cy="450850"/>
          </a:xfrm>
          <a:noFill/>
        </p:spPr>
        <p:txBody>
          <a:bodyPr anchor="ctr" anchorCtr="0">
            <a:noAutofit/>
          </a:bodyPr>
          <a:lstStyle>
            <a:lvl1pPr algn="ctr">
              <a:defRPr sz="2800" b="1" cap="none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46609" y="2790827"/>
            <a:ext cx="4179155" cy="244963"/>
          </a:xfrm>
          <a:prstGeom prst="rect">
            <a:avLst/>
          </a:prstGeom>
          <a:noFill/>
        </p:spPr>
        <p:txBody>
          <a:bodyPr lIns="91350" tIns="45675" rIns="91350" bIns="45675" anchor="ctr" anchorCtr="0">
            <a:no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 marL="342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0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26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5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7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00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50697" y="3045945"/>
            <a:ext cx="5170979" cy="372604"/>
          </a:xfrm>
        </p:spPr>
        <p:txBody>
          <a:bodyPr anchor="ctr" anchorCtr="0">
            <a:noAutofit/>
          </a:bodyPr>
          <a:lstStyle>
            <a:lvl1pPr algn="ctr">
              <a:defRPr sz="2800" b="0" i="0" cap="none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46388" y="3417959"/>
            <a:ext cx="4179887" cy="369887"/>
          </a:xfrm>
          <a:prstGeom prst="rect">
            <a:avLst/>
          </a:prstGeom>
        </p:spPr>
        <p:txBody>
          <a:bodyPr lIns="91350" tIns="45675" rIns="91350" bIns="45675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2pPr>
            <a:lvl3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3pPr>
            <a:lvl4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4pPr>
            <a:lvl5pPr>
              <a:defRPr>
                <a:solidFill>
                  <a:schemeClr val="bg1"/>
                </a:solidFill>
                <a:latin typeface="SamsungOne 400" charset="0"/>
                <a:ea typeface="SamsungOne 400" charset="0"/>
                <a:cs typeface="SamsungOne 400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65E50C-98F7-8440-8C43-89697A4856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62" y="1250950"/>
            <a:ext cx="2398797" cy="15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6609" y="2301057"/>
            <a:ext cx="4179155" cy="450850"/>
          </a:xfrm>
          <a:noFill/>
        </p:spPr>
        <p:txBody>
          <a:bodyPr anchor="ctr" anchorCtr="0">
            <a:noAutofit/>
          </a:bodyPr>
          <a:lstStyle>
            <a:lvl1pPr algn="ctr">
              <a:defRPr sz="2800" b="1" cap="none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46609" y="2790827"/>
            <a:ext cx="4179155" cy="244963"/>
          </a:xfrm>
          <a:prstGeom prst="rect">
            <a:avLst/>
          </a:prstGeom>
          <a:noFill/>
        </p:spPr>
        <p:txBody>
          <a:bodyPr lIns="91350" tIns="45675" rIns="91350" bIns="45675" anchor="ctr" anchorCtr="0">
            <a:no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 marL="342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0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26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5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7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00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6609" y="2301057"/>
            <a:ext cx="4179155" cy="450850"/>
          </a:xfrm>
          <a:noFill/>
        </p:spPr>
        <p:txBody>
          <a:bodyPr anchor="ctr" anchorCtr="0">
            <a:noAutofit/>
          </a:bodyPr>
          <a:lstStyle>
            <a:lvl1pPr algn="ctr">
              <a:defRPr sz="2800" b="1" cap="none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46609" y="2790827"/>
            <a:ext cx="4179155" cy="244963"/>
          </a:xfrm>
          <a:prstGeom prst="rect">
            <a:avLst/>
          </a:prstGeom>
          <a:noFill/>
        </p:spPr>
        <p:txBody>
          <a:bodyPr lIns="91350" tIns="45675" rIns="91350" bIns="45675" anchor="ctr" anchorCtr="0">
            <a:no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 marL="342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0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26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5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7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00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4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6609" y="2301057"/>
            <a:ext cx="4179155" cy="450850"/>
          </a:xfrm>
          <a:noFill/>
        </p:spPr>
        <p:txBody>
          <a:bodyPr anchor="ctr" anchorCtr="0">
            <a:noAutofit/>
          </a:bodyPr>
          <a:lstStyle>
            <a:lvl1pPr algn="ctr">
              <a:defRPr sz="2800" b="1" cap="none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46609" y="2790827"/>
            <a:ext cx="4179155" cy="244963"/>
          </a:xfrm>
          <a:prstGeom prst="rect">
            <a:avLst/>
          </a:prstGeom>
          <a:noFill/>
        </p:spPr>
        <p:txBody>
          <a:bodyPr lIns="91350" tIns="45675" rIns="91350" bIns="45675" anchor="ctr" anchorCtr="0">
            <a:no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 marL="342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0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26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5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7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00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6609" y="2301057"/>
            <a:ext cx="4179155" cy="450850"/>
          </a:xfrm>
          <a:noFill/>
        </p:spPr>
        <p:txBody>
          <a:bodyPr anchor="ctr" anchorCtr="0">
            <a:noAutofit/>
          </a:bodyPr>
          <a:lstStyle>
            <a:lvl1pPr algn="ctr">
              <a:defRPr sz="3200" b="1" cap="none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46609" y="2790827"/>
            <a:ext cx="4179155" cy="244963"/>
          </a:xfrm>
          <a:prstGeom prst="rect">
            <a:avLst/>
          </a:prstGeom>
          <a:noFill/>
        </p:spPr>
        <p:txBody>
          <a:bodyPr lIns="91350" tIns="45675" rIns="91350" bIns="45675"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  <a:lvl2pPr marL="342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0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26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5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7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00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DA5F09-5282-CB45-81E2-778FCF128B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ex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544286"/>
            <a:ext cx="9144000" cy="0"/>
          </a:xfrm>
          <a:prstGeom prst="line">
            <a:avLst/>
          </a:prstGeom>
          <a:ln w="15875">
            <a:solidFill>
              <a:schemeClr val="bg1">
                <a:lumMod val="85000"/>
                <a:alpha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544286"/>
            <a:ext cx="9144000" cy="0"/>
          </a:xfrm>
          <a:prstGeom prst="line">
            <a:avLst/>
          </a:prstGeom>
          <a:ln w="15875">
            <a:solidFill>
              <a:schemeClr val="bg1">
                <a:lumMod val="85000"/>
                <a:alpha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0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3905256" cy="330005"/>
          </a:xfrm>
          <a:prstGeom prst="rect">
            <a:avLst/>
          </a:prstGeo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19696" y="4855143"/>
            <a:ext cx="1222375" cy="273844"/>
          </a:xfrm>
          <a:prstGeom prst="rect">
            <a:avLst/>
          </a:prstGeom>
        </p:spPr>
        <p:txBody>
          <a:bodyPr vert="horz" lIns="91350" tIns="45675" rIns="91350" bIns="45675" rtlCol="0" anchor="ctr"/>
          <a:lstStyle>
            <a:lvl1pPr algn="ctr">
              <a:defRPr sz="1800" b="0" i="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pPr defTabSz="456662"/>
            <a:fld id="{F0DA5F09-5282-CB45-81E2-778FCF128B97}" type="slidenum">
              <a:rPr lang="en-US" smtClean="0">
                <a:solidFill>
                  <a:prstClr val="white"/>
                </a:solidFill>
              </a:rPr>
              <a:pPr defTabSz="456662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67" y="4921332"/>
            <a:ext cx="771767" cy="1154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920" y="4899415"/>
            <a:ext cx="3048000" cy="173121"/>
          </a:xfrm>
          <a:prstGeom prst="rect">
            <a:avLst/>
          </a:prstGeom>
          <a:noFill/>
        </p:spPr>
        <p:txBody>
          <a:bodyPr wrap="square" lIns="91350" tIns="45675" rIns="91350" bIns="45675" rtlCol="0">
            <a:spAutoFit/>
          </a:bodyPr>
          <a:lstStyle/>
          <a:p>
            <a:pPr defTabSz="456662"/>
            <a:r>
              <a:rPr lang="en-US" sz="500" b="1" spc="225" dirty="0">
                <a:solidFill>
                  <a:prstClr val="white"/>
                </a:solidFill>
                <a:latin typeface="Samsung Sharp Sans" charset="0"/>
                <a:ea typeface="Samsung Sharp Sans" charset="0"/>
                <a:cs typeface="Samsung Sharp Sans" charset="0"/>
              </a:rPr>
              <a:t>COLLABORATE. INNOVATE. GROW.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5BE57A-19FF-0941-B195-E31624E6943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8" y="4885104"/>
            <a:ext cx="233915" cy="1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83" r:id="rId5"/>
    <p:sldLayoutId id="2147483879" r:id="rId6"/>
    <p:sldLayoutId id="2147483878" r:id="rId7"/>
    <p:sldLayoutId id="2147483881" r:id="rId8"/>
    <p:sldLayoutId id="2147483882" r:id="rId9"/>
    <p:sldLayoutId id="2147483884" r:id="rId10"/>
    <p:sldLayoutId id="2147483885" r:id="rId11"/>
    <p:sldLayoutId id="2147483888" r:id="rId12"/>
    <p:sldLayoutId id="2147483889" r:id="rId13"/>
    <p:sldLayoutId id="2147483886" r:id="rId14"/>
    <p:sldLayoutId id="2147483887" r:id="rId15"/>
    <p:sldLayoutId id="2147483891" r:id="rId16"/>
  </p:sldLayoutIdLst>
  <p:hf hdr="0" ftr="0" dt="0"/>
  <p:txStyles>
    <p:titleStyle>
      <a:lvl1pPr algn="l" defTabSz="342497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Samsung Sharp Sans Medium" charset="0"/>
          <a:ea typeface="Samsung Sharp Sans Medium" charset="0"/>
          <a:cs typeface="Samsung Sharp Sans Medium" charset="0"/>
        </a:defRPr>
      </a:lvl1pPr>
    </p:titleStyle>
    <p:bodyStyle>
      <a:lvl1pPr marL="256904" indent="-256904" algn="l" defTabSz="34249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556583" indent="-214088" algn="l" defTabSz="342497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856304" indent="-171270" algn="l" defTabSz="342497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198800" indent="-171270" algn="l" defTabSz="342497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541297" indent="-171270" algn="l" defTabSz="342497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883835" indent="-171270" algn="l" defTabSz="34249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353" indent="-171270" algn="l" defTabSz="34249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8870" indent="-171270" algn="l" defTabSz="34249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09" indent="-171270" algn="l" defTabSz="34249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497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035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553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070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609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104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600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097" algn="l" defTabSz="342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3319" y="613941"/>
            <a:ext cx="8595563" cy="372604"/>
          </a:xfrm>
        </p:spPr>
        <p:txBody>
          <a:bodyPr/>
          <a:lstStyle/>
          <a:p>
            <a:r>
              <a:rPr lang="en-US" b="1" spc="-120" dirty="0" smtClean="0">
                <a:latin typeface="Century Gothic" panose="020B0502020202020204" pitchFamily="34" charset="0"/>
                <a:cs typeface="Arial"/>
              </a:rPr>
              <a:t>Impact of MU EDCA channel access on </a:t>
            </a:r>
            <a:r>
              <a:rPr lang="en-US" b="1" spc="-120" dirty="0" smtClean="0">
                <a:latin typeface="Century Gothic" panose="020B0502020202020204" pitchFamily="34" charset="0"/>
                <a:cs typeface="Arial"/>
              </a:rPr>
              <a:t/>
            </a:r>
            <a:br>
              <a:rPr lang="en-US" b="1" spc="-120" dirty="0" smtClean="0">
                <a:latin typeface="Century Gothic" panose="020B0502020202020204" pitchFamily="34" charset="0"/>
                <a:cs typeface="Arial"/>
              </a:rPr>
            </a:br>
            <a:r>
              <a:rPr lang="en-US" b="1" spc="-120" dirty="0" smtClean="0">
                <a:latin typeface="Century Gothic" panose="020B0502020202020204" pitchFamily="34" charset="0"/>
                <a:cs typeface="Arial"/>
              </a:rPr>
              <a:t>IEEE </a:t>
            </a:r>
            <a:r>
              <a:rPr lang="en-US" b="1" spc="-120" dirty="0" smtClean="0">
                <a:latin typeface="Century Gothic" panose="020B0502020202020204" pitchFamily="34" charset="0"/>
                <a:cs typeface="Arial"/>
              </a:rPr>
              <a:t>802.11ax WLANs</a:t>
            </a:r>
            <a:endParaRPr lang="en-US" b="1" spc="-120" dirty="0">
              <a:latin typeface="Century Gothic" panose="020B0502020202020204" pitchFamily="34" charset="0"/>
              <a:cs typeface="Arial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77103" y="3469522"/>
            <a:ext cx="7147994" cy="372604"/>
          </a:xfrm>
          <a:prstGeom prst="rect">
            <a:avLst/>
          </a:prstGeom>
          <a:noFill/>
        </p:spPr>
        <p:txBody>
          <a:bodyPr vert="horz" lIns="91350" tIns="45675" rIns="91350" bIns="45675" rtlCol="0" anchor="ctr" anchorCtr="0">
            <a:noAutofit/>
          </a:bodyPr>
          <a:lstStyle>
            <a:lvl1pPr algn="ctr" defTabSz="34249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Samsung Sharp Sans Medium" charset="0"/>
                <a:ea typeface="Samsung Sharp Sans Medium" charset="0"/>
                <a:cs typeface="Samsung Sharp Sans Medium" charset="0"/>
              </a:defRPr>
            </a:lvl1pPr>
          </a:lstStyle>
          <a:p>
            <a:r>
              <a:rPr lang="en-US" sz="1800" b="1" spc="-120" dirty="0" smtClean="0">
                <a:latin typeface="Century Gothic" panose="020B0502020202020204" pitchFamily="34" charset="0"/>
                <a:cs typeface="Arial"/>
              </a:rPr>
              <a:t>Sharan Naribole, Wook Bong Lee and Ashok Ranganath</a:t>
            </a:r>
          </a:p>
          <a:p>
            <a:r>
              <a:rPr lang="en-US" sz="1800" b="1" spc="-120" dirty="0" smtClean="0">
                <a:latin typeface="Century Gothic" panose="020B0502020202020204" pitchFamily="34" charset="0"/>
                <a:cs typeface="Arial"/>
              </a:rPr>
              <a:t>Samsung Semiconductor, Inc. San Jose CA </a:t>
            </a:r>
            <a:r>
              <a:rPr lang="en-US" sz="1800" b="1" spc="-120" dirty="0" smtClean="0">
                <a:latin typeface="Century Gothic" panose="020B0502020202020204" pitchFamily="34" charset="0"/>
                <a:cs typeface="Arial"/>
              </a:rPr>
              <a:t>USA</a:t>
            </a:r>
          </a:p>
          <a:p>
            <a:endParaRPr lang="en-US" sz="1800" b="1" spc="-120" dirty="0">
              <a:latin typeface="Century Gothic" panose="020B0502020202020204" pitchFamily="34" charset="0"/>
              <a:cs typeface="Arial"/>
            </a:endParaRPr>
          </a:p>
          <a:p>
            <a:r>
              <a:rPr lang="en-US" sz="1800" b="1" spc="-120" dirty="0" smtClean="0">
                <a:latin typeface="Century Gothic" panose="020B0502020202020204" pitchFamily="34" charset="0"/>
                <a:cs typeface="Arial"/>
              </a:rPr>
              <a:t>VTC 2019-Fall September 24, 2019</a:t>
            </a:r>
            <a:endParaRPr lang="en-US" sz="1800" b="1" spc="-120" dirty="0">
              <a:latin typeface="Century Gothic" panose="020B0502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1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822452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OFDMA WLAN Scalability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683" y="654320"/>
            <a:ext cx="8785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an ideal OFDMA WLAN with fair scheduling, STAs are granted RUs without falling back to legacy EDCA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Before the MU EDCA Timer countdown expires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 given MU EDCA Timer, there is an upper bound on the network size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980" y="1881148"/>
            <a:ext cx="8938287" cy="2986824"/>
            <a:chOff x="26201" y="1305796"/>
            <a:chExt cx="8938287" cy="2986824"/>
          </a:xfrm>
        </p:grpSpPr>
        <p:sp>
          <p:nvSpPr>
            <p:cNvPr id="7" name="TextBox 6"/>
            <p:cNvSpPr txBox="1"/>
            <p:nvPr/>
          </p:nvSpPr>
          <p:spPr>
            <a:xfrm>
              <a:off x="26201" y="1528549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TRIGGER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4681" y="1305796"/>
              <a:ext cx="8689807" cy="2986824"/>
              <a:chOff x="274681" y="1305796"/>
              <a:chExt cx="8689807" cy="2986824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274681" y="3861048"/>
                <a:ext cx="8689807" cy="556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49151" y="1985122"/>
                <a:ext cx="360040" cy="1750609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7024" y="1993527"/>
                <a:ext cx="2376264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02800" y="2475166"/>
                <a:ext cx="2376264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99672" y="2926764"/>
                <a:ext cx="2376264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02800" y="3384096"/>
                <a:ext cx="2376264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3080" y="1993526"/>
                <a:ext cx="360040" cy="1750609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64320" y="1982630"/>
                <a:ext cx="360040" cy="1750609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91826" y="1988664"/>
                <a:ext cx="641142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09645" y="2445951"/>
                <a:ext cx="641142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91826" y="2912759"/>
                <a:ext cx="641142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405415" y="3356612"/>
                <a:ext cx="641142" cy="36004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95511" y="2015846"/>
                <a:ext cx="216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Trigger-based PPDU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78989" y="2494663"/>
                <a:ext cx="216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Trigger-based PPDU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8989" y="2957047"/>
                <a:ext cx="216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Trigger-based PPDU</a:t>
                </a:r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495511" y="3405581"/>
                <a:ext cx="216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Trigger-based PPDU</a:t>
                </a:r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35561" y="1305796"/>
                <a:ext cx="1537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Multi-STA</a:t>
                </a:r>
              </a:p>
              <a:p>
                <a:r>
                  <a:rPr lang="en-US" sz="1400" dirty="0" smtClean="0"/>
                  <a:t>Block ACK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46225" y="1488536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DL OFDMA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474800" y="152627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UL OFDMA</a:t>
                </a:r>
                <a:endParaRPr lang="en-US" sz="14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10753" y="1979535"/>
                <a:ext cx="2376264" cy="1761310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880067" y="2560032"/>
                <a:ext cx="14702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HE </a:t>
                </a:r>
                <a:r>
                  <a:rPr lang="en-US" sz="1600" dirty="0" smtClean="0"/>
                  <a:t>MU </a:t>
                </a:r>
                <a:r>
                  <a:rPr lang="en-US" sz="1600" dirty="0"/>
                  <a:t>PPDU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14292" y="1423538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UL OFDMA</a:t>
                </a:r>
              </a:p>
              <a:p>
                <a:r>
                  <a:rPr lang="en-US" sz="1400" dirty="0" smtClean="0"/>
                  <a:t>Block ACK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>
                <a:off x="927534" y="1844824"/>
                <a:ext cx="15475" cy="204403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066818" y="1844824"/>
                <a:ext cx="8404" cy="2071838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475090" y="1815949"/>
                <a:ext cx="0" cy="2071839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616116" y="1815949"/>
                <a:ext cx="8404" cy="2071838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992028" y="1831890"/>
                <a:ext cx="21176" cy="2084772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284843" y="1831890"/>
                <a:ext cx="8404" cy="2071838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706212" y="1789210"/>
                <a:ext cx="0" cy="2071839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847238" y="1789210"/>
                <a:ext cx="8404" cy="2071838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224098" y="1810364"/>
                <a:ext cx="0" cy="2071839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365124" y="1810364"/>
                <a:ext cx="8404" cy="2071838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350341" y="1452249"/>
                <a:ext cx="216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TRIGGER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3568" y="3923288"/>
                <a:ext cx="776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SIFS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154074" y="3910106"/>
                <a:ext cx="776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SIFS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59884" y="3896639"/>
                <a:ext cx="776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DIFS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11533" y="3884441"/>
                <a:ext cx="776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dirty="0" smtClean="0"/>
                  <a:t>IFS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92280" y="3884441"/>
                <a:ext cx="776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SIFS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OFDMA WLAN Scalability</a:t>
            </a:r>
            <a:endParaRPr lang="en-US" dirty="0">
              <a:latin typeface="Samsung Sharp Sans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3" y="625308"/>
            <a:ext cx="7811387" cy="18903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9480" y="3077271"/>
            <a:ext cx="8504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MCS index = modulation and coding index for 802.11ax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1 DL and 1 UL 1500B packet per STA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a fair scheduling, AP can serve more than </a:t>
            </a:r>
            <a:r>
              <a:rPr lang="en-US" dirty="0" smtClean="0"/>
              <a:t>100 </a:t>
            </a:r>
            <a:r>
              <a:rPr lang="en-US" dirty="0"/>
              <a:t>active </a:t>
            </a:r>
            <a:r>
              <a:rPr lang="en-US" dirty="0" smtClean="0"/>
              <a:t>STAs at the lowest MCS with MU EDCA Timer of 100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Related Works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3" y="911066"/>
            <a:ext cx="913326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Fairness between UL OFDMA STAs and legacy STAs [</a:t>
            </a:r>
            <a:r>
              <a:rPr lang="en-US" dirty="0"/>
              <a:t>3</a:t>
            </a:r>
            <a:r>
              <a:rPr lang="en-US" dirty="0" smtClean="0"/>
              <a:t>]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AP using high priority parameters for Trigger can starve legacy STAs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Model for AP selecting Trigger frame transmission contention parameters</a:t>
            </a:r>
          </a:p>
          <a:p>
            <a:pPr marL="742604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 algorithms for throughput and fairness trade-off [4]</a:t>
            </a:r>
            <a:endParaRPr lang="en-US" sz="2000" dirty="0" smtClean="0"/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AP utilizes buffer status reports to perform efficient scheduling</a:t>
            </a:r>
          </a:p>
          <a:p>
            <a:pPr marL="742604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Benefit of multi-user RTS/CTS for protecting multi-user transmissions [5]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Trade-off between overhead and collision avoidance</a:t>
            </a:r>
          </a:p>
          <a:p>
            <a:pPr marL="74260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related works are complementary to our contributions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Conclusion and Future Work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311" y="730470"/>
            <a:ext cx="9241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Multi-User EDCA </a:t>
            </a:r>
            <a:endParaRPr lang="en-US" b="1" dirty="0" smtClean="0"/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Beneficial for throughput and latency performance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Network </a:t>
            </a:r>
            <a:r>
              <a:rPr lang="en-US" dirty="0" smtClean="0"/>
              <a:t>scalable </a:t>
            </a:r>
            <a:r>
              <a:rPr lang="en-US" dirty="0" smtClean="0"/>
              <a:t>to hundreds of STAs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742604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Further Consideration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Multi-user EDCA protocol design for greenfield spectrum</a:t>
            </a:r>
          </a:p>
          <a:p>
            <a:pPr marL="742604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604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Multi-channel/band and multi-AP transmissions in next-gen 802.11be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Several new scenarios at the device scale and network scale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OFDMA expected to be a key </a:t>
            </a:r>
            <a:r>
              <a:rPr lang="en-US" dirty="0" smtClean="0"/>
              <a:t>fixture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References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2" y="929316"/>
            <a:ext cx="8977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IEEE </a:t>
            </a:r>
            <a:r>
              <a:rPr lang="en-US" dirty="0"/>
              <a:t>802.11ax Task Group, “</a:t>
            </a:r>
            <a:r>
              <a:rPr lang="en-US" dirty="0" err="1"/>
              <a:t>TGax</a:t>
            </a:r>
            <a:r>
              <a:rPr lang="en-US" dirty="0"/>
              <a:t> Simulation </a:t>
            </a:r>
            <a:r>
              <a:rPr lang="en-US" dirty="0" smtClean="0"/>
              <a:t>Scenarios”</a:t>
            </a:r>
          </a:p>
          <a:p>
            <a:endParaRPr lang="en-US" dirty="0"/>
          </a:p>
          <a:p>
            <a:r>
              <a:rPr lang="en-US" dirty="0" smtClean="0"/>
              <a:t>[2] </a:t>
            </a:r>
            <a:r>
              <a:rPr lang="en-US" dirty="0"/>
              <a:t>802.11ax Task Group, “11ax Evaluation </a:t>
            </a:r>
            <a:r>
              <a:rPr lang="en-US" dirty="0" smtClean="0"/>
              <a:t>Methodology”</a:t>
            </a:r>
          </a:p>
          <a:p>
            <a:endParaRPr lang="en-US" dirty="0"/>
          </a:p>
          <a:p>
            <a:r>
              <a:rPr lang="en-US" dirty="0" smtClean="0"/>
              <a:t>[3] </a:t>
            </a:r>
            <a:r>
              <a:rPr lang="en-US" dirty="0" err="1" smtClean="0"/>
              <a:t>Khorov</a:t>
            </a:r>
            <a:r>
              <a:rPr lang="en-US" dirty="0" smtClean="0"/>
              <a:t> et al., </a:t>
            </a:r>
            <a:r>
              <a:rPr lang="en-US" dirty="0"/>
              <a:t>“Several EDCA Parameter </a:t>
            </a:r>
            <a:r>
              <a:rPr lang="en-US" dirty="0" smtClean="0"/>
              <a:t>Sets for </a:t>
            </a:r>
            <a:r>
              <a:rPr lang="en-US" dirty="0"/>
              <a:t>Improving Channel Access in IEEE </a:t>
            </a:r>
            <a:r>
              <a:rPr lang="en-US" dirty="0" smtClean="0"/>
              <a:t>802.11ax networks</a:t>
            </a:r>
            <a:r>
              <a:rPr lang="en-US" dirty="0"/>
              <a:t>,” in </a:t>
            </a:r>
            <a:r>
              <a:rPr lang="en-US" i="1" dirty="0"/>
              <a:t>Proc. </a:t>
            </a:r>
            <a:r>
              <a:rPr lang="en-US" i="1" dirty="0" smtClean="0"/>
              <a:t>Of IEEE </a:t>
            </a:r>
            <a:r>
              <a:rPr lang="en-US" i="1" dirty="0"/>
              <a:t>ISWCS</a:t>
            </a:r>
            <a:r>
              <a:rPr lang="en-US" dirty="0"/>
              <a:t>, </a:t>
            </a:r>
            <a:r>
              <a:rPr lang="en-US" dirty="0" smtClean="0"/>
              <a:t>2016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[4] </a:t>
            </a:r>
            <a:r>
              <a:rPr lang="sv-SE" dirty="0" smtClean="0"/>
              <a:t>Bankov et al., “</a:t>
            </a:r>
            <a:r>
              <a:rPr lang="sv-SE" dirty="0"/>
              <a:t>OFDMA </a:t>
            </a:r>
            <a:r>
              <a:rPr lang="sv-SE" dirty="0" smtClean="0"/>
              <a:t>Uplink </a:t>
            </a:r>
            <a:r>
              <a:rPr lang="en-US" dirty="0" smtClean="0"/>
              <a:t>Scheduling </a:t>
            </a:r>
            <a:r>
              <a:rPr lang="en-US" dirty="0"/>
              <a:t>in IEEE 802.11ax Networks,” in </a:t>
            </a:r>
            <a:r>
              <a:rPr lang="en-US" i="1" dirty="0"/>
              <a:t>Proc. of IEEE ICC</a:t>
            </a:r>
            <a:r>
              <a:rPr lang="en-US" dirty="0"/>
              <a:t>, </a:t>
            </a:r>
            <a:r>
              <a:rPr lang="en-US" dirty="0" smtClean="0"/>
              <a:t>2018</a:t>
            </a:r>
          </a:p>
          <a:p>
            <a:endParaRPr lang="en-US" dirty="0"/>
          </a:p>
          <a:p>
            <a:r>
              <a:rPr lang="en-US" dirty="0" smtClean="0"/>
              <a:t>[5] </a:t>
            </a:r>
            <a:r>
              <a:rPr lang="en-US" dirty="0" err="1" smtClean="0"/>
              <a:t>Bellalta</a:t>
            </a:r>
            <a:r>
              <a:rPr lang="en-US" dirty="0" smtClean="0"/>
              <a:t> et al.,  </a:t>
            </a:r>
            <a:r>
              <a:rPr lang="en-US" dirty="0"/>
              <a:t>“AP-initiated multi-user transmissions </a:t>
            </a:r>
            <a:r>
              <a:rPr lang="en-US" dirty="0" smtClean="0"/>
              <a:t>in IEEE </a:t>
            </a:r>
            <a:r>
              <a:rPr lang="en-US" dirty="0"/>
              <a:t>802.11ax WLANs,” </a:t>
            </a:r>
            <a:r>
              <a:rPr lang="en-US" i="1" dirty="0"/>
              <a:t>Elsevier Ad Hoc Networks</a:t>
            </a:r>
            <a:r>
              <a:rPr lang="en-US" dirty="0"/>
              <a:t>, vol. 85</a:t>
            </a:r>
            <a:r>
              <a:rPr lang="en-US" dirty="0" smtClean="0"/>
              <a:t>, 2019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OFDMA for Dense WLANs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3" y="579990"/>
            <a:ext cx="88252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Historically, 802.11 channel access has been CSMA/CA contention-based</a:t>
            </a:r>
          </a:p>
          <a:p>
            <a:pPr marL="799754" lvl="1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Contention parameters (EDCA) advertised by Access Point (AP) in Beacon</a:t>
            </a:r>
            <a:r>
              <a:rPr lang="en-US" sz="1600" dirty="0"/>
              <a:t>s</a:t>
            </a:r>
            <a:endParaRPr lang="en-US" sz="1600" dirty="0" smtClean="0"/>
          </a:p>
          <a:p>
            <a:pPr marL="799754" lvl="1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Well-suited for small deployments but suffers from collision as network densifies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802.11ax introduced Orthogonal Frequency Division Multiple Access (OFDMA) to meet dense WLAN demands and minimize contention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Channel of transmitting a frame is divided into sub-channels for transmissions to/from multiple number of STAs (end user devices)</a:t>
            </a:r>
          </a:p>
          <a:p>
            <a:pPr marL="799754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Sub-channels are called resource units (RUs)</a:t>
            </a:r>
          </a:p>
          <a:p>
            <a:pPr marL="799754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Each RU dedicated to a different STA and has its own PHY parameters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39291" y="3686886"/>
            <a:ext cx="7333862" cy="1076245"/>
            <a:chOff x="1191332" y="3488413"/>
            <a:chExt cx="7403332" cy="1257671"/>
          </a:xfrm>
        </p:grpSpPr>
        <p:sp>
          <p:nvSpPr>
            <p:cNvPr id="17" name="TextBox 16"/>
            <p:cNvSpPr txBox="1"/>
            <p:nvPr/>
          </p:nvSpPr>
          <p:spPr>
            <a:xfrm>
              <a:off x="2722300" y="4376752"/>
              <a:ext cx="474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80 MHz channel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91332" y="3488413"/>
              <a:ext cx="7403332" cy="1073005"/>
              <a:chOff x="1191332" y="3488413"/>
              <a:chExt cx="7403332" cy="1073005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1191332" y="4357769"/>
                <a:ext cx="679268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rapezoid 4"/>
              <p:cNvSpPr/>
              <p:nvPr/>
            </p:nvSpPr>
            <p:spPr>
              <a:xfrm>
                <a:off x="1295835" y="3489404"/>
                <a:ext cx="1301061" cy="867374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RU#1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rapezoid 10"/>
              <p:cNvSpPr/>
              <p:nvPr/>
            </p:nvSpPr>
            <p:spPr>
              <a:xfrm>
                <a:off x="2634342" y="3489404"/>
                <a:ext cx="1301061" cy="867374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RU#2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rapezoid 11"/>
              <p:cNvSpPr/>
              <p:nvPr/>
            </p:nvSpPr>
            <p:spPr>
              <a:xfrm>
                <a:off x="3935403" y="3489404"/>
                <a:ext cx="856053" cy="867374"/>
              </a:xfrm>
              <a:prstGeom prst="trapezoid">
                <a:avLst/>
              </a:prstGeom>
              <a:solidFill>
                <a:schemeClr val="accent5"/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RU#3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791456" y="3488413"/>
                <a:ext cx="856053" cy="867374"/>
              </a:xfrm>
              <a:prstGeom prst="trapezoid">
                <a:avLst/>
              </a:prstGeom>
              <a:solidFill>
                <a:srgbClr val="FFC000"/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RU#4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rapezoid 14"/>
              <p:cNvSpPr/>
              <p:nvPr/>
            </p:nvSpPr>
            <p:spPr>
              <a:xfrm>
                <a:off x="5647509" y="3488413"/>
                <a:ext cx="1301061" cy="867374"/>
              </a:xfrm>
              <a:prstGeom prst="trapezoi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RU#5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241352" y="3922100"/>
                <a:ext cx="1353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frequency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723529" y="4561418"/>
                <a:ext cx="21841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384663" y="4561418"/>
                <a:ext cx="12496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98" y="581678"/>
            <a:ext cx="88252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Uplink OFDMA (UL MU) initiated by the AP via Trigger frame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Trigger transmission, AP contends on the wireless medium 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Trigger frame </a:t>
            </a:r>
            <a:r>
              <a:rPr lang="en-US" sz="1600" dirty="0" err="1" smtClean="0"/>
              <a:t>enqueued</a:t>
            </a:r>
            <a:r>
              <a:rPr lang="en-US" sz="1600" dirty="0" smtClean="0"/>
              <a:t> in one of the access queues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Uplink Multi-User Access</a:t>
            </a:r>
            <a:endParaRPr lang="en-US" dirty="0">
              <a:latin typeface="Samsung Sharp Sans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4236" y="1063856"/>
            <a:ext cx="5729735" cy="1524242"/>
            <a:chOff x="2932850" y="1101491"/>
            <a:chExt cx="5729735" cy="1524242"/>
          </a:xfrm>
        </p:grpSpPr>
        <p:grpSp>
          <p:nvGrpSpPr>
            <p:cNvPr id="32" name="Group 31"/>
            <p:cNvGrpSpPr/>
            <p:nvPr/>
          </p:nvGrpSpPr>
          <p:grpSpPr>
            <a:xfrm>
              <a:off x="2932850" y="1101491"/>
              <a:ext cx="4141202" cy="879542"/>
              <a:chOff x="2645786" y="1700808"/>
              <a:chExt cx="4141202" cy="8795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45786" y="1700808"/>
                <a:ext cx="1512168" cy="72008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Common Info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83968" y="1700808"/>
                <a:ext cx="648072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User Info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688866" y="1841686"/>
                <a:ext cx="216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dirty="0"/>
                  <a:t>.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69628" y="1841686"/>
                <a:ext cx="216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dirty="0"/>
                  <a:t>.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23163" y="1700808"/>
                <a:ext cx="648072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User Info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138916" y="1700808"/>
                <a:ext cx="648072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User Info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938076" y="1858669"/>
              <a:ext cx="1532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Bandwidth</a:t>
              </a:r>
            </a:p>
            <a:p>
              <a:r>
                <a:rPr lang="en-US" sz="1400" dirty="0" smtClean="0"/>
                <a:t>Allocated time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69959" y="1887069"/>
              <a:ext cx="22926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 Identifier</a:t>
              </a:r>
            </a:p>
            <a:p>
              <a:r>
                <a:rPr lang="en-US" sz="1400" dirty="0" smtClean="0"/>
                <a:t>RU Size</a:t>
              </a:r>
            </a:p>
            <a:p>
              <a:r>
                <a:rPr lang="en-US" sz="1400" dirty="0" smtClean="0"/>
                <a:t>Modulation and Coding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4401" y="3281713"/>
            <a:ext cx="6653025" cy="1317298"/>
            <a:chOff x="1884401" y="3281713"/>
            <a:chExt cx="6653025" cy="1317298"/>
          </a:xfrm>
        </p:grpSpPr>
        <p:sp>
          <p:nvSpPr>
            <p:cNvPr id="42" name="Rectangle 41"/>
            <p:cNvSpPr/>
            <p:nvPr/>
          </p:nvSpPr>
          <p:spPr>
            <a:xfrm>
              <a:off x="2738624" y="3282944"/>
              <a:ext cx="288032" cy="1316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49489" y="3644746"/>
              <a:ext cx="2882044" cy="27804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RU#2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49489" y="3987565"/>
              <a:ext cx="2882044" cy="27804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RU#3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49489" y="4316342"/>
              <a:ext cx="2882044" cy="2780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RU#4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49489" y="3301927"/>
              <a:ext cx="2882044" cy="2780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RU#1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82946" y="3281713"/>
              <a:ext cx="288032" cy="13172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84401" y="3525558"/>
              <a:ext cx="1229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Trigger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29507" y="3485165"/>
              <a:ext cx="2007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Multi-STA</a:t>
              </a:r>
            </a:p>
            <a:p>
              <a:r>
                <a:rPr lang="en-US" sz="1600" dirty="0" smtClean="0"/>
                <a:t>Block ACK</a:t>
              </a:r>
              <a:endParaRPr lang="en-US" sz="16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Multi-User EDCA (MU EDCA)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3" y="581678"/>
            <a:ext cx="882526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Allowing STAs that utilized OFDMA RU grants to further contend using the regular EDCA would be detrimental to objective of reducing contention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 EDCA for temporary deprioritized access after RU grant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RU-granted STAs use MU EDCA parameters during MU EDCA Timer countdown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EDCA-based access may be </a:t>
            </a:r>
            <a:r>
              <a:rPr lang="en-US" sz="1600" b="1" dirty="0" smtClean="0"/>
              <a:t>fully disabled</a:t>
            </a:r>
            <a:r>
              <a:rPr lang="en-US" sz="1600" dirty="0" smtClean="0"/>
              <a:t> for a specific parameter set</a:t>
            </a:r>
          </a:p>
          <a:p>
            <a:endParaRPr lang="en-US" sz="2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96" y="2448494"/>
            <a:ext cx="8967082" cy="2014900"/>
            <a:chOff x="6896" y="2838734"/>
            <a:chExt cx="8967082" cy="20149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6896" y="3920096"/>
              <a:ext cx="8814175" cy="30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79375" y="3340421"/>
              <a:ext cx="404193" cy="584323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3508" y="2919818"/>
              <a:ext cx="1080119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 smtClean="0"/>
                <a:t>Trigger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49907" y="2894598"/>
              <a:ext cx="108012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 smtClean="0"/>
                <a:t>ACK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17443" y="3361124"/>
              <a:ext cx="3092537" cy="567422"/>
              <a:chOff x="2372365" y="1508252"/>
              <a:chExt cx="4792491" cy="48748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372365" y="1508252"/>
                <a:ext cx="3863409" cy="487481"/>
              </a:xfrm>
              <a:prstGeom prst="rect">
                <a:avLst/>
              </a:prstGeom>
              <a:noFill/>
              <a:ln w="254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52666" y="1562337"/>
                <a:ext cx="3512190" cy="31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endParaRPr lang="en-US" dirty="0"/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 flipH="1">
              <a:off x="3810469" y="2961899"/>
              <a:ext cx="20939" cy="12591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308304" y="2961899"/>
              <a:ext cx="9490" cy="118718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408121" y="3335773"/>
              <a:ext cx="404193" cy="584323"/>
            </a:xfrm>
            <a:prstGeom prst="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34080" y="4207303"/>
              <a:ext cx="1379903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MU EDCA mode start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50932" y="4207302"/>
              <a:ext cx="1379903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MU EDCA mode </a:t>
              </a:r>
              <a:r>
                <a:rPr lang="en-US" dirty="0" smtClean="0"/>
                <a:t>end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17794" y="2838734"/>
              <a:ext cx="1656184" cy="9233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 smtClean="0"/>
                <a:t>Regular </a:t>
              </a:r>
              <a:r>
                <a:rPr lang="en-US" dirty="0"/>
                <a:t>EDCA mode </a:t>
              </a:r>
              <a:r>
                <a:rPr lang="en-US" dirty="0" smtClean="0"/>
                <a:t>resumes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855932" y="3833348"/>
              <a:ext cx="3398324" cy="73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555259" y="3455944"/>
              <a:ext cx="210776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MU EDCA </a:t>
              </a:r>
              <a:r>
                <a:rPr lang="en-US" dirty="0" smtClean="0"/>
                <a:t>Timer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3684" y="3674594"/>
            <a:ext cx="3398324" cy="732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357" y="3744847"/>
            <a:ext cx="279142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UL OFDMA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Motivation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66" y="648796"/>
            <a:ext cx="91332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 EDCA period too small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Falls back to regular EDCA –based network operation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Radio utilization will fail to scale for dense WLANs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 EDCA period too high (~ 2 seconds)</a:t>
            </a:r>
            <a:endParaRPr lang="en-US" sz="2000" dirty="0" smtClean="0"/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Performance degradation for real-time “worst-case latency” applications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STA cannot perform operation mode switch e.g. power save, coexistence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Participation in UL OFDMA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STAs can dynamically change their participation in UL OFDMA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Poor scheduling can lead to STAs disabling UL OFDMA operation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Analyzing the impact of MU EDCA on 802.11ax WLANs is much-needed for future 802.11ax deployments and next-generation standards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Contributions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99" y="818371"/>
            <a:ext cx="924108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custom ns-3 simulator with 802.11ax OFDMA functionality,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Throughput and latency gain analysis for 802.11ax OFDMA</a:t>
            </a:r>
            <a:endParaRPr lang="en-US" sz="2000" b="1" dirty="0" smtClean="0"/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Up to 4x throughput gain and consistent latency improvements over legacy EDCA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 EDCA impact on dense WLAN performance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Temporary switch to MU EDCA-based access is indeed beneficial 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Scalability of 802.11ax OFDMA operation 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For a given latency bound, how density scales for trigger-based access?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362824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Network Model</a:t>
            </a:r>
            <a:endParaRPr lang="en-US" dirty="0">
              <a:latin typeface="Samsung Sharp Sans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99" y="546271"/>
            <a:ext cx="92410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Enterprise office deployment scenario [</a:t>
            </a:r>
            <a:r>
              <a:rPr lang="en-US" b="1" dirty="0"/>
              <a:t>1</a:t>
            </a:r>
            <a:r>
              <a:rPr lang="en-US" b="1" dirty="0" smtClean="0"/>
              <a:t>]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Enterprise topology model and propagation loss model</a:t>
            </a:r>
            <a:r>
              <a:rPr lang="en-US" sz="1600" dirty="0"/>
              <a:t> </a:t>
            </a:r>
            <a:endParaRPr lang="en-US" sz="1600" dirty="0" smtClean="0"/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Buffered video streaming for latency analysis [2]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Single AP </a:t>
            </a:r>
            <a:r>
              <a:rPr lang="en-US" dirty="0" smtClean="0"/>
              <a:t>operating on 80 MHz channel in 5 GHz band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HE MCS 9 (~= 480 Mbps PHY rate) unless stated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OFDMA scheduling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Round-robin manner with fixed groups of 4 STAs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Random RU allocation within the group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Queue size provided by STAs in </a:t>
            </a:r>
            <a:r>
              <a:rPr lang="en-US" sz="1600" dirty="0" err="1" smtClean="0"/>
              <a:t>QoS</a:t>
            </a:r>
            <a:r>
              <a:rPr lang="en-US" sz="1600" dirty="0" smtClean="0"/>
              <a:t> Control</a:t>
            </a:r>
          </a:p>
          <a:p>
            <a:pPr marL="1199498" lvl="2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Used for allocating the uplink transmit time</a:t>
            </a:r>
          </a:p>
          <a:p>
            <a:pPr marL="1199498" lvl="2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Trigger </a:t>
            </a:r>
            <a:r>
              <a:rPr lang="en-US" dirty="0" err="1" smtClean="0"/>
              <a:t>enqueued</a:t>
            </a:r>
            <a:r>
              <a:rPr lang="en-US" dirty="0" smtClean="0"/>
              <a:t> in </a:t>
            </a:r>
            <a:r>
              <a:rPr lang="en-US" b="1" dirty="0" smtClean="0"/>
              <a:t>EDCA Voice </a:t>
            </a:r>
            <a:r>
              <a:rPr lang="en-US" dirty="0" smtClean="0"/>
              <a:t>for high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EDCA </a:t>
            </a:r>
            <a:r>
              <a:rPr lang="en-US" b="1" dirty="0" smtClean="0"/>
              <a:t>fully disabled </a:t>
            </a:r>
            <a:r>
              <a:rPr lang="en-US" dirty="0" smtClean="0"/>
              <a:t>during MU EDCA countdown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70" y="2257356"/>
            <a:ext cx="2839621" cy="24785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822452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OFDMA </a:t>
            </a:r>
            <a:r>
              <a:rPr lang="en-US" dirty="0" smtClean="0">
                <a:latin typeface="Samsung Sharp Sans"/>
                <a:cs typeface="Arial"/>
              </a:rPr>
              <a:t>MAC gain</a:t>
            </a:r>
            <a:endParaRPr lang="en-US" dirty="0">
              <a:latin typeface="Samsung Sharp Sans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41" y="645041"/>
            <a:ext cx="3451861" cy="2133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3196751"/>
            <a:ext cx="7251405" cy="1454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99" y="645041"/>
            <a:ext cx="52221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Scheduled Access shows higher network throughput 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EDCA suffers from </a:t>
            </a:r>
            <a:r>
              <a:rPr lang="en-US" sz="1600" dirty="0" smtClean="0"/>
              <a:t>collisions </a:t>
            </a:r>
            <a:r>
              <a:rPr lang="en-US" sz="1600" dirty="0"/>
              <a:t>with increased congestion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Even without UL OFDMA power benefit, UL OFDMA provides </a:t>
            </a:r>
            <a:r>
              <a:rPr lang="en-US" sz="1600" dirty="0" smtClean="0"/>
              <a:t>up to 4x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round-robin mechanism provides consistent improvement in latency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66683" y="118665"/>
            <a:ext cx="6822452" cy="330005"/>
          </a:xfrm>
          <a:noFill/>
        </p:spPr>
        <p:txBody>
          <a:bodyPr vert="horz" lIns="91350" tIns="45675" rIns="91350" bIns="45675" rtlCol="0" anchor="ctr">
            <a:noAutofit/>
          </a:bodyPr>
          <a:lstStyle/>
          <a:p>
            <a:r>
              <a:rPr lang="en-US" dirty="0" smtClean="0">
                <a:latin typeface="Samsung Sharp Sans"/>
                <a:cs typeface="Arial"/>
              </a:rPr>
              <a:t>MU EDCA Impact on dense WLAN performance</a:t>
            </a:r>
            <a:endParaRPr lang="en-US" dirty="0">
              <a:latin typeface="Samsung Sharp Sans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8" y="637952"/>
            <a:ext cx="4069099" cy="19542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63" y="637952"/>
            <a:ext cx="3264200" cy="19497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799" y="3015803"/>
            <a:ext cx="93672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 EDCA Timer of 0 corresponds to not using MU EDCA</a:t>
            </a:r>
          </a:p>
          <a:p>
            <a:pPr marL="742604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STAs switch to regular EDCA right after OFDMA RU grant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Temporary </a:t>
            </a:r>
            <a:r>
              <a:rPr lang="en-US" dirty="0"/>
              <a:t>switch to MU EDCA-based access is indeed beneficial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 EDCA Timer </a:t>
            </a:r>
            <a:r>
              <a:rPr lang="en-US" dirty="0" smtClean="0"/>
              <a:t>duration</a:t>
            </a:r>
          </a:p>
          <a:p>
            <a:pPr marL="799754" lvl="1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With network size of 32 or less, contention impact not significant beyond 25 </a:t>
            </a:r>
            <a:r>
              <a:rPr lang="en-US" sz="1600" dirty="0" err="1" smtClean="0"/>
              <a:t>ms</a:t>
            </a:r>
            <a:endParaRPr lang="en-US" sz="1600" dirty="0" smtClean="0"/>
          </a:p>
          <a:p>
            <a:pPr marL="799754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R</a:t>
            </a:r>
            <a:r>
              <a:rPr lang="en-US" sz="1600" dirty="0" smtClean="0"/>
              <a:t>ound-robin algorithm schedules STA before MU EDCA Timer expiry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5F09-5282-CB45-81E2-778FCF128B97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20005</TotalTime>
  <Words>1011</Words>
  <Application>Microsoft Office PowerPoint</Application>
  <PresentationFormat>On-screen Show (16:9)</PresentationFormat>
  <Paragraphs>193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 Neue</vt:lpstr>
      <vt:lpstr>Samsung Sharp Sans</vt:lpstr>
      <vt:lpstr>Samsung Sharp Sans Medium</vt:lpstr>
      <vt:lpstr>SamsungOne 400</vt:lpstr>
      <vt:lpstr>Arial</vt:lpstr>
      <vt:lpstr>Calibri</vt:lpstr>
      <vt:lpstr>Century Gothic</vt:lpstr>
      <vt:lpstr>Courier New</vt:lpstr>
      <vt:lpstr>Wingdings</vt:lpstr>
      <vt:lpstr>1_Default</vt:lpstr>
      <vt:lpstr>Impact of MU EDCA channel access on  IEEE 802.11ax WLANs</vt:lpstr>
      <vt:lpstr>OFDMA for Dense WLANs</vt:lpstr>
      <vt:lpstr>Uplink Multi-User Access</vt:lpstr>
      <vt:lpstr>Multi-User EDCA (MU EDCA)</vt:lpstr>
      <vt:lpstr>Motivation</vt:lpstr>
      <vt:lpstr>Contributions</vt:lpstr>
      <vt:lpstr>Network Model</vt:lpstr>
      <vt:lpstr>OFDMA MAC gain</vt:lpstr>
      <vt:lpstr>MU EDCA Impact on dense WLAN performance</vt:lpstr>
      <vt:lpstr>OFDMA WLAN Scalability</vt:lpstr>
      <vt:lpstr>OFDMA WLAN Scalability</vt:lpstr>
      <vt:lpstr>Related Works</vt:lpstr>
      <vt:lpstr>Conclusion and Future Work</vt:lpstr>
      <vt:lpstr>References</vt:lpstr>
    </vt:vector>
  </TitlesOfParts>
  <Company>Sony DADC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Pugh</dc:creator>
  <cp:lastModifiedBy>Sharan Naribole</cp:lastModifiedBy>
  <cp:revision>1597</cp:revision>
  <cp:lastPrinted>2017-12-13T21:50:02Z</cp:lastPrinted>
  <dcterms:created xsi:type="dcterms:W3CDTF">2013-04-26T05:50:58Z</dcterms:created>
  <dcterms:modified xsi:type="dcterms:W3CDTF">2019-09-24T23:38:40Z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C:\Users\dmitri\AppData\Local\Microsoft\Windows\INetCache\Content.Outlook\4F9FRHY6\Ver. 14_2018 Global Strategy Meeting.pptx</vt:lpwstr>
  </property>
  <property fmtid="{5C58129F-E5B8-477A-9B38-B3E54BFA04C8}" pid="2">
    <vt:lpwstr>23E8E3BD3ED3AD61B8712714D26CB17653640FA9A09D38F00D3E0B9A370F2ACD</vt:lpwstr>
  </property>
</Properties>
</file>