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30"/>
  </p:notesMasterIdLst>
  <p:handoutMasterIdLst>
    <p:handoutMasterId r:id="rId31"/>
  </p:handoutMasterIdLst>
  <p:sldIdLst>
    <p:sldId id="296" r:id="rId2"/>
    <p:sldId id="297" r:id="rId3"/>
    <p:sldId id="302" r:id="rId4"/>
    <p:sldId id="303" r:id="rId5"/>
    <p:sldId id="304" r:id="rId6"/>
    <p:sldId id="311" r:id="rId7"/>
    <p:sldId id="312" r:id="rId8"/>
    <p:sldId id="313" r:id="rId9"/>
    <p:sldId id="314" r:id="rId10"/>
    <p:sldId id="315" r:id="rId11"/>
    <p:sldId id="316" r:id="rId12"/>
    <p:sldId id="317" r:id="rId13"/>
    <p:sldId id="318" r:id="rId14"/>
    <p:sldId id="307" r:id="rId15"/>
    <p:sldId id="319" r:id="rId16"/>
    <p:sldId id="320" r:id="rId17"/>
    <p:sldId id="308" r:id="rId18"/>
    <p:sldId id="309" r:id="rId19"/>
    <p:sldId id="321" r:id="rId20"/>
    <p:sldId id="322" r:id="rId21"/>
    <p:sldId id="323" r:id="rId22"/>
    <p:sldId id="310" r:id="rId23"/>
    <p:sldId id="326" r:id="rId24"/>
    <p:sldId id="325" r:id="rId25"/>
    <p:sldId id="327" r:id="rId26"/>
    <p:sldId id="328" r:id="rId27"/>
    <p:sldId id="324" r:id="rId28"/>
    <p:sldId id="32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B63"/>
    <a:srgbClr val="292C48"/>
    <a:srgbClr val="2C2D39"/>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551" autoAdjust="0"/>
  </p:normalViewPr>
  <p:slideViewPr>
    <p:cSldViewPr snapToGrid="0" snapToObjects="1">
      <p:cViewPr>
        <p:scale>
          <a:sx n="85" d="100"/>
          <a:sy n="85" d="100"/>
        </p:scale>
        <p:origin x="590" y="62"/>
      </p:cViewPr>
      <p:guideLst/>
    </p:cSldViewPr>
  </p:slideViewPr>
  <p:notesTextViewPr>
    <p:cViewPr>
      <p:scale>
        <a:sx n="1" d="1"/>
        <a:sy n="1" d="1"/>
      </p:scale>
      <p:origin x="0" y="0"/>
    </p:cViewPr>
  </p:notesTextViewPr>
  <p:notesViewPr>
    <p:cSldViewPr snapToGrid="0" snapToObjects="1">
      <p:cViewPr varScale="1">
        <p:scale>
          <a:sx n="86" d="100"/>
          <a:sy n="86" d="100"/>
        </p:scale>
        <p:origin x="2416"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4/6/2023</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4/6/2023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1</a:t>
            </a:fld>
            <a:endParaRPr lang="en-US" dirty="0"/>
          </a:p>
        </p:txBody>
      </p:sp>
    </p:spTree>
    <p:extLst>
      <p:ext uri="{BB962C8B-B14F-4D97-AF65-F5344CB8AC3E}">
        <p14:creationId xmlns:p14="http://schemas.microsoft.com/office/powerpoint/2010/main" val="146501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alpha val="3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5607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itle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anchor="ctr" anchorCtr="0">
            <a:noAutofit/>
          </a:bodyPr>
          <a:lstStyle>
            <a:lvl1pPr algn="l">
              <a:defRPr sz="8800" b="1" i="0" spc="150" baseline="0">
                <a:solidFill>
                  <a:schemeClr val="tx1"/>
                </a:solidFill>
                <a:latin typeface="+mj-lt"/>
                <a:ea typeface="Meiryo UI" panose="020B0604030504040204" pitchFamily="34" charset="-128"/>
              </a:defRPr>
            </a:lvl1pPr>
          </a:lstStyle>
          <a:p>
            <a:r>
              <a:rPr lang="en-US" noProof="0" dirty="0"/>
              <a:t>Title</a:t>
            </a:r>
          </a:p>
        </p:txBody>
      </p:sp>
      <p:sp>
        <p:nvSpPr>
          <p:cNvPr id="11" name="Picture Placeholder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a:noAutofit/>
          </a:bodyPr>
          <a:lstStyle>
            <a:lvl1pPr marL="0" indent="0">
              <a:buNone/>
              <a:defRPr>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anchor="ctr">
            <a:normAutofit/>
          </a:bodyPr>
          <a:lstStyle>
            <a:lvl1pPr marL="0" indent="0">
              <a:buNone/>
              <a:defRPr sz="2400" b="1" i="0" cap="all" spc="600" baseline="0"/>
            </a:lvl1pPr>
          </a:lstStyle>
          <a:p>
            <a:pPr lvl="0"/>
            <a:r>
              <a:rPr lang="en-US" dirty="0"/>
              <a:t>Subtitle</a:t>
            </a:r>
          </a:p>
        </p:txBody>
      </p:sp>
    </p:spTree>
    <p:extLst>
      <p:ext uri="{BB962C8B-B14F-4D97-AF65-F5344CB8AC3E}">
        <p14:creationId xmlns:p14="http://schemas.microsoft.com/office/powerpoint/2010/main" val="14798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bg2">
            <a:alpha val="40000"/>
          </a:schemeClr>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smtClean="0"/>
              <a:t>4/6/2023</a:t>
            </a:fld>
            <a:endParaRPr lang="en-US"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
        <p:nvSpPr>
          <p:cNvPr id="5" name="Rectangle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eiryo" panose="020B0604030504040204" pitchFamily="34" charset="-128"/>
              <a:ea typeface="Meiryo" panose="020B0604030504040204" pitchFamily="34" charset="-128"/>
            </a:endParaRPr>
          </a:p>
        </p:txBody>
      </p:sp>
      <p:sp>
        <p:nvSpPr>
          <p:cNvPr id="8" name="Title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a:noAutofit/>
          </a:bodyPr>
          <a:lstStyle>
            <a:lvl1pPr>
              <a:defRPr sz="2400" b="1" i="0" spc="150" baseline="0">
                <a:solidFill>
                  <a:schemeClr val="tx1"/>
                </a:solidFill>
                <a:latin typeface="+mj-lt"/>
                <a:ea typeface="Meiryo UI" panose="020B0604030504040204" pitchFamily="34" charset="-128"/>
              </a:defRPr>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963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bg2">
            <a:alpha val="4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1BB3689-72F8-2345-BF30-38C81BDD487E}"/>
              </a:ext>
            </a:extLst>
          </p:cNvPr>
          <p:cNvSpPr/>
          <p:nvPr userDrawn="1"/>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smtClean="0"/>
              <a:t>4/6/2023</a:t>
            </a:fld>
            <a:endParaRPr lang="en-US"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
        <p:nvSpPr>
          <p:cNvPr id="9" name="Title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a:noAutofit/>
          </a:bodyPr>
          <a:lstStyle>
            <a:lvl1pPr>
              <a:defRPr sz="2400" b="1" i="0" spc="150" baseline="0">
                <a:solidFill>
                  <a:schemeClr val="tx1"/>
                </a:solidFill>
                <a:latin typeface="+mj-lt"/>
                <a:ea typeface="Meiryo UI" panose="020B0604030504040204" pitchFamily="34" charset="-128"/>
              </a:defRPr>
            </a:lvl1pPr>
          </a:lstStyle>
          <a:p>
            <a:r>
              <a:rPr lang="en-US"/>
              <a:t>Click to edit Master title style</a:t>
            </a:r>
            <a:endParaRPr lang="en-US" dirty="0"/>
          </a:p>
        </p:txBody>
      </p:sp>
      <p:sp>
        <p:nvSpPr>
          <p:cNvPr id="12" name="Picture Placeholder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a:lstStyle>
            <a:lvl1pPr marL="0" indent="0">
              <a:buNone/>
              <a:defRPr>
                <a:solidFill>
                  <a:schemeClr val="bg1"/>
                </a:solidFill>
              </a:defRPr>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a:lstStyle>
            <a:lvl1pPr>
              <a:lnSpc>
                <a:spcPct val="200000"/>
              </a:lnSpc>
              <a:spcBef>
                <a:spcPts val="1000"/>
              </a:spcBef>
              <a:buClrTx/>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a:r>
              <a:rPr lang="en-US"/>
              <a:t>Click to edit Master text styles</a:t>
            </a:r>
          </a:p>
        </p:txBody>
      </p:sp>
    </p:spTree>
    <p:extLst>
      <p:ext uri="{BB962C8B-B14F-4D97-AF65-F5344CB8AC3E}">
        <p14:creationId xmlns:p14="http://schemas.microsoft.com/office/powerpoint/2010/main" val="28592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2">
            <a:alpha val="4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noProof="0" smtClean="0"/>
              <a:t>4/6/2023</a:t>
            </a:fld>
            <a:endParaRPr lang="en-US" noProof="0"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noProof="0" smtClean="0"/>
              <a:t>‹#›</a:t>
            </a:fld>
            <a:endParaRPr lang="en-US" noProof="0" dirty="0"/>
          </a:p>
        </p:txBody>
      </p:sp>
      <p:sp>
        <p:nvSpPr>
          <p:cNvPr id="6" name="Rectangle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noProof="0" dirty="0">
              <a:solidFill>
                <a:schemeClr val="bg1"/>
              </a:solidFill>
              <a:latin typeface="Meiryo" panose="020B0604030504040204" pitchFamily="34" charset="-128"/>
              <a:ea typeface="Meiryo" panose="020B0604030504040204" pitchFamily="34" charset="-128"/>
            </a:endParaRPr>
          </a:p>
        </p:txBody>
      </p:sp>
      <p:sp>
        <p:nvSpPr>
          <p:cNvPr id="8" name="Title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a:noAutofit/>
          </a:bodyPr>
          <a:lstStyle>
            <a:lvl1pPr>
              <a:defRPr sz="2400" b="1" i="0" spc="150" baseline="0">
                <a:solidFill>
                  <a:schemeClr val="tx1"/>
                </a:solidFill>
                <a:latin typeface="+mj-lt"/>
                <a:ea typeface="Meiryo UI" panose="020B0604030504040204" pitchFamily="34" charset="-128"/>
              </a:defRPr>
            </a:lvl1pPr>
          </a:lstStyle>
          <a:p>
            <a:r>
              <a:rPr lang="en-US" noProof="0"/>
              <a:t>Click to edit Master title style</a:t>
            </a:r>
            <a:endParaRPr lang="en-US" noProof="0" dirty="0"/>
          </a:p>
        </p:txBody>
      </p:sp>
      <p:sp>
        <p:nvSpPr>
          <p:cNvPr id="10" name="Text Placeholder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Text Placeholder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599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mage and Caption">
    <p:bg>
      <p:bgPr>
        <a:solidFill>
          <a:schemeClr val="bg2">
            <a:alpha val="4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noProof="0" smtClean="0"/>
              <a:t>4/6/2023</a:t>
            </a:fld>
            <a:endParaRPr lang="en-US" noProof="0"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noProof="0" smtClean="0"/>
              <a:t>‹#›</a:t>
            </a:fld>
            <a:endParaRPr lang="en-US" noProof="0" dirty="0"/>
          </a:p>
        </p:txBody>
      </p:sp>
      <p:sp>
        <p:nvSpPr>
          <p:cNvPr id="9" name="Title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a:noAutofit/>
          </a:bodyPr>
          <a:lstStyle>
            <a:lvl1pPr>
              <a:defRPr sz="2400" b="1" i="0" spc="150" baseline="0">
                <a:solidFill>
                  <a:schemeClr val="tx1"/>
                </a:solidFill>
                <a:latin typeface="+mj-lt"/>
                <a:ea typeface="Meiryo UI" panose="020B0604030504040204" pitchFamily="34" charset="-128"/>
              </a:defRPr>
            </a:lvl1pPr>
          </a:lstStyle>
          <a:p>
            <a:r>
              <a:rPr lang="en-US" noProof="0"/>
              <a:t>Click to edit Master title style</a:t>
            </a:r>
            <a:endParaRPr lang="en-US" noProof="0" dirty="0"/>
          </a:p>
        </p:txBody>
      </p:sp>
      <p:sp>
        <p:nvSpPr>
          <p:cNvPr id="13" name="Picture Placeholder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a:lstStyle>
            <a:lvl1pPr marL="0" indent="0">
              <a:buNone/>
              <a:defRPr>
                <a:solidFill>
                  <a:schemeClr val="bg1"/>
                </a:solidFill>
              </a:defRPr>
            </a:lvl1pPr>
          </a:lstStyle>
          <a:p>
            <a:r>
              <a:rPr lang="en-US" noProof="0"/>
              <a:t>Click icon to add picture</a:t>
            </a:r>
            <a:endParaRPr lang="en-US" noProof="0" dirty="0"/>
          </a:p>
        </p:txBody>
      </p:sp>
      <p:sp>
        <p:nvSpPr>
          <p:cNvPr id="6" name="Content Placeholder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a:lstStyle>
            <a:lvl1pPr marL="0" indent="0">
              <a:lnSpc>
                <a:spcPct val="200000"/>
              </a:lnSpc>
              <a:spcBef>
                <a:spcPts val="1900"/>
              </a:spcBef>
              <a:buNone/>
              <a:defRPr/>
            </a:lvl1pPr>
          </a:lstStyle>
          <a:p>
            <a:pPr lvl="0"/>
            <a:r>
              <a:rPr lang="en-US"/>
              <a:t>Click to edit Master text styles</a:t>
            </a:r>
          </a:p>
        </p:txBody>
      </p:sp>
    </p:spTree>
    <p:extLst>
      <p:ext uri="{BB962C8B-B14F-4D97-AF65-F5344CB8AC3E}">
        <p14:creationId xmlns:p14="http://schemas.microsoft.com/office/powerpoint/2010/main" val="202084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alpha val="40000"/>
          </a:schemeClr>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smtClean="0"/>
              <a:t>4/6/2023</a:t>
            </a:fld>
            <a:endParaRPr lang="en-US"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Tree>
    <p:extLst>
      <p:ext uri="{BB962C8B-B14F-4D97-AF65-F5344CB8AC3E}">
        <p14:creationId xmlns:p14="http://schemas.microsoft.com/office/powerpoint/2010/main" val="2107717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defRPr>
            </a:lvl1pPr>
          </a:lstStyle>
          <a:p>
            <a:fld id="{CACCE73A-EC7C-C74F-BDE1-B9AFE6B3713A}" type="datetimeFigureOut">
              <a:rPr lang="en-US" smtClean="0"/>
              <a:pPr/>
              <a:t>4/6/2023</a:t>
            </a:fld>
            <a:endParaRPr lang="en-US" dirty="0"/>
          </a:p>
        </p:txBody>
      </p:sp>
      <p:sp>
        <p:nvSpPr>
          <p:cNvPr id="5" name="Footer Placeholder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0" r:id="rId5"/>
    <p:sldLayoutId id="2147483729"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wallpaperflare.com/board-chalk-feedback-review-study-school-university-training-wallpaper-arvoh/cro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butismileanyway.wordpress.com/2015/03/27/thank-you/" TargetMode="External"/><Relationship Id="rId2" Type="http://schemas.openxmlformats.org/officeDocument/2006/relationships/image" Target="../media/image27.jp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kannanaikkal/food-demand-forecast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3BB2B7-A83A-4015-92BD-4080BC4FD7E7}"/>
              </a:ext>
            </a:extLst>
          </p:cNvPr>
          <p:cNvSpPr>
            <a:spLocks noGrp="1"/>
          </p:cNvSpPr>
          <p:nvPr>
            <p:ph type="title"/>
          </p:nvPr>
        </p:nvSpPr>
        <p:spPr/>
        <p:txBody>
          <a:bodyPr/>
          <a:lstStyle/>
          <a:p>
            <a:r>
              <a:rPr lang="en-US" sz="4000" dirty="0"/>
              <a:t>Use Case- 4: Demand Foresting</a:t>
            </a:r>
          </a:p>
        </p:txBody>
      </p:sp>
      <p:pic>
        <p:nvPicPr>
          <p:cNvPr id="9" name="Picture Placeholder 8">
            <a:extLst>
              <a:ext uri="{FF2B5EF4-FFF2-40B4-BE49-F238E27FC236}">
                <a16:creationId xmlns:a16="http://schemas.microsoft.com/office/drawing/2014/main" id="{59E51D7A-DEF4-42CC-83DE-6D857B6DFBFA}"/>
              </a:ext>
            </a:extLst>
          </p:cNvPr>
          <p:cNvPicPr>
            <a:picLocks noGrp="1" noChangeAspect="1"/>
          </p:cNvPicPr>
          <p:nvPr>
            <p:ph type="pic" sz="quarter" idx="14"/>
          </p:nvPr>
        </p:nvPicPr>
        <p:blipFill>
          <a:blip r:embed="rId3">
            <a:extLst>
              <a:ext uri="{837473B0-CC2E-450A-ABE3-18F120FF3D39}">
                <a1611:picAttrSrcUrl xmlns:a1611="http://schemas.microsoft.com/office/drawing/2016/11/main" r:id="rId4"/>
              </a:ext>
            </a:extLst>
          </a:blip>
          <a:srcRect/>
          <a:stretch/>
        </p:blipFill>
        <p:spPr/>
      </p:pic>
      <p:sp>
        <p:nvSpPr>
          <p:cNvPr id="4" name="Text Placeholder 3">
            <a:extLst>
              <a:ext uri="{FF2B5EF4-FFF2-40B4-BE49-F238E27FC236}">
                <a16:creationId xmlns:a16="http://schemas.microsoft.com/office/drawing/2014/main" id="{A2A41CAF-9D90-4203-BE4A-53EA37304B99}"/>
              </a:ext>
            </a:extLst>
          </p:cNvPr>
          <p:cNvSpPr>
            <a:spLocks noGrp="1"/>
          </p:cNvSpPr>
          <p:nvPr>
            <p:ph type="body" sz="quarter" idx="15"/>
          </p:nvPr>
        </p:nvSpPr>
        <p:spPr/>
        <p:txBody>
          <a:bodyPr>
            <a:normAutofit/>
          </a:bodyPr>
          <a:lstStyle/>
          <a:p>
            <a:r>
              <a:rPr lang="en-US" sz="1400" dirty="0"/>
              <a:t>Demand forecasting for a Food delivery Company</a:t>
            </a:r>
          </a:p>
        </p:txBody>
      </p:sp>
      <p:sp>
        <p:nvSpPr>
          <p:cNvPr id="2" name="TextBox 1">
            <a:extLst>
              <a:ext uri="{FF2B5EF4-FFF2-40B4-BE49-F238E27FC236}">
                <a16:creationId xmlns:a16="http://schemas.microsoft.com/office/drawing/2014/main" id="{BC063334-BB27-34CA-1022-AFD69640F3D0}"/>
              </a:ext>
            </a:extLst>
          </p:cNvPr>
          <p:cNvSpPr txBox="1"/>
          <p:nvPr/>
        </p:nvSpPr>
        <p:spPr>
          <a:xfrm>
            <a:off x="699247" y="5952565"/>
            <a:ext cx="3630706" cy="523220"/>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Case Study Submitted By</a:t>
            </a:r>
            <a:r>
              <a:rPr lang="en-US" sz="1400" dirty="0">
                <a:latin typeface="Arial" panose="020B0604020202020204" pitchFamily="34" charset="0"/>
                <a:cs typeface="Arial" panose="020B0604020202020204" pitchFamily="34" charset="0"/>
              </a:rPr>
              <a:t>: Sharan </a:t>
            </a:r>
            <a:r>
              <a:rPr lang="en-US" sz="1400" dirty="0" err="1">
                <a:latin typeface="Arial" panose="020B0604020202020204" pitchFamily="34" charset="0"/>
                <a:cs typeface="Arial" panose="020B0604020202020204" pitchFamily="34" charset="0"/>
              </a:rPr>
              <a:t>Sasi</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sharanssi@gmail.com</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14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Exploratory Data Analysis (EDA)</a:t>
            </a:r>
          </a:p>
        </p:txBody>
      </p:sp>
      <p:sp>
        <p:nvSpPr>
          <p:cNvPr id="4" name="Content Placeholder 2">
            <a:extLst>
              <a:ext uri="{FF2B5EF4-FFF2-40B4-BE49-F238E27FC236}">
                <a16:creationId xmlns:a16="http://schemas.microsoft.com/office/drawing/2014/main" id="{EB2BE45D-12EE-6F6D-2328-6175BC745C45}"/>
              </a:ext>
            </a:extLst>
          </p:cNvPr>
          <p:cNvSpPr txBox="1">
            <a:spLocks/>
          </p:cNvSpPr>
          <p:nvPr/>
        </p:nvSpPr>
        <p:spPr>
          <a:xfrm>
            <a:off x="797065" y="5781115"/>
            <a:ext cx="5344554" cy="714965"/>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200" dirty="0">
                <a:latin typeface="Arial" panose="020B0604020202020204" pitchFamily="34" charset="0"/>
                <a:cs typeface="Arial" panose="020B0604020202020204" pitchFamily="34" charset="0"/>
              </a:rPr>
              <a:t>More orders is for Beverages category, then followed by Rice bowl. Least order is for Fish and Biriyani</a:t>
            </a:r>
          </a:p>
        </p:txBody>
      </p:sp>
      <p:sp>
        <p:nvSpPr>
          <p:cNvPr id="5" name="Content Placeholder 2">
            <a:extLst>
              <a:ext uri="{FF2B5EF4-FFF2-40B4-BE49-F238E27FC236}">
                <a16:creationId xmlns:a16="http://schemas.microsoft.com/office/drawing/2014/main" id="{19165293-12AF-38E6-57BA-C553C2FDFD26}"/>
              </a:ext>
            </a:extLst>
          </p:cNvPr>
          <p:cNvSpPr txBox="1">
            <a:spLocks/>
          </p:cNvSpPr>
          <p:nvPr/>
        </p:nvSpPr>
        <p:spPr>
          <a:xfrm>
            <a:off x="713611" y="1290427"/>
            <a:ext cx="2755731" cy="48458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400" b="1" dirty="0">
                <a:latin typeface="Arial" panose="020B0604020202020204" pitchFamily="34" charset="0"/>
                <a:cs typeface="Arial" panose="020B0604020202020204" pitchFamily="34" charset="0"/>
              </a:rPr>
              <a:t>Bivariate Analysis</a:t>
            </a:r>
          </a:p>
        </p:txBody>
      </p:sp>
      <p:sp>
        <p:nvSpPr>
          <p:cNvPr id="6" name="Content Placeholder 2">
            <a:extLst>
              <a:ext uri="{FF2B5EF4-FFF2-40B4-BE49-F238E27FC236}">
                <a16:creationId xmlns:a16="http://schemas.microsoft.com/office/drawing/2014/main" id="{A9AE05AB-D668-EF82-C84B-23427ECD5D0A}"/>
              </a:ext>
            </a:extLst>
          </p:cNvPr>
          <p:cNvSpPr txBox="1">
            <a:spLocks/>
          </p:cNvSpPr>
          <p:nvPr/>
        </p:nvSpPr>
        <p:spPr>
          <a:xfrm>
            <a:off x="639413" y="1741086"/>
            <a:ext cx="5344554" cy="38008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IN" sz="1200" b="1" dirty="0">
                <a:latin typeface="Arial" panose="020B0604020202020204" pitchFamily="34" charset="0"/>
                <a:cs typeface="Arial" panose="020B0604020202020204" pitchFamily="34" charset="0"/>
              </a:rPr>
              <a:t>Category vs </a:t>
            </a:r>
            <a:r>
              <a:rPr lang="en-IN" sz="1200" b="1" dirty="0" err="1">
                <a:latin typeface="Arial" panose="020B0604020202020204" pitchFamily="34" charset="0"/>
                <a:cs typeface="Arial" panose="020B0604020202020204" pitchFamily="34" charset="0"/>
              </a:rPr>
              <a:t>Num</a:t>
            </a:r>
            <a:r>
              <a:rPr lang="en-IN" sz="1200" b="1" dirty="0">
                <a:latin typeface="Arial" panose="020B0604020202020204" pitchFamily="34" charset="0"/>
                <a:cs typeface="Arial" panose="020B0604020202020204" pitchFamily="34" charset="0"/>
              </a:rPr>
              <a:t> of Orders</a:t>
            </a:r>
          </a:p>
        </p:txBody>
      </p:sp>
      <p:sp>
        <p:nvSpPr>
          <p:cNvPr id="10" name="Content Placeholder 2">
            <a:extLst>
              <a:ext uri="{FF2B5EF4-FFF2-40B4-BE49-F238E27FC236}">
                <a16:creationId xmlns:a16="http://schemas.microsoft.com/office/drawing/2014/main" id="{12348752-6339-E721-9961-FD093F9E53BC}"/>
              </a:ext>
            </a:extLst>
          </p:cNvPr>
          <p:cNvSpPr txBox="1">
            <a:spLocks/>
          </p:cNvSpPr>
          <p:nvPr/>
        </p:nvSpPr>
        <p:spPr>
          <a:xfrm>
            <a:off x="6208035" y="5771929"/>
            <a:ext cx="5508993" cy="46750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200" dirty="0">
                <a:latin typeface="Arial" panose="020B0604020202020204" pitchFamily="34" charset="0"/>
                <a:cs typeface="Arial" panose="020B0604020202020204" pitchFamily="34" charset="0"/>
              </a:rPr>
              <a:t>More number of orders is from Type A </a:t>
            </a:r>
            <a:r>
              <a:rPr lang="en-IN" sz="1200" dirty="0" err="1">
                <a:latin typeface="Arial" panose="020B0604020202020204" pitchFamily="34" charset="0"/>
                <a:cs typeface="Arial" panose="020B0604020202020204" pitchFamily="34" charset="0"/>
              </a:rPr>
              <a:t>center</a:t>
            </a:r>
            <a:endParaRPr lang="en-IN" sz="1200" dirty="0">
              <a:latin typeface="Arial" panose="020B0604020202020204" pitchFamily="34" charset="0"/>
              <a:cs typeface="Arial" panose="020B0604020202020204" pitchFamily="34" charset="0"/>
            </a:endParaRPr>
          </a:p>
        </p:txBody>
      </p:sp>
      <p:sp>
        <p:nvSpPr>
          <p:cNvPr id="12" name="Content Placeholder 2">
            <a:extLst>
              <a:ext uri="{FF2B5EF4-FFF2-40B4-BE49-F238E27FC236}">
                <a16:creationId xmlns:a16="http://schemas.microsoft.com/office/drawing/2014/main" id="{E67A76E7-89E6-A04D-54B3-C323F3B6C72F}"/>
              </a:ext>
            </a:extLst>
          </p:cNvPr>
          <p:cNvSpPr txBox="1">
            <a:spLocks/>
          </p:cNvSpPr>
          <p:nvPr/>
        </p:nvSpPr>
        <p:spPr>
          <a:xfrm>
            <a:off x="6983504" y="1743832"/>
            <a:ext cx="2882183" cy="38008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IN" sz="1200" b="1" dirty="0" err="1">
                <a:latin typeface="Arial" panose="020B0604020202020204" pitchFamily="34" charset="0"/>
                <a:cs typeface="Arial" panose="020B0604020202020204" pitchFamily="34" charset="0"/>
              </a:rPr>
              <a:t>Center</a:t>
            </a:r>
            <a:r>
              <a:rPr lang="en-IN" sz="1200" b="1" dirty="0">
                <a:latin typeface="Arial" panose="020B0604020202020204" pitchFamily="34" charset="0"/>
                <a:cs typeface="Arial" panose="020B0604020202020204" pitchFamily="34" charset="0"/>
              </a:rPr>
              <a:t> Type vs </a:t>
            </a:r>
            <a:r>
              <a:rPr lang="en-IN" sz="1200" b="1" dirty="0" err="1">
                <a:latin typeface="Arial" panose="020B0604020202020204" pitchFamily="34" charset="0"/>
                <a:cs typeface="Arial" panose="020B0604020202020204" pitchFamily="34" charset="0"/>
              </a:rPr>
              <a:t>Num</a:t>
            </a:r>
            <a:r>
              <a:rPr lang="en-IN" sz="1200" b="1" dirty="0">
                <a:latin typeface="Arial" panose="020B0604020202020204" pitchFamily="34" charset="0"/>
                <a:cs typeface="Arial" panose="020B0604020202020204" pitchFamily="34" charset="0"/>
              </a:rPr>
              <a:t> of Orders</a:t>
            </a:r>
          </a:p>
        </p:txBody>
      </p:sp>
      <p:pic>
        <p:nvPicPr>
          <p:cNvPr id="5122" name="Picture 2">
            <a:extLst>
              <a:ext uri="{FF2B5EF4-FFF2-40B4-BE49-F238E27FC236}">
                <a16:creationId xmlns:a16="http://schemas.microsoft.com/office/drawing/2014/main" id="{898D0016-595F-2D32-27B2-C1B430F532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998" y="2108876"/>
            <a:ext cx="5477621" cy="366305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E2A7B1E-F6EB-EC9F-7703-5EBFB02D37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6204" y="2123912"/>
            <a:ext cx="5778024" cy="3695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175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Exploratory Data Analysis (EDA)</a:t>
            </a:r>
          </a:p>
        </p:txBody>
      </p:sp>
      <p:sp>
        <p:nvSpPr>
          <p:cNvPr id="4" name="Content Placeholder 2">
            <a:extLst>
              <a:ext uri="{FF2B5EF4-FFF2-40B4-BE49-F238E27FC236}">
                <a16:creationId xmlns:a16="http://schemas.microsoft.com/office/drawing/2014/main" id="{EB2BE45D-12EE-6F6D-2328-6175BC745C45}"/>
              </a:ext>
            </a:extLst>
          </p:cNvPr>
          <p:cNvSpPr txBox="1">
            <a:spLocks/>
          </p:cNvSpPr>
          <p:nvPr/>
        </p:nvSpPr>
        <p:spPr>
          <a:xfrm>
            <a:off x="2554147" y="5697080"/>
            <a:ext cx="6401102" cy="88862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200" dirty="0">
                <a:latin typeface="Arial" panose="020B0604020202020204" pitchFamily="34" charset="0"/>
                <a:cs typeface="Arial" panose="020B0604020202020204" pitchFamily="34" charset="0"/>
              </a:rPr>
              <a:t>* Base Price is highly correlated with checkout price (95%), so we will drop one of the variable</a:t>
            </a:r>
          </a:p>
          <a:p>
            <a:pPr marL="0" indent="0">
              <a:spcBef>
                <a:spcPts val="0"/>
              </a:spcBef>
              <a:buNone/>
            </a:pPr>
            <a:r>
              <a:rPr lang="en-IN" sz="1200" dirty="0">
                <a:latin typeface="Arial" panose="020B0604020202020204" pitchFamily="34" charset="0"/>
                <a:cs typeface="Arial" panose="020B0604020202020204" pitchFamily="34" charset="0"/>
              </a:rPr>
              <a:t>* Very less correlation among other features</a:t>
            </a:r>
          </a:p>
        </p:txBody>
      </p:sp>
      <p:sp>
        <p:nvSpPr>
          <p:cNvPr id="5" name="Content Placeholder 2">
            <a:extLst>
              <a:ext uri="{FF2B5EF4-FFF2-40B4-BE49-F238E27FC236}">
                <a16:creationId xmlns:a16="http://schemas.microsoft.com/office/drawing/2014/main" id="{19165293-12AF-38E6-57BA-C553C2FDFD26}"/>
              </a:ext>
            </a:extLst>
          </p:cNvPr>
          <p:cNvSpPr txBox="1">
            <a:spLocks/>
          </p:cNvSpPr>
          <p:nvPr/>
        </p:nvSpPr>
        <p:spPr>
          <a:xfrm>
            <a:off x="713611" y="1290427"/>
            <a:ext cx="2755731" cy="48458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400" b="1" dirty="0">
                <a:latin typeface="Arial" panose="020B0604020202020204" pitchFamily="34" charset="0"/>
                <a:cs typeface="Arial" panose="020B0604020202020204" pitchFamily="34" charset="0"/>
              </a:rPr>
              <a:t>Correlation Check</a:t>
            </a:r>
          </a:p>
        </p:txBody>
      </p:sp>
      <p:pic>
        <p:nvPicPr>
          <p:cNvPr id="6146" name="Picture 2">
            <a:extLst>
              <a:ext uri="{FF2B5EF4-FFF2-40B4-BE49-F238E27FC236}">
                <a16:creationId xmlns:a16="http://schemas.microsoft.com/office/drawing/2014/main" id="{173B17DC-6307-9886-3BA6-5CA58324B4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4146" y="1722178"/>
            <a:ext cx="6401102" cy="4027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292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Exploratory Data Analysis (EDA)</a:t>
            </a:r>
          </a:p>
        </p:txBody>
      </p:sp>
      <p:sp>
        <p:nvSpPr>
          <p:cNvPr id="4" name="Content Placeholder 2">
            <a:extLst>
              <a:ext uri="{FF2B5EF4-FFF2-40B4-BE49-F238E27FC236}">
                <a16:creationId xmlns:a16="http://schemas.microsoft.com/office/drawing/2014/main" id="{EB2BE45D-12EE-6F6D-2328-6175BC745C45}"/>
              </a:ext>
            </a:extLst>
          </p:cNvPr>
          <p:cNvSpPr txBox="1">
            <a:spLocks/>
          </p:cNvSpPr>
          <p:nvPr/>
        </p:nvSpPr>
        <p:spPr>
          <a:xfrm>
            <a:off x="1657677" y="6171991"/>
            <a:ext cx="8517266" cy="59326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200" dirty="0">
                <a:latin typeface="Arial" panose="020B0604020202020204" pitchFamily="34" charset="0"/>
                <a:cs typeface="Arial" panose="020B0604020202020204" pitchFamily="34" charset="0"/>
              </a:rPr>
              <a:t>* Data doesn't follow a trend across weeks, it is more of peak and valleys without a linear trend</a:t>
            </a:r>
          </a:p>
          <a:p>
            <a:pPr marL="0" indent="0">
              <a:spcBef>
                <a:spcPts val="0"/>
              </a:spcBef>
              <a:buNone/>
            </a:pPr>
            <a:r>
              <a:rPr lang="en-IN" sz="1200" dirty="0">
                <a:latin typeface="Arial" panose="020B0604020202020204" pitchFamily="34" charset="0"/>
                <a:cs typeface="Arial" panose="020B0604020202020204" pitchFamily="34" charset="0"/>
              </a:rPr>
              <a:t>* No seasonality or cyclical nature visible from this chart, will plot year-on-year chart and confirm on this</a:t>
            </a:r>
          </a:p>
        </p:txBody>
      </p:sp>
      <p:sp>
        <p:nvSpPr>
          <p:cNvPr id="5" name="Content Placeholder 2">
            <a:extLst>
              <a:ext uri="{FF2B5EF4-FFF2-40B4-BE49-F238E27FC236}">
                <a16:creationId xmlns:a16="http://schemas.microsoft.com/office/drawing/2014/main" id="{19165293-12AF-38E6-57BA-C553C2FDFD26}"/>
              </a:ext>
            </a:extLst>
          </p:cNvPr>
          <p:cNvSpPr txBox="1">
            <a:spLocks/>
          </p:cNvSpPr>
          <p:nvPr/>
        </p:nvSpPr>
        <p:spPr>
          <a:xfrm>
            <a:off x="713611" y="1290427"/>
            <a:ext cx="5794765" cy="48458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400" b="1" dirty="0">
                <a:latin typeface="Arial" panose="020B0604020202020204" pitchFamily="34" charset="0"/>
                <a:cs typeface="Arial" panose="020B0604020202020204" pitchFamily="34" charset="0"/>
              </a:rPr>
              <a:t>Time-series distribution of </a:t>
            </a:r>
            <a:r>
              <a:rPr lang="en-IN" sz="1400" b="1" dirty="0" err="1">
                <a:latin typeface="Arial" panose="020B0604020202020204" pitchFamily="34" charset="0"/>
                <a:cs typeface="Arial" panose="020B0604020202020204" pitchFamily="34" charset="0"/>
              </a:rPr>
              <a:t>Num</a:t>
            </a:r>
            <a:r>
              <a:rPr lang="en-IN" sz="1400" b="1" dirty="0">
                <a:latin typeface="Arial" panose="020B0604020202020204" pitchFamily="34" charset="0"/>
                <a:cs typeface="Arial" panose="020B0604020202020204" pitchFamily="34" charset="0"/>
              </a:rPr>
              <a:t> of Orders across weeks</a:t>
            </a:r>
          </a:p>
        </p:txBody>
      </p:sp>
      <p:pic>
        <p:nvPicPr>
          <p:cNvPr id="7170" name="Picture 2">
            <a:extLst>
              <a:ext uri="{FF2B5EF4-FFF2-40B4-BE49-F238E27FC236}">
                <a16:creationId xmlns:a16="http://schemas.microsoft.com/office/drawing/2014/main" id="{BAF7C8C0-7E88-1C1F-9918-8C9F66732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677" y="1660502"/>
            <a:ext cx="8517266" cy="4511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212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Exploratory Data Analysis (EDA)</a:t>
            </a:r>
          </a:p>
        </p:txBody>
      </p:sp>
      <p:sp>
        <p:nvSpPr>
          <p:cNvPr id="5" name="Content Placeholder 2">
            <a:extLst>
              <a:ext uri="{FF2B5EF4-FFF2-40B4-BE49-F238E27FC236}">
                <a16:creationId xmlns:a16="http://schemas.microsoft.com/office/drawing/2014/main" id="{19165293-12AF-38E6-57BA-C553C2FDFD26}"/>
              </a:ext>
            </a:extLst>
          </p:cNvPr>
          <p:cNvSpPr txBox="1">
            <a:spLocks/>
          </p:cNvSpPr>
          <p:nvPr/>
        </p:nvSpPr>
        <p:spPr>
          <a:xfrm>
            <a:off x="713611" y="1290426"/>
            <a:ext cx="8421424" cy="58379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400" b="1" dirty="0">
                <a:latin typeface="Arial" panose="020B0604020202020204" pitchFamily="34" charset="0"/>
                <a:cs typeface="Arial" panose="020B0604020202020204" pitchFamily="34" charset="0"/>
              </a:rPr>
              <a:t>Year on Year Time-series distribution of </a:t>
            </a:r>
            <a:r>
              <a:rPr lang="en-IN" sz="1400" b="1" dirty="0" err="1">
                <a:latin typeface="Arial" panose="020B0604020202020204" pitchFamily="34" charset="0"/>
                <a:cs typeface="Arial" panose="020B0604020202020204" pitchFamily="34" charset="0"/>
              </a:rPr>
              <a:t>Num</a:t>
            </a:r>
            <a:r>
              <a:rPr lang="en-IN" sz="1400" b="1" dirty="0">
                <a:latin typeface="Arial" panose="020B0604020202020204" pitchFamily="34" charset="0"/>
                <a:cs typeface="Arial" panose="020B0604020202020204" pitchFamily="34" charset="0"/>
              </a:rPr>
              <a:t> of Orders in weekly</a:t>
            </a:r>
          </a:p>
          <a:p>
            <a:pPr marL="0" indent="0">
              <a:spcBef>
                <a:spcPts val="0"/>
              </a:spcBef>
              <a:buNone/>
            </a:pPr>
            <a:r>
              <a:rPr lang="en-IN" sz="1400" b="1" dirty="0">
                <a:latin typeface="Arial" panose="020B0604020202020204" pitchFamily="34" charset="0"/>
                <a:cs typeface="Arial" panose="020B0604020202020204" pitchFamily="34" charset="0"/>
              </a:rPr>
              <a:t>Assumption here: 52 weeks is taken as one year, so we are almost 3 years of Data with us</a:t>
            </a:r>
          </a:p>
        </p:txBody>
      </p:sp>
      <p:pic>
        <p:nvPicPr>
          <p:cNvPr id="9218" name="Picture 2">
            <a:extLst>
              <a:ext uri="{FF2B5EF4-FFF2-40B4-BE49-F238E27FC236}">
                <a16:creationId xmlns:a16="http://schemas.microsoft.com/office/drawing/2014/main" id="{522B19F7-E85C-E1E5-F614-0F10F2E3C7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118" y="2097411"/>
            <a:ext cx="7841596" cy="4616476"/>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7E714354-25AA-1D53-94CF-6FE5A9FE02A8}"/>
              </a:ext>
            </a:extLst>
          </p:cNvPr>
          <p:cNvSpPr/>
          <p:nvPr/>
        </p:nvSpPr>
        <p:spPr>
          <a:xfrm>
            <a:off x="2339787" y="2796989"/>
            <a:ext cx="1264025" cy="1344706"/>
          </a:xfrm>
          <a:prstGeom prst="ellipse">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8D367FF2-0891-7ED0-D29D-06E90E5AAF2E}"/>
              </a:ext>
            </a:extLst>
          </p:cNvPr>
          <p:cNvSpPr/>
          <p:nvPr/>
        </p:nvSpPr>
        <p:spPr>
          <a:xfrm>
            <a:off x="4016188" y="3128682"/>
            <a:ext cx="1102660" cy="1228165"/>
          </a:xfrm>
          <a:prstGeom prst="ellipse">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418B6D98-7BF0-5282-A332-D8CCD6108D32}"/>
              </a:ext>
            </a:extLst>
          </p:cNvPr>
          <p:cNvSpPr/>
          <p:nvPr/>
        </p:nvSpPr>
        <p:spPr>
          <a:xfrm>
            <a:off x="7956177" y="2581835"/>
            <a:ext cx="1264025" cy="1559859"/>
          </a:xfrm>
          <a:prstGeom prst="ellipse">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2238D77B-4E70-12B0-352E-D3DBB8D5BE72}"/>
              </a:ext>
            </a:extLst>
          </p:cNvPr>
          <p:cNvSpPr/>
          <p:nvPr/>
        </p:nvSpPr>
        <p:spPr>
          <a:xfrm>
            <a:off x="4566256" y="4307202"/>
            <a:ext cx="875320" cy="937152"/>
          </a:xfrm>
          <a:prstGeom prst="ellipse">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2A5111E4-ABD2-1D6C-AF15-80DC26423B56}"/>
              </a:ext>
            </a:extLst>
          </p:cNvPr>
          <p:cNvSpPr txBox="1"/>
          <p:nvPr/>
        </p:nvSpPr>
        <p:spPr>
          <a:xfrm>
            <a:off x="9852213" y="2680447"/>
            <a:ext cx="1990163" cy="738664"/>
          </a:xfrm>
          <a:prstGeom prst="rect">
            <a:avLst/>
          </a:prstGeom>
          <a:solidFill>
            <a:schemeClr val="tx2">
              <a:lumMod val="25000"/>
              <a:lumOff val="75000"/>
            </a:schemeClr>
          </a:solidFill>
        </p:spPr>
        <p:txBody>
          <a:bodyPr wrap="square" rtlCol="0">
            <a:spAutoFit/>
          </a:bodyPr>
          <a:lstStyle/>
          <a:p>
            <a:r>
              <a:rPr lang="en-US" sz="1400" dirty="0">
                <a:latin typeface="Arial" panose="020B0604020202020204" pitchFamily="34" charset="0"/>
                <a:cs typeface="Arial" panose="020B0604020202020204" pitchFamily="34" charset="0"/>
              </a:rPr>
              <a:t>Patterns of seasonality identified in the time distribution</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3716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3A1EDC-CF41-4438-BB57-18569B953129}"/>
              </a:ext>
            </a:extLst>
          </p:cNvPr>
          <p:cNvSpPr>
            <a:spLocks noGrp="1"/>
          </p:cNvSpPr>
          <p:nvPr>
            <p:ph idx="4294967295"/>
          </p:nvPr>
        </p:nvSpPr>
        <p:spPr>
          <a:xfrm>
            <a:off x="639247" y="1469745"/>
            <a:ext cx="11167271" cy="439737"/>
          </a:xfrm>
        </p:spPr>
        <p:txBody>
          <a:bodyPr>
            <a:normAutofit/>
          </a:bodyPr>
          <a:lstStyle/>
          <a:p>
            <a:r>
              <a:rPr lang="en-IN" dirty="0">
                <a:latin typeface="Arial" panose="020B0604020202020204" pitchFamily="34" charset="0"/>
                <a:cs typeface="Arial" panose="020B0604020202020204" pitchFamily="34" charset="0"/>
              </a:rPr>
              <a:t>Outlier Check</a:t>
            </a: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Data Pre-processing</a:t>
            </a:r>
          </a:p>
        </p:txBody>
      </p:sp>
      <p:pic>
        <p:nvPicPr>
          <p:cNvPr id="10242" name="Picture 2">
            <a:extLst>
              <a:ext uri="{FF2B5EF4-FFF2-40B4-BE49-F238E27FC236}">
                <a16:creationId xmlns:a16="http://schemas.microsoft.com/office/drawing/2014/main" id="{15F991DD-5ED8-E95C-8B3C-106E7A24B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408" y="1909482"/>
            <a:ext cx="11062447" cy="239974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B42685E7-6A9A-3E53-3E97-9C4754E9FFEC}"/>
              </a:ext>
            </a:extLst>
          </p:cNvPr>
          <p:cNvSpPr txBox="1">
            <a:spLocks/>
          </p:cNvSpPr>
          <p:nvPr/>
        </p:nvSpPr>
        <p:spPr>
          <a:xfrm>
            <a:off x="560408" y="4804062"/>
            <a:ext cx="9031827" cy="58419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ClrTx/>
              <a:defRPr/>
            </a:pPr>
            <a:r>
              <a:rPr kumimoji="0" lang="en-IN" sz="1400" b="0" i="0" u="none" strike="noStrike" kern="1200" cap="none" spc="0" normalizeH="0" baseline="0" noProof="0" dirty="0">
                <a:ln>
                  <a:noFill/>
                </a:ln>
                <a:solidFill>
                  <a:srgbClr val="231B23"/>
                </a:solidFill>
                <a:effectLst/>
                <a:uLnTx/>
                <a:uFillTx/>
                <a:latin typeface="Arial" panose="020B0604020202020204" pitchFamily="34" charset="0"/>
                <a:ea typeface="+mn-ea"/>
                <a:cs typeface="Arial" panose="020B0604020202020204" pitchFamily="34" charset="0"/>
              </a:rPr>
              <a:t>There are quite a few outliers in the </a:t>
            </a:r>
            <a:r>
              <a:rPr kumimoji="0" lang="en-IN" sz="1400" b="0" i="0" u="none" strike="noStrike" kern="1200" cap="none" spc="0" normalizeH="0" baseline="0" noProof="0" dirty="0" err="1">
                <a:ln>
                  <a:noFill/>
                </a:ln>
                <a:solidFill>
                  <a:srgbClr val="231B23"/>
                </a:solidFill>
                <a:effectLst/>
                <a:uLnTx/>
                <a:uFillTx/>
                <a:latin typeface="Arial" panose="020B0604020202020204" pitchFamily="34" charset="0"/>
                <a:ea typeface="+mn-ea"/>
                <a:cs typeface="Arial" panose="020B0604020202020204" pitchFamily="34" charset="0"/>
              </a:rPr>
              <a:t>num_orders</a:t>
            </a:r>
            <a:r>
              <a:rPr kumimoji="0" lang="en-IN" sz="1400" b="0" i="0" u="none" strike="noStrike" kern="1200" cap="none" spc="0" normalizeH="0" baseline="0" noProof="0" dirty="0">
                <a:ln>
                  <a:noFill/>
                </a:ln>
                <a:solidFill>
                  <a:srgbClr val="231B23"/>
                </a:solidFill>
                <a:effectLst/>
                <a:uLnTx/>
                <a:uFillTx/>
                <a:latin typeface="Arial" panose="020B0604020202020204" pitchFamily="34" charset="0"/>
                <a:ea typeface="+mn-ea"/>
                <a:cs typeface="Arial" panose="020B0604020202020204" pitchFamily="34" charset="0"/>
              </a:rPr>
              <a:t> data.</a:t>
            </a:r>
          </a:p>
          <a:p>
            <a:pPr>
              <a:lnSpc>
                <a:spcPct val="100000"/>
              </a:lnSpc>
              <a:spcBef>
                <a:spcPts val="0"/>
              </a:spcBef>
              <a:buClrTx/>
              <a:defRPr/>
            </a:pPr>
            <a:r>
              <a:rPr kumimoji="0" lang="en-IN" sz="1400" b="0" i="0" u="none" strike="noStrike" kern="1200" cap="none" spc="0" normalizeH="0" baseline="0" noProof="0" dirty="0">
                <a:ln>
                  <a:noFill/>
                </a:ln>
                <a:solidFill>
                  <a:srgbClr val="231B23"/>
                </a:solidFill>
                <a:effectLst/>
                <a:uLnTx/>
                <a:uFillTx/>
                <a:latin typeface="Arial" panose="020B0604020202020204" pitchFamily="34" charset="0"/>
                <a:ea typeface="+mn-ea"/>
                <a:cs typeface="Arial" panose="020B0604020202020204" pitchFamily="34" charset="0"/>
              </a:rPr>
              <a:t>However, we will not treat them as they are proper values</a:t>
            </a:r>
          </a:p>
        </p:txBody>
      </p:sp>
    </p:spTree>
    <p:extLst>
      <p:ext uri="{BB962C8B-B14F-4D97-AF65-F5344CB8AC3E}">
        <p14:creationId xmlns:p14="http://schemas.microsoft.com/office/powerpoint/2010/main" val="3570832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3A1EDC-CF41-4438-BB57-18569B953129}"/>
              </a:ext>
            </a:extLst>
          </p:cNvPr>
          <p:cNvSpPr>
            <a:spLocks noGrp="1"/>
          </p:cNvSpPr>
          <p:nvPr>
            <p:ph idx="4294967295"/>
          </p:nvPr>
        </p:nvSpPr>
        <p:spPr>
          <a:xfrm>
            <a:off x="639247" y="1469745"/>
            <a:ext cx="11167271" cy="439737"/>
          </a:xfrm>
        </p:spPr>
        <p:txBody>
          <a:bodyPr>
            <a:normAutofit/>
          </a:bodyPr>
          <a:lstStyle/>
          <a:p>
            <a:pPr marL="0" indent="0">
              <a:buNone/>
            </a:pPr>
            <a:r>
              <a:rPr lang="en-IN" b="1" dirty="0">
                <a:latin typeface="Arial" panose="020B0604020202020204" pitchFamily="34" charset="0"/>
                <a:cs typeface="Arial" panose="020B0604020202020204" pitchFamily="34" charset="0"/>
              </a:rPr>
              <a:t>Feature Engineering</a:t>
            </a:r>
            <a:endParaRPr lang="en-US" b="1"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Data Pre-processing</a:t>
            </a:r>
          </a:p>
        </p:txBody>
      </p:sp>
      <p:sp>
        <p:nvSpPr>
          <p:cNvPr id="5" name="Content Placeholder 2">
            <a:extLst>
              <a:ext uri="{FF2B5EF4-FFF2-40B4-BE49-F238E27FC236}">
                <a16:creationId xmlns:a16="http://schemas.microsoft.com/office/drawing/2014/main" id="{C137681D-CE75-D49C-19E6-933D34718EB6}"/>
              </a:ext>
            </a:extLst>
          </p:cNvPr>
          <p:cNvSpPr txBox="1">
            <a:spLocks/>
          </p:cNvSpPr>
          <p:nvPr/>
        </p:nvSpPr>
        <p:spPr>
          <a:xfrm>
            <a:off x="639413" y="1909482"/>
            <a:ext cx="10913505" cy="363070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dirty="0">
                <a:latin typeface="Arial" panose="020B0604020202020204" pitchFamily="34" charset="0"/>
                <a:cs typeface="Arial" panose="020B0604020202020204" pitchFamily="34" charset="0"/>
              </a:rPr>
              <a:t>A</a:t>
            </a:r>
            <a:r>
              <a:rPr lang="en-IN" sz="1400" dirty="0" err="1">
                <a:latin typeface="Arial" panose="020B0604020202020204" pitchFamily="34" charset="0"/>
                <a:cs typeface="Arial" panose="020B0604020202020204" pitchFamily="34" charset="0"/>
              </a:rPr>
              <a:t>dded</a:t>
            </a:r>
            <a:r>
              <a:rPr lang="en-IN" sz="1400" dirty="0">
                <a:latin typeface="Arial" panose="020B0604020202020204" pitchFamily="34" charset="0"/>
                <a:cs typeface="Arial" panose="020B0604020202020204" pitchFamily="34" charset="0"/>
              </a:rPr>
              <a:t> Recurring week as a variable along with continuous week value (assumption: every 52 week is considered as one year)</a:t>
            </a:r>
          </a:p>
          <a:p>
            <a:pPr>
              <a:spcBef>
                <a:spcPts val="0"/>
              </a:spcBef>
            </a:pPr>
            <a:r>
              <a:rPr lang="en-IN" sz="1400" dirty="0">
                <a:latin typeface="Arial" panose="020B0604020202020204" pitchFamily="34" charset="0"/>
                <a:cs typeface="Arial" panose="020B0604020202020204" pitchFamily="34" charset="0"/>
              </a:rPr>
              <a:t>Created Dummy variables for below categorical variables:</a:t>
            </a:r>
          </a:p>
          <a:p>
            <a:pPr lvl="1">
              <a:spcBef>
                <a:spcPts val="0"/>
              </a:spcBef>
            </a:pPr>
            <a:r>
              <a:rPr lang="en-IN" sz="1400" dirty="0" err="1">
                <a:latin typeface="Arial" panose="020B0604020202020204" pitchFamily="34" charset="0"/>
                <a:cs typeface="Arial" panose="020B0604020202020204" pitchFamily="34" charset="0"/>
              </a:rPr>
              <a:t>emailer_for_promotion</a:t>
            </a:r>
            <a:endParaRPr lang="en-IN" sz="1400" dirty="0">
              <a:latin typeface="Arial" panose="020B0604020202020204" pitchFamily="34" charset="0"/>
              <a:cs typeface="Arial" panose="020B0604020202020204" pitchFamily="34" charset="0"/>
            </a:endParaRPr>
          </a:p>
          <a:p>
            <a:pPr lvl="1">
              <a:spcBef>
                <a:spcPts val="0"/>
              </a:spcBef>
            </a:pPr>
            <a:r>
              <a:rPr lang="en-IN" sz="1400" dirty="0" err="1">
                <a:latin typeface="Arial" panose="020B0604020202020204" pitchFamily="34" charset="0"/>
                <a:cs typeface="Arial" panose="020B0604020202020204" pitchFamily="34" charset="0"/>
              </a:rPr>
              <a:t>homepage_featured</a:t>
            </a:r>
            <a:endParaRPr lang="en-IN" sz="1400" dirty="0">
              <a:latin typeface="Arial" panose="020B0604020202020204" pitchFamily="34" charset="0"/>
              <a:cs typeface="Arial" panose="020B0604020202020204" pitchFamily="34" charset="0"/>
            </a:endParaRPr>
          </a:p>
          <a:p>
            <a:pPr lvl="1">
              <a:spcBef>
                <a:spcPts val="0"/>
              </a:spcBef>
            </a:pPr>
            <a:r>
              <a:rPr lang="en-IN" sz="1400" dirty="0">
                <a:latin typeface="Arial" panose="020B0604020202020204" pitchFamily="34" charset="0"/>
                <a:cs typeface="Arial" panose="020B0604020202020204" pitchFamily="34" charset="0"/>
              </a:rPr>
              <a:t>Category</a:t>
            </a:r>
          </a:p>
          <a:p>
            <a:pPr lvl="1">
              <a:spcBef>
                <a:spcPts val="0"/>
              </a:spcBef>
            </a:pPr>
            <a:r>
              <a:rPr lang="en-IN" sz="1400" dirty="0">
                <a:latin typeface="Arial" panose="020B0604020202020204" pitchFamily="34" charset="0"/>
                <a:cs typeface="Arial" panose="020B0604020202020204" pitchFamily="34" charset="0"/>
              </a:rPr>
              <a:t>Cuisine</a:t>
            </a:r>
          </a:p>
          <a:p>
            <a:pPr lvl="1">
              <a:spcBef>
                <a:spcPts val="0"/>
              </a:spcBef>
            </a:pPr>
            <a:r>
              <a:rPr lang="en-IN" sz="1400" dirty="0" err="1">
                <a:latin typeface="Arial" panose="020B0604020202020204" pitchFamily="34" charset="0"/>
                <a:cs typeface="Arial" panose="020B0604020202020204" pitchFamily="34" charset="0"/>
              </a:rPr>
              <a:t>center_type</a:t>
            </a:r>
            <a:endParaRPr lang="en-IN" sz="1400" dirty="0">
              <a:latin typeface="Arial" panose="020B0604020202020204" pitchFamily="34" charset="0"/>
              <a:cs typeface="Arial" panose="020B0604020202020204" pitchFamily="34" charset="0"/>
            </a:endParaRPr>
          </a:p>
          <a:p>
            <a:pPr>
              <a:spcBef>
                <a:spcPts val="0"/>
              </a:spcBef>
            </a:pPr>
            <a:r>
              <a:rPr lang="en-IN" sz="1400" dirty="0">
                <a:latin typeface="Arial" panose="020B0604020202020204" pitchFamily="34" charset="0"/>
                <a:cs typeface="Arial" panose="020B0604020202020204" pitchFamily="34" charset="0"/>
              </a:rPr>
              <a:t>Dropped Id column, because it is redundant</a:t>
            </a:r>
          </a:p>
          <a:p>
            <a:pPr>
              <a:spcBef>
                <a:spcPts val="0"/>
              </a:spcBef>
            </a:pPr>
            <a:r>
              <a:rPr lang="en-IN" sz="1400" dirty="0">
                <a:latin typeface="Arial" panose="020B0604020202020204" pitchFamily="34" charset="0"/>
                <a:cs typeface="Arial" panose="020B0604020202020204" pitchFamily="34" charset="0"/>
              </a:rPr>
              <a:t>Dropped Base price as it is highly correlated to checkout price</a:t>
            </a:r>
          </a:p>
        </p:txBody>
      </p:sp>
    </p:spTree>
    <p:extLst>
      <p:ext uri="{BB962C8B-B14F-4D97-AF65-F5344CB8AC3E}">
        <p14:creationId xmlns:p14="http://schemas.microsoft.com/office/powerpoint/2010/main" val="1609850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3A1EDC-CF41-4438-BB57-18569B953129}"/>
              </a:ext>
            </a:extLst>
          </p:cNvPr>
          <p:cNvSpPr>
            <a:spLocks noGrp="1"/>
          </p:cNvSpPr>
          <p:nvPr>
            <p:ph idx="4294967295"/>
          </p:nvPr>
        </p:nvSpPr>
        <p:spPr>
          <a:xfrm>
            <a:off x="639082" y="1396457"/>
            <a:ext cx="11167271" cy="439737"/>
          </a:xfrm>
        </p:spPr>
        <p:txBody>
          <a:bodyPr>
            <a:normAutofit/>
          </a:bodyPr>
          <a:lstStyle/>
          <a:p>
            <a:pPr marL="0" indent="0">
              <a:buNone/>
            </a:pPr>
            <a:r>
              <a:rPr lang="en-IN" b="1" dirty="0">
                <a:latin typeface="Arial" panose="020B0604020202020204" pitchFamily="34" charset="0"/>
                <a:cs typeface="Arial" panose="020B0604020202020204" pitchFamily="34" charset="0"/>
              </a:rPr>
              <a:t>Data Preparation before </a:t>
            </a:r>
            <a:r>
              <a:rPr lang="en-IN" b="1" dirty="0" err="1">
                <a:latin typeface="Arial" panose="020B0604020202020204" pitchFamily="34" charset="0"/>
                <a:cs typeface="Arial" panose="020B0604020202020204" pitchFamily="34" charset="0"/>
              </a:rPr>
              <a:t>modeling</a:t>
            </a:r>
            <a:endParaRPr lang="en-US" b="1"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Data Pre-processing</a:t>
            </a:r>
          </a:p>
        </p:txBody>
      </p:sp>
      <p:sp>
        <p:nvSpPr>
          <p:cNvPr id="5" name="Content Placeholder 2">
            <a:extLst>
              <a:ext uri="{FF2B5EF4-FFF2-40B4-BE49-F238E27FC236}">
                <a16:creationId xmlns:a16="http://schemas.microsoft.com/office/drawing/2014/main" id="{C137681D-CE75-D49C-19E6-933D34718EB6}"/>
              </a:ext>
            </a:extLst>
          </p:cNvPr>
          <p:cNvSpPr txBox="1">
            <a:spLocks/>
          </p:cNvSpPr>
          <p:nvPr/>
        </p:nvSpPr>
        <p:spPr>
          <a:xfrm>
            <a:off x="639413" y="1786410"/>
            <a:ext cx="10913505" cy="112083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IN" sz="1400" dirty="0">
                <a:latin typeface="Arial" panose="020B0604020202020204" pitchFamily="34" charset="0"/>
                <a:cs typeface="Arial" panose="020B0604020202020204" pitchFamily="34" charset="0"/>
              </a:rPr>
              <a:t>We want to forecast the </a:t>
            </a:r>
            <a:r>
              <a:rPr lang="en-IN" sz="1400" dirty="0" err="1">
                <a:latin typeface="Arial" panose="020B0604020202020204" pitchFamily="34" charset="0"/>
                <a:cs typeface="Arial" panose="020B0604020202020204" pitchFamily="34" charset="0"/>
              </a:rPr>
              <a:t>num_orders</a:t>
            </a:r>
            <a:r>
              <a:rPr lang="en-IN" sz="1400" dirty="0">
                <a:latin typeface="Arial" panose="020B0604020202020204" pitchFamily="34" charset="0"/>
                <a:cs typeface="Arial" panose="020B0604020202020204" pitchFamily="34" charset="0"/>
              </a:rPr>
              <a:t>.</a:t>
            </a:r>
          </a:p>
          <a:p>
            <a:pPr>
              <a:spcBef>
                <a:spcPts val="0"/>
              </a:spcBef>
            </a:pPr>
            <a:r>
              <a:rPr lang="en-IN" sz="1400" dirty="0">
                <a:latin typeface="Arial" panose="020B0604020202020204" pitchFamily="34" charset="0"/>
                <a:cs typeface="Arial" panose="020B0604020202020204" pitchFamily="34" charset="0"/>
              </a:rPr>
              <a:t>We'll split the data into train and test to be able to evaluate the model that we build on the train data</a:t>
            </a:r>
          </a:p>
          <a:p>
            <a:pPr>
              <a:spcBef>
                <a:spcPts val="0"/>
              </a:spcBef>
            </a:pPr>
            <a:r>
              <a:rPr lang="en-IN" sz="1400" dirty="0">
                <a:latin typeface="Arial" panose="020B0604020202020204" pitchFamily="34" charset="0"/>
                <a:cs typeface="Arial" panose="020B0604020202020204" pitchFamily="34" charset="0"/>
              </a:rPr>
              <a:t>Test data will be split from training set for model validation is based on week number. Week 135 to 145 will be our test set (validation set)</a:t>
            </a:r>
          </a:p>
        </p:txBody>
      </p:sp>
      <p:sp>
        <p:nvSpPr>
          <p:cNvPr id="4" name="Content Placeholder 2">
            <a:extLst>
              <a:ext uri="{FF2B5EF4-FFF2-40B4-BE49-F238E27FC236}">
                <a16:creationId xmlns:a16="http://schemas.microsoft.com/office/drawing/2014/main" id="{130447F8-C464-88F2-6CA7-562225A16133}"/>
              </a:ext>
            </a:extLst>
          </p:cNvPr>
          <p:cNvSpPr txBox="1">
            <a:spLocks/>
          </p:cNvSpPr>
          <p:nvPr/>
        </p:nvSpPr>
        <p:spPr>
          <a:xfrm>
            <a:off x="639082" y="2760663"/>
            <a:ext cx="11167271" cy="43973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IN" b="1" dirty="0">
                <a:latin typeface="Arial" panose="020B0604020202020204" pitchFamily="34" charset="0"/>
                <a:cs typeface="Arial" panose="020B0604020202020204" pitchFamily="34" charset="0"/>
              </a:rPr>
              <a:t>How data is split to train and test here?</a:t>
            </a:r>
            <a:endParaRPr lang="en-US" b="1" dirty="0">
              <a:latin typeface="Arial" panose="020B0604020202020204" pitchFamily="34" charset="0"/>
              <a:cs typeface="Arial" panose="020B0604020202020204" pitchFamily="34" charset="0"/>
            </a:endParaRPr>
          </a:p>
        </p:txBody>
      </p:sp>
      <p:graphicFrame>
        <p:nvGraphicFramePr>
          <p:cNvPr id="7" name="Table 7">
            <a:extLst>
              <a:ext uri="{FF2B5EF4-FFF2-40B4-BE49-F238E27FC236}">
                <a16:creationId xmlns:a16="http://schemas.microsoft.com/office/drawing/2014/main" id="{E87D3EFF-180B-9942-2CF4-10141F2AD58D}"/>
              </a:ext>
            </a:extLst>
          </p:cNvPr>
          <p:cNvGraphicFramePr>
            <a:graphicFrameLocks noGrp="1"/>
          </p:cNvGraphicFramePr>
          <p:nvPr>
            <p:extLst>
              <p:ext uri="{D42A27DB-BD31-4B8C-83A1-F6EECF244321}">
                <p14:modId xmlns:p14="http://schemas.microsoft.com/office/powerpoint/2010/main" val="1494078307"/>
              </p:ext>
            </p:extLst>
          </p:nvPr>
        </p:nvGraphicFramePr>
        <p:xfrm>
          <a:off x="639413" y="3975049"/>
          <a:ext cx="7599150" cy="370840"/>
        </p:xfrm>
        <a:graphic>
          <a:graphicData uri="http://schemas.openxmlformats.org/drawingml/2006/table">
            <a:tbl>
              <a:tblPr firstRow="1" bandRow="1">
                <a:tableStyleId>{21E4AEA4-8DFA-4A89-87EB-49C32662AFE0}</a:tableStyleId>
              </a:tblPr>
              <a:tblGrid>
                <a:gridCol w="759915">
                  <a:extLst>
                    <a:ext uri="{9D8B030D-6E8A-4147-A177-3AD203B41FA5}">
                      <a16:colId xmlns:a16="http://schemas.microsoft.com/office/drawing/2014/main" val="1876285472"/>
                    </a:ext>
                  </a:extLst>
                </a:gridCol>
                <a:gridCol w="759915">
                  <a:extLst>
                    <a:ext uri="{9D8B030D-6E8A-4147-A177-3AD203B41FA5}">
                      <a16:colId xmlns:a16="http://schemas.microsoft.com/office/drawing/2014/main" val="298795695"/>
                    </a:ext>
                  </a:extLst>
                </a:gridCol>
                <a:gridCol w="759915">
                  <a:extLst>
                    <a:ext uri="{9D8B030D-6E8A-4147-A177-3AD203B41FA5}">
                      <a16:colId xmlns:a16="http://schemas.microsoft.com/office/drawing/2014/main" val="602631094"/>
                    </a:ext>
                  </a:extLst>
                </a:gridCol>
                <a:gridCol w="759915">
                  <a:extLst>
                    <a:ext uri="{9D8B030D-6E8A-4147-A177-3AD203B41FA5}">
                      <a16:colId xmlns:a16="http://schemas.microsoft.com/office/drawing/2014/main" val="1331912253"/>
                    </a:ext>
                  </a:extLst>
                </a:gridCol>
                <a:gridCol w="759915">
                  <a:extLst>
                    <a:ext uri="{9D8B030D-6E8A-4147-A177-3AD203B41FA5}">
                      <a16:colId xmlns:a16="http://schemas.microsoft.com/office/drawing/2014/main" val="3513730961"/>
                    </a:ext>
                  </a:extLst>
                </a:gridCol>
                <a:gridCol w="688824">
                  <a:extLst>
                    <a:ext uri="{9D8B030D-6E8A-4147-A177-3AD203B41FA5}">
                      <a16:colId xmlns:a16="http://schemas.microsoft.com/office/drawing/2014/main" val="2195624269"/>
                    </a:ext>
                  </a:extLst>
                </a:gridCol>
                <a:gridCol w="831006">
                  <a:extLst>
                    <a:ext uri="{9D8B030D-6E8A-4147-A177-3AD203B41FA5}">
                      <a16:colId xmlns:a16="http://schemas.microsoft.com/office/drawing/2014/main" val="3227321990"/>
                    </a:ext>
                  </a:extLst>
                </a:gridCol>
                <a:gridCol w="558523">
                  <a:extLst>
                    <a:ext uri="{9D8B030D-6E8A-4147-A177-3AD203B41FA5}">
                      <a16:colId xmlns:a16="http://schemas.microsoft.com/office/drawing/2014/main" val="1322827421"/>
                    </a:ext>
                  </a:extLst>
                </a:gridCol>
                <a:gridCol w="878541">
                  <a:extLst>
                    <a:ext uri="{9D8B030D-6E8A-4147-A177-3AD203B41FA5}">
                      <a16:colId xmlns:a16="http://schemas.microsoft.com/office/drawing/2014/main" val="3364680045"/>
                    </a:ext>
                  </a:extLst>
                </a:gridCol>
                <a:gridCol w="842681">
                  <a:extLst>
                    <a:ext uri="{9D8B030D-6E8A-4147-A177-3AD203B41FA5}">
                      <a16:colId xmlns:a16="http://schemas.microsoft.com/office/drawing/2014/main" val="3754167506"/>
                    </a:ext>
                  </a:extLst>
                </a:gridCol>
              </a:tblGrid>
              <a:tr h="370840">
                <a:tc>
                  <a:txBody>
                    <a:bodyPr/>
                    <a:lstStyle/>
                    <a:p>
                      <a:pPr algn="ctr"/>
                      <a:r>
                        <a:rPr lang="en-US" sz="1200" dirty="0">
                          <a:latin typeface="Arial" panose="020B0604020202020204" pitchFamily="34" charset="0"/>
                          <a:cs typeface="Arial" panose="020B0604020202020204" pitchFamily="34" charset="0"/>
                        </a:rPr>
                        <a:t>Week1</a:t>
                      </a:r>
                      <a:endParaRPr lang="en-IN"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Week2</a:t>
                      </a:r>
                      <a:endParaRPr lang="en-IN"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Week3</a:t>
                      </a:r>
                      <a:endParaRPr lang="en-IN"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a:t>
                      </a:r>
                      <a:endParaRPr lang="en-IN"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a:t>
                      </a:r>
                      <a:endParaRPr lang="en-IN"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a:t>
                      </a:r>
                      <a:endParaRPr lang="en-IN"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Week135</a:t>
                      </a:r>
                      <a:endParaRPr lang="en-IN"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a:t>
                      </a:r>
                      <a:endParaRPr lang="en-IN"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week144</a:t>
                      </a:r>
                      <a:endParaRPr lang="en-IN" sz="1200" dirty="0">
                        <a:latin typeface="Arial" panose="020B0604020202020204" pitchFamily="34" charset="0"/>
                        <a:cs typeface="Arial" panose="020B0604020202020204" pitchFamily="34" charset="0"/>
                      </a:endParaRPr>
                    </a:p>
                  </a:txBody>
                  <a:tcPr anchor="ctr"/>
                </a:tc>
                <a:tc>
                  <a:txBody>
                    <a:bodyPr/>
                    <a:lstStyle/>
                    <a:p>
                      <a:r>
                        <a:rPr lang="en-US" sz="1200" dirty="0">
                          <a:latin typeface="Arial" panose="020B0604020202020204" pitchFamily="34" charset="0"/>
                          <a:cs typeface="Arial" panose="020B0604020202020204" pitchFamily="34" charset="0"/>
                        </a:rPr>
                        <a:t>Week145</a:t>
                      </a:r>
                      <a:endParaRPr lang="en-IN"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672064808"/>
                  </a:ext>
                </a:extLst>
              </a:tr>
            </a:tbl>
          </a:graphicData>
        </a:graphic>
      </p:graphicFrame>
      <p:sp>
        <p:nvSpPr>
          <p:cNvPr id="8" name="Speech Bubble: Rectangle 7">
            <a:extLst>
              <a:ext uri="{FF2B5EF4-FFF2-40B4-BE49-F238E27FC236}">
                <a16:creationId xmlns:a16="http://schemas.microsoft.com/office/drawing/2014/main" id="{CE33E4E0-5CE0-EB57-0978-02E934F3608A}"/>
              </a:ext>
            </a:extLst>
          </p:cNvPr>
          <p:cNvSpPr/>
          <p:nvPr/>
        </p:nvSpPr>
        <p:spPr>
          <a:xfrm>
            <a:off x="3074894" y="3316008"/>
            <a:ext cx="2420471" cy="439737"/>
          </a:xfrm>
          <a:prstGeom prst="wedgeRect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Training Dataset</a:t>
            </a:r>
            <a:endParaRPr lang="en-IN" sz="1600" dirty="0">
              <a:latin typeface="Arial" panose="020B0604020202020204" pitchFamily="34" charset="0"/>
              <a:cs typeface="Arial" panose="020B0604020202020204" pitchFamily="34" charset="0"/>
            </a:endParaRPr>
          </a:p>
        </p:txBody>
      </p:sp>
      <p:sp>
        <p:nvSpPr>
          <p:cNvPr id="10" name="Left Brace 9">
            <a:extLst>
              <a:ext uri="{FF2B5EF4-FFF2-40B4-BE49-F238E27FC236}">
                <a16:creationId xmlns:a16="http://schemas.microsoft.com/office/drawing/2014/main" id="{0C6772F7-0C50-0801-0F8C-2533663BF64E}"/>
              </a:ext>
            </a:extLst>
          </p:cNvPr>
          <p:cNvSpPr/>
          <p:nvPr/>
        </p:nvSpPr>
        <p:spPr>
          <a:xfrm rot="16200000">
            <a:off x="6642849" y="3417709"/>
            <a:ext cx="295835" cy="259080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1" name="Rectangle 10">
            <a:extLst>
              <a:ext uri="{FF2B5EF4-FFF2-40B4-BE49-F238E27FC236}">
                <a16:creationId xmlns:a16="http://schemas.microsoft.com/office/drawing/2014/main" id="{CD6089F1-6252-2DA8-19A3-793E7BA1A248}"/>
              </a:ext>
            </a:extLst>
          </p:cNvPr>
          <p:cNvSpPr/>
          <p:nvPr/>
        </p:nvSpPr>
        <p:spPr>
          <a:xfrm>
            <a:off x="5607424" y="5065059"/>
            <a:ext cx="2366683" cy="475129"/>
          </a:xfrm>
          <a:prstGeom prst="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Test Set</a:t>
            </a:r>
            <a:endParaRPr lang="en-IN" sz="1600" dirty="0">
              <a:solidFill>
                <a:schemeClr val="tx1"/>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0399F57E-1939-FA3E-9866-AC38FCBBB535}"/>
              </a:ext>
            </a:extLst>
          </p:cNvPr>
          <p:cNvSpPr txBox="1"/>
          <p:nvPr/>
        </p:nvSpPr>
        <p:spPr>
          <a:xfrm>
            <a:off x="5293660" y="5809129"/>
            <a:ext cx="2994210" cy="830997"/>
          </a:xfrm>
          <a:prstGeom prst="rect">
            <a:avLst/>
          </a:prstGeom>
          <a:solidFill>
            <a:schemeClr val="accent2">
              <a:lumMod val="20000"/>
              <a:lumOff val="80000"/>
            </a:schemeClr>
          </a:solidFill>
        </p:spPr>
        <p:txBody>
          <a:bodyPr wrap="square" rtlCol="0">
            <a:spAutoFit/>
          </a:bodyPr>
          <a:lstStyle/>
          <a:p>
            <a:r>
              <a:rPr lang="en-US" sz="1200" dirty="0">
                <a:latin typeface="Arial" panose="020B0604020202020204" pitchFamily="34" charset="0"/>
                <a:cs typeface="Arial" panose="020B0604020202020204" pitchFamily="34" charset="0"/>
              </a:rPr>
              <a:t>This test set is used for validating the model results and selecting the best performing model based on different performance metrics</a:t>
            </a:r>
            <a:endParaRPr lang="en-IN" sz="12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4BF858C-A247-445D-9AC7-79DB0CA4C2DE}"/>
              </a:ext>
            </a:extLst>
          </p:cNvPr>
          <p:cNvSpPr txBox="1"/>
          <p:nvPr/>
        </p:nvSpPr>
        <p:spPr>
          <a:xfrm>
            <a:off x="2045850" y="5065059"/>
            <a:ext cx="2994210" cy="646331"/>
          </a:xfrm>
          <a:prstGeom prst="rect">
            <a:avLst/>
          </a:prstGeom>
          <a:solidFill>
            <a:schemeClr val="accent2">
              <a:lumMod val="20000"/>
              <a:lumOff val="80000"/>
            </a:schemeClr>
          </a:solidFill>
        </p:spPr>
        <p:txBody>
          <a:bodyPr wrap="square" rtlCol="0">
            <a:spAutoFit/>
          </a:bodyPr>
          <a:lstStyle/>
          <a:p>
            <a:r>
              <a:rPr lang="en-US" sz="1200" dirty="0">
                <a:latin typeface="Arial" panose="020B0604020202020204" pitchFamily="34" charset="0"/>
                <a:cs typeface="Arial" panose="020B0604020202020204" pitchFamily="34" charset="0"/>
              </a:rPr>
              <a:t>This is significant for identifying the best performing models. This is like a validation set</a:t>
            </a:r>
            <a:endParaRPr lang="en-IN" sz="1200" dirty="0">
              <a:latin typeface="Arial" panose="020B0604020202020204" pitchFamily="34" charset="0"/>
              <a:cs typeface="Arial" panose="020B0604020202020204" pitchFamily="34" charset="0"/>
            </a:endParaRPr>
          </a:p>
        </p:txBody>
      </p:sp>
      <p:cxnSp>
        <p:nvCxnSpPr>
          <p:cNvPr id="15" name="Straight Arrow Connector 14">
            <a:extLst>
              <a:ext uri="{FF2B5EF4-FFF2-40B4-BE49-F238E27FC236}">
                <a16:creationId xmlns:a16="http://schemas.microsoft.com/office/drawing/2014/main" id="{2035DD1E-E467-3148-830B-008A0511F8C3}"/>
              </a:ext>
            </a:extLst>
          </p:cNvPr>
          <p:cNvCxnSpPr>
            <a:stCxn id="11" idx="2"/>
            <a:endCxn id="12" idx="0"/>
          </p:cNvCxnSpPr>
          <p:nvPr/>
        </p:nvCxnSpPr>
        <p:spPr>
          <a:xfrm flipH="1">
            <a:off x="6790765" y="5540188"/>
            <a:ext cx="1" cy="26894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7" name="Straight Arrow Connector 16">
            <a:extLst>
              <a:ext uri="{FF2B5EF4-FFF2-40B4-BE49-F238E27FC236}">
                <a16:creationId xmlns:a16="http://schemas.microsoft.com/office/drawing/2014/main" id="{A7ABE91F-4754-6D4B-BDB4-7BD50D54D432}"/>
              </a:ext>
            </a:extLst>
          </p:cNvPr>
          <p:cNvCxnSpPr>
            <a:stCxn id="11" idx="1"/>
          </p:cNvCxnSpPr>
          <p:nvPr/>
        </p:nvCxnSpPr>
        <p:spPr>
          <a:xfrm flipH="1" flipV="1">
            <a:off x="5009978" y="5302623"/>
            <a:ext cx="597446"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aphicFrame>
        <p:nvGraphicFramePr>
          <p:cNvPr id="18" name="Table 18">
            <a:extLst>
              <a:ext uri="{FF2B5EF4-FFF2-40B4-BE49-F238E27FC236}">
                <a16:creationId xmlns:a16="http://schemas.microsoft.com/office/drawing/2014/main" id="{ABCFA578-4937-CF64-BA95-313C42EB701B}"/>
              </a:ext>
            </a:extLst>
          </p:cNvPr>
          <p:cNvGraphicFramePr>
            <a:graphicFrameLocks noGrp="1"/>
          </p:cNvGraphicFramePr>
          <p:nvPr>
            <p:extLst>
              <p:ext uri="{D42A27DB-BD31-4B8C-83A1-F6EECF244321}">
                <p14:modId xmlns:p14="http://schemas.microsoft.com/office/powerpoint/2010/main" val="1205843768"/>
              </p:ext>
            </p:extLst>
          </p:nvPr>
        </p:nvGraphicFramePr>
        <p:xfrm>
          <a:off x="8731623" y="3975049"/>
          <a:ext cx="3279552" cy="370840"/>
        </p:xfrm>
        <a:graphic>
          <a:graphicData uri="http://schemas.openxmlformats.org/drawingml/2006/table">
            <a:tbl>
              <a:tblPr firstRow="1" bandRow="1">
                <a:tableStyleId>{5C22544A-7EE6-4342-B048-85BDC9FD1C3A}</a:tableStyleId>
              </a:tblPr>
              <a:tblGrid>
                <a:gridCol w="819888">
                  <a:extLst>
                    <a:ext uri="{9D8B030D-6E8A-4147-A177-3AD203B41FA5}">
                      <a16:colId xmlns:a16="http://schemas.microsoft.com/office/drawing/2014/main" val="556510819"/>
                    </a:ext>
                  </a:extLst>
                </a:gridCol>
                <a:gridCol w="819888">
                  <a:extLst>
                    <a:ext uri="{9D8B030D-6E8A-4147-A177-3AD203B41FA5}">
                      <a16:colId xmlns:a16="http://schemas.microsoft.com/office/drawing/2014/main" val="3160328096"/>
                    </a:ext>
                  </a:extLst>
                </a:gridCol>
                <a:gridCol w="819888">
                  <a:extLst>
                    <a:ext uri="{9D8B030D-6E8A-4147-A177-3AD203B41FA5}">
                      <a16:colId xmlns:a16="http://schemas.microsoft.com/office/drawing/2014/main" val="3219799962"/>
                    </a:ext>
                  </a:extLst>
                </a:gridCol>
                <a:gridCol w="819888">
                  <a:extLst>
                    <a:ext uri="{9D8B030D-6E8A-4147-A177-3AD203B41FA5}">
                      <a16:colId xmlns:a16="http://schemas.microsoft.com/office/drawing/2014/main" val="184879690"/>
                    </a:ext>
                  </a:extLst>
                </a:gridCol>
              </a:tblGrid>
              <a:tr h="370840">
                <a:tc>
                  <a:txBody>
                    <a:bodyPr/>
                    <a:lstStyle/>
                    <a:p>
                      <a:pPr algn="ctr"/>
                      <a:r>
                        <a:rPr lang="en-US" sz="1100" dirty="0">
                          <a:latin typeface="Arial" panose="020B0604020202020204" pitchFamily="34" charset="0"/>
                          <a:cs typeface="Arial" panose="020B0604020202020204" pitchFamily="34" charset="0"/>
                        </a:rPr>
                        <a:t>Week146</a:t>
                      </a:r>
                      <a:endParaRPr lang="en-IN" sz="1100" dirty="0">
                        <a:latin typeface="Arial" panose="020B0604020202020204" pitchFamily="34" charset="0"/>
                        <a:cs typeface="Arial" panose="020B0604020202020204" pitchFamily="34" charset="0"/>
                      </a:endParaRPr>
                    </a:p>
                  </a:txBody>
                  <a:tcPr anchor="ctr">
                    <a:solidFill>
                      <a:schemeClr val="accent6">
                        <a:lumMod val="75000"/>
                      </a:schemeClr>
                    </a:solidFill>
                  </a:tcPr>
                </a:tc>
                <a:tc>
                  <a:txBody>
                    <a:bodyPr/>
                    <a:lstStyle/>
                    <a:p>
                      <a:pPr algn="ctr"/>
                      <a:r>
                        <a:rPr lang="en-US" sz="1100" dirty="0">
                          <a:latin typeface="Arial" panose="020B0604020202020204" pitchFamily="34" charset="0"/>
                          <a:cs typeface="Arial" panose="020B0604020202020204" pitchFamily="34" charset="0"/>
                        </a:rPr>
                        <a:t>.</a:t>
                      </a:r>
                      <a:endParaRPr lang="en-IN" sz="1100" dirty="0">
                        <a:latin typeface="Arial" panose="020B0604020202020204" pitchFamily="34" charset="0"/>
                        <a:cs typeface="Arial" panose="020B0604020202020204" pitchFamily="34" charset="0"/>
                      </a:endParaRPr>
                    </a:p>
                  </a:txBody>
                  <a:tcPr anchor="ctr">
                    <a:solidFill>
                      <a:schemeClr val="accent6">
                        <a:lumMod val="75000"/>
                      </a:schemeClr>
                    </a:solidFill>
                  </a:tcPr>
                </a:tc>
                <a:tc>
                  <a:txBody>
                    <a:bodyPr/>
                    <a:lstStyle/>
                    <a:p>
                      <a:pPr algn="ctr"/>
                      <a:r>
                        <a:rPr lang="en-US" sz="1100" dirty="0">
                          <a:latin typeface="Arial" panose="020B0604020202020204" pitchFamily="34" charset="0"/>
                          <a:cs typeface="Arial" panose="020B0604020202020204" pitchFamily="34" charset="0"/>
                        </a:rPr>
                        <a:t>Week154</a:t>
                      </a:r>
                      <a:endParaRPr lang="en-IN" sz="1100" dirty="0">
                        <a:latin typeface="Arial" panose="020B0604020202020204" pitchFamily="34" charset="0"/>
                        <a:cs typeface="Arial" panose="020B0604020202020204" pitchFamily="34" charset="0"/>
                      </a:endParaRPr>
                    </a:p>
                  </a:txBody>
                  <a:tcPr anchor="ctr">
                    <a:solidFill>
                      <a:schemeClr val="accent6">
                        <a:lumMod val="75000"/>
                      </a:schemeClr>
                    </a:solidFill>
                  </a:tcPr>
                </a:tc>
                <a:tc>
                  <a:txBody>
                    <a:bodyPr/>
                    <a:lstStyle/>
                    <a:p>
                      <a:pPr algn="ctr"/>
                      <a:r>
                        <a:rPr lang="en-US" sz="1100" dirty="0">
                          <a:latin typeface="Arial" panose="020B0604020202020204" pitchFamily="34" charset="0"/>
                          <a:cs typeface="Arial" panose="020B0604020202020204" pitchFamily="34" charset="0"/>
                        </a:rPr>
                        <a:t>week155</a:t>
                      </a:r>
                      <a:endParaRPr lang="en-IN" sz="1100" dirty="0">
                        <a:latin typeface="Arial" panose="020B0604020202020204" pitchFamily="34" charset="0"/>
                        <a:cs typeface="Arial" panose="020B0604020202020204" pitchFamily="34" charset="0"/>
                      </a:endParaRPr>
                    </a:p>
                  </a:txBody>
                  <a:tcPr anchor="ctr">
                    <a:solidFill>
                      <a:schemeClr val="accent6">
                        <a:lumMod val="75000"/>
                      </a:schemeClr>
                    </a:solidFill>
                  </a:tcPr>
                </a:tc>
                <a:extLst>
                  <a:ext uri="{0D108BD9-81ED-4DB2-BD59-A6C34878D82A}">
                    <a16:rowId xmlns:a16="http://schemas.microsoft.com/office/drawing/2014/main" val="3345031985"/>
                  </a:ext>
                </a:extLst>
              </a:tr>
            </a:tbl>
          </a:graphicData>
        </a:graphic>
      </p:graphicFrame>
      <p:sp>
        <p:nvSpPr>
          <p:cNvPr id="20" name="Speech Bubble: Rectangle 19">
            <a:extLst>
              <a:ext uri="{FF2B5EF4-FFF2-40B4-BE49-F238E27FC236}">
                <a16:creationId xmlns:a16="http://schemas.microsoft.com/office/drawing/2014/main" id="{D4E92B0D-91F2-1010-8B66-CB34C4D8F715}"/>
              </a:ext>
            </a:extLst>
          </p:cNvPr>
          <p:cNvSpPr/>
          <p:nvPr/>
        </p:nvSpPr>
        <p:spPr>
          <a:xfrm>
            <a:off x="9161163" y="3357812"/>
            <a:ext cx="2420471" cy="439737"/>
          </a:xfrm>
          <a:prstGeom prst="wedgeRectCallou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Original Test set</a:t>
            </a:r>
            <a:endParaRPr lang="en-IN" sz="1600"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1BF73E19-EA3F-4157-902B-8E6464D32CCD}"/>
              </a:ext>
            </a:extLst>
          </p:cNvPr>
          <p:cNvSpPr txBox="1"/>
          <p:nvPr/>
        </p:nvSpPr>
        <p:spPr>
          <a:xfrm>
            <a:off x="8842390" y="4523389"/>
            <a:ext cx="2994210" cy="830997"/>
          </a:xfrm>
          <a:prstGeom prst="rect">
            <a:avLst/>
          </a:prstGeom>
          <a:solidFill>
            <a:schemeClr val="bg2">
              <a:lumMod val="90000"/>
            </a:schemeClr>
          </a:solidFill>
        </p:spPr>
        <p:txBody>
          <a:bodyPr wrap="square" rtlCol="0">
            <a:spAutoFit/>
          </a:bodyPr>
          <a:lstStyle/>
          <a:p>
            <a:r>
              <a:rPr lang="en-US" sz="1200" dirty="0">
                <a:latin typeface="Arial" panose="020B0604020202020204" pitchFamily="34" charset="0"/>
                <a:cs typeface="Arial" panose="020B0604020202020204" pitchFamily="34" charset="0"/>
              </a:rPr>
              <a:t>We won’t be able to get the model performance on this set as we don’t have actual data available to compare the forecasted result</a:t>
            </a: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7334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Model Performance Summary</a:t>
            </a:r>
          </a:p>
        </p:txBody>
      </p:sp>
      <p:sp>
        <p:nvSpPr>
          <p:cNvPr id="16" name="Content Placeholder 2">
            <a:extLst>
              <a:ext uri="{FF2B5EF4-FFF2-40B4-BE49-F238E27FC236}">
                <a16:creationId xmlns:a16="http://schemas.microsoft.com/office/drawing/2014/main" id="{91038E5D-6B11-C15C-F15C-5D60CF714402}"/>
              </a:ext>
            </a:extLst>
          </p:cNvPr>
          <p:cNvSpPr txBox="1">
            <a:spLocks/>
          </p:cNvSpPr>
          <p:nvPr/>
        </p:nvSpPr>
        <p:spPr>
          <a:xfrm>
            <a:off x="639247" y="1469745"/>
            <a:ext cx="10913505" cy="50207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a:latin typeface="Arial" panose="020B0604020202020204" pitchFamily="34" charset="0"/>
                <a:cs typeface="Arial" panose="020B0604020202020204" pitchFamily="34" charset="0"/>
              </a:rPr>
              <a:t>Model Building Process:</a:t>
            </a:r>
          </a:p>
          <a:p>
            <a:r>
              <a:rPr lang="en-IN" dirty="0">
                <a:latin typeface="Arial" panose="020B0604020202020204" pitchFamily="34" charset="0"/>
                <a:cs typeface="Arial" panose="020B0604020202020204" pitchFamily="34" charset="0"/>
              </a:rPr>
              <a:t>We'll fit different models on the train data and observe their performance.</a:t>
            </a:r>
          </a:p>
          <a:p>
            <a:r>
              <a:rPr lang="en-IN" dirty="0">
                <a:latin typeface="Arial" panose="020B0604020202020204" pitchFamily="34" charset="0"/>
                <a:cs typeface="Arial" panose="020B0604020202020204" pitchFamily="34" charset="0"/>
              </a:rPr>
              <a:t>R-square - Coefficient of determination is used to evaluate the performance of a regression model. It is the amount of the variation in the output dependent attribute which is predictable from the input independent variables.</a:t>
            </a:r>
          </a:p>
          <a:p>
            <a:r>
              <a:rPr lang="en-IN" dirty="0">
                <a:latin typeface="Arial" panose="020B0604020202020204" pitchFamily="34" charset="0"/>
                <a:cs typeface="Arial" panose="020B0604020202020204" pitchFamily="34" charset="0"/>
              </a:rPr>
              <a:t>Along with R-square, </a:t>
            </a:r>
            <a:r>
              <a:rPr lang="en-IN" dirty="0" err="1">
                <a:latin typeface="Arial" panose="020B0604020202020204" pitchFamily="34" charset="0"/>
                <a:cs typeface="Arial" panose="020B0604020202020204" pitchFamily="34" charset="0"/>
              </a:rPr>
              <a:t>Adj</a:t>
            </a:r>
            <a:r>
              <a:rPr lang="en-IN" dirty="0">
                <a:latin typeface="Arial" panose="020B0604020202020204" pitchFamily="34" charset="0"/>
                <a:cs typeface="Arial" panose="020B0604020202020204" pitchFamily="34" charset="0"/>
              </a:rPr>
              <a:t> R-square, MAE, RMSE and MAPE will also be used as performance metric</a:t>
            </a:r>
          </a:p>
          <a:p>
            <a:r>
              <a:rPr lang="en-IN" dirty="0">
                <a:latin typeface="Arial" panose="020B0604020202020204" pitchFamily="34" charset="0"/>
                <a:cs typeface="Arial" panose="020B0604020202020204" pitchFamily="34" charset="0"/>
              </a:rPr>
              <a:t>Models Used:</a:t>
            </a:r>
          </a:p>
          <a:p>
            <a:pPr lvl="1"/>
            <a:r>
              <a:rPr lang="en-IN" dirty="0">
                <a:latin typeface="Arial" panose="020B0604020202020204" pitchFamily="34" charset="0"/>
                <a:cs typeface="Arial" panose="020B0604020202020204" pitchFamily="34" charset="0"/>
              </a:rPr>
              <a:t>Linear Regression</a:t>
            </a:r>
          </a:p>
          <a:p>
            <a:pPr lvl="1"/>
            <a:r>
              <a:rPr lang="en-IN" dirty="0">
                <a:latin typeface="Arial" panose="020B0604020202020204" pitchFamily="34" charset="0"/>
                <a:cs typeface="Arial" panose="020B0604020202020204" pitchFamily="34" charset="0"/>
              </a:rPr>
              <a:t>Decision tree regressor</a:t>
            </a:r>
          </a:p>
          <a:p>
            <a:pPr lvl="1"/>
            <a:r>
              <a:rPr lang="en-IN" dirty="0">
                <a:latin typeface="Arial" panose="020B0604020202020204" pitchFamily="34" charset="0"/>
                <a:cs typeface="Arial" panose="020B0604020202020204" pitchFamily="34" charset="0"/>
              </a:rPr>
              <a:t>Random forest regressor</a:t>
            </a:r>
          </a:p>
          <a:p>
            <a:pPr lvl="1"/>
            <a:r>
              <a:rPr lang="en-IN" dirty="0">
                <a:latin typeface="Arial" panose="020B0604020202020204" pitchFamily="34" charset="0"/>
                <a:cs typeface="Arial" panose="020B0604020202020204" pitchFamily="34" charset="0"/>
              </a:rPr>
              <a:t>Gradient Boosting regressor</a:t>
            </a:r>
          </a:p>
          <a:p>
            <a:pPr lvl="1"/>
            <a:r>
              <a:rPr lang="en-IN" dirty="0" err="1">
                <a:latin typeface="Arial" panose="020B0604020202020204" pitchFamily="34" charset="0"/>
                <a:cs typeface="Arial" panose="020B0604020202020204" pitchFamily="34" charset="0"/>
              </a:rPr>
              <a:t>Xgboost</a:t>
            </a:r>
            <a:r>
              <a:rPr lang="en-IN" dirty="0">
                <a:latin typeface="Arial" panose="020B0604020202020204" pitchFamily="34" charset="0"/>
                <a:cs typeface="Arial" panose="020B0604020202020204" pitchFamily="34" charset="0"/>
              </a:rPr>
              <a:t> regressor</a:t>
            </a:r>
          </a:p>
        </p:txBody>
      </p:sp>
    </p:spTree>
    <p:extLst>
      <p:ext uri="{BB962C8B-B14F-4D97-AF65-F5344CB8AC3E}">
        <p14:creationId xmlns:p14="http://schemas.microsoft.com/office/powerpoint/2010/main" val="3763536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Model Performance Summary</a:t>
            </a:r>
          </a:p>
        </p:txBody>
      </p:sp>
      <p:pic>
        <p:nvPicPr>
          <p:cNvPr id="14" name="Picture 13">
            <a:extLst>
              <a:ext uri="{FF2B5EF4-FFF2-40B4-BE49-F238E27FC236}">
                <a16:creationId xmlns:a16="http://schemas.microsoft.com/office/drawing/2014/main" id="{26ACFFE6-AE4C-DEC7-BEE4-A170973763F9}"/>
              </a:ext>
            </a:extLst>
          </p:cNvPr>
          <p:cNvPicPr>
            <a:picLocks noChangeAspect="1"/>
          </p:cNvPicPr>
          <p:nvPr/>
        </p:nvPicPr>
        <p:blipFill>
          <a:blip r:embed="rId2"/>
          <a:stretch>
            <a:fillRect/>
          </a:stretch>
        </p:blipFill>
        <p:spPr>
          <a:xfrm>
            <a:off x="1868976" y="2016612"/>
            <a:ext cx="8144600" cy="1362098"/>
          </a:xfrm>
          <a:prstGeom prst="rect">
            <a:avLst/>
          </a:prstGeom>
        </p:spPr>
      </p:pic>
      <p:sp>
        <p:nvSpPr>
          <p:cNvPr id="21" name="Content Placeholder 2">
            <a:extLst>
              <a:ext uri="{FF2B5EF4-FFF2-40B4-BE49-F238E27FC236}">
                <a16:creationId xmlns:a16="http://schemas.microsoft.com/office/drawing/2014/main" id="{7093B2C7-9769-2020-5634-98899ADB1903}"/>
              </a:ext>
            </a:extLst>
          </p:cNvPr>
          <p:cNvSpPr txBox="1">
            <a:spLocks/>
          </p:cNvSpPr>
          <p:nvPr/>
        </p:nvSpPr>
        <p:spPr>
          <a:xfrm>
            <a:off x="639247" y="1469745"/>
            <a:ext cx="11167271" cy="43973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b="1" dirty="0">
                <a:latin typeface="Arial" panose="020B0604020202020204" pitchFamily="34" charset="0"/>
                <a:cs typeface="Arial" panose="020B0604020202020204" pitchFamily="34" charset="0"/>
              </a:rPr>
              <a:t>Model performance s</a:t>
            </a:r>
            <a:r>
              <a:rPr lang="en-IN" b="1" dirty="0" err="1">
                <a:latin typeface="Arial" panose="020B0604020202020204" pitchFamily="34" charset="0"/>
                <a:cs typeface="Arial" panose="020B0604020202020204" pitchFamily="34" charset="0"/>
              </a:rPr>
              <a:t>ummary</a:t>
            </a:r>
            <a:r>
              <a:rPr lang="en-IN" b="1" dirty="0">
                <a:latin typeface="Arial" panose="020B0604020202020204" pitchFamily="34" charset="0"/>
                <a:cs typeface="Arial" panose="020B0604020202020204" pitchFamily="34" charset="0"/>
              </a:rPr>
              <a:t> on Training set:</a:t>
            </a:r>
            <a:endParaRPr lang="en-US" b="1" dirty="0">
              <a:latin typeface="Arial" panose="020B0604020202020204" pitchFamily="34" charset="0"/>
              <a:cs typeface="Arial" panose="020B0604020202020204" pitchFamily="34" charset="0"/>
            </a:endParaRPr>
          </a:p>
        </p:txBody>
      </p:sp>
      <p:sp>
        <p:nvSpPr>
          <p:cNvPr id="22" name="Content Placeholder 2">
            <a:extLst>
              <a:ext uri="{FF2B5EF4-FFF2-40B4-BE49-F238E27FC236}">
                <a16:creationId xmlns:a16="http://schemas.microsoft.com/office/drawing/2014/main" id="{4DC0503F-D63D-8344-0B0D-712F6A7CD8CD}"/>
              </a:ext>
            </a:extLst>
          </p:cNvPr>
          <p:cNvSpPr txBox="1">
            <a:spLocks/>
          </p:cNvSpPr>
          <p:nvPr/>
        </p:nvSpPr>
        <p:spPr>
          <a:xfrm>
            <a:off x="1788294" y="3466281"/>
            <a:ext cx="9031827" cy="5841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Tx/>
              <a:buNone/>
              <a:defRPr/>
            </a:pPr>
            <a:r>
              <a:rPr kumimoji="0" lang="en-IN" sz="1400" b="0" i="0" u="none" strike="noStrike" kern="1200" cap="none" spc="0" normalizeH="0" baseline="0" noProof="0" dirty="0">
                <a:ln>
                  <a:noFill/>
                </a:ln>
                <a:solidFill>
                  <a:srgbClr val="231B23"/>
                </a:solidFill>
                <a:effectLst/>
                <a:uLnTx/>
                <a:uFillTx/>
                <a:latin typeface="Arial" panose="020B0604020202020204" pitchFamily="34" charset="0"/>
                <a:ea typeface="+mn-ea"/>
                <a:cs typeface="Arial" panose="020B0604020202020204" pitchFamily="34" charset="0"/>
              </a:rPr>
              <a:t>Observation:</a:t>
            </a:r>
          </a:p>
          <a:p>
            <a:pPr>
              <a:lnSpc>
                <a:spcPct val="100000"/>
              </a:lnSpc>
              <a:spcBef>
                <a:spcPts val="0"/>
              </a:spcBef>
              <a:buClrTx/>
              <a:defRPr/>
            </a:pPr>
            <a:r>
              <a:rPr kumimoji="0" lang="en-IN" sz="1400" b="0" i="0" u="none" strike="noStrike" kern="1200" cap="none" spc="0" normalizeH="0" baseline="0" noProof="0" dirty="0">
                <a:ln>
                  <a:noFill/>
                </a:ln>
                <a:solidFill>
                  <a:srgbClr val="231B23"/>
                </a:solidFill>
                <a:effectLst/>
                <a:uLnTx/>
                <a:uFillTx/>
                <a:latin typeface="Arial" panose="020B0604020202020204" pitchFamily="34" charset="0"/>
                <a:ea typeface="+mn-ea"/>
                <a:cs typeface="Arial" panose="020B0604020202020204" pitchFamily="34" charset="0"/>
              </a:rPr>
              <a:t>Decision tree and Random forest are overfitting in training set</a:t>
            </a:r>
          </a:p>
          <a:p>
            <a:pPr>
              <a:lnSpc>
                <a:spcPct val="100000"/>
              </a:lnSpc>
              <a:spcBef>
                <a:spcPts val="0"/>
              </a:spcBef>
              <a:buClrTx/>
              <a:defRPr/>
            </a:pPr>
            <a:r>
              <a:rPr kumimoji="0" lang="en-IN" sz="1400" b="0" i="0" u="none" strike="noStrike" kern="1200" cap="none" spc="0" normalizeH="0" baseline="0" noProof="0" dirty="0" err="1">
                <a:ln>
                  <a:noFill/>
                </a:ln>
                <a:solidFill>
                  <a:srgbClr val="231B23"/>
                </a:solidFill>
                <a:effectLst/>
                <a:uLnTx/>
                <a:uFillTx/>
                <a:latin typeface="Arial" panose="020B0604020202020204" pitchFamily="34" charset="0"/>
                <a:ea typeface="+mn-ea"/>
                <a:cs typeface="Arial" panose="020B0604020202020204" pitchFamily="34" charset="0"/>
              </a:rPr>
              <a:t>XGBoost</a:t>
            </a:r>
            <a:r>
              <a:rPr kumimoji="0" lang="en-IN" sz="1400" b="0" i="0" u="none" strike="noStrike" kern="1200" cap="none" spc="0" normalizeH="0" baseline="0" noProof="0" dirty="0">
                <a:ln>
                  <a:noFill/>
                </a:ln>
                <a:solidFill>
                  <a:srgbClr val="231B23"/>
                </a:solidFill>
                <a:effectLst/>
                <a:uLnTx/>
                <a:uFillTx/>
                <a:latin typeface="Arial" panose="020B0604020202020204" pitchFamily="34" charset="0"/>
                <a:ea typeface="+mn-ea"/>
                <a:cs typeface="Arial" panose="020B0604020202020204" pitchFamily="34" charset="0"/>
              </a:rPr>
              <a:t> and Gradient boost works okay in training set</a:t>
            </a:r>
          </a:p>
        </p:txBody>
      </p:sp>
      <p:sp>
        <p:nvSpPr>
          <p:cNvPr id="24" name="Content Placeholder 2">
            <a:extLst>
              <a:ext uri="{FF2B5EF4-FFF2-40B4-BE49-F238E27FC236}">
                <a16:creationId xmlns:a16="http://schemas.microsoft.com/office/drawing/2014/main" id="{58526B79-583E-66F8-F155-C538083ED6C3}"/>
              </a:ext>
            </a:extLst>
          </p:cNvPr>
          <p:cNvSpPr txBox="1">
            <a:spLocks/>
          </p:cNvSpPr>
          <p:nvPr/>
        </p:nvSpPr>
        <p:spPr>
          <a:xfrm>
            <a:off x="639247" y="3983005"/>
            <a:ext cx="11167271" cy="43973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b="1" dirty="0">
                <a:latin typeface="Arial" panose="020B0604020202020204" pitchFamily="34" charset="0"/>
                <a:cs typeface="Arial" panose="020B0604020202020204" pitchFamily="34" charset="0"/>
              </a:rPr>
              <a:t>Model performance </a:t>
            </a:r>
            <a:r>
              <a:rPr lang="en-IN" b="1" dirty="0">
                <a:latin typeface="Arial" panose="020B0604020202020204" pitchFamily="34" charset="0"/>
                <a:cs typeface="Arial" panose="020B0604020202020204" pitchFamily="34" charset="0"/>
              </a:rPr>
              <a:t>summary on Test set:</a:t>
            </a:r>
            <a:endParaRPr lang="en-US" b="1" dirty="0">
              <a:latin typeface="Arial" panose="020B0604020202020204" pitchFamily="34" charset="0"/>
              <a:cs typeface="Arial" panose="020B0604020202020204" pitchFamily="34" charset="0"/>
            </a:endParaRPr>
          </a:p>
        </p:txBody>
      </p:sp>
      <p:sp>
        <p:nvSpPr>
          <p:cNvPr id="25" name="Content Placeholder 2">
            <a:extLst>
              <a:ext uri="{FF2B5EF4-FFF2-40B4-BE49-F238E27FC236}">
                <a16:creationId xmlns:a16="http://schemas.microsoft.com/office/drawing/2014/main" id="{8D481507-FB0D-1426-52AB-DD0A2CE7EE79}"/>
              </a:ext>
            </a:extLst>
          </p:cNvPr>
          <p:cNvSpPr txBox="1">
            <a:spLocks/>
          </p:cNvSpPr>
          <p:nvPr/>
        </p:nvSpPr>
        <p:spPr>
          <a:xfrm>
            <a:off x="1788294" y="5979541"/>
            <a:ext cx="9031827" cy="5841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Tx/>
              <a:buNone/>
              <a:defRPr/>
            </a:pPr>
            <a:r>
              <a:rPr kumimoji="0" lang="en-IN" sz="1400" b="0" i="0" u="none" strike="noStrike" kern="1200" cap="none" spc="0" normalizeH="0" baseline="0" noProof="0" dirty="0">
                <a:ln>
                  <a:noFill/>
                </a:ln>
                <a:solidFill>
                  <a:srgbClr val="231B23"/>
                </a:solidFill>
                <a:effectLst/>
                <a:uLnTx/>
                <a:uFillTx/>
                <a:latin typeface="Arial" panose="020B0604020202020204" pitchFamily="34" charset="0"/>
                <a:ea typeface="+mn-ea"/>
                <a:cs typeface="Arial" panose="020B0604020202020204" pitchFamily="34" charset="0"/>
              </a:rPr>
              <a:t>Observation:</a:t>
            </a:r>
          </a:p>
          <a:p>
            <a:pPr>
              <a:lnSpc>
                <a:spcPct val="100000"/>
              </a:lnSpc>
              <a:spcBef>
                <a:spcPts val="0"/>
              </a:spcBef>
              <a:buClrTx/>
              <a:defRPr/>
            </a:pPr>
            <a:r>
              <a:rPr kumimoji="0" lang="en-IN" sz="1400" b="0" i="0" u="none" strike="noStrike" kern="1200" cap="none" spc="0" normalizeH="0" baseline="0" noProof="0" dirty="0">
                <a:ln>
                  <a:noFill/>
                </a:ln>
                <a:solidFill>
                  <a:srgbClr val="231B23"/>
                </a:solidFill>
                <a:effectLst/>
                <a:uLnTx/>
                <a:uFillTx/>
                <a:latin typeface="Arial" panose="020B0604020202020204" pitchFamily="34" charset="0"/>
                <a:ea typeface="+mn-ea"/>
                <a:cs typeface="Arial" panose="020B0604020202020204" pitchFamily="34" charset="0"/>
              </a:rPr>
              <a:t>Random Forest and </a:t>
            </a:r>
            <a:r>
              <a:rPr kumimoji="0" lang="en-IN" sz="1400" b="0" i="0" u="none" strike="noStrike" kern="1200" cap="none" spc="0" normalizeH="0" baseline="0" noProof="0" dirty="0" err="1">
                <a:ln>
                  <a:noFill/>
                </a:ln>
                <a:solidFill>
                  <a:srgbClr val="231B23"/>
                </a:solidFill>
                <a:effectLst/>
                <a:uLnTx/>
                <a:uFillTx/>
                <a:latin typeface="Arial" panose="020B0604020202020204" pitchFamily="34" charset="0"/>
                <a:ea typeface="+mn-ea"/>
                <a:cs typeface="Arial" panose="020B0604020202020204" pitchFamily="34" charset="0"/>
              </a:rPr>
              <a:t>XGBoost</a:t>
            </a:r>
            <a:r>
              <a:rPr kumimoji="0" lang="en-IN" sz="1400" b="0" i="0" u="none" strike="noStrike" kern="1200" cap="none" spc="0" normalizeH="0" baseline="0" noProof="0" dirty="0">
                <a:ln>
                  <a:noFill/>
                </a:ln>
                <a:solidFill>
                  <a:srgbClr val="231B23"/>
                </a:solidFill>
                <a:effectLst/>
                <a:uLnTx/>
                <a:uFillTx/>
                <a:latin typeface="Arial" panose="020B0604020202020204" pitchFamily="34" charset="0"/>
                <a:ea typeface="+mn-ea"/>
                <a:cs typeface="Arial" panose="020B0604020202020204" pitchFamily="34" charset="0"/>
              </a:rPr>
              <a:t> are our best model</a:t>
            </a:r>
          </a:p>
          <a:p>
            <a:pPr>
              <a:lnSpc>
                <a:spcPct val="100000"/>
              </a:lnSpc>
              <a:spcBef>
                <a:spcPts val="0"/>
              </a:spcBef>
              <a:buClrTx/>
              <a:defRPr/>
            </a:pPr>
            <a:r>
              <a:rPr kumimoji="0" lang="en-IN" sz="1400" b="0" i="0" u="none" strike="noStrike" kern="1200" cap="none" spc="0" normalizeH="0" baseline="0" noProof="0" dirty="0">
                <a:ln>
                  <a:noFill/>
                </a:ln>
                <a:solidFill>
                  <a:srgbClr val="231B23"/>
                </a:solidFill>
                <a:effectLst/>
                <a:uLnTx/>
                <a:uFillTx/>
                <a:latin typeface="Arial" panose="020B0604020202020204" pitchFamily="34" charset="0"/>
                <a:ea typeface="+mn-ea"/>
                <a:cs typeface="Arial" panose="020B0604020202020204" pitchFamily="34" charset="0"/>
              </a:rPr>
              <a:t>Random forest performs slightly better than </a:t>
            </a:r>
            <a:r>
              <a:rPr kumimoji="0" lang="en-IN" sz="1400" b="0" i="0" u="none" strike="noStrike" kern="1200" cap="none" spc="0" normalizeH="0" baseline="0" noProof="0" dirty="0" err="1">
                <a:ln>
                  <a:noFill/>
                </a:ln>
                <a:solidFill>
                  <a:srgbClr val="231B23"/>
                </a:solidFill>
                <a:effectLst/>
                <a:uLnTx/>
                <a:uFillTx/>
                <a:latin typeface="Arial" panose="020B0604020202020204" pitchFamily="34" charset="0"/>
                <a:ea typeface="+mn-ea"/>
                <a:cs typeface="Arial" panose="020B0604020202020204" pitchFamily="34" charset="0"/>
              </a:rPr>
              <a:t>XGboost</a:t>
            </a:r>
            <a:r>
              <a:rPr kumimoji="0" lang="en-IN" sz="1400" b="0" i="0" u="none" strike="noStrike" kern="1200" cap="none" spc="0" normalizeH="0" baseline="0" noProof="0" dirty="0">
                <a:ln>
                  <a:noFill/>
                </a:ln>
                <a:solidFill>
                  <a:srgbClr val="231B23"/>
                </a:solidFill>
                <a:effectLst/>
                <a:uLnTx/>
                <a:uFillTx/>
                <a:latin typeface="Arial" panose="020B0604020202020204" pitchFamily="34" charset="0"/>
                <a:ea typeface="+mn-ea"/>
                <a:cs typeface="Arial" panose="020B0604020202020204" pitchFamily="34" charset="0"/>
              </a:rPr>
              <a:t>, so we will choose random forest as our best model</a:t>
            </a:r>
          </a:p>
        </p:txBody>
      </p:sp>
      <p:pic>
        <p:nvPicPr>
          <p:cNvPr id="27" name="Picture 26">
            <a:extLst>
              <a:ext uri="{FF2B5EF4-FFF2-40B4-BE49-F238E27FC236}">
                <a16:creationId xmlns:a16="http://schemas.microsoft.com/office/drawing/2014/main" id="{1FF36F78-33E1-1905-79A6-783856A48B4E}"/>
              </a:ext>
            </a:extLst>
          </p:cNvPr>
          <p:cNvPicPr>
            <a:picLocks noChangeAspect="1"/>
          </p:cNvPicPr>
          <p:nvPr/>
        </p:nvPicPr>
        <p:blipFill>
          <a:blip r:embed="rId3"/>
          <a:stretch>
            <a:fillRect/>
          </a:stretch>
        </p:blipFill>
        <p:spPr>
          <a:xfrm>
            <a:off x="1868977" y="4502561"/>
            <a:ext cx="8144600" cy="1362098"/>
          </a:xfrm>
          <a:prstGeom prst="rect">
            <a:avLst/>
          </a:prstGeom>
        </p:spPr>
      </p:pic>
      <p:sp>
        <p:nvSpPr>
          <p:cNvPr id="28" name="Oval 27">
            <a:extLst>
              <a:ext uri="{FF2B5EF4-FFF2-40B4-BE49-F238E27FC236}">
                <a16:creationId xmlns:a16="http://schemas.microsoft.com/office/drawing/2014/main" id="{D95DB76A-3F72-E7D6-D580-AF282A39403C}"/>
              </a:ext>
            </a:extLst>
          </p:cNvPr>
          <p:cNvSpPr/>
          <p:nvPr/>
        </p:nvSpPr>
        <p:spPr>
          <a:xfrm>
            <a:off x="6436659" y="4560681"/>
            <a:ext cx="932329" cy="15430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Callout: Line 28">
            <a:extLst>
              <a:ext uri="{FF2B5EF4-FFF2-40B4-BE49-F238E27FC236}">
                <a16:creationId xmlns:a16="http://schemas.microsoft.com/office/drawing/2014/main" id="{9EEC6296-A4D0-6270-8E94-BADE31516695}"/>
              </a:ext>
            </a:extLst>
          </p:cNvPr>
          <p:cNvSpPr/>
          <p:nvPr/>
        </p:nvSpPr>
        <p:spPr>
          <a:xfrm>
            <a:off x="7844117" y="3507478"/>
            <a:ext cx="1936377" cy="915264"/>
          </a:xfrm>
          <a:prstGeom prst="borderCallout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Random forest is our chosen model</a:t>
            </a:r>
            <a:endParaRPr lang="en-IN"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5091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Model Performance Summary</a:t>
            </a:r>
          </a:p>
        </p:txBody>
      </p:sp>
      <p:sp>
        <p:nvSpPr>
          <p:cNvPr id="16" name="Content Placeholder 2">
            <a:extLst>
              <a:ext uri="{FF2B5EF4-FFF2-40B4-BE49-F238E27FC236}">
                <a16:creationId xmlns:a16="http://schemas.microsoft.com/office/drawing/2014/main" id="{91038E5D-6B11-C15C-F15C-5D60CF714402}"/>
              </a:ext>
            </a:extLst>
          </p:cNvPr>
          <p:cNvSpPr txBox="1">
            <a:spLocks/>
          </p:cNvSpPr>
          <p:nvPr/>
        </p:nvSpPr>
        <p:spPr>
          <a:xfrm>
            <a:off x="639247" y="1469745"/>
            <a:ext cx="10913505" cy="58380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a:latin typeface="Arial" panose="020B0604020202020204" pitchFamily="34" charset="0"/>
                <a:cs typeface="Arial" panose="020B0604020202020204" pitchFamily="34" charset="0"/>
              </a:rPr>
              <a:t>Identifying Important Features from the Model (Random forest model)</a:t>
            </a:r>
          </a:p>
        </p:txBody>
      </p:sp>
      <p:pic>
        <p:nvPicPr>
          <p:cNvPr id="15362" name="Picture 2">
            <a:extLst>
              <a:ext uri="{FF2B5EF4-FFF2-40B4-BE49-F238E27FC236}">
                <a16:creationId xmlns:a16="http://schemas.microsoft.com/office/drawing/2014/main" id="{9F3AC986-6921-48F6-A84A-6F55B5C8D4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0132" y="1847356"/>
            <a:ext cx="6299174" cy="480445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525CA5B-13A5-659E-D857-6010BF4FDE93}"/>
              </a:ext>
            </a:extLst>
          </p:cNvPr>
          <p:cNvSpPr txBox="1">
            <a:spLocks/>
          </p:cNvSpPr>
          <p:nvPr/>
        </p:nvSpPr>
        <p:spPr>
          <a:xfrm>
            <a:off x="639247" y="2211249"/>
            <a:ext cx="4165835" cy="345925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IN" sz="1200" dirty="0">
                <a:latin typeface="Arial" panose="020B0604020202020204" pitchFamily="34" charset="0"/>
                <a:cs typeface="Arial" panose="020B0604020202020204" pitchFamily="34" charset="0"/>
              </a:rPr>
              <a:t>Checkout Price is most important features</a:t>
            </a:r>
          </a:p>
          <a:p>
            <a:pPr>
              <a:spcBef>
                <a:spcPts val="0"/>
              </a:spcBef>
            </a:pPr>
            <a:r>
              <a:rPr lang="en-IN" sz="1200" dirty="0">
                <a:latin typeface="Arial" panose="020B0604020202020204" pitchFamily="34" charset="0"/>
                <a:cs typeface="Arial" panose="020B0604020202020204" pitchFamily="34" charset="0"/>
              </a:rPr>
              <a:t>Operation area is the second most significant feature</a:t>
            </a:r>
          </a:p>
          <a:p>
            <a:pPr>
              <a:spcBef>
                <a:spcPts val="0"/>
              </a:spcBef>
            </a:pPr>
            <a:r>
              <a:rPr lang="en-IN" sz="1200" dirty="0">
                <a:latin typeface="Arial" panose="020B0604020202020204" pitchFamily="34" charset="0"/>
                <a:cs typeface="Arial" panose="020B0604020202020204" pitchFamily="34" charset="0"/>
              </a:rPr>
              <a:t>Derived feature recurring week is also seems to significant</a:t>
            </a:r>
          </a:p>
          <a:p>
            <a:pPr>
              <a:spcBef>
                <a:spcPts val="0"/>
              </a:spcBef>
            </a:pPr>
            <a:r>
              <a:rPr lang="en-IN" sz="1200" dirty="0">
                <a:latin typeface="Arial" panose="020B0604020202020204" pitchFamily="34" charset="0"/>
                <a:cs typeface="Arial" panose="020B0604020202020204" pitchFamily="34" charset="0"/>
              </a:rPr>
              <a:t>Homepage feature and email promotion is also significant to forecasted value</a:t>
            </a:r>
          </a:p>
          <a:p>
            <a:pPr>
              <a:spcBef>
                <a:spcPts val="0"/>
              </a:spcBef>
            </a:pPr>
            <a:r>
              <a:rPr lang="en-IN" sz="1200" dirty="0">
                <a:latin typeface="Arial" panose="020B0604020202020204" pitchFamily="34" charset="0"/>
                <a:cs typeface="Arial" panose="020B0604020202020204" pitchFamily="34" charset="0"/>
              </a:rPr>
              <a:t>Only few dummy variables in category column is significant rest is non-significant</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139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3A1EDC-CF41-4438-BB57-18569B953129}"/>
              </a:ext>
            </a:extLst>
          </p:cNvPr>
          <p:cNvSpPr>
            <a:spLocks noGrp="1"/>
          </p:cNvSpPr>
          <p:nvPr>
            <p:ph idx="4294967295"/>
          </p:nvPr>
        </p:nvSpPr>
        <p:spPr>
          <a:xfrm>
            <a:off x="639247" y="1469745"/>
            <a:ext cx="10913505" cy="4707218"/>
          </a:xfrm>
        </p:spPr>
        <p:txBody>
          <a:bodyPr>
            <a:normAutofit/>
          </a:bodyPr>
          <a:lstStyle/>
          <a:p>
            <a:r>
              <a:rPr lang="en-US" dirty="0">
                <a:latin typeface="Arial" panose="020B0604020202020204" pitchFamily="34" charset="0"/>
                <a:cs typeface="Arial" panose="020B0604020202020204" pitchFamily="34" charset="0"/>
              </a:rPr>
              <a:t>Business Problem Overview</a:t>
            </a:r>
          </a:p>
          <a:p>
            <a:r>
              <a:rPr lang="en-US" dirty="0">
                <a:latin typeface="Arial" panose="020B0604020202020204" pitchFamily="34" charset="0"/>
                <a:cs typeface="Arial" panose="020B0604020202020204" pitchFamily="34" charset="0"/>
              </a:rPr>
              <a:t>Data Overview</a:t>
            </a:r>
          </a:p>
          <a:p>
            <a:r>
              <a:rPr lang="en-US" dirty="0">
                <a:latin typeface="Arial" panose="020B0604020202020204" pitchFamily="34" charset="0"/>
                <a:cs typeface="Arial" panose="020B0604020202020204" pitchFamily="34" charset="0"/>
              </a:rPr>
              <a:t>Exploratory Data Analysis (EDA)</a:t>
            </a:r>
          </a:p>
          <a:p>
            <a:r>
              <a:rPr lang="en-US" dirty="0">
                <a:latin typeface="Arial" panose="020B0604020202020204" pitchFamily="34" charset="0"/>
                <a:cs typeface="Arial" panose="020B0604020202020204" pitchFamily="34" charset="0"/>
              </a:rPr>
              <a:t>Data pre-processing</a:t>
            </a:r>
          </a:p>
          <a:p>
            <a:r>
              <a:rPr lang="en-US" dirty="0">
                <a:latin typeface="Arial" panose="020B0604020202020204" pitchFamily="34" charset="0"/>
                <a:cs typeface="Arial" panose="020B0604020202020204" pitchFamily="34" charset="0"/>
              </a:rPr>
              <a:t>Forecast result and summary</a:t>
            </a:r>
          </a:p>
          <a:p>
            <a:r>
              <a:rPr lang="en-US" dirty="0">
                <a:latin typeface="Arial" panose="020B0604020202020204" pitchFamily="34" charset="0"/>
                <a:cs typeface="Arial" panose="020B0604020202020204" pitchFamily="34" charset="0"/>
              </a:rPr>
              <a:t>Insights and conclusion</a:t>
            </a:r>
          </a:p>
        </p:txBody>
      </p:sp>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Contents</a:t>
            </a:r>
          </a:p>
        </p:txBody>
      </p:sp>
    </p:spTree>
    <p:extLst>
      <p:ext uri="{BB962C8B-B14F-4D97-AF65-F5344CB8AC3E}">
        <p14:creationId xmlns:p14="http://schemas.microsoft.com/office/powerpoint/2010/main" val="1459366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Model Performance Summary</a:t>
            </a:r>
          </a:p>
        </p:txBody>
      </p:sp>
      <p:sp>
        <p:nvSpPr>
          <p:cNvPr id="16" name="Content Placeholder 2">
            <a:extLst>
              <a:ext uri="{FF2B5EF4-FFF2-40B4-BE49-F238E27FC236}">
                <a16:creationId xmlns:a16="http://schemas.microsoft.com/office/drawing/2014/main" id="{91038E5D-6B11-C15C-F15C-5D60CF714402}"/>
              </a:ext>
            </a:extLst>
          </p:cNvPr>
          <p:cNvSpPr txBox="1">
            <a:spLocks/>
          </p:cNvSpPr>
          <p:nvPr/>
        </p:nvSpPr>
        <p:spPr>
          <a:xfrm>
            <a:off x="639247" y="1469745"/>
            <a:ext cx="10913505" cy="58380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a:latin typeface="Arial" panose="020B0604020202020204" pitchFamily="34" charset="0"/>
                <a:cs typeface="Arial" panose="020B0604020202020204" pitchFamily="34" charset="0"/>
              </a:rPr>
              <a:t>Observed vs Prediction plot</a:t>
            </a:r>
          </a:p>
        </p:txBody>
      </p:sp>
      <p:pic>
        <p:nvPicPr>
          <p:cNvPr id="17410" name="Picture 2">
            <a:extLst>
              <a:ext uri="{FF2B5EF4-FFF2-40B4-BE49-F238E27FC236}">
                <a16:creationId xmlns:a16="http://schemas.microsoft.com/office/drawing/2014/main" id="{69A513DA-95D1-E553-E780-B5E6AD6173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0422" y="1919074"/>
            <a:ext cx="5163671" cy="401211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6E4163E2-1154-330E-E2D3-7EBF82474880}"/>
              </a:ext>
            </a:extLst>
          </p:cNvPr>
          <p:cNvSpPr txBox="1">
            <a:spLocks/>
          </p:cNvSpPr>
          <p:nvPr/>
        </p:nvSpPr>
        <p:spPr>
          <a:xfrm>
            <a:off x="1788294" y="6082463"/>
            <a:ext cx="9031827" cy="58419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ClrTx/>
              <a:defRPr/>
            </a:pPr>
            <a:r>
              <a:rPr kumimoji="0" lang="en-IN" sz="1400" b="0" i="0" u="none" strike="noStrike" kern="1200" cap="none" spc="0" normalizeH="0" baseline="0" noProof="0" dirty="0">
                <a:ln>
                  <a:noFill/>
                </a:ln>
                <a:solidFill>
                  <a:srgbClr val="231B23"/>
                </a:solidFill>
                <a:effectLst/>
                <a:uLnTx/>
                <a:uFillTx/>
                <a:latin typeface="Arial" panose="020B0604020202020204" pitchFamily="34" charset="0"/>
                <a:ea typeface="+mn-ea"/>
                <a:cs typeface="Arial" panose="020B0604020202020204" pitchFamily="34" charset="0"/>
              </a:rPr>
              <a:t>We can see that points are dense on the line where predicted is equal to the observed.</a:t>
            </a:r>
          </a:p>
          <a:p>
            <a:pPr>
              <a:lnSpc>
                <a:spcPct val="100000"/>
              </a:lnSpc>
              <a:spcBef>
                <a:spcPts val="0"/>
              </a:spcBef>
              <a:buClrTx/>
              <a:defRPr/>
            </a:pPr>
            <a:r>
              <a:rPr kumimoji="0" lang="en-IN" sz="1400" b="0" i="0" u="none" strike="noStrike" kern="1200" cap="none" spc="0" normalizeH="0" baseline="0" noProof="0" dirty="0">
                <a:ln>
                  <a:noFill/>
                </a:ln>
                <a:solidFill>
                  <a:srgbClr val="231B23"/>
                </a:solidFill>
                <a:effectLst/>
                <a:uLnTx/>
                <a:uFillTx/>
                <a:latin typeface="Arial" panose="020B0604020202020204" pitchFamily="34" charset="0"/>
                <a:ea typeface="+mn-ea"/>
                <a:cs typeface="Arial" panose="020B0604020202020204" pitchFamily="34" charset="0"/>
              </a:rPr>
              <a:t>This implies that most of the predicted values are close to the true values with some exceptions as seen in the plot.</a:t>
            </a:r>
          </a:p>
        </p:txBody>
      </p:sp>
    </p:spTree>
    <p:extLst>
      <p:ext uri="{BB962C8B-B14F-4D97-AF65-F5344CB8AC3E}">
        <p14:creationId xmlns:p14="http://schemas.microsoft.com/office/powerpoint/2010/main" val="3677448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Final Prediction Plot</a:t>
            </a:r>
          </a:p>
        </p:txBody>
      </p:sp>
      <p:pic>
        <p:nvPicPr>
          <p:cNvPr id="19458" name="Picture 2">
            <a:extLst>
              <a:ext uri="{FF2B5EF4-FFF2-40B4-BE49-F238E27FC236}">
                <a16:creationId xmlns:a16="http://schemas.microsoft.com/office/drawing/2014/main" id="{8C3FA64C-EFB5-80FB-9160-453FA716E8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8294" y="1371436"/>
            <a:ext cx="8002203" cy="4711027"/>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83786558-A871-2265-064C-0C41919A9AE9}"/>
              </a:ext>
            </a:extLst>
          </p:cNvPr>
          <p:cNvSpPr/>
          <p:nvPr/>
        </p:nvSpPr>
        <p:spPr>
          <a:xfrm>
            <a:off x="8812306" y="2644588"/>
            <a:ext cx="797859" cy="1568823"/>
          </a:xfrm>
          <a:prstGeom prst="ellipse">
            <a:avLst/>
          </a:prstGeom>
          <a:noFill/>
          <a:ln>
            <a:solidFill>
              <a:schemeClr val="accent3">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allout: Line 5">
            <a:extLst>
              <a:ext uri="{FF2B5EF4-FFF2-40B4-BE49-F238E27FC236}">
                <a16:creationId xmlns:a16="http://schemas.microsoft.com/office/drawing/2014/main" id="{ED3DB75E-830E-361B-F991-DEE3C9D38411}"/>
              </a:ext>
            </a:extLst>
          </p:cNvPr>
          <p:cNvSpPr/>
          <p:nvPr/>
        </p:nvSpPr>
        <p:spPr>
          <a:xfrm>
            <a:off x="9975028" y="1947233"/>
            <a:ext cx="1461246" cy="751143"/>
          </a:xfrm>
          <a:prstGeom prst="borderCallout1">
            <a:avLst/>
          </a:prstGeom>
          <a:solidFill>
            <a:schemeClr val="accent3">
              <a:lumMod val="90000"/>
            </a:schemeClr>
          </a:solidFill>
          <a:ln>
            <a:solidFill>
              <a:schemeClr val="accent3">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Predicted value on original test set</a:t>
            </a:r>
            <a:endParaRPr lang="en-IN" sz="1200" dirty="0">
              <a:solidFill>
                <a:schemeClr val="tx1"/>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1DFB9AA7-6EDB-66D3-B7E5-E685F2A3C3C1}"/>
              </a:ext>
            </a:extLst>
          </p:cNvPr>
          <p:cNvSpPr/>
          <p:nvPr/>
        </p:nvSpPr>
        <p:spPr>
          <a:xfrm>
            <a:off x="8310283" y="3535834"/>
            <a:ext cx="797859" cy="981774"/>
          </a:xfrm>
          <a:prstGeom prst="ellipse">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6262C50C-8DF7-0935-2CF3-DD7728CDE2E8}"/>
              </a:ext>
            </a:extLst>
          </p:cNvPr>
          <p:cNvSpPr/>
          <p:nvPr/>
        </p:nvSpPr>
        <p:spPr>
          <a:xfrm>
            <a:off x="6678707" y="4678973"/>
            <a:ext cx="1389529" cy="609600"/>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Predicted on validation test set</a:t>
            </a:r>
            <a:endParaRPr lang="en-IN" sz="1100" dirty="0">
              <a:solidFill>
                <a:schemeClr val="tx1"/>
              </a:solidFill>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191621DD-2F3B-AB78-4E55-2E0AA6E09DB5}"/>
              </a:ext>
            </a:extLst>
          </p:cNvPr>
          <p:cNvCxnSpPr>
            <a:cxnSpLocks/>
          </p:cNvCxnSpPr>
          <p:nvPr/>
        </p:nvCxnSpPr>
        <p:spPr>
          <a:xfrm flipV="1">
            <a:off x="8075218" y="4346093"/>
            <a:ext cx="336695" cy="637680"/>
          </a:xfrm>
          <a:prstGeom prst="line">
            <a:avLst/>
          </a:prstGeom>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ACC513F4-A02B-8877-09A8-BA439B64E92D}"/>
              </a:ext>
            </a:extLst>
          </p:cNvPr>
          <p:cNvSpPr txBox="1">
            <a:spLocks/>
          </p:cNvSpPr>
          <p:nvPr/>
        </p:nvSpPr>
        <p:spPr>
          <a:xfrm>
            <a:off x="1642032" y="6355070"/>
            <a:ext cx="8730133" cy="43516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a:latin typeface="Arial" panose="020B0604020202020204" pitchFamily="34" charset="0"/>
                <a:cs typeface="Arial" panose="020B0604020202020204" pitchFamily="34" charset="0"/>
              </a:rPr>
              <a:t>Prediction across all </a:t>
            </a:r>
            <a:r>
              <a:rPr lang="en-IN" b="1" dirty="0" err="1">
                <a:latin typeface="Arial" panose="020B0604020202020204" pitchFamily="34" charset="0"/>
                <a:cs typeface="Arial" panose="020B0604020202020204" pitchFamily="34" charset="0"/>
              </a:rPr>
              <a:t>centers</a:t>
            </a:r>
            <a:r>
              <a:rPr lang="en-IN" b="1" dirty="0">
                <a:latin typeface="Arial" panose="020B0604020202020204" pitchFamily="34" charset="0"/>
                <a:cs typeface="Arial" panose="020B0604020202020204" pitchFamily="34" charset="0"/>
              </a:rPr>
              <a:t> for different meal id</a:t>
            </a:r>
          </a:p>
        </p:txBody>
      </p:sp>
    </p:spTree>
    <p:extLst>
      <p:ext uri="{BB962C8B-B14F-4D97-AF65-F5344CB8AC3E}">
        <p14:creationId xmlns:p14="http://schemas.microsoft.com/office/powerpoint/2010/main" val="874931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Insights and conclusion</a:t>
            </a:r>
          </a:p>
        </p:txBody>
      </p:sp>
      <p:sp>
        <p:nvSpPr>
          <p:cNvPr id="4" name="Content Placeholder 2">
            <a:extLst>
              <a:ext uri="{FF2B5EF4-FFF2-40B4-BE49-F238E27FC236}">
                <a16:creationId xmlns:a16="http://schemas.microsoft.com/office/drawing/2014/main" id="{2F8F8E76-98DE-FEA8-A1C0-DC167ABCB143}"/>
              </a:ext>
            </a:extLst>
          </p:cNvPr>
          <p:cNvSpPr txBox="1">
            <a:spLocks/>
          </p:cNvSpPr>
          <p:nvPr/>
        </p:nvSpPr>
        <p:spPr>
          <a:xfrm>
            <a:off x="639247" y="1469745"/>
            <a:ext cx="10913505" cy="470721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400" b="1" dirty="0">
                <a:latin typeface="Arial" panose="020B0604020202020204" pitchFamily="34" charset="0"/>
                <a:cs typeface="Arial" panose="020B0604020202020204" pitchFamily="34" charset="0"/>
              </a:rPr>
              <a:t>Insights from Data:</a:t>
            </a:r>
          </a:p>
          <a:p>
            <a:pPr>
              <a:spcBef>
                <a:spcPts val="0"/>
              </a:spcBef>
            </a:pPr>
            <a:r>
              <a:rPr lang="en-IN" sz="1400" dirty="0">
                <a:latin typeface="Arial" panose="020B0604020202020204" pitchFamily="34" charset="0"/>
                <a:cs typeface="Arial" panose="020B0604020202020204" pitchFamily="34" charset="0"/>
              </a:rPr>
              <a:t>Checkout Price is the important feature for prediction, Check out Price is the main factor determining the number of orders. The more discounted the checkout price compared to base price chances of meal getting ordered is high. </a:t>
            </a:r>
          </a:p>
          <a:p>
            <a:pPr>
              <a:spcBef>
                <a:spcPts val="0"/>
              </a:spcBef>
            </a:pPr>
            <a:r>
              <a:rPr lang="en-IN" sz="1400" dirty="0">
                <a:latin typeface="Arial" panose="020B0604020202020204" pitchFamily="34" charset="0"/>
                <a:cs typeface="Arial" panose="020B0604020202020204" pitchFamily="34" charset="0"/>
              </a:rPr>
              <a:t>Operational area is also important feature for prediction. If the area of operation is high, the chances of getting orders are high</a:t>
            </a:r>
          </a:p>
          <a:p>
            <a:pPr>
              <a:spcBef>
                <a:spcPts val="0"/>
              </a:spcBef>
            </a:pPr>
            <a:r>
              <a:rPr lang="en-IN" sz="1400" dirty="0">
                <a:latin typeface="Arial" panose="020B0604020202020204" pitchFamily="34" charset="0"/>
                <a:cs typeface="Arial" panose="020B0604020202020204" pitchFamily="34" charset="0"/>
              </a:rPr>
              <a:t>The chance for a food to get order is high when it is featured in homepage</a:t>
            </a:r>
          </a:p>
          <a:p>
            <a:pPr>
              <a:spcBef>
                <a:spcPts val="0"/>
              </a:spcBef>
            </a:pPr>
            <a:r>
              <a:rPr lang="en-IN" sz="1400" dirty="0">
                <a:latin typeface="Arial" panose="020B0604020202020204" pitchFamily="34" charset="0"/>
                <a:cs typeface="Arial" panose="020B0604020202020204" pitchFamily="34" charset="0"/>
              </a:rPr>
              <a:t>Email promotion also has an impact in getting the meal to be ordered</a:t>
            </a:r>
          </a:p>
          <a:p>
            <a:pPr>
              <a:spcBef>
                <a:spcPts val="0"/>
              </a:spcBef>
            </a:pPr>
            <a:r>
              <a:rPr lang="en-IN" sz="1400" dirty="0">
                <a:latin typeface="Arial" panose="020B0604020202020204" pitchFamily="34" charset="0"/>
                <a:cs typeface="Arial" panose="020B0604020202020204" pitchFamily="34" charset="0"/>
              </a:rPr>
              <a:t>Italian and Thai are the most ordered </a:t>
            </a:r>
            <a:r>
              <a:rPr lang="en-IN" sz="1400" dirty="0" err="1">
                <a:latin typeface="Arial" panose="020B0604020202020204" pitchFamily="34" charset="0"/>
                <a:cs typeface="Arial" panose="020B0604020202020204" pitchFamily="34" charset="0"/>
              </a:rPr>
              <a:t>cusine</a:t>
            </a:r>
            <a:r>
              <a:rPr lang="en-IN" sz="1400" dirty="0">
                <a:latin typeface="Arial" panose="020B0604020202020204" pitchFamily="34" charset="0"/>
                <a:cs typeface="Arial" panose="020B0604020202020204" pitchFamily="34" charset="0"/>
              </a:rPr>
              <a:t>. While beverage and rice bowl are the most ordered meal category</a:t>
            </a:r>
          </a:p>
          <a:p>
            <a:pPr marL="0" indent="0">
              <a:spcBef>
                <a:spcPts val="0"/>
              </a:spcBef>
              <a:buNone/>
            </a:pPr>
            <a:r>
              <a:rPr lang="en-IN" sz="1400" b="1" dirty="0">
                <a:latin typeface="Arial" panose="020B0604020202020204" pitchFamily="34" charset="0"/>
                <a:cs typeface="Arial" panose="020B0604020202020204" pitchFamily="34" charset="0"/>
              </a:rPr>
              <a:t>Insights from Model:</a:t>
            </a:r>
            <a:endParaRPr lang="en-IN" sz="1400" dirty="0">
              <a:latin typeface="Arial" panose="020B0604020202020204" pitchFamily="34" charset="0"/>
              <a:cs typeface="Arial" panose="020B0604020202020204" pitchFamily="34" charset="0"/>
            </a:endParaRPr>
          </a:p>
          <a:p>
            <a:pPr>
              <a:spcBef>
                <a:spcPts val="0"/>
              </a:spcBef>
            </a:pPr>
            <a:r>
              <a:rPr lang="en-IN" sz="1400" dirty="0">
                <a:latin typeface="Arial" panose="020B0604020202020204" pitchFamily="34" charset="0"/>
                <a:cs typeface="Arial" panose="020B0604020202020204" pitchFamily="34" charset="0"/>
              </a:rPr>
              <a:t>Using Random Forest and </a:t>
            </a:r>
            <a:r>
              <a:rPr lang="en-IN" sz="1400" dirty="0" err="1">
                <a:latin typeface="Arial" panose="020B0604020202020204" pitchFamily="34" charset="0"/>
                <a:cs typeface="Arial" panose="020B0604020202020204" pitchFamily="34" charset="0"/>
              </a:rPr>
              <a:t>Xgboost</a:t>
            </a:r>
            <a:r>
              <a:rPr lang="en-IN" sz="1400" dirty="0">
                <a:latin typeface="Arial" panose="020B0604020202020204" pitchFamily="34" charset="0"/>
                <a:cs typeface="Arial" panose="020B0604020202020204" pitchFamily="34" charset="0"/>
              </a:rPr>
              <a:t> model can give you a more accurate prediction of future orders</a:t>
            </a:r>
          </a:p>
          <a:p>
            <a:pPr>
              <a:spcBef>
                <a:spcPts val="0"/>
              </a:spcBef>
            </a:pPr>
            <a:r>
              <a:rPr lang="en-IN" sz="1400" dirty="0">
                <a:latin typeface="Arial" panose="020B0604020202020204" pitchFamily="34" charset="0"/>
                <a:cs typeface="Arial" panose="020B0604020202020204" pitchFamily="34" charset="0"/>
              </a:rPr>
              <a:t>Random Forest has high r-square value compared to other models</a:t>
            </a:r>
          </a:p>
          <a:p>
            <a:pPr>
              <a:spcBef>
                <a:spcPts val="0"/>
              </a:spcBef>
            </a:pPr>
            <a:endParaRPr lang="en-IN"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8875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Final insights to the centers for raw material planning</a:t>
            </a:r>
          </a:p>
        </p:txBody>
      </p:sp>
      <p:sp>
        <p:nvSpPr>
          <p:cNvPr id="4" name="Content Placeholder 2">
            <a:extLst>
              <a:ext uri="{FF2B5EF4-FFF2-40B4-BE49-F238E27FC236}">
                <a16:creationId xmlns:a16="http://schemas.microsoft.com/office/drawing/2014/main" id="{2F8F8E76-98DE-FEA8-A1C0-DC167ABCB143}"/>
              </a:ext>
            </a:extLst>
          </p:cNvPr>
          <p:cNvSpPr txBox="1">
            <a:spLocks/>
          </p:cNvSpPr>
          <p:nvPr/>
        </p:nvSpPr>
        <p:spPr>
          <a:xfrm>
            <a:off x="639247" y="1469745"/>
            <a:ext cx="10913505" cy="470721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400" b="1" dirty="0">
                <a:latin typeface="Arial" panose="020B0604020202020204" pitchFamily="34" charset="0"/>
                <a:cs typeface="Arial" panose="020B0604020202020204" pitchFamily="34" charset="0"/>
              </a:rPr>
              <a:t>Insights to </a:t>
            </a:r>
            <a:r>
              <a:rPr lang="en-IN" sz="1400" b="1" dirty="0" err="1">
                <a:latin typeface="Arial" panose="020B0604020202020204" pitchFamily="34" charset="0"/>
                <a:cs typeface="Arial" panose="020B0604020202020204" pitchFamily="34" charset="0"/>
              </a:rPr>
              <a:t>centers</a:t>
            </a:r>
            <a:r>
              <a:rPr lang="en-IN" sz="1400" b="1" dirty="0">
                <a:latin typeface="Arial" panose="020B0604020202020204" pitchFamily="34" charset="0"/>
                <a:cs typeface="Arial" panose="020B0604020202020204" pitchFamily="34" charset="0"/>
              </a:rPr>
              <a:t>:</a:t>
            </a:r>
          </a:p>
          <a:p>
            <a:pPr>
              <a:spcBef>
                <a:spcPts val="0"/>
              </a:spcBef>
            </a:pPr>
            <a:r>
              <a:rPr lang="en-IN" sz="1400" dirty="0">
                <a:latin typeface="Arial" panose="020B0604020202020204" pitchFamily="34" charset="0"/>
                <a:cs typeface="Arial" panose="020B0604020202020204" pitchFamily="34" charset="0"/>
              </a:rPr>
              <a:t>Most ordering category will be Beverages and Rice bowl</a:t>
            </a:r>
          </a:p>
          <a:p>
            <a:pPr>
              <a:spcBef>
                <a:spcPts val="0"/>
              </a:spcBef>
            </a:pPr>
            <a:r>
              <a:rPr lang="en-IN" sz="1400" dirty="0">
                <a:latin typeface="Arial" panose="020B0604020202020204" pitchFamily="34" charset="0"/>
                <a:cs typeface="Arial" panose="020B0604020202020204" pitchFamily="34" charset="0"/>
              </a:rPr>
              <a:t>Most ordering Cuisine will be Italian</a:t>
            </a:r>
          </a:p>
          <a:p>
            <a:pPr>
              <a:spcBef>
                <a:spcPts val="0"/>
              </a:spcBef>
            </a:pPr>
            <a:r>
              <a:rPr lang="en-IN" sz="1400" dirty="0">
                <a:latin typeface="Arial" panose="020B0604020202020204" pitchFamily="34" charset="0"/>
                <a:cs typeface="Arial" panose="020B0604020202020204" pitchFamily="34" charset="0"/>
              </a:rPr>
              <a:t>Second most ordering cuisine will be Indian</a:t>
            </a:r>
          </a:p>
          <a:p>
            <a:pPr>
              <a:spcBef>
                <a:spcPts val="0"/>
              </a:spcBef>
            </a:pPr>
            <a:r>
              <a:rPr lang="en-IN" sz="1400" dirty="0">
                <a:latin typeface="Arial" panose="020B0604020202020204" pitchFamily="34" charset="0"/>
                <a:cs typeface="Arial" panose="020B0604020202020204" pitchFamily="34" charset="0"/>
              </a:rPr>
              <a:t>Most ordering Italian meal category will be sandwich then followed by beverages and salads</a:t>
            </a:r>
          </a:p>
          <a:p>
            <a:pPr>
              <a:spcBef>
                <a:spcPts val="0"/>
              </a:spcBef>
            </a:pPr>
            <a:r>
              <a:rPr lang="en-IN" sz="1400" dirty="0">
                <a:latin typeface="Arial" panose="020B0604020202020204" pitchFamily="34" charset="0"/>
                <a:cs typeface="Arial" panose="020B0604020202020204" pitchFamily="34" charset="0"/>
              </a:rPr>
              <a:t>Most ordering Indian meal category will be rice bowl followed by beverages and desserts</a:t>
            </a:r>
          </a:p>
          <a:p>
            <a:pPr>
              <a:spcBef>
                <a:spcPts val="0"/>
              </a:spcBef>
            </a:pPr>
            <a:r>
              <a:rPr lang="en-IN" sz="1400" dirty="0">
                <a:latin typeface="Arial" panose="020B0604020202020204" pitchFamily="34" charset="0"/>
                <a:cs typeface="Arial" panose="020B0604020202020204" pitchFamily="34" charset="0"/>
              </a:rPr>
              <a:t>Most ordering Thai food will be beverages</a:t>
            </a:r>
          </a:p>
          <a:p>
            <a:pPr>
              <a:spcBef>
                <a:spcPts val="0"/>
              </a:spcBef>
            </a:pPr>
            <a:r>
              <a:rPr lang="en-IN" sz="1400" dirty="0">
                <a:latin typeface="Arial" panose="020B0604020202020204" pitchFamily="34" charset="0"/>
                <a:cs typeface="Arial" panose="020B0604020202020204" pitchFamily="34" charset="0"/>
              </a:rPr>
              <a:t>Most ordering Continental food will be Pizza</a:t>
            </a:r>
          </a:p>
          <a:p>
            <a:pPr>
              <a:spcBef>
                <a:spcPts val="0"/>
              </a:spcBef>
            </a:pPr>
            <a:r>
              <a:rPr lang="en-IN" sz="1400" dirty="0" err="1">
                <a:latin typeface="Arial" panose="020B0604020202020204" pitchFamily="34" charset="0"/>
                <a:cs typeface="Arial" panose="020B0604020202020204" pitchFamily="34" charset="0"/>
              </a:rPr>
              <a:t>Center</a:t>
            </a:r>
            <a:r>
              <a:rPr lang="en-IN" sz="1400" dirty="0">
                <a:latin typeface="Arial" panose="020B0604020202020204" pitchFamily="34" charset="0"/>
                <a:cs typeface="Arial" panose="020B0604020202020204" pitchFamily="34" charset="0"/>
              </a:rPr>
              <a:t> 13 will have highest number of orders</a:t>
            </a:r>
          </a:p>
          <a:p>
            <a:pPr>
              <a:spcBef>
                <a:spcPts val="0"/>
              </a:spcBef>
            </a:pPr>
            <a:endParaRPr lang="en-IN" sz="1400" dirty="0">
              <a:latin typeface="Arial" panose="020B0604020202020204" pitchFamily="34" charset="0"/>
              <a:cs typeface="Arial" panose="020B0604020202020204" pitchFamily="34" charset="0"/>
            </a:endParaRPr>
          </a:p>
          <a:p>
            <a:pPr>
              <a:spcBef>
                <a:spcPts val="0"/>
              </a:spcBef>
            </a:pPr>
            <a:endParaRPr lang="en-IN"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2696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Prediction across centers for raw material planning</a:t>
            </a:r>
          </a:p>
        </p:txBody>
      </p:sp>
      <p:pic>
        <p:nvPicPr>
          <p:cNvPr id="20482" name="Picture 2">
            <a:extLst>
              <a:ext uri="{FF2B5EF4-FFF2-40B4-BE49-F238E27FC236}">
                <a16:creationId xmlns:a16="http://schemas.microsoft.com/office/drawing/2014/main" id="{F107C626-F29C-E3F8-07E5-9721B3C340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649" y="1326873"/>
            <a:ext cx="9108701" cy="530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599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Insights across centers for raw material planning</a:t>
            </a:r>
          </a:p>
        </p:txBody>
      </p:sp>
      <p:pic>
        <p:nvPicPr>
          <p:cNvPr id="21506" name="Picture 2">
            <a:extLst>
              <a:ext uri="{FF2B5EF4-FFF2-40B4-BE49-F238E27FC236}">
                <a16:creationId xmlns:a16="http://schemas.microsoft.com/office/drawing/2014/main" id="{D8E7CB7C-15CF-F320-CF83-A31278E7E2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413" y="1811964"/>
            <a:ext cx="5306965" cy="354893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105EC86-E2C1-36DD-BBF7-26FE90AE9FEF}"/>
              </a:ext>
            </a:extLst>
          </p:cNvPr>
          <p:cNvSpPr txBox="1">
            <a:spLocks/>
          </p:cNvSpPr>
          <p:nvPr/>
        </p:nvSpPr>
        <p:spPr>
          <a:xfrm>
            <a:off x="713611" y="5658475"/>
            <a:ext cx="5344554" cy="583801"/>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200" dirty="0">
                <a:latin typeface="Arial" panose="020B0604020202020204" pitchFamily="34" charset="0"/>
                <a:cs typeface="Arial" panose="020B0604020202020204" pitchFamily="34" charset="0"/>
              </a:rPr>
              <a:t>Most ordering category will be Beverages and Rice bowl</a:t>
            </a:r>
          </a:p>
        </p:txBody>
      </p:sp>
      <p:sp>
        <p:nvSpPr>
          <p:cNvPr id="4" name="Content Placeholder 2">
            <a:extLst>
              <a:ext uri="{FF2B5EF4-FFF2-40B4-BE49-F238E27FC236}">
                <a16:creationId xmlns:a16="http://schemas.microsoft.com/office/drawing/2014/main" id="{7AF378D3-712C-3B0D-DF2D-3DD84FECF441}"/>
              </a:ext>
            </a:extLst>
          </p:cNvPr>
          <p:cNvSpPr txBox="1">
            <a:spLocks/>
          </p:cNvSpPr>
          <p:nvPr/>
        </p:nvSpPr>
        <p:spPr>
          <a:xfrm>
            <a:off x="713611" y="1290427"/>
            <a:ext cx="2755731" cy="48458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400" b="1" dirty="0">
                <a:latin typeface="Arial" panose="020B0604020202020204" pitchFamily="34" charset="0"/>
                <a:cs typeface="Arial" panose="020B0604020202020204" pitchFamily="34" charset="0"/>
              </a:rPr>
              <a:t>Category wise orders</a:t>
            </a:r>
          </a:p>
        </p:txBody>
      </p:sp>
      <p:sp>
        <p:nvSpPr>
          <p:cNvPr id="6" name="Content Placeholder 2">
            <a:extLst>
              <a:ext uri="{FF2B5EF4-FFF2-40B4-BE49-F238E27FC236}">
                <a16:creationId xmlns:a16="http://schemas.microsoft.com/office/drawing/2014/main" id="{857D4E1A-1CA5-079A-83CB-B788FE249B0E}"/>
              </a:ext>
            </a:extLst>
          </p:cNvPr>
          <p:cNvSpPr txBox="1">
            <a:spLocks/>
          </p:cNvSpPr>
          <p:nvPr/>
        </p:nvSpPr>
        <p:spPr>
          <a:xfrm>
            <a:off x="6319822" y="5658475"/>
            <a:ext cx="5344554" cy="5838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200" dirty="0">
                <a:latin typeface="Arial" panose="020B0604020202020204" pitchFamily="34" charset="0"/>
                <a:cs typeface="Arial" panose="020B0604020202020204" pitchFamily="34" charset="0"/>
              </a:rPr>
              <a:t>Most ordering Cuisine will be Italian</a:t>
            </a:r>
          </a:p>
          <a:p>
            <a:pPr marL="0" indent="0">
              <a:spcBef>
                <a:spcPts val="0"/>
              </a:spcBef>
              <a:buNone/>
            </a:pPr>
            <a:r>
              <a:rPr lang="en-IN" sz="1200" dirty="0">
                <a:latin typeface="Arial" panose="020B0604020202020204" pitchFamily="34" charset="0"/>
                <a:cs typeface="Arial" panose="020B0604020202020204" pitchFamily="34" charset="0"/>
              </a:rPr>
              <a:t>Second most ordering cuisine will be Indian</a:t>
            </a:r>
          </a:p>
        </p:txBody>
      </p:sp>
      <p:sp>
        <p:nvSpPr>
          <p:cNvPr id="7" name="Content Placeholder 2">
            <a:extLst>
              <a:ext uri="{FF2B5EF4-FFF2-40B4-BE49-F238E27FC236}">
                <a16:creationId xmlns:a16="http://schemas.microsoft.com/office/drawing/2014/main" id="{25942674-598A-3C29-F749-132DFF84472E}"/>
              </a:ext>
            </a:extLst>
          </p:cNvPr>
          <p:cNvSpPr txBox="1">
            <a:spLocks/>
          </p:cNvSpPr>
          <p:nvPr/>
        </p:nvSpPr>
        <p:spPr>
          <a:xfrm>
            <a:off x="6319822" y="1290427"/>
            <a:ext cx="2755731" cy="48458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400" b="1" dirty="0" err="1">
                <a:latin typeface="Arial" panose="020B0604020202020204" pitchFamily="34" charset="0"/>
                <a:cs typeface="Arial" panose="020B0604020202020204" pitchFamily="34" charset="0"/>
              </a:rPr>
              <a:t>Cusine</a:t>
            </a:r>
            <a:r>
              <a:rPr lang="en-IN" sz="1400" b="1" dirty="0">
                <a:latin typeface="Arial" panose="020B0604020202020204" pitchFamily="34" charset="0"/>
                <a:cs typeface="Arial" panose="020B0604020202020204" pitchFamily="34" charset="0"/>
              </a:rPr>
              <a:t> vs </a:t>
            </a:r>
            <a:r>
              <a:rPr lang="en-IN" sz="1400" b="1" dirty="0" err="1">
                <a:latin typeface="Arial" panose="020B0604020202020204" pitchFamily="34" charset="0"/>
                <a:cs typeface="Arial" panose="020B0604020202020204" pitchFamily="34" charset="0"/>
              </a:rPr>
              <a:t>Num</a:t>
            </a:r>
            <a:r>
              <a:rPr lang="en-IN" sz="1400" b="1" dirty="0">
                <a:latin typeface="Arial" panose="020B0604020202020204" pitchFamily="34" charset="0"/>
                <a:cs typeface="Arial" panose="020B0604020202020204" pitchFamily="34" charset="0"/>
              </a:rPr>
              <a:t> of orders</a:t>
            </a:r>
          </a:p>
        </p:txBody>
      </p:sp>
      <p:pic>
        <p:nvPicPr>
          <p:cNvPr id="21508" name="Picture 4">
            <a:extLst>
              <a:ext uri="{FF2B5EF4-FFF2-40B4-BE49-F238E27FC236}">
                <a16:creationId xmlns:a16="http://schemas.microsoft.com/office/drawing/2014/main" id="{7FB7ABDF-5D73-0A25-7A0D-8C1F811968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5624" y="1864659"/>
            <a:ext cx="5318000" cy="3496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679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Insights across centers for raw material planning</a:t>
            </a:r>
          </a:p>
        </p:txBody>
      </p:sp>
      <p:sp>
        <p:nvSpPr>
          <p:cNvPr id="3" name="Content Placeholder 2">
            <a:extLst>
              <a:ext uri="{FF2B5EF4-FFF2-40B4-BE49-F238E27FC236}">
                <a16:creationId xmlns:a16="http://schemas.microsoft.com/office/drawing/2014/main" id="{C105EC86-E2C1-36DD-BBF7-26FE90AE9FEF}"/>
              </a:ext>
            </a:extLst>
          </p:cNvPr>
          <p:cNvSpPr txBox="1">
            <a:spLocks/>
          </p:cNvSpPr>
          <p:nvPr/>
        </p:nvSpPr>
        <p:spPr>
          <a:xfrm>
            <a:off x="527624" y="5237077"/>
            <a:ext cx="4062305" cy="67066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100" dirty="0">
                <a:latin typeface="Arial" panose="020B0604020202020204" pitchFamily="34" charset="0"/>
                <a:cs typeface="Arial" panose="020B0604020202020204" pitchFamily="34" charset="0"/>
              </a:rPr>
              <a:t>Most ordering Italian meal category will be sandwich then followed by beverages and salads</a:t>
            </a:r>
          </a:p>
        </p:txBody>
      </p:sp>
      <p:sp>
        <p:nvSpPr>
          <p:cNvPr id="4" name="Content Placeholder 2">
            <a:extLst>
              <a:ext uri="{FF2B5EF4-FFF2-40B4-BE49-F238E27FC236}">
                <a16:creationId xmlns:a16="http://schemas.microsoft.com/office/drawing/2014/main" id="{7AF378D3-712C-3B0D-DF2D-3DD84FECF441}"/>
              </a:ext>
            </a:extLst>
          </p:cNvPr>
          <p:cNvSpPr txBox="1">
            <a:spLocks/>
          </p:cNvSpPr>
          <p:nvPr/>
        </p:nvSpPr>
        <p:spPr>
          <a:xfrm>
            <a:off x="713611" y="1722536"/>
            <a:ext cx="2755731" cy="48458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400" b="1" dirty="0">
                <a:latin typeface="Arial" panose="020B0604020202020204" pitchFamily="34" charset="0"/>
                <a:cs typeface="Arial" panose="020B0604020202020204" pitchFamily="34" charset="0"/>
              </a:rPr>
              <a:t>Most ordered Meal category in Italian cuisine</a:t>
            </a:r>
          </a:p>
        </p:txBody>
      </p:sp>
      <p:pic>
        <p:nvPicPr>
          <p:cNvPr id="23554" name="Picture 2">
            <a:extLst>
              <a:ext uri="{FF2B5EF4-FFF2-40B4-BE49-F238E27FC236}">
                <a16:creationId xmlns:a16="http://schemas.microsoft.com/office/drawing/2014/main" id="{BAECF894-2122-7B60-F837-E35300BED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705" y="2430310"/>
            <a:ext cx="3846926" cy="250924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34BE2E87-1D40-A8B9-F2B1-C5A88E32D09E}"/>
              </a:ext>
            </a:extLst>
          </p:cNvPr>
          <p:cNvSpPr txBox="1">
            <a:spLocks/>
          </p:cNvSpPr>
          <p:nvPr/>
        </p:nvSpPr>
        <p:spPr>
          <a:xfrm>
            <a:off x="6560871" y="5237077"/>
            <a:ext cx="3975553" cy="58380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200" dirty="0">
                <a:latin typeface="Arial" panose="020B0604020202020204" pitchFamily="34" charset="0"/>
                <a:cs typeface="Arial" panose="020B0604020202020204" pitchFamily="34" charset="0"/>
              </a:rPr>
              <a:t>Most ordering Indian meal category will be rice bowl followed by beverages and desserts</a:t>
            </a:r>
          </a:p>
        </p:txBody>
      </p:sp>
      <p:sp>
        <p:nvSpPr>
          <p:cNvPr id="8" name="Content Placeholder 2">
            <a:extLst>
              <a:ext uri="{FF2B5EF4-FFF2-40B4-BE49-F238E27FC236}">
                <a16:creationId xmlns:a16="http://schemas.microsoft.com/office/drawing/2014/main" id="{0E4310BD-0204-9AB8-5228-CA99DD1F2103}"/>
              </a:ext>
            </a:extLst>
          </p:cNvPr>
          <p:cNvSpPr txBox="1">
            <a:spLocks/>
          </p:cNvSpPr>
          <p:nvPr/>
        </p:nvSpPr>
        <p:spPr>
          <a:xfrm>
            <a:off x="6746858" y="1722536"/>
            <a:ext cx="2755731" cy="48458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400" b="1" dirty="0">
                <a:latin typeface="Arial" panose="020B0604020202020204" pitchFamily="34" charset="0"/>
                <a:cs typeface="Arial" panose="020B0604020202020204" pitchFamily="34" charset="0"/>
              </a:rPr>
              <a:t>Most ordering meal category in Indian </a:t>
            </a:r>
            <a:r>
              <a:rPr lang="en-IN" sz="1400" b="1" dirty="0" err="1">
                <a:latin typeface="Arial" panose="020B0604020202020204" pitchFamily="34" charset="0"/>
                <a:cs typeface="Arial" panose="020B0604020202020204" pitchFamily="34" charset="0"/>
              </a:rPr>
              <a:t>cusine</a:t>
            </a:r>
            <a:endParaRPr lang="en-IN" sz="1400" b="1" dirty="0">
              <a:latin typeface="Arial" panose="020B0604020202020204" pitchFamily="34" charset="0"/>
              <a:cs typeface="Arial" panose="020B0604020202020204" pitchFamily="34" charset="0"/>
            </a:endParaRPr>
          </a:p>
        </p:txBody>
      </p:sp>
      <p:pic>
        <p:nvPicPr>
          <p:cNvPr id="9" name="Picture 2">
            <a:extLst>
              <a:ext uri="{FF2B5EF4-FFF2-40B4-BE49-F238E27FC236}">
                <a16:creationId xmlns:a16="http://schemas.microsoft.com/office/drawing/2014/main" id="{0F843156-CAF6-5D9C-59D1-FA75916DF1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1952" y="2430310"/>
            <a:ext cx="3846926" cy="2509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286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Business recommendation for future growth</a:t>
            </a:r>
          </a:p>
        </p:txBody>
      </p:sp>
      <p:sp>
        <p:nvSpPr>
          <p:cNvPr id="4" name="Content Placeholder 2">
            <a:extLst>
              <a:ext uri="{FF2B5EF4-FFF2-40B4-BE49-F238E27FC236}">
                <a16:creationId xmlns:a16="http://schemas.microsoft.com/office/drawing/2014/main" id="{2F8F8E76-98DE-FEA8-A1C0-DC167ABCB143}"/>
              </a:ext>
            </a:extLst>
          </p:cNvPr>
          <p:cNvSpPr txBox="1">
            <a:spLocks/>
          </p:cNvSpPr>
          <p:nvPr/>
        </p:nvSpPr>
        <p:spPr>
          <a:xfrm>
            <a:off x="639247" y="1469745"/>
            <a:ext cx="10913505" cy="470721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400" b="1" dirty="0">
                <a:latin typeface="Arial" panose="020B0604020202020204" pitchFamily="34" charset="0"/>
                <a:cs typeface="Arial" panose="020B0604020202020204" pitchFamily="34" charset="0"/>
              </a:rPr>
              <a:t>Insights for Business for increasing order:</a:t>
            </a:r>
          </a:p>
          <a:p>
            <a:pPr>
              <a:spcBef>
                <a:spcPts val="0"/>
              </a:spcBef>
            </a:pPr>
            <a:r>
              <a:rPr lang="en-IN" sz="1400" dirty="0">
                <a:latin typeface="Arial" panose="020B0604020202020204" pitchFamily="34" charset="0"/>
                <a:cs typeface="Arial" panose="020B0604020202020204" pitchFamily="34" charset="0"/>
              </a:rPr>
              <a:t>Make check-out price more attractive by implementing discounts and promotions</a:t>
            </a:r>
          </a:p>
          <a:p>
            <a:pPr>
              <a:spcBef>
                <a:spcPts val="0"/>
              </a:spcBef>
            </a:pPr>
            <a:r>
              <a:rPr lang="en-IN" sz="1400" dirty="0">
                <a:latin typeface="Arial" panose="020B0604020202020204" pitchFamily="34" charset="0"/>
                <a:cs typeface="Arial" panose="020B0604020202020204" pitchFamily="34" charset="0"/>
              </a:rPr>
              <a:t>Currently only 10% meals get featured in homepage, increase the number of meals featured in homepage to increase the number of orders</a:t>
            </a:r>
          </a:p>
          <a:p>
            <a:pPr>
              <a:spcBef>
                <a:spcPts val="0"/>
              </a:spcBef>
            </a:pPr>
            <a:r>
              <a:rPr lang="en-IN" sz="1400" dirty="0">
                <a:latin typeface="Arial" panose="020B0604020202020204" pitchFamily="34" charset="0"/>
                <a:cs typeface="Arial" panose="020B0604020202020204" pitchFamily="34" charset="0"/>
              </a:rPr>
              <a:t>Only 8% email promotions are done so far, we saw that promotions are indeed a contributing factor to the prediction, so increase the promotion in coming weeks to increase orders</a:t>
            </a:r>
          </a:p>
          <a:p>
            <a:pPr>
              <a:spcBef>
                <a:spcPts val="0"/>
              </a:spcBef>
            </a:pPr>
            <a:r>
              <a:rPr lang="en-IN" sz="1400" dirty="0">
                <a:latin typeface="Arial" panose="020B0604020202020204" pitchFamily="34" charset="0"/>
                <a:cs typeface="Arial" panose="020B0604020202020204" pitchFamily="34" charset="0"/>
              </a:rPr>
              <a:t>Increase Type B and Type C </a:t>
            </a:r>
            <a:r>
              <a:rPr lang="en-IN" sz="1400" dirty="0" err="1">
                <a:latin typeface="Arial" panose="020B0604020202020204" pitchFamily="34" charset="0"/>
                <a:cs typeface="Arial" panose="020B0604020202020204" pitchFamily="34" charset="0"/>
              </a:rPr>
              <a:t>centers</a:t>
            </a:r>
            <a:r>
              <a:rPr lang="en-IN" sz="1400" dirty="0">
                <a:latin typeface="Arial" panose="020B0604020202020204" pitchFamily="34" charset="0"/>
                <a:cs typeface="Arial" panose="020B0604020202020204" pitchFamily="34" charset="0"/>
              </a:rPr>
              <a:t>  </a:t>
            </a:r>
          </a:p>
          <a:p>
            <a:pPr>
              <a:spcBef>
                <a:spcPts val="0"/>
              </a:spcBef>
            </a:pPr>
            <a:endParaRPr lang="en-IN"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7260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027BB-063C-3057-B53F-18CE093DD075}"/>
              </a:ext>
            </a:extLst>
          </p:cNvPr>
          <p:cNvSpPr>
            <a:spLocks noGrp="1"/>
          </p:cNvSpPr>
          <p:nvPr>
            <p:ph type="title"/>
          </p:nvPr>
        </p:nvSpPr>
        <p:spPr/>
        <p:txBody>
          <a:bodyPr/>
          <a:lstStyle/>
          <a:p>
            <a:r>
              <a:rPr lang="en-US" sz="6000" dirty="0"/>
              <a:t>Thank you</a:t>
            </a:r>
            <a:endParaRPr lang="en-IN" sz="6000" dirty="0"/>
          </a:p>
        </p:txBody>
      </p:sp>
      <p:pic>
        <p:nvPicPr>
          <p:cNvPr id="6" name="Picture Placeholder 5">
            <a:extLst>
              <a:ext uri="{FF2B5EF4-FFF2-40B4-BE49-F238E27FC236}">
                <a16:creationId xmlns:a16="http://schemas.microsoft.com/office/drawing/2014/main" id="{BCA274BE-1A2D-F2EF-D4A6-228B7BE19E2A}"/>
              </a:ext>
            </a:extLst>
          </p:cNvPr>
          <p:cNvPicPr>
            <a:picLocks noGrp="1" noChangeAspect="1"/>
          </p:cNvPicPr>
          <p:nvPr>
            <p:ph type="pic" sz="quarter" idx="14"/>
          </p:nvPr>
        </p:nvPicPr>
        <p:blipFill>
          <a:blip r:embed="rId2">
            <a:extLst>
              <a:ext uri="{837473B0-CC2E-450A-ABE3-18F120FF3D39}">
                <a1611:picAttrSrcUrl xmlns:a1611="http://schemas.microsoft.com/office/drawing/2016/11/main" r:id="rId3"/>
              </a:ext>
            </a:extLst>
          </a:blip>
          <a:srcRect l="13528" r="13528"/>
          <a:stretch/>
        </p:blipFill>
        <p:spPr/>
      </p:pic>
      <p:sp>
        <p:nvSpPr>
          <p:cNvPr id="4" name="Text Placeholder 3">
            <a:extLst>
              <a:ext uri="{FF2B5EF4-FFF2-40B4-BE49-F238E27FC236}">
                <a16:creationId xmlns:a16="http://schemas.microsoft.com/office/drawing/2014/main" id="{10E98750-7237-50B3-D80C-81D85B356972}"/>
              </a:ext>
            </a:extLst>
          </p:cNvPr>
          <p:cNvSpPr>
            <a:spLocks noGrp="1"/>
          </p:cNvSpPr>
          <p:nvPr>
            <p:ph type="body" sz="quarter" idx="15"/>
          </p:nvPr>
        </p:nvSpPr>
        <p:spPr/>
        <p:txBody>
          <a:bodyPr>
            <a:normAutofit/>
          </a:bodyPr>
          <a:lstStyle/>
          <a:p>
            <a:r>
              <a:rPr lang="en-US" sz="1800" dirty="0"/>
              <a:t>Sharan </a:t>
            </a:r>
            <a:r>
              <a:rPr lang="en-US" sz="1800" dirty="0" err="1"/>
              <a:t>Sasi</a:t>
            </a:r>
            <a:endParaRPr lang="en-IN" sz="1800" dirty="0"/>
          </a:p>
        </p:txBody>
      </p:sp>
      <p:sp>
        <p:nvSpPr>
          <p:cNvPr id="7" name="TextBox 6">
            <a:extLst>
              <a:ext uri="{FF2B5EF4-FFF2-40B4-BE49-F238E27FC236}">
                <a16:creationId xmlns:a16="http://schemas.microsoft.com/office/drawing/2014/main" id="{4E65382E-53DC-67AB-90B5-5B7D94978F00}"/>
              </a:ext>
            </a:extLst>
          </p:cNvPr>
          <p:cNvSpPr txBox="1"/>
          <p:nvPr/>
        </p:nvSpPr>
        <p:spPr>
          <a:xfrm>
            <a:off x="5923125" y="6858000"/>
            <a:ext cx="6268875" cy="230832"/>
          </a:xfrm>
          <a:prstGeom prst="rect">
            <a:avLst/>
          </a:prstGeom>
          <a:noFill/>
        </p:spPr>
        <p:txBody>
          <a:bodyPr wrap="square" rtlCol="0">
            <a:spAutoFit/>
          </a:bodyPr>
          <a:lstStyle/>
          <a:p>
            <a:r>
              <a:rPr lang="en-IN" sz="900">
                <a:hlinkClick r:id="rId3" tooltip="https://butismileanyway.wordpress.com/2015/03/27/thank-you/"/>
              </a:rPr>
              <a:t>This Photo</a:t>
            </a:r>
            <a:r>
              <a:rPr lang="en-IN" sz="900"/>
              <a:t> by Unknown Author is licensed under </a:t>
            </a:r>
            <a:r>
              <a:rPr lang="en-IN" sz="900">
                <a:hlinkClick r:id="rId4" tooltip="https://creativecommons.org/licenses/by-nc-sa/3.0/"/>
              </a:rPr>
              <a:t>CC BY-SA-NC</a:t>
            </a:r>
            <a:endParaRPr lang="en-IN" sz="900"/>
          </a:p>
        </p:txBody>
      </p:sp>
    </p:spTree>
    <p:extLst>
      <p:ext uri="{BB962C8B-B14F-4D97-AF65-F5344CB8AC3E}">
        <p14:creationId xmlns:p14="http://schemas.microsoft.com/office/powerpoint/2010/main" val="3828961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3A1EDC-CF41-4438-BB57-18569B953129}"/>
              </a:ext>
            </a:extLst>
          </p:cNvPr>
          <p:cNvSpPr>
            <a:spLocks noGrp="1"/>
          </p:cNvSpPr>
          <p:nvPr>
            <p:ph idx="4294967295"/>
          </p:nvPr>
        </p:nvSpPr>
        <p:spPr>
          <a:xfrm>
            <a:off x="639247" y="1469745"/>
            <a:ext cx="10913505" cy="4707218"/>
          </a:xfrm>
        </p:spPr>
        <p:txBody>
          <a:bodyPr>
            <a:normAutofit/>
          </a:bodyPr>
          <a:lstStyle/>
          <a:p>
            <a:r>
              <a:rPr lang="en-IN" dirty="0">
                <a:latin typeface="Arial" panose="020B0604020202020204" pitchFamily="34" charset="0"/>
                <a:cs typeface="Arial" panose="020B0604020202020204" pitchFamily="34" charset="0"/>
              </a:rPr>
              <a:t>It is a meal delivery company which operates in multiple cities. They have various fulfilment </a:t>
            </a:r>
            <a:r>
              <a:rPr lang="en-IN" dirty="0" err="1">
                <a:latin typeface="Arial" panose="020B0604020202020204" pitchFamily="34" charset="0"/>
                <a:cs typeface="Arial" panose="020B0604020202020204" pitchFamily="34" charset="0"/>
              </a:rPr>
              <a:t>centers</a:t>
            </a:r>
            <a:r>
              <a:rPr lang="en-IN" dirty="0">
                <a:latin typeface="Arial" panose="020B0604020202020204" pitchFamily="34" charset="0"/>
                <a:cs typeface="Arial" panose="020B0604020202020204" pitchFamily="34" charset="0"/>
              </a:rPr>
              <a:t> in these cities for dispatching meal orders to their customers. The client wants you to help these </a:t>
            </a:r>
            <a:r>
              <a:rPr lang="en-IN" dirty="0" err="1">
                <a:latin typeface="Arial" panose="020B0604020202020204" pitchFamily="34" charset="0"/>
                <a:cs typeface="Arial" panose="020B0604020202020204" pitchFamily="34" charset="0"/>
              </a:rPr>
              <a:t>centers</a:t>
            </a:r>
            <a:r>
              <a:rPr lang="en-IN" dirty="0">
                <a:latin typeface="Arial" panose="020B0604020202020204" pitchFamily="34" charset="0"/>
                <a:cs typeface="Arial" panose="020B0604020202020204" pitchFamily="34" charset="0"/>
              </a:rPr>
              <a:t> with demand forecasting for upcoming weeks so that these </a:t>
            </a:r>
            <a:r>
              <a:rPr lang="en-IN" dirty="0" err="1">
                <a:latin typeface="Arial" panose="020B0604020202020204" pitchFamily="34" charset="0"/>
                <a:cs typeface="Arial" panose="020B0604020202020204" pitchFamily="34" charset="0"/>
              </a:rPr>
              <a:t>centers</a:t>
            </a:r>
            <a:r>
              <a:rPr lang="en-IN" dirty="0">
                <a:latin typeface="Arial" panose="020B0604020202020204" pitchFamily="34" charset="0"/>
                <a:cs typeface="Arial" panose="020B0604020202020204" pitchFamily="34" charset="0"/>
              </a:rPr>
              <a:t> will plan the stock of raw materials accordingly.</a:t>
            </a:r>
          </a:p>
          <a:p>
            <a:r>
              <a:rPr lang="en-IN" dirty="0">
                <a:latin typeface="Arial" panose="020B0604020202020204" pitchFamily="34" charset="0"/>
                <a:cs typeface="Arial" panose="020B0604020202020204" pitchFamily="34" charset="0"/>
              </a:rPr>
              <a:t>The replenishment of majority of raw materials is done on weekly basis and since the raw material is perishable, the procurement planning is of utmost importance. Secondly, staffing of the </a:t>
            </a:r>
            <a:r>
              <a:rPr lang="en-IN" dirty="0" err="1">
                <a:latin typeface="Arial" panose="020B0604020202020204" pitchFamily="34" charset="0"/>
                <a:cs typeface="Arial" panose="020B0604020202020204" pitchFamily="34" charset="0"/>
              </a:rPr>
              <a:t>centers</a:t>
            </a:r>
            <a:r>
              <a:rPr lang="en-IN" dirty="0">
                <a:latin typeface="Arial" panose="020B0604020202020204" pitchFamily="34" charset="0"/>
                <a:cs typeface="Arial" panose="020B0604020202020204" pitchFamily="34" charset="0"/>
              </a:rPr>
              <a:t> is also one area wherein accurate demand forecasts are really helpful. Given the following information, the task is to predict the demand for the next 10 weeks (Weeks: 146-155) for the </a:t>
            </a:r>
            <a:r>
              <a:rPr lang="en-IN" dirty="0" err="1">
                <a:latin typeface="Arial" panose="020B0604020202020204" pitchFamily="34" charset="0"/>
                <a:cs typeface="Arial" panose="020B0604020202020204" pitchFamily="34" charset="0"/>
              </a:rPr>
              <a:t>center</a:t>
            </a:r>
            <a:r>
              <a:rPr lang="en-IN" dirty="0">
                <a:latin typeface="Arial" panose="020B0604020202020204" pitchFamily="34" charset="0"/>
                <a:cs typeface="Arial" panose="020B0604020202020204" pitchFamily="34" charset="0"/>
              </a:rPr>
              <a:t>-meal combinations in the test set</a:t>
            </a:r>
          </a:p>
          <a:p>
            <a:pPr marL="0" indent="0">
              <a:buNone/>
            </a:pPr>
            <a:r>
              <a:rPr lang="en-IN" dirty="0">
                <a:latin typeface="Arial" panose="020B0604020202020204" pitchFamily="34" charset="0"/>
                <a:cs typeface="Arial" panose="020B0604020202020204" pitchFamily="34" charset="0"/>
              </a:rPr>
              <a:t>Link to the case study: </a:t>
            </a:r>
            <a:r>
              <a:rPr lang="en-IN" dirty="0">
                <a:latin typeface="Arial" panose="020B0604020202020204" pitchFamily="34" charset="0"/>
                <a:cs typeface="Arial" panose="020B0604020202020204" pitchFamily="34" charset="0"/>
                <a:hlinkClick r:id="rId2"/>
              </a:rPr>
              <a:t>https://www.kaggle.com/datasets/kannanaikkal/food-demand-forecasting</a:t>
            </a:r>
            <a:endParaRPr lang="en-IN"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Business problem overview and solution approach</a:t>
            </a:r>
          </a:p>
        </p:txBody>
      </p:sp>
    </p:spTree>
    <p:extLst>
      <p:ext uri="{BB962C8B-B14F-4D97-AF65-F5344CB8AC3E}">
        <p14:creationId xmlns:p14="http://schemas.microsoft.com/office/powerpoint/2010/main" val="2173761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3A1EDC-CF41-4438-BB57-18569B953129}"/>
              </a:ext>
            </a:extLst>
          </p:cNvPr>
          <p:cNvSpPr>
            <a:spLocks noGrp="1"/>
          </p:cNvSpPr>
          <p:nvPr>
            <p:ph idx="4294967295"/>
          </p:nvPr>
        </p:nvSpPr>
        <p:spPr>
          <a:xfrm>
            <a:off x="1048871" y="2740167"/>
            <a:ext cx="4793365" cy="3459256"/>
          </a:xfrm>
        </p:spPr>
        <p:txBody>
          <a:bodyPr>
            <a:normAutofit/>
          </a:bodyPr>
          <a:lstStyle/>
          <a:p>
            <a:pPr marL="0" indent="0">
              <a:spcBef>
                <a:spcPts val="0"/>
              </a:spcBef>
              <a:buNone/>
            </a:pPr>
            <a:r>
              <a:rPr lang="en-IN" sz="1200" b="1" dirty="0">
                <a:latin typeface="Arial" panose="020B0604020202020204" pitchFamily="34" charset="0"/>
                <a:cs typeface="Arial" panose="020B0604020202020204" pitchFamily="34" charset="0"/>
              </a:rPr>
              <a:t>Train Data Description:</a:t>
            </a:r>
          </a:p>
          <a:p>
            <a:pPr>
              <a:spcBef>
                <a:spcPts val="0"/>
              </a:spcBef>
            </a:pPr>
            <a:r>
              <a:rPr lang="en-IN" sz="1200" dirty="0">
                <a:latin typeface="Arial" panose="020B0604020202020204" pitchFamily="34" charset="0"/>
                <a:cs typeface="Arial" panose="020B0604020202020204" pitchFamily="34" charset="0"/>
              </a:rPr>
              <a:t>id: Unique ID</a:t>
            </a:r>
          </a:p>
          <a:p>
            <a:pPr>
              <a:lnSpc>
                <a:spcPct val="120000"/>
              </a:lnSpc>
              <a:spcBef>
                <a:spcPts val="0"/>
              </a:spcBef>
            </a:pPr>
            <a:r>
              <a:rPr lang="en-IN" sz="1200" dirty="0">
                <a:latin typeface="Arial" panose="020B0604020202020204" pitchFamily="34" charset="0"/>
                <a:cs typeface="Arial" panose="020B0604020202020204" pitchFamily="34" charset="0"/>
              </a:rPr>
              <a:t>week: Week No</a:t>
            </a:r>
          </a:p>
          <a:p>
            <a:pPr>
              <a:spcBef>
                <a:spcPts val="0"/>
              </a:spcBef>
            </a:pPr>
            <a:r>
              <a:rPr lang="en-IN" sz="1200" dirty="0" err="1">
                <a:latin typeface="Arial" panose="020B0604020202020204" pitchFamily="34" charset="0"/>
                <a:cs typeface="Arial" panose="020B0604020202020204" pitchFamily="34" charset="0"/>
              </a:rPr>
              <a:t>center_id</a:t>
            </a:r>
            <a:r>
              <a:rPr lang="en-IN" sz="1200" dirty="0">
                <a:latin typeface="Arial" panose="020B0604020202020204" pitchFamily="34" charset="0"/>
                <a:cs typeface="Arial" panose="020B0604020202020204" pitchFamily="34" charset="0"/>
              </a:rPr>
              <a:t>: Unique ID for </a:t>
            </a:r>
            <a:r>
              <a:rPr lang="en-IN" sz="1200" dirty="0" err="1">
                <a:latin typeface="Arial" panose="020B0604020202020204" pitchFamily="34" charset="0"/>
                <a:cs typeface="Arial" panose="020B0604020202020204" pitchFamily="34" charset="0"/>
              </a:rPr>
              <a:t>fulfillment</a:t>
            </a: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center</a:t>
            </a:r>
            <a:endParaRPr lang="en-IN" sz="1200" dirty="0">
              <a:latin typeface="Arial" panose="020B0604020202020204" pitchFamily="34" charset="0"/>
              <a:cs typeface="Arial" panose="020B0604020202020204" pitchFamily="34" charset="0"/>
            </a:endParaRPr>
          </a:p>
          <a:p>
            <a:pPr>
              <a:spcBef>
                <a:spcPts val="0"/>
              </a:spcBef>
            </a:pPr>
            <a:r>
              <a:rPr lang="en-IN" sz="1200" dirty="0" err="1">
                <a:latin typeface="Arial" panose="020B0604020202020204" pitchFamily="34" charset="0"/>
                <a:cs typeface="Arial" panose="020B0604020202020204" pitchFamily="34" charset="0"/>
              </a:rPr>
              <a:t>meal_id</a:t>
            </a:r>
            <a:r>
              <a:rPr lang="en-IN" sz="1200" dirty="0">
                <a:latin typeface="Arial" panose="020B0604020202020204" pitchFamily="34" charset="0"/>
                <a:cs typeface="Arial" panose="020B0604020202020204" pitchFamily="34" charset="0"/>
              </a:rPr>
              <a:t>: Unique ID for Meal</a:t>
            </a:r>
          </a:p>
          <a:p>
            <a:pPr>
              <a:spcBef>
                <a:spcPts val="0"/>
              </a:spcBef>
            </a:pPr>
            <a:r>
              <a:rPr lang="en-IN" sz="1200" dirty="0" err="1">
                <a:latin typeface="Arial" panose="020B0604020202020204" pitchFamily="34" charset="0"/>
                <a:cs typeface="Arial" panose="020B0604020202020204" pitchFamily="34" charset="0"/>
              </a:rPr>
              <a:t>checkout_price</a:t>
            </a:r>
            <a:r>
              <a:rPr lang="en-IN" sz="1200" dirty="0">
                <a:latin typeface="Arial" panose="020B0604020202020204" pitchFamily="34" charset="0"/>
                <a:cs typeface="Arial" panose="020B0604020202020204" pitchFamily="34" charset="0"/>
              </a:rPr>
              <a:t>: Final price including discount, taxes &amp; delivery charges</a:t>
            </a:r>
          </a:p>
          <a:p>
            <a:pPr>
              <a:spcBef>
                <a:spcPts val="0"/>
              </a:spcBef>
            </a:pPr>
            <a:r>
              <a:rPr lang="en-IN" sz="1200" dirty="0" err="1">
                <a:latin typeface="Arial" panose="020B0604020202020204" pitchFamily="34" charset="0"/>
                <a:cs typeface="Arial" panose="020B0604020202020204" pitchFamily="34" charset="0"/>
              </a:rPr>
              <a:t>base_price</a:t>
            </a:r>
            <a:r>
              <a:rPr lang="en-IN" sz="1200" dirty="0">
                <a:latin typeface="Arial" panose="020B0604020202020204" pitchFamily="34" charset="0"/>
                <a:cs typeface="Arial" panose="020B0604020202020204" pitchFamily="34" charset="0"/>
              </a:rPr>
              <a:t>: Base price of the meal</a:t>
            </a:r>
          </a:p>
          <a:p>
            <a:pPr>
              <a:spcBef>
                <a:spcPts val="0"/>
              </a:spcBef>
            </a:pPr>
            <a:r>
              <a:rPr lang="en-IN" sz="1200" dirty="0" err="1">
                <a:latin typeface="Arial" panose="020B0604020202020204" pitchFamily="34" charset="0"/>
                <a:cs typeface="Arial" panose="020B0604020202020204" pitchFamily="34" charset="0"/>
              </a:rPr>
              <a:t>emailer_for_promotion</a:t>
            </a:r>
            <a:r>
              <a:rPr lang="en-IN" sz="1200" dirty="0">
                <a:latin typeface="Arial" panose="020B0604020202020204" pitchFamily="34" charset="0"/>
                <a:cs typeface="Arial" panose="020B0604020202020204" pitchFamily="34" charset="0"/>
              </a:rPr>
              <a:t>: Emailer sent for promotion of meal</a:t>
            </a:r>
          </a:p>
          <a:p>
            <a:pPr>
              <a:spcBef>
                <a:spcPts val="0"/>
              </a:spcBef>
            </a:pPr>
            <a:r>
              <a:rPr lang="en-IN" sz="1200" dirty="0" err="1">
                <a:latin typeface="Arial" panose="020B0604020202020204" pitchFamily="34" charset="0"/>
                <a:cs typeface="Arial" panose="020B0604020202020204" pitchFamily="34" charset="0"/>
              </a:rPr>
              <a:t>homepage_featured</a:t>
            </a:r>
            <a:r>
              <a:rPr lang="en-IN" sz="1200" dirty="0">
                <a:latin typeface="Arial" panose="020B0604020202020204" pitchFamily="34" charset="0"/>
                <a:cs typeface="Arial" panose="020B0604020202020204" pitchFamily="34" charset="0"/>
              </a:rPr>
              <a:t>: Meal featured at homepage</a:t>
            </a:r>
          </a:p>
          <a:p>
            <a:pPr>
              <a:spcBef>
                <a:spcPts val="0"/>
              </a:spcBef>
            </a:pPr>
            <a:r>
              <a:rPr lang="en-IN" sz="1200" dirty="0" err="1">
                <a:latin typeface="Arial" panose="020B0604020202020204" pitchFamily="34" charset="0"/>
                <a:cs typeface="Arial" panose="020B0604020202020204" pitchFamily="34" charset="0"/>
              </a:rPr>
              <a:t>num_orders</a:t>
            </a:r>
            <a:r>
              <a:rPr lang="en-IN" sz="1200" dirty="0">
                <a:latin typeface="Arial" panose="020B0604020202020204" pitchFamily="34" charset="0"/>
                <a:cs typeface="Arial" panose="020B0604020202020204" pitchFamily="34" charset="0"/>
              </a:rPr>
              <a:t>: (Target) Orders Count</a:t>
            </a:r>
            <a:endParaRPr lang="en-US" sz="120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Data Overview</a:t>
            </a:r>
          </a:p>
        </p:txBody>
      </p:sp>
      <p:sp>
        <p:nvSpPr>
          <p:cNvPr id="4" name="Content Placeholder 2">
            <a:extLst>
              <a:ext uri="{FF2B5EF4-FFF2-40B4-BE49-F238E27FC236}">
                <a16:creationId xmlns:a16="http://schemas.microsoft.com/office/drawing/2014/main" id="{183615D6-A4C9-7EE5-6262-420FC18DAF61}"/>
              </a:ext>
            </a:extLst>
          </p:cNvPr>
          <p:cNvSpPr txBox="1">
            <a:spLocks/>
          </p:cNvSpPr>
          <p:nvPr/>
        </p:nvSpPr>
        <p:spPr>
          <a:xfrm>
            <a:off x="6979137" y="2740167"/>
            <a:ext cx="3771388" cy="187708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200" b="1" dirty="0">
                <a:latin typeface="Arial" panose="020B0604020202020204" pitchFamily="34" charset="0"/>
                <a:cs typeface="Arial" panose="020B0604020202020204" pitchFamily="34" charset="0"/>
              </a:rPr>
              <a:t>Fulfilment </a:t>
            </a:r>
            <a:r>
              <a:rPr lang="en-IN" sz="1200" b="1" dirty="0" err="1">
                <a:latin typeface="Arial" panose="020B0604020202020204" pitchFamily="34" charset="0"/>
                <a:cs typeface="Arial" panose="020B0604020202020204" pitchFamily="34" charset="0"/>
              </a:rPr>
              <a:t>Center</a:t>
            </a:r>
            <a:r>
              <a:rPr lang="en-IN" sz="1200" b="1" dirty="0">
                <a:latin typeface="Arial" panose="020B0604020202020204" pitchFamily="34" charset="0"/>
                <a:cs typeface="Arial" panose="020B0604020202020204" pitchFamily="34" charset="0"/>
              </a:rPr>
              <a:t> Data Description:</a:t>
            </a:r>
          </a:p>
          <a:p>
            <a:pPr>
              <a:spcBef>
                <a:spcPts val="0"/>
              </a:spcBef>
            </a:pPr>
            <a:r>
              <a:rPr lang="en-IN" sz="1200" dirty="0" err="1">
                <a:latin typeface="Arial" panose="020B0604020202020204" pitchFamily="34" charset="0"/>
                <a:cs typeface="Arial" panose="020B0604020202020204" pitchFamily="34" charset="0"/>
              </a:rPr>
              <a:t>center_id</a:t>
            </a:r>
            <a:r>
              <a:rPr lang="en-IN" sz="1200" dirty="0">
                <a:latin typeface="Arial" panose="020B0604020202020204" pitchFamily="34" charset="0"/>
                <a:cs typeface="Arial" panose="020B0604020202020204" pitchFamily="34" charset="0"/>
              </a:rPr>
              <a:t>: Unique ID for </a:t>
            </a:r>
            <a:r>
              <a:rPr lang="en-IN" sz="1200" dirty="0" err="1">
                <a:latin typeface="Arial" panose="020B0604020202020204" pitchFamily="34" charset="0"/>
                <a:cs typeface="Arial" panose="020B0604020202020204" pitchFamily="34" charset="0"/>
              </a:rPr>
              <a:t>fulfillment</a:t>
            </a: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center</a:t>
            </a:r>
            <a:endParaRPr lang="en-IN" sz="1200" dirty="0">
              <a:latin typeface="Arial" panose="020B0604020202020204" pitchFamily="34" charset="0"/>
              <a:cs typeface="Arial" panose="020B0604020202020204" pitchFamily="34" charset="0"/>
            </a:endParaRPr>
          </a:p>
          <a:p>
            <a:pPr>
              <a:spcBef>
                <a:spcPts val="0"/>
              </a:spcBef>
            </a:pPr>
            <a:r>
              <a:rPr lang="en-IN" sz="1200" dirty="0" err="1">
                <a:latin typeface="Arial" panose="020B0604020202020204" pitchFamily="34" charset="0"/>
                <a:cs typeface="Arial" panose="020B0604020202020204" pitchFamily="34" charset="0"/>
              </a:rPr>
              <a:t>city_code</a:t>
            </a:r>
            <a:r>
              <a:rPr lang="en-IN" sz="1200" dirty="0">
                <a:latin typeface="Arial" panose="020B0604020202020204" pitchFamily="34" charset="0"/>
                <a:cs typeface="Arial" panose="020B0604020202020204" pitchFamily="34" charset="0"/>
              </a:rPr>
              <a:t>: Unique code for city</a:t>
            </a:r>
          </a:p>
          <a:p>
            <a:pPr>
              <a:spcBef>
                <a:spcPts val="0"/>
              </a:spcBef>
            </a:pPr>
            <a:r>
              <a:rPr lang="en-IN" sz="1200" dirty="0" err="1">
                <a:latin typeface="Arial" panose="020B0604020202020204" pitchFamily="34" charset="0"/>
                <a:cs typeface="Arial" panose="020B0604020202020204" pitchFamily="34" charset="0"/>
              </a:rPr>
              <a:t>region_code</a:t>
            </a:r>
            <a:r>
              <a:rPr lang="en-IN" sz="1200" dirty="0">
                <a:latin typeface="Arial" panose="020B0604020202020204" pitchFamily="34" charset="0"/>
                <a:cs typeface="Arial" panose="020B0604020202020204" pitchFamily="34" charset="0"/>
              </a:rPr>
              <a:t>: Unique code for region</a:t>
            </a:r>
          </a:p>
          <a:p>
            <a:pPr>
              <a:spcBef>
                <a:spcPts val="0"/>
              </a:spcBef>
            </a:pPr>
            <a:r>
              <a:rPr lang="en-IN" sz="1200" dirty="0" err="1">
                <a:latin typeface="Arial" panose="020B0604020202020204" pitchFamily="34" charset="0"/>
                <a:cs typeface="Arial" panose="020B0604020202020204" pitchFamily="34" charset="0"/>
              </a:rPr>
              <a:t>center_type</a:t>
            </a:r>
            <a:r>
              <a:rPr lang="en-IN" sz="1200" dirty="0">
                <a:latin typeface="Arial" panose="020B0604020202020204" pitchFamily="34" charset="0"/>
                <a:cs typeface="Arial" panose="020B0604020202020204" pitchFamily="34" charset="0"/>
              </a:rPr>
              <a:t>: Anonymized </a:t>
            </a:r>
            <a:r>
              <a:rPr lang="en-IN" sz="1200" dirty="0" err="1">
                <a:latin typeface="Arial" panose="020B0604020202020204" pitchFamily="34" charset="0"/>
                <a:cs typeface="Arial" panose="020B0604020202020204" pitchFamily="34" charset="0"/>
              </a:rPr>
              <a:t>center</a:t>
            </a:r>
            <a:r>
              <a:rPr lang="en-IN" sz="1200" dirty="0">
                <a:latin typeface="Arial" panose="020B0604020202020204" pitchFamily="34" charset="0"/>
                <a:cs typeface="Arial" panose="020B0604020202020204" pitchFamily="34" charset="0"/>
              </a:rPr>
              <a:t> type</a:t>
            </a:r>
          </a:p>
          <a:p>
            <a:pPr>
              <a:spcBef>
                <a:spcPts val="0"/>
              </a:spcBef>
            </a:pPr>
            <a:r>
              <a:rPr lang="en-IN" sz="1200" dirty="0" err="1">
                <a:latin typeface="Arial" panose="020B0604020202020204" pitchFamily="34" charset="0"/>
                <a:cs typeface="Arial" panose="020B0604020202020204" pitchFamily="34" charset="0"/>
              </a:rPr>
              <a:t>op_area</a:t>
            </a:r>
            <a:r>
              <a:rPr lang="en-IN" sz="1200" dirty="0">
                <a:latin typeface="Arial" panose="020B0604020202020204" pitchFamily="34" charset="0"/>
                <a:cs typeface="Arial" panose="020B0604020202020204" pitchFamily="34" charset="0"/>
              </a:rPr>
              <a:t>: Area of operation (in km^2)</a:t>
            </a:r>
            <a:endParaRPr lang="en-US" sz="1200"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D84F93FC-1E47-9474-66BF-EFFE367BA328}"/>
              </a:ext>
            </a:extLst>
          </p:cNvPr>
          <p:cNvSpPr txBox="1">
            <a:spLocks/>
          </p:cNvSpPr>
          <p:nvPr/>
        </p:nvSpPr>
        <p:spPr>
          <a:xfrm>
            <a:off x="6979137" y="4889470"/>
            <a:ext cx="4067223" cy="141091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200" b="1" dirty="0">
                <a:latin typeface="Arial" panose="020B0604020202020204" pitchFamily="34" charset="0"/>
                <a:cs typeface="Arial" panose="020B0604020202020204" pitchFamily="34" charset="0"/>
              </a:rPr>
              <a:t>Meal Info Data Description:</a:t>
            </a:r>
          </a:p>
          <a:p>
            <a:pPr>
              <a:spcBef>
                <a:spcPts val="0"/>
              </a:spcBef>
            </a:pPr>
            <a:r>
              <a:rPr lang="en-IN" sz="1200" dirty="0" err="1">
                <a:latin typeface="Arial" panose="020B0604020202020204" pitchFamily="34" charset="0"/>
                <a:cs typeface="Arial" panose="020B0604020202020204" pitchFamily="34" charset="0"/>
              </a:rPr>
              <a:t>meal_id</a:t>
            </a:r>
            <a:r>
              <a:rPr lang="en-IN" sz="1200" dirty="0">
                <a:latin typeface="Arial" panose="020B0604020202020204" pitchFamily="34" charset="0"/>
                <a:cs typeface="Arial" panose="020B0604020202020204" pitchFamily="34" charset="0"/>
              </a:rPr>
              <a:t>: Unique ID for the meal</a:t>
            </a:r>
          </a:p>
          <a:p>
            <a:pPr>
              <a:spcBef>
                <a:spcPts val="0"/>
              </a:spcBef>
            </a:pPr>
            <a:r>
              <a:rPr lang="en-IN" sz="1200" dirty="0">
                <a:latin typeface="Arial" panose="020B0604020202020204" pitchFamily="34" charset="0"/>
                <a:cs typeface="Arial" panose="020B0604020202020204" pitchFamily="34" charset="0"/>
              </a:rPr>
              <a:t>category: Type of meal (beverages/snacks/soups….)</a:t>
            </a:r>
          </a:p>
          <a:p>
            <a:pPr>
              <a:spcBef>
                <a:spcPts val="0"/>
              </a:spcBef>
            </a:pPr>
            <a:r>
              <a:rPr lang="en-IN" sz="1200" dirty="0">
                <a:latin typeface="Arial" panose="020B0604020202020204" pitchFamily="34" charset="0"/>
                <a:cs typeface="Arial" panose="020B0604020202020204" pitchFamily="34" charset="0"/>
              </a:rPr>
              <a:t>cuisine: Meal cuisine (Indian/Italian/…)</a:t>
            </a:r>
            <a:endParaRPr lang="en-US" sz="12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F3958B2-5CDD-81F8-B6C0-1830D1E30060}"/>
              </a:ext>
            </a:extLst>
          </p:cNvPr>
          <p:cNvSpPr txBox="1"/>
          <p:nvPr/>
        </p:nvSpPr>
        <p:spPr>
          <a:xfrm>
            <a:off x="1048871" y="1452282"/>
            <a:ext cx="8946776" cy="1015663"/>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3 Main Datasets:</a:t>
            </a:r>
          </a:p>
          <a:p>
            <a:pPr marL="228600" indent="-228600">
              <a:buFont typeface="+mj-lt"/>
              <a:buAutoNum type="arabicPeriod"/>
            </a:pPr>
            <a:r>
              <a:rPr lang="en-IN" sz="1200" dirty="0">
                <a:latin typeface="Arial" panose="020B0604020202020204" pitchFamily="34" charset="0"/>
                <a:cs typeface="Arial" panose="020B0604020202020204" pitchFamily="34" charset="0"/>
              </a:rPr>
              <a:t>Weekly Demand data (train.csv): Contains the historical demand data for all centres, test.csv contains all the train features except the target variable.</a:t>
            </a:r>
          </a:p>
          <a:p>
            <a:pPr marL="228600" indent="-228600">
              <a:buFont typeface="+mj-lt"/>
              <a:buAutoNum type="arabicPeriod"/>
            </a:pPr>
            <a:r>
              <a:rPr lang="en-IN" sz="1200" dirty="0">
                <a:latin typeface="Arial" panose="020B0604020202020204" pitchFamily="34" charset="0"/>
                <a:cs typeface="Arial" panose="020B0604020202020204" pitchFamily="34" charset="0"/>
              </a:rPr>
              <a:t>fulfilment_center_info.csv: Contains information for each fulfilment </a:t>
            </a:r>
            <a:r>
              <a:rPr lang="en-IN" sz="1200" dirty="0" err="1">
                <a:latin typeface="Arial" panose="020B0604020202020204" pitchFamily="34" charset="0"/>
                <a:cs typeface="Arial" panose="020B0604020202020204" pitchFamily="34" charset="0"/>
              </a:rPr>
              <a:t>center</a:t>
            </a:r>
            <a:endParaRPr lang="en-IN" sz="1200" dirty="0">
              <a:latin typeface="Arial" panose="020B0604020202020204" pitchFamily="34" charset="0"/>
              <a:cs typeface="Arial" panose="020B0604020202020204" pitchFamily="34" charset="0"/>
            </a:endParaRPr>
          </a:p>
          <a:p>
            <a:pPr marL="228600" indent="-228600">
              <a:buFont typeface="+mj-lt"/>
              <a:buAutoNum type="arabicPeriod"/>
            </a:pPr>
            <a:r>
              <a:rPr lang="en-IN" sz="1200" dirty="0">
                <a:latin typeface="Arial" panose="020B0604020202020204" pitchFamily="34" charset="0"/>
                <a:cs typeface="Arial" panose="020B0604020202020204" pitchFamily="34" charset="0"/>
              </a:rPr>
              <a:t>meal_info.csv: Contains information for each meal being served</a:t>
            </a:r>
          </a:p>
        </p:txBody>
      </p:sp>
    </p:spTree>
    <p:extLst>
      <p:ext uri="{BB962C8B-B14F-4D97-AF65-F5344CB8AC3E}">
        <p14:creationId xmlns:p14="http://schemas.microsoft.com/office/powerpoint/2010/main" val="3728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3A1EDC-CF41-4438-BB57-18569B953129}"/>
              </a:ext>
            </a:extLst>
          </p:cNvPr>
          <p:cNvSpPr>
            <a:spLocks noGrp="1"/>
          </p:cNvSpPr>
          <p:nvPr>
            <p:ph idx="4294967295"/>
          </p:nvPr>
        </p:nvSpPr>
        <p:spPr>
          <a:xfrm>
            <a:off x="639247" y="1469745"/>
            <a:ext cx="10913505" cy="4707218"/>
          </a:xfrm>
        </p:spPr>
        <p:txBody>
          <a:bodyPr>
            <a:normAutofit/>
          </a:bodyPr>
          <a:lstStyle/>
          <a:p>
            <a:pPr>
              <a:spcBef>
                <a:spcPts val="0"/>
              </a:spcBef>
            </a:pPr>
            <a:r>
              <a:rPr lang="en-IN" sz="1400" dirty="0">
                <a:latin typeface="Arial" panose="020B0604020202020204" pitchFamily="34" charset="0"/>
                <a:cs typeface="Arial" panose="020B0604020202020204" pitchFamily="34" charset="0"/>
              </a:rPr>
              <a:t>Train dataset has 456548 rows and 9 columns</a:t>
            </a:r>
          </a:p>
          <a:p>
            <a:pPr>
              <a:spcBef>
                <a:spcPts val="0"/>
              </a:spcBef>
            </a:pPr>
            <a:r>
              <a:rPr lang="en-IN" sz="1400" dirty="0">
                <a:latin typeface="Arial" panose="020B0604020202020204" pitchFamily="34" charset="0"/>
                <a:cs typeface="Arial" panose="020B0604020202020204" pitchFamily="34" charset="0"/>
              </a:rPr>
              <a:t>Meal info dataset has 51 rows and 3 columns</a:t>
            </a:r>
          </a:p>
          <a:p>
            <a:pPr>
              <a:spcBef>
                <a:spcPts val="0"/>
              </a:spcBef>
            </a:pPr>
            <a:r>
              <a:rPr lang="en-IN" sz="1400" dirty="0">
                <a:latin typeface="Arial" panose="020B0604020202020204" pitchFamily="34" charset="0"/>
                <a:cs typeface="Arial" panose="020B0604020202020204" pitchFamily="34" charset="0"/>
              </a:rPr>
              <a:t>Fulfilment </a:t>
            </a:r>
            <a:r>
              <a:rPr lang="en-IN" sz="1400" dirty="0" err="1">
                <a:latin typeface="Arial" panose="020B0604020202020204" pitchFamily="34" charset="0"/>
                <a:cs typeface="Arial" panose="020B0604020202020204" pitchFamily="34" charset="0"/>
              </a:rPr>
              <a:t>Center</a:t>
            </a:r>
            <a:r>
              <a:rPr lang="en-IN" sz="1400" dirty="0">
                <a:latin typeface="Arial" panose="020B0604020202020204" pitchFamily="34" charset="0"/>
                <a:cs typeface="Arial" panose="020B0604020202020204" pitchFamily="34" charset="0"/>
              </a:rPr>
              <a:t> info has 77 rows and 5 columns</a:t>
            </a:r>
          </a:p>
          <a:p>
            <a:pPr>
              <a:spcBef>
                <a:spcPts val="0"/>
              </a:spcBef>
            </a:pPr>
            <a:r>
              <a:rPr lang="en-IN" sz="1400" dirty="0">
                <a:latin typeface="Arial" panose="020B0604020202020204" pitchFamily="34" charset="0"/>
                <a:cs typeface="Arial" panose="020B0604020202020204" pitchFamily="34" charset="0"/>
              </a:rPr>
              <a:t>Test dataset has 32573 rows and 8 columns</a:t>
            </a:r>
          </a:p>
          <a:p>
            <a:pPr>
              <a:spcBef>
                <a:spcPts val="0"/>
              </a:spcBef>
            </a:pPr>
            <a:r>
              <a:rPr lang="en-IN" sz="1400" dirty="0">
                <a:latin typeface="Arial" panose="020B0604020202020204" pitchFamily="34" charset="0"/>
                <a:cs typeface="Arial" panose="020B0604020202020204" pitchFamily="34" charset="0"/>
              </a:rPr>
              <a:t>There is no missing values in the 3 datasets</a:t>
            </a:r>
          </a:p>
          <a:p>
            <a:pPr>
              <a:spcBef>
                <a:spcPts val="0"/>
              </a:spcBef>
            </a:pPr>
            <a:r>
              <a:rPr lang="en-IN" sz="1400" dirty="0">
                <a:latin typeface="Arial" panose="020B0604020202020204" pitchFamily="34" charset="0"/>
                <a:cs typeface="Arial" panose="020B0604020202020204" pitchFamily="34" charset="0"/>
              </a:rPr>
              <a:t>Final merged dataset has 456548 rows and 15 columns</a:t>
            </a:r>
          </a:p>
          <a:p>
            <a:pPr>
              <a:spcBef>
                <a:spcPts val="0"/>
              </a:spcBef>
            </a:pPr>
            <a:r>
              <a:rPr lang="en-IN" sz="1400" dirty="0">
                <a:latin typeface="Arial" panose="020B0604020202020204" pitchFamily="34" charset="0"/>
                <a:cs typeface="Arial" panose="020B0604020202020204" pitchFamily="34" charset="0"/>
              </a:rPr>
              <a:t>There are no duplicate values in the merged dataset</a:t>
            </a:r>
          </a:p>
          <a:p>
            <a:pPr>
              <a:spcBef>
                <a:spcPts val="0"/>
              </a:spcBef>
            </a:pPr>
            <a:r>
              <a:rPr lang="en-IN" sz="1400" dirty="0">
                <a:latin typeface="Arial" panose="020B0604020202020204" pitchFamily="34" charset="0"/>
                <a:cs typeface="Arial" panose="020B0604020202020204" pitchFamily="34" charset="0"/>
              </a:rPr>
              <a:t>There are 14 Different food categories in the dataset. Among the food categories, Beverages has the highest number of orders</a:t>
            </a:r>
          </a:p>
          <a:p>
            <a:pPr>
              <a:spcBef>
                <a:spcPts val="0"/>
              </a:spcBef>
            </a:pPr>
            <a:r>
              <a:rPr lang="en-IN" sz="1400" dirty="0">
                <a:latin typeface="Arial" panose="020B0604020202020204" pitchFamily="34" charset="0"/>
                <a:cs typeface="Arial" panose="020B0604020202020204" pitchFamily="34" charset="0"/>
              </a:rPr>
              <a:t>There are 4 different cuisines in the dataset, with Italian cuisine as the highest ordered one</a:t>
            </a:r>
          </a:p>
          <a:p>
            <a:pPr>
              <a:spcBef>
                <a:spcPts val="0"/>
              </a:spcBef>
            </a:pPr>
            <a:r>
              <a:rPr lang="en-IN" sz="1400" dirty="0" err="1">
                <a:latin typeface="Arial" panose="020B0604020202020204" pitchFamily="34" charset="0"/>
                <a:cs typeface="Arial" panose="020B0604020202020204" pitchFamily="34" charset="0"/>
              </a:rPr>
              <a:t>Centers</a:t>
            </a:r>
            <a:r>
              <a:rPr lang="en-IN" sz="1400" dirty="0">
                <a:latin typeface="Arial" panose="020B0604020202020204" pitchFamily="34" charset="0"/>
                <a:cs typeface="Arial" panose="020B0604020202020204" pitchFamily="34" charset="0"/>
              </a:rPr>
              <a:t> are divided into 3 categories, Type A, B and C, We have more type A </a:t>
            </a:r>
            <a:r>
              <a:rPr lang="en-IN" sz="1400" dirty="0" err="1">
                <a:latin typeface="Arial" panose="020B0604020202020204" pitchFamily="34" charset="0"/>
                <a:cs typeface="Arial" panose="020B0604020202020204" pitchFamily="34" charset="0"/>
              </a:rPr>
              <a:t>centers</a:t>
            </a:r>
            <a:r>
              <a:rPr lang="en-IN" sz="1400" dirty="0">
                <a:latin typeface="Arial" panose="020B0604020202020204" pitchFamily="34" charset="0"/>
                <a:cs typeface="Arial" panose="020B0604020202020204" pitchFamily="34" charset="0"/>
              </a:rPr>
              <a:t> in the dataset</a:t>
            </a:r>
          </a:p>
          <a:p>
            <a:pPr>
              <a:spcBef>
                <a:spcPts val="0"/>
              </a:spcBef>
            </a:pPr>
            <a:r>
              <a:rPr lang="en-IN" sz="1400" dirty="0">
                <a:latin typeface="Arial" panose="020B0604020202020204" pitchFamily="34" charset="0"/>
                <a:cs typeface="Arial" panose="020B0604020202020204" pitchFamily="34" charset="0"/>
              </a:rPr>
              <a:t>Approx 260 is the average orders per week, there are some week it gone up to 24k orders per week</a:t>
            </a:r>
          </a:p>
          <a:p>
            <a:pPr>
              <a:spcBef>
                <a:spcPts val="0"/>
              </a:spcBef>
            </a:pPr>
            <a:r>
              <a:rPr lang="en-IN" sz="1400" dirty="0">
                <a:latin typeface="Arial" panose="020B0604020202020204" pitchFamily="34" charset="0"/>
                <a:cs typeface="Arial" panose="020B0604020202020204" pitchFamily="34" charset="0"/>
              </a:rPr>
              <a:t>There are 51 cities across 8 regions in the dataset</a:t>
            </a:r>
          </a:p>
          <a:p>
            <a:pPr>
              <a:spcBef>
                <a:spcPts val="0"/>
              </a:spcBef>
            </a:pPr>
            <a:endParaRPr lang="en-IN" sz="140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Data Observation</a:t>
            </a:r>
          </a:p>
        </p:txBody>
      </p:sp>
    </p:spTree>
    <p:extLst>
      <p:ext uri="{BB962C8B-B14F-4D97-AF65-F5344CB8AC3E}">
        <p14:creationId xmlns:p14="http://schemas.microsoft.com/office/powerpoint/2010/main" val="4148639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Exploratory Data Analysis (EDA)</a:t>
            </a:r>
          </a:p>
        </p:txBody>
      </p:sp>
      <p:sp>
        <p:nvSpPr>
          <p:cNvPr id="4" name="Content Placeholder 2">
            <a:extLst>
              <a:ext uri="{FF2B5EF4-FFF2-40B4-BE49-F238E27FC236}">
                <a16:creationId xmlns:a16="http://schemas.microsoft.com/office/drawing/2014/main" id="{EB2BE45D-12EE-6F6D-2328-6175BC745C45}"/>
              </a:ext>
            </a:extLst>
          </p:cNvPr>
          <p:cNvSpPr txBox="1">
            <a:spLocks/>
          </p:cNvSpPr>
          <p:nvPr/>
        </p:nvSpPr>
        <p:spPr>
          <a:xfrm>
            <a:off x="121935" y="5010807"/>
            <a:ext cx="3986899" cy="690749"/>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200" dirty="0">
                <a:latin typeface="Arial" panose="020B0604020202020204" pitchFamily="34" charset="0"/>
                <a:cs typeface="Arial" panose="020B0604020202020204" pitchFamily="34" charset="0"/>
              </a:rPr>
              <a:t>Mean check-out price is 300 and the distribution is little right skewed</a:t>
            </a:r>
          </a:p>
        </p:txBody>
      </p:sp>
      <p:pic>
        <p:nvPicPr>
          <p:cNvPr id="1026" name="Picture 2">
            <a:extLst>
              <a:ext uri="{FF2B5EF4-FFF2-40B4-BE49-F238E27FC236}">
                <a16:creationId xmlns:a16="http://schemas.microsoft.com/office/drawing/2014/main" id="{A05D9B40-1604-5D6E-F648-11FAB022FD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35" y="2277035"/>
            <a:ext cx="3986899" cy="245819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19165293-12AF-38E6-57BA-C553C2FDFD26}"/>
              </a:ext>
            </a:extLst>
          </p:cNvPr>
          <p:cNvSpPr txBox="1">
            <a:spLocks/>
          </p:cNvSpPr>
          <p:nvPr/>
        </p:nvSpPr>
        <p:spPr>
          <a:xfrm>
            <a:off x="355022" y="1290427"/>
            <a:ext cx="11460459" cy="48458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400" b="1" dirty="0">
                <a:latin typeface="Arial" panose="020B0604020202020204" pitchFamily="34" charset="0"/>
                <a:cs typeface="Arial" panose="020B0604020202020204" pitchFamily="34" charset="0"/>
              </a:rPr>
              <a:t>Univariate Analysis: Let’s check the distribution of continuous variables</a:t>
            </a:r>
          </a:p>
        </p:txBody>
      </p:sp>
      <p:sp>
        <p:nvSpPr>
          <p:cNvPr id="6" name="Content Placeholder 2">
            <a:extLst>
              <a:ext uri="{FF2B5EF4-FFF2-40B4-BE49-F238E27FC236}">
                <a16:creationId xmlns:a16="http://schemas.microsoft.com/office/drawing/2014/main" id="{A9AE05AB-D668-EF82-C84B-23427ECD5D0A}"/>
              </a:ext>
            </a:extLst>
          </p:cNvPr>
          <p:cNvSpPr txBox="1">
            <a:spLocks/>
          </p:cNvSpPr>
          <p:nvPr/>
        </p:nvSpPr>
        <p:spPr>
          <a:xfrm>
            <a:off x="121934" y="1896955"/>
            <a:ext cx="3986899" cy="38008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IN" sz="1200" b="1" dirty="0">
                <a:latin typeface="Arial" panose="020B0604020202020204" pitchFamily="34" charset="0"/>
                <a:cs typeface="Arial" panose="020B0604020202020204" pitchFamily="34" charset="0"/>
              </a:rPr>
              <a:t>Check-out Price</a:t>
            </a:r>
          </a:p>
        </p:txBody>
      </p:sp>
      <p:sp>
        <p:nvSpPr>
          <p:cNvPr id="7" name="Content Placeholder 2">
            <a:extLst>
              <a:ext uri="{FF2B5EF4-FFF2-40B4-BE49-F238E27FC236}">
                <a16:creationId xmlns:a16="http://schemas.microsoft.com/office/drawing/2014/main" id="{750FD26A-003C-A8E8-5689-CD5C4997D340}"/>
              </a:ext>
            </a:extLst>
          </p:cNvPr>
          <p:cNvSpPr txBox="1">
            <a:spLocks/>
          </p:cNvSpPr>
          <p:nvPr/>
        </p:nvSpPr>
        <p:spPr>
          <a:xfrm>
            <a:off x="4108834" y="5010807"/>
            <a:ext cx="3986899" cy="1013475"/>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200" dirty="0">
                <a:latin typeface="Arial" panose="020B0604020202020204" pitchFamily="34" charset="0"/>
                <a:cs typeface="Arial" panose="020B0604020202020204" pitchFamily="34" charset="0"/>
              </a:rPr>
              <a:t>Base Price also follow a similar pattern as Checkout price, with mean price at 300 and little right skewed</a:t>
            </a:r>
          </a:p>
        </p:txBody>
      </p:sp>
      <p:sp>
        <p:nvSpPr>
          <p:cNvPr id="9" name="Content Placeholder 2">
            <a:extLst>
              <a:ext uri="{FF2B5EF4-FFF2-40B4-BE49-F238E27FC236}">
                <a16:creationId xmlns:a16="http://schemas.microsoft.com/office/drawing/2014/main" id="{F4A841F4-B3FD-BF03-B577-6C4DD5CBA2BD}"/>
              </a:ext>
            </a:extLst>
          </p:cNvPr>
          <p:cNvSpPr txBox="1">
            <a:spLocks/>
          </p:cNvSpPr>
          <p:nvPr/>
        </p:nvSpPr>
        <p:spPr>
          <a:xfrm>
            <a:off x="4108833" y="1896955"/>
            <a:ext cx="3986899" cy="38008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IN" sz="1200" b="1" dirty="0">
                <a:latin typeface="Arial" panose="020B0604020202020204" pitchFamily="34" charset="0"/>
                <a:cs typeface="Arial" panose="020B0604020202020204" pitchFamily="34" charset="0"/>
              </a:rPr>
              <a:t>Base Price</a:t>
            </a:r>
          </a:p>
        </p:txBody>
      </p:sp>
      <p:sp>
        <p:nvSpPr>
          <p:cNvPr id="10" name="Content Placeholder 2">
            <a:extLst>
              <a:ext uri="{FF2B5EF4-FFF2-40B4-BE49-F238E27FC236}">
                <a16:creationId xmlns:a16="http://schemas.microsoft.com/office/drawing/2014/main" id="{12348752-6339-E721-9961-FD093F9E53BC}"/>
              </a:ext>
            </a:extLst>
          </p:cNvPr>
          <p:cNvSpPr txBox="1">
            <a:spLocks/>
          </p:cNvSpPr>
          <p:nvPr/>
        </p:nvSpPr>
        <p:spPr>
          <a:xfrm>
            <a:off x="8095734" y="5010807"/>
            <a:ext cx="3986899" cy="84314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200" dirty="0">
                <a:latin typeface="Arial" panose="020B0604020202020204" pitchFamily="34" charset="0"/>
                <a:cs typeface="Arial" panose="020B0604020202020204" pitchFamily="34" charset="0"/>
              </a:rPr>
              <a:t>Operating area is the area of operation of each </a:t>
            </a:r>
            <a:r>
              <a:rPr lang="en-IN" sz="1200" dirty="0" err="1">
                <a:latin typeface="Arial" panose="020B0604020202020204" pitchFamily="34" charset="0"/>
                <a:cs typeface="Arial" panose="020B0604020202020204" pitchFamily="34" charset="0"/>
              </a:rPr>
              <a:t>centers</a:t>
            </a:r>
            <a:r>
              <a:rPr lang="en-IN" sz="1200" dirty="0">
                <a:latin typeface="Arial" panose="020B0604020202020204" pitchFamily="34" charset="0"/>
                <a:cs typeface="Arial" panose="020B0604020202020204" pitchFamily="34" charset="0"/>
              </a:rPr>
              <a:t>. Average area of operation is 4 </a:t>
            </a:r>
            <a:r>
              <a:rPr lang="en-IN" sz="1200" dirty="0" err="1">
                <a:latin typeface="Arial" panose="020B0604020202020204" pitchFamily="34" charset="0"/>
                <a:cs typeface="Arial" panose="020B0604020202020204" pitchFamily="34" charset="0"/>
              </a:rPr>
              <a:t>sqkm</a:t>
            </a:r>
            <a:r>
              <a:rPr lang="en-IN" sz="1200" dirty="0">
                <a:latin typeface="Arial" panose="020B0604020202020204" pitchFamily="34" charset="0"/>
                <a:cs typeface="Arial" panose="020B0604020202020204" pitchFamily="34" charset="0"/>
              </a:rPr>
              <a:t>. </a:t>
            </a:r>
          </a:p>
        </p:txBody>
      </p:sp>
      <p:sp>
        <p:nvSpPr>
          <p:cNvPr id="12" name="Content Placeholder 2">
            <a:extLst>
              <a:ext uri="{FF2B5EF4-FFF2-40B4-BE49-F238E27FC236}">
                <a16:creationId xmlns:a16="http://schemas.microsoft.com/office/drawing/2014/main" id="{E67A76E7-89E6-A04D-54B3-C323F3B6C72F}"/>
              </a:ext>
            </a:extLst>
          </p:cNvPr>
          <p:cNvSpPr txBox="1">
            <a:spLocks/>
          </p:cNvSpPr>
          <p:nvPr/>
        </p:nvSpPr>
        <p:spPr>
          <a:xfrm>
            <a:off x="8095733" y="1896955"/>
            <a:ext cx="3986899" cy="38008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IN" sz="1200" b="1" dirty="0">
                <a:latin typeface="Arial" panose="020B0604020202020204" pitchFamily="34" charset="0"/>
                <a:cs typeface="Arial" panose="020B0604020202020204" pitchFamily="34" charset="0"/>
              </a:rPr>
              <a:t>Operating Area</a:t>
            </a:r>
          </a:p>
        </p:txBody>
      </p:sp>
      <p:pic>
        <p:nvPicPr>
          <p:cNvPr id="1028" name="Picture 4">
            <a:extLst>
              <a:ext uri="{FF2B5EF4-FFF2-40B4-BE49-F238E27FC236}">
                <a16:creationId xmlns:a16="http://schemas.microsoft.com/office/drawing/2014/main" id="{E1BFD923-627F-DCDB-97CA-5640FDF09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9433" y="2302997"/>
            <a:ext cx="3771226" cy="24322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6D86F66-C485-3886-EA7B-49B76450E1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5732" y="2312424"/>
            <a:ext cx="3965612" cy="2422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705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Exploratory Data Analysis (EDA)</a:t>
            </a:r>
          </a:p>
        </p:txBody>
      </p:sp>
      <p:sp>
        <p:nvSpPr>
          <p:cNvPr id="4" name="Content Placeholder 2">
            <a:extLst>
              <a:ext uri="{FF2B5EF4-FFF2-40B4-BE49-F238E27FC236}">
                <a16:creationId xmlns:a16="http://schemas.microsoft.com/office/drawing/2014/main" id="{EB2BE45D-12EE-6F6D-2328-6175BC745C45}"/>
              </a:ext>
            </a:extLst>
          </p:cNvPr>
          <p:cNvSpPr txBox="1">
            <a:spLocks/>
          </p:cNvSpPr>
          <p:nvPr/>
        </p:nvSpPr>
        <p:spPr>
          <a:xfrm>
            <a:off x="713611" y="5087005"/>
            <a:ext cx="5344554" cy="84314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200" dirty="0">
                <a:latin typeface="Arial" panose="020B0604020202020204" pitchFamily="34" charset="0"/>
                <a:cs typeface="Arial" panose="020B0604020202020204" pitchFamily="34" charset="0"/>
              </a:rPr>
              <a:t>Beverages has the highest number of distribution, followed by rice bowl and sandwich. Least count is for Soup and Fish Category</a:t>
            </a:r>
          </a:p>
        </p:txBody>
      </p:sp>
      <p:sp>
        <p:nvSpPr>
          <p:cNvPr id="5" name="Content Placeholder 2">
            <a:extLst>
              <a:ext uri="{FF2B5EF4-FFF2-40B4-BE49-F238E27FC236}">
                <a16:creationId xmlns:a16="http://schemas.microsoft.com/office/drawing/2014/main" id="{19165293-12AF-38E6-57BA-C553C2FDFD26}"/>
              </a:ext>
            </a:extLst>
          </p:cNvPr>
          <p:cNvSpPr txBox="1">
            <a:spLocks/>
          </p:cNvSpPr>
          <p:nvPr/>
        </p:nvSpPr>
        <p:spPr>
          <a:xfrm>
            <a:off x="355022" y="1290427"/>
            <a:ext cx="11460459" cy="48458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400" b="1" dirty="0">
                <a:latin typeface="Arial" panose="020B0604020202020204" pitchFamily="34" charset="0"/>
                <a:cs typeface="Arial" panose="020B0604020202020204" pitchFamily="34" charset="0"/>
              </a:rPr>
              <a:t>Univariate Analysis: Let’s check the distribution of categorical variables</a:t>
            </a:r>
          </a:p>
        </p:txBody>
      </p:sp>
      <p:sp>
        <p:nvSpPr>
          <p:cNvPr id="6" name="Content Placeholder 2">
            <a:extLst>
              <a:ext uri="{FF2B5EF4-FFF2-40B4-BE49-F238E27FC236}">
                <a16:creationId xmlns:a16="http://schemas.microsoft.com/office/drawing/2014/main" id="{A9AE05AB-D668-EF82-C84B-23427ECD5D0A}"/>
              </a:ext>
            </a:extLst>
          </p:cNvPr>
          <p:cNvSpPr txBox="1">
            <a:spLocks/>
          </p:cNvSpPr>
          <p:nvPr/>
        </p:nvSpPr>
        <p:spPr>
          <a:xfrm>
            <a:off x="713611" y="1943717"/>
            <a:ext cx="5344554" cy="38008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IN" sz="1200" b="1" dirty="0">
                <a:latin typeface="Arial" panose="020B0604020202020204" pitchFamily="34" charset="0"/>
                <a:cs typeface="Arial" panose="020B0604020202020204" pitchFamily="34" charset="0"/>
              </a:rPr>
              <a:t>Category</a:t>
            </a:r>
          </a:p>
        </p:txBody>
      </p:sp>
      <p:sp>
        <p:nvSpPr>
          <p:cNvPr id="10" name="Content Placeholder 2">
            <a:extLst>
              <a:ext uri="{FF2B5EF4-FFF2-40B4-BE49-F238E27FC236}">
                <a16:creationId xmlns:a16="http://schemas.microsoft.com/office/drawing/2014/main" id="{12348752-6339-E721-9961-FD093F9E53BC}"/>
              </a:ext>
            </a:extLst>
          </p:cNvPr>
          <p:cNvSpPr txBox="1">
            <a:spLocks/>
          </p:cNvSpPr>
          <p:nvPr/>
        </p:nvSpPr>
        <p:spPr>
          <a:xfrm>
            <a:off x="6983504" y="5652934"/>
            <a:ext cx="3532096" cy="84314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200" dirty="0">
                <a:latin typeface="Arial" panose="020B0604020202020204" pitchFamily="34" charset="0"/>
                <a:cs typeface="Arial" panose="020B0604020202020204" pitchFamily="34" charset="0"/>
              </a:rPr>
              <a:t>Distribution of cuisines are somewhat equally split. With Italian having more frequency of orders</a:t>
            </a:r>
          </a:p>
        </p:txBody>
      </p:sp>
      <p:sp>
        <p:nvSpPr>
          <p:cNvPr id="12" name="Content Placeholder 2">
            <a:extLst>
              <a:ext uri="{FF2B5EF4-FFF2-40B4-BE49-F238E27FC236}">
                <a16:creationId xmlns:a16="http://schemas.microsoft.com/office/drawing/2014/main" id="{E67A76E7-89E6-A04D-54B3-C323F3B6C72F}"/>
              </a:ext>
            </a:extLst>
          </p:cNvPr>
          <p:cNvSpPr txBox="1">
            <a:spLocks/>
          </p:cNvSpPr>
          <p:nvPr/>
        </p:nvSpPr>
        <p:spPr>
          <a:xfrm>
            <a:off x="7046259" y="1941054"/>
            <a:ext cx="2882183" cy="38008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IN" sz="1200" b="1" dirty="0">
                <a:latin typeface="Arial" panose="020B0604020202020204" pitchFamily="34" charset="0"/>
                <a:cs typeface="Arial" panose="020B0604020202020204" pitchFamily="34" charset="0"/>
              </a:rPr>
              <a:t>Cuisine</a:t>
            </a:r>
          </a:p>
        </p:txBody>
      </p:sp>
      <p:pic>
        <p:nvPicPr>
          <p:cNvPr id="2050" name="Picture 2">
            <a:extLst>
              <a:ext uri="{FF2B5EF4-FFF2-40B4-BE49-F238E27FC236}">
                <a16:creationId xmlns:a16="http://schemas.microsoft.com/office/drawing/2014/main" id="{CEA01909-9946-C270-5C23-8AACDE567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611" y="2398977"/>
            <a:ext cx="5344554" cy="242280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6CAFB15-989A-935D-F4D3-14A7C007B3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6258" y="2398978"/>
            <a:ext cx="2882184" cy="3051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261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Exploratory Data Analysis (EDA)</a:t>
            </a:r>
          </a:p>
        </p:txBody>
      </p:sp>
      <p:sp>
        <p:nvSpPr>
          <p:cNvPr id="5" name="Content Placeholder 2">
            <a:extLst>
              <a:ext uri="{FF2B5EF4-FFF2-40B4-BE49-F238E27FC236}">
                <a16:creationId xmlns:a16="http://schemas.microsoft.com/office/drawing/2014/main" id="{19165293-12AF-38E6-57BA-C553C2FDFD26}"/>
              </a:ext>
            </a:extLst>
          </p:cNvPr>
          <p:cNvSpPr txBox="1">
            <a:spLocks/>
          </p:cNvSpPr>
          <p:nvPr/>
        </p:nvSpPr>
        <p:spPr>
          <a:xfrm>
            <a:off x="355022" y="1290427"/>
            <a:ext cx="11460459" cy="48458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400" b="1" dirty="0">
                <a:latin typeface="Arial" panose="020B0604020202020204" pitchFamily="34" charset="0"/>
                <a:cs typeface="Arial" panose="020B0604020202020204" pitchFamily="34" charset="0"/>
              </a:rPr>
              <a:t>Univariate Analysis: Let’s check the distribution of categorical variables</a:t>
            </a:r>
          </a:p>
        </p:txBody>
      </p:sp>
      <p:sp>
        <p:nvSpPr>
          <p:cNvPr id="10" name="Content Placeholder 2">
            <a:extLst>
              <a:ext uri="{FF2B5EF4-FFF2-40B4-BE49-F238E27FC236}">
                <a16:creationId xmlns:a16="http://schemas.microsoft.com/office/drawing/2014/main" id="{12348752-6339-E721-9961-FD093F9E53BC}"/>
              </a:ext>
            </a:extLst>
          </p:cNvPr>
          <p:cNvSpPr txBox="1">
            <a:spLocks/>
          </p:cNvSpPr>
          <p:nvPr/>
        </p:nvSpPr>
        <p:spPr>
          <a:xfrm>
            <a:off x="639413" y="5666576"/>
            <a:ext cx="3532096" cy="84314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200" dirty="0">
                <a:latin typeface="Arial" panose="020B0604020202020204" pitchFamily="34" charset="0"/>
                <a:cs typeface="Arial" panose="020B0604020202020204" pitchFamily="34" charset="0"/>
              </a:rPr>
              <a:t>Most number of datapoints is from Type A </a:t>
            </a:r>
            <a:r>
              <a:rPr lang="en-IN" sz="1200" dirty="0" err="1">
                <a:latin typeface="Arial" panose="020B0604020202020204" pitchFamily="34" charset="0"/>
                <a:cs typeface="Arial" panose="020B0604020202020204" pitchFamily="34" charset="0"/>
              </a:rPr>
              <a:t>center</a:t>
            </a:r>
            <a:r>
              <a:rPr lang="en-IN" sz="1200" dirty="0">
                <a:latin typeface="Arial" panose="020B0604020202020204" pitchFamily="34" charset="0"/>
                <a:cs typeface="Arial" panose="020B0604020202020204" pitchFamily="34" charset="0"/>
              </a:rPr>
              <a:t>. Which also mean most of the </a:t>
            </a:r>
            <a:r>
              <a:rPr lang="en-IN" sz="1200" dirty="0" err="1">
                <a:latin typeface="Arial" panose="020B0604020202020204" pitchFamily="34" charset="0"/>
                <a:cs typeface="Arial" panose="020B0604020202020204" pitchFamily="34" charset="0"/>
              </a:rPr>
              <a:t>centers</a:t>
            </a:r>
            <a:r>
              <a:rPr lang="en-IN" sz="1200" dirty="0">
                <a:latin typeface="Arial" panose="020B0604020202020204" pitchFamily="34" charset="0"/>
                <a:cs typeface="Arial" panose="020B0604020202020204" pitchFamily="34" charset="0"/>
              </a:rPr>
              <a:t> are in Type A </a:t>
            </a:r>
          </a:p>
        </p:txBody>
      </p:sp>
      <p:sp>
        <p:nvSpPr>
          <p:cNvPr id="12" name="Content Placeholder 2">
            <a:extLst>
              <a:ext uri="{FF2B5EF4-FFF2-40B4-BE49-F238E27FC236}">
                <a16:creationId xmlns:a16="http://schemas.microsoft.com/office/drawing/2014/main" id="{E67A76E7-89E6-A04D-54B3-C323F3B6C72F}"/>
              </a:ext>
            </a:extLst>
          </p:cNvPr>
          <p:cNvSpPr txBox="1">
            <a:spLocks/>
          </p:cNvSpPr>
          <p:nvPr/>
        </p:nvSpPr>
        <p:spPr>
          <a:xfrm>
            <a:off x="869576" y="1954696"/>
            <a:ext cx="2788024" cy="38008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IN" sz="1200" b="1" dirty="0" err="1">
                <a:latin typeface="Arial" panose="020B0604020202020204" pitchFamily="34" charset="0"/>
                <a:cs typeface="Arial" panose="020B0604020202020204" pitchFamily="34" charset="0"/>
              </a:rPr>
              <a:t>Center</a:t>
            </a:r>
            <a:r>
              <a:rPr lang="en-IN" sz="1200" b="1" dirty="0">
                <a:latin typeface="Arial" panose="020B0604020202020204" pitchFamily="34" charset="0"/>
                <a:cs typeface="Arial" panose="020B0604020202020204" pitchFamily="34" charset="0"/>
              </a:rPr>
              <a:t> Type</a:t>
            </a:r>
          </a:p>
        </p:txBody>
      </p:sp>
      <p:pic>
        <p:nvPicPr>
          <p:cNvPr id="3074" name="Picture 2">
            <a:extLst>
              <a:ext uri="{FF2B5EF4-FFF2-40B4-BE49-F238E27FC236}">
                <a16:creationId xmlns:a16="http://schemas.microsoft.com/office/drawing/2014/main" id="{C1488495-44ED-7D85-41E6-15F32D144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273" y="2334776"/>
            <a:ext cx="2586003" cy="320890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BD3BF58-6288-BE37-9AAC-F16F324D3D55}"/>
              </a:ext>
            </a:extLst>
          </p:cNvPr>
          <p:cNvSpPr txBox="1">
            <a:spLocks/>
          </p:cNvSpPr>
          <p:nvPr/>
        </p:nvSpPr>
        <p:spPr>
          <a:xfrm>
            <a:off x="4471825" y="5666576"/>
            <a:ext cx="3532096" cy="84314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200" dirty="0">
                <a:latin typeface="Arial" panose="020B0604020202020204" pitchFamily="34" charset="0"/>
                <a:cs typeface="Arial" panose="020B0604020202020204" pitchFamily="34" charset="0"/>
              </a:rPr>
              <a:t>Email promotions for meals is done around 8%</a:t>
            </a:r>
          </a:p>
        </p:txBody>
      </p:sp>
      <p:sp>
        <p:nvSpPr>
          <p:cNvPr id="7" name="Content Placeholder 2">
            <a:extLst>
              <a:ext uri="{FF2B5EF4-FFF2-40B4-BE49-F238E27FC236}">
                <a16:creationId xmlns:a16="http://schemas.microsoft.com/office/drawing/2014/main" id="{21CC2DA4-F048-7F74-F9FF-E13C6D4D3C28}"/>
              </a:ext>
            </a:extLst>
          </p:cNvPr>
          <p:cNvSpPr txBox="1">
            <a:spLocks/>
          </p:cNvSpPr>
          <p:nvPr/>
        </p:nvSpPr>
        <p:spPr>
          <a:xfrm>
            <a:off x="4933886" y="1954696"/>
            <a:ext cx="2397708" cy="38008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IN" sz="1200" b="1" dirty="0">
                <a:latin typeface="Arial" panose="020B0604020202020204" pitchFamily="34" charset="0"/>
                <a:cs typeface="Arial" panose="020B0604020202020204" pitchFamily="34" charset="0"/>
              </a:rPr>
              <a:t>Email promotions</a:t>
            </a:r>
          </a:p>
        </p:txBody>
      </p:sp>
      <p:pic>
        <p:nvPicPr>
          <p:cNvPr id="3076" name="Picture 4">
            <a:extLst>
              <a:ext uri="{FF2B5EF4-FFF2-40B4-BE49-F238E27FC236}">
                <a16:creationId xmlns:a16="http://schemas.microsoft.com/office/drawing/2014/main" id="{810FF72B-7106-E8C2-B5AE-B4C663292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3886" y="2334776"/>
            <a:ext cx="2397708" cy="3208909"/>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BA205023-BB5A-392D-F1DC-84676D951FAC}"/>
              </a:ext>
            </a:extLst>
          </p:cNvPr>
          <p:cNvSpPr txBox="1">
            <a:spLocks/>
          </p:cNvSpPr>
          <p:nvPr/>
        </p:nvSpPr>
        <p:spPr>
          <a:xfrm>
            <a:off x="8145819" y="5666576"/>
            <a:ext cx="3532096" cy="84314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200" dirty="0">
                <a:latin typeface="Arial" panose="020B0604020202020204" pitchFamily="34" charset="0"/>
                <a:cs typeface="Arial" panose="020B0604020202020204" pitchFamily="34" charset="0"/>
              </a:rPr>
              <a:t>Around 11% meal has featured in the homepage</a:t>
            </a:r>
          </a:p>
        </p:txBody>
      </p:sp>
      <p:sp>
        <p:nvSpPr>
          <p:cNvPr id="11" name="Content Placeholder 2">
            <a:extLst>
              <a:ext uri="{FF2B5EF4-FFF2-40B4-BE49-F238E27FC236}">
                <a16:creationId xmlns:a16="http://schemas.microsoft.com/office/drawing/2014/main" id="{CF38AE78-0D4B-8718-7CBB-724C5BA8DC6E}"/>
              </a:ext>
            </a:extLst>
          </p:cNvPr>
          <p:cNvSpPr txBox="1">
            <a:spLocks/>
          </p:cNvSpPr>
          <p:nvPr/>
        </p:nvSpPr>
        <p:spPr>
          <a:xfrm>
            <a:off x="8607880" y="1954696"/>
            <a:ext cx="2397708" cy="38008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1200" b="1" dirty="0">
                <a:latin typeface="Arial" panose="020B0604020202020204" pitchFamily="34" charset="0"/>
                <a:cs typeface="Arial" panose="020B0604020202020204" pitchFamily="34" charset="0"/>
              </a:rPr>
              <a:t>F</a:t>
            </a:r>
            <a:r>
              <a:rPr lang="en-IN" sz="1200" b="1" dirty="0" err="1">
                <a:latin typeface="Arial" panose="020B0604020202020204" pitchFamily="34" charset="0"/>
                <a:cs typeface="Arial" panose="020B0604020202020204" pitchFamily="34" charset="0"/>
              </a:rPr>
              <a:t>eatured</a:t>
            </a:r>
            <a:r>
              <a:rPr lang="en-IN" sz="1200" b="1" dirty="0">
                <a:latin typeface="Arial" panose="020B0604020202020204" pitchFamily="34" charset="0"/>
                <a:cs typeface="Arial" panose="020B0604020202020204" pitchFamily="34" charset="0"/>
              </a:rPr>
              <a:t> in homepage</a:t>
            </a:r>
          </a:p>
        </p:txBody>
      </p:sp>
      <p:pic>
        <p:nvPicPr>
          <p:cNvPr id="3078" name="Picture 6">
            <a:extLst>
              <a:ext uri="{FF2B5EF4-FFF2-40B4-BE49-F238E27FC236}">
                <a16:creationId xmlns:a16="http://schemas.microsoft.com/office/drawing/2014/main" id="{1F3B5690-8742-7166-E364-A7D3CF042D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9366" y="2334775"/>
            <a:ext cx="2397708" cy="3208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531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Exploratory Data Analysis (EDA)</a:t>
            </a:r>
          </a:p>
        </p:txBody>
      </p:sp>
      <p:sp>
        <p:nvSpPr>
          <p:cNvPr id="4" name="Content Placeholder 2">
            <a:extLst>
              <a:ext uri="{FF2B5EF4-FFF2-40B4-BE49-F238E27FC236}">
                <a16:creationId xmlns:a16="http://schemas.microsoft.com/office/drawing/2014/main" id="{EB2BE45D-12EE-6F6D-2328-6175BC745C45}"/>
              </a:ext>
            </a:extLst>
          </p:cNvPr>
          <p:cNvSpPr txBox="1">
            <a:spLocks/>
          </p:cNvSpPr>
          <p:nvPr/>
        </p:nvSpPr>
        <p:spPr>
          <a:xfrm>
            <a:off x="797065" y="5781115"/>
            <a:ext cx="5344554" cy="714965"/>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200" dirty="0">
                <a:latin typeface="Arial" panose="020B0604020202020204" pitchFamily="34" charset="0"/>
                <a:cs typeface="Arial" panose="020B0604020202020204" pitchFamily="34" charset="0"/>
              </a:rPr>
              <a:t>We can see from the scatterplot that Checkout price and base price are linearly correlated</a:t>
            </a:r>
          </a:p>
        </p:txBody>
      </p:sp>
      <p:sp>
        <p:nvSpPr>
          <p:cNvPr id="5" name="Content Placeholder 2">
            <a:extLst>
              <a:ext uri="{FF2B5EF4-FFF2-40B4-BE49-F238E27FC236}">
                <a16:creationId xmlns:a16="http://schemas.microsoft.com/office/drawing/2014/main" id="{19165293-12AF-38E6-57BA-C553C2FDFD26}"/>
              </a:ext>
            </a:extLst>
          </p:cNvPr>
          <p:cNvSpPr txBox="1">
            <a:spLocks/>
          </p:cNvSpPr>
          <p:nvPr/>
        </p:nvSpPr>
        <p:spPr>
          <a:xfrm>
            <a:off x="713611" y="1290427"/>
            <a:ext cx="2755731" cy="48458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400" b="1" dirty="0">
                <a:latin typeface="Arial" panose="020B0604020202020204" pitchFamily="34" charset="0"/>
                <a:cs typeface="Arial" panose="020B0604020202020204" pitchFamily="34" charset="0"/>
              </a:rPr>
              <a:t>Bivariate Analysis</a:t>
            </a:r>
          </a:p>
        </p:txBody>
      </p:sp>
      <p:sp>
        <p:nvSpPr>
          <p:cNvPr id="6" name="Content Placeholder 2">
            <a:extLst>
              <a:ext uri="{FF2B5EF4-FFF2-40B4-BE49-F238E27FC236}">
                <a16:creationId xmlns:a16="http://schemas.microsoft.com/office/drawing/2014/main" id="{A9AE05AB-D668-EF82-C84B-23427ECD5D0A}"/>
              </a:ext>
            </a:extLst>
          </p:cNvPr>
          <p:cNvSpPr txBox="1">
            <a:spLocks/>
          </p:cNvSpPr>
          <p:nvPr/>
        </p:nvSpPr>
        <p:spPr>
          <a:xfrm>
            <a:off x="639413" y="1741086"/>
            <a:ext cx="5344554" cy="38008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IN" sz="1200" b="1" dirty="0" err="1">
                <a:latin typeface="Arial" panose="020B0604020202020204" pitchFamily="34" charset="0"/>
                <a:cs typeface="Arial" panose="020B0604020202020204" pitchFamily="34" charset="0"/>
              </a:rPr>
              <a:t>CheckOut</a:t>
            </a:r>
            <a:r>
              <a:rPr lang="en-IN" sz="1200" b="1" dirty="0">
                <a:latin typeface="Arial" panose="020B0604020202020204" pitchFamily="34" charset="0"/>
                <a:cs typeface="Arial" panose="020B0604020202020204" pitchFamily="34" charset="0"/>
              </a:rPr>
              <a:t> Price vs Base Price</a:t>
            </a:r>
          </a:p>
        </p:txBody>
      </p:sp>
      <p:sp>
        <p:nvSpPr>
          <p:cNvPr id="10" name="Content Placeholder 2">
            <a:extLst>
              <a:ext uri="{FF2B5EF4-FFF2-40B4-BE49-F238E27FC236}">
                <a16:creationId xmlns:a16="http://schemas.microsoft.com/office/drawing/2014/main" id="{12348752-6339-E721-9961-FD093F9E53BC}"/>
              </a:ext>
            </a:extLst>
          </p:cNvPr>
          <p:cNvSpPr txBox="1">
            <a:spLocks/>
          </p:cNvSpPr>
          <p:nvPr/>
        </p:nvSpPr>
        <p:spPr>
          <a:xfrm>
            <a:off x="6208035" y="5771929"/>
            <a:ext cx="5508993" cy="46750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IN" sz="1200" dirty="0">
                <a:latin typeface="Arial" panose="020B0604020202020204" pitchFamily="34" charset="0"/>
                <a:cs typeface="Arial" panose="020B0604020202020204" pitchFamily="34" charset="0"/>
              </a:rPr>
              <a:t>More number of orders is for Italian followed by Thai</a:t>
            </a:r>
          </a:p>
        </p:txBody>
      </p:sp>
      <p:sp>
        <p:nvSpPr>
          <p:cNvPr id="12" name="Content Placeholder 2">
            <a:extLst>
              <a:ext uri="{FF2B5EF4-FFF2-40B4-BE49-F238E27FC236}">
                <a16:creationId xmlns:a16="http://schemas.microsoft.com/office/drawing/2014/main" id="{E67A76E7-89E6-A04D-54B3-C323F3B6C72F}"/>
              </a:ext>
            </a:extLst>
          </p:cNvPr>
          <p:cNvSpPr txBox="1">
            <a:spLocks/>
          </p:cNvSpPr>
          <p:nvPr/>
        </p:nvSpPr>
        <p:spPr>
          <a:xfrm>
            <a:off x="6983504" y="1743832"/>
            <a:ext cx="2882183" cy="38008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IN" sz="1200" b="1" dirty="0">
                <a:latin typeface="Arial" panose="020B0604020202020204" pitchFamily="34" charset="0"/>
                <a:cs typeface="Arial" panose="020B0604020202020204" pitchFamily="34" charset="0"/>
              </a:rPr>
              <a:t>Cuisine vs </a:t>
            </a:r>
            <a:r>
              <a:rPr lang="en-IN" sz="1200" b="1" dirty="0" err="1">
                <a:latin typeface="Arial" panose="020B0604020202020204" pitchFamily="34" charset="0"/>
                <a:cs typeface="Arial" panose="020B0604020202020204" pitchFamily="34" charset="0"/>
              </a:rPr>
              <a:t>Num</a:t>
            </a:r>
            <a:r>
              <a:rPr lang="en-IN" sz="1200" b="1" dirty="0">
                <a:latin typeface="Arial" panose="020B0604020202020204" pitchFamily="34" charset="0"/>
                <a:cs typeface="Arial" panose="020B0604020202020204" pitchFamily="34" charset="0"/>
              </a:rPr>
              <a:t> of Orders</a:t>
            </a:r>
          </a:p>
        </p:txBody>
      </p:sp>
      <p:pic>
        <p:nvPicPr>
          <p:cNvPr id="4098" name="Picture 2">
            <a:extLst>
              <a:ext uri="{FF2B5EF4-FFF2-40B4-BE49-F238E27FC236}">
                <a16:creationId xmlns:a16="http://schemas.microsoft.com/office/drawing/2014/main" id="{652C1F95-45F1-D714-69BD-292E9B833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872" y="2113688"/>
            <a:ext cx="4824434" cy="365824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097DD673-833F-08DF-468E-59AACE0A62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8035" y="2108877"/>
            <a:ext cx="5508993" cy="3663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833065"/>
      </p:ext>
    </p:extLst>
  </p:cSld>
  <p:clrMapOvr>
    <a:masterClrMapping/>
  </p:clrMapOvr>
</p:sld>
</file>

<file path=ppt/theme/theme1.xml><?xml version="1.0" encoding="utf-8"?>
<a:theme xmlns:a="http://schemas.openxmlformats.org/drawingml/2006/main" name="Minimal and Muted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5D9CFDCE-107C-4BA4-BAF5-1A16F67739C2}" vid="{98006FC8-790D-4EF4-A18C-2AD650A278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Japanese business presentation</Template>
  <TotalTime>1522</TotalTime>
  <Words>1983</Words>
  <Application>Microsoft Office PowerPoint</Application>
  <PresentationFormat>Widescreen</PresentationFormat>
  <Paragraphs>218</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Meiryo</vt:lpstr>
      <vt:lpstr>Meiryo UI</vt:lpstr>
      <vt:lpstr>Arial</vt:lpstr>
      <vt:lpstr>Calibri</vt:lpstr>
      <vt:lpstr>Wingdings</vt:lpstr>
      <vt:lpstr>Minimal and Muted_ALT</vt:lpstr>
      <vt:lpstr>Use Case- 4: Demand Foresting</vt:lpstr>
      <vt:lpstr>Contents</vt:lpstr>
      <vt:lpstr>Business problem overview and solution approach</vt:lpstr>
      <vt:lpstr>Data Overview</vt:lpstr>
      <vt:lpstr>Data Observation</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Data Pre-processing</vt:lpstr>
      <vt:lpstr>Data Pre-processing</vt:lpstr>
      <vt:lpstr>Data Pre-processing</vt:lpstr>
      <vt:lpstr>Model Performance Summary</vt:lpstr>
      <vt:lpstr>Model Performance Summary</vt:lpstr>
      <vt:lpstr>Model Performance Summary</vt:lpstr>
      <vt:lpstr>Model Performance Summary</vt:lpstr>
      <vt:lpstr>Final Prediction Plot</vt:lpstr>
      <vt:lpstr>Insights and conclusion</vt:lpstr>
      <vt:lpstr>Final insights to the centers for raw material planning</vt:lpstr>
      <vt:lpstr>Prediction across centers for raw material planning</vt:lpstr>
      <vt:lpstr>Insights across centers for raw material planning</vt:lpstr>
      <vt:lpstr>Insights across centers for raw material planning</vt:lpstr>
      <vt:lpstr>Business recommendation for future growth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 Foresting</dc:title>
  <dc:creator>Aswathi T</dc:creator>
  <cp:lastModifiedBy>Aswathi T</cp:lastModifiedBy>
  <cp:revision>9</cp:revision>
  <dcterms:created xsi:type="dcterms:W3CDTF">2023-04-05T23:42:46Z</dcterms:created>
  <dcterms:modified xsi:type="dcterms:W3CDTF">2023-04-07T01:05:43Z</dcterms:modified>
</cp:coreProperties>
</file>