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sldIdLst>
    <p:sldId id="284" r:id="rId5"/>
    <p:sldId id="286" r:id="rId6"/>
    <p:sldId id="287" r:id="rId7"/>
    <p:sldId id="304" r:id="rId8"/>
    <p:sldId id="305" r:id="rId9"/>
    <p:sldId id="261" r:id="rId10"/>
    <p:sldId id="306" r:id="rId11"/>
    <p:sldId id="308" r:id="rId12"/>
    <p:sldId id="307" r:id="rId13"/>
    <p:sldId id="309" r:id="rId14"/>
    <p:sldId id="311" r:id="rId15"/>
    <p:sldId id="310" r:id="rId16"/>
    <p:sldId id="312" r:id="rId17"/>
    <p:sldId id="313" r:id="rId18"/>
    <p:sldId id="314" r:id="rId19"/>
    <p:sldId id="315" r:id="rId20"/>
    <p:sldId id="316" r:id="rId21"/>
    <p:sldId id="317" r:id="rId22"/>
    <p:sldId id="29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6E28"/>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99" autoAdjust="0"/>
  </p:normalViewPr>
  <p:slideViewPr>
    <p:cSldViewPr snapToGrid="0" snapToObjects="1" showGuides="1">
      <p:cViewPr varScale="1">
        <p:scale>
          <a:sx n="85" d="100"/>
          <a:sy n="85" d="100"/>
        </p:scale>
        <p:origin x="590" y="62"/>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4/7/2023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iqsels.com/en/public-domain-photo-jpbov"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datasets/shrutimechlearn/customer-data"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p:txBody>
          <a:bodyPr/>
          <a:lstStyle/>
          <a:p>
            <a:r>
              <a:rPr lang="en-US" sz="3600" dirty="0"/>
              <a:t>Use Case 5: Customer Spend Behavioral Analytics</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p:txBody>
          <a:bodyPr/>
          <a:lstStyle/>
          <a:p>
            <a:r>
              <a:rPr lang="en-US" sz="1800" dirty="0"/>
              <a:t>Case Study Submitted by: Sharan </a:t>
            </a:r>
            <a:r>
              <a:rPr lang="en-US" sz="1800" dirty="0" err="1"/>
              <a:t>Sasi</a:t>
            </a:r>
            <a:endParaRPr lang="en-US" sz="1800" dirty="0"/>
          </a:p>
          <a:p>
            <a:r>
              <a:rPr lang="en-US" sz="1800" dirty="0"/>
              <a:t>Email: sharanssi@gmail.com</a:t>
            </a:r>
          </a:p>
        </p:txBody>
      </p:sp>
      <p:pic>
        <p:nvPicPr>
          <p:cNvPr id="37" name="Picture Placeholder 36">
            <a:extLst>
              <a:ext uri="{FF2B5EF4-FFF2-40B4-BE49-F238E27FC236}">
                <a16:creationId xmlns:a16="http://schemas.microsoft.com/office/drawing/2014/main" id="{A19A6DDD-C216-2AAD-4F19-4A7B5929202A}"/>
              </a:ext>
            </a:extLst>
          </p:cNvPr>
          <p:cNvPicPr>
            <a:picLocks noGrp="1" noChangeAspect="1"/>
          </p:cNvPicPr>
          <p:nvPr>
            <p:ph type="pic" sz="quarter" idx="10"/>
          </p:nvPr>
        </p:nvPicPr>
        <p:blipFill>
          <a:blip r:embed="rId2">
            <a:extLst>
              <a:ext uri="{837473B0-CC2E-450A-ABE3-18F120FF3D39}">
                <a1611:picAttrSrcUrl xmlns:a1611="http://schemas.microsoft.com/office/drawing/2016/11/main" r:id="rId3"/>
              </a:ext>
            </a:extLst>
          </a:blip>
          <a:srcRect l="24051" r="24051"/>
          <a:stretch/>
        </p:blipFill>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79CDB-599B-B38B-1D35-281CA21E7E89}"/>
              </a:ext>
            </a:extLst>
          </p:cNvPr>
          <p:cNvSpPr>
            <a:spLocks noGrp="1"/>
          </p:cNvSpPr>
          <p:nvPr>
            <p:ph type="title"/>
          </p:nvPr>
        </p:nvSpPr>
        <p:spPr/>
        <p:txBody>
          <a:bodyPr/>
          <a:lstStyle/>
          <a:p>
            <a:r>
              <a:rPr lang="en-US" dirty="0"/>
              <a:t>Customer Segmentation</a:t>
            </a:r>
            <a:endParaRPr lang="en-IN" dirty="0"/>
          </a:p>
        </p:txBody>
      </p:sp>
      <p:sp>
        <p:nvSpPr>
          <p:cNvPr id="3" name="Content Placeholder 2">
            <a:extLst>
              <a:ext uri="{FF2B5EF4-FFF2-40B4-BE49-F238E27FC236}">
                <a16:creationId xmlns:a16="http://schemas.microsoft.com/office/drawing/2014/main" id="{9DAB9A27-D59A-BD1B-3BEE-FF0E5F899C51}"/>
              </a:ext>
            </a:extLst>
          </p:cNvPr>
          <p:cNvSpPr>
            <a:spLocks noGrp="1"/>
          </p:cNvSpPr>
          <p:nvPr>
            <p:ph idx="1"/>
          </p:nvPr>
        </p:nvSpPr>
        <p:spPr/>
        <p:txBody>
          <a:bodyPr/>
          <a:lstStyle/>
          <a:p>
            <a:pPr marL="0" indent="0">
              <a:buNone/>
            </a:pPr>
            <a:r>
              <a:rPr lang="en-US" dirty="0"/>
              <a:t>D</a:t>
            </a:r>
            <a:r>
              <a:rPr lang="en-IN" dirty="0"/>
              <a:t>one customer segmentation at the following levels of data:</a:t>
            </a:r>
          </a:p>
          <a:p>
            <a:pPr lvl="1"/>
            <a:r>
              <a:rPr lang="en-IN" dirty="0"/>
              <a:t>Customer segment based on annual income and spending score</a:t>
            </a:r>
          </a:p>
          <a:p>
            <a:pPr lvl="1"/>
            <a:r>
              <a:rPr lang="en-IN" dirty="0"/>
              <a:t>Customer segment based on age and annual income</a:t>
            </a:r>
          </a:p>
          <a:p>
            <a:pPr lvl="1"/>
            <a:r>
              <a:rPr lang="en-IN" dirty="0"/>
              <a:t>Customer segment based on age and spending score</a:t>
            </a:r>
          </a:p>
          <a:p>
            <a:pPr lvl="1"/>
            <a:r>
              <a:rPr lang="en-IN" dirty="0"/>
              <a:t>Gender wise segment based on annual income and spending score</a:t>
            </a:r>
          </a:p>
          <a:p>
            <a:pPr lvl="1"/>
            <a:endParaRPr lang="en-IN" dirty="0"/>
          </a:p>
          <a:p>
            <a:pPr marL="0" indent="0">
              <a:buNone/>
            </a:pPr>
            <a:r>
              <a:rPr lang="en-IN" dirty="0"/>
              <a:t>Algorithm used for Clustering/Segmenting:</a:t>
            </a:r>
          </a:p>
          <a:p>
            <a:r>
              <a:rPr lang="en-IN" dirty="0"/>
              <a:t>K-Means clustering</a:t>
            </a:r>
          </a:p>
        </p:txBody>
      </p:sp>
      <p:sp>
        <p:nvSpPr>
          <p:cNvPr id="4" name="Slide Number Placeholder 3">
            <a:extLst>
              <a:ext uri="{FF2B5EF4-FFF2-40B4-BE49-F238E27FC236}">
                <a16:creationId xmlns:a16="http://schemas.microsoft.com/office/drawing/2014/main" id="{5168F4D4-F035-D607-7B34-E2564223C891}"/>
              </a:ext>
            </a:extLst>
          </p:cNvPr>
          <p:cNvSpPr>
            <a:spLocks noGrp="1"/>
          </p:cNvSpPr>
          <p:nvPr>
            <p:ph type="sldNum" sz="quarter" idx="12"/>
          </p:nvPr>
        </p:nvSpPr>
        <p:spPr/>
        <p:txBody>
          <a:bodyPr/>
          <a:lstStyle/>
          <a:p>
            <a:fld id="{8D0AFDD5-844D-364D-8AEC-50CF4D36D55D}" type="slidenum">
              <a:rPr lang="en-US" noProof="0" smtClean="0"/>
              <a:t>10</a:t>
            </a:fld>
            <a:endParaRPr lang="en-US" noProof="0"/>
          </a:p>
        </p:txBody>
      </p:sp>
      <p:sp>
        <p:nvSpPr>
          <p:cNvPr id="5" name="Footer Placeholder 4">
            <a:extLst>
              <a:ext uri="{FF2B5EF4-FFF2-40B4-BE49-F238E27FC236}">
                <a16:creationId xmlns:a16="http://schemas.microsoft.com/office/drawing/2014/main" id="{A3173AD4-E80E-3D58-D133-AAE8B5D71D77}"/>
              </a:ext>
            </a:extLst>
          </p:cNvPr>
          <p:cNvSpPr>
            <a:spLocks noGrp="1"/>
          </p:cNvSpPr>
          <p:nvPr>
            <p:ph type="ftr" sz="quarter" idx="11"/>
          </p:nvPr>
        </p:nvSpPr>
        <p:spPr/>
        <p:txBody>
          <a:bodyPr/>
          <a:lstStyle/>
          <a:p>
            <a:r>
              <a:rPr lang="en-US" dirty="0"/>
              <a:t>Customer spend behavioral analytics</a:t>
            </a:r>
          </a:p>
        </p:txBody>
      </p:sp>
      <p:sp>
        <p:nvSpPr>
          <p:cNvPr id="6" name="Date Placeholder 5">
            <a:extLst>
              <a:ext uri="{FF2B5EF4-FFF2-40B4-BE49-F238E27FC236}">
                <a16:creationId xmlns:a16="http://schemas.microsoft.com/office/drawing/2014/main" id="{CFDCEB1D-3CC2-AD44-8141-B2B611B3D162}"/>
              </a:ext>
            </a:extLst>
          </p:cNvPr>
          <p:cNvSpPr>
            <a:spLocks noGrp="1"/>
          </p:cNvSpPr>
          <p:nvPr>
            <p:ph type="dt" sz="half" idx="10"/>
          </p:nvPr>
        </p:nvSpPr>
        <p:spPr/>
        <p:txBody>
          <a:bodyPr/>
          <a:lstStyle/>
          <a:p>
            <a:r>
              <a:rPr lang="en-US" noProof="0" dirty="0"/>
              <a:t>2023</a:t>
            </a:r>
          </a:p>
        </p:txBody>
      </p:sp>
    </p:spTree>
    <p:extLst>
      <p:ext uri="{BB962C8B-B14F-4D97-AF65-F5344CB8AC3E}">
        <p14:creationId xmlns:p14="http://schemas.microsoft.com/office/powerpoint/2010/main" val="610403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79CDB-599B-B38B-1D35-281CA21E7E89}"/>
              </a:ext>
            </a:extLst>
          </p:cNvPr>
          <p:cNvSpPr>
            <a:spLocks noGrp="1"/>
          </p:cNvSpPr>
          <p:nvPr>
            <p:ph type="title"/>
          </p:nvPr>
        </p:nvSpPr>
        <p:spPr/>
        <p:txBody>
          <a:bodyPr/>
          <a:lstStyle/>
          <a:p>
            <a:r>
              <a:rPr lang="en-US" sz="5400" dirty="0"/>
              <a:t>What is K-Means Clustering?</a:t>
            </a:r>
            <a:endParaRPr lang="en-IN" sz="5400" dirty="0"/>
          </a:p>
        </p:txBody>
      </p:sp>
      <p:sp>
        <p:nvSpPr>
          <p:cNvPr id="3" name="Content Placeholder 2">
            <a:extLst>
              <a:ext uri="{FF2B5EF4-FFF2-40B4-BE49-F238E27FC236}">
                <a16:creationId xmlns:a16="http://schemas.microsoft.com/office/drawing/2014/main" id="{9DAB9A27-D59A-BD1B-3BEE-FF0E5F899C51}"/>
              </a:ext>
            </a:extLst>
          </p:cNvPr>
          <p:cNvSpPr>
            <a:spLocks noGrp="1"/>
          </p:cNvSpPr>
          <p:nvPr>
            <p:ph idx="1"/>
          </p:nvPr>
        </p:nvSpPr>
        <p:spPr/>
        <p:txBody>
          <a:bodyPr/>
          <a:lstStyle/>
          <a:p>
            <a:pPr marL="0" indent="0">
              <a:buNone/>
            </a:pPr>
            <a:r>
              <a:rPr lang="en-IN" dirty="0"/>
              <a:t>K-means clustering is a type of unsupervised learning, which is used when you have unlabelled data (i.e., data without defined categories or groups). The goal of this algorithm is to find groups in the data, with the number of groups represented by the variable K. The algorithm works iteratively to assign each data point to one of K groups based on the features that are provided. Data points are clustered based on feature similarity. The results of the K-means clustering algorithm are:</a:t>
            </a:r>
          </a:p>
          <a:p>
            <a:pPr lvl="1"/>
            <a:r>
              <a:rPr lang="en-IN" dirty="0"/>
              <a:t>The centroids of the K clusters, which can be used to label new data</a:t>
            </a:r>
          </a:p>
          <a:p>
            <a:pPr lvl="1"/>
            <a:r>
              <a:rPr lang="en-IN" dirty="0"/>
              <a:t>Labels for the training data (each data point is assigned to a single cluster)</a:t>
            </a:r>
          </a:p>
        </p:txBody>
      </p:sp>
      <p:sp>
        <p:nvSpPr>
          <p:cNvPr id="4" name="Slide Number Placeholder 3">
            <a:extLst>
              <a:ext uri="{FF2B5EF4-FFF2-40B4-BE49-F238E27FC236}">
                <a16:creationId xmlns:a16="http://schemas.microsoft.com/office/drawing/2014/main" id="{5168F4D4-F035-D607-7B34-E2564223C891}"/>
              </a:ext>
            </a:extLst>
          </p:cNvPr>
          <p:cNvSpPr>
            <a:spLocks noGrp="1"/>
          </p:cNvSpPr>
          <p:nvPr>
            <p:ph type="sldNum" sz="quarter" idx="12"/>
          </p:nvPr>
        </p:nvSpPr>
        <p:spPr/>
        <p:txBody>
          <a:bodyPr/>
          <a:lstStyle/>
          <a:p>
            <a:fld id="{8D0AFDD5-844D-364D-8AEC-50CF4D36D55D}" type="slidenum">
              <a:rPr lang="en-US" noProof="0" smtClean="0"/>
              <a:t>11</a:t>
            </a:fld>
            <a:endParaRPr lang="en-US" noProof="0"/>
          </a:p>
        </p:txBody>
      </p:sp>
      <p:sp>
        <p:nvSpPr>
          <p:cNvPr id="5" name="Footer Placeholder 4">
            <a:extLst>
              <a:ext uri="{FF2B5EF4-FFF2-40B4-BE49-F238E27FC236}">
                <a16:creationId xmlns:a16="http://schemas.microsoft.com/office/drawing/2014/main" id="{A3173AD4-E80E-3D58-D133-AAE8B5D71D77}"/>
              </a:ext>
            </a:extLst>
          </p:cNvPr>
          <p:cNvSpPr>
            <a:spLocks noGrp="1"/>
          </p:cNvSpPr>
          <p:nvPr>
            <p:ph type="ftr" sz="quarter" idx="11"/>
          </p:nvPr>
        </p:nvSpPr>
        <p:spPr/>
        <p:txBody>
          <a:bodyPr/>
          <a:lstStyle/>
          <a:p>
            <a:r>
              <a:rPr lang="en-US" dirty="0"/>
              <a:t>Customer spend behavioral analytics</a:t>
            </a:r>
          </a:p>
        </p:txBody>
      </p:sp>
      <p:sp>
        <p:nvSpPr>
          <p:cNvPr id="6" name="Date Placeholder 5">
            <a:extLst>
              <a:ext uri="{FF2B5EF4-FFF2-40B4-BE49-F238E27FC236}">
                <a16:creationId xmlns:a16="http://schemas.microsoft.com/office/drawing/2014/main" id="{CFDCEB1D-3CC2-AD44-8141-B2B611B3D162}"/>
              </a:ext>
            </a:extLst>
          </p:cNvPr>
          <p:cNvSpPr>
            <a:spLocks noGrp="1"/>
          </p:cNvSpPr>
          <p:nvPr>
            <p:ph type="dt" sz="half" idx="10"/>
          </p:nvPr>
        </p:nvSpPr>
        <p:spPr/>
        <p:txBody>
          <a:bodyPr/>
          <a:lstStyle/>
          <a:p>
            <a:r>
              <a:rPr lang="en-US" noProof="0" dirty="0"/>
              <a:t>2023</a:t>
            </a:r>
          </a:p>
        </p:txBody>
      </p:sp>
    </p:spTree>
    <p:extLst>
      <p:ext uri="{BB962C8B-B14F-4D97-AF65-F5344CB8AC3E}">
        <p14:creationId xmlns:p14="http://schemas.microsoft.com/office/powerpoint/2010/main" val="2906665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79CDB-599B-B38B-1D35-281CA21E7E89}"/>
              </a:ext>
            </a:extLst>
          </p:cNvPr>
          <p:cNvSpPr>
            <a:spLocks noGrp="1"/>
          </p:cNvSpPr>
          <p:nvPr>
            <p:ph type="title"/>
          </p:nvPr>
        </p:nvSpPr>
        <p:spPr/>
        <p:txBody>
          <a:bodyPr/>
          <a:lstStyle/>
          <a:p>
            <a:r>
              <a:rPr lang="en-IN" sz="3200" dirty="0"/>
              <a:t>Customer segment based on annual income and spending score</a:t>
            </a:r>
          </a:p>
        </p:txBody>
      </p:sp>
      <p:sp>
        <p:nvSpPr>
          <p:cNvPr id="3" name="Content Placeholder 2">
            <a:extLst>
              <a:ext uri="{FF2B5EF4-FFF2-40B4-BE49-F238E27FC236}">
                <a16:creationId xmlns:a16="http://schemas.microsoft.com/office/drawing/2014/main" id="{9DAB9A27-D59A-BD1B-3BEE-FF0E5F899C51}"/>
              </a:ext>
            </a:extLst>
          </p:cNvPr>
          <p:cNvSpPr>
            <a:spLocks noGrp="1"/>
          </p:cNvSpPr>
          <p:nvPr>
            <p:ph idx="1"/>
          </p:nvPr>
        </p:nvSpPr>
        <p:spPr>
          <a:xfrm>
            <a:off x="151145" y="1766047"/>
            <a:ext cx="3811255" cy="3576918"/>
          </a:xfrm>
        </p:spPr>
        <p:txBody>
          <a:bodyPr/>
          <a:lstStyle/>
          <a:p>
            <a:pPr marL="0" indent="0">
              <a:buNone/>
            </a:pPr>
            <a:r>
              <a:rPr lang="en-IN" sz="1400" dirty="0"/>
              <a:t>This clearly segments customer based on annual income and spending score</a:t>
            </a:r>
          </a:p>
          <a:p>
            <a:pPr marL="0" indent="0">
              <a:buNone/>
            </a:pPr>
            <a:endParaRPr lang="en-IN" sz="1400" dirty="0"/>
          </a:p>
          <a:p>
            <a:pPr marL="0" indent="0">
              <a:buNone/>
            </a:pPr>
            <a:r>
              <a:rPr lang="en-IN" sz="1400" dirty="0"/>
              <a:t>With this segment we can define 5 different customer groups:</a:t>
            </a:r>
          </a:p>
          <a:p>
            <a:endParaRPr lang="en-IN" sz="1400" dirty="0"/>
          </a:p>
          <a:p>
            <a:pPr marL="342900" indent="-342900">
              <a:buFont typeface="+mj-lt"/>
              <a:buAutoNum type="arabicPeriod"/>
            </a:pPr>
            <a:r>
              <a:rPr lang="en-IN" sz="1400" dirty="0"/>
              <a:t>Low income low spenders</a:t>
            </a:r>
          </a:p>
          <a:p>
            <a:pPr marL="342900" indent="-342900">
              <a:buFont typeface="+mj-lt"/>
              <a:buAutoNum type="arabicPeriod"/>
            </a:pPr>
            <a:r>
              <a:rPr lang="en-IN" sz="1400" dirty="0"/>
              <a:t>Low income high spenders</a:t>
            </a:r>
          </a:p>
          <a:p>
            <a:pPr marL="342900" indent="-342900">
              <a:buFont typeface="+mj-lt"/>
              <a:buAutoNum type="arabicPeriod"/>
            </a:pPr>
            <a:r>
              <a:rPr lang="en-IN" sz="1400" dirty="0"/>
              <a:t>Average income average spenders</a:t>
            </a:r>
          </a:p>
          <a:p>
            <a:pPr marL="342900" indent="-342900">
              <a:buFont typeface="+mj-lt"/>
              <a:buAutoNum type="arabicPeriod"/>
            </a:pPr>
            <a:r>
              <a:rPr lang="en-IN" sz="1400" dirty="0"/>
              <a:t>High income low spenders</a:t>
            </a:r>
          </a:p>
          <a:p>
            <a:pPr marL="342900" indent="-342900">
              <a:buFont typeface="+mj-lt"/>
              <a:buAutoNum type="arabicPeriod"/>
            </a:pPr>
            <a:r>
              <a:rPr lang="en-IN" sz="1400" dirty="0"/>
              <a:t>High income high spenders</a:t>
            </a:r>
          </a:p>
        </p:txBody>
      </p:sp>
      <p:sp>
        <p:nvSpPr>
          <p:cNvPr id="4" name="Slide Number Placeholder 3">
            <a:extLst>
              <a:ext uri="{FF2B5EF4-FFF2-40B4-BE49-F238E27FC236}">
                <a16:creationId xmlns:a16="http://schemas.microsoft.com/office/drawing/2014/main" id="{5168F4D4-F035-D607-7B34-E2564223C891}"/>
              </a:ext>
            </a:extLst>
          </p:cNvPr>
          <p:cNvSpPr>
            <a:spLocks noGrp="1"/>
          </p:cNvSpPr>
          <p:nvPr>
            <p:ph type="sldNum" sz="quarter" idx="12"/>
          </p:nvPr>
        </p:nvSpPr>
        <p:spPr/>
        <p:txBody>
          <a:bodyPr/>
          <a:lstStyle/>
          <a:p>
            <a:fld id="{8D0AFDD5-844D-364D-8AEC-50CF4D36D55D}" type="slidenum">
              <a:rPr lang="en-US" noProof="0" smtClean="0"/>
              <a:t>12</a:t>
            </a:fld>
            <a:endParaRPr lang="en-US" noProof="0"/>
          </a:p>
        </p:txBody>
      </p:sp>
      <p:sp>
        <p:nvSpPr>
          <p:cNvPr id="5" name="Footer Placeholder 4">
            <a:extLst>
              <a:ext uri="{FF2B5EF4-FFF2-40B4-BE49-F238E27FC236}">
                <a16:creationId xmlns:a16="http://schemas.microsoft.com/office/drawing/2014/main" id="{A3173AD4-E80E-3D58-D133-AAE8B5D71D77}"/>
              </a:ext>
            </a:extLst>
          </p:cNvPr>
          <p:cNvSpPr>
            <a:spLocks noGrp="1"/>
          </p:cNvSpPr>
          <p:nvPr>
            <p:ph type="ftr" sz="quarter" idx="11"/>
          </p:nvPr>
        </p:nvSpPr>
        <p:spPr/>
        <p:txBody>
          <a:bodyPr/>
          <a:lstStyle/>
          <a:p>
            <a:r>
              <a:rPr lang="en-US" dirty="0"/>
              <a:t>Customer spend behavioral analytics</a:t>
            </a:r>
          </a:p>
        </p:txBody>
      </p:sp>
      <p:sp>
        <p:nvSpPr>
          <p:cNvPr id="6" name="Date Placeholder 5">
            <a:extLst>
              <a:ext uri="{FF2B5EF4-FFF2-40B4-BE49-F238E27FC236}">
                <a16:creationId xmlns:a16="http://schemas.microsoft.com/office/drawing/2014/main" id="{CFDCEB1D-3CC2-AD44-8141-B2B611B3D162}"/>
              </a:ext>
            </a:extLst>
          </p:cNvPr>
          <p:cNvSpPr>
            <a:spLocks noGrp="1"/>
          </p:cNvSpPr>
          <p:nvPr>
            <p:ph type="dt" sz="half" idx="10"/>
          </p:nvPr>
        </p:nvSpPr>
        <p:spPr/>
        <p:txBody>
          <a:bodyPr/>
          <a:lstStyle/>
          <a:p>
            <a:r>
              <a:rPr lang="en-US" noProof="0" dirty="0"/>
              <a:t>2023</a:t>
            </a:r>
          </a:p>
        </p:txBody>
      </p:sp>
      <p:pic>
        <p:nvPicPr>
          <p:cNvPr id="7170" name="Picture 2">
            <a:extLst>
              <a:ext uri="{FF2B5EF4-FFF2-40B4-BE49-F238E27FC236}">
                <a16:creationId xmlns:a16="http://schemas.microsoft.com/office/drawing/2014/main" id="{52384CE4-2A71-389F-034D-151D327A37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7088" y="1766047"/>
            <a:ext cx="7793536" cy="4007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415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79CDB-599B-B38B-1D35-281CA21E7E89}"/>
              </a:ext>
            </a:extLst>
          </p:cNvPr>
          <p:cNvSpPr>
            <a:spLocks noGrp="1"/>
          </p:cNvSpPr>
          <p:nvPr>
            <p:ph type="title"/>
          </p:nvPr>
        </p:nvSpPr>
        <p:spPr/>
        <p:txBody>
          <a:bodyPr/>
          <a:lstStyle/>
          <a:p>
            <a:r>
              <a:rPr lang="en-IN" sz="3200" dirty="0"/>
              <a:t>Customer segment based on age and annual income</a:t>
            </a:r>
          </a:p>
        </p:txBody>
      </p:sp>
      <p:sp>
        <p:nvSpPr>
          <p:cNvPr id="3" name="Content Placeholder 2">
            <a:extLst>
              <a:ext uri="{FF2B5EF4-FFF2-40B4-BE49-F238E27FC236}">
                <a16:creationId xmlns:a16="http://schemas.microsoft.com/office/drawing/2014/main" id="{9DAB9A27-D59A-BD1B-3BEE-FF0E5F899C51}"/>
              </a:ext>
            </a:extLst>
          </p:cNvPr>
          <p:cNvSpPr>
            <a:spLocks noGrp="1"/>
          </p:cNvSpPr>
          <p:nvPr>
            <p:ph idx="1"/>
          </p:nvPr>
        </p:nvSpPr>
        <p:spPr>
          <a:xfrm>
            <a:off x="151145" y="1766047"/>
            <a:ext cx="3811255" cy="3576918"/>
          </a:xfrm>
        </p:spPr>
        <p:txBody>
          <a:bodyPr/>
          <a:lstStyle/>
          <a:p>
            <a:pPr marL="0" indent="0">
              <a:buNone/>
            </a:pPr>
            <a:r>
              <a:rPr lang="en-IN" sz="1800" dirty="0"/>
              <a:t>Segments identified here:</a:t>
            </a:r>
          </a:p>
          <a:p>
            <a:pPr>
              <a:buFontTx/>
              <a:buChar char="-"/>
            </a:pPr>
            <a:r>
              <a:rPr lang="en-IN" sz="1800" dirty="0"/>
              <a:t>Middle aged people with high annual income, they are the people in their peak career</a:t>
            </a:r>
          </a:p>
          <a:p>
            <a:pPr>
              <a:buFontTx/>
              <a:buChar char="-"/>
            </a:pPr>
            <a:r>
              <a:rPr lang="en-IN" sz="1800" dirty="0"/>
              <a:t>Old people with average and below average annual income</a:t>
            </a:r>
          </a:p>
          <a:p>
            <a:pPr>
              <a:buFontTx/>
              <a:buChar char="-"/>
            </a:pPr>
            <a:r>
              <a:rPr lang="en-IN" sz="1800" dirty="0"/>
              <a:t>Young people with average income</a:t>
            </a:r>
          </a:p>
        </p:txBody>
      </p:sp>
      <p:sp>
        <p:nvSpPr>
          <p:cNvPr id="4" name="Slide Number Placeholder 3">
            <a:extLst>
              <a:ext uri="{FF2B5EF4-FFF2-40B4-BE49-F238E27FC236}">
                <a16:creationId xmlns:a16="http://schemas.microsoft.com/office/drawing/2014/main" id="{5168F4D4-F035-D607-7B34-E2564223C891}"/>
              </a:ext>
            </a:extLst>
          </p:cNvPr>
          <p:cNvSpPr>
            <a:spLocks noGrp="1"/>
          </p:cNvSpPr>
          <p:nvPr>
            <p:ph type="sldNum" sz="quarter" idx="12"/>
          </p:nvPr>
        </p:nvSpPr>
        <p:spPr/>
        <p:txBody>
          <a:bodyPr/>
          <a:lstStyle/>
          <a:p>
            <a:fld id="{8D0AFDD5-844D-364D-8AEC-50CF4D36D55D}" type="slidenum">
              <a:rPr lang="en-US" noProof="0" smtClean="0"/>
              <a:t>13</a:t>
            </a:fld>
            <a:endParaRPr lang="en-US" noProof="0"/>
          </a:p>
        </p:txBody>
      </p:sp>
      <p:sp>
        <p:nvSpPr>
          <p:cNvPr id="5" name="Footer Placeholder 4">
            <a:extLst>
              <a:ext uri="{FF2B5EF4-FFF2-40B4-BE49-F238E27FC236}">
                <a16:creationId xmlns:a16="http://schemas.microsoft.com/office/drawing/2014/main" id="{A3173AD4-E80E-3D58-D133-AAE8B5D71D77}"/>
              </a:ext>
            </a:extLst>
          </p:cNvPr>
          <p:cNvSpPr>
            <a:spLocks noGrp="1"/>
          </p:cNvSpPr>
          <p:nvPr>
            <p:ph type="ftr" sz="quarter" idx="11"/>
          </p:nvPr>
        </p:nvSpPr>
        <p:spPr/>
        <p:txBody>
          <a:bodyPr/>
          <a:lstStyle/>
          <a:p>
            <a:r>
              <a:rPr lang="en-US" dirty="0"/>
              <a:t>Customer spend behavioral analytics</a:t>
            </a:r>
          </a:p>
        </p:txBody>
      </p:sp>
      <p:sp>
        <p:nvSpPr>
          <p:cNvPr id="6" name="Date Placeholder 5">
            <a:extLst>
              <a:ext uri="{FF2B5EF4-FFF2-40B4-BE49-F238E27FC236}">
                <a16:creationId xmlns:a16="http://schemas.microsoft.com/office/drawing/2014/main" id="{CFDCEB1D-3CC2-AD44-8141-B2B611B3D162}"/>
              </a:ext>
            </a:extLst>
          </p:cNvPr>
          <p:cNvSpPr>
            <a:spLocks noGrp="1"/>
          </p:cNvSpPr>
          <p:nvPr>
            <p:ph type="dt" sz="half" idx="10"/>
          </p:nvPr>
        </p:nvSpPr>
        <p:spPr/>
        <p:txBody>
          <a:bodyPr/>
          <a:lstStyle/>
          <a:p>
            <a:r>
              <a:rPr lang="en-US" noProof="0" dirty="0"/>
              <a:t>2023</a:t>
            </a:r>
          </a:p>
        </p:txBody>
      </p:sp>
      <p:pic>
        <p:nvPicPr>
          <p:cNvPr id="7170" name="Picture 2">
            <a:extLst>
              <a:ext uri="{FF2B5EF4-FFF2-40B4-BE49-F238E27FC236}">
                <a16:creationId xmlns:a16="http://schemas.microsoft.com/office/drawing/2014/main" id="{52384CE4-2A71-389F-034D-151D327A37F2}"/>
              </a:ext>
            </a:extLst>
          </p:cNvPr>
          <p:cNvPicPr>
            <a:picLocks noChangeAspect="1" noChangeArrowheads="1"/>
          </p:cNvPicPr>
          <p:nvPr/>
        </p:nvPicPr>
        <p:blipFill>
          <a:blip r:embed="rId2"/>
          <a:srcRect/>
          <a:stretch/>
        </p:blipFill>
        <p:spPr bwMode="auto">
          <a:xfrm>
            <a:off x="4057088" y="1766047"/>
            <a:ext cx="7793536" cy="4007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52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79CDB-599B-B38B-1D35-281CA21E7E89}"/>
              </a:ext>
            </a:extLst>
          </p:cNvPr>
          <p:cNvSpPr>
            <a:spLocks noGrp="1"/>
          </p:cNvSpPr>
          <p:nvPr>
            <p:ph type="title"/>
          </p:nvPr>
        </p:nvSpPr>
        <p:spPr/>
        <p:txBody>
          <a:bodyPr/>
          <a:lstStyle/>
          <a:p>
            <a:r>
              <a:rPr lang="en-IN" sz="3200" dirty="0"/>
              <a:t>Customer segment based on age and spending score</a:t>
            </a:r>
          </a:p>
        </p:txBody>
      </p:sp>
      <p:sp>
        <p:nvSpPr>
          <p:cNvPr id="3" name="Content Placeholder 2">
            <a:extLst>
              <a:ext uri="{FF2B5EF4-FFF2-40B4-BE49-F238E27FC236}">
                <a16:creationId xmlns:a16="http://schemas.microsoft.com/office/drawing/2014/main" id="{9DAB9A27-D59A-BD1B-3BEE-FF0E5F899C51}"/>
              </a:ext>
            </a:extLst>
          </p:cNvPr>
          <p:cNvSpPr>
            <a:spLocks noGrp="1"/>
          </p:cNvSpPr>
          <p:nvPr>
            <p:ph idx="1"/>
          </p:nvPr>
        </p:nvSpPr>
        <p:spPr>
          <a:xfrm>
            <a:off x="151145" y="1766047"/>
            <a:ext cx="3811255" cy="3576918"/>
          </a:xfrm>
        </p:spPr>
        <p:txBody>
          <a:bodyPr/>
          <a:lstStyle/>
          <a:p>
            <a:pPr marL="0" indent="0">
              <a:buNone/>
            </a:pPr>
            <a:r>
              <a:rPr lang="en-IN" sz="1800" dirty="0"/>
              <a:t>Other than young people with high spend segments, no other segments is clearly formed here</a:t>
            </a:r>
          </a:p>
        </p:txBody>
      </p:sp>
      <p:sp>
        <p:nvSpPr>
          <p:cNvPr id="4" name="Slide Number Placeholder 3">
            <a:extLst>
              <a:ext uri="{FF2B5EF4-FFF2-40B4-BE49-F238E27FC236}">
                <a16:creationId xmlns:a16="http://schemas.microsoft.com/office/drawing/2014/main" id="{5168F4D4-F035-D607-7B34-E2564223C891}"/>
              </a:ext>
            </a:extLst>
          </p:cNvPr>
          <p:cNvSpPr>
            <a:spLocks noGrp="1"/>
          </p:cNvSpPr>
          <p:nvPr>
            <p:ph type="sldNum" sz="quarter" idx="12"/>
          </p:nvPr>
        </p:nvSpPr>
        <p:spPr/>
        <p:txBody>
          <a:bodyPr/>
          <a:lstStyle/>
          <a:p>
            <a:fld id="{8D0AFDD5-844D-364D-8AEC-50CF4D36D55D}" type="slidenum">
              <a:rPr lang="en-US" noProof="0" smtClean="0"/>
              <a:t>14</a:t>
            </a:fld>
            <a:endParaRPr lang="en-US" noProof="0"/>
          </a:p>
        </p:txBody>
      </p:sp>
      <p:sp>
        <p:nvSpPr>
          <p:cNvPr id="5" name="Footer Placeholder 4">
            <a:extLst>
              <a:ext uri="{FF2B5EF4-FFF2-40B4-BE49-F238E27FC236}">
                <a16:creationId xmlns:a16="http://schemas.microsoft.com/office/drawing/2014/main" id="{A3173AD4-E80E-3D58-D133-AAE8B5D71D77}"/>
              </a:ext>
            </a:extLst>
          </p:cNvPr>
          <p:cNvSpPr>
            <a:spLocks noGrp="1"/>
          </p:cNvSpPr>
          <p:nvPr>
            <p:ph type="ftr" sz="quarter" idx="11"/>
          </p:nvPr>
        </p:nvSpPr>
        <p:spPr/>
        <p:txBody>
          <a:bodyPr/>
          <a:lstStyle/>
          <a:p>
            <a:r>
              <a:rPr lang="en-US" dirty="0"/>
              <a:t>Customer spend behavioral analytics</a:t>
            </a:r>
          </a:p>
        </p:txBody>
      </p:sp>
      <p:sp>
        <p:nvSpPr>
          <p:cNvPr id="6" name="Date Placeholder 5">
            <a:extLst>
              <a:ext uri="{FF2B5EF4-FFF2-40B4-BE49-F238E27FC236}">
                <a16:creationId xmlns:a16="http://schemas.microsoft.com/office/drawing/2014/main" id="{CFDCEB1D-3CC2-AD44-8141-B2B611B3D162}"/>
              </a:ext>
            </a:extLst>
          </p:cNvPr>
          <p:cNvSpPr>
            <a:spLocks noGrp="1"/>
          </p:cNvSpPr>
          <p:nvPr>
            <p:ph type="dt" sz="half" idx="10"/>
          </p:nvPr>
        </p:nvSpPr>
        <p:spPr/>
        <p:txBody>
          <a:bodyPr/>
          <a:lstStyle/>
          <a:p>
            <a:r>
              <a:rPr lang="en-US" noProof="0" dirty="0"/>
              <a:t>2023</a:t>
            </a:r>
          </a:p>
        </p:txBody>
      </p:sp>
      <p:pic>
        <p:nvPicPr>
          <p:cNvPr id="7170" name="Picture 2">
            <a:extLst>
              <a:ext uri="{FF2B5EF4-FFF2-40B4-BE49-F238E27FC236}">
                <a16:creationId xmlns:a16="http://schemas.microsoft.com/office/drawing/2014/main" id="{52384CE4-2A71-389F-034D-151D327A37F2}"/>
              </a:ext>
            </a:extLst>
          </p:cNvPr>
          <p:cNvPicPr>
            <a:picLocks noChangeAspect="1" noChangeArrowheads="1"/>
          </p:cNvPicPr>
          <p:nvPr/>
        </p:nvPicPr>
        <p:blipFill>
          <a:blip r:embed="rId2"/>
          <a:srcRect/>
          <a:stretch/>
        </p:blipFill>
        <p:spPr bwMode="auto">
          <a:xfrm>
            <a:off x="4057089" y="1766047"/>
            <a:ext cx="7793534" cy="4007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353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79CDB-599B-B38B-1D35-281CA21E7E89}"/>
              </a:ext>
            </a:extLst>
          </p:cNvPr>
          <p:cNvSpPr>
            <a:spLocks noGrp="1"/>
          </p:cNvSpPr>
          <p:nvPr>
            <p:ph type="title"/>
          </p:nvPr>
        </p:nvSpPr>
        <p:spPr/>
        <p:txBody>
          <a:bodyPr/>
          <a:lstStyle/>
          <a:p>
            <a:r>
              <a:rPr lang="en-IN" sz="3200" dirty="0"/>
              <a:t>Gender wise segment based on annual income and spending score - Female</a:t>
            </a:r>
          </a:p>
        </p:txBody>
      </p:sp>
      <p:sp>
        <p:nvSpPr>
          <p:cNvPr id="3" name="Content Placeholder 2">
            <a:extLst>
              <a:ext uri="{FF2B5EF4-FFF2-40B4-BE49-F238E27FC236}">
                <a16:creationId xmlns:a16="http://schemas.microsoft.com/office/drawing/2014/main" id="{9DAB9A27-D59A-BD1B-3BEE-FF0E5F899C51}"/>
              </a:ext>
            </a:extLst>
          </p:cNvPr>
          <p:cNvSpPr>
            <a:spLocks noGrp="1"/>
          </p:cNvSpPr>
          <p:nvPr>
            <p:ph idx="1"/>
          </p:nvPr>
        </p:nvSpPr>
        <p:spPr>
          <a:xfrm>
            <a:off x="151145" y="1766047"/>
            <a:ext cx="3811255" cy="3576918"/>
          </a:xfrm>
        </p:spPr>
        <p:txBody>
          <a:bodyPr/>
          <a:lstStyle/>
          <a:p>
            <a:pPr marL="0" indent="0">
              <a:buNone/>
            </a:pPr>
            <a:r>
              <a:rPr lang="en-IN" sz="1800" dirty="0"/>
              <a:t>Clearly follows the same segment behaviour as whole data</a:t>
            </a:r>
          </a:p>
        </p:txBody>
      </p:sp>
      <p:sp>
        <p:nvSpPr>
          <p:cNvPr id="4" name="Slide Number Placeholder 3">
            <a:extLst>
              <a:ext uri="{FF2B5EF4-FFF2-40B4-BE49-F238E27FC236}">
                <a16:creationId xmlns:a16="http://schemas.microsoft.com/office/drawing/2014/main" id="{5168F4D4-F035-D607-7B34-E2564223C891}"/>
              </a:ext>
            </a:extLst>
          </p:cNvPr>
          <p:cNvSpPr>
            <a:spLocks noGrp="1"/>
          </p:cNvSpPr>
          <p:nvPr>
            <p:ph type="sldNum" sz="quarter" idx="12"/>
          </p:nvPr>
        </p:nvSpPr>
        <p:spPr/>
        <p:txBody>
          <a:bodyPr/>
          <a:lstStyle/>
          <a:p>
            <a:fld id="{8D0AFDD5-844D-364D-8AEC-50CF4D36D55D}" type="slidenum">
              <a:rPr lang="en-US" noProof="0" smtClean="0"/>
              <a:t>15</a:t>
            </a:fld>
            <a:endParaRPr lang="en-US" noProof="0"/>
          </a:p>
        </p:txBody>
      </p:sp>
      <p:sp>
        <p:nvSpPr>
          <p:cNvPr id="5" name="Footer Placeholder 4">
            <a:extLst>
              <a:ext uri="{FF2B5EF4-FFF2-40B4-BE49-F238E27FC236}">
                <a16:creationId xmlns:a16="http://schemas.microsoft.com/office/drawing/2014/main" id="{A3173AD4-E80E-3D58-D133-AAE8B5D71D77}"/>
              </a:ext>
            </a:extLst>
          </p:cNvPr>
          <p:cNvSpPr>
            <a:spLocks noGrp="1"/>
          </p:cNvSpPr>
          <p:nvPr>
            <p:ph type="ftr" sz="quarter" idx="11"/>
          </p:nvPr>
        </p:nvSpPr>
        <p:spPr/>
        <p:txBody>
          <a:bodyPr/>
          <a:lstStyle/>
          <a:p>
            <a:r>
              <a:rPr lang="en-US" dirty="0"/>
              <a:t>Customer spend behavioral analytics</a:t>
            </a:r>
          </a:p>
        </p:txBody>
      </p:sp>
      <p:sp>
        <p:nvSpPr>
          <p:cNvPr id="6" name="Date Placeholder 5">
            <a:extLst>
              <a:ext uri="{FF2B5EF4-FFF2-40B4-BE49-F238E27FC236}">
                <a16:creationId xmlns:a16="http://schemas.microsoft.com/office/drawing/2014/main" id="{CFDCEB1D-3CC2-AD44-8141-B2B611B3D162}"/>
              </a:ext>
            </a:extLst>
          </p:cNvPr>
          <p:cNvSpPr>
            <a:spLocks noGrp="1"/>
          </p:cNvSpPr>
          <p:nvPr>
            <p:ph type="dt" sz="half" idx="10"/>
          </p:nvPr>
        </p:nvSpPr>
        <p:spPr/>
        <p:txBody>
          <a:bodyPr/>
          <a:lstStyle/>
          <a:p>
            <a:r>
              <a:rPr lang="en-US" noProof="0" dirty="0"/>
              <a:t>2023</a:t>
            </a:r>
          </a:p>
        </p:txBody>
      </p:sp>
      <p:pic>
        <p:nvPicPr>
          <p:cNvPr id="7170" name="Picture 2">
            <a:extLst>
              <a:ext uri="{FF2B5EF4-FFF2-40B4-BE49-F238E27FC236}">
                <a16:creationId xmlns:a16="http://schemas.microsoft.com/office/drawing/2014/main" id="{52384CE4-2A71-389F-034D-151D327A37F2}"/>
              </a:ext>
            </a:extLst>
          </p:cNvPr>
          <p:cNvPicPr>
            <a:picLocks noChangeAspect="1" noChangeArrowheads="1"/>
          </p:cNvPicPr>
          <p:nvPr/>
        </p:nvPicPr>
        <p:blipFill>
          <a:blip r:embed="rId2"/>
          <a:srcRect/>
          <a:stretch/>
        </p:blipFill>
        <p:spPr bwMode="auto">
          <a:xfrm>
            <a:off x="4057089" y="1766047"/>
            <a:ext cx="7793534" cy="400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6935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79CDB-599B-B38B-1D35-281CA21E7E89}"/>
              </a:ext>
            </a:extLst>
          </p:cNvPr>
          <p:cNvSpPr>
            <a:spLocks noGrp="1"/>
          </p:cNvSpPr>
          <p:nvPr>
            <p:ph type="title"/>
          </p:nvPr>
        </p:nvSpPr>
        <p:spPr/>
        <p:txBody>
          <a:bodyPr/>
          <a:lstStyle/>
          <a:p>
            <a:r>
              <a:rPr lang="en-IN" sz="3200" dirty="0"/>
              <a:t>Gender wise segment based on annual income and spending score - Male</a:t>
            </a:r>
          </a:p>
        </p:txBody>
      </p:sp>
      <p:sp>
        <p:nvSpPr>
          <p:cNvPr id="3" name="Content Placeholder 2">
            <a:extLst>
              <a:ext uri="{FF2B5EF4-FFF2-40B4-BE49-F238E27FC236}">
                <a16:creationId xmlns:a16="http://schemas.microsoft.com/office/drawing/2014/main" id="{9DAB9A27-D59A-BD1B-3BEE-FF0E5F899C51}"/>
              </a:ext>
            </a:extLst>
          </p:cNvPr>
          <p:cNvSpPr>
            <a:spLocks noGrp="1"/>
          </p:cNvSpPr>
          <p:nvPr>
            <p:ph idx="1"/>
          </p:nvPr>
        </p:nvSpPr>
        <p:spPr>
          <a:xfrm>
            <a:off x="151145" y="1766047"/>
            <a:ext cx="3811255" cy="3576918"/>
          </a:xfrm>
        </p:spPr>
        <p:txBody>
          <a:bodyPr/>
          <a:lstStyle/>
          <a:p>
            <a:pPr marL="0" indent="0">
              <a:buNone/>
            </a:pPr>
            <a:r>
              <a:rPr lang="en-IN" sz="1800" dirty="0"/>
              <a:t>Male and Female has identical segments based on spend behaviour</a:t>
            </a:r>
          </a:p>
        </p:txBody>
      </p:sp>
      <p:sp>
        <p:nvSpPr>
          <p:cNvPr id="4" name="Slide Number Placeholder 3">
            <a:extLst>
              <a:ext uri="{FF2B5EF4-FFF2-40B4-BE49-F238E27FC236}">
                <a16:creationId xmlns:a16="http://schemas.microsoft.com/office/drawing/2014/main" id="{5168F4D4-F035-D607-7B34-E2564223C891}"/>
              </a:ext>
            </a:extLst>
          </p:cNvPr>
          <p:cNvSpPr>
            <a:spLocks noGrp="1"/>
          </p:cNvSpPr>
          <p:nvPr>
            <p:ph type="sldNum" sz="quarter" idx="12"/>
          </p:nvPr>
        </p:nvSpPr>
        <p:spPr/>
        <p:txBody>
          <a:bodyPr/>
          <a:lstStyle/>
          <a:p>
            <a:fld id="{8D0AFDD5-844D-364D-8AEC-50CF4D36D55D}" type="slidenum">
              <a:rPr lang="en-US" noProof="0" smtClean="0"/>
              <a:t>16</a:t>
            </a:fld>
            <a:endParaRPr lang="en-US" noProof="0"/>
          </a:p>
        </p:txBody>
      </p:sp>
      <p:sp>
        <p:nvSpPr>
          <p:cNvPr id="5" name="Footer Placeholder 4">
            <a:extLst>
              <a:ext uri="{FF2B5EF4-FFF2-40B4-BE49-F238E27FC236}">
                <a16:creationId xmlns:a16="http://schemas.microsoft.com/office/drawing/2014/main" id="{A3173AD4-E80E-3D58-D133-AAE8B5D71D77}"/>
              </a:ext>
            </a:extLst>
          </p:cNvPr>
          <p:cNvSpPr>
            <a:spLocks noGrp="1"/>
          </p:cNvSpPr>
          <p:nvPr>
            <p:ph type="ftr" sz="quarter" idx="11"/>
          </p:nvPr>
        </p:nvSpPr>
        <p:spPr/>
        <p:txBody>
          <a:bodyPr/>
          <a:lstStyle/>
          <a:p>
            <a:r>
              <a:rPr lang="en-US" dirty="0"/>
              <a:t>Customer spend behavioral analytics</a:t>
            </a:r>
          </a:p>
        </p:txBody>
      </p:sp>
      <p:sp>
        <p:nvSpPr>
          <p:cNvPr id="6" name="Date Placeholder 5">
            <a:extLst>
              <a:ext uri="{FF2B5EF4-FFF2-40B4-BE49-F238E27FC236}">
                <a16:creationId xmlns:a16="http://schemas.microsoft.com/office/drawing/2014/main" id="{CFDCEB1D-3CC2-AD44-8141-B2B611B3D162}"/>
              </a:ext>
            </a:extLst>
          </p:cNvPr>
          <p:cNvSpPr>
            <a:spLocks noGrp="1"/>
          </p:cNvSpPr>
          <p:nvPr>
            <p:ph type="dt" sz="half" idx="10"/>
          </p:nvPr>
        </p:nvSpPr>
        <p:spPr/>
        <p:txBody>
          <a:bodyPr/>
          <a:lstStyle/>
          <a:p>
            <a:r>
              <a:rPr lang="en-US" noProof="0" dirty="0"/>
              <a:t>2023</a:t>
            </a:r>
          </a:p>
        </p:txBody>
      </p:sp>
      <p:pic>
        <p:nvPicPr>
          <p:cNvPr id="7170" name="Picture 2">
            <a:extLst>
              <a:ext uri="{FF2B5EF4-FFF2-40B4-BE49-F238E27FC236}">
                <a16:creationId xmlns:a16="http://schemas.microsoft.com/office/drawing/2014/main" id="{52384CE4-2A71-389F-034D-151D327A37F2}"/>
              </a:ext>
            </a:extLst>
          </p:cNvPr>
          <p:cNvPicPr>
            <a:picLocks noChangeAspect="1" noChangeArrowheads="1"/>
          </p:cNvPicPr>
          <p:nvPr/>
        </p:nvPicPr>
        <p:blipFill>
          <a:blip r:embed="rId2"/>
          <a:srcRect/>
          <a:stretch/>
        </p:blipFill>
        <p:spPr bwMode="auto">
          <a:xfrm>
            <a:off x="4057090" y="1766047"/>
            <a:ext cx="7793532" cy="400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247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79CDB-599B-B38B-1D35-281CA21E7E89}"/>
              </a:ext>
            </a:extLst>
          </p:cNvPr>
          <p:cNvSpPr>
            <a:spLocks noGrp="1"/>
          </p:cNvSpPr>
          <p:nvPr>
            <p:ph type="title"/>
          </p:nvPr>
        </p:nvSpPr>
        <p:spPr/>
        <p:txBody>
          <a:bodyPr/>
          <a:lstStyle/>
          <a:p>
            <a:r>
              <a:rPr lang="en-US" dirty="0"/>
              <a:t>Customer spend Insights</a:t>
            </a:r>
            <a:endParaRPr lang="en-IN" dirty="0"/>
          </a:p>
        </p:txBody>
      </p:sp>
      <p:sp>
        <p:nvSpPr>
          <p:cNvPr id="3" name="Content Placeholder 2">
            <a:extLst>
              <a:ext uri="{FF2B5EF4-FFF2-40B4-BE49-F238E27FC236}">
                <a16:creationId xmlns:a16="http://schemas.microsoft.com/office/drawing/2014/main" id="{9DAB9A27-D59A-BD1B-3BEE-FF0E5F899C51}"/>
              </a:ext>
            </a:extLst>
          </p:cNvPr>
          <p:cNvSpPr>
            <a:spLocks noGrp="1"/>
          </p:cNvSpPr>
          <p:nvPr>
            <p:ph idx="1"/>
          </p:nvPr>
        </p:nvSpPr>
        <p:spPr/>
        <p:txBody>
          <a:bodyPr/>
          <a:lstStyle/>
          <a:p>
            <a:r>
              <a:rPr lang="en-IN" sz="1800" dirty="0"/>
              <a:t>Men and women has almost identical spending behaviour across age groups</a:t>
            </a:r>
          </a:p>
          <a:p>
            <a:r>
              <a:rPr lang="en-IN" sz="1800" dirty="0"/>
              <a:t>Younger people (Age 20-40) spend more compared to older people</a:t>
            </a:r>
          </a:p>
          <a:p>
            <a:r>
              <a:rPr lang="en-IN" sz="1800" dirty="0"/>
              <a:t>Customer spend behaviour can be segmented into 5 different spend groups:</a:t>
            </a:r>
          </a:p>
          <a:p>
            <a:pPr marL="800100" lvl="2" indent="-342900">
              <a:spcBef>
                <a:spcPts val="1000"/>
              </a:spcBef>
              <a:buFont typeface="+mj-lt"/>
              <a:buAutoNum type="arabicPeriod"/>
            </a:pPr>
            <a:r>
              <a:rPr lang="en-IN" sz="1400" dirty="0"/>
              <a:t>Low income low spenders</a:t>
            </a:r>
          </a:p>
          <a:p>
            <a:pPr marL="800100" lvl="2" indent="-342900">
              <a:spcBef>
                <a:spcPts val="1000"/>
              </a:spcBef>
              <a:buFont typeface="+mj-lt"/>
              <a:buAutoNum type="arabicPeriod"/>
            </a:pPr>
            <a:r>
              <a:rPr lang="en-IN" sz="1400" dirty="0"/>
              <a:t>Low income high spenders</a:t>
            </a:r>
          </a:p>
          <a:p>
            <a:pPr marL="800100" lvl="2" indent="-342900">
              <a:spcBef>
                <a:spcPts val="1000"/>
              </a:spcBef>
              <a:buFont typeface="+mj-lt"/>
              <a:buAutoNum type="arabicPeriod"/>
            </a:pPr>
            <a:r>
              <a:rPr lang="en-IN" sz="1400" dirty="0"/>
              <a:t>Average income average spenders</a:t>
            </a:r>
          </a:p>
          <a:p>
            <a:pPr marL="800100" lvl="2" indent="-342900">
              <a:spcBef>
                <a:spcPts val="1000"/>
              </a:spcBef>
              <a:buFont typeface="+mj-lt"/>
              <a:buAutoNum type="arabicPeriod"/>
            </a:pPr>
            <a:r>
              <a:rPr lang="en-IN" sz="1400" dirty="0"/>
              <a:t>High income low spenders</a:t>
            </a:r>
          </a:p>
          <a:p>
            <a:pPr marL="800100" lvl="2" indent="-342900">
              <a:spcBef>
                <a:spcPts val="1000"/>
              </a:spcBef>
              <a:buFont typeface="+mj-lt"/>
              <a:buAutoNum type="arabicPeriod"/>
            </a:pPr>
            <a:r>
              <a:rPr lang="en-IN" sz="1400" dirty="0"/>
              <a:t>High income high spenders</a:t>
            </a:r>
          </a:p>
          <a:p>
            <a:r>
              <a:rPr lang="en-IN" sz="1800" dirty="0"/>
              <a:t>Shops can use this segments to do a targeted promotion or marketing</a:t>
            </a:r>
          </a:p>
          <a:p>
            <a:r>
              <a:rPr lang="en-IN" sz="1800" dirty="0"/>
              <a:t>Banks or financial institutes can use these segments to do a target sell of their products. </a:t>
            </a:r>
            <a:r>
              <a:rPr lang="en-IN" sz="1800" dirty="0" err="1"/>
              <a:t>E.g</a:t>
            </a:r>
            <a:r>
              <a:rPr lang="en-IN" sz="1800" dirty="0"/>
              <a:t>: Target credit cards or personal loans to high spenders in low and high income group</a:t>
            </a:r>
          </a:p>
        </p:txBody>
      </p:sp>
      <p:sp>
        <p:nvSpPr>
          <p:cNvPr id="4" name="Slide Number Placeholder 3">
            <a:extLst>
              <a:ext uri="{FF2B5EF4-FFF2-40B4-BE49-F238E27FC236}">
                <a16:creationId xmlns:a16="http://schemas.microsoft.com/office/drawing/2014/main" id="{5168F4D4-F035-D607-7B34-E2564223C891}"/>
              </a:ext>
            </a:extLst>
          </p:cNvPr>
          <p:cNvSpPr>
            <a:spLocks noGrp="1"/>
          </p:cNvSpPr>
          <p:nvPr>
            <p:ph type="sldNum" sz="quarter" idx="12"/>
          </p:nvPr>
        </p:nvSpPr>
        <p:spPr/>
        <p:txBody>
          <a:bodyPr/>
          <a:lstStyle/>
          <a:p>
            <a:fld id="{8D0AFDD5-844D-364D-8AEC-50CF4D36D55D}" type="slidenum">
              <a:rPr lang="en-US" noProof="0" smtClean="0"/>
              <a:t>17</a:t>
            </a:fld>
            <a:endParaRPr lang="en-US" noProof="0"/>
          </a:p>
        </p:txBody>
      </p:sp>
      <p:sp>
        <p:nvSpPr>
          <p:cNvPr id="5" name="Footer Placeholder 4">
            <a:extLst>
              <a:ext uri="{FF2B5EF4-FFF2-40B4-BE49-F238E27FC236}">
                <a16:creationId xmlns:a16="http://schemas.microsoft.com/office/drawing/2014/main" id="{A3173AD4-E80E-3D58-D133-AAE8B5D71D77}"/>
              </a:ext>
            </a:extLst>
          </p:cNvPr>
          <p:cNvSpPr>
            <a:spLocks noGrp="1"/>
          </p:cNvSpPr>
          <p:nvPr>
            <p:ph type="ftr" sz="quarter" idx="11"/>
          </p:nvPr>
        </p:nvSpPr>
        <p:spPr/>
        <p:txBody>
          <a:bodyPr/>
          <a:lstStyle/>
          <a:p>
            <a:r>
              <a:rPr lang="en-US" dirty="0"/>
              <a:t>Customer spend behavioral analytics</a:t>
            </a:r>
          </a:p>
        </p:txBody>
      </p:sp>
      <p:sp>
        <p:nvSpPr>
          <p:cNvPr id="6" name="Date Placeholder 5">
            <a:extLst>
              <a:ext uri="{FF2B5EF4-FFF2-40B4-BE49-F238E27FC236}">
                <a16:creationId xmlns:a16="http://schemas.microsoft.com/office/drawing/2014/main" id="{CFDCEB1D-3CC2-AD44-8141-B2B611B3D162}"/>
              </a:ext>
            </a:extLst>
          </p:cNvPr>
          <p:cNvSpPr>
            <a:spLocks noGrp="1"/>
          </p:cNvSpPr>
          <p:nvPr>
            <p:ph type="dt" sz="half" idx="10"/>
          </p:nvPr>
        </p:nvSpPr>
        <p:spPr/>
        <p:txBody>
          <a:bodyPr/>
          <a:lstStyle/>
          <a:p>
            <a:r>
              <a:rPr lang="en-US" noProof="0" dirty="0"/>
              <a:t>2023</a:t>
            </a:r>
          </a:p>
        </p:txBody>
      </p:sp>
    </p:spTree>
    <p:extLst>
      <p:ext uri="{BB962C8B-B14F-4D97-AF65-F5344CB8AC3E}">
        <p14:creationId xmlns:p14="http://schemas.microsoft.com/office/powerpoint/2010/main" val="3813887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79CDB-599B-B38B-1D35-281CA21E7E89}"/>
              </a:ext>
            </a:extLst>
          </p:cNvPr>
          <p:cNvSpPr>
            <a:spLocks noGrp="1"/>
          </p:cNvSpPr>
          <p:nvPr>
            <p:ph type="title"/>
          </p:nvPr>
        </p:nvSpPr>
        <p:spPr/>
        <p:txBody>
          <a:bodyPr/>
          <a:lstStyle/>
          <a:p>
            <a:r>
              <a:rPr lang="en-US" dirty="0"/>
              <a:t>Customer spend Insights</a:t>
            </a:r>
            <a:endParaRPr lang="en-IN" dirty="0"/>
          </a:p>
        </p:txBody>
      </p:sp>
      <p:sp>
        <p:nvSpPr>
          <p:cNvPr id="4" name="Slide Number Placeholder 3">
            <a:extLst>
              <a:ext uri="{FF2B5EF4-FFF2-40B4-BE49-F238E27FC236}">
                <a16:creationId xmlns:a16="http://schemas.microsoft.com/office/drawing/2014/main" id="{5168F4D4-F035-D607-7B34-E2564223C891}"/>
              </a:ext>
            </a:extLst>
          </p:cNvPr>
          <p:cNvSpPr>
            <a:spLocks noGrp="1"/>
          </p:cNvSpPr>
          <p:nvPr>
            <p:ph type="sldNum" sz="quarter" idx="12"/>
          </p:nvPr>
        </p:nvSpPr>
        <p:spPr/>
        <p:txBody>
          <a:bodyPr/>
          <a:lstStyle/>
          <a:p>
            <a:fld id="{8D0AFDD5-844D-364D-8AEC-50CF4D36D55D}" type="slidenum">
              <a:rPr lang="en-US" noProof="0" smtClean="0"/>
              <a:t>18</a:t>
            </a:fld>
            <a:endParaRPr lang="en-US" noProof="0"/>
          </a:p>
        </p:txBody>
      </p:sp>
      <p:sp>
        <p:nvSpPr>
          <p:cNvPr id="5" name="Footer Placeholder 4">
            <a:extLst>
              <a:ext uri="{FF2B5EF4-FFF2-40B4-BE49-F238E27FC236}">
                <a16:creationId xmlns:a16="http://schemas.microsoft.com/office/drawing/2014/main" id="{A3173AD4-E80E-3D58-D133-AAE8B5D71D77}"/>
              </a:ext>
            </a:extLst>
          </p:cNvPr>
          <p:cNvSpPr>
            <a:spLocks noGrp="1"/>
          </p:cNvSpPr>
          <p:nvPr>
            <p:ph type="ftr" sz="quarter" idx="11"/>
          </p:nvPr>
        </p:nvSpPr>
        <p:spPr/>
        <p:txBody>
          <a:bodyPr/>
          <a:lstStyle/>
          <a:p>
            <a:r>
              <a:rPr lang="en-US" dirty="0"/>
              <a:t>Customer spend behavioral analytics</a:t>
            </a:r>
          </a:p>
        </p:txBody>
      </p:sp>
      <p:sp>
        <p:nvSpPr>
          <p:cNvPr id="6" name="Date Placeholder 5">
            <a:extLst>
              <a:ext uri="{FF2B5EF4-FFF2-40B4-BE49-F238E27FC236}">
                <a16:creationId xmlns:a16="http://schemas.microsoft.com/office/drawing/2014/main" id="{CFDCEB1D-3CC2-AD44-8141-B2B611B3D162}"/>
              </a:ext>
            </a:extLst>
          </p:cNvPr>
          <p:cNvSpPr>
            <a:spLocks noGrp="1"/>
          </p:cNvSpPr>
          <p:nvPr>
            <p:ph type="dt" sz="half" idx="10"/>
          </p:nvPr>
        </p:nvSpPr>
        <p:spPr/>
        <p:txBody>
          <a:bodyPr/>
          <a:lstStyle/>
          <a:p>
            <a:r>
              <a:rPr lang="en-US" noProof="0" dirty="0"/>
              <a:t>2023</a:t>
            </a:r>
          </a:p>
        </p:txBody>
      </p:sp>
      <p:pic>
        <p:nvPicPr>
          <p:cNvPr id="9" name="Picture 2">
            <a:extLst>
              <a:ext uri="{FF2B5EF4-FFF2-40B4-BE49-F238E27FC236}">
                <a16:creationId xmlns:a16="http://schemas.microsoft.com/office/drawing/2014/main" id="{AB2AF72F-179F-1358-1F5C-A268541C2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933" y="1592669"/>
            <a:ext cx="8949791" cy="4601943"/>
          </a:xfrm>
          <a:prstGeom prst="rect">
            <a:avLst/>
          </a:prstGeom>
          <a:noFill/>
          <a:extLst>
            <a:ext uri="{909E8E84-426E-40DD-AFC4-6F175D3DCCD1}">
              <a14:hiddenFill xmlns:a14="http://schemas.microsoft.com/office/drawing/2010/main">
                <a:solidFill>
                  <a:srgbClr val="FFFFFF"/>
                </a:solidFill>
              </a14:hiddenFill>
            </a:ext>
          </a:extLst>
        </p:spPr>
      </p:pic>
      <p:sp>
        <p:nvSpPr>
          <p:cNvPr id="10" name="Oval 9">
            <a:extLst>
              <a:ext uri="{FF2B5EF4-FFF2-40B4-BE49-F238E27FC236}">
                <a16:creationId xmlns:a16="http://schemas.microsoft.com/office/drawing/2014/main" id="{AE97DF82-1747-A1B1-5431-FE7B2133CE60}"/>
              </a:ext>
            </a:extLst>
          </p:cNvPr>
          <p:cNvSpPr/>
          <p:nvPr/>
        </p:nvSpPr>
        <p:spPr>
          <a:xfrm>
            <a:off x="2366682" y="1867708"/>
            <a:ext cx="1889210" cy="1918868"/>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70737AC-AB37-0F86-01E4-8DE5557C21A7}"/>
              </a:ext>
            </a:extLst>
          </p:cNvPr>
          <p:cNvSpPr/>
          <p:nvPr/>
        </p:nvSpPr>
        <p:spPr>
          <a:xfrm>
            <a:off x="4037702" y="3089388"/>
            <a:ext cx="1986579" cy="1348141"/>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27C02103-0C22-F5B1-231F-AEA724F36815}"/>
              </a:ext>
            </a:extLst>
          </p:cNvPr>
          <p:cNvSpPr/>
          <p:nvPr/>
        </p:nvSpPr>
        <p:spPr>
          <a:xfrm>
            <a:off x="2366682" y="3896600"/>
            <a:ext cx="1889210" cy="1836266"/>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2F050AE5-0C55-B3D7-5517-119B607F3F6D}"/>
              </a:ext>
            </a:extLst>
          </p:cNvPr>
          <p:cNvSpPr/>
          <p:nvPr/>
        </p:nvSpPr>
        <p:spPr>
          <a:xfrm>
            <a:off x="5690795" y="4237012"/>
            <a:ext cx="3551817" cy="134814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C1925905-A2B9-08EC-EBF6-9668D9D4413F}"/>
              </a:ext>
            </a:extLst>
          </p:cNvPr>
          <p:cNvSpPr/>
          <p:nvPr/>
        </p:nvSpPr>
        <p:spPr>
          <a:xfrm>
            <a:off x="5604899" y="1941764"/>
            <a:ext cx="3551817" cy="1348141"/>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0D3896B3-3CB3-F3BC-8E43-A286BB1E57F9}"/>
              </a:ext>
            </a:extLst>
          </p:cNvPr>
          <p:cNvSpPr/>
          <p:nvPr/>
        </p:nvSpPr>
        <p:spPr>
          <a:xfrm>
            <a:off x="221786" y="1734426"/>
            <a:ext cx="1712259" cy="8844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Low income High spenders</a:t>
            </a:r>
            <a:endParaRPr lang="en-IN" sz="1400" dirty="0"/>
          </a:p>
        </p:txBody>
      </p:sp>
      <p:cxnSp>
        <p:nvCxnSpPr>
          <p:cNvPr id="17" name="Straight Arrow Connector 16">
            <a:extLst>
              <a:ext uri="{FF2B5EF4-FFF2-40B4-BE49-F238E27FC236}">
                <a16:creationId xmlns:a16="http://schemas.microsoft.com/office/drawing/2014/main" id="{07D031A1-EDD9-2C1F-DCD0-1F82A4D379A2}"/>
              </a:ext>
            </a:extLst>
          </p:cNvPr>
          <p:cNvCxnSpPr/>
          <p:nvPr/>
        </p:nvCxnSpPr>
        <p:spPr>
          <a:xfrm>
            <a:off x="1934045" y="2160494"/>
            <a:ext cx="620896" cy="33169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8" name="Rectangle 17">
            <a:extLst>
              <a:ext uri="{FF2B5EF4-FFF2-40B4-BE49-F238E27FC236}">
                <a16:creationId xmlns:a16="http://schemas.microsoft.com/office/drawing/2014/main" id="{78EF9DD2-0B87-113B-9C4A-E1A4E6469036}"/>
              </a:ext>
            </a:extLst>
          </p:cNvPr>
          <p:cNvSpPr/>
          <p:nvPr/>
        </p:nvSpPr>
        <p:spPr>
          <a:xfrm>
            <a:off x="221785" y="5142924"/>
            <a:ext cx="1712259" cy="884457"/>
          </a:xfrm>
          <a:prstGeom prst="rect">
            <a:avLst/>
          </a:prstGeom>
          <a:solidFill>
            <a:schemeClr val="accent3">
              <a:lumMod val="75000"/>
            </a:schemeClr>
          </a:solidFill>
          <a:ln>
            <a:solidFill>
              <a:schemeClr val="accent3">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Low income low spenders</a:t>
            </a:r>
            <a:endParaRPr lang="en-IN" sz="1400" dirty="0"/>
          </a:p>
        </p:txBody>
      </p:sp>
      <p:cxnSp>
        <p:nvCxnSpPr>
          <p:cNvPr id="20" name="Straight Arrow Connector 19">
            <a:extLst>
              <a:ext uri="{FF2B5EF4-FFF2-40B4-BE49-F238E27FC236}">
                <a16:creationId xmlns:a16="http://schemas.microsoft.com/office/drawing/2014/main" id="{C4D0810F-42A2-81BC-CD52-75B597D26C4F}"/>
              </a:ext>
            </a:extLst>
          </p:cNvPr>
          <p:cNvCxnSpPr/>
          <p:nvPr/>
        </p:nvCxnSpPr>
        <p:spPr>
          <a:xfrm flipV="1">
            <a:off x="1934045" y="5265331"/>
            <a:ext cx="620896" cy="31982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1" name="Rectangle 20">
            <a:extLst>
              <a:ext uri="{FF2B5EF4-FFF2-40B4-BE49-F238E27FC236}">
                <a16:creationId xmlns:a16="http://schemas.microsoft.com/office/drawing/2014/main" id="{BC238385-DC0C-79A0-DA0F-502083BD42DF}"/>
              </a:ext>
            </a:extLst>
          </p:cNvPr>
          <p:cNvSpPr/>
          <p:nvPr/>
        </p:nvSpPr>
        <p:spPr>
          <a:xfrm>
            <a:off x="4238627" y="5266793"/>
            <a:ext cx="1452168" cy="711310"/>
          </a:xfrm>
          <a:prstGeom prst="rect">
            <a:avLst/>
          </a:prstGeom>
          <a:solidFill>
            <a:srgbClr val="696E28"/>
          </a:solidFill>
          <a:ln>
            <a:solidFill>
              <a:srgbClr val="696E28"/>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Average income average spenders</a:t>
            </a:r>
            <a:endParaRPr lang="en-IN" sz="1400" dirty="0"/>
          </a:p>
        </p:txBody>
      </p:sp>
      <p:cxnSp>
        <p:nvCxnSpPr>
          <p:cNvPr id="23" name="Straight Arrow Connector 22">
            <a:extLst>
              <a:ext uri="{FF2B5EF4-FFF2-40B4-BE49-F238E27FC236}">
                <a16:creationId xmlns:a16="http://schemas.microsoft.com/office/drawing/2014/main" id="{8488944B-0FE6-3184-D08B-2915D26809C0}"/>
              </a:ext>
            </a:extLst>
          </p:cNvPr>
          <p:cNvCxnSpPr/>
          <p:nvPr/>
        </p:nvCxnSpPr>
        <p:spPr>
          <a:xfrm flipV="1">
            <a:off x="5030991" y="4386604"/>
            <a:ext cx="0" cy="87872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4" name="Rectangle 23">
            <a:extLst>
              <a:ext uri="{FF2B5EF4-FFF2-40B4-BE49-F238E27FC236}">
                <a16:creationId xmlns:a16="http://schemas.microsoft.com/office/drawing/2014/main" id="{2FABDD9D-36CF-3D33-9F23-2E94EDD1527C}"/>
              </a:ext>
            </a:extLst>
          </p:cNvPr>
          <p:cNvSpPr/>
          <p:nvPr/>
        </p:nvSpPr>
        <p:spPr>
          <a:xfrm>
            <a:off x="9779937" y="5172963"/>
            <a:ext cx="1712259" cy="884457"/>
          </a:xfrm>
          <a:prstGeom prst="rect">
            <a:avLst/>
          </a:prstGeom>
          <a:solidFill>
            <a:srgbClr val="0070C0"/>
          </a:solidFill>
          <a:ln>
            <a:solidFill>
              <a:srgbClr val="0070C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High income low spenders</a:t>
            </a:r>
            <a:endParaRPr lang="en-IN" sz="1400" dirty="0"/>
          </a:p>
        </p:txBody>
      </p:sp>
      <p:sp>
        <p:nvSpPr>
          <p:cNvPr id="25" name="Rectangle 24">
            <a:extLst>
              <a:ext uri="{FF2B5EF4-FFF2-40B4-BE49-F238E27FC236}">
                <a16:creationId xmlns:a16="http://schemas.microsoft.com/office/drawing/2014/main" id="{01614D91-20AB-DD67-6C39-CCCDB101A931}"/>
              </a:ext>
            </a:extLst>
          </p:cNvPr>
          <p:cNvSpPr/>
          <p:nvPr/>
        </p:nvSpPr>
        <p:spPr>
          <a:xfrm>
            <a:off x="9773015" y="1718265"/>
            <a:ext cx="1712259" cy="884457"/>
          </a:xfrm>
          <a:prstGeom prst="rect">
            <a:avLst/>
          </a:prstGeom>
          <a:solidFill>
            <a:schemeClr val="accent5">
              <a:lumMod val="25000"/>
            </a:schemeClr>
          </a:solidFill>
          <a:ln>
            <a:solidFill>
              <a:schemeClr val="accent5">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High income High spenders</a:t>
            </a:r>
            <a:endParaRPr lang="en-IN" sz="1400" dirty="0"/>
          </a:p>
        </p:txBody>
      </p:sp>
      <p:cxnSp>
        <p:nvCxnSpPr>
          <p:cNvPr id="27" name="Straight Arrow Connector 26">
            <a:extLst>
              <a:ext uri="{FF2B5EF4-FFF2-40B4-BE49-F238E27FC236}">
                <a16:creationId xmlns:a16="http://schemas.microsoft.com/office/drawing/2014/main" id="{D85B6C0D-1ED2-3DC1-2871-A48F2E660829}"/>
              </a:ext>
            </a:extLst>
          </p:cNvPr>
          <p:cNvCxnSpPr>
            <a:stCxn id="25" idx="1"/>
          </p:cNvCxnSpPr>
          <p:nvPr/>
        </p:nvCxnSpPr>
        <p:spPr>
          <a:xfrm flipH="1">
            <a:off x="8624047" y="2160494"/>
            <a:ext cx="1148968" cy="33169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a:extLst>
              <a:ext uri="{FF2B5EF4-FFF2-40B4-BE49-F238E27FC236}">
                <a16:creationId xmlns:a16="http://schemas.microsoft.com/office/drawing/2014/main" id="{AF627CBC-FBF1-F827-4C90-FCC15A743AF7}"/>
              </a:ext>
            </a:extLst>
          </p:cNvPr>
          <p:cNvCxnSpPr>
            <a:stCxn id="24" idx="1"/>
          </p:cNvCxnSpPr>
          <p:nvPr/>
        </p:nvCxnSpPr>
        <p:spPr>
          <a:xfrm flipH="1" flipV="1">
            <a:off x="8890382" y="5247065"/>
            <a:ext cx="889555" cy="368127"/>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837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p:txBody>
          <a:bodyPr/>
          <a:lstStyle/>
          <a:p>
            <a:r>
              <a:rPr lang="en-US" dirty="0"/>
              <a:t>Thank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p:txBody>
          <a:bodyPr/>
          <a:lstStyle/>
          <a:p>
            <a:r>
              <a:rPr lang="en-US" dirty="0"/>
              <a:t>By: Sharan </a:t>
            </a:r>
            <a:r>
              <a:rPr lang="en-US" dirty="0" err="1"/>
              <a:t>Sasi</a:t>
            </a:r>
            <a:endParaRPr lang="en-US" dirty="0"/>
          </a:p>
          <a:p>
            <a:r>
              <a:rPr lang="en-US" dirty="0"/>
              <a:t>Email: sharanssi@gmail.com</a:t>
            </a:r>
          </a:p>
        </p:txBody>
      </p:sp>
      <p:pic>
        <p:nvPicPr>
          <p:cNvPr id="33" name="Picture Placeholder 32" descr="Opened package with a pink shirt in it">
            <a:extLst>
              <a:ext uri="{FF2B5EF4-FFF2-40B4-BE49-F238E27FC236}">
                <a16:creationId xmlns:a16="http://schemas.microsoft.com/office/drawing/2014/main" id="{1D963291-0332-DAB6-6090-6778FC7899BD}"/>
              </a:ext>
            </a:extLst>
          </p:cNvPr>
          <p:cNvPicPr>
            <a:picLocks noGrp="1" noChangeAspect="1"/>
          </p:cNvPicPr>
          <p:nvPr>
            <p:ph type="pic" sz="quarter" idx="10"/>
          </p:nvPr>
        </p:nvPicPr>
        <p:blipFill rotWithShape="1">
          <a:blip r:embed="rId2"/>
          <a:srcRect t="7" b="7"/>
          <a:stretch/>
        </p:blipFill>
        <p:spPr/>
      </p:pic>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dirty="0"/>
              <a:t>Contents</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a:lstStyle/>
          <a:p>
            <a:r>
              <a:rPr lang="en-US" sz="1600" dirty="0"/>
              <a:t>Business Problem Overview</a:t>
            </a:r>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p:txBody>
          <a:bodyPr/>
          <a:lstStyle/>
          <a:p>
            <a:r>
              <a:rPr lang="en-US" sz="1600" dirty="0"/>
              <a:t>Data Overview</a:t>
            </a:r>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a:xfrm>
            <a:off x="5255196" y="4325112"/>
            <a:ext cx="1947672" cy="876923"/>
          </a:xfrm>
        </p:spPr>
        <p:txBody>
          <a:bodyPr/>
          <a:lstStyle/>
          <a:p>
            <a:r>
              <a:rPr lang="en-US" sz="1600" dirty="0"/>
              <a:t>Exploratory Data Analysis</a:t>
            </a:r>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p:txBody>
          <a:bodyPr/>
          <a:lstStyle/>
          <a:p>
            <a:r>
              <a:rPr lang="en-US" sz="1600" dirty="0"/>
              <a:t>Customer Segmentation</a:t>
            </a:r>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p:txBody>
          <a:bodyPr/>
          <a:lstStyle/>
          <a:p>
            <a:r>
              <a:rPr lang="en-US" sz="1600" dirty="0"/>
              <a:t>Insights and conclusion</a:t>
            </a:r>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dirty="0"/>
              <a:t>Customer spend behavioral analytics</a:t>
            </a:r>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2023</a:t>
            </a:r>
          </a:p>
        </p:txBody>
      </p:sp>
    </p:spTree>
    <p:extLst>
      <p:ext uri="{BB962C8B-B14F-4D97-AF65-F5344CB8AC3E}">
        <p14:creationId xmlns:p14="http://schemas.microsoft.com/office/powerpoint/2010/main" val="681978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389888" y="1719072"/>
            <a:ext cx="5038344" cy="1185493"/>
          </a:xfrm>
        </p:spPr>
        <p:txBody>
          <a:bodyPr/>
          <a:lstStyle/>
          <a:p>
            <a:r>
              <a:rPr lang="en-US" sz="4000" dirty="0"/>
              <a:t>Business Problem Overview</a:t>
            </a:r>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p:txBody>
          <a:bodyPr/>
          <a:lstStyle/>
          <a:p>
            <a:endParaRPr lang="en-IN" dirty="0"/>
          </a:p>
          <a:p>
            <a:r>
              <a:rPr lang="en-IN" dirty="0"/>
              <a:t>Identify the spend behaviour of the customers in the dataset and bring out spend insights based on age and gender.</a:t>
            </a:r>
          </a:p>
          <a:p>
            <a:endParaRPr lang="en-IN" dirty="0"/>
          </a:p>
          <a:p>
            <a:r>
              <a:rPr lang="en-IN" dirty="0"/>
              <a:t>Link to the case-study: </a:t>
            </a:r>
            <a:r>
              <a:rPr lang="en-IN" dirty="0">
                <a:hlinkClick r:id="rId2"/>
              </a:rPr>
              <a:t>https://www.kaggle.com/datasets/shrutimechlearn/customer-data</a:t>
            </a:r>
            <a:endParaRPr lang="en-IN" dirty="0"/>
          </a:p>
          <a:p>
            <a:endParaRPr lang="en-US" dirty="0"/>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3</a:t>
            </a:fld>
            <a:endParaRPr lang="en-US" dirty="0"/>
          </a:p>
        </p:txBody>
      </p:sp>
      <p:pic>
        <p:nvPicPr>
          <p:cNvPr id="6" name="Picture Placeholder 5" descr="Clothes of various colors on rack">
            <a:extLst>
              <a:ext uri="{FF2B5EF4-FFF2-40B4-BE49-F238E27FC236}">
                <a16:creationId xmlns:a16="http://schemas.microsoft.com/office/drawing/2014/main" id="{4E814E97-AF39-125E-0B54-4E4128D34B6C}"/>
              </a:ext>
            </a:extLst>
          </p:cNvPr>
          <p:cNvPicPr>
            <a:picLocks noGrp="1" noChangeAspect="1"/>
          </p:cNvPicPr>
          <p:nvPr>
            <p:ph type="pic" sz="quarter" idx="13"/>
          </p:nvPr>
        </p:nvPicPr>
        <p:blipFill rotWithShape="1">
          <a:blip r:embed="rId3"/>
          <a:srcRect t="182" b="182"/>
          <a:stretch/>
        </p:blipFill>
        <p:spPr/>
      </p:pic>
    </p:spTree>
    <p:extLst>
      <p:ext uri="{BB962C8B-B14F-4D97-AF65-F5344CB8AC3E}">
        <p14:creationId xmlns:p14="http://schemas.microsoft.com/office/powerpoint/2010/main" val="378000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79CDB-599B-B38B-1D35-281CA21E7E89}"/>
              </a:ext>
            </a:extLst>
          </p:cNvPr>
          <p:cNvSpPr>
            <a:spLocks noGrp="1"/>
          </p:cNvSpPr>
          <p:nvPr>
            <p:ph type="title"/>
          </p:nvPr>
        </p:nvSpPr>
        <p:spPr/>
        <p:txBody>
          <a:bodyPr/>
          <a:lstStyle/>
          <a:p>
            <a:r>
              <a:rPr lang="en-US" dirty="0"/>
              <a:t>Data Overview</a:t>
            </a:r>
            <a:endParaRPr lang="en-IN" dirty="0"/>
          </a:p>
        </p:txBody>
      </p:sp>
      <p:sp>
        <p:nvSpPr>
          <p:cNvPr id="3" name="Content Placeholder 2">
            <a:extLst>
              <a:ext uri="{FF2B5EF4-FFF2-40B4-BE49-F238E27FC236}">
                <a16:creationId xmlns:a16="http://schemas.microsoft.com/office/drawing/2014/main" id="{9DAB9A27-D59A-BD1B-3BEE-FF0E5F899C51}"/>
              </a:ext>
            </a:extLst>
          </p:cNvPr>
          <p:cNvSpPr>
            <a:spLocks noGrp="1"/>
          </p:cNvSpPr>
          <p:nvPr>
            <p:ph idx="1"/>
          </p:nvPr>
        </p:nvSpPr>
        <p:spPr/>
        <p:txBody>
          <a:bodyPr/>
          <a:lstStyle/>
          <a:p>
            <a:pPr marL="0" indent="0">
              <a:buNone/>
            </a:pPr>
            <a:r>
              <a:rPr lang="en-IN" dirty="0"/>
              <a:t>The data presents customer details for Gender, Age, Annual Income and Spending Score.</a:t>
            </a:r>
          </a:p>
          <a:p>
            <a:r>
              <a:rPr lang="en-IN" dirty="0"/>
              <a:t>The Genre column represents Gender</a:t>
            </a:r>
          </a:p>
          <a:p>
            <a:r>
              <a:rPr lang="en-IN" dirty="0"/>
              <a:t>Annual Income column is in the unit of thousand Dollars.</a:t>
            </a:r>
          </a:p>
          <a:p>
            <a:r>
              <a:rPr lang="en-IN" dirty="0"/>
              <a:t>The spending score can be between 0 to 100.</a:t>
            </a:r>
          </a:p>
        </p:txBody>
      </p:sp>
      <p:sp>
        <p:nvSpPr>
          <p:cNvPr id="4" name="Slide Number Placeholder 3">
            <a:extLst>
              <a:ext uri="{FF2B5EF4-FFF2-40B4-BE49-F238E27FC236}">
                <a16:creationId xmlns:a16="http://schemas.microsoft.com/office/drawing/2014/main" id="{5168F4D4-F035-D607-7B34-E2564223C891}"/>
              </a:ext>
            </a:extLst>
          </p:cNvPr>
          <p:cNvSpPr>
            <a:spLocks noGrp="1"/>
          </p:cNvSpPr>
          <p:nvPr>
            <p:ph type="sldNum" sz="quarter" idx="12"/>
          </p:nvPr>
        </p:nvSpPr>
        <p:spPr/>
        <p:txBody>
          <a:bodyPr/>
          <a:lstStyle/>
          <a:p>
            <a:fld id="{8D0AFDD5-844D-364D-8AEC-50CF4D36D55D}" type="slidenum">
              <a:rPr lang="en-US" noProof="0" smtClean="0"/>
              <a:t>4</a:t>
            </a:fld>
            <a:endParaRPr lang="en-US" noProof="0"/>
          </a:p>
        </p:txBody>
      </p:sp>
      <p:sp>
        <p:nvSpPr>
          <p:cNvPr id="5" name="Footer Placeholder 4">
            <a:extLst>
              <a:ext uri="{FF2B5EF4-FFF2-40B4-BE49-F238E27FC236}">
                <a16:creationId xmlns:a16="http://schemas.microsoft.com/office/drawing/2014/main" id="{A3173AD4-E80E-3D58-D133-AAE8B5D71D77}"/>
              </a:ext>
            </a:extLst>
          </p:cNvPr>
          <p:cNvSpPr>
            <a:spLocks noGrp="1"/>
          </p:cNvSpPr>
          <p:nvPr>
            <p:ph type="ftr" sz="quarter" idx="11"/>
          </p:nvPr>
        </p:nvSpPr>
        <p:spPr/>
        <p:txBody>
          <a:bodyPr/>
          <a:lstStyle/>
          <a:p>
            <a:r>
              <a:rPr lang="en-US" dirty="0"/>
              <a:t>Customer spend behavioral analytics</a:t>
            </a:r>
          </a:p>
        </p:txBody>
      </p:sp>
      <p:sp>
        <p:nvSpPr>
          <p:cNvPr id="6" name="Date Placeholder 5">
            <a:extLst>
              <a:ext uri="{FF2B5EF4-FFF2-40B4-BE49-F238E27FC236}">
                <a16:creationId xmlns:a16="http://schemas.microsoft.com/office/drawing/2014/main" id="{CFDCEB1D-3CC2-AD44-8141-B2B611B3D162}"/>
              </a:ext>
            </a:extLst>
          </p:cNvPr>
          <p:cNvSpPr>
            <a:spLocks noGrp="1"/>
          </p:cNvSpPr>
          <p:nvPr>
            <p:ph type="dt" sz="half" idx="10"/>
          </p:nvPr>
        </p:nvSpPr>
        <p:spPr/>
        <p:txBody>
          <a:bodyPr/>
          <a:lstStyle/>
          <a:p>
            <a:r>
              <a:rPr lang="en-US" noProof="0" dirty="0"/>
              <a:t>2023</a:t>
            </a:r>
          </a:p>
        </p:txBody>
      </p:sp>
    </p:spTree>
    <p:extLst>
      <p:ext uri="{BB962C8B-B14F-4D97-AF65-F5344CB8AC3E}">
        <p14:creationId xmlns:p14="http://schemas.microsoft.com/office/powerpoint/2010/main" val="2065595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79CDB-599B-B38B-1D35-281CA21E7E89}"/>
              </a:ext>
            </a:extLst>
          </p:cNvPr>
          <p:cNvSpPr>
            <a:spLocks noGrp="1"/>
          </p:cNvSpPr>
          <p:nvPr>
            <p:ph type="title"/>
          </p:nvPr>
        </p:nvSpPr>
        <p:spPr/>
        <p:txBody>
          <a:bodyPr/>
          <a:lstStyle/>
          <a:p>
            <a:r>
              <a:rPr lang="en-US" dirty="0"/>
              <a:t>Data Observation</a:t>
            </a:r>
            <a:endParaRPr lang="en-IN" dirty="0"/>
          </a:p>
        </p:txBody>
      </p:sp>
      <p:sp>
        <p:nvSpPr>
          <p:cNvPr id="3" name="Content Placeholder 2">
            <a:extLst>
              <a:ext uri="{FF2B5EF4-FFF2-40B4-BE49-F238E27FC236}">
                <a16:creationId xmlns:a16="http://schemas.microsoft.com/office/drawing/2014/main" id="{9DAB9A27-D59A-BD1B-3BEE-FF0E5F899C51}"/>
              </a:ext>
            </a:extLst>
          </p:cNvPr>
          <p:cNvSpPr>
            <a:spLocks noGrp="1"/>
          </p:cNvSpPr>
          <p:nvPr>
            <p:ph idx="1"/>
          </p:nvPr>
        </p:nvSpPr>
        <p:spPr/>
        <p:txBody>
          <a:bodyPr/>
          <a:lstStyle/>
          <a:p>
            <a:r>
              <a:rPr lang="en-IN" dirty="0"/>
              <a:t>Customer dataset has 200 rows and 5 columns</a:t>
            </a:r>
          </a:p>
          <a:p>
            <a:r>
              <a:rPr lang="en-IN" dirty="0"/>
              <a:t>No missing values or nulls in the dataset</a:t>
            </a:r>
          </a:p>
          <a:p>
            <a:r>
              <a:rPr lang="en-IN" dirty="0"/>
              <a:t>No duplicates values in the dataset</a:t>
            </a:r>
          </a:p>
          <a:p>
            <a:r>
              <a:rPr lang="en-IN" dirty="0" err="1"/>
              <a:t>CustomerID</a:t>
            </a:r>
            <a:r>
              <a:rPr lang="en-IN" dirty="0"/>
              <a:t> is just number in sequence, dropping that as it is </a:t>
            </a:r>
            <a:r>
              <a:rPr lang="en-IN" dirty="0" err="1"/>
              <a:t>reduntat</a:t>
            </a:r>
            <a:endParaRPr lang="en-IN" dirty="0"/>
          </a:p>
          <a:p>
            <a:r>
              <a:rPr lang="en-IN" dirty="0"/>
              <a:t>No of data points for female is more than male</a:t>
            </a:r>
          </a:p>
          <a:p>
            <a:r>
              <a:rPr lang="en-IN" dirty="0"/>
              <a:t>Average age is around 40, with minimum age of 18 and max age of 70</a:t>
            </a:r>
          </a:p>
          <a:p>
            <a:r>
              <a:rPr lang="en-IN" dirty="0"/>
              <a:t>Average annual income is 60k</a:t>
            </a:r>
          </a:p>
          <a:p>
            <a:r>
              <a:rPr lang="en-IN" dirty="0"/>
              <a:t>Average spending score is 50</a:t>
            </a:r>
          </a:p>
        </p:txBody>
      </p:sp>
      <p:sp>
        <p:nvSpPr>
          <p:cNvPr id="4" name="Slide Number Placeholder 3">
            <a:extLst>
              <a:ext uri="{FF2B5EF4-FFF2-40B4-BE49-F238E27FC236}">
                <a16:creationId xmlns:a16="http://schemas.microsoft.com/office/drawing/2014/main" id="{5168F4D4-F035-D607-7B34-E2564223C891}"/>
              </a:ext>
            </a:extLst>
          </p:cNvPr>
          <p:cNvSpPr>
            <a:spLocks noGrp="1"/>
          </p:cNvSpPr>
          <p:nvPr>
            <p:ph type="sldNum" sz="quarter" idx="12"/>
          </p:nvPr>
        </p:nvSpPr>
        <p:spPr/>
        <p:txBody>
          <a:bodyPr/>
          <a:lstStyle/>
          <a:p>
            <a:fld id="{8D0AFDD5-844D-364D-8AEC-50CF4D36D55D}" type="slidenum">
              <a:rPr lang="en-US" noProof="0" smtClean="0"/>
              <a:t>5</a:t>
            </a:fld>
            <a:endParaRPr lang="en-US" noProof="0"/>
          </a:p>
        </p:txBody>
      </p:sp>
      <p:sp>
        <p:nvSpPr>
          <p:cNvPr id="5" name="Footer Placeholder 4">
            <a:extLst>
              <a:ext uri="{FF2B5EF4-FFF2-40B4-BE49-F238E27FC236}">
                <a16:creationId xmlns:a16="http://schemas.microsoft.com/office/drawing/2014/main" id="{A3173AD4-E80E-3D58-D133-AAE8B5D71D77}"/>
              </a:ext>
            </a:extLst>
          </p:cNvPr>
          <p:cNvSpPr>
            <a:spLocks noGrp="1"/>
          </p:cNvSpPr>
          <p:nvPr>
            <p:ph type="ftr" sz="quarter" idx="11"/>
          </p:nvPr>
        </p:nvSpPr>
        <p:spPr/>
        <p:txBody>
          <a:bodyPr/>
          <a:lstStyle/>
          <a:p>
            <a:r>
              <a:rPr lang="en-US" dirty="0"/>
              <a:t>Customer spend behavioral analytics</a:t>
            </a:r>
          </a:p>
        </p:txBody>
      </p:sp>
      <p:sp>
        <p:nvSpPr>
          <p:cNvPr id="6" name="Date Placeholder 5">
            <a:extLst>
              <a:ext uri="{FF2B5EF4-FFF2-40B4-BE49-F238E27FC236}">
                <a16:creationId xmlns:a16="http://schemas.microsoft.com/office/drawing/2014/main" id="{CFDCEB1D-3CC2-AD44-8141-B2B611B3D162}"/>
              </a:ext>
            </a:extLst>
          </p:cNvPr>
          <p:cNvSpPr>
            <a:spLocks noGrp="1"/>
          </p:cNvSpPr>
          <p:nvPr>
            <p:ph type="dt" sz="half" idx="10"/>
          </p:nvPr>
        </p:nvSpPr>
        <p:spPr/>
        <p:txBody>
          <a:bodyPr/>
          <a:lstStyle/>
          <a:p>
            <a:r>
              <a:rPr lang="en-US" noProof="0" dirty="0"/>
              <a:t>2023</a:t>
            </a:r>
          </a:p>
        </p:txBody>
      </p:sp>
    </p:spTree>
    <p:extLst>
      <p:ext uri="{BB962C8B-B14F-4D97-AF65-F5344CB8AC3E}">
        <p14:creationId xmlns:p14="http://schemas.microsoft.com/office/powerpoint/2010/main" val="3463922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p:txBody>
          <a:bodyPr/>
          <a:lstStyle/>
          <a:p>
            <a:r>
              <a:rPr lang="en-US" sz="4800" dirty="0"/>
              <a:t>Exploratory Data Analysis (EDA)</a:t>
            </a:r>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6</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Customer spend behavioral analytics</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2023</a:t>
            </a:r>
          </a:p>
        </p:txBody>
      </p:sp>
      <p:sp>
        <p:nvSpPr>
          <p:cNvPr id="6" name="Content Placeholder 5">
            <a:extLst>
              <a:ext uri="{FF2B5EF4-FFF2-40B4-BE49-F238E27FC236}">
                <a16:creationId xmlns:a16="http://schemas.microsoft.com/office/drawing/2014/main" id="{B9E7248C-0294-A5CC-C4E8-54D956D726ED}"/>
              </a:ext>
            </a:extLst>
          </p:cNvPr>
          <p:cNvSpPr>
            <a:spLocks noGrp="1"/>
          </p:cNvSpPr>
          <p:nvPr>
            <p:ph idx="1"/>
          </p:nvPr>
        </p:nvSpPr>
        <p:spPr>
          <a:xfrm>
            <a:off x="4115338" y="1479048"/>
            <a:ext cx="3567415" cy="376876"/>
          </a:xfrm>
        </p:spPr>
        <p:txBody>
          <a:bodyPr/>
          <a:lstStyle/>
          <a:p>
            <a:pPr marL="0" indent="0" algn="ctr">
              <a:buNone/>
            </a:pPr>
            <a:r>
              <a:rPr lang="en-US" sz="2000" dirty="0"/>
              <a:t>Univariate Analysis</a:t>
            </a:r>
            <a:endParaRPr lang="en-IN" sz="2000" dirty="0"/>
          </a:p>
        </p:txBody>
      </p:sp>
      <p:sp>
        <p:nvSpPr>
          <p:cNvPr id="8" name="Content Placeholder 5">
            <a:extLst>
              <a:ext uri="{FF2B5EF4-FFF2-40B4-BE49-F238E27FC236}">
                <a16:creationId xmlns:a16="http://schemas.microsoft.com/office/drawing/2014/main" id="{77B5B374-7F71-E676-B738-983CF3234DAB}"/>
              </a:ext>
            </a:extLst>
          </p:cNvPr>
          <p:cNvSpPr txBox="1">
            <a:spLocks/>
          </p:cNvSpPr>
          <p:nvPr/>
        </p:nvSpPr>
        <p:spPr>
          <a:xfrm>
            <a:off x="370250" y="2088058"/>
            <a:ext cx="3745088" cy="3875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dirty="0"/>
              <a:t>Age</a:t>
            </a:r>
            <a:endParaRPr lang="en-IN" sz="1600" dirty="0"/>
          </a:p>
        </p:txBody>
      </p:sp>
      <p:pic>
        <p:nvPicPr>
          <p:cNvPr id="1026" name="Picture 2">
            <a:extLst>
              <a:ext uri="{FF2B5EF4-FFF2-40B4-BE49-F238E27FC236}">
                <a16:creationId xmlns:a16="http://schemas.microsoft.com/office/drawing/2014/main" id="{6ECBC7CD-0FF2-D9F3-8400-F1F644C896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250" y="2625762"/>
            <a:ext cx="3745088" cy="2288869"/>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5">
            <a:extLst>
              <a:ext uri="{FF2B5EF4-FFF2-40B4-BE49-F238E27FC236}">
                <a16:creationId xmlns:a16="http://schemas.microsoft.com/office/drawing/2014/main" id="{6D3935D1-6D20-3DAC-BD6C-83F1CF65C6AC}"/>
              </a:ext>
            </a:extLst>
          </p:cNvPr>
          <p:cNvSpPr txBox="1">
            <a:spLocks/>
          </p:cNvSpPr>
          <p:nvPr/>
        </p:nvSpPr>
        <p:spPr>
          <a:xfrm>
            <a:off x="370250" y="5223720"/>
            <a:ext cx="3745088" cy="4679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400" dirty="0"/>
              <a:t>We have mean age towards 40, more people in 20-40 age bracket</a:t>
            </a:r>
          </a:p>
        </p:txBody>
      </p:sp>
      <p:sp>
        <p:nvSpPr>
          <p:cNvPr id="10" name="Content Placeholder 5">
            <a:extLst>
              <a:ext uri="{FF2B5EF4-FFF2-40B4-BE49-F238E27FC236}">
                <a16:creationId xmlns:a16="http://schemas.microsoft.com/office/drawing/2014/main" id="{154424F5-B928-94B5-14C8-EC582D0B3E1C}"/>
              </a:ext>
            </a:extLst>
          </p:cNvPr>
          <p:cNvSpPr txBox="1">
            <a:spLocks/>
          </p:cNvSpPr>
          <p:nvPr/>
        </p:nvSpPr>
        <p:spPr>
          <a:xfrm>
            <a:off x="4224621" y="2136163"/>
            <a:ext cx="3742758" cy="3768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dirty="0"/>
              <a:t>Annual Income</a:t>
            </a:r>
            <a:endParaRPr lang="en-IN" sz="1600" dirty="0"/>
          </a:p>
        </p:txBody>
      </p:sp>
      <p:sp>
        <p:nvSpPr>
          <p:cNvPr id="12" name="Content Placeholder 5">
            <a:extLst>
              <a:ext uri="{FF2B5EF4-FFF2-40B4-BE49-F238E27FC236}">
                <a16:creationId xmlns:a16="http://schemas.microsoft.com/office/drawing/2014/main" id="{0A7825FF-23F1-31DB-9F34-208468D2605D}"/>
              </a:ext>
            </a:extLst>
          </p:cNvPr>
          <p:cNvSpPr txBox="1">
            <a:spLocks/>
          </p:cNvSpPr>
          <p:nvPr/>
        </p:nvSpPr>
        <p:spPr>
          <a:xfrm>
            <a:off x="4224621" y="5185793"/>
            <a:ext cx="3742758" cy="6614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400" dirty="0"/>
              <a:t>Average annual income is around 60k, more number of people earning in the income bracket of 50-90k</a:t>
            </a:r>
          </a:p>
        </p:txBody>
      </p:sp>
      <p:pic>
        <p:nvPicPr>
          <p:cNvPr id="1028" name="Picture 4">
            <a:extLst>
              <a:ext uri="{FF2B5EF4-FFF2-40B4-BE49-F238E27FC236}">
                <a16:creationId xmlns:a16="http://schemas.microsoft.com/office/drawing/2014/main" id="{F1584064-940B-6A71-14C3-AF7286467B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621" y="2628043"/>
            <a:ext cx="3742758" cy="2288869"/>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5">
            <a:extLst>
              <a:ext uri="{FF2B5EF4-FFF2-40B4-BE49-F238E27FC236}">
                <a16:creationId xmlns:a16="http://schemas.microsoft.com/office/drawing/2014/main" id="{8125AC6E-DC6F-3CF2-A651-B654197CBAB8}"/>
              </a:ext>
            </a:extLst>
          </p:cNvPr>
          <p:cNvSpPr txBox="1">
            <a:spLocks/>
          </p:cNvSpPr>
          <p:nvPr/>
        </p:nvSpPr>
        <p:spPr>
          <a:xfrm>
            <a:off x="8076662" y="2137880"/>
            <a:ext cx="3742758" cy="3768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dirty="0"/>
              <a:t>Spending Score</a:t>
            </a:r>
            <a:endParaRPr lang="en-IN" sz="1600" dirty="0"/>
          </a:p>
        </p:txBody>
      </p:sp>
      <p:sp>
        <p:nvSpPr>
          <p:cNvPr id="14" name="Content Placeholder 5">
            <a:extLst>
              <a:ext uri="{FF2B5EF4-FFF2-40B4-BE49-F238E27FC236}">
                <a16:creationId xmlns:a16="http://schemas.microsoft.com/office/drawing/2014/main" id="{9A14D694-2784-1461-2713-9BA80FA2417B}"/>
              </a:ext>
            </a:extLst>
          </p:cNvPr>
          <p:cNvSpPr txBox="1">
            <a:spLocks/>
          </p:cNvSpPr>
          <p:nvPr/>
        </p:nvSpPr>
        <p:spPr>
          <a:xfrm>
            <a:off x="8076662" y="5187510"/>
            <a:ext cx="3742758" cy="6614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400" dirty="0"/>
              <a:t>Mean spending score is around 50</a:t>
            </a:r>
          </a:p>
        </p:txBody>
      </p:sp>
      <p:pic>
        <p:nvPicPr>
          <p:cNvPr id="1030" name="Picture 6">
            <a:extLst>
              <a:ext uri="{FF2B5EF4-FFF2-40B4-BE49-F238E27FC236}">
                <a16:creationId xmlns:a16="http://schemas.microsoft.com/office/drawing/2014/main" id="{DE921943-A18A-F3CB-8461-616633D08A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6662" y="2628043"/>
            <a:ext cx="3742823" cy="229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084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p:txBody>
          <a:bodyPr/>
          <a:lstStyle/>
          <a:p>
            <a:r>
              <a:rPr lang="en-US" sz="4800" dirty="0"/>
              <a:t>Exploratory Data Analysis (EDA)</a:t>
            </a:r>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7</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Customer spend behavioral analytics</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2023</a:t>
            </a:r>
          </a:p>
        </p:txBody>
      </p:sp>
      <p:sp>
        <p:nvSpPr>
          <p:cNvPr id="6" name="Content Placeholder 5">
            <a:extLst>
              <a:ext uri="{FF2B5EF4-FFF2-40B4-BE49-F238E27FC236}">
                <a16:creationId xmlns:a16="http://schemas.microsoft.com/office/drawing/2014/main" id="{B9E7248C-0294-A5CC-C4E8-54D956D726ED}"/>
              </a:ext>
            </a:extLst>
          </p:cNvPr>
          <p:cNvSpPr>
            <a:spLocks noGrp="1"/>
          </p:cNvSpPr>
          <p:nvPr>
            <p:ph idx="1"/>
          </p:nvPr>
        </p:nvSpPr>
        <p:spPr>
          <a:xfrm>
            <a:off x="2980406" y="1325878"/>
            <a:ext cx="3567415" cy="376876"/>
          </a:xfrm>
        </p:spPr>
        <p:txBody>
          <a:bodyPr/>
          <a:lstStyle/>
          <a:p>
            <a:pPr marL="0" indent="0" algn="ctr">
              <a:buNone/>
            </a:pPr>
            <a:r>
              <a:rPr lang="en-US" sz="2000" dirty="0"/>
              <a:t>Univariate Analysis</a:t>
            </a:r>
            <a:endParaRPr lang="en-IN" sz="2000" dirty="0"/>
          </a:p>
        </p:txBody>
      </p:sp>
      <p:sp>
        <p:nvSpPr>
          <p:cNvPr id="8" name="Content Placeholder 5">
            <a:extLst>
              <a:ext uri="{FF2B5EF4-FFF2-40B4-BE49-F238E27FC236}">
                <a16:creationId xmlns:a16="http://schemas.microsoft.com/office/drawing/2014/main" id="{77B5B374-7F71-E676-B738-983CF3234DAB}"/>
              </a:ext>
            </a:extLst>
          </p:cNvPr>
          <p:cNvSpPr txBox="1">
            <a:spLocks/>
          </p:cNvSpPr>
          <p:nvPr/>
        </p:nvSpPr>
        <p:spPr>
          <a:xfrm>
            <a:off x="1389787" y="1598249"/>
            <a:ext cx="2475715" cy="3875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dirty="0"/>
              <a:t>Gender</a:t>
            </a:r>
            <a:endParaRPr lang="en-IN" sz="1600" dirty="0"/>
          </a:p>
        </p:txBody>
      </p:sp>
      <p:sp>
        <p:nvSpPr>
          <p:cNvPr id="9" name="Content Placeholder 5">
            <a:extLst>
              <a:ext uri="{FF2B5EF4-FFF2-40B4-BE49-F238E27FC236}">
                <a16:creationId xmlns:a16="http://schemas.microsoft.com/office/drawing/2014/main" id="{6D3935D1-6D20-3DAC-BD6C-83F1CF65C6AC}"/>
              </a:ext>
            </a:extLst>
          </p:cNvPr>
          <p:cNvSpPr txBox="1">
            <a:spLocks/>
          </p:cNvSpPr>
          <p:nvPr/>
        </p:nvSpPr>
        <p:spPr>
          <a:xfrm>
            <a:off x="1389788" y="5799956"/>
            <a:ext cx="2475714" cy="4679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400" dirty="0"/>
              <a:t>We have more female representation that Male</a:t>
            </a:r>
          </a:p>
        </p:txBody>
      </p:sp>
      <p:sp>
        <p:nvSpPr>
          <p:cNvPr id="13" name="Content Placeholder 5">
            <a:extLst>
              <a:ext uri="{FF2B5EF4-FFF2-40B4-BE49-F238E27FC236}">
                <a16:creationId xmlns:a16="http://schemas.microsoft.com/office/drawing/2014/main" id="{8125AC6E-DC6F-3CF2-A651-B654197CBAB8}"/>
              </a:ext>
            </a:extLst>
          </p:cNvPr>
          <p:cNvSpPr txBox="1">
            <a:spLocks/>
          </p:cNvSpPr>
          <p:nvPr/>
        </p:nvSpPr>
        <p:spPr>
          <a:xfrm>
            <a:off x="6095999" y="1480137"/>
            <a:ext cx="4064374" cy="3768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dirty="0"/>
              <a:t>Age Range</a:t>
            </a:r>
            <a:endParaRPr lang="en-IN" sz="1600" dirty="0"/>
          </a:p>
        </p:txBody>
      </p:sp>
      <p:sp>
        <p:nvSpPr>
          <p:cNvPr id="14" name="Content Placeholder 5">
            <a:extLst>
              <a:ext uri="{FF2B5EF4-FFF2-40B4-BE49-F238E27FC236}">
                <a16:creationId xmlns:a16="http://schemas.microsoft.com/office/drawing/2014/main" id="{9A14D694-2784-1461-2713-9BA80FA2417B}"/>
              </a:ext>
            </a:extLst>
          </p:cNvPr>
          <p:cNvSpPr txBox="1">
            <a:spLocks/>
          </p:cNvSpPr>
          <p:nvPr/>
        </p:nvSpPr>
        <p:spPr>
          <a:xfrm>
            <a:off x="6095999" y="5799956"/>
            <a:ext cx="4064373" cy="6614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400" dirty="0"/>
              <a:t>Most observation belongs to 30-39 range</a:t>
            </a:r>
          </a:p>
        </p:txBody>
      </p:sp>
      <p:pic>
        <p:nvPicPr>
          <p:cNvPr id="3074" name="Picture 2">
            <a:extLst>
              <a:ext uri="{FF2B5EF4-FFF2-40B4-BE49-F238E27FC236}">
                <a16:creationId xmlns:a16="http://schemas.microsoft.com/office/drawing/2014/main" id="{25FB9B1C-0412-87F0-3009-E0E6F5E6C3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788" y="1969191"/>
            <a:ext cx="2475714" cy="383076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FCD2917-6758-0ECC-5FC1-ABBF000FA7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959123"/>
            <a:ext cx="4064373" cy="3713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0595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p:txBody>
          <a:bodyPr/>
          <a:lstStyle/>
          <a:p>
            <a:r>
              <a:rPr lang="en-US" sz="4800" dirty="0"/>
              <a:t>Exploratory Data Analysis (EDA)</a:t>
            </a:r>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8</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Customer spend behavioral analytics</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2023</a:t>
            </a:r>
          </a:p>
        </p:txBody>
      </p:sp>
      <p:sp>
        <p:nvSpPr>
          <p:cNvPr id="6" name="Content Placeholder 5">
            <a:extLst>
              <a:ext uri="{FF2B5EF4-FFF2-40B4-BE49-F238E27FC236}">
                <a16:creationId xmlns:a16="http://schemas.microsoft.com/office/drawing/2014/main" id="{B9E7248C-0294-A5CC-C4E8-54D956D726ED}"/>
              </a:ext>
            </a:extLst>
          </p:cNvPr>
          <p:cNvSpPr>
            <a:spLocks noGrp="1"/>
          </p:cNvSpPr>
          <p:nvPr>
            <p:ph idx="1"/>
          </p:nvPr>
        </p:nvSpPr>
        <p:spPr>
          <a:xfrm>
            <a:off x="4115338" y="1479048"/>
            <a:ext cx="3441909" cy="299921"/>
          </a:xfrm>
        </p:spPr>
        <p:txBody>
          <a:bodyPr/>
          <a:lstStyle/>
          <a:p>
            <a:pPr marL="0" indent="0" algn="ctr">
              <a:buNone/>
            </a:pPr>
            <a:r>
              <a:rPr lang="en-US" sz="1800" dirty="0"/>
              <a:t>Bivariate Analysis</a:t>
            </a:r>
            <a:endParaRPr lang="en-IN" sz="1800" dirty="0"/>
          </a:p>
        </p:txBody>
      </p:sp>
      <p:sp>
        <p:nvSpPr>
          <p:cNvPr id="8" name="Content Placeholder 5">
            <a:extLst>
              <a:ext uri="{FF2B5EF4-FFF2-40B4-BE49-F238E27FC236}">
                <a16:creationId xmlns:a16="http://schemas.microsoft.com/office/drawing/2014/main" id="{77B5B374-7F71-E676-B738-983CF3234DAB}"/>
              </a:ext>
            </a:extLst>
          </p:cNvPr>
          <p:cNvSpPr txBox="1">
            <a:spLocks/>
          </p:cNvSpPr>
          <p:nvPr/>
        </p:nvSpPr>
        <p:spPr>
          <a:xfrm>
            <a:off x="709920" y="2088058"/>
            <a:ext cx="3065747" cy="3875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dirty="0"/>
              <a:t>Annual income vs Spending score</a:t>
            </a:r>
            <a:endParaRPr lang="en-IN" sz="1600" dirty="0"/>
          </a:p>
        </p:txBody>
      </p:sp>
      <p:pic>
        <p:nvPicPr>
          <p:cNvPr id="1026" name="Picture 2">
            <a:extLst>
              <a:ext uri="{FF2B5EF4-FFF2-40B4-BE49-F238E27FC236}">
                <a16:creationId xmlns:a16="http://schemas.microsoft.com/office/drawing/2014/main" id="{6ECBC7CD-0FF2-D9F3-8400-F1F644C8966F}"/>
              </a:ext>
            </a:extLst>
          </p:cNvPr>
          <p:cNvPicPr>
            <a:picLocks noChangeAspect="1" noChangeArrowheads="1"/>
          </p:cNvPicPr>
          <p:nvPr/>
        </p:nvPicPr>
        <p:blipFill>
          <a:blip r:embed="rId2"/>
          <a:srcRect/>
          <a:stretch/>
        </p:blipFill>
        <p:spPr bwMode="auto">
          <a:xfrm>
            <a:off x="709920" y="2625762"/>
            <a:ext cx="3065747" cy="2288869"/>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5">
            <a:extLst>
              <a:ext uri="{FF2B5EF4-FFF2-40B4-BE49-F238E27FC236}">
                <a16:creationId xmlns:a16="http://schemas.microsoft.com/office/drawing/2014/main" id="{6D3935D1-6D20-3DAC-BD6C-83F1CF65C6AC}"/>
              </a:ext>
            </a:extLst>
          </p:cNvPr>
          <p:cNvSpPr txBox="1">
            <a:spLocks/>
          </p:cNvSpPr>
          <p:nvPr/>
        </p:nvSpPr>
        <p:spPr>
          <a:xfrm>
            <a:off x="673428" y="5223720"/>
            <a:ext cx="3065747" cy="4679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400" dirty="0"/>
              <a:t>Spending score is not directly correlated to annual income</a:t>
            </a:r>
          </a:p>
        </p:txBody>
      </p:sp>
      <p:sp>
        <p:nvSpPr>
          <p:cNvPr id="10" name="Content Placeholder 5">
            <a:extLst>
              <a:ext uri="{FF2B5EF4-FFF2-40B4-BE49-F238E27FC236}">
                <a16:creationId xmlns:a16="http://schemas.microsoft.com/office/drawing/2014/main" id="{154424F5-B928-94B5-14C8-EC582D0B3E1C}"/>
              </a:ext>
            </a:extLst>
          </p:cNvPr>
          <p:cNvSpPr txBox="1">
            <a:spLocks/>
          </p:cNvSpPr>
          <p:nvPr/>
        </p:nvSpPr>
        <p:spPr>
          <a:xfrm>
            <a:off x="4054785" y="2136163"/>
            <a:ext cx="3742758" cy="3768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dirty="0"/>
              <a:t>Gender wise annual income</a:t>
            </a:r>
            <a:endParaRPr lang="en-IN" sz="1600" dirty="0"/>
          </a:p>
        </p:txBody>
      </p:sp>
      <p:sp>
        <p:nvSpPr>
          <p:cNvPr id="12" name="Content Placeholder 5">
            <a:extLst>
              <a:ext uri="{FF2B5EF4-FFF2-40B4-BE49-F238E27FC236}">
                <a16:creationId xmlns:a16="http://schemas.microsoft.com/office/drawing/2014/main" id="{0A7825FF-23F1-31DB-9F34-208468D2605D}"/>
              </a:ext>
            </a:extLst>
          </p:cNvPr>
          <p:cNvSpPr txBox="1">
            <a:spLocks/>
          </p:cNvSpPr>
          <p:nvPr/>
        </p:nvSpPr>
        <p:spPr>
          <a:xfrm>
            <a:off x="4054785" y="5185793"/>
            <a:ext cx="3742758" cy="6614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400" dirty="0"/>
              <a:t>Even if we have more female data points, the average income of male is higher than female</a:t>
            </a:r>
          </a:p>
        </p:txBody>
      </p:sp>
      <p:pic>
        <p:nvPicPr>
          <p:cNvPr id="1028" name="Picture 4">
            <a:extLst>
              <a:ext uri="{FF2B5EF4-FFF2-40B4-BE49-F238E27FC236}">
                <a16:creationId xmlns:a16="http://schemas.microsoft.com/office/drawing/2014/main" id="{F1584064-940B-6A71-14C3-AF7286467BEE}"/>
              </a:ext>
            </a:extLst>
          </p:cNvPr>
          <p:cNvPicPr>
            <a:picLocks noChangeAspect="1" noChangeArrowheads="1"/>
          </p:cNvPicPr>
          <p:nvPr/>
        </p:nvPicPr>
        <p:blipFill>
          <a:blip r:embed="rId3"/>
          <a:srcRect/>
          <a:stretch/>
        </p:blipFill>
        <p:spPr bwMode="auto">
          <a:xfrm>
            <a:off x="4157629" y="2628043"/>
            <a:ext cx="3537069" cy="2288869"/>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5">
            <a:extLst>
              <a:ext uri="{FF2B5EF4-FFF2-40B4-BE49-F238E27FC236}">
                <a16:creationId xmlns:a16="http://schemas.microsoft.com/office/drawing/2014/main" id="{8125AC6E-DC6F-3CF2-A651-B654197CBAB8}"/>
              </a:ext>
            </a:extLst>
          </p:cNvPr>
          <p:cNvSpPr txBox="1">
            <a:spLocks/>
          </p:cNvSpPr>
          <p:nvPr/>
        </p:nvSpPr>
        <p:spPr>
          <a:xfrm>
            <a:off x="8076662" y="2137880"/>
            <a:ext cx="3742758" cy="3768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dirty="0"/>
              <a:t>Gender wise spending score</a:t>
            </a:r>
            <a:endParaRPr lang="en-IN" sz="1600" dirty="0"/>
          </a:p>
        </p:txBody>
      </p:sp>
      <p:sp>
        <p:nvSpPr>
          <p:cNvPr id="14" name="Content Placeholder 5">
            <a:extLst>
              <a:ext uri="{FF2B5EF4-FFF2-40B4-BE49-F238E27FC236}">
                <a16:creationId xmlns:a16="http://schemas.microsoft.com/office/drawing/2014/main" id="{9A14D694-2784-1461-2713-9BA80FA2417B}"/>
              </a:ext>
            </a:extLst>
          </p:cNvPr>
          <p:cNvSpPr txBox="1">
            <a:spLocks/>
          </p:cNvSpPr>
          <p:nvPr/>
        </p:nvSpPr>
        <p:spPr>
          <a:xfrm>
            <a:off x="8076662" y="5187510"/>
            <a:ext cx="3742758" cy="6614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400" dirty="0"/>
              <a:t>Average spending score of female is higher which means female spends more in the shopping mall than male</a:t>
            </a:r>
          </a:p>
        </p:txBody>
      </p:sp>
      <p:pic>
        <p:nvPicPr>
          <p:cNvPr id="1030" name="Picture 6">
            <a:extLst>
              <a:ext uri="{FF2B5EF4-FFF2-40B4-BE49-F238E27FC236}">
                <a16:creationId xmlns:a16="http://schemas.microsoft.com/office/drawing/2014/main" id="{DE921943-A18A-F3CB-8461-616633D08A31}"/>
              </a:ext>
            </a:extLst>
          </p:cNvPr>
          <p:cNvPicPr>
            <a:picLocks noChangeAspect="1" noChangeArrowheads="1"/>
          </p:cNvPicPr>
          <p:nvPr/>
        </p:nvPicPr>
        <p:blipFill>
          <a:blip r:embed="rId4"/>
          <a:srcRect/>
          <a:stretch/>
        </p:blipFill>
        <p:spPr bwMode="auto">
          <a:xfrm>
            <a:off x="8176271" y="2628043"/>
            <a:ext cx="3543605" cy="229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785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p:txBody>
          <a:bodyPr/>
          <a:lstStyle/>
          <a:p>
            <a:r>
              <a:rPr lang="en-US" sz="4800" dirty="0"/>
              <a:t>Exploratory Data Analysis (EDA)</a:t>
            </a:r>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9</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Customer spend behavioral analytics</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2023</a:t>
            </a:r>
          </a:p>
        </p:txBody>
      </p:sp>
      <p:sp>
        <p:nvSpPr>
          <p:cNvPr id="6" name="Content Placeholder 5">
            <a:extLst>
              <a:ext uri="{FF2B5EF4-FFF2-40B4-BE49-F238E27FC236}">
                <a16:creationId xmlns:a16="http://schemas.microsoft.com/office/drawing/2014/main" id="{B9E7248C-0294-A5CC-C4E8-54D956D726ED}"/>
              </a:ext>
            </a:extLst>
          </p:cNvPr>
          <p:cNvSpPr>
            <a:spLocks noGrp="1"/>
          </p:cNvSpPr>
          <p:nvPr>
            <p:ph idx="1"/>
          </p:nvPr>
        </p:nvSpPr>
        <p:spPr>
          <a:xfrm>
            <a:off x="3865502" y="1325878"/>
            <a:ext cx="3360052" cy="376876"/>
          </a:xfrm>
        </p:spPr>
        <p:txBody>
          <a:bodyPr/>
          <a:lstStyle/>
          <a:p>
            <a:pPr marL="0" indent="0" algn="ctr">
              <a:buNone/>
            </a:pPr>
            <a:r>
              <a:rPr lang="en-US" sz="1800" dirty="0"/>
              <a:t>Bivariate Analysis</a:t>
            </a:r>
            <a:endParaRPr lang="en-IN" sz="1800" dirty="0"/>
          </a:p>
        </p:txBody>
      </p:sp>
      <p:sp>
        <p:nvSpPr>
          <p:cNvPr id="8" name="Content Placeholder 5">
            <a:extLst>
              <a:ext uri="{FF2B5EF4-FFF2-40B4-BE49-F238E27FC236}">
                <a16:creationId xmlns:a16="http://schemas.microsoft.com/office/drawing/2014/main" id="{77B5B374-7F71-E676-B738-983CF3234DAB}"/>
              </a:ext>
            </a:extLst>
          </p:cNvPr>
          <p:cNvSpPr txBox="1">
            <a:spLocks/>
          </p:cNvSpPr>
          <p:nvPr/>
        </p:nvSpPr>
        <p:spPr>
          <a:xfrm>
            <a:off x="620252" y="1736196"/>
            <a:ext cx="5280537" cy="3875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dirty="0"/>
              <a:t>Average income of each age group</a:t>
            </a:r>
            <a:endParaRPr lang="en-IN" sz="1600" dirty="0"/>
          </a:p>
        </p:txBody>
      </p:sp>
      <p:sp>
        <p:nvSpPr>
          <p:cNvPr id="9" name="Content Placeholder 5">
            <a:extLst>
              <a:ext uri="{FF2B5EF4-FFF2-40B4-BE49-F238E27FC236}">
                <a16:creationId xmlns:a16="http://schemas.microsoft.com/office/drawing/2014/main" id="{6D3935D1-6D20-3DAC-BD6C-83F1CF65C6AC}"/>
              </a:ext>
            </a:extLst>
          </p:cNvPr>
          <p:cNvSpPr txBox="1">
            <a:spLocks/>
          </p:cNvSpPr>
          <p:nvPr/>
        </p:nvSpPr>
        <p:spPr>
          <a:xfrm>
            <a:off x="620252" y="5799956"/>
            <a:ext cx="5280538" cy="6009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400" dirty="0"/>
              <a:t>Mean income of age group 30-40 is the highest then, followed by 40-50 age group</a:t>
            </a:r>
          </a:p>
        </p:txBody>
      </p:sp>
      <p:pic>
        <p:nvPicPr>
          <p:cNvPr id="6146" name="Picture 2">
            <a:extLst>
              <a:ext uri="{FF2B5EF4-FFF2-40B4-BE49-F238E27FC236}">
                <a16:creationId xmlns:a16="http://schemas.microsoft.com/office/drawing/2014/main" id="{85B6CE95-91F5-4869-2AD4-84E22AE06F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252" y="2174495"/>
            <a:ext cx="5280538" cy="3342407"/>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5">
            <a:extLst>
              <a:ext uri="{FF2B5EF4-FFF2-40B4-BE49-F238E27FC236}">
                <a16:creationId xmlns:a16="http://schemas.microsoft.com/office/drawing/2014/main" id="{93EC06A2-FCDC-A296-95B7-999C71C5239E}"/>
              </a:ext>
            </a:extLst>
          </p:cNvPr>
          <p:cNvSpPr txBox="1">
            <a:spLocks/>
          </p:cNvSpPr>
          <p:nvPr/>
        </p:nvSpPr>
        <p:spPr>
          <a:xfrm>
            <a:off x="6291210" y="1742204"/>
            <a:ext cx="5280537" cy="3875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dirty="0"/>
              <a:t>Average spending score of each age group</a:t>
            </a:r>
            <a:endParaRPr lang="en-IN" sz="1600" dirty="0"/>
          </a:p>
        </p:txBody>
      </p:sp>
      <p:sp>
        <p:nvSpPr>
          <p:cNvPr id="10" name="Content Placeholder 5">
            <a:extLst>
              <a:ext uri="{FF2B5EF4-FFF2-40B4-BE49-F238E27FC236}">
                <a16:creationId xmlns:a16="http://schemas.microsoft.com/office/drawing/2014/main" id="{5F739ED8-E981-1257-A54E-ED97760C80F0}"/>
              </a:ext>
            </a:extLst>
          </p:cNvPr>
          <p:cNvSpPr txBox="1">
            <a:spLocks/>
          </p:cNvSpPr>
          <p:nvPr/>
        </p:nvSpPr>
        <p:spPr>
          <a:xfrm>
            <a:off x="6291210" y="5805964"/>
            <a:ext cx="5280538" cy="6009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400" dirty="0"/>
              <a:t>Younger people spend more</a:t>
            </a:r>
          </a:p>
          <a:p>
            <a:pPr marL="0" indent="0">
              <a:buFont typeface="Arial" panose="020B0604020202020204" pitchFamily="34" charset="0"/>
              <a:buNone/>
            </a:pPr>
            <a:r>
              <a:rPr lang="en-IN" sz="1400" dirty="0"/>
              <a:t>Age-group 18-40 is the highest spenders</a:t>
            </a:r>
          </a:p>
        </p:txBody>
      </p:sp>
      <p:pic>
        <p:nvPicPr>
          <p:cNvPr id="11" name="Picture 2">
            <a:extLst>
              <a:ext uri="{FF2B5EF4-FFF2-40B4-BE49-F238E27FC236}">
                <a16:creationId xmlns:a16="http://schemas.microsoft.com/office/drawing/2014/main" id="{F2DED8FF-2842-E286-C648-2C2F46802AAD}"/>
              </a:ext>
            </a:extLst>
          </p:cNvPr>
          <p:cNvPicPr>
            <a:picLocks noChangeAspect="1" noChangeArrowheads="1"/>
          </p:cNvPicPr>
          <p:nvPr/>
        </p:nvPicPr>
        <p:blipFill>
          <a:blip r:embed="rId3"/>
          <a:srcRect/>
          <a:stretch/>
        </p:blipFill>
        <p:spPr bwMode="auto">
          <a:xfrm>
            <a:off x="6291210" y="2180508"/>
            <a:ext cx="5280538" cy="3342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789257"/>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{818A1F00-3AB9-419C-A9DA-B5287214A04A}tf11429527_win32</Template>
  <TotalTime>199</TotalTime>
  <Words>972</Words>
  <Application>Microsoft Office PowerPoint</Application>
  <PresentationFormat>Widescreen</PresentationFormat>
  <Paragraphs>165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Karla</vt:lpstr>
      <vt:lpstr>Univers Condensed Light</vt:lpstr>
      <vt:lpstr>Office Theme</vt:lpstr>
      <vt:lpstr>Use Case 5: Customer Spend Behavioral Analytics</vt:lpstr>
      <vt:lpstr>Contents</vt:lpstr>
      <vt:lpstr>Business Problem Overview</vt:lpstr>
      <vt:lpstr>Data Overview</vt:lpstr>
      <vt:lpstr>Data Observation</vt:lpstr>
      <vt:lpstr>Exploratory Data Analysis (EDA)</vt:lpstr>
      <vt:lpstr>Exploratory Data Analysis (EDA)</vt:lpstr>
      <vt:lpstr>Exploratory Data Analysis (EDA)</vt:lpstr>
      <vt:lpstr>Exploratory Data Analysis (EDA)</vt:lpstr>
      <vt:lpstr>Customer Segmentation</vt:lpstr>
      <vt:lpstr>What is K-Means Clustering?</vt:lpstr>
      <vt:lpstr>Customer segment based on annual income and spending score</vt:lpstr>
      <vt:lpstr>Customer segment based on age and annual income</vt:lpstr>
      <vt:lpstr>Customer segment based on age and spending score</vt:lpstr>
      <vt:lpstr>Gender wise segment based on annual income and spending score - Female</vt:lpstr>
      <vt:lpstr>Gender wise segment based on annual income and spending score - Male</vt:lpstr>
      <vt:lpstr>Customer spend Insights</vt:lpstr>
      <vt:lpstr>Customer spend Insights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Spend Behavior Analytics</dc:title>
  <dc:creator>Aswathi T</dc:creator>
  <cp:lastModifiedBy>Aswathi T</cp:lastModifiedBy>
  <cp:revision>6</cp:revision>
  <dcterms:created xsi:type="dcterms:W3CDTF">2023-04-06T21:42:53Z</dcterms:created>
  <dcterms:modified xsi:type="dcterms:W3CDTF">2023-04-07T01:06:50Z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