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F18A-0E86-498D-98D1-73048F7C2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ECC8C-E6CD-4E8C-8130-5DA847B3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358A-5210-40A2-94FF-87ECBA9F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C6D6-89BD-46FE-8853-AFDCFCD9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79A3-BC48-4E6E-91FD-26CDBC82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DA16-BC32-41DD-93C3-65664024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C1DC-C3CF-4180-B53A-979F426B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EC07-FBD2-4947-89C2-FE184666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BD6C-5EEB-4D09-845F-C1252E7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AA23-0962-436C-909E-C947C98C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8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18996-E051-4916-A321-3D8DE501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3F47C-DEBA-405C-ABC5-F04EC523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861D-EC59-46C2-8475-C888B063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4B0C-5615-47F7-8AC4-5850B819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35D8-8E45-4534-A153-F553B78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2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481E-1A71-4DC8-A77D-DEFE7DF3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F2B-3A86-4C8B-8AD3-CC7254AF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1836-A4C6-4E28-8652-0AE482A6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EE0E-12C8-4FA4-A491-7E8CCD8F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DCE2-F8FD-4132-8C7F-715ADF3F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9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2690-4576-4436-A7B9-701964F4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ACE6-0387-4A18-ABD7-2B0A8EDC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083B-CECD-43E8-AA50-51E8EAA3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009B-8675-479A-AD34-6F4D7EDB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4451-2008-48C3-B691-B60047EF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05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EB71-2129-4D09-A976-7BB846C4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BF88-0562-4490-BC71-A973CB5A3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CAC7-7658-4E36-88D1-E00D934B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67CA-4615-4192-AB25-DF2DA2DA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C85F-ABCB-42C0-9363-6815563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A582-E769-4E5A-B527-96CA3E0B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57B1-6C94-43E3-9680-7BFA7FAD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969E-7840-40EC-8F4D-D6925E2D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23E86-9E27-40A3-BBE0-D9F0FAE3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16E8-E58A-4D30-A878-2DE6FA81F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00EA9-D322-4782-93BD-59A58949C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F3ABD-1FD7-4096-94DE-E14D7A99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C198C-770C-4048-92B1-A0DD015F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7BEC1-8563-41B0-B01C-1E3DAFBA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7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4AF2-08F2-40FE-9F7E-68F28F76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2B83-6F0D-416E-87D3-70DCE847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5536-3655-435D-A637-E000DE4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6A59-B049-48E5-A55F-42187874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7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9BF55-4930-4EAA-B6BB-1FE97923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BFF7D-EA4F-4779-BE92-830C9F70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C6C7-56A5-4D15-9890-3A43BD23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9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AFDC-E383-4944-88E0-C7077A2B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B3F6-7680-40DF-B7D3-61B83456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A958-353D-4A96-AE6D-6EAE0A98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F0CD6-AA50-4ADC-A0A1-D5D5BDA3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FB79-1FDD-4EAA-8129-A70FDD28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3410A-01CB-4EE3-B1CC-86E764E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DEA5-7B56-4AE7-97EF-E089369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EAC46-6734-4436-A2DD-359B88A0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F1008-36FD-40E2-8167-9E0232C7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FB064-64C8-409F-9E32-B002D0D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6859-7B1B-4311-8A11-27A904B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839F-946D-4E4B-96B1-E3FBE73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B23F-1E8B-42B4-8DF3-C49370C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E1236-EDD1-4CA4-A0BC-5B1ACC5A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7AFB-07D4-4D15-BD59-263CF8758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E34A-A40F-4D76-893B-92AABE3E9BC1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E5D7-C48D-4133-ADF8-76E13819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7256-1174-4AC6-8664-7D2D8F954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CD76-3A17-4476-994C-3C5F0CC35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D6799FE-732F-4C22-ACA7-5E8A9ED2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13" y="289562"/>
            <a:ext cx="8934062" cy="617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7E99-DDBB-44D4-89DC-037CEF8F9671}"/>
              </a:ext>
            </a:extLst>
          </p:cNvPr>
          <p:cNvSpPr txBox="1"/>
          <p:nvPr/>
        </p:nvSpPr>
        <p:spPr>
          <a:xfrm>
            <a:off x="0" y="695325"/>
            <a:ext cx="1628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Path will be displayed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7580B-A56D-4007-83C0-EFCF5BE0F00D}"/>
              </a:ext>
            </a:extLst>
          </p:cNvPr>
          <p:cNvCxnSpPr>
            <a:cxnSpLocks/>
          </p:cNvCxnSpPr>
          <p:nvPr/>
        </p:nvCxnSpPr>
        <p:spPr>
          <a:xfrm>
            <a:off x="1381125" y="1200150"/>
            <a:ext cx="82867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DE3F40-6198-4EF0-AAC6-48577753C052}"/>
              </a:ext>
            </a:extLst>
          </p:cNvPr>
          <p:cNvSpPr txBox="1"/>
          <p:nvPr/>
        </p:nvSpPr>
        <p:spPr>
          <a:xfrm>
            <a:off x="4090987" y="0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 UP SCREEN TO LOAD CAMPAIGN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4D34D-5F19-469A-BBFE-F0149B97B97F}"/>
              </a:ext>
            </a:extLst>
          </p:cNvPr>
          <p:cNvSpPr txBox="1"/>
          <p:nvPr/>
        </p:nvSpPr>
        <p:spPr>
          <a:xfrm>
            <a:off x="0" y="1719262"/>
            <a:ext cx="155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path can also be input directly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5A94F-992E-49C5-8F42-722912EE63BD}"/>
              </a:ext>
            </a:extLst>
          </p:cNvPr>
          <p:cNvCxnSpPr>
            <a:cxnSpLocks/>
          </p:cNvCxnSpPr>
          <p:nvPr/>
        </p:nvCxnSpPr>
        <p:spPr>
          <a:xfrm>
            <a:off x="1381125" y="2209205"/>
            <a:ext cx="666750" cy="2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7918B-C47E-4C82-A573-D5455C7249D1}"/>
              </a:ext>
            </a:extLst>
          </p:cNvPr>
          <p:cNvSpPr txBox="1"/>
          <p:nvPr/>
        </p:nvSpPr>
        <p:spPr>
          <a:xfrm>
            <a:off x="0" y="2987280"/>
            <a:ext cx="1647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 files are used to create a database, that defines the campaign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1CDBAD-980F-412F-AEC3-45204CEF2703}"/>
              </a:ext>
            </a:extLst>
          </p:cNvPr>
          <p:cNvSpPr txBox="1"/>
          <p:nvPr/>
        </p:nvSpPr>
        <p:spPr>
          <a:xfrm>
            <a:off x="0" y="5029200"/>
            <a:ext cx="162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can load database/ campaign directly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FC93DF-B80F-4C49-86F4-A5A84B9FD9F5}"/>
              </a:ext>
            </a:extLst>
          </p:cNvPr>
          <p:cNvCxnSpPr>
            <a:cxnSpLocks/>
          </p:cNvCxnSpPr>
          <p:nvPr/>
        </p:nvCxnSpPr>
        <p:spPr>
          <a:xfrm flipV="1">
            <a:off x="1185960" y="5410082"/>
            <a:ext cx="1023840" cy="24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800CDD-79CB-4289-A2B4-C63590D7F972}"/>
              </a:ext>
            </a:extLst>
          </p:cNvPr>
          <p:cNvSpPr txBox="1"/>
          <p:nvPr/>
        </p:nvSpPr>
        <p:spPr>
          <a:xfrm>
            <a:off x="10539119" y="795932"/>
            <a:ext cx="179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file selector icon to open </a:t>
            </a:r>
            <a:r>
              <a:rPr lang="en-GB" dirty="0" err="1"/>
              <a:t>filechooser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E866A8-F922-42F1-B51B-FC8991C3C871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829425" y="1257597"/>
            <a:ext cx="3709694" cy="56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83D042-CCB0-4631-BAA2-186F20A21C9D}"/>
              </a:ext>
            </a:extLst>
          </p:cNvPr>
          <p:cNvSpPr txBox="1"/>
          <p:nvPr/>
        </p:nvSpPr>
        <p:spPr>
          <a:xfrm>
            <a:off x="10539119" y="1891606"/>
            <a:ext cx="163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Name will be displayed here.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0826D5-9013-42F4-BC4F-F0D8FBF59E64}"/>
              </a:ext>
            </a:extLst>
          </p:cNvPr>
          <p:cNvCxnSpPr>
            <a:cxnSpLocks/>
          </p:cNvCxnSpPr>
          <p:nvPr/>
        </p:nvCxnSpPr>
        <p:spPr>
          <a:xfrm flipH="1">
            <a:off x="9505950" y="2353271"/>
            <a:ext cx="956775" cy="25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FEBBF4D-403A-45B9-AD4A-24923A077EF1}"/>
              </a:ext>
            </a:extLst>
          </p:cNvPr>
          <p:cNvSpPr txBox="1"/>
          <p:nvPr/>
        </p:nvSpPr>
        <p:spPr>
          <a:xfrm>
            <a:off x="10581886" y="2828835"/>
            <a:ext cx="161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acts as a dropdown list to select file to upload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DCC95A-BF5C-4CFA-824F-A06B58299525}"/>
              </a:ext>
            </a:extLst>
          </p:cNvPr>
          <p:cNvCxnSpPr>
            <a:cxnSpLocks/>
          </p:cNvCxnSpPr>
          <p:nvPr/>
        </p:nvCxnSpPr>
        <p:spPr>
          <a:xfrm flipH="1">
            <a:off x="9505950" y="3409950"/>
            <a:ext cx="1057080" cy="9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4DA288C-A536-4863-8F26-08106BB73F41}"/>
              </a:ext>
            </a:extLst>
          </p:cNvPr>
          <p:cNvSpPr txBox="1"/>
          <p:nvPr/>
        </p:nvSpPr>
        <p:spPr>
          <a:xfrm>
            <a:off x="10563030" y="4118863"/>
            <a:ext cx="161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Adds row to load additional files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7A563A-B509-4592-94C4-6C0DC492D271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915525" y="4580528"/>
            <a:ext cx="647505" cy="5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4FE22A-85B1-4D42-BBD4-4EFDDC6436AF}"/>
              </a:ext>
            </a:extLst>
          </p:cNvPr>
          <p:cNvSpPr txBox="1"/>
          <p:nvPr/>
        </p:nvSpPr>
        <p:spPr>
          <a:xfrm>
            <a:off x="10539119" y="5108244"/>
            <a:ext cx="1538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Removes last loading row, but cannot remove top 3 essential rows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8C9ED0-ADFF-4319-9741-70B82C41F24D}"/>
              </a:ext>
            </a:extLst>
          </p:cNvPr>
          <p:cNvCxnSpPr>
            <a:cxnSpLocks/>
          </p:cNvCxnSpPr>
          <p:nvPr/>
        </p:nvCxnSpPr>
        <p:spPr>
          <a:xfrm flipH="1" flipV="1">
            <a:off x="8101012" y="5421454"/>
            <a:ext cx="2426153" cy="42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8B277AB-AC4E-420E-B034-E70D09BF6A6A}"/>
              </a:ext>
            </a:extLst>
          </p:cNvPr>
          <p:cNvSpPr txBox="1"/>
          <p:nvPr/>
        </p:nvSpPr>
        <p:spPr>
          <a:xfrm>
            <a:off x="4886373" y="4208562"/>
            <a:ext cx="2426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Reads files selected and creates the campaign database for display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2F25FA-29B7-4670-89BD-6401E09FA04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099450" y="5131892"/>
            <a:ext cx="0" cy="7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Chart, histogram&#10;&#10;Description automatically generated">
            <a:extLst>
              <a:ext uri="{FF2B5EF4-FFF2-40B4-BE49-F238E27FC236}">
                <a16:creationId xmlns:a16="http://schemas.microsoft.com/office/drawing/2014/main" id="{33CF6E84-8F1C-4898-99A5-FFAD8C16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F8F0CD-726C-43FD-86E1-8A3D8B6F48A7}"/>
              </a:ext>
            </a:extLst>
          </p:cNvPr>
          <p:cNvSpPr/>
          <p:nvPr/>
        </p:nvSpPr>
        <p:spPr>
          <a:xfrm>
            <a:off x="1272791" y="640080"/>
            <a:ext cx="563377" cy="1925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0A99B-18CA-49E3-8D9C-69DFF0C80567}"/>
              </a:ext>
            </a:extLst>
          </p:cNvPr>
          <p:cNvSpPr txBox="1"/>
          <p:nvPr/>
        </p:nvSpPr>
        <p:spPr>
          <a:xfrm>
            <a:off x="-68378" y="59223"/>
            <a:ext cx="1401326" cy="3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Side Buttons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0FAD6-18C7-4A41-BDC9-9FFD6F8FE40F}"/>
              </a:ext>
            </a:extLst>
          </p:cNvPr>
          <p:cNvCxnSpPr>
            <a:cxnSpLocks/>
          </p:cNvCxnSpPr>
          <p:nvPr/>
        </p:nvCxnSpPr>
        <p:spPr>
          <a:xfrm>
            <a:off x="920536" y="454993"/>
            <a:ext cx="493397" cy="2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27860-A308-466A-B948-C9B4691B1649}"/>
              </a:ext>
            </a:extLst>
          </p:cNvPr>
          <p:cNvSpPr txBox="1"/>
          <p:nvPr/>
        </p:nvSpPr>
        <p:spPr>
          <a:xfrm>
            <a:off x="-34777" y="702235"/>
            <a:ext cx="127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Compare campaigns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C78B6-D540-460B-B7A3-21C159359E22}"/>
              </a:ext>
            </a:extLst>
          </p:cNvPr>
          <p:cNvCxnSpPr>
            <a:cxnSpLocks/>
          </p:cNvCxnSpPr>
          <p:nvPr/>
        </p:nvCxnSpPr>
        <p:spPr>
          <a:xfrm>
            <a:off x="976409" y="1342315"/>
            <a:ext cx="437524" cy="20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72EE51-5034-45DA-AF83-AA8A9FDF22AF}"/>
              </a:ext>
            </a:extLst>
          </p:cNvPr>
          <p:cNvSpPr txBox="1"/>
          <p:nvPr/>
        </p:nvSpPr>
        <p:spPr>
          <a:xfrm>
            <a:off x="0" y="1950268"/>
            <a:ext cx="1332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Settings button for accessibility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2EF0C7-7A47-4608-BC85-C05013095EE0}"/>
              </a:ext>
            </a:extLst>
          </p:cNvPr>
          <p:cNvCxnSpPr>
            <a:cxnSpLocks/>
          </p:cNvCxnSpPr>
          <p:nvPr/>
        </p:nvCxnSpPr>
        <p:spPr>
          <a:xfrm>
            <a:off x="986536" y="2225040"/>
            <a:ext cx="43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FD7BFC-1ED8-4BF8-8DF2-686820E1F9B2}"/>
              </a:ext>
            </a:extLst>
          </p:cNvPr>
          <p:cNvSpPr txBox="1"/>
          <p:nvPr/>
        </p:nvSpPr>
        <p:spPr>
          <a:xfrm>
            <a:off x="-34190" y="3646270"/>
            <a:ext cx="140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of Click Costs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C4A9C2-A804-4390-BF17-6829C83A134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67137" y="2657480"/>
            <a:ext cx="2671463" cy="13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58F96B-4390-4D9B-BE2C-F532F9BB4542}"/>
              </a:ext>
            </a:extLst>
          </p:cNvPr>
          <p:cNvSpPr txBox="1"/>
          <p:nvPr/>
        </p:nvSpPr>
        <p:spPr>
          <a:xfrm>
            <a:off x="10919209" y="-12798"/>
            <a:ext cx="1272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to go back to load campaign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57AA96-F38D-4870-8C12-CE369BB8E9C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0531669" y="425450"/>
            <a:ext cx="387540" cy="30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107493-C5B3-4078-AD42-4EB167F5B8FE}"/>
              </a:ext>
            </a:extLst>
          </p:cNvPr>
          <p:cNvSpPr txBox="1"/>
          <p:nvPr/>
        </p:nvSpPr>
        <p:spPr>
          <a:xfrm>
            <a:off x="10918030" y="1549530"/>
            <a:ext cx="127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Saves the campaign database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581C9A-E1B2-4705-9051-A86D7F4FC8F8}"/>
              </a:ext>
            </a:extLst>
          </p:cNvPr>
          <p:cNvCxnSpPr/>
          <p:nvPr/>
        </p:nvCxnSpPr>
        <p:spPr>
          <a:xfrm flipH="1" flipV="1">
            <a:off x="9458960" y="425450"/>
            <a:ext cx="1459071" cy="152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0A43BD-AC58-4C5B-B8B0-B599FA84B81E}"/>
              </a:ext>
            </a:extLst>
          </p:cNvPr>
          <p:cNvSpPr txBox="1"/>
          <p:nvPr/>
        </p:nvSpPr>
        <p:spPr>
          <a:xfrm>
            <a:off x="10918030" y="2657480"/>
            <a:ext cx="134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Statistics on Click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A1C82E-B468-4223-9265-6B06C678B482}"/>
              </a:ext>
            </a:extLst>
          </p:cNvPr>
          <p:cNvCxnSpPr>
            <a:cxnSpLocks/>
          </p:cNvCxnSpPr>
          <p:nvPr/>
        </p:nvCxnSpPr>
        <p:spPr>
          <a:xfrm flipH="1" flipV="1">
            <a:off x="9782175" y="2344519"/>
            <a:ext cx="1135855" cy="6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8BA05-C466-4D23-9070-D448E1C00548}"/>
              </a:ext>
            </a:extLst>
          </p:cNvPr>
          <p:cNvSpPr txBox="1"/>
          <p:nvPr/>
        </p:nvSpPr>
        <p:spPr>
          <a:xfrm>
            <a:off x="10866026" y="5426839"/>
            <a:ext cx="1446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Scroll Bar used to view key metrics below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8F0B27-0526-476F-AE55-81668A7DBB6C}"/>
              </a:ext>
            </a:extLst>
          </p:cNvPr>
          <p:cNvCxnSpPr>
            <a:cxnSpLocks/>
          </p:cNvCxnSpPr>
          <p:nvPr/>
        </p:nvCxnSpPr>
        <p:spPr>
          <a:xfrm flipH="1" flipV="1">
            <a:off x="10752636" y="5118554"/>
            <a:ext cx="226780" cy="37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573B67-4269-4454-924C-9D85C142A663}"/>
              </a:ext>
            </a:extLst>
          </p:cNvPr>
          <p:cNvSpPr txBox="1"/>
          <p:nvPr/>
        </p:nvSpPr>
        <p:spPr>
          <a:xfrm>
            <a:off x="10918029" y="3621979"/>
            <a:ext cx="127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Saves the histogram chart as a PNG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0C2CB-3F35-44EF-8A75-EAFEA23B83F2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10029825" y="4073296"/>
            <a:ext cx="888204" cy="14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9C46951-5B85-4743-9F53-905CBB796075}"/>
              </a:ext>
            </a:extLst>
          </p:cNvPr>
          <p:cNvSpPr txBox="1"/>
          <p:nvPr/>
        </p:nvSpPr>
        <p:spPr>
          <a:xfrm>
            <a:off x="0" y="4905375"/>
            <a:ext cx="127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Metrics Section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F7AD4-0DAF-477D-A28B-049AFC89B767}"/>
              </a:ext>
            </a:extLst>
          </p:cNvPr>
          <p:cNvCxnSpPr>
            <a:stCxn id="39" idx="3"/>
          </p:cNvCxnSpPr>
          <p:nvPr/>
        </p:nvCxnSpPr>
        <p:spPr>
          <a:xfrm>
            <a:off x="1272790" y="5228541"/>
            <a:ext cx="4604135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968D7-7AD2-429B-8B18-FB4B77EE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887A3-0956-48A6-A946-41DD1C66D36C}"/>
              </a:ext>
            </a:extLst>
          </p:cNvPr>
          <p:cNvSpPr txBox="1"/>
          <p:nvPr/>
        </p:nvSpPr>
        <p:spPr>
          <a:xfrm>
            <a:off x="0" y="171450"/>
            <a:ext cx="127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 Time Graph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95D09-C310-4E3B-9314-51D5A844BF3F}"/>
              </a:ext>
            </a:extLst>
          </p:cNvPr>
          <p:cNvCxnSpPr>
            <a:stCxn id="6" idx="2"/>
          </p:cNvCxnSpPr>
          <p:nvPr/>
        </p:nvCxnSpPr>
        <p:spPr>
          <a:xfrm>
            <a:off x="636984" y="817781"/>
            <a:ext cx="2249091" cy="10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8AC173-6FA8-41FD-95E3-9BE9378E2D2A}"/>
              </a:ext>
            </a:extLst>
          </p:cNvPr>
          <p:cNvSpPr txBox="1"/>
          <p:nvPr/>
        </p:nvSpPr>
        <p:spPr>
          <a:xfrm>
            <a:off x="10918031" y="171450"/>
            <a:ext cx="1273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 Title with attribute number describing key metric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79E3A-D8D3-4906-83E2-FAE2A9BCBF2E}"/>
              </a:ext>
            </a:extLst>
          </p:cNvPr>
          <p:cNvCxnSpPr>
            <a:stCxn id="9" idx="1"/>
          </p:cNvCxnSpPr>
          <p:nvPr/>
        </p:nvCxnSpPr>
        <p:spPr>
          <a:xfrm flipH="1">
            <a:off x="9696450" y="1048613"/>
            <a:ext cx="1221581" cy="87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48102D-4509-4528-BDE3-AA77BEA964D9}"/>
              </a:ext>
            </a:extLst>
          </p:cNvPr>
          <p:cNvSpPr txBox="1"/>
          <p:nvPr/>
        </p:nvSpPr>
        <p:spPr>
          <a:xfrm>
            <a:off x="10918031" y="2162175"/>
            <a:ext cx="139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Opens Detail View that displays information about metric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68EB19-3CBB-42E8-9523-7E784E3BD63C}"/>
              </a:ext>
            </a:extLst>
          </p:cNvPr>
          <p:cNvCxnSpPr/>
          <p:nvPr/>
        </p:nvCxnSpPr>
        <p:spPr>
          <a:xfrm flipH="1">
            <a:off x="8629650" y="2914650"/>
            <a:ext cx="2288381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D40565-765E-4B5D-B234-4F80AB50D5B4}"/>
              </a:ext>
            </a:extLst>
          </p:cNvPr>
          <p:cNvSpPr txBox="1"/>
          <p:nvPr/>
        </p:nvSpPr>
        <p:spPr>
          <a:xfrm>
            <a:off x="10984706" y="3800606"/>
            <a:ext cx="139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Saves the metric chart as a PNG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CC951-BF47-48FB-9164-F68EF5B2E9A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0020300" y="3426071"/>
            <a:ext cx="964406" cy="83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3AB179-82F7-486C-BB62-A8400F23E47A}"/>
              </a:ext>
            </a:extLst>
          </p:cNvPr>
          <p:cNvSpPr txBox="1"/>
          <p:nvPr/>
        </p:nvSpPr>
        <p:spPr>
          <a:xfrm>
            <a:off x="0" y="4495800"/>
            <a:ext cx="134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Dropdown list to select desired metric to display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7661FA-370B-452C-A1CE-ACF921C1DB0A}"/>
              </a:ext>
            </a:extLst>
          </p:cNvPr>
          <p:cNvCxnSpPr>
            <a:cxnSpLocks/>
          </p:cNvCxnSpPr>
          <p:nvPr/>
        </p:nvCxnSpPr>
        <p:spPr>
          <a:xfrm>
            <a:off x="857250" y="3104727"/>
            <a:ext cx="1690686" cy="9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76DAED-4D49-45BB-BB7E-77CC748A598F}"/>
              </a:ext>
            </a:extLst>
          </p:cNvPr>
          <p:cNvSpPr txBox="1"/>
          <p:nvPr/>
        </p:nvSpPr>
        <p:spPr>
          <a:xfrm>
            <a:off x="10984705" y="4885039"/>
            <a:ext cx="1207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Button to display selected metric from list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60CB3D-E55E-4AC8-ACF6-095246667C2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020300" y="4262271"/>
            <a:ext cx="964405" cy="149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F7C1CA-BB25-4554-A60E-3346468A31C6}"/>
              </a:ext>
            </a:extLst>
          </p:cNvPr>
          <p:cNvSpPr txBox="1"/>
          <p:nvPr/>
        </p:nvSpPr>
        <p:spPr>
          <a:xfrm>
            <a:off x="11907" y="1925776"/>
            <a:ext cx="1273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Builder section displays metric rows on window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6A878A-C3A4-4649-B385-A576D6B6E532}"/>
              </a:ext>
            </a:extLst>
          </p:cNvPr>
          <p:cNvCxnSpPr>
            <a:cxnSpLocks/>
          </p:cNvCxnSpPr>
          <p:nvPr/>
        </p:nvCxnSpPr>
        <p:spPr>
          <a:xfrm flipV="1">
            <a:off x="1057275" y="4262271"/>
            <a:ext cx="4657725" cy="106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9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2E171F-1E5D-48B9-9084-F74E844E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CE4AA-72C9-44DA-AE0A-740AC0128B09}"/>
              </a:ext>
            </a:extLst>
          </p:cNvPr>
          <p:cNvSpPr txBox="1"/>
          <p:nvPr/>
        </p:nvSpPr>
        <p:spPr>
          <a:xfrm>
            <a:off x="-26718" y="167991"/>
            <a:ext cx="1308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on Home button to get back to Campaign 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8962E-DDF0-4776-BDF8-139D3E2B80A6}"/>
              </a:ext>
            </a:extLst>
          </p:cNvPr>
          <p:cNvCxnSpPr>
            <a:cxnSpLocks/>
          </p:cNvCxnSpPr>
          <p:nvPr/>
        </p:nvCxnSpPr>
        <p:spPr>
          <a:xfrm>
            <a:off x="857250" y="729827"/>
            <a:ext cx="615415" cy="19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E06FA0-8A3E-4F1F-842A-460D60881A37}"/>
              </a:ext>
            </a:extLst>
          </p:cNvPr>
          <p:cNvSpPr txBox="1"/>
          <p:nvPr/>
        </p:nvSpPr>
        <p:spPr>
          <a:xfrm>
            <a:off x="0" y="2033343"/>
            <a:ext cx="1196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Side-to-Side View used to compare metric on two filters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DA3772-5F4B-4AE5-A09B-E72830C882CE}"/>
              </a:ext>
            </a:extLst>
          </p:cNvPr>
          <p:cNvCxnSpPr>
            <a:cxnSpLocks/>
          </p:cNvCxnSpPr>
          <p:nvPr/>
        </p:nvCxnSpPr>
        <p:spPr>
          <a:xfrm flipV="1">
            <a:off x="929882" y="1645921"/>
            <a:ext cx="542783" cy="58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B24B88-D611-431C-A6A4-1EE7BDCEEB6B}"/>
              </a:ext>
            </a:extLst>
          </p:cNvPr>
          <p:cNvSpPr txBox="1"/>
          <p:nvPr/>
        </p:nvSpPr>
        <p:spPr>
          <a:xfrm>
            <a:off x="-41668" y="4002988"/>
            <a:ext cx="151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 Name &amp; Description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047B2-FF6C-43D5-BEEB-1C380507C89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72665" y="3217122"/>
            <a:ext cx="1873762" cy="110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E45BA-DCF9-4825-AC00-77999C713C9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72665" y="3637511"/>
            <a:ext cx="1683839" cy="68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88267B-4DEE-47D1-97A6-DE95C8E2F997}"/>
              </a:ext>
            </a:extLst>
          </p:cNvPr>
          <p:cNvSpPr txBox="1"/>
          <p:nvPr/>
        </p:nvSpPr>
        <p:spPr>
          <a:xfrm>
            <a:off x="10918032" y="167991"/>
            <a:ext cx="127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Filters the metric and the chart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95A329-A210-4B31-B59A-C3881004760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96100" y="629656"/>
            <a:ext cx="4021932" cy="3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F74258-5B87-4F15-A9D5-63DB0071C333}"/>
              </a:ext>
            </a:extLst>
          </p:cNvPr>
          <p:cNvSpPr txBox="1"/>
          <p:nvPr/>
        </p:nvSpPr>
        <p:spPr>
          <a:xfrm>
            <a:off x="10843612" y="1359154"/>
            <a:ext cx="162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Clicking on each filter to get relevant detail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363994-D96B-4100-8D1F-734297A486C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277100" y="1359155"/>
            <a:ext cx="3566512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27ACC4-D77C-4F8F-A79F-D5AD0ECB4419}"/>
              </a:ext>
            </a:extLst>
          </p:cNvPr>
          <p:cNvSpPr txBox="1"/>
          <p:nvPr/>
        </p:nvSpPr>
        <p:spPr>
          <a:xfrm>
            <a:off x="10786971" y="4621682"/>
            <a:ext cx="152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Granularity Slider changing the time range of data points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8AC2F8-A4AE-4775-BE38-75DF04335C5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81901" y="3392492"/>
            <a:ext cx="3205070" cy="21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D0E18-FB1A-471A-B838-8AD42A4B908B}"/>
              </a:ext>
            </a:extLst>
          </p:cNvPr>
          <p:cNvSpPr txBox="1"/>
          <p:nvPr/>
        </p:nvSpPr>
        <p:spPr>
          <a:xfrm>
            <a:off x="-41668" y="5014796"/>
            <a:ext cx="178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displaying relevant data for 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0F1B5-E197-4CD6-8437-164DB3A88596}"/>
              </a:ext>
            </a:extLst>
          </p:cNvPr>
          <p:cNvSpPr txBox="1"/>
          <p:nvPr/>
        </p:nvSpPr>
        <p:spPr>
          <a:xfrm>
            <a:off x="10952686" y="3008813"/>
            <a:ext cx="135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Area to display details of filter panels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9DBE6-1E7A-4A95-9A99-471B3BD4D030}"/>
              </a:ext>
            </a:extLst>
          </p:cNvPr>
          <p:cNvCxnSpPr>
            <a:cxnSpLocks/>
          </p:cNvCxnSpPr>
          <p:nvPr/>
        </p:nvCxnSpPr>
        <p:spPr>
          <a:xfrm flipH="1" flipV="1">
            <a:off x="9553575" y="2260827"/>
            <a:ext cx="1441783" cy="102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938283-DACF-476B-9223-356618C66AC1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746996" y="5367555"/>
            <a:ext cx="2051050" cy="1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C59FD9-27E7-48F5-B2AD-CD642F21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0373"/>
            <a:ext cx="3278292" cy="2401349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F1E2173-EC4B-4C1F-A88D-8447266B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27" y="2758372"/>
            <a:ext cx="3239769" cy="2373131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CFA1E1ED-1871-4C35-9DBF-8C79E98EC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6355" r="6160" b="8643"/>
          <a:stretch/>
        </p:blipFill>
        <p:spPr>
          <a:xfrm>
            <a:off x="8270241" y="4046788"/>
            <a:ext cx="3278292" cy="2625213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326490-0A6E-44CC-BB06-4AF869815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40656"/>
            <a:ext cx="3239769" cy="237313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E952BD-1B37-4AD7-B7C7-1BA8C115B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701521"/>
            <a:ext cx="3278292" cy="2401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8DA10B-F352-4598-A64A-A925DF7A2F9E}"/>
              </a:ext>
            </a:extLst>
          </p:cNvPr>
          <p:cNvSpPr txBox="1"/>
          <p:nvPr/>
        </p:nvSpPr>
        <p:spPr>
          <a:xfrm>
            <a:off x="4276725" y="10477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17399-5E16-4246-BFD1-C7E3CEFA53BF}"/>
              </a:ext>
            </a:extLst>
          </p:cNvPr>
          <p:cNvSpPr txBox="1"/>
          <p:nvPr/>
        </p:nvSpPr>
        <p:spPr>
          <a:xfrm>
            <a:off x="4276725" y="771196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panels will be displayed in the dedicated filter area on the detailed view of metrics to allow the user to choose their filter values.</a:t>
            </a:r>
            <a:endParaRPr lang="en-GB" sz="1600" dirty="0">
              <a:latin typeface="Arial Narrow" panose="020B0606020202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66BAD0-9068-4B80-881A-46F9644B6F80}"/>
              </a:ext>
            </a:extLst>
          </p:cNvPr>
          <p:cNvSpPr txBox="1"/>
          <p:nvPr/>
        </p:nvSpPr>
        <p:spPr>
          <a:xfrm>
            <a:off x="4276725" y="18484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Selecting specific filters will open respectively linked panels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E6FBD-2474-416F-AC7A-428283FBDA9B}"/>
              </a:ext>
            </a:extLst>
          </p:cNvPr>
          <p:cNvSpPr txBox="1"/>
          <p:nvPr/>
        </p:nvSpPr>
        <p:spPr>
          <a:xfrm>
            <a:off x="702099" y="-2947"/>
            <a:ext cx="327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Audience Filter Category will incorporate 3 audience segments (Age, Gender, Income)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541F0-8DF5-4106-92D2-9A65BC900378}"/>
              </a:ext>
            </a:extLst>
          </p:cNvPr>
          <p:cNvSpPr txBox="1"/>
          <p:nvPr/>
        </p:nvSpPr>
        <p:spPr>
          <a:xfrm>
            <a:off x="-2118" y="2417815"/>
            <a:ext cx="122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Toggle icon to select desired filter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53F3A9-48E7-4101-AC51-D0FA463299BF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2245" y="1494485"/>
            <a:ext cx="1352552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D2BA79-C364-4ED1-8C27-8715B4536208}"/>
              </a:ext>
            </a:extLst>
          </p:cNvPr>
          <p:cNvCxnSpPr/>
          <p:nvPr/>
        </p:nvCxnSpPr>
        <p:spPr>
          <a:xfrm>
            <a:off x="843226" y="3186877"/>
            <a:ext cx="1070292" cy="105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6E77C4-C989-4E44-9610-8FEE6A31B9FE}"/>
              </a:ext>
            </a:extLst>
          </p:cNvPr>
          <p:cNvSpPr txBox="1"/>
          <p:nvPr/>
        </p:nvSpPr>
        <p:spPr>
          <a:xfrm>
            <a:off x="3776505" y="5471672"/>
            <a:ext cx="1226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Checkbox dropdown list of filter values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A356A8-3CB6-4C8E-A71B-E4C92B2C611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286125" y="5391150"/>
            <a:ext cx="490380" cy="68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B2AFAE-889F-4B9B-9EBA-F7828D9AAAA9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003112" y="4000503"/>
            <a:ext cx="727048" cy="207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B72CE83-8D39-4C1F-B9DE-F796F74B3F4A}"/>
              </a:ext>
            </a:extLst>
          </p:cNvPr>
          <p:cNvSpPr txBox="1"/>
          <p:nvPr/>
        </p:nvSpPr>
        <p:spPr>
          <a:xfrm>
            <a:off x="7440507" y="2792323"/>
            <a:ext cx="230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Clicking on the edit button will open the calendar to select the date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340EA5-1AF5-457C-BA97-D604CB7B3FE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8593032" y="2238376"/>
            <a:ext cx="789093" cy="55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5E84C7-4B9B-4588-AA50-521C4D2FD684}"/>
              </a:ext>
            </a:extLst>
          </p:cNvPr>
          <p:cNvCxnSpPr>
            <a:cxnSpLocks/>
          </p:cNvCxnSpPr>
          <p:nvPr/>
        </p:nvCxnSpPr>
        <p:spPr>
          <a:xfrm>
            <a:off x="8496300" y="3725324"/>
            <a:ext cx="381000" cy="51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4E01CB4-0F6C-44DB-8AE6-6182644B7792}"/>
              </a:ext>
            </a:extLst>
          </p:cNvPr>
          <p:cNvSpPr txBox="1"/>
          <p:nvPr/>
        </p:nvSpPr>
        <p:spPr>
          <a:xfrm>
            <a:off x="9006310" y="0"/>
            <a:ext cx="184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Displays date selected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59A462-82E2-4EE3-AA81-05CC358CC04E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9928648" y="646331"/>
            <a:ext cx="413384" cy="84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893D6A2-7472-4729-94D7-E158781F9B58}"/>
              </a:ext>
            </a:extLst>
          </p:cNvPr>
          <p:cNvSpPr txBox="1"/>
          <p:nvPr/>
        </p:nvSpPr>
        <p:spPr>
          <a:xfrm>
            <a:off x="11133456" y="25221"/>
            <a:ext cx="11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Rewinds back to start of campaign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838DA8-18B3-4471-9A41-BF3EA482645B}"/>
              </a:ext>
            </a:extLst>
          </p:cNvPr>
          <p:cNvCxnSpPr>
            <a:cxnSpLocks/>
          </p:cNvCxnSpPr>
          <p:nvPr/>
        </p:nvCxnSpPr>
        <p:spPr>
          <a:xfrm flipH="1" flipV="1">
            <a:off x="11123429" y="2238376"/>
            <a:ext cx="287521" cy="51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A18E56C-9434-465C-B57C-2F18B1188EE1}"/>
              </a:ext>
            </a:extLst>
          </p:cNvPr>
          <p:cNvSpPr txBox="1"/>
          <p:nvPr/>
        </p:nvSpPr>
        <p:spPr>
          <a:xfrm>
            <a:off x="11182350" y="2910772"/>
            <a:ext cx="116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Skips to end of campaign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ADD7E2-080F-4903-82AE-CC92ED744473}"/>
              </a:ext>
            </a:extLst>
          </p:cNvPr>
          <p:cNvCxnSpPr/>
          <p:nvPr/>
        </p:nvCxnSpPr>
        <p:spPr>
          <a:xfrm flipH="1">
            <a:off x="11123429" y="1171575"/>
            <a:ext cx="287521" cy="34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690C542-5AF8-4CD3-8D02-A640F17D0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9D11D-CA8F-4682-9AEC-CF183E57AACC}"/>
              </a:ext>
            </a:extLst>
          </p:cNvPr>
          <p:cNvSpPr txBox="1"/>
          <p:nvPr/>
        </p:nvSpPr>
        <p:spPr>
          <a:xfrm>
            <a:off x="-1" y="154004"/>
            <a:ext cx="1376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Duo View displays the two charts side to side view for comparison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EE731-4FC3-4BD4-A946-049159D3C8C1}"/>
              </a:ext>
            </a:extLst>
          </p:cNvPr>
          <p:cNvCxnSpPr>
            <a:cxnSpLocks/>
          </p:cNvCxnSpPr>
          <p:nvPr/>
        </p:nvCxnSpPr>
        <p:spPr>
          <a:xfrm flipV="1">
            <a:off x="1097280" y="385013"/>
            <a:ext cx="4389120" cy="6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CB8D22-B4E7-41FF-805C-B31D14669B1A}"/>
              </a:ext>
            </a:extLst>
          </p:cNvPr>
          <p:cNvSpPr txBox="1"/>
          <p:nvPr/>
        </p:nvSpPr>
        <p:spPr>
          <a:xfrm>
            <a:off x="11001676" y="1984045"/>
            <a:ext cx="1190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Overlay button to merge and display the graphs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2528B-3F35-4FCD-9A0C-FE73981C5FC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93305" y="2722709"/>
            <a:ext cx="4408371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07CF9B-EDC3-4D25-8718-239653102280}"/>
              </a:ext>
            </a:extLst>
          </p:cNvPr>
          <p:cNvSpPr txBox="1"/>
          <p:nvPr/>
        </p:nvSpPr>
        <p:spPr>
          <a:xfrm>
            <a:off x="-33690" y="3611765"/>
            <a:ext cx="144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Filter Category to select wanted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765204-08F9-4721-9C83-3D4B04A3A1E0}"/>
              </a:ext>
            </a:extLst>
          </p:cNvPr>
          <p:cNvCxnSpPr>
            <a:cxnSpLocks/>
          </p:cNvCxnSpPr>
          <p:nvPr/>
        </p:nvCxnSpPr>
        <p:spPr>
          <a:xfrm flipV="1">
            <a:off x="1016000" y="4145212"/>
            <a:ext cx="1399941" cy="6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064E91-C0EC-4262-8444-2746D589F844}"/>
              </a:ext>
            </a:extLst>
          </p:cNvPr>
          <p:cNvSpPr txBox="1"/>
          <p:nvPr/>
        </p:nvSpPr>
        <p:spPr>
          <a:xfrm>
            <a:off x="26737" y="5096383"/>
            <a:ext cx="1266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filter detail selection affecting left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55B75-DDAA-4B51-B6D2-488FD712BEB5}"/>
              </a:ext>
            </a:extLst>
          </p:cNvPr>
          <p:cNvSpPr txBox="1"/>
          <p:nvPr/>
        </p:nvSpPr>
        <p:spPr>
          <a:xfrm>
            <a:off x="10925577" y="5264699"/>
            <a:ext cx="126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filter detail selection affecting right graph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9726B3-3C14-4A2B-AE65-B689AC88B058}"/>
              </a:ext>
            </a:extLst>
          </p:cNvPr>
          <p:cNvCxnSpPr>
            <a:cxnSpLocks/>
          </p:cNvCxnSpPr>
          <p:nvPr/>
        </p:nvCxnSpPr>
        <p:spPr>
          <a:xfrm flipV="1">
            <a:off x="1016000" y="5313145"/>
            <a:ext cx="2372093" cy="34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0B65E6-39D7-4BC7-B400-C44D97353C6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953500" y="5448300"/>
            <a:ext cx="1972077" cy="55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B769C9-04D4-41CF-9CF9-7E2D17CA9CE6}"/>
              </a:ext>
            </a:extLst>
          </p:cNvPr>
          <p:cNvSpPr txBox="1"/>
          <p:nvPr/>
        </p:nvSpPr>
        <p:spPr>
          <a:xfrm>
            <a:off x="-28259" y="2095560"/>
            <a:ext cx="1376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in purple for colour association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F8F24-6D91-4D8F-99E9-067E185BBCAB}"/>
              </a:ext>
            </a:extLst>
          </p:cNvPr>
          <p:cNvCxnSpPr/>
          <p:nvPr/>
        </p:nvCxnSpPr>
        <p:spPr>
          <a:xfrm flipV="1">
            <a:off x="924560" y="1988025"/>
            <a:ext cx="2320870" cy="75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60AA6-20C7-47BD-A5E6-ED75747DCD1B}"/>
              </a:ext>
            </a:extLst>
          </p:cNvPr>
          <p:cNvSpPr txBox="1"/>
          <p:nvPr/>
        </p:nvSpPr>
        <p:spPr>
          <a:xfrm>
            <a:off x="10756751" y="292503"/>
            <a:ext cx="1567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 in dotted points as colour blind accessibility feature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38E8EA-FD7C-425B-83DE-C16B2122754A}"/>
              </a:ext>
            </a:extLst>
          </p:cNvPr>
          <p:cNvCxnSpPr/>
          <p:nvPr/>
        </p:nvCxnSpPr>
        <p:spPr>
          <a:xfrm flipH="1">
            <a:off x="9686925" y="992023"/>
            <a:ext cx="1057275" cy="48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FAF28-AECA-4C4B-B6FF-78CE9C8EFACF}"/>
              </a:ext>
            </a:extLst>
          </p:cNvPr>
          <p:cNvSpPr txBox="1"/>
          <p:nvPr/>
        </p:nvSpPr>
        <p:spPr>
          <a:xfrm>
            <a:off x="10681223" y="3594278"/>
            <a:ext cx="1719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Granularity Slider changing the time range of data points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4C03A-33FB-48A5-AF4E-975DCC0058E8}"/>
              </a:ext>
            </a:extLst>
          </p:cNvPr>
          <p:cNvCxnSpPr>
            <a:cxnSpLocks/>
          </p:cNvCxnSpPr>
          <p:nvPr/>
        </p:nvCxnSpPr>
        <p:spPr>
          <a:xfrm flipH="1" flipV="1">
            <a:off x="7962901" y="4048126"/>
            <a:ext cx="2718322" cy="1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0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FDABFAC-5ACE-4E75-8681-D4AE8BFE6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A36391-4747-43E2-A098-57D8F66CBF47}"/>
              </a:ext>
            </a:extLst>
          </p:cNvPr>
          <p:cNvSpPr txBox="1"/>
          <p:nvPr/>
        </p:nvSpPr>
        <p:spPr>
          <a:xfrm>
            <a:off x="-54069" y="245866"/>
            <a:ext cx="1443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Overlay View displays the two charts in overlay manner for comparison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C4EA81-AA39-48B3-8000-1590B2A65571}"/>
              </a:ext>
            </a:extLst>
          </p:cNvPr>
          <p:cNvCxnSpPr>
            <a:cxnSpLocks/>
          </p:cNvCxnSpPr>
          <p:nvPr/>
        </p:nvCxnSpPr>
        <p:spPr>
          <a:xfrm flipV="1">
            <a:off x="1190324" y="385013"/>
            <a:ext cx="4296076" cy="80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ADFD7D-45E4-429A-AE35-97D43CC4EF14}"/>
              </a:ext>
            </a:extLst>
          </p:cNvPr>
          <p:cNvSpPr txBox="1"/>
          <p:nvPr/>
        </p:nvSpPr>
        <p:spPr>
          <a:xfrm>
            <a:off x="10904948" y="2182869"/>
            <a:ext cx="126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Duo button to separate and display the graphs side to side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EB655-1913-47D5-880B-8CEC91D4223A}"/>
              </a:ext>
            </a:extLst>
          </p:cNvPr>
          <p:cNvCxnSpPr>
            <a:cxnSpLocks/>
          </p:cNvCxnSpPr>
          <p:nvPr/>
        </p:nvCxnSpPr>
        <p:spPr>
          <a:xfrm flipH="1">
            <a:off x="6477803" y="2921533"/>
            <a:ext cx="4427145" cy="58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A9DFE6-EB23-48E0-8546-C61BBB425598}"/>
              </a:ext>
            </a:extLst>
          </p:cNvPr>
          <p:cNvSpPr txBox="1"/>
          <p:nvPr/>
        </p:nvSpPr>
        <p:spPr>
          <a:xfrm>
            <a:off x="-54069" y="2944883"/>
            <a:ext cx="144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Filter Category to select wanted filter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436D94-F309-4F35-9929-72A3D7438BD6}"/>
              </a:ext>
            </a:extLst>
          </p:cNvPr>
          <p:cNvCxnSpPr>
            <a:cxnSpLocks/>
          </p:cNvCxnSpPr>
          <p:nvPr/>
        </p:nvCxnSpPr>
        <p:spPr>
          <a:xfrm>
            <a:off x="1190324" y="3545047"/>
            <a:ext cx="1225617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65A5E2-F5E5-49D5-BBE6-1C1C83D03CE5}"/>
              </a:ext>
            </a:extLst>
          </p:cNvPr>
          <p:cNvSpPr txBox="1"/>
          <p:nvPr/>
        </p:nvSpPr>
        <p:spPr>
          <a:xfrm>
            <a:off x="0" y="4514248"/>
            <a:ext cx="1266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filter detail selection affecting graph in 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45CF9-A54D-41E4-ADC5-931EE424236B}"/>
              </a:ext>
            </a:extLst>
          </p:cNvPr>
          <p:cNvSpPr txBox="1"/>
          <p:nvPr/>
        </p:nvSpPr>
        <p:spPr>
          <a:xfrm>
            <a:off x="10599943" y="5490064"/>
            <a:ext cx="171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Second filter detail selection affecting graph in purple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DEAF6-3DEA-4B41-BAE5-F7328EB57BB2}"/>
              </a:ext>
            </a:extLst>
          </p:cNvPr>
          <p:cNvCxnSpPr>
            <a:cxnSpLocks/>
          </p:cNvCxnSpPr>
          <p:nvPr/>
        </p:nvCxnSpPr>
        <p:spPr>
          <a:xfrm>
            <a:off x="981777" y="5139891"/>
            <a:ext cx="2406316" cy="1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0E8E5-3D5C-475C-BB23-BD32501044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678430" y="5827817"/>
            <a:ext cx="1921513" cy="2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758E4-7DD0-475C-8E26-24B81B0F2FC9}"/>
              </a:ext>
            </a:extLst>
          </p:cNvPr>
          <p:cNvSpPr txBox="1"/>
          <p:nvPr/>
        </p:nvSpPr>
        <p:spPr>
          <a:xfrm>
            <a:off x="10966835" y="1175017"/>
            <a:ext cx="126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 code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543242-A1C2-498F-89D7-28D64B0530A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48263" y="1498183"/>
            <a:ext cx="1418572" cy="156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7E46B7-4F35-410B-BB5A-777C84CE49C8}"/>
              </a:ext>
            </a:extLst>
          </p:cNvPr>
          <p:cNvSpPr txBox="1"/>
          <p:nvPr/>
        </p:nvSpPr>
        <p:spPr>
          <a:xfrm>
            <a:off x="11001675" y="245866"/>
            <a:ext cx="122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AB2181-D4B8-4AC1-9398-11646532E4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42480" y="569032"/>
            <a:ext cx="3859195" cy="237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A7D6E1-0223-4599-B19E-A63EFFDB6929}"/>
              </a:ext>
            </a:extLst>
          </p:cNvPr>
          <p:cNvSpPr txBox="1"/>
          <p:nvPr/>
        </p:nvSpPr>
        <p:spPr>
          <a:xfrm>
            <a:off x="10599943" y="3845129"/>
            <a:ext cx="1719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Granularity Slider changing the time range of data points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F7254C-97D9-4A46-968D-6488C4CD8116}"/>
              </a:ext>
            </a:extLst>
          </p:cNvPr>
          <p:cNvCxnSpPr>
            <a:cxnSpLocks/>
          </p:cNvCxnSpPr>
          <p:nvPr/>
        </p:nvCxnSpPr>
        <p:spPr>
          <a:xfrm flipH="1" flipV="1">
            <a:off x="7962901" y="4048126"/>
            <a:ext cx="2637042" cy="1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Umavassee (sgu1n19)</dc:creator>
  <cp:lastModifiedBy>Sharan Umavassee (sgu1n19)</cp:lastModifiedBy>
  <cp:revision>21</cp:revision>
  <dcterms:created xsi:type="dcterms:W3CDTF">2021-04-18T21:26:48Z</dcterms:created>
  <dcterms:modified xsi:type="dcterms:W3CDTF">2021-04-19T00:04:35Z</dcterms:modified>
</cp:coreProperties>
</file>